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73"/>
  </p:notesMasterIdLst>
  <p:handoutMasterIdLst>
    <p:handoutMasterId r:id="rId174"/>
  </p:handoutMasterIdLst>
  <p:sldIdLst>
    <p:sldId id="3599" r:id="rId3"/>
    <p:sldId id="2609" r:id="rId4"/>
    <p:sldId id="2882" r:id="rId5"/>
    <p:sldId id="2679" r:id="rId6"/>
    <p:sldId id="2680" r:id="rId7"/>
    <p:sldId id="2832" r:id="rId8"/>
    <p:sldId id="2833" r:id="rId9"/>
    <p:sldId id="3038" r:id="rId10"/>
    <p:sldId id="2793" r:id="rId11"/>
    <p:sldId id="2794" r:id="rId12"/>
    <p:sldId id="2795" r:id="rId13"/>
    <p:sldId id="3561" r:id="rId14"/>
    <p:sldId id="3562" r:id="rId15"/>
    <p:sldId id="2796" r:id="rId16"/>
    <p:sldId id="2797" r:id="rId17"/>
    <p:sldId id="2798" r:id="rId18"/>
    <p:sldId id="3563" r:id="rId19"/>
    <p:sldId id="3612" r:id="rId20"/>
    <p:sldId id="3613" r:id="rId21"/>
    <p:sldId id="3565" r:id="rId22"/>
    <p:sldId id="3580" r:id="rId23"/>
    <p:sldId id="2834" r:id="rId24"/>
    <p:sldId id="2835" r:id="rId25"/>
    <p:sldId id="2836" r:id="rId26"/>
    <p:sldId id="3212" r:id="rId27"/>
    <p:sldId id="3213" r:id="rId28"/>
    <p:sldId id="2837" r:id="rId29"/>
    <p:sldId id="2800" r:id="rId30"/>
    <p:sldId id="2801" r:id="rId31"/>
    <p:sldId id="2802" r:id="rId32"/>
    <p:sldId id="2803" r:id="rId33"/>
    <p:sldId id="3508" r:id="rId34"/>
    <p:sldId id="2811" r:id="rId35"/>
    <p:sldId id="3617" r:id="rId36"/>
    <p:sldId id="3615" r:id="rId37"/>
    <p:sldId id="3616" r:id="rId38"/>
    <p:sldId id="3618" r:id="rId39"/>
    <p:sldId id="3619" r:id="rId40"/>
    <p:sldId id="3620" r:id="rId41"/>
    <p:sldId id="3621" r:id="rId42"/>
    <p:sldId id="3622" r:id="rId43"/>
    <p:sldId id="3623" r:id="rId44"/>
    <p:sldId id="3624" r:id="rId45"/>
    <p:sldId id="3625" r:id="rId46"/>
    <p:sldId id="3626" r:id="rId47"/>
    <p:sldId id="3627" r:id="rId48"/>
    <p:sldId id="3628" r:id="rId49"/>
    <p:sldId id="3629" r:id="rId50"/>
    <p:sldId id="3630" r:id="rId51"/>
    <p:sldId id="3631" r:id="rId52"/>
    <p:sldId id="3632" r:id="rId53"/>
    <p:sldId id="3633" r:id="rId54"/>
    <p:sldId id="3634" r:id="rId55"/>
    <p:sldId id="3635" r:id="rId56"/>
    <p:sldId id="3636" r:id="rId57"/>
    <p:sldId id="3637" r:id="rId58"/>
    <p:sldId id="3640" r:id="rId59"/>
    <p:sldId id="3641" r:id="rId60"/>
    <p:sldId id="3646" r:id="rId61"/>
    <p:sldId id="3647" r:id="rId62"/>
    <p:sldId id="3648" r:id="rId63"/>
    <p:sldId id="3649" r:id="rId64"/>
    <p:sldId id="3669" r:id="rId65"/>
    <p:sldId id="3670" r:id="rId66"/>
    <p:sldId id="3650" r:id="rId67"/>
    <p:sldId id="3642" r:id="rId68"/>
    <p:sldId id="3643" r:id="rId69"/>
    <p:sldId id="3644" r:id="rId70"/>
    <p:sldId id="3638" r:id="rId71"/>
    <p:sldId id="3639" r:id="rId72"/>
    <p:sldId id="3651" r:id="rId73"/>
    <p:sldId id="3652" r:id="rId74"/>
    <p:sldId id="3653" r:id="rId75"/>
    <p:sldId id="3654" r:id="rId76"/>
    <p:sldId id="3655" r:id="rId77"/>
    <p:sldId id="3656" r:id="rId78"/>
    <p:sldId id="3657" r:id="rId79"/>
    <p:sldId id="3658" r:id="rId80"/>
    <p:sldId id="3659" r:id="rId81"/>
    <p:sldId id="3660" r:id="rId82"/>
    <p:sldId id="3661" r:id="rId83"/>
    <p:sldId id="3663" r:id="rId84"/>
    <p:sldId id="3664" r:id="rId85"/>
    <p:sldId id="2888" r:id="rId86"/>
    <p:sldId id="3188" r:id="rId87"/>
    <p:sldId id="3189" r:id="rId88"/>
    <p:sldId id="3190" r:id="rId89"/>
    <p:sldId id="3191" r:id="rId90"/>
    <p:sldId id="3192" r:id="rId91"/>
    <p:sldId id="3193" r:id="rId92"/>
    <p:sldId id="3665" r:id="rId93"/>
    <p:sldId id="3666" r:id="rId94"/>
    <p:sldId id="3667" r:id="rId95"/>
    <p:sldId id="3668" r:id="rId96"/>
    <p:sldId id="3703" r:id="rId97"/>
    <p:sldId id="3704" r:id="rId98"/>
    <p:sldId id="3705" r:id="rId99"/>
    <p:sldId id="3706" r:id="rId100"/>
    <p:sldId id="3707" r:id="rId101"/>
    <p:sldId id="3708" r:id="rId102"/>
    <p:sldId id="3709" r:id="rId103"/>
    <p:sldId id="3710" r:id="rId104"/>
    <p:sldId id="3711" r:id="rId105"/>
    <p:sldId id="3712" r:id="rId106"/>
    <p:sldId id="3713" r:id="rId107"/>
    <p:sldId id="3714" r:id="rId108"/>
    <p:sldId id="3715" r:id="rId109"/>
    <p:sldId id="2818" r:id="rId110"/>
    <p:sldId id="3671" r:id="rId111"/>
    <p:sldId id="3673" r:id="rId112"/>
    <p:sldId id="3674" r:id="rId113"/>
    <p:sldId id="3675" r:id="rId114"/>
    <p:sldId id="3676" r:id="rId115"/>
    <p:sldId id="3677" r:id="rId116"/>
    <p:sldId id="3678" r:id="rId117"/>
    <p:sldId id="3679" r:id="rId118"/>
    <p:sldId id="3680" r:id="rId119"/>
    <p:sldId id="3681" r:id="rId120"/>
    <p:sldId id="3682" r:id="rId121"/>
    <p:sldId id="3683" r:id="rId122"/>
    <p:sldId id="3684" r:id="rId123"/>
    <p:sldId id="3685" r:id="rId124"/>
    <p:sldId id="3686" r:id="rId125"/>
    <p:sldId id="3687" r:id="rId126"/>
    <p:sldId id="3688" r:id="rId127"/>
    <p:sldId id="3689" r:id="rId128"/>
    <p:sldId id="3690" r:id="rId129"/>
    <p:sldId id="3693" r:id="rId130"/>
    <p:sldId id="3694" r:id="rId131"/>
    <p:sldId id="3695" r:id="rId132"/>
    <p:sldId id="3696" r:id="rId133"/>
    <p:sldId id="3699" r:id="rId134"/>
    <p:sldId id="3700" r:id="rId135"/>
    <p:sldId id="3701" r:id="rId136"/>
    <p:sldId id="3702" r:id="rId137"/>
    <p:sldId id="3535" r:id="rId138"/>
    <p:sldId id="3573" r:id="rId139"/>
    <p:sldId id="3543" r:id="rId140"/>
    <p:sldId id="3600" r:id="rId141"/>
    <p:sldId id="3601" r:id="rId142"/>
    <p:sldId id="3538" r:id="rId143"/>
    <p:sldId id="3539" r:id="rId144"/>
    <p:sldId id="3540" r:id="rId145"/>
    <p:sldId id="3541" r:id="rId146"/>
    <p:sldId id="3542" r:id="rId147"/>
    <p:sldId id="2831" r:id="rId148"/>
    <p:sldId id="2830" r:id="rId149"/>
    <p:sldId id="3603" r:id="rId150"/>
    <p:sldId id="3604" r:id="rId151"/>
    <p:sldId id="3606" r:id="rId152"/>
    <p:sldId id="3537" r:id="rId153"/>
    <p:sldId id="3545" r:id="rId154"/>
    <p:sldId id="3546" r:id="rId155"/>
    <p:sldId id="3547" r:id="rId156"/>
    <p:sldId id="3548" r:id="rId157"/>
    <p:sldId id="3549" r:id="rId158"/>
    <p:sldId id="3602" r:id="rId159"/>
    <p:sldId id="3329" r:id="rId160"/>
    <p:sldId id="3550" r:id="rId161"/>
    <p:sldId id="3551" r:id="rId162"/>
    <p:sldId id="3552" r:id="rId163"/>
    <p:sldId id="3553" r:id="rId164"/>
    <p:sldId id="2847" r:id="rId165"/>
    <p:sldId id="3554" r:id="rId166"/>
    <p:sldId id="3555" r:id="rId167"/>
    <p:sldId id="3556" r:id="rId168"/>
    <p:sldId id="3557" r:id="rId169"/>
    <p:sldId id="3558" r:id="rId170"/>
    <p:sldId id="2853" r:id="rId171"/>
    <p:sldId id="2758" r:id="rId172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6600"/>
    <a:srgbClr val="FFFFB7"/>
    <a:srgbClr val="CCFFFF"/>
    <a:srgbClr val="CCFF66"/>
    <a:srgbClr val="CCFFCC"/>
    <a:srgbClr val="00CCFF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6" autoAdjust="0"/>
    <p:restoredTop sz="94671" autoAdjust="0"/>
  </p:normalViewPr>
  <p:slideViewPr>
    <p:cSldViewPr>
      <p:cViewPr varScale="1">
        <p:scale>
          <a:sx n="85" d="100"/>
          <a:sy n="85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9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theme" Target="theme/theme1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FABB8F-641E-4896-BE26-D17BA69E8B0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B66D640-90CB-43E0-9690-49DD32EDBD83}">
      <dgm:prSet phldrT="[Text]" custT="1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th-TH" sz="2400" b="1" cap="none" spc="50" dirty="0" smtClean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 พ.ศ. 2535 และที่แก้ไขเพิ่มเติม</a:t>
          </a:r>
          <a:endParaRPr lang="th-TH" sz="2400" b="1" cap="none" spc="50" dirty="0">
            <a:ln w="11430"/>
            <a:solidFill>
              <a:sysClr val="windowText" lastClr="0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EC261AAF-DFB6-4E11-9897-BDFA2D514559}" type="parTrans" cxnId="{9C5D9131-F581-4BB4-8B92-52F01F08E046}">
      <dgm:prSet/>
      <dgm:spPr/>
      <dgm:t>
        <a:bodyPr/>
        <a:lstStyle/>
        <a:p>
          <a:endParaRPr lang="th-TH"/>
        </a:p>
      </dgm:t>
    </dgm:pt>
    <dgm:pt modelId="{0F02272E-9DBF-4A74-AC5F-2A8AC579AF91}" type="sibTrans" cxnId="{9C5D9131-F581-4BB4-8B92-52F01F08E046}">
      <dgm:prSet/>
      <dgm:spPr/>
      <dgm:t>
        <a:bodyPr/>
        <a:lstStyle/>
        <a:p>
          <a:endParaRPr lang="th-TH"/>
        </a:p>
      </dgm:t>
    </dgm:pt>
    <dgm:pt modelId="{0D128EDA-4CCE-4798-8961-333722EDF93A}">
      <dgm:prSet phldrT="[Text]" custT="1"/>
      <dgm:spPr>
        <a:solidFill>
          <a:srgbClr val="66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ประกาศสำนักนายกรัฐมนตรี เรื่อง แนวทางปฏิบัติในการจัดหาพัสดุ 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ด้วยวิธีตลาดอิเล็กทรอนิกส์ (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 Market  :  e –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market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 และ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ด้วยวิธีประกวดราคาอิเล็กทรอนิกส์ (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Electronic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  :  e –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 </a:t>
          </a:r>
          <a:r>
            <a:rPr lang="en-US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bidding</a:t>
          </a: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30BDC0-EFC3-44C1-BCC3-2549C3F77EA5}" type="parTrans" cxnId="{B0A3C748-392E-4AF8-8F4A-FEE0579369C2}">
      <dgm:prSet/>
      <dgm:spPr/>
      <dgm:t>
        <a:bodyPr/>
        <a:lstStyle/>
        <a:p>
          <a:endParaRPr lang="th-TH"/>
        </a:p>
      </dgm:t>
    </dgm:pt>
    <dgm:pt modelId="{2FEF598C-CAA3-4B28-A97D-9397121B7107}" type="sibTrans" cxnId="{B0A3C748-392E-4AF8-8F4A-FEE0579369C2}">
      <dgm:prSet/>
      <dgm:spPr/>
      <dgm:t>
        <a:bodyPr/>
        <a:lstStyle/>
        <a:p>
          <a:endParaRPr lang="th-TH"/>
        </a:p>
      </dgm:t>
    </dgm:pt>
    <dgm:pt modelId="{DEE0227B-2234-405C-80CB-E658FC3875EF}">
      <dgm:prSet phldrT="[Text]" custT="1"/>
      <dgm:spPr>
        <a:solidFill>
          <a:srgbClr val="FFC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 ข้อบังคับ ข้อบัญญัติว่าด้วยการพัสดุของหน่วยงานของรัฐ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FB5A4735-885C-4DAC-B630-2DB12F2ABC4D}" type="parTrans" cxnId="{CFAE62CB-D87D-4B12-BA89-05FD39DD5DEC}">
      <dgm:prSet/>
      <dgm:spPr/>
      <dgm:t>
        <a:bodyPr/>
        <a:lstStyle/>
        <a:p>
          <a:endParaRPr lang="th-TH"/>
        </a:p>
      </dgm:t>
    </dgm:pt>
    <dgm:pt modelId="{CFB3F387-9A9C-4DA7-B596-2C5B943E616F}" type="sibTrans" cxnId="{CFAE62CB-D87D-4B12-BA89-05FD39DD5DEC}">
      <dgm:prSet/>
      <dgm:spPr/>
      <dgm:t>
        <a:bodyPr/>
        <a:lstStyle/>
        <a:p>
          <a:endParaRPr lang="th-TH"/>
        </a:p>
      </dgm:t>
    </dgm:pt>
    <dgm:pt modelId="{DA8A5CC8-6F71-464F-AE37-F394C3D3C402}">
      <dgm:prSet custT="1"/>
      <dgm:spPr>
        <a:solidFill>
          <a:srgbClr val="CCFFC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ระเบียบสำนักนายกรัฐมนตรีว่าด้วยการพัสดุด้วยวิธีการทางอิเล็กทรอนิกส์ </a:t>
          </a:r>
        </a:p>
        <a:p>
          <a:pPr>
            <a:lnSpc>
              <a:spcPts val="2500"/>
            </a:lnSpc>
            <a:spcAft>
              <a:spcPts val="0"/>
            </a:spcAft>
          </a:pPr>
          <a:r>
            <a:rPr lang="th-TH" sz="2400" b="1" cap="none" spc="5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พ.ศ. 2549</a:t>
          </a:r>
          <a:endParaRPr lang="th-TH" sz="2400" b="1" cap="none" spc="50" dirty="0">
            <a:ln w="11430"/>
            <a:solidFill>
              <a:schemeClr val="tx1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D8080B2-6E16-4CC6-8AEF-E3A4A4979DD8}" type="parTrans" cxnId="{333EAF12-0CBB-4738-A873-BDEC23B192D1}">
      <dgm:prSet/>
      <dgm:spPr/>
      <dgm:t>
        <a:bodyPr/>
        <a:lstStyle/>
        <a:p>
          <a:endParaRPr lang="th-TH"/>
        </a:p>
      </dgm:t>
    </dgm:pt>
    <dgm:pt modelId="{2C882AF3-BA86-4F32-91D1-55192E283093}" type="sibTrans" cxnId="{333EAF12-0CBB-4738-A873-BDEC23B192D1}">
      <dgm:prSet/>
      <dgm:spPr/>
      <dgm:t>
        <a:bodyPr/>
        <a:lstStyle/>
        <a:p>
          <a:endParaRPr lang="th-TH"/>
        </a:p>
      </dgm:t>
    </dgm:pt>
    <dgm:pt modelId="{39FBE004-0EB9-48F9-87AA-1FA1E847E53E}" type="pres">
      <dgm:prSet presAssocID="{EBFABB8F-641E-4896-BE26-D17BA69E8B0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6B7B95E-8B66-4B75-B9D5-3E403F659BD0}" type="pres">
      <dgm:prSet presAssocID="{5B66D640-90CB-43E0-9690-49DD32EDBD83}" presName="parentLin" presStyleCnt="0"/>
      <dgm:spPr/>
    </dgm:pt>
    <dgm:pt modelId="{57AEA230-7086-4C84-A857-A18E260105D2}" type="pres">
      <dgm:prSet presAssocID="{5B66D640-90CB-43E0-9690-49DD32EDBD83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879A3C7D-B308-4862-A385-65CCB8E10553}" type="pres">
      <dgm:prSet presAssocID="{5B66D640-90CB-43E0-9690-49DD32EDBD83}" presName="parentText" presStyleLbl="node1" presStyleIdx="0" presStyleCnt="4" custScaleX="142857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2FEB47-F3DB-473E-808C-13B45279E9C2}" type="pres">
      <dgm:prSet presAssocID="{5B66D640-90CB-43E0-9690-49DD32EDBD83}" presName="negativeSpace" presStyleCnt="0"/>
      <dgm:spPr/>
    </dgm:pt>
    <dgm:pt modelId="{A850F633-C26C-44F1-B2FA-E89F63BF6E89}" type="pres">
      <dgm:prSet presAssocID="{5B66D640-90CB-43E0-9690-49DD32EDBD83}" presName="childText" presStyleLbl="conFgAcc1" presStyleIdx="0" presStyleCnt="4">
        <dgm:presLayoutVars>
          <dgm:bulletEnabled val="1"/>
        </dgm:presLayoutVars>
      </dgm:prSet>
      <dgm:spPr/>
    </dgm:pt>
    <dgm:pt modelId="{7646504F-F72F-48E5-8530-2628BAB5E969}" type="pres">
      <dgm:prSet presAssocID="{0F02272E-9DBF-4A74-AC5F-2A8AC579AF91}" presName="spaceBetweenRectangles" presStyleCnt="0"/>
      <dgm:spPr/>
    </dgm:pt>
    <dgm:pt modelId="{2EF59B4A-4449-4F9E-AB50-C4A5543B75C1}" type="pres">
      <dgm:prSet presAssocID="{0D128EDA-4CCE-4798-8961-333722EDF93A}" presName="parentLin" presStyleCnt="0"/>
      <dgm:spPr/>
    </dgm:pt>
    <dgm:pt modelId="{5E5FD8D6-1C5D-4B72-9870-C14917265D7B}" type="pres">
      <dgm:prSet presAssocID="{0D128EDA-4CCE-4798-8961-333722EDF93A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85A32B43-9137-4D50-A91D-21C19BF565ED}" type="pres">
      <dgm:prSet presAssocID="{0D128EDA-4CCE-4798-8961-333722EDF93A}" presName="parentText" presStyleLbl="node1" presStyleIdx="1" presStyleCnt="4" custScaleX="142857" custScaleY="147350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03E36B7-17C2-4DFE-9075-117F9CE55648}" type="pres">
      <dgm:prSet presAssocID="{0D128EDA-4CCE-4798-8961-333722EDF93A}" presName="negativeSpace" presStyleCnt="0"/>
      <dgm:spPr/>
    </dgm:pt>
    <dgm:pt modelId="{69F342DF-3B24-4CFA-93C6-BF54D5C5175E}" type="pres">
      <dgm:prSet presAssocID="{0D128EDA-4CCE-4798-8961-333722EDF93A}" presName="childText" presStyleLbl="conFgAcc1" presStyleIdx="1" presStyleCnt="4">
        <dgm:presLayoutVars>
          <dgm:bulletEnabled val="1"/>
        </dgm:presLayoutVars>
      </dgm:prSet>
      <dgm:spPr/>
    </dgm:pt>
    <dgm:pt modelId="{4E5D5C79-4A02-4110-9A33-D1EBE0E19A85}" type="pres">
      <dgm:prSet presAssocID="{2FEF598C-CAA3-4B28-A97D-9397121B7107}" presName="spaceBetweenRectangles" presStyleCnt="0"/>
      <dgm:spPr/>
    </dgm:pt>
    <dgm:pt modelId="{8409B6D1-91EF-4D40-91F1-6DFB09E798BE}" type="pres">
      <dgm:prSet presAssocID="{DEE0227B-2234-405C-80CB-E658FC3875EF}" presName="parentLin" presStyleCnt="0"/>
      <dgm:spPr/>
    </dgm:pt>
    <dgm:pt modelId="{BEE52E04-CD9F-47C2-B47D-F0418D93CDE9}" type="pres">
      <dgm:prSet presAssocID="{DEE0227B-2234-405C-80CB-E658FC3875EF}" presName="parentLeftMargin" presStyleLbl="node1" presStyleIdx="1" presStyleCnt="4"/>
      <dgm:spPr/>
      <dgm:t>
        <a:bodyPr/>
        <a:lstStyle/>
        <a:p>
          <a:endParaRPr lang="th-TH"/>
        </a:p>
      </dgm:t>
    </dgm:pt>
    <dgm:pt modelId="{69ACE41E-8099-4854-B55B-E29997958FCE}" type="pres">
      <dgm:prSet presAssocID="{DEE0227B-2234-405C-80CB-E658FC3875EF}" presName="parentText" presStyleLbl="node1" presStyleIdx="2" presStyleCnt="4" custScaleX="142857" custLinFactNeighborX="-7749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19BF21-65E8-4426-A3BF-24685403AD94}" type="pres">
      <dgm:prSet presAssocID="{DEE0227B-2234-405C-80CB-E658FC3875EF}" presName="negativeSpace" presStyleCnt="0"/>
      <dgm:spPr/>
    </dgm:pt>
    <dgm:pt modelId="{70CC20E8-205A-43BD-9645-9598FB9DF5BA}" type="pres">
      <dgm:prSet presAssocID="{DEE0227B-2234-405C-80CB-E658FC3875EF}" presName="childText" presStyleLbl="conFgAcc1" presStyleIdx="2" presStyleCnt="4">
        <dgm:presLayoutVars>
          <dgm:bulletEnabled val="1"/>
        </dgm:presLayoutVars>
      </dgm:prSet>
      <dgm:spPr/>
    </dgm:pt>
    <dgm:pt modelId="{F357E19D-A5B0-4E25-BB45-6BFC548A5FCB}" type="pres">
      <dgm:prSet presAssocID="{CFB3F387-9A9C-4DA7-B596-2C5B943E616F}" presName="spaceBetweenRectangles" presStyleCnt="0"/>
      <dgm:spPr/>
    </dgm:pt>
    <dgm:pt modelId="{83488B3B-0E97-40F1-9FD0-0587ED1F5776}" type="pres">
      <dgm:prSet presAssocID="{DA8A5CC8-6F71-464F-AE37-F394C3D3C402}" presName="parentLin" presStyleCnt="0"/>
      <dgm:spPr/>
    </dgm:pt>
    <dgm:pt modelId="{1CF1B454-7518-44AE-8F33-A000301C24F3}" type="pres">
      <dgm:prSet presAssocID="{DA8A5CC8-6F71-464F-AE37-F394C3D3C402}" presName="parentLeftMargin" presStyleLbl="node1" presStyleIdx="2" presStyleCnt="4"/>
      <dgm:spPr/>
      <dgm:t>
        <a:bodyPr/>
        <a:lstStyle/>
        <a:p>
          <a:endParaRPr lang="th-TH"/>
        </a:p>
      </dgm:t>
    </dgm:pt>
    <dgm:pt modelId="{23780625-2D02-45D2-A8D9-BCD4C99B17BD}" type="pres">
      <dgm:prSet presAssocID="{DA8A5CC8-6F71-464F-AE37-F394C3D3C402}" presName="parentText" presStyleLbl="node1" presStyleIdx="3" presStyleCnt="4" custScaleX="142857" custLinFactNeighborX="-749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EB94EA2-835C-4A74-A6C8-7DB56F018158}" type="pres">
      <dgm:prSet presAssocID="{DA8A5CC8-6F71-464F-AE37-F394C3D3C402}" presName="negativeSpace" presStyleCnt="0"/>
      <dgm:spPr/>
    </dgm:pt>
    <dgm:pt modelId="{B342EB1E-3513-49AA-96F4-0511FC6564A6}" type="pres">
      <dgm:prSet presAssocID="{DA8A5CC8-6F71-464F-AE37-F394C3D3C40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C5D9131-F581-4BB4-8B92-52F01F08E046}" srcId="{EBFABB8F-641E-4896-BE26-D17BA69E8B0F}" destId="{5B66D640-90CB-43E0-9690-49DD32EDBD83}" srcOrd="0" destOrd="0" parTransId="{EC261AAF-DFB6-4E11-9897-BDFA2D514559}" sibTransId="{0F02272E-9DBF-4A74-AC5F-2A8AC579AF91}"/>
    <dgm:cxn modelId="{2D6DE82E-94A9-414D-B488-DCC2C07C3AA9}" type="presOf" srcId="{DEE0227B-2234-405C-80CB-E658FC3875EF}" destId="{BEE52E04-CD9F-47C2-B47D-F0418D93CDE9}" srcOrd="0" destOrd="0" presId="urn:microsoft.com/office/officeart/2005/8/layout/list1"/>
    <dgm:cxn modelId="{C92670B7-CC06-404A-A166-214420349504}" type="presOf" srcId="{EBFABB8F-641E-4896-BE26-D17BA69E8B0F}" destId="{39FBE004-0EB9-48F9-87AA-1FA1E847E53E}" srcOrd="0" destOrd="0" presId="urn:microsoft.com/office/officeart/2005/8/layout/list1"/>
    <dgm:cxn modelId="{D7B59C9C-DA62-42A2-B65D-38EC1ADA1C28}" type="presOf" srcId="{0D128EDA-4CCE-4798-8961-333722EDF93A}" destId="{5E5FD8D6-1C5D-4B72-9870-C14917265D7B}" srcOrd="0" destOrd="0" presId="urn:microsoft.com/office/officeart/2005/8/layout/list1"/>
    <dgm:cxn modelId="{0785A221-4DC6-44DB-A6E8-EBDBD32D7EAD}" type="presOf" srcId="{5B66D640-90CB-43E0-9690-49DD32EDBD83}" destId="{879A3C7D-B308-4862-A385-65CCB8E10553}" srcOrd="1" destOrd="0" presId="urn:microsoft.com/office/officeart/2005/8/layout/list1"/>
    <dgm:cxn modelId="{79888BC8-998C-445C-8213-9A1A4317EE11}" type="presOf" srcId="{DA8A5CC8-6F71-464F-AE37-F394C3D3C402}" destId="{23780625-2D02-45D2-A8D9-BCD4C99B17BD}" srcOrd="1" destOrd="0" presId="urn:microsoft.com/office/officeart/2005/8/layout/list1"/>
    <dgm:cxn modelId="{333EAF12-0CBB-4738-A873-BDEC23B192D1}" srcId="{EBFABB8F-641E-4896-BE26-D17BA69E8B0F}" destId="{DA8A5CC8-6F71-464F-AE37-F394C3D3C402}" srcOrd="3" destOrd="0" parTransId="{6D8080B2-6E16-4CC6-8AEF-E3A4A4979DD8}" sibTransId="{2C882AF3-BA86-4F32-91D1-55192E283093}"/>
    <dgm:cxn modelId="{FEB0571B-4AF1-431D-8522-9F597AECB025}" type="presOf" srcId="{DEE0227B-2234-405C-80CB-E658FC3875EF}" destId="{69ACE41E-8099-4854-B55B-E29997958FCE}" srcOrd="1" destOrd="0" presId="urn:microsoft.com/office/officeart/2005/8/layout/list1"/>
    <dgm:cxn modelId="{9BF0E11F-4724-498E-A8C1-9E081ADB5FC3}" type="presOf" srcId="{0D128EDA-4CCE-4798-8961-333722EDF93A}" destId="{85A32B43-9137-4D50-A91D-21C19BF565ED}" srcOrd="1" destOrd="0" presId="urn:microsoft.com/office/officeart/2005/8/layout/list1"/>
    <dgm:cxn modelId="{B0A3C748-392E-4AF8-8F4A-FEE0579369C2}" srcId="{EBFABB8F-641E-4896-BE26-D17BA69E8B0F}" destId="{0D128EDA-4CCE-4798-8961-333722EDF93A}" srcOrd="1" destOrd="0" parTransId="{F730BDC0-EFC3-44C1-BCC3-2549C3F77EA5}" sibTransId="{2FEF598C-CAA3-4B28-A97D-9397121B7107}"/>
    <dgm:cxn modelId="{CFAE62CB-D87D-4B12-BA89-05FD39DD5DEC}" srcId="{EBFABB8F-641E-4896-BE26-D17BA69E8B0F}" destId="{DEE0227B-2234-405C-80CB-E658FC3875EF}" srcOrd="2" destOrd="0" parTransId="{FB5A4735-885C-4DAC-B630-2DB12F2ABC4D}" sibTransId="{CFB3F387-9A9C-4DA7-B596-2C5B943E616F}"/>
    <dgm:cxn modelId="{F92B496F-5D3B-41FE-8F97-77942E5BD731}" type="presOf" srcId="{DA8A5CC8-6F71-464F-AE37-F394C3D3C402}" destId="{1CF1B454-7518-44AE-8F33-A000301C24F3}" srcOrd="0" destOrd="0" presId="urn:microsoft.com/office/officeart/2005/8/layout/list1"/>
    <dgm:cxn modelId="{FC590724-E153-4E7B-9058-346D9ACCD4FB}" type="presOf" srcId="{5B66D640-90CB-43E0-9690-49DD32EDBD83}" destId="{57AEA230-7086-4C84-A857-A18E260105D2}" srcOrd="0" destOrd="0" presId="urn:microsoft.com/office/officeart/2005/8/layout/list1"/>
    <dgm:cxn modelId="{5240D98A-244B-4071-BCD5-D6859FD13EE6}" type="presParOf" srcId="{39FBE004-0EB9-48F9-87AA-1FA1E847E53E}" destId="{16B7B95E-8B66-4B75-B9D5-3E403F659BD0}" srcOrd="0" destOrd="0" presId="urn:microsoft.com/office/officeart/2005/8/layout/list1"/>
    <dgm:cxn modelId="{F73EAB5F-A638-4B59-80A3-6804E34972EB}" type="presParOf" srcId="{16B7B95E-8B66-4B75-B9D5-3E403F659BD0}" destId="{57AEA230-7086-4C84-A857-A18E260105D2}" srcOrd="0" destOrd="0" presId="urn:microsoft.com/office/officeart/2005/8/layout/list1"/>
    <dgm:cxn modelId="{1698465E-3FD2-43DB-BDC1-FB6FCFB57B7A}" type="presParOf" srcId="{16B7B95E-8B66-4B75-B9D5-3E403F659BD0}" destId="{879A3C7D-B308-4862-A385-65CCB8E10553}" srcOrd="1" destOrd="0" presId="urn:microsoft.com/office/officeart/2005/8/layout/list1"/>
    <dgm:cxn modelId="{B0251B8C-BAA7-4AC1-A575-9DBB1829E674}" type="presParOf" srcId="{39FBE004-0EB9-48F9-87AA-1FA1E847E53E}" destId="{A62FEB47-F3DB-473E-808C-13B45279E9C2}" srcOrd="1" destOrd="0" presId="urn:microsoft.com/office/officeart/2005/8/layout/list1"/>
    <dgm:cxn modelId="{AA2DCB38-01FA-41D7-9CB8-AD5B78C377A5}" type="presParOf" srcId="{39FBE004-0EB9-48F9-87AA-1FA1E847E53E}" destId="{A850F633-C26C-44F1-B2FA-E89F63BF6E89}" srcOrd="2" destOrd="0" presId="urn:microsoft.com/office/officeart/2005/8/layout/list1"/>
    <dgm:cxn modelId="{488E321A-791A-4270-BAA5-E20D41C728F8}" type="presParOf" srcId="{39FBE004-0EB9-48F9-87AA-1FA1E847E53E}" destId="{7646504F-F72F-48E5-8530-2628BAB5E969}" srcOrd="3" destOrd="0" presId="urn:microsoft.com/office/officeart/2005/8/layout/list1"/>
    <dgm:cxn modelId="{3DD163AA-31B1-4916-94D6-B7A0C80A27F1}" type="presParOf" srcId="{39FBE004-0EB9-48F9-87AA-1FA1E847E53E}" destId="{2EF59B4A-4449-4F9E-AB50-C4A5543B75C1}" srcOrd="4" destOrd="0" presId="urn:microsoft.com/office/officeart/2005/8/layout/list1"/>
    <dgm:cxn modelId="{A8E111A3-A242-423A-B292-AE707F2C8BEF}" type="presParOf" srcId="{2EF59B4A-4449-4F9E-AB50-C4A5543B75C1}" destId="{5E5FD8D6-1C5D-4B72-9870-C14917265D7B}" srcOrd="0" destOrd="0" presId="urn:microsoft.com/office/officeart/2005/8/layout/list1"/>
    <dgm:cxn modelId="{C2016D35-E364-4899-B945-0F9510642DA2}" type="presParOf" srcId="{2EF59B4A-4449-4F9E-AB50-C4A5543B75C1}" destId="{85A32B43-9137-4D50-A91D-21C19BF565ED}" srcOrd="1" destOrd="0" presId="urn:microsoft.com/office/officeart/2005/8/layout/list1"/>
    <dgm:cxn modelId="{68D00E56-105F-4EEB-B961-4F91401E40BC}" type="presParOf" srcId="{39FBE004-0EB9-48F9-87AA-1FA1E847E53E}" destId="{C03E36B7-17C2-4DFE-9075-117F9CE55648}" srcOrd="5" destOrd="0" presId="urn:microsoft.com/office/officeart/2005/8/layout/list1"/>
    <dgm:cxn modelId="{6A7F9C67-1152-4C8D-B6CD-9A6B83DC7CCB}" type="presParOf" srcId="{39FBE004-0EB9-48F9-87AA-1FA1E847E53E}" destId="{69F342DF-3B24-4CFA-93C6-BF54D5C5175E}" srcOrd="6" destOrd="0" presId="urn:microsoft.com/office/officeart/2005/8/layout/list1"/>
    <dgm:cxn modelId="{D3026F82-AC21-49AC-9F27-8C9EB31E60D9}" type="presParOf" srcId="{39FBE004-0EB9-48F9-87AA-1FA1E847E53E}" destId="{4E5D5C79-4A02-4110-9A33-D1EBE0E19A85}" srcOrd="7" destOrd="0" presId="urn:microsoft.com/office/officeart/2005/8/layout/list1"/>
    <dgm:cxn modelId="{D218D45D-A0C4-4629-8AE9-4D1A358FEA4F}" type="presParOf" srcId="{39FBE004-0EB9-48F9-87AA-1FA1E847E53E}" destId="{8409B6D1-91EF-4D40-91F1-6DFB09E798BE}" srcOrd="8" destOrd="0" presId="urn:microsoft.com/office/officeart/2005/8/layout/list1"/>
    <dgm:cxn modelId="{27D3EE5A-9E36-471F-ABE4-9822647B870C}" type="presParOf" srcId="{8409B6D1-91EF-4D40-91F1-6DFB09E798BE}" destId="{BEE52E04-CD9F-47C2-B47D-F0418D93CDE9}" srcOrd="0" destOrd="0" presId="urn:microsoft.com/office/officeart/2005/8/layout/list1"/>
    <dgm:cxn modelId="{62860C00-A357-4DA3-8528-EE05F4DA7C68}" type="presParOf" srcId="{8409B6D1-91EF-4D40-91F1-6DFB09E798BE}" destId="{69ACE41E-8099-4854-B55B-E29997958FCE}" srcOrd="1" destOrd="0" presId="urn:microsoft.com/office/officeart/2005/8/layout/list1"/>
    <dgm:cxn modelId="{D2055535-3523-4F02-8031-BE0AE4D34794}" type="presParOf" srcId="{39FBE004-0EB9-48F9-87AA-1FA1E847E53E}" destId="{8719BF21-65E8-4426-A3BF-24685403AD94}" srcOrd="9" destOrd="0" presId="urn:microsoft.com/office/officeart/2005/8/layout/list1"/>
    <dgm:cxn modelId="{33C13ADA-1B7D-40D8-B5AB-0CBF376ECA7D}" type="presParOf" srcId="{39FBE004-0EB9-48F9-87AA-1FA1E847E53E}" destId="{70CC20E8-205A-43BD-9645-9598FB9DF5BA}" srcOrd="10" destOrd="0" presId="urn:microsoft.com/office/officeart/2005/8/layout/list1"/>
    <dgm:cxn modelId="{7D762C14-8CDC-4582-B94E-350D00037A98}" type="presParOf" srcId="{39FBE004-0EB9-48F9-87AA-1FA1E847E53E}" destId="{F357E19D-A5B0-4E25-BB45-6BFC548A5FCB}" srcOrd="11" destOrd="0" presId="urn:microsoft.com/office/officeart/2005/8/layout/list1"/>
    <dgm:cxn modelId="{07DDD045-37D5-478B-BDAB-ADC5E4F601F1}" type="presParOf" srcId="{39FBE004-0EB9-48F9-87AA-1FA1E847E53E}" destId="{83488B3B-0E97-40F1-9FD0-0587ED1F5776}" srcOrd="12" destOrd="0" presId="urn:microsoft.com/office/officeart/2005/8/layout/list1"/>
    <dgm:cxn modelId="{F32E56A6-2650-49FD-8194-2D9928ECB932}" type="presParOf" srcId="{83488B3B-0E97-40F1-9FD0-0587ED1F5776}" destId="{1CF1B454-7518-44AE-8F33-A000301C24F3}" srcOrd="0" destOrd="0" presId="urn:microsoft.com/office/officeart/2005/8/layout/list1"/>
    <dgm:cxn modelId="{38E15BFF-10C0-4E7D-AA21-833201D6CD3F}" type="presParOf" srcId="{83488B3B-0E97-40F1-9FD0-0587ED1F5776}" destId="{23780625-2D02-45D2-A8D9-BCD4C99B17BD}" srcOrd="1" destOrd="0" presId="urn:microsoft.com/office/officeart/2005/8/layout/list1"/>
    <dgm:cxn modelId="{66D6D79E-F653-4EE4-8FCB-36B24B5832EF}" type="presParOf" srcId="{39FBE004-0EB9-48F9-87AA-1FA1E847E53E}" destId="{7EB94EA2-835C-4A74-A6C8-7DB56F018158}" srcOrd="13" destOrd="0" presId="urn:microsoft.com/office/officeart/2005/8/layout/list1"/>
    <dgm:cxn modelId="{9B1EDC84-1E9B-4483-8620-B189C3D9E6F1}" type="presParOf" srcId="{39FBE004-0EB9-48F9-87AA-1FA1E847E53E}" destId="{B342EB1E-3513-49AA-96F4-0511FC6564A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9C66125-3433-454E-A783-794B493317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3BFE9-5516-4C41-8E01-32E3B5A2CA37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sz="17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8EDFE48D-DA1A-48C1-A29E-0B9AC3FD42A7}" type="par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44FDB36-D6C6-4526-A50D-F1B8E5152BBA}" type="sib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E910D17-1BDA-474C-B9AD-3EE713572051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1623B390-BECF-4288-AC11-947525674DBA}" type="parTrans" cxnId="{964DF3AA-296D-4CD8-9CA0-5081FCF408C9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36017EF-7232-4355-A424-0CBC727442BD}" type="sibTrans" cxnId="{964DF3AA-296D-4CD8-9CA0-5081FCF408C9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BFDC24C8-54AF-4A22-B600-CC0BF0117F47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D9E201E-34EE-4EC0-AC03-7F5C4225BBFA}" type="parTrans" cxnId="{14178D22-07A7-499F-8C70-46D6F827CFFF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CC4C6F27-A569-4FF1-948C-70942235EE58}" type="sibTrans" cxnId="{14178D22-07A7-499F-8C70-46D6F827CFFF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899021A-AAD8-4EB5-8B31-FFA21DB09A74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A710669-4469-4851-9086-00A8E7D51E46}" type="parTrans" cxnId="{8ABA9BEE-35AB-469A-8BD1-02C5E63CB2CD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2C61F04-B6BD-4D45-98B7-E44B38D12F87}" type="sibTrans" cxnId="{8ABA9BEE-35AB-469A-8BD1-02C5E63CB2CD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FD6A2FE-E624-4E8F-B55B-DA2064C8B81C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C71E116A-64D4-48FE-AE62-61686E862F4A}" type="parTrans" cxnId="{8F647B9E-FF30-4E66-8048-7696A9FF1314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E67916A-A370-4F9A-A734-8615E7A06E04}" type="sibTrans" cxnId="{8F647B9E-FF30-4E66-8048-7696A9FF131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D16DF52-EB6B-45CA-B0B1-8AF4AF73B2DB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ED8134-9D40-4E14-89C1-CDF43FFA2B64}" type="parTrans" cxnId="{4E321C13-E869-413E-A0EF-ADBE35B682B3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1E4E940-6807-4EF6-B3C6-76F1CFA9F4A6}" type="sibTrans" cxnId="{4E321C13-E869-413E-A0EF-ADBE35B682B3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796A604-7B31-45D2-A395-85C0162F699A}" type="pres">
      <dgm:prSet presAssocID="{69C66125-3433-454E-A783-794B493317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212CB3F-917D-469D-B565-A5B10E0A5EF7}" type="pres">
      <dgm:prSet presAssocID="{1BC3BFE9-5516-4C41-8E01-32E3B5A2CA37}" presName="hierRoot1" presStyleCnt="0"/>
      <dgm:spPr/>
    </dgm:pt>
    <dgm:pt modelId="{D7C1EF3B-81F6-4615-AA4B-4C68CD23F4ED}" type="pres">
      <dgm:prSet presAssocID="{1BC3BFE9-5516-4C41-8E01-32E3B5A2CA37}" presName="composite" presStyleCnt="0"/>
      <dgm:spPr/>
    </dgm:pt>
    <dgm:pt modelId="{C54016BD-8060-4AF5-807D-3E3D2794743B}" type="pres">
      <dgm:prSet presAssocID="{1BC3BFE9-5516-4C41-8E01-32E3B5A2CA37}" presName="background" presStyleLbl="node0" presStyleIdx="0" presStyleCnt="1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CE7765C-1109-4FB1-A055-D9A1736B8B0A}" type="pres">
      <dgm:prSet presAssocID="{1BC3BFE9-5516-4C41-8E01-32E3B5A2CA37}" presName="text" presStyleLbl="fgAcc0" presStyleIdx="0" presStyleCnt="1" custScaleX="248089" custLinFactNeighborX="0" custLinFactNeighborY="20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2E4D32-BB96-4293-B85A-6A4C2AD31D44}" type="pres">
      <dgm:prSet presAssocID="{1BC3BFE9-5516-4C41-8E01-32E3B5A2CA37}" presName="hierChild2" presStyleCnt="0"/>
      <dgm:spPr/>
    </dgm:pt>
    <dgm:pt modelId="{74BDF6BB-7B16-4D99-ABEE-42C0034BF030}" type="pres">
      <dgm:prSet presAssocID="{1623B390-BECF-4288-AC11-947525674DBA}" presName="Name10" presStyleLbl="parChTrans1D2" presStyleIdx="0" presStyleCnt="2"/>
      <dgm:spPr/>
      <dgm:t>
        <a:bodyPr/>
        <a:lstStyle/>
        <a:p>
          <a:endParaRPr lang="th-TH"/>
        </a:p>
      </dgm:t>
    </dgm:pt>
    <dgm:pt modelId="{A767BFA2-4E8F-4FF5-B597-9BAFEF9B58DD}" type="pres">
      <dgm:prSet presAssocID="{3E910D17-1BDA-474C-B9AD-3EE713572051}" presName="hierRoot2" presStyleCnt="0"/>
      <dgm:spPr/>
    </dgm:pt>
    <dgm:pt modelId="{4228C040-7CC2-4185-9A94-A918F3859EB8}" type="pres">
      <dgm:prSet presAssocID="{3E910D17-1BDA-474C-B9AD-3EE713572051}" presName="composite2" presStyleCnt="0"/>
      <dgm:spPr/>
    </dgm:pt>
    <dgm:pt modelId="{25DAEB73-64CE-4B4E-86E2-8D9774AE4274}" type="pres">
      <dgm:prSet presAssocID="{3E910D17-1BDA-474C-B9AD-3EE713572051}" presName="background2" presStyleLbl="node2" presStyleIdx="0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E64321D-477D-41AB-B86D-F833CF4DCEAE}" type="pres">
      <dgm:prSet presAssocID="{3E910D17-1BDA-474C-B9AD-3EE713572051}" presName="text2" presStyleLbl="fgAcc2" presStyleIdx="0" presStyleCnt="2" custLinFactNeighborX="-981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FCBE649-8228-4D12-91A6-CEC3E0518298}" type="pres">
      <dgm:prSet presAssocID="{3E910D17-1BDA-474C-B9AD-3EE713572051}" presName="hierChild3" presStyleCnt="0"/>
      <dgm:spPr/>
    </dgm:pt>
    <dgm:pt modelId="{2FBA69C9-BCCE-4C41-BDFC-4110E86BC3FA}" type="pres">
      <dgm:prSet presAssocID="{9D9E201E-34EE-4EC0-AC03-7F5C4225BBFA}" presName="Name17" presStyleLbl="parChTrans1D3" presStyleIdx="0" presStyleCnt="3"/>
      <dgm:spPr/>
      <dgm:t>
        <a:bodyPr/>
        <a:lstStyle/>
        <a:p>
          <a:endParaRPr lang="th-TH"/>
        </a:p>
      </dgm:t>
    </dgm:pt>
    <dgm:pt modelId="{B704B303-6AC7-4733-9F06-882231951AAE}" type="pres">
      <dgm:prSet presAssocID="{BFDC24C8-54AF-4A22-B600-CC0BF0117F47}" presName="hierRoot3" presStyleCnt="0"/>
      <dgm:spPr/>
    </dgm:pt>
    <dgm:pt modelId="{BA98BAB1-9A35-4689-B5E2-13F30566F60C}" type="pres">
      <dgm:prSet presAssocID="{BFDC24C8-54AF-4A22-B600-CC0BF0117F47}" presName="composite3" presStyleCnt="0"/>
      <dgm:spPr/>
    </dgm:pt>
    <dgm:pt modelId="{D45A1378-B308-4A5E-8D88-65D387AF0D58}" type="pres">
      <dgm:prSet presAssocID="{BFDC24C8-54AF-4A22-B600-CC0BF0117F47}" presName="background3" presStyleLbl="node3" presStyleIdx="0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2B7515EA-CFC0-4EFC-B306-FF5709A44350}" type="pres">
      <dgm:prSet presAssocID="{BFDC24C8-54AF-4A22-B600-CC0BF0117F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38CAB1-A61A-4953-9605-E9FA6AAF081F}" type="pres">
      <dgm:prSet presAssocID="{BFDC24C8-54AF-4A22-B600-CC0BF0117F47}" presName="hierChild4" presStyleCnt="0"/>
      <dgm:spPr/>
    </dgm:pt>
    <dgm:pt modelId="{2DF7C1A3-90B9-442D-B278-8D00DD25F3C2}" type="pres">
      <dgm:prSet presAssocID="{9A710669-4469-4851-9086-00A8E7D51E46}" presName="Name17" presStyleLbl="parChTrans1D3" presStyleIdx="1" presStyleCnt="3"/>
      <dgm:spPr/>
      <dgm:t>
        <a:bodyPr/>
        <a:lstStyle/>
        <a:p>
          <a:endParaRPr lang="th-TH"/>
        </a:p>
      </dgm:t>
    </dgm:pt>
    <dgm:pt modelId="{6FC06684-B4EC-41E1-80FB-A3CB73B6DFFC}" type="pres">
      <dgm:prSet presAssocID="{A899021A-AAD8-4EB5-8B31-FFA21DB09A74}" presName="hierRoot3" presStyleCnt="0"/>
      <dgm:spPr/>
    </dgm:pt>
    <dgm:pt modelId="{CE6A509A-D68B-484E-8A7B-D9FF2D422516}" type="pres">
      <dgm:prSet presAssocID="{A899021A-AAD8-4EB5-8B31-FFA21DB09A74}" presName="composite3" presStyleCnt="0"/>
      <dgm:spPr/>
    </dgm:pt>
    <dgm:pt modelId="{4CB19E09-393F-4C20-942C-F588D0367638}" type="pres">
      <dgm:prSet presAssocID="{A899021A-AAD8-4EB5-8B31-FFA21DB09A74}" presName="background3" presStyleLbl="node3" presStyleIdx="1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CB115447-490D-4B2E-8181-7F54E4AF58EF}" type="pres">
      <dgm:prSet presAssocID="{A899021A-AAD8-4EB5-8B31-FFA21DB09A74}" presName="text3" presStyleLbl="fgAcc3" presStyleIdx="1" presStyleCnt="3" custLinFactNeighborX="-2561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EF6F96C-0851-43BD-B3D2-3E5156130FBC}" type="pres">
      <dgm:prSet presAssocID="{A899021A-AAD8-4EB5-8B31-FFA21DB09A74}" presName="hierChild4" presStyleCnt="0"/>
      <dgm:spPr/>
    </dgm:pt>
    <dgm:pt modelId="{FF6B47DF-05A2-4C7E-BF19-2C6753502FD1}" type="pres">
      <dgm:prSet presAssocID="{C71E116A-64D4-48FE-AE62-61686E862F4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9F998E11-41D5-438F-AE07-1327FF6EE029}" type="pres">
      <dgm:prSet presAssocID="{1FD6A2FE-E624-4E8F-B55B-DA2064C8B81C}" presName="hierRoot2" presStyleCnt="0"/>
      <dgm:spPr/>
    </dgm:pt>
    <dgm:pt modelId="{09309310-39A8-4D3A-B846-907A9BC26CCA}" type="pres">
      <dgm:prSet presAssocID="{1FD6A2FE-E624-4E8F-B55B-DA2064C8B81C}" presName="composite2" presStyleCnt="0"/>
      <dgm:spPr/>
    </dgm:pt>
    <dgm:pt modelId="{4397ADF7-5871-454C-887B-D120E1790098}" type="pres">
      <dgm:prSet presAssocID="{1FD6A2FE-E624-4E8F-B55B-DA2064C8B81C}" presName="background2" presStyleLbl="node2" presStyleIdx="1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63E58AB-0640-4DB9-A902-0C9D36C539BF}" type="pres">
      <dgm:prSet presAssocID="{1FD6A2FE-E624-4E8F-B55B-DA2064C8B81C}" presName="text2" presStyleLbl="fgAcc2" presStyleIdx="1" presStyleCnt="2" custLinFactNeighborX="1722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2A20752-A65C-43E8-BF93-F0004B9E0870}" type="pres">
      <dgm:prSet presAssocID="{1FD6A2FE-E624-4E8F-B55B-DA2064C8B81C}" presName="hierChild3" presStyleCnt="0"/>
      <dgm:spPr/>
    </dgm:pt>
    <dgm:pt modelId="{D929A59B-5A79-4B3F-B288-D6710EBFA3E0}" type="pres">
      <dgm:prSet presAssocID="{47ED8134-9D40-4E14-89C1-CDF43FFA2B64}" presName="Name17" presStyleLbl="parChTrans1D3" presStyleIdx="2" presStyleCnt="3"/>
      <dgm:spPr/>
      <dgm:t>
        <a:bodyPr/>
        <a:lstStyle/>
        <a:p>
          <a:endParaRPr lang="th-TH"/>
        </a:p>
      </dgm:t>
    </dgm:pt>
    <dgm:pt modelId="{559AD5B2-71FC-43BB-A189-A0D988A70CFB}" type="pres">
      <dgm:prSet presAssocID="{3D16DF52-EB6B-45CA-B0B1-8AF4AF73B2DB}" presName="hierRoot3" presStyleCnt="0"/>
      <dgm:spPr/>
    </dgm:pt>
    <dgm:pt modelId="{E28A0904-CF13-4699-85CD-2367CE9D566B}" type="pres">
      <dgm:prSet presAssocID="{3D16DF52-EB6B-45CA-B0B1-8AF4AF73B2DB}" presName="composite3" presStyleCnt="0"/>
      <dgm:spPr/>
    </dgm:pt>
    <dgm:pt modelId="{7A36103A-EE62-49A1-B03F-9DE4C6301F03}" type="pres">
      <dgm:prSet presAssocID="{3D16DF52-EB6B-45CA-B0B1-8AF4AF73B2DB}" presName="background3" presStyleLbl="node3" presStyleIdx="2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5BE78546-3892-4448-9985-8D8CDDAD08BD}" type="pres">
      <dgm:prSet presAssocID="{3D16DF52-EB6B-45CA-B0B1-8AF4AF73B2DB}" presName="text3" presStyleLbl="fgAcc3" presStyleIdx="2" presStyleCnt="3" custLinFactNeighborX="-1999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67F567-EF2A-448A-96DA-AC0DC4FBA6BC}" type="pres">
      <dgm:prSet presAssocID="{3D16DF52-EB6B-45CA-B0B1-8AF4AF73B2DB}" presName="hierChild4" presStyleCnt="0"/>
      <dgm:spPr/>
    </dgm:pt>
  </dgm:ptLst>
  <dgm:cxnLst>
    <dgm:cxn modelId="{4E321C13-E869-413E-A0EF-ADBE35B682B3}" srcId="{1FD6A2FE-E624-4E8F-B55B-DA2064C8B81C}" destId="{3D16DF52-EB6B-45CA-B0B1-8AF4AF73B2DB}" srcOrd="0" destOrd="0" parTransId="{47ED8134-9D40-4E14-89C1-CDF43FFA2B64}" sibTransId="{71E4E940-6807-4EF6-B3C6-76F1CFA9F4A6}"/>
    <dgm:cxn modelId="{6DBBC110-EFA4-450C-8EF9-CD1FDF5AEB64}" type="presOf" srcId="{9D9E201E-34EE-4EC0-AC03-7F5C4225BBFA}" destId="{2FBA69C9-BCCE-4C41-BDFC-4110E86BC3FA}" srcOrd="0" destOrd="0" presId="urn:microsoft.com/office/officeart/2005/8/layout/hierarchy1"/>
    <dgm:cxn modelId="{14178D22-07A7-499F-8C70-46D6F827CFFF}" srcId="{3E910D17-1BDA-474C-B9AD-3EE713572051}" destId="{BFDC24C8-54AF-4A22-B600-CC0BF0117F47}" srcOrd="0" destOrd="0" parTransId="{9D9E201E-34EE-4EC0-AC03-7F5C4225BBFA}" sibTransId="{CC4C6F27-A569-4FF1-948C-70942235EE58}"/>
    <dgm:cxn modelId="{B144999C-8FF6-40EF-B3DF-CA9F5C9D02CB}" srcId="{69C66125-3433-454E-A783-794B49331728}" destId="{1BC3BFE9-5516-4C41-8E01-32E3B5A2CA37}" srcOrd="0" destOrd="0" parTransId="{8EDFE48D-DA1A-48C1-A29E-0B9AC3FD42A7}" sibTransId="{344FDB36-D6C6-4526-A50D-F1B8E5152BBA}"/>
    <dgm:cxn modelId="{964DF3AA-296D-4CD8-9CA0-5081FCF408C9}" srcId="{1BC3BFE9-5516-4C41-8E01-32E3B5A2CA37}" destId="{3E910D17-1BDA-474C-B9AD-3EE713572051}" srcOrd="0" destOrd="0" parTransId="{1623B390-BECF-4288-AC11-947525674DBA}" sibTransId="{F36017EF-7232-4355-A424-0CBC727442BD}"/>
    <dgm:cxn modelId="{6D5E70C2-414B-4823-8D83-20FF7448F545}" type="presOf" srcId="{69C66125-3433-454E-A783-794B49331728}" destId="{7796A604-7B31-45D2-A395-85C0162F699A}" srcOrd="0" destOrd="0" presId="urn:microsoft.com/office/officeart/2005/8/layout/hierarchy1"/>
    <dgm:cxn modelId="{A7E053AD-B744-4F1F-A62C-FCC02581CCE1}" type="presOf" srcId="{A899021A-AAD8-4EB5-8B31-FFA21DB09A74}" destId="{CB115447-490D-4B2E-8181-7F54E4AF58EF}" srcOrd="0" destOrd="0" presId="urn:microsoft.com/office/officeart/2005/8/layout/hierarchy1"/>
    <dgm:cxn modelId="{BD55A196-444F-4741-817B-84ABB45C7115}" type="presOf" srcId="{C71E116A-64D4-48FE-AE62-61686E862F4A}" destId="{FF6B47DF-05A2-4C7E-BF19-2C6753502FD1}" srcOrd="0" destOrd="0" presId="urn:microsoft.com/office/officeart/2005/8/layout/hierarchy1"/>
    <dgm:cxn modelId="{C8E6C4CB-9A03-4CB7-B111-5CD5CAF90792}" type="presOf" srcId="{1FD6A2FE-E624-4E8F-B55B-DA2064C8B81C}" destId="{363E58AB-0640-4DB9-A902-0C9D36C539BF}" srcOrd="0" destOrd="0" presId="urn:microsoft.com/office/officeart/2005/8/layout/hierarchy1"/>
    <dgm:cxn modelId="{7F27B9E6-95A3-4147-AB7E-FDB277CB5FFC}" type="presOf" srcId="{9A710669-4469-4851-9086-00A8E7D51E46}" destId="{2DF7C1A3-90B9-442D-B278-8D00DD25F3C2}" srcOrd="0" destOrd="0" presId="urn:microsoft.com/office/officeart/2005/8/layout/hierarchy1"/>
    <dgm:cxn modelId="{885C4924-2F86-41C3-8A8D-DB34EFBED1B4}" type="presOf" srcId="{3E910D17-1BDA-474C-B9AD-3EE713572051}" destId="{3E64321D-477D-41AB-B86D-F833CF4DCEAE}" srcOrd="0" destOrd="0" presId="urn:microsoft.com/office/officeart/2005/8/layout/hierarchy1"/>
    <dgm:cxn modelId="{07AFD49D-D419-48D6-BB4E-A485C6E4DC6B}" type="presOf" srcId="{1BC3BFE9-5516-4C41-8E01-32E3B5A2CA37}" destId="{7CE7765C-1109-4FB1-A055-D9A1736B8B0A}" srcOrd="0" destOrd="0" presId="urn:microsoft.com/office/officeart/2005/8/layout/hierarchy1"/>
    <dgm:cxn modelId="{17981B54-3471-4303-9679-E0405CFFBCA8}" type="presOf" srcId="{47ED8134-9D40-4E14-89C1-CDF43FFA2B64}" destId="{D929A59B-5A79-4B3F-B288-D6710EBFA3E0}" srcOrd="0" destOrd="0" presId="urn:microsoft.com/office/officeart/2005/8/layout/hierarchy1"/>
    <dgm:cxn modelId="{8F647B9E-FF30-4E66-8048-7696A9FF1314}" srcId="{1BC3BFE9-5516-4C41-8E01-32E3B5A2CA37}" destId="{1FD6A2FE-E624-4E8F-B55B-DA2064C8B81C}" srcOrd="1" destOrd="0" parTransId="{C71E116A-64D4-48FE-AE62-61686E862F4A}" sibTransId="{0E67916A-A370-4F9A-A734-8615E7A06E04}"/>
    <dgm:cxn modelId="{152C2C99-C11C-4513-9558-9E85046BCB8A}" type="presOf" srcId="{3D16DF52-EB6B-45CA-B0B1-8AF4AF73B2DB}" destId="{5BE78546-3892-4448-9985-8D8CDDAD08BD}" srcOrd="0" destOrd="0" presId="urn:microsoft.com/office/officeart/2005/8/layout/hierarchy1"/>
    <dgm:cxn modelId="{8ABA9BEE-35AB-469A-8BD1-02C5E63CB2CD}" srcId="{3E910D17-1BDA-474C-B9AD-3EE713572051}" destId="{A899021A-AAD8-4EB5-8B31-FFA21DB09A74}" srcOrd="1" destOrd="0" parTransId="{9A710669-4469-4851-9086-00A8E7D51E46}" sibTransId="{A2C61F04-B6BD-4D45-98B7-E44B38D12F87}"/>
    <dgm:cxn modelId="{9818AD87-C45A-482D-996B-5C0F3DC7AAFE}" type="presOf" srcId="{1623B390-BECF-4288-AC11-947525674DBA}" destId="{74BDF6BB-7B16-4D99-ABEE-42C0034BF030}" srcOrd="0" destOrd="0" presId="urn:microsoft.com/office/officeart/2005/8/layout/hierarchy1"/>
    <dgm:cxn modelId="{C3612744-EEF7-4F8C-8813-D160510DC4FD}" type="presOf" srcId="{BFDC24C8-54AF-4A22-B600-CC0BF0117F47}" destId="{2B7515EA-CFC0-4EFC-B306-FF5709A44350}" srcOrd="0" destOrd="0" presId="urn:microsoft.com/office/officeart/2005/8/layout/hierarchy1"/>
    <dgm:cxn modelId="{22F0C03C-05FB-4420-B9CA-796572B85920}" type="presParOf" srcId="{7796A604-7B31-45D2-A395-85C0162F699A}" destId="{5212CB3F-917D-469D-B565-A5B10E0A5EF7}" srcOrd="0" destOrd="0" presId="urn:microsoft.com/office/officeart/2005/8/layout/hierarchy1"/>
    <dgm:cxn modelId="{8F3245CB-C03F-4EAD-A0AD-5514A414BB71}" type="presParOf" srcId="{5212CB3F-917D-469D-B565-A5B10E0A5EF7}" destId="{D7C1EF3B-81F6-4615-AA4B-4C68CD23F4ED}" srcOrd="0" destOrd="0" presId="urn:microsoft.com/office/officeart/2005/8/layout/hierarchy1"/>
    <dgm:cxn modelId="{F7EBBCCD-8118-4C7B-9834-A8401C0C5DBC}" type="presParOf" srcId="{D7C1EF3B-81F6-4615-AA4B-4C68CD23F4ED}" destId="{C54016BD-8060-4AF5-807D-3E3D2794743B}" srcOrd="0" destOrd="0" presId="urn:microsoft.com/office/officeart/2005/8/layout/hierarchy1"/>
    <dgm:cxn modelId="{8340B912-798E-4CFD-BFE3-47C467C312C5}" type="presParOf" srcId="{D7C1EF3B-81F6-4615-AA4B-4C68CD23F4ED}" destId="{7CE7765C-1109-4FB1-A055-D9A1736B8B0A}" srcOrd="1" destOrd="0" presId="urn:microsoft.com/office/officeart/2005/8/layout/hierarchy1"/>
    <dgm:cxn modelId="{6A0FB173-B053-4273-B210-08B2B21528CC}" type="presParOf" srcId="{5212CB3F-917D-469D-B565-A5B10E0A5EF7}" destId="{A02E4D32-BB96-4293-B85A-6A4C2AD31D44}" srcOrd="1" destOrd="0" presId="urn:microsoft.com/office/officeart/2005/8/layout/hierarchy1"/>
    <dgm:cxn modelId="{F80CE47B-58F3-4DD0-B3F0-C17DF65052CF}" type="presParOf" srcId="{A02E4D32-BB96-4293-B85A-6A4C2AD31D44}" destId="{74BDF6BB-7B16-4D99-ABEE-42C0034BF030}" srcOrd="0" destOrd="0" presId="urn:microsoft.com/office/officeart/2005/8/layout/hierarchy1"/>
    <dgm:cxn modelId="{CD06125D-8642-409B-A290-92007A3FF540}" type="presParOf" srcId="{A02E4D32-BB96-4293-B85A-6A4C2AD31D44}" destId="{A767BFA2-4E8F-4FF5-B597-9BAFEF9B58DD}" srcOrd="1" destOrd="0" presId="urn:microsoft.com/office/officeart/2005/8/layout/hierarchy1"/>
    <dgm:cxn modelId="{D3B7655B-DBA1-40E6-B4A6-2A67A47E0DE0}" type="presParOf" srcId="{A767BFA2-4E8F-4FF5-B597-9BAFEF9B58DD}" destId="{4228C040-7CC2-4185-9A94-A918F3859EB8}" srcOrd="0" destOrd="0" presId="urn:microsoft.com/office/officeart/2005/8/layout/hierarchy1"/>
    <dgm:cxn modelId="{943165DC-6E96-4D02-B10C-6A7604D813D0}" type="presParOf" srcId="{4228C040-7CC2-4185-9A94-A918F3859EB8}" destId="{25DAEB73-64CE-4B4E-86E2-8D9774AE4274}" srcOrd="0" destOrd="0" presId="urn:microsoft.com/office/officeart/2005/8/layout/hierarchy1"/>
    <dgm:cxn modelId="{B3D1CC3C-D196-4B42-88DC-99AE1E2B91B9}" type="presParOf" srcId="{4228C040-7CC2-4185-9A94-A918F3859EB8}" destId="{3E64321D-477D-41AB-B86D-F833CF4DCEAE}" srcOrd="1" destOrd="0" presId="urn:microsoft.com/office/officeart/2005/8/layout/hierarchy1"/>
    <dgm:cxn modelId="{4D2A299B-0150-494B-A1E0-2C11B6498146}" type="presParOf" srcId="{A767BFA2-4E8F-4FF5-B597-9BAFEF9B58DD}" destId="{FFCBE649-8228-4D12-91A6-CEC3E0518298}" srcOrd="1" destOrd="0" presId="urn:microsoft.com/office/officeart/2005/8/layout/hierarchy1"/>
    <dgm:cxn modelId="{D28ABA70-7666-46D5-AA30-D15F88BF3953}" type="presParOf" srcId="{FFCBE649-8228-4D12-91A6-CEC3E0518298}" destId="{2FBA69C9-BCCE-4C41-BDFC-4110E86BC3FA}" srcOrd="0" destOrd="0" presId="urn:microsoft.com/office/officeart/2005/8/layout/hierarchy1"/>
    <dgm:cxn modelId="{AFB7A27D-66B9-41C8-9DAE-99BCF5A5E4C9}" type="presParOf" srcId="{FFCBE649-8228-4D12-91A6-CEC3E0518298}" destId="{B704B303-6AC7-4733-9F06-882231951AAE}" srcOrd="1" destOrd="0" presId="urn:microsoft.com/office/officeart/2005/8/layout/hierarchy1"/>
    <dgm:cxn modelId="{7842E1C0-7760-4C6C-9E39-515F53FAAFE0}" type="presParOf" srcId="{B704B303-6AC7-4733-9F06-882231951AAE}" destId="{BA98BAB1-9A35-4689-B5E2-13F30566F60C}" srcOrd="0" destOrd="0" presId="urn:microsoft.com/office/officeart/2005/8/layout/hierarchy1"/>
    <dgm:cxn modelId="{B09DC75E-8C9C-467F-AFB5-FDFDEA38754E}" type="presParOf" srcId="{BA98BAB1-9A35-4689-B5E2-13F30566F60C}" destId="{D45A1378-B308-4A5E-8D88-65D387AF0D58}" srcOrd="0" destOrd="0" presId="urn:microsoft.com/office/officeart/2005/8/layout/hierarchy1"/>
    <dgm:cxn modelId="{C5875005-EA1C-4026-834C-90C77B131F22}" type="presParOf" srcId="{BA98BAB1-9A35-4689-B5E2-13F30566F60C}" destId="{2B7515EA-CFC0-4EFC-B306-FF5709A44350}" srcOrd="1" destOrd="0" presId="urn:microsoft.com/office/officeart/2005/8/layout/hierarchy1"/>
    <dgm:cxn modelId="{F2A5FE86-AAC1-483C-9086-4317609D319F}" type="presParOf" srcId="{B704B303-6AC7-4733-9F06-882231951AAE}" destId="{9238CAB1-A61A-4953-9605-E9FA6AAF081F}" srcOrd="1" destOrd="0" presId="urn:microsoft.com/office/officeart/2005/8/layout/hierarchy1"/>
    <dgm:cxn modelId="{2D46F951-7E43-4775-A3E5-6D3573850625}" type="presParOf" srcId="{FFCBE649-8228-4D12-91A6-CEC3E0518298}" destId="{2DF7C1A3-90B9-442D-B278-8D00DD25F3C2}" srcOrd="2" destOrd="0" presId="urn:microsoft.com/office/officeart/2005/8/layout/hierarchy1"/>
    <dgm:cxn modelId="{F38A0F5D-C5EB-4997-BC60-140CA357526B}" type="presParOf" srcId="{FFCBE649-8228-4D12-91A6-CEC3E0518298}" destId="{6FC06684-B4EC-41E1-80FB-A3CB73B6DFFC}" srcOrd="3" destOrd="0" presId="urn:microsoft.com/office/officeart/2005/8/layout/hierarchy1"/>
    <dgm:cxn modelId="{A2537518-A59A-491A-B916-87526CF18B7D}" type="presParOf" srcId="{6FC06684-B4EC-41E1-80FB-A3CB73B6DFFC}" destId="{CE6A509A-D68B-484E-8A7B-D9FF2D422516}" srcOrd="0" destOrd="0" presId="urn:microsoft.com/office/officeart/2005/8/layout/hierarchy1"/>
    <dgm:cxn modelId="{6AFA27D2-246F-4A05-86A4-21DD9302E39E}" type="presParOf" srcId="{CE6A509A-D68B-484E-8A7B-D9FF2D422516}" destId="{4CB19E09-393F-4C20-942C-F588D0367638}" srcOrd="0" destOrd="0" presId="urn:microsoft.com/office/officeart/2005/8/layout/hierarchy1"/>
    <dgm:cxn modelId="{B0837161-7FE9-4818-B657-7AB199CC1DDB}" type="presParOf" srcId="{CE6A509A-D68B-484E-8A7B-D9FF2D422516}" destId="{CB115447-490D-4B2E-8181-7F54E4AF58EF}" srcOrd="1" destOrd="0" presId="urn:microsoft.com/office/officeart/2005/8/layout/hierarchy1"/>
    <dgm:cxn modelId="{FB0592FD-D2B2-4CEE-BC84-3719E14610A6}" type="presParOf" srcId="{6FC06684-B4EC-41E1-80FB-A3CB73B6DFFC}" destId="{DEF6F96C-0851-43BD-B3D2-3E5156130FBC}" srcOrd="1" destOrd="0" presId="urn:microsoft.com/office/officeart/2005/8/layout/hierarchy1"/>
    <dgm:cxn modelId="{D940CFEE-B139-4165-A71E-1C0CC5A59884}" type="presParOf" srcId="{A02E4D32-BB96-4293-B85A-6A4C2AD31D44}" destId="{FF6B47DF-05A2-4C7E-BF19-2C6753502FD1}" srcOrd="2" destOrd="0" presId="urn:microsoft.com/office/officeart/2005/8/layout/hierarchy1"/>
    <dgm:cxn modelId="{91A5B324-AFEB-4DBD-9D5E-A04A22E4AC34}" type="presParOf" srcId="{A02E4D32-BB96-4293-B85A-6A4C2AD31D44}" destId="{9F998E11-41D5-438F-AE07-1327FF6EE029}" srcOrd="3" destOrd="0" presId="urn:microsoft.com/office/officeart/2005/8/layout/hierarchy1"/>
    <dgm:cxn modelId="{42B45F60-7D8A-4A6C-859D-B280956043D6}" type="presParOf" srcId="{9F998E11-41D5-438F-AE07-1327FF6EE029}" destId="{09309310-39A8-4D3A-B846-907A9BC26CCA}" srcOrd="0" destOrd="0" presId="urn:microsoft.com/office/officeart/2005/8/layout/hierarchy1"/>
    <dgm:cxn modelId="{C684C7D5-58A9-442F-A6CD-83D28D07070A}" type="presParOf" srcId="{09309310-39A8-4D3A-B846-907A9BC26CCA}" destId="{4397ADF7-5871-454C-887B-D120E1790098}" srcOrd="0" destOrd="0" presId="urn:microsoft.com/office/officeart/2005/8/layout/hierarchy1"/>
    <dgm:cxn modelId="{184F0353-1C9F-4C67-A6C6-CEEDFF8CDA60}" type="presParOf" srcId="{09309310-39A8-4D3A-B846-907A9BC26CCA}" destId="{363E58AB-0640-4DB9-A902-0C9D36C539BF}" srcOrd="1" destOrd="0" presId="urn:microsoft.com/office/officeart/2005/8/layout/hierarchy1"/>
    <dgm:cxn modelId="{6C292659-A3E9-46AB-A604-A7CAA37BF042}" type="presParOf" srcId="{9F998E11-41D5-438F-AE07-1327FF6EE029}" destId="{22A20752-A65C-43E8-BF93-F0004B9E0870}" srcOrd="1" destOrd="0" presId="urn:microsoft.com/office/officeart/2005/8/layout/hierarchy1"/>
    <dgm:cxn modelId="{5AA872B3-A736-4E9C-98B3-DE3AA0BE0546}" type="presParOf" srcId="{22A20752-A65C-43E8-BF93-F0004B9E0870}" destId="{D929A59B-5A79-4B3F-B288-D6710EBFA3E0}" srcOrd="0" destOrd="0" presId="urn:microsoft.com/office/officeart/2005/8/layout/hierarchy1"/>
    <dgm:cxn modelId="{5840A761-FD6A-49AC-BC95-DBDA2E060FE3}" type="presParOf" srcId="{22A20752-A65C-43E8-BF93-F0004B9E0870}" destId="{559AD5B2-71FC-43BB-A189-A0D988A70CFB}" srcOrd="1" destOrd="0" presId="urn:microsoft.com/office/officeart/2005/8/layout/hierarchy1"/>
    <dgm:cxn modelId="{2A36F447-7391-4B56-8A5E-37CBE3C5E17B}" type="presParOf" srcId="{559AD5B2-71FC-43BB-A189-A0D988A70CFB}" destId="{E28A0904-CF13-4699-85CD-2367CE9D566B}" srcOrd="0" destOrd="0" presId="urn:microsoft.com/office/officeart/2005/8/layout/hierarchy1"/>
    <dgm:cxn modelId="{A46B04E4-AC91-42D3-9B19-BF1DD9274BF4}" type="presParOf" srcId="{E28A0904-CF13-4699-85CD-2367CE9D566B}" destId="{7A36103A-EE62-49A1-B03F-9DE4C6301F03}" srcOrd="0" destOrd="0" presId="urn:microsoft.com/office/officeart/2005/8/layout/hierarchy1"/>
    <dgm:cxn modelId="{6F09333A-C032-49EB-A3D7-D16B467E2A8D}" type="presParOf" srcId="{E28A0904-CF13-4699-85CD-2367CE9D566B}" destId="{5BE78546-3892-4448-9985-8D8CDDAD08BD}" srcOrd="1" destOrd="0" presId="urn:microsoft.com/office/officeart/2005/8/layout/hierarchy1"/>
    <dgm:cxn modelId="{201D7E06-BE0B-45CD-BAAD-47BC02DDB9A7}" type="presParOf" srcId="{559AD5B2-71FC-43BB-A189-A0D988A70CFB}" destId="{1C67F567-EF2A-448A-96DA-AC0DC4FBA6BC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CD0C3-FE15-46BE-9E66-809708CB3801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5112FD44-0948-48CF-B1B9-E9054ECAB36C}">
      <dgm:prSet phldrT="[Text]" custT="1"/>
      <dgm:spPr>
        <a:solidFill>
          <a:srgbClr val="FF5050"/>
        </a:solidFill>
        <a:ln cmpd="thickThin"/>
      </dgm:spPr>
      <dgm:t>
        <a:bodyPr/>
        <a:lstStyle/>
        <a:p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สร้าง</a:t>
          </a:r>
          <a:b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ความเชื่อมั่นให้กับ</a:t>
          </a:r>
          <a:b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</a:b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rPr>
            <a:t>ทุกภาคส่วน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</dgm:t>
    </dgm:pt>
    <dgm:pt modelId="{E42FE1A3-0C09-48E5-8DBC-2CF7C5932269}" type="par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068BA29B-E285-4651-8811-1454E7B20B29}" type="sib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41F2E66-797C-42E1-9EB4-41BB91CBE178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</a:t>
          </a:r>
          <a:b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i="0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มีกรอบการปฏิบัติงานที่เป็นมาตรฐานเดียวกัน</a:t>
          </a:r>
          <a:endParaRPr lang="th-TH" sz="1800" b="1" i="0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56C4139-6CE5-43AF-8243-4E95AA967AB8}" type="par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C6E15D1F-88B0-4C01-8383-C4FA9EE096E6}" type="sib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A849D7E5-76B3-47C0-A285-EA2BC8C70948}">
      <dgm:prSet phldrT="[Text]" custT="1"/>
      <dgm:spPr>
        <a:solidFill>
          <a:srgbClr val="FFFF00"/>
        </a:solidFill>
      </dgm:spPr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มุ่งเน้นการเปิดเผยข้อมูล เพื่อความโปร่งใส และมีการแข่งขันอย่างเป็นธรรม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63639EB-D6E8-4C8F-A7E6-7DCADE715398}" type="par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686E6574-8EF0-450C-86F1-F1338F33D085}" type="sib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E4269D1-0449-4363-BD11-AA772A6B2DF1}">
      <dgm:prSet phldrT="[Text]" custT="1"/>
      <dgm:spPr>
        <a:solidFill>
          <a:srgbClr val="FFE79B"/>
        </a:solidFill>
      </dgm:spPr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คำนึงถึงวัตถุประสงค์การใช้งานเป็นสำคัญ เพื่อให้เกิดความคุ้มค่าในการใช้จ่ายเงิน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3A933FB-E6C9-4B11-B85B-77610260434D}" type="par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6131EDF8-B638-499D-985F-31BE024FBEFF}" type="sib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B92A4140-E5E6-416C-A727-6B9049B202E9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เน้นการวางแผนและประเมินผลเพื่อให้เกิดประสิทธิภาพและประสิทธิผล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9F0B361-7C9D-4391-B6E1-922DF36C71F0}" type="par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3752D78E-D21F-4D3C-A39D-F5D6822AB850}" type="sib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759B8B0A-D0C2-4C0B-A743-6C7BD5759F08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ส่งเสริมให้</a:t>
          </a:r>
          <a:b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ภาคประชาชนมีส่วนร่วม เพื่อตรวจสอบและป้องกันการทุจริต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5EC61A2-ABB0-4864-A352-F6743705F5B5}" type="par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5497FEF3-A802-4E29-895A-4FC13CD6B291}" type="sib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25B346A1-DCEF-4182-94E9-60562FF33AD9}">
      <dgm:prSet phldrT="[Text]" custT="1"/>
      <dgm:spPr/>
      <dgm:t>
        <a:bodyPr/>
        <a:lstStyle/>
        <a:p>
          <a:r>
            <a:rPr lang="th-TH" altLang="th-TH" sz="1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การจัดซื้อจัดจ้างด้วยวิธีการทางอิเล็กทรอนิกส์ เพื่อการเปิดเผยโปร่งใส</a:t>
          </a:r>
          <a:endParaRPr lang="th-TH" sz="18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8F5437A-94EC-40A8-B248-00F27E9E913B}" type="par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7370EF77-DCD6-4DFD-9E85-1C38A83F140C}" type="sib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  <a:latin typeface="EucrosiaUPC" pitchFamily="18" charset="-34"/>
            <a:cs typeface="EucrosiaUPC" pitchFamily="18" charset="-34"/>
          </a:endParaRPr>
        </a:p>
      </dgm:t>
    </dgm:pt>
    <dgm:pt modelId="{893D6B7C-A07B-494B-8664-B7DC9D3BB49C}" type="pres">
      <dgm:prSet presAssocID="{CBACD0C3-FE15-46BE-9E66-809708CB38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B43E1A2A-8E8A-4CE1-8CBF-84E1656D9194}" type="pres">
      <dgm:prSet presAssocID="{5112FD44-0948-48CF-B1B9-E9054ECAB36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th-TH"/>
        </a:p>
      </dgm:t>
    </dgm:pt>
    <dgm:pt modelId="{A6D77528-F361-4EED-B85D-E4772A8B476D}" type="pres">
      <dgm:prSet presAssocID="{B41F2E66-797C-42E1-9EB4-41BB91CBE178}" presName="Accent1" presStyleCnt="0"/>
      <dgm:spPr/>
      <dgm:t>
        <a:bodyPr/>
        <a:lstStyle/>
        <a:p>
          <a:endParaRPr lang="th-TH"/>
        </a:p>
      </dgm:t>
    </dgm:pt>
    <dgm:pt modelId="{A2BBA60E-90E6-42CA-B49E-7707D36C2BD6}" type="pres">
      <dgm:prSet presAssocID="{B41F2E66-797C-42E1-9EB4-41BB91CBE178}" presName="Accent" presStyleLbl="bgShp" presStyleIdx="0" presStyleCnt="6"/>
      <dgm:spPr/>
      <dgm:t>
        <a:bodyPr/>
        <a:lstStyle/>
        <a:p>
          <a:endParaRPr lang="th-TH"/>
        </a:p>
      </dgm:t>
    </dgm:pt>
    <dgm:pt modelId="{0C52F167-D3DA-4B1C-AB9C-C975B0AF0CE1}" type="pres">
      <dgm:prSet presAssocID="{B41F2E66-797C-42E1-9EB4-41BB91CBE178}" presName="Child1" presStyleLbl="node1" presStyleIdx="0" presStyleCnt="6" custLinFactNeighborY="-44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9775D5-B276-400C-A333-80DF0FF5F60B}" type="pres">
      <dgm:prSet presAssocID="{A849D7E5-76B3-47C0-A285-EA2BC8C70948}" presName="Accent2" presStyleCnt="0"/>
      <dgm:spPr/>
      <dgm:t>
        <a:bodyPr/>
        <a:lstStyle/>
        <a:p>
          <a:endParaRPr lang="th-TH"/>
        </a:p>
      </dgm:t>
    </dgm:pt>
    <dgm:pt modelId="{60E93B20-6940-4700-B69B-7C58FB9BCBB1}" type="pres">
      <dgm:prSet presAssocID="{A849D7E5-76B3-47C0-A285-EA2BC8C70948}" presName="Accent" presStyleLbl="bgShp" presStyleIdx="1" presStyleCnt="6" custLinFactNeighborX="20450" custLinFactNeighborY="19946"/>
      <dgm:spPr/>
      <dgm:t>
        <a:bodyPr/>
        <a:lstStyle/>
        <a:p>
          <a:endParaRPr lang="th-TH"/>
        </a:p>
      </dgm:t>
    </dgm:pt>
    <dgm:pt modelId="{4A80CA7E-CF92-4998-B7F5-CB8F30500FD2}" type="pres">
      <dgm:prSet presAssocID="{A849D7E5-76B3-47C0-A285-EA2BC8C70948}" presName="Child2" presStyleLbl="node1" presStyleIdx="1" presStyleCnt="6" custLinFactNeighborX="21029" custLinFactNeighborY="-159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F1D6AE-3FBF-476B-8F61-1E0107D74E6E}" type="pres">
      <dgm:prSet presAssocID="{BE4269D1-0449-4363-BD11-AA772A6B2DF1}" presName="Accent3" presStyleCnt="0"/>
      <dgm:spPr/>
      <dgm:t>
        <a:bodyPr/>
        <a:lstStyle/>
        <a:p>
          <a:endParaRPr lang="th-TH"/>
        </a:p>
      </dgm:t>
    </dgm:pt>
    <dgm:pt modelId="{B9198E5B-9981-42FB-AC6D-07A1B5046098}" type="pres">
      <dgm:prSet presAssocID="{BE4269D1-0449-4363-BD11-AA772A6B2DF1}" presName="Accent" presStyleLbl="bgShp" presStyleIdx="2" presStyleCnt="6"/>
      <dgm:spPr/>
      <dgm:t>
        <a:bodyPr/>
        <a:lstStyle/>
        <a:p>
          <a:endParaRPr lang="th-TH"/>
        </a:p>
      </dgm:t>
    </dgm:pt>
    <dgm:pt modelId="{BA90A0EF-315F-4D9F-A6C5-594EAE6A9128}" type="pres">
      <dgm:prSet presAssocID="{BE4269D1-0449-4363-BD11-AA772A6B2DF1}" presName="Child3" presStyleLbl="node1" presStyleIdx="2" presStyleCnt="6" custLinFactNeighborX="87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6081892-0B53-41F5-B77F-A58F3D784697}" type="pres">
      <dgm:prSet presAssocID="{B92A4140-E5E6-416C-A727-6B9049B202E9}" presName="Accent4" presStyleCnt="0"/>
      <dgm:spPr/>
      <dgm:t>
        <a:bodyPr/>
        <a:lstStyle/>
        <a:p>
          <a:endParaRPr lang="th-TH"/>
        </a:p>
      </dgm:t>
    </dgm:pt>
    <dgm:pt modelId="{7FC20031-0A9E-4E9D-990E-A9DFC57C3941}" type="pres">
      <dgm:prSet presAssocID="{B92A4140-E5E6-416C-A727-6B9049B202E9}" presName="Accent" presStyleLbl="bgShp" presStyleIdx="3" presStyleCnt="6" custLinFactNeighborX="17963" custLinFactNeighborY="64389"/>
      <dgm:spPr/>
      <dgm:t>
        <a:bodyPr/>
        <a:lstStyle/>
        <a:p>
          <a:endParaRPr lang="th-TH"/>
        </a:p>
      </dgm:t>
    </dgm:pt>
    <dgm:pt modelId="{7B19050F-8F54-41CC-8314-80562264E6C3}" type="pres">
      <dgm:prSet presAssocID="{B92A4140-E5E6-416C-A727-6B9049B202E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670F57-9858-4BD0-A767-D3BB8E57BEE3}" type="pres">
      <dgm:prSet presAssocID="{759B8B0A-D0C2-4C0B-A743-6C7BD5759F08}" presName="Accent5" presStyleCnt="0"/>
      <dgm:spPr/>
      <dgm:t>
        <a:bodyPr/>
        <a:lstStyle/>
        <a:p>
          <a:endParaRPr lang="th-TH"/>
        </a:p>
      </dgm:t>
    </dgm:pt>
    <dgm:pt modelId="{437E727A-C47B-411A-84D2-7C36462E0EC9}" type="pres">
      <dgm:prSet presAssocID="{759B8B0A-D0C2-4C0B-A743-6C7BD5759F08}" presName="Accent" presStyleLbl="bgShp" presStyleIdx="4" presStyleCnt="6" custLinFactNeighborX="-21250" custLinFactNeighborY="-5605"/>
      <dgm:spPr/>
      <dgm:t>
        <a:bodyPr/>
        <a:lstStyle/>
        <a:p>
          <a:endParaRPr lang="th-TH"/>
        </a:p>
      </dgm:t>
    </dgm:pt>
    <dgm:pt modelId="{CAC62337-6D50-404A-813C-429052A65D44}" type="pres">
      <dgm:prSet presAssocID="{759B8B0A-D0C2-4C0B-A743-6C7BD5759F08}" presName="Child5" presStyleLbl="node1" presStyleIdx="4" presStyleCnt="6" custLinFactNeighborX="-12598" custLinFactNeighborY="7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03A95D-0760-44B0-9D56-3F6F9F5DCB46}" type="pres">
      <dgm:prSet presAssocID="{25B346A1-DCEF-4182-94E9-60562FF33AD9}" presName="Accent6" presStyleCnt="0"/>
      <dgm:spPr/>
      <dgm:t>
        <a:bodyPr/>
        <a:lstStyle/>
        <a:p>
          <a:endParaRPr lang="th-TH"/>
        </a:p>
      </dgm:t>
    </dgm:pt>
    <dgm:pt modelId="{D87717D8-7C84-455A-8420-1DC93AEEB32C}" type="pres">
      <dgm:prSet presAssocID="{25B346A1-DCEF-4182-94E9-60562FF33AD9}" presName="Accent" presStyleLbl="bgShp" presStyleIdx="5" presStyleCnt="6"/>
      <dgm:spPr/>
      <dgm:t>
        <a:bodyPr/>
        <a:lstStyle/>
        <a:p>
          <a:endParaRPr lang="th-TH"/>
        </a:p>
      </dgm:t>
    </dgm:pt>
    <dgm:pt modelId="{614D0621-3D17-410D-9326-C1010E8DB764}" type="pres">
      <dgm:prSet presAssocID="{25B346A1-DCEF-4182-94E9-60562FF33AD9}" presName="Child6" presStyleLbl="node1" presStyleIdx="5" presStyleCnt="6" custLinFactNeighborX="-13398" custLinFactNeighborY="-15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54C2F29-4D9F-40C6-9959-F1896BD3BFE0}" srcId="{5112FD44-0948-48CF-B1B9-E9054ECAB36C}" destId="{B41F2E66-797C-42E1-9EB4-41BB91CBE178}" srcOrd="0" destOrd="0" parTransId="{C56C4139-6CE5-43AF-8243-4E95AA967AB8}" sibTransId="{C6E15D1F-88B0-4C01-8383-C4FA9EE096E6}"/>
    <dgm:cxn modelId="{454AF067-AB12-4DEA-A5BE-4E24944339A9}" srcId="{5112FD44-0948-48CF-B1B9-E9054ECAB36C}" destId="{A849D7E5-76B3-47C0-A285-EA2BC8C70948}" srcOrd="1" destOrd="0" parTransId="{063639EB-D6E8-4C8F-A7E6-7DCADE715398}" sibTransId="{686E6574-8EF0-450C-86F1-F1338F33D085}"/>
    <dgm:cxn modelId="{29610155-2918-4250-8F0C-39E3A61C951A}" type="presOf" srcId="{A849D7E5-76B3-47C0-A285-EA2BC8C70948}" destId="{4A80CA7E-CF92-4998-B7F5-CB8F30500FD2}" srcOrd="0" destOrd="0" presId="urn:microsoft.com/office/officeart/2011/layout/HexagonRadial"/>
    <dgm:cxn modelId="{6957CBB8-C469-4D1C-886C-4EFB608D7645}" type="presOf" srcId="{25B346A1-DCEF-4182-94E9-60562FF33AD9}" destId="{614D0621-3D17-410D-9326-C1010E8DB764}" srcOrd="0" destOrd="0" presId="urn:microsoft.com/office/officeart/2011/layout/HexagonRadial"/>
    <dgm:cxn modelId="{FB0C13FC-28C0-470F-A53D-7E93FFB06FA7}" type="presOf" srcId="{B41F2E66-797C-42E1-9EB4-41BB91CBE178}" destId="{0C52F167-D3DA-4B1C-AB9C-C975B0AF0CE1}" srcOrd="0" destOrd="0" presId="urn:microsoft.com/office/officeart/2011/layout/HexagonRadial"/>
    <dgm:cxn modelId="{B5A51F62-CBCA-4739-AA4C-C2CD47A4159A}" srcId="{5112FD44-0948-48CF-B1B9-E9054ECAB36C}" destId="{759B8B0A-D0C2-4C0B-A743-6C7BD5759F08}" srcOrd="4" destOrd="0" parTransId="{E5EC61A2-ABB0-4864-A352-F6743705F5B5}" sibTransId="{5497FEF3-A802-4E29-895A-4FC13CD6B291}"/>
    <dgm:cxn modelId="{D03BE465-7748-4CF4-B30E-FB0861701737}" srcId="{5112FD44-0948-48CF-B1B9-E9054ECAB36C}" destId="{25B346A1-DCEF-4182-94E9-60562FF33AD9}" srcOrd="5" destOrd="0" parTransId="{78F5437A-94EC-40A8-B248-00F27E9E913B}" sibTransId="{7370EF77-DCD6-4DFD-9E85-1C38A83F140C}"/>
    <dgm:cxn modelId="{982BB392-777F-4B32-880E-9AE3DD138708}" type="presOf" srcId="{BE4269D1-0449-4363-BD11-AA772A6B2DF1}" destId="{BA90A0EF-315F-4D9F-A6C5-594EAE6A9128}" srcOrd="0" destOrd="0" presId="urn:microsoft.com/office/officeart/2011/layout/HexagonRadial"/>
    <dgm:cxn modelId="{F727C791-269A-44EC-8B83-0E84EE540E32}" srcId="{CBACD0C3-FE15-46BE-9E66-809708CB3801}" destId="{5112FD44-0948-48CF-B1B9-E9054ECAB36C}" srcOrd="0" destOrd="0" parTransId="{E42FE1A3-0C09-48E5-8DBC-2CF7C5932269}" sibTransId="{068BA29B-E285-4651-8811-1454E7B20B29}"/>
    <dgm:cxn modelId="{8CD18B53-A041-4A65-8D64-E7F125712D9F}" srcId="{5112FD44-0948-48CF-B1B9-E9054ECAB36C}" destId="{B92A4140-E5E6-416C-A727-6B9049B202E9}" srcOrd="3" destOrd="0" parTransId="{D9F0B361-7C9D-4391-B6E1-922DF36C71F0}" sibTransId="{3752D78E-D21F-4D3C-A39D-F5D6822AB850}"/>
    <dgm:cxn modelId="{0E514E44-B0AB-4CBC-9F98-E3C147C79831}" type="presOf" srcId="{CBACD0C3-FE15-46BE-9E66-809708CB3801}" destId="{893D6B7C-A07B-494B-8664-B7DC9D3BB49C}" srcOrd="0" destOrd="0" presId="urn:microsoft.com/office/officeart/2011/layout/HexagonRadial"/>
    <dgm:cxn modelId="{70968885-2638-4D4B-A141-8192F9D72A3D}" type="presOf" srcId="{B92A4140-E5E6-416C-A727-6B9049B202E9}" destId="{7B19050F-8F54-41CC-8314-80562264E6C3}" srcOrd="0" destOrd="0" presId="urn:microsoft.com/office/officeart/2011/layout/HexagonRadial"/>
    <dgm:cxn modelId="{2414F07E-E53F-44C2-8467-F1BC41C70438}" type="presOf" srcId="{5112FD44-0948-48CF-B1B9-E9054ECAB36C}" destId="{B43E1A2A-8E8A-4CE1-8CBF-84E1656D9194}" srcOrd="0" destOrd="0" presId="urn:microsoft.com/office/officeart/2011/layout/HexagonRadial"/>
    <dgm:cxn modelId="{BE71BE47-1727-40C7-85A4-74D8BF16D11E}" type="presOf" srcId="{759B8B0A-D0C2-4C0B-A743-6C7BD5759F08}" destId="{CAC62337-6D50-404A-813C-429052A65D44}" srcOrd="0" destOrd="0" presId="urn:microsoft.com/office/officeart/2011/layout/HexagonRadial"/>
    <dgm:cxn modelId="{8099C51F-0C0D-4927-AE4C-F1F79A721C67}" srcId="{5112FD44-0948-48CF-B1B9-E9054ECAB36C}" destId="{BE4269D1-0449-4363-BD11-AA772A6B2DF1}" srcOrd="2" destOrd="0" parTransId="{63A933FB-E6C9-4B11-B85B-77610260434D}" sibTransId="{6131EDF8-B638-499D-985F-31BE024FBEFF}"/>
    <dgm:cxn modelId="{1180A353-12FC-48C1-B9B9-1327A2F49CCC}" type="presParOf" srcId="{893D6B7C-A07B-494B-8664-B7DC9D3BB49C}" destId="{B43E1A2A-8E8A-4CE1-8CBF-84E1656D9194}" srcOrd="0" destOrd="0" presId="urn:microsoft.com/office/officeart/2011/layout/HexagonRadial"/>
    <dgm:cxn modelId="{40001C97-9983-4E9E-BC4A-3B088CA32550}" type="presParOf" srcId="{893D6B7C-A07B-494B-8664-B7DC9D3BB49C}" destId="{A6D77528-F361-4EED-B85D-E4772A8B476D}" srcOrd="1" destOrd="0" presId="urn:microsoft.com/office/officeart/2011/layout/HexagonRadial"/>
    <dgm:cxn modelId="{4537D5CE-88F2-4E4A-B121-9AA655D93118}" type="presParOf" srcId="{A6D77528-F361-4EED-B85D-E4772A8B476D}" destId="{A2BBA60E-90E6-42CA-B49E-7707D36C2BD6}" srcOrd="0" destOrd="0" presId="urn:microsoft.com/office/officeart/2011/layout/HexagonRadial"/>
    <dgm:cxn modelId="{C9B57E76-8D63-4224-BB85-01EED4036E9B}" type="presParOf" srcId="{893D6B7C-A07B-494B-8664-B7DC9D3BB49C}" destId="{0C52F167-D3DA-4B1C-AB9C-C975B0AF0CE1}" srcOrd="2" destOrd="0" presId="urn:microsoft.com/office/officeart/2011/layout/HexagonRadial"/>
    <dgm:cxn modelId="{B2321C61-9225-466C-BFCD-C8179D98991E}" type="presParOf" srcId="{893D6B7C-A07B-494B-8664-B7DC9D3BB49C}" destId="{469775D5-B276-400C-A333-80DF0FF5F60B}" srcOrd="3" destOrd="0" presId="urn:microsoft.com/office/officeart/2011/layout/HexagonRadial"/>
    <dgm:cxn modelId="{FCFCE5BA-9BBB-45B8-85B5-D9A18BE525BA}" type="presParOf" srcId="{469775D5-B276-400C-A333-80DF0FF5F60B}" destId="{60E93B20-6940-4700-B69B-7C58FB9BCBB1}" srcOrd="0" destOrd="0" presId="urn:microsoft.com/office/officeart/2011/layout/HexagonRadial"/>
    <dgm:cxn modelId="{D6EC398A-79E3-46D6-91C4-4875A90625C3}" type="presParOf" srcId="{893D6B7C-A07B-494B-8664-B7DC9D3BB49C}" destId="{4A80CA7E-CF92-4998-B7F5-CB8F30500FD2}" srcOrd="4" destOrd="0" presId="urn:microsoft.com/office/officeart/2011/layout/HexagonRadial"/>
    <dgm:cxn modelId="{63BAA10C-A7D3-4B47-A63E-74861827B73C}" type="presParOf" srcId="{893D6B7C-A07B-494B-8664-B7DC9D3BB49C}" destId="{87F1D6AE-3FBF-476B-8F61-1E0107D74E6E}" srcOrd="5" destOrd="0" presId="urn:microsoft.com/office/officeart/2011/layout/HexagonRadial"/>
    <dgm:cxn modelId="{648A82C3-94C2-49EB-BF5D-89864EF1E585}" type="presParOf" srcId="{87F1D6AE-3FBF-476B-8F61-1E0107D74E6E}" destId="{B9198E5B-9981-42FB-AC6D-07A1B5046098}" srcOrd="0" destOrd="0" presId="urn:microsoft.com/office/officeart/2011/layout/HexagonRadial"/>
    <dgm:cxn modelId="{504E2F00-F56B-4C5C-BD36-9E023035292F}" type="presParOf" srcId="{893D6B7C-A07B-494B-8664-B7DC9D3BB49C}" destId="{BA90A0EF-315F-4D9F-A6C5-594EAE6A9128}" srcOrd="6" destOrd="0" presId="urn:microsoft.com/office/officeart/2011/layout/HexagonRadial"/>
    <dgm:cxn modelId="{9FEB8B5A-5459-4910-8D66-28BD707998D0}" type="presParOf" srcId="{893D6B7C-A07B-494B-8664-B7DC9D3BB49C}" destId="{26081892-0B53-41F5-B77F-A58F3D784697}" srcOrd="7" destOrd="0" presId="urn:microsoft.com/office/officeart/2011/layout/HexagonRadial"/>
    <dgm:cxn modelId="{0FE0EFA0-58F2-452F-B3C6-09F2C354DB50}" type="presParOf" srcId="{26081892-0B53-41F5-B77F-A58F3D784697}" destId="{7FC20031-0A9E-4E9D-990E-A9DFC57C3941}" srcOrd="0" destOrd="0" presId="urn:microsoft.com/office/officeart/2011/layout/HexagonRadial"/>
    <dgm:cxn modelId="{A66611E9-773B-46E5-ABA7-8DCF1737E3E1}" type="presParOf" srcId="{893D6B7C-A07B-494B-8664-B7DC9D3BB49C}" destId="{7B19050F-8F54-41CC-8314-80562264E6C3}" srcOrd="8" destOrd="0" presId="urn:microsoft.com/office/officeart/2011/layout/HexagonRadial"/>
    <dgm:cxn modelId="{488B08EB-9DFE-46A9-AF72-9519756A9B0C}" type="presParOf" srcId="{893D6B7C-A07B-494B-8664-B7DC9D3BB49C}" destId="{50670F57-9858-4BD0-A767-D3BB8E57BEE3}" srcOrd="9" destOrd="0" presId="urn:microsoft.com/office/officeart/2011/layout/HexagonRadial"/>
    <dgm:cxn modelId="{C25B4BAA-CFC3-4CAF-A914-8CD7890EB04F}" type="presParOf" srcId="{50670F57-9858-4BD0-A767-D3BB8E57BEE3}" destId="{437E727A-C47B-411A-84D2-7C36462E0EC9}" srcOrd="0" destOrd="0" presId="urn:microsoft.com/office/officeart/2011/layout/HexagonRadial"/>
    <dgm:cxn modelId="{78A1A5D6-8530-4F9C-9BE7-49C1E5DD915A}" type="presParOf" srcId="{893D6B7C-A07B-494B-8664-B7DC9D3BB49C}" destId="{CAC62337-6D50-404A-813C-429052A65D44}" srcOrd="10" destOrd="0" presId="urn:microsoft.com/office/officeart/2011/layout/HexagonRadial"/>
    <dgm:cxn modelId="{210908E0-990D-41C0-AF1B-4F95CB9A17C2}" type="presParOf" srcId="{893D6B7C-A07B-494B-8664-B7DC9D3BB49C}" destId="{6903A95D-0760-44B0-9D56-3F6F9F5DCB46}" srcOrd="11" destOrd="0" presId="urn:microsoft.com/office/officeart/2011/layout/HexagonRadial"/>
    <dgm:cxn modelId="{0B42E699-8E56-4516-BFED-BDD81EC0203A}" type="presParOf" srcId="{6903A95D-0760-44B0-9D56-3F6F9F5DCB46}" destId="{D87717D8-7C84-455A-8420-1DC93AEEB32C}" srcOrd="0" destOrd="0" presId="urn:microsoft.com/office/officeart/2011/layout/HexagonRadial"/>
    <dgm:cxn modelId="{CEB2F389-C8CB-4A9D-94BD-0B26D0471F31}" type="presParOf" srcId="{893D6B7C-A07B-494B-8664-B7DC9D3BB49C}" destId="{614D0621-3D17-410D-9326-C1010E8DB76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 วิธีการ และเงื่อนไขการขึ้นทะเบียนที่ปรึกษา พ.ศ. 2560</a:t>
          </a:r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DEC39953-E7E0-4DF9-AB46-3CC4BF5D54A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กำหนดหลักเกณฑ์เกี่ยวกับผู้มีสิทธิขอขึ้นทะเบียนผู้ประกอบการ พ.ศ. 2560</a:t>
          </a:r>
        </a:p>
      </dgm:t>
    </dgm:pt>
    <dgm:pt modelId="{1025AE2A-F55A-4D8A-B636-92CB8065AB39}" type="parTrans" cxnId="{FE7C8D4D-00D3-4138-9D67-96995CC2B0CD}">
      <dgm:prSet/>
      <dgm:spPr/>
      <dgm:t>
        <a:bodyPr/>
        <a:lstStyle/>
        <a:p>
          <a:endParaRPr lang="th-TH"/>
        </a:p>
      </dgm:t>
    </dgm:pt>
    <dgm:pt modelId="{8686866E-8770-4928-AA0E-3F8C4C68CB28}" type="sibTrans" cxnId="{FE7C8D4D-00D3-4138-9D67-96995CC2B0CD}">
      <dgm:prSet/>
      <dgm:spPr/>
      <dgm:t>
        <a:bodyPr/>
        <a:lstStyle/>
        <a:p>
          <a:endParaRPr lang="th-TH"/>
        </a:p>
      </dgm:t>
    </dgm:pt>
    <dgm:pt modelId="{B17C99B1-1A02-44D6-A8B3-3A028E1011F0}">
      <dgm:prSet custT="1"/>
      <dgm:spPr>
        <a:solidFill>
          <a:srgbClr val="FFE79B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กำหนดให้หน่วยงานอื่นเป็นหน่วยงานของรัฐ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ตามพระราชบัญญัติการจัดซื้อจัดจ้างและการบริหารพัสดุภาครัฐ พ.ศ. 2560</a:t>
          </a:r>
          <a:endParaRPr lang="th-TH" sz="1900" dirty="0">
            <a:solidFill>
              <a:schemeClr val="tx1"/>
            </a:solidFill>
          </a:endParaRPr>
        </a:p>
      </dgm:t>
    </dgm:pt>
    <dgm:pt modelId="{99EE106A-3479-42D0-82EC-2BC1B3B92B0A}" type="parTrans" cxnId="{34C06FED-1D86-4D4B-8A50-78B2CAFFB7E6}">
      <dgm:prSet/>
      <dgm:spPr/>
      <dgm:t>
        <a:bodyPr/>
        <a:lstStyle/>
        <a:p>
          <a:endParaRPr lang="th-TH"/>
        </a:p>
      </dgm:t>
    </dgm:pt>
    <dgm:pt modelId="{5685FE91-5837-4210-AF2B-8C336C4B7043}" type="sibTrans" cxnId="{34C06FED-1D86-4D4B-8A50-78B2CAFFB7E6}">
      <dgm:prSet/>
      <dgm:spPr/>
      <dgm:t>
        <a:bodyPr/>
        <a:lstStyle/>
        <a:p>
          <a:endParaRPr lang="th-TH"/>
        </a:p>
      </dgm:t>
    </dgm:pt>
    <dgm:pt modelId="{151B293B-68AC-45D1-B423-1826928CDF7E}">
      <dgm:prSet custT="1"/>
      <dgm:spPr>
        <a:solidFill>
          <a:srgbClr val="CCFFFF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 โดยวิธีคัดเลือกและวิธีเฉพาะเจาะจง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gm:t>
    </dgm:pt>
    <dgm:pt modelId="{492BB320-2518-4117-9D1A-AB6917FA6D45}" type="parTrans" cxnId="{2508A7B0-158E-466D-98CE-12A70B857EE3}">
      <dgm:prSet/>
      <dgm:spPr/>
      <dgm:t>
        <a:bodyPr/>
        <a:lstStyle/>
        <a:p>
          <a:endParaRPr lang="th-TH"/>
        </a:p>
      </dgm:t>
    </dgm:pt>
    <dgm:pt modelId="{54993D93-7758-4A70-BDAC-9C9C07BFC167}" type="sibTrans" cxnId="{2508A7B0-158E-466D-98CE-12A70B857EE3}">
      <dgm:prSet/>
      <dgm:spPr/>
      <dgm:t>
        <a:bodyPr/>
        <a:lstStyle/>
        <a:p>
          <a:endParaRPr lang="th-TH"/>
        </a:p>
      </dgm:t>
    </dgm:pt>
    <dgm:pt modelId="{41DD34D3-868E-4765-A941-7EADC7916A14}">
      <dgm:prSet custT="1"/>
      <dgm:spPr>
        <a:solidFill>
          <a:srgbClr val="FFFF00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กำหนดวงเงินการจัดซื้อจัดจ้างพัสดุโดยวิธีเฉพาะเจาะจง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วงเงินการจัดซื้อจัดจ้างที่ไม่ทำข้อตกลงเป็นหนังสือ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และวงเงินการจัดซื้อจัดจ้างในการแต่งตั้งผู้ตรวจรับพัสดุ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19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2560</a:t>
          </a:r>
        </a:p>
      </dgm:t>
    </dgm:pt>
    <dgm:pt modelId="{7A416716-A51B-48FA-8078-199063D76C0B}" type="parTrans" cxnId="{9FAECDA9-EC22-4A9D-ABA5-F65D395097C3}">
      <dgm:prSet/>
      <dgm:spPr/>
      <dgm:t>
        <a:bodyPr/>
        <a:lstStyle/>
        <a:p>
          <a:endParaRPr lang="th-TH"/>
        </a:p>
      </dgm:t>
    </dgm:pt>
    <dgm:pt modelId="{9468D346-D60E-4CEC-8255-57683A3A0726}" type="sibTrans" cxnId="{9FAECDA9-EC22-4A9D-ABA5-F65D395097C3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164265A6-FE9C-499E-954D-9ACA4410956F}" type="pres">
      <dgm:prSet presAssocID="{B17C99B1-1A02-44D6-A8B3-3A028E1011F0}" presName="composite" presStyleCnt="0"/>
      <dgm:spPr/>
    </dgm:pt>
    <dgm:pt modelId="{C8199C85-6B84-4315-B80B-4CD7ED7DF6CD}" type="pres">
      <dgm:prSet presAssocID="{B17C99B1-1A02-44D6-A8B3-3A028E1011F0}" presName="imgShp" presStyleLbl="fgImgPlace1" presStyleIdx="0" presStyleCnt="5" custLinFactX="-96216" custLinFactNeighborX="-100000"/>
      <dgm:spPr/>
    </dgm:pt>
    <dgm:pt modelId="{C8248120-DD98-4045-9B64-A74A6DC09A44}" type="pres">
      <dgm:prSet presAssocID="{B17C99B1-1A02-44D6-A8B3-3A028E1011F0}" presName="txShp" presStyleLbl="node1" presStyleIdx="0" presStyleCnt="5" custScaleX="144735" custScaleY="156744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ADBCE6-335E-400E-B7B2-01EC15403582}" type="pres">
      <dgm:prSet presAssocID="{5685FE91-5837-4210-AF2B-8C336C4B7043}" presName="spacing" presStyleCnt="0"/>
      <dgm:spPr/>
    </dgm:pt>
    <dgm:pt modelId="{4021F7D1-F775-4C3B-BB93-A596648AD86E}" type="pres">
      <dgm:prSet presAssocID="{DEC39953-E7E0-4DF9-AB46-3CC4BF5D54AE}" presName="composite" presStyleCnt="0"/>
      <dgm:spPr/>
    </dgm:pt>
    <dgm:pt modelId="{B29BEE8D-56CE-4DAA-B01E-E8C52696B859}" type="pres">
      <dgm:prSet presAssocID="{DEC39953-E7E0-4DF9-AB46-3CC4BF5D54AE}" presName="imgShp" presStyleLbl="fgImgPlace1" presStyleIdx="1" presStyleCnt="5" custLinFactX="-96216" custLinFactNeighborX="-100000"/>
      <dgm:spPr/>
    </dgm:pt>
    <dgm:pt modelId="{EEE419DE-B9F8-4DF2-B234-49D0951C6FA5}" type="pres">
      <dgm:prSet presAssocID="{DEC39953-E7E0-4DF9-AB46-3CC4BF5D54AE}" presName="txShp" presStyleLbl="node1" presStyleIdx="1" presStyleCnt="5" custScaleX="144735" custScaleY="118777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F2D463-6C4D-496A-8C25-6E4589AEC0D0}" type="pres">
      <dgm:prSet presAssocID="{8686866E-8770-4928-AA0E-3F8C4C68CB28}" presName="spacing" presStyleCnt="0"/>
      <dgm:spPr/>
    </dgm:pt>
    <dgm:pt modelId="{0B8C75AC-CA1A-472C-9A00-B8575E9AA169}" type="pres">
      <dgm:prSet presAssocID="{151B293B-68AC-45D1-B423-1826928CDF7E}" presName="composite" presStyleCnt="0"/>
      <dgm:spPr/>
    </dgm:pt>
    <dgm:pt modelId="{02C0C3DD-2AF5-42D4-B3C7-D44CD00BBF5D}" type="pres">
      <dgm:prSet presAssocID="{151B293B-68AC-45D1-B423-1826928CDF7E}" presName="imgShp" presStyleLbl="fgImgPlace1" presStyleIdx="2" presStyleCnt="5" custLinFactX="-96216" custLinFactNeighborX="-100000"/>
      <dgm:spPr/>
    </dgm:pt>
    <dgm:pt modelId="{FB3EBDC0-34C5-4D29-9922-5CF92E065126}" type="pres">
      <dgm:prSet presAssocID="{151B293B-68AC-45D1-B423-1826928CDF7E}" presName="txShp" presStyleLbl="node1" presStyleIdx="2" presStyleCnt="5" custScaleX="144735" custScaleY="121400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3DE704-BB45-4537-975B-DD48883182C7}" type="pres">
      <dgm:prSet presAssocID="{54993D93-7758-4A70-BDAC-9C9C07BFC167}" presName="spacing" presStyleCnt="0"/>
      <dgm:spPr/>
    </dgm:pt>
    <dgm:pt modelId="{8549268B-717F-46AD-B381-117B4F588A09}" type="pres">
      <dgm:prSet presAssocID="{41DD34D3-868E-4765-A941-7EADC7916A14}" presName="composite" presStyleCnt="0"/>
      <dgm:spPr/>
    </dgm:pt>
    <dgm:pt modelId="{81D2E58F-0AF7-48BD-AFE2-E03544CD3863}" type="pres">
      <dgm:prSet presAssocID="{41DD34D3-868E-4765-A941-7EADC7916A14}" presName="imgShp" presStyleLbl="fgImgPlace1" presStyleIdx="3" presStyleCnt="5" custLinFactX="-96216" custLinFactNeighborX="-100000"/>
      <dgm:spPr/>
    </dgm:pt>
    <dgm:pt modelId="{5ECE97FD-F2CD-4F5B-A74D-BEE35C435BC2}" type="pres">
      <dgm:prSet presAssocID="{41DD34D3-868E-4765-A941-7EADC7916A14}" presName="txShp" presStyleLbl="node1" presStyleIdx="3" presStyleCnt="5" custScaleX="144735" custScaleY="160152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07C2EF-C4D3-4AA7-946F-56DA613E9838}" type="pres">
      <dgm:prSet presAssocID="{9468D346-D60E-4CEC-8255-57683A3A0726}" presName="spacing" presStyleCnt="0"/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4" presStyleCnt="5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4" presStyleCnt="5" custScaleX="144735" custScaleY="119460" custLinFactNeighborX="3569" custLinFactNeighborY="-250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23379C4-8856-4F87-B67C-FD001150AF48}" type="presOf" srcId="{9206CAD8-2B67-4837-87FE-6F1CA2959C01}" destId="{ECA9300E-6BEC-476B-85F9-6B688A7EC0B5}" srcOrd="0" destOrd="0" presId="urn:microsoft.com/office/officeart/2005/8/layout/vList3#1"/>
    <dgm:cxn modelId="{54F86871-9B14-4776-AE4C-6CADF9CDAAB2}" type="presOf" srcId="{DEC39953-E7E0-4DF9-AB46-3CC4BF5D54AE}" destId="{EEE419DE-B9F8-4DF2-B234-49D0951C6FA5}" srcOrd="0" destOrd="0" presId="urn:microsoft.com/office/officeart/2005/8/layout/vList3#1"/>
    <dgm:cxn modelId="{C0C3E38C-9651-4415-BA1F-A090F5A03535}" srcId="{9206CAD8-2B67-4837-87FE-6F1CA2959C01}" destId="{86884396-5557-4877-B833-8E07C35E6D8D}" srcOrd="4" destOrd="0" parTransId="{050204A8-BB16-4C16-B955-3B34F21D5F68}" sibTransId="{2651D11C-A4BC-408B-99E2-97AEF100B77E}"/>
    <dgm:cxn modelId="{B3217B5D-CE60-42DE-9CFF-F9279C5BC53E}" type="presOf" srcId="{86884396-5557-4877-B833-8E07C35E6D8D}" destId="{1DB8B932-6A20-40B5-ABB8-46ABFE1E6A3B}" srcOrd="0" destOrd="0" presId="urn:microsoft.com/office/officeart/2005/8/layout/vList3#1"/>
    <dgm:cxn modelId="{2508A7B0-158E-466D-98CE-12A70B857EE3}" srcId="{9206CAD8-2B67-4837-87FE-6F1CA2959C01}" destId="{151B293B-68AC-45D1-B423-1826928CDF7E}" srcOrd="2" destOrd="0" parTransId="{492BB320-2518-4117-9D1A-AB6917FA6D45}" sibTransId="{54993D93-7758-4A70-BDAC-9C9C07BFC167}"/>
    <dgm:cxn modelId="{9FAECDA9-EC22-4A9D-ABA5-F65D395097C3}" srcId="{9206CAD8-2B67-4837-87FE-6F1CA2959C01}" destId="{41DD34D3-868E-4765-A941-7EADC7916A14}" srcOrd="3" destOrd="0" parTransId="{7A416716-A51B-48FA-8078-199063D76C0B}" sibTransId="{9468D346-D60E-4CEC-8255-57683A3A0726}"/>
    <dgm:cxn modelId="{FE7C8D4D-00D3-4138-9D67-96995CC2B0CD}" srcId="{9206CAD8-2B67-4837-87FE-6F1CA2959C01}" destId="{DEC39953-E7E0-4DF9-AB46-3CC4BF5D54AE}" srcOrd="1" destOrd="0" parTransId="{1025AE2A-F55A-4D8A-B636-92CB8065AB39}" sibTransId="{8686866E-8770-4928-AA0E-3F8C4C68CB28}"/>
    <dgm:cxn modelId="{EC499E9E-3700-4BCC-BFA0-193D61FCB9F3}" type="presOf" srcId="{B17C99B1-1A02-44D6-A8B3-3A028E1011F0}" destId="{C8248120-DD98-4045-9B64-A74A6DC09A44}" srcOrd="0" destOrd="0" presId="urn:microsoft.com/office/officeart/2005/8/layout/vList3#1"/>
    <dgm:cxn modelId="{54AC74CC-71B1-4FC3-B50D-A5D5299A8D94}" type="presOf" srcId="{41DD34D3-868E-4765-A941-7EADC7916A14}" destId="{5ECE97FD-F2CD-4F5B-A74D-BEE35C435BC2}" srcOrd="0" destOrd="0" presId="urn:microsoft.com/office/officeart/2005/8/layout/vList3#1"/>
    <dgm:cxn modelId="{3E1A0FE2-450A-45FE-A3DF-30A2BF2CDF69}" type="presOf" srcId="{151B293B-68AC-45D1-B423-1826928CDF7E}" destId="{FB3EBDC0-34C5-4D29-9922-5CF92E065126}" srcOrd="0" destOrd="0" presId="urn:microsoft.com/office/officeart/2005/8/layout/vList3#1"/>
    <dgm:cxn modelId="{34C06FED-1D86-4D4B-8A50-78B2CAFFB7E6}" srcId="{9206CAD8-2B67-4837-87FE-6F1CA2959C01}" destId="{B17C99B1-1A02-44D6-A8B3-3A028E1011F0}" srcOrd="0" destOrd="0" parTransId="{99EE106A-3479-42D0-82EC-2BC1B3B92B0A}" sibTransId="{5685FE91-5837-4210-AF2B-8C336C4B7043}"/>
    <dgm:cxn modelId="{81083CF7-5FBC-4A38-BAA9-1A866F2BA29B}" type="presParOf" srcId="{ECA9300E-6BEC-476B-85F9-6B688A7EC0B5}" destId="{164265A6-FE9C-499E-954D-9ACA4410956F}" srcOrd="0" destOrd="0" presId="urn:microsoft.com/office/officeart/2005/8/layout/vList3#1"/>
    <dgm:cxn modelId="{F3CC1D08-9072-4380-95F1-F950EAE29E75}" type="presParOf" srcId="{164265A6-FE9C-499E-954D-9ACA4410956F}" destId="{C8199C85-6B84-4315-B80B-4CD7ED7DF6CD}" srcOrd="0" destOrd="0" presId="urn:microsoft.com/office/officeart/2005/8/layout/vList3#1"/>
    <dgm:cxn modelId="{FD2FECB9-40BD-41FA-AEA0-6A5BA14A1813}" type="presParOf" srcId="{164265A6-FE9C-499E-954D-9ACA4410956F}" destId="{C8248120-DD98-4045-9B64-A74A6DC09A44}" srcOrd="1" destOrd="0" presId="urn:microsoft.com/office/officeart/2005/8/layout/vList3#1"/>
    <dgm:cxn modelId="{26AD5C30-53E9-4580-948C-62D95A8EEA85}" type="presParOf" srcId="{ECA9300E-6BEC-476B-85F9-6B688A7EC0B5}" destId="{01ADBCE6-335E-400E-B7B2-01EC15403582}" srcOrd="1" destOrd="0" presId="urn:microsoft.com/office/officeart/2005/8/layout/vList3#1"/>
    <dgm:cxn modelId="{B3CCFBC1-E115-4E1B-88A7-236AD66C29B4}" type="presParOf" srcId="{ECA9300E-6BEC-476B-85F9-6B688A7EC0B5}" destId="{4021F7D1-F775-4C3B-BB93-A596648AD86E}" srcOrd="2" destOrd="0" presId="urn:microsoft.com/office/officeart/2005/8/layout/vList3#1"/>
    <dgm:cxn modelId="{CB8F949B-1C9C-42B7-ADFE-BD3E244FDE51}" type="presParOf" srcId="{4021F7D1-F775-4C3B-BB93-A596648AD86E}" destId="{B29BEE8D-56CE-4DAA-B01E-E8C52696B859}" srcOrd="0" destOrd="0" presId="urn:microsoft.com/office/officeart/2005/8/layout/vList3#1"/>
    <dgm:cxn modelId="{ABC5021C-71F1-429F-8104-F8B01E44B7AF}" type="presParOf" srcId="{4021F7D1-F775-4C3B-BB93-A596648AD86E}" destId="{EEE419DE-B9F8-4DF2-B234-49D0951C6FA5}" srcOrd="1" destOrd="0" presId="urn:microsoft.com/office/officeart/2005/8/layout/vList3#1"/>
    <dgm:cxn modelId="{A8D2765A-F35A-4E4A-90B7-1894D0E6416A}" type="presParOf" srcId="{ECA9300E-6BEC-476B-85F9-6B688A7EC0B5}" destId="{5BF2D463-6C4D-496A-8C25-6E4589AEC0D0}" srcOrd="3" destOrd="0" presId="urn:microsoft.com/office/officeart/2005/8/layout/vList3#1"/>
    <dgm:cxn modelId="{DC1F7B32-E5CC-4FEB-B9BF-24833BC17E6E}" type="presParOf" srcId="{ECA9300E-6BEC-476B-85F9-6B688A7EC0B5}" destId="{0B8C75AC-CA1A-472C-9A00-B8575E9AA169}" srcOrd="4" destOrd="0" presId="urn:microsoft.com/office/officeart/2005/8/layout/vList3#1"/>
    <dgm:cxn modelId="{9DBE7FF5-B3F8-41C7-A5E7-2F7D65B3DCBE}" type="presParOf" srcId="{0B8C75AC-CA1A-472C-9A00-B8575E9AA169}" destId="{02C0C3DD-2AF5-42D4-B3C7-D44CD00BBF5D}" srcOrd="0" destOrd="0" presId="urn:microsoft.com/office/officeart/2005/8/layout/vList3#1"/>
    <dgm:cxn modelId="{5367030C-0832-48B7-A800-153D9DCE696E}" type="presParOf" srcId="{0B8C75AC-CA1A-472C-9A00-B8575E9AA169}" destId="{FB3EBDC0-34C5-4D29-9922-5CF92E065126}" srcOrd="1" destOrd="0" presId="urn:microsoft.com/office/officeart/2005/8/layout/vList3#1"/>
    <dgm:cxn modelId="{96E31811-0D5F-4767-AB38-46C1AD66C25D}" type="presParOf" srcId="{ECA9300E-6BEC-476B-85F9-6B688A7EC0B5}" destId="{663DE704-BB45-4537-975B-DD48883182C7}" srcOrd="5" destOrd="0" presId="urn:microsoft.com/office/officeart/2005/8/layout/vList3#1"/>
    <dgm:cxn modelId="{DCBBC888-8D73-4B72-B5FB-AE438B031C90}" type="presParOf" srcId="{ECA9300E-6BEC-476B-85F9-6B688A7EC0B5}" destId="{8549268B-717F-46AD-B381-117B4F588A09}" srcOrd="6" destOrd="0" presId="urn:microsoft.com/office/officeart/2005/8/layout/vList3#1"/>
    <dgm:cxn modelId="{0EC81C6C-25C0-46D0-8D98-ABD057801ABC}" type="presParOf" srcId="{8549268B-717F-46AD-B381-117B4F588A09}" destId="{81D2E58F-0AF7-48BD-AFE2-E03544CD3863}" srcOrd="0" destOrd="0" presId="urn:microsoft.com/office/officeart/2005/8/layout/vList3#1"/>
    <dgm:cxn modelId="{B9976A65-D3DF-4B1A-AEBB-4F0CF6D4A524}" type="presParOf" srcId="{8549268B-717F-46AD-B381-117B4F588A09}" destId="{5ECE97FD-F2CD-4F5B-A74D-BEE35C435BC2}" srcOrd="1" destOrd="0" presId="urn:microsoft.com/office/officeart/2005/8/layout/vList3#1"/>
    <dgm:cxn modelId="{C5FF476F-F966-4365-82B1-C277E3CD83E0}" type="presParOf" srcId="{ECA9300E-6BEC-476B-85F9-6B688A7EC0B5}" destId="{7407C2EF-C4D3-4AA7-946F-56DA613E9838}" srcOrd="7" destOrd="0" presId="urn:microsoft.com/office/officeart/2005/8/layout/vList3#1"/>
    <dgm:cxn modelId="{D83C2940-E4F7-4FD6-8350-8518FB59E058}" type="presParOf" srcId="{ECA9300E-6BEC-476B-85F9-6B688A7EC0B5}" destId="{4097161B-EDAC-4607-9533-17F14D61E4A9}" srcOrd="8" destOrd="0" presId="urn:microsoft.com/office/officeart/2005/8/layout/vList3#1"/>
    <dgm:cxn modelId="{1CCE9766-EF53-423E-8E01-8489EF8F1BCC}" type="presParOf" srcId="{4097161B-EDAC-4607-9533-17F14D61E4A9}" destId="{F20B7757-433F-41E0-90B0-84E5617E462B}" srcOrd="0" destOrd="0" presId="urn:microsoft.com/office/officeart/2005/8/layout/vList3#1"/>
    <dgm:cxn modelId="{3603D817-D9B6-49C2-902E-1CCA3E68EB69}" type="presParOf" srcId="{4097161B-EDAC-4607-9533-17F14D61E4A9}" destId="{1DB8B932-6A20-40B5-ABB8-46ABFE1E6A3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09FF15D8-531D-494C-B25B-DC716E086518}">
      <dgm:prSet custT="1"/>
      <dgm:spPr>
        <a:solidFill>
          <a:srgbClr val="CCFFCC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กำหนดอัตราค่าจ้างผู้ให้บริการงานจ้างออกแบบหรือควบคุมงานก่อสร้าง พ.ศ. 2560</a:t>
          </a:r>
        </a:p>
      </dgm:t>
    </dgm:pt>
    <dgm:pt modelId="{A8EC32EA-4748-4F58-9820-E36CEAD2DED5}" type="parTrans" cxnId="{31AE074D-8717-4C99-AD2C-19F6C0CBE58A}">
      <dgm:prSet/>
      <dgm:spPr/>
      <dgm:t>
        <a:bodyPr/>
        <a:lstStyle/>
        <a:p>
          <a:endParaRPr lang="th-TH"/>
        </a:p>
      </dgm:t>
    </dgm:pt>
    <dgm:pt modelId="{B042E035-870A-48AF-BFCD-66701B638DC6}" type="sibTrans" cxnId="{31AE074D-8717-4C99-AD2C-19F6C0CBE58A}">
      <dgm:prSet/>
      <dgm:spPr/>
      <dgm:t>
        <a:bodyPr/>
        <a:lstStyle/>
        <a:p>
          <a:endParaRPr lang="th-TH"/>
        </a:p>
      </dgm:t>
    </dgm:pt>
    <dgm:pt modelId="{684E080F-F85D-4884-9E28-9D04EFE16F6F}">
      <dgm:prSet custT="1"/>
      <dgm:spPr>
        <a:solidFill>
          <a:srgbClr val="92D050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พ.ศ. 2561</a:t>
          </a:r>
        </a:p>
      </dgm:t>
    </dgm:pt>
    <dgm:pt modelId="{940323E8-9D5C-4FF2-AEB6-2392F8C1EA12}" type="sibTrans" cxnId="{328EC1CE-4EE5-455A-AD43-D06E4248DB66}">
      <dgm:prSet/>
      <dgm:spPr/>
      <dgm:t>
        <a:bodyPr/>
        <a:lstStyle/>
        <a:p>
          <a:endParaRPr lang="th-TH"/>
        </a:p>
      </dgm:t>
    </dgm:pt>
    <dgm:pt modelId="{9D921D58-4BF3-430F-99A3-585E58BA1D0E}" type="parTrans" cxnId="{328EC1CE-4EE5-455A-AD43-D06E4248DB66}">
      <dgm:prSet/>
      <dgm:spPr/>
      <dgm:t>
        <a:bodyPr/>
        <a:lstStyle/>
        <a:p>
          <a:endParaRPr lang="th-TH"/>
        </a:p>
      </dgm:t>
    </dgm:pt>
    <dgm:pt modelId="{22BBAA0C-6C09-4BA0-8CD3-431FBA5DAA1F}">
      <dgm:prSet custT="1"/>
      <dgm:spPr>
        <a:solidFill>
          <a:srgbClr val="CCFFFF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พัสดุที่รัฐต้องการส่งเสริมหรือสนับสนุนและกำหนดวิธีการจัดซื้อจัดจ้างพัสดุโดยวิธีคัดเลือกและวิธีเฉพาะเจาะจง (ฉบับที่ 2) พ.ศ. 2561</a:t>
          </a:r>
        </a:p>
      </dgm:t>
    </dgm:pt>
    <dgm:pt modelId="{224F787E-B0FF-4D7C-9327-7EBE7089D9F8}" type="sibTrans" cxnId="{CFF34522-7DFC-4F80-84C6-7B2D9E6CFCEB}">
      <dgm:prSet/>
      <dgm:spPr/>
      <dgm:t>
        <a:bodyPr/>
        <a:lstStyle/>
        <a:p>
          <a:endParaRPr lang="th-TH"/>
        </a:p>
      </dgm:t>
    </dgm:pt>
    <dgm:pt modelId="{C3E29728-C548-41F4-96A0-2390E76DB704}" type="parTrans" cxnId="{CFF34522-7DFC-4F80-84C6-7B2D9E6CFCEB}">
      <dgm:prSet/>
      <dgm:spPr/>
      <dgm:t>
        <a:bodyPr/>
        <a:lstStyle/>
        <a:p>
          <a:endParaRPr lang="th-TH"/>
        </a:p>
      </dgm:t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กำหนดเรื่องการจัดซื้อจัดจ้างกับหน่วยงานของรัฐที่ใช้สิทธิอุทธรณ์ไม่ได้ พ.ศ. 2560</a:t>
          </a:r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A4E135BA-6282-4CFB-BE67-2F8EC5294B0E}">
      <dgm:prSet/>
      <dgm:spPr>
        <a:solidFill>
          <a:srgbClr val="92D050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กำหนดกรณีการจัดซื้อจัดจ้างโดยวิธีเฉพาะเจาะจง</a:t>
          </a:r>
        </a:p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(ฉบับที่ 2) พ.ศ. 2561</a:t>
          </a:r>
        </a:p>
      </dgm:t>
    </dgm:pt>
    <dgm:pt modelId="{00EC2B0A-4213-48FB-BB42-AED9427C7B52}" type="parTrans" cxnId="{87C7DD34-6CDE-4278-86C8-23C1D89FBFC9}">
      <dgm:prSet/>
      <dgm:spPr/>
      <dgm:t>
        <a:bodyPr/>
        <a:lstStyle/>
        <a:p>
          <a:endParaRPr lang="th-TH"/>
        </a:p>
      </dgm:t>
    </dgm:pt>
    <dgm:pt modelId="{2A3B3A99-37D4-45F0-8B96-A517570FC4D6}" type="sibTrans" cxnId="{87C7DD34-6CDE-4278-86C8-23C1D89FBFC9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0" presStyleCnt="5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0" presStyleCnt="5" custScaleX="144735" custScaleY="119460" custLinFactNeighborX="3569" custLinFactNeighborY="-250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5166BC7-67FA-460E-97E0-4B96364167B2}" type="pres">
      <dgm:prSet presAssocID="{2651D11C-A4BC-408B-99E2-97AEF100B77E}" presName="spacing" presStyleCnt="0"/>
      <dgm:spPr/>
    </dgm:pt>
    <dgm:pt modelId="{5815EF3D-E8FD-4218-AC5A-072F58D46118}" type="pres">
      <dgm:prSet presAssocID="{09FF15D8-531D-494C-B25B-DC716E086518}" presName="composite" presStyleCnt="0"/>
      <dgm:spPr/>
    </dgm:pt>
    <dgm:pt modelId="{BE4768C5-6E1F-4BCC-9762-105406D370D0}" type="pres">
      <dgm:prSet presAssocID="{09FF15D8-531D-494C-B25B-DC716E086518}" presName="imgShp" presStyleLbl="fgImgPlace1" presStyleIdx="1" presStyleCnt="5" custLinFactX="-96216" custLinFactNeighborX="-100000"/>
      <dgm:spPr/>
    </dgm:pt>
    <dgm:pt modelId="{8236E75E-585D-4D8D-9950-625FC8839152}" type="pres">
      <dgm:prSet presAssocID="{09FF15D8-531D-494C-B25B-DC716E086518}" presName="txShp" presStyleLbl="node1" presStyleIdx="1" presStyleCnt="5" custScaleX="144734" custScaleY="108874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B2A150-BA46-499B-9B35-18F2EE17F352}" type="pres">
      <dgm:prSet presAssocID="{B042E035-870A-48AF-BFCD-66701B638DC6}" presName="spacing" presStyleCnt="0"/>
      <dgm:spPr/>
    </dgm:pt>
    <dgm:pt modelId="{F4F6C1F1-108B-4952-9063-836777388EDA}" type="pres">
      <dgm:prSet presAssocID="{684E080F-F85D-4884-9E28-9D04EFE16F6F}" presName="composite" presStyleCnt="0"/>
      <dgm:spPr/>
    </dgm:pt>
    <dgm:pt modelId="{1433A250-93E1-4519-97DC-9F06ABBB5F28}" type="pres">
      <dgm:prSet presAssocID="{684E080F-F85D-4884-9E28-9D04EFE16F6F}" presName="imgShp" presStyleLbl="fgImgPlace1" presStyleIdx="2" presStyleCnt="5" custLinFactX="-96216" custLinFactNeighborX="-100000"/>
      <dgm:spPr/>
    </dgm:pt>
    <dgm:pt modelId="{4FEFB357-B1CE-4094-A024-06767DFE056A}" type="pres">
      <dgm:prSet presAssocID="{684E080F-F85D-4884-9E28-9D04EFE16F6F}" presName="txShp" presStyleLbl="node1" presStyleIdx="2" presStyleCnt="5" custScaleX="144734" custScaleY="154326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8D378B-B435-4DA4-8394-930FF685EA8B}" type="pres">
      <dgm:prSet presAssocID="{940323E8-9D5C-4FF2-AEB6-2392F8C1EA12}" presName="spacing" presStyleCnt="0"/>
      <dgm:spPr/>
    </dgm:pt>
    <dgm:pt modelId="{DA0AA6E8-20F5-4E58-80F5-3BD007CC85A1}" type="pres">
      <dgm:prSet presAssocID="{A4E135BA-6282-4CFB-BE67-2F8EC5294B0E}" presName="composite" presStyleCnt="0"/>
      <dgm:spPr/>
    </dgm:pt>
    <dgm:pt modelId="{1855B47F-5460-4046-8610-33F80687783A}" type="pres">
      <dgm:prSet presAssocID="{A4E135BA-6282-4CFB-BE67-2F8EC5294B0E}" presName="imgShp" presStyleLbl="fgImgPlace1" presStyleIdx="3" presStyleCnt="5" custLinFactNeighborX="-96039"/>
      <dgm:spPr/>
    </dgm:pt>
    <dgm:pt modelId="{87E5719C-8A43-4337-9C77-72B800C16C0A}" type="pres">
      <dgm:prSet presAssocID="{A4E135BA-6282-4CFB-BE67-2F8EC5294B0E}" presName="txShp" presStyleLbl="node1" presStyleIdx="3" presStyleCnt="5" custScaleX="144734" custScaleY="154326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0408E84-E5D9-47B8-AB44-F074C04968C5}" type="pres">
      <dgm:prSet presAssocID="{2A3B3A99-37D4-45F0-8B96-A517570FC4D6}" presName="spacing" presStyleCnt="0"/>
      <dgm:spPr/>
    </dgm:pt>
    <dgm:pt modelId="{2352C5DF-D568-4A72-A3A9-55393A578A02}" type="pres">
      <dgm:prSet presAssocID="{22BBAA0C-6C09-4BA0-8CD3-431FBA5DAA1F}" presName="composite" presStyleCnt="0"/>
      <dgm:spPr/>
    </dgm:pt>
    <dgm:pt modelId="{C791EE58-D991-45D2-8AE4-DAC6A90090E0}" type="pres">
      <dgm:prSet presAssocID="{22BBAA0C-6C09-4BA0-8CD3-431FBA5DAA1F}" presName="imgShp" presStyleLbl="fgImgPlace1" presStyleIdx="4" presStyleCnt="5" custLinFactX="-96216" custLinFactNeighborX="-100000"/>
      <dgm:spPr/>
    </dgm:pt>
    <dgm:pt modelId="{C1FEFAEF-71C4-418A-94AE-18B017D97B96}" type="pres">
      <dgm:prSet presAssocID="{22BBAA0C-6C09-4BA0-8CD3-431FBA5DAA1F}" presName="txShp" presStyleLbl="node1" presStyleIdx="4" presStyleCnt="5" custScaleX="144734" custScaleY="155222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628BC56-F211-40E3-9E97-2D912D024577}" type="presOf" srcId="{09FF15D8-531D-494C-B25B-DC716E086518}" destId="{8236E75E-585D-4D8D-9950-625FC8839152}" srcOrd="0" destOrd="0" presId="urn:microsoft.com/office/officeart/2005/8/layout/vList3#2"/>
    <dgm:cxn modelId="{6107F379-17B8-443A-8DAF-822AD7B2CAE3}" type="presOf" srcId="{684E080F-F85D-4884-9E28-9D04EFE16F6F}" destId="{4FEFB357-B1CE-4094-A024-06767DFE056A}" srcOrd="0" destOrd="0" presId="urn:microsoft.com/office/officeart/2005/8/layout/vList3#2"/>
    <dgm:cxn modelId="{C0C3E38C-9651-4415-BA1F-A090F5A03535}" srcId="{9206CAD8-2B67-4837-87FE-6F1CA2959C01}" destId="{86884396-5557-4877-B833-8E07C35E6D8D}" srcOrd="0" destOrd="0" parTransId="{050204A8-BB16-4C16-B955-3B34F21D5F68}" sibTransId="{2651D11C-A4BC-408B-99E2-97AEF100B77E}"/>
    <dgm:cxn modelId="{704BB491-84A8-4A4C-9B5D-8AC2BA3AC521}" type="presOf" srcId="{22BBAA0C-6C09-4BA0-8CD3-431FBA5DAA1F}" destId="{C1FEFAEF-71C4-418A-94AE-18B017D97B96}" srcOrd="0" destOrd="0" presId="urn:microsoft.com/office/officeart/2005/8/layout/vList3#2"/>
    <dgm:cxn modelId="{32B9F622-36EA-444D-AF1F-090761A1BFCE}" type="presOf" srcId="{9206CAD8-2B67-4837-87FE-6F1CA2959C01}" destId="{ECA9300E-6BEC-476B-85F9-6B688A7EC0B5}" srcOrd="0" destOrd="0" presId="urn:microsoft.com/office/officeart/2005/8/layout/vList3#2"/>
    <dgm:cxn modelId="{87C7DD34-6CDE-4278-86C8-23C1D89FBFC9}" srcId="{9206CAD8-2B67-4837-87FE-6F1CA2959C01}" destId="{A4E135BA-6282-4CFB-BE67-2F8EC5294B0E}" srcOrd="3" destOrd="0" parTransId="{00EC2B0A-4213-48FB-BB42-AED9427C7B52}" sibTransId="{2A3B3A99-37D4-45F0-8B96-A517570FC4D6}"/>
    <dgm:cxn modelId="{24E18D1C-78CB-4090-8B1B-D0B5A45A27D4}" type="presOf" srcId="{86884396-5557-4877-B833-8E07C35E6D8D}" destId="{1DB8B932-6A20-40B5-ABB8-46ABFE1E6A3B}" srcOrd="0" destOrd="0" presId="urn:microsoft.com/office/officeart/2005/8/layout/vList3#2"/>
    <dgm:cxn modelId="{31AE074D-8717-4C99-AD2C-19F6C0CBE58A}" srcId="{9206CAD8-2B67-4837-87FE-6F1CA2959C01}" destId="{09FF15D8-531D-494C-B25B-DC716E086518}" srcOrd="1" destOrd="0" parTransId="{A8EC32EA-4748-4F58-9820-E36CEAD2DED5}" sibTransId="{B042E035-870A-48AF-BFCD-66701B638DC6}"/>
    <dgm:cxn modelId="{CFF34522-7DFC-4F80-84C6-7B2D9E6CFCEB}" srcId="{9206CAD8-2B67-4837-87FE-6F1CA2959C01}" destId="{22BBAA0C-6C09-4BA0-8CD3-431FBA5DAA1F}" srcOrd="4" destOrd="0" parTransId="{C3E29728-C548-41F4-96A0-2390E76DB704}" sibTransId="{224F787E-B0FF-4D7C-9327-7EBE7089D9F8}"/>
    <dgm:cxn modelId="{328EC1CE-4EE5-455A-AD43-D06E4248DB66}" srcId="{9206CAD8-2B67-4837-87FE-6F1CA2959C01}" destId="{684E080F-F85D-4884-9E28-9D04EFE16F6F}" srcOrd="2" destOrd="0" parTransId="{9D921D58-4BF3-430F-99A3-585E58BA1D0E}" sibTransId="{940323E8-9D5C-4FF2-AEB6-2392F8C1EA12}"/>
    <dgm:cxn modelId="{BCBCD3B0-6282-4F65-B6FC-D6DF56436FE8}" type="presOf" srcId="{A4E135BA-6282-4CFB-BE67-2F8EC5294B0E}" destId="{87E5719C-8A43-4337-9C77-72B800C16C0A}" srcOrd="0" destOrd="0" presId="urn:microsoft.com/office/officeart/2005/8/layout/vList3#2"/>
    <dgm:cxn modelId="{5BCA73F0-D335-4108-A3C2-F5B668F194A3}" type="presParOf" srcId="{ECA9300E-6BEC-476B-85F9-6B688A7EC0B5}" destId="{4097161B-EDAC-4607-9533-17F14D61E4A9}" srcOrd="0" destOrd="0" presId="urn:microsoft.com/office/officeart/2005/8/layout/vList3#2"/>
    <dgm:cxn modelId="{338DAF99-B783-4CC7-B174-AE24C9526AA6}" type="presParOf" srcId="{4097161B-EDAC-4607-9533-17F14D61E4A9}" destId="{F20B7757-433F-41E0-90B0-84E5617E462B}" srcOrd="0" destOrd="0" presId="urn:microsoft.com/office/officeart/2005/8/layout/vList3#2"/>
    <dgm:cxn modelId="{0486C334-3431-4619-B7F5-807ECB0A4467}" type="presParOf" srcId="{4097161B-EDAC-4607-9533-17F14D61E4A9}" destId="{1DB8B932-6A20-40B5-ABB8-46ABFE1E6A3B}" srcOrd="1" destOrd="0" presId="urn:microsoft.com/office/officeart/2005/8/layout/vList3#2"/>
    <dgm:cxn modelId="{DCC28060-E79C-4F92-B678-BCA528F5BB5B}" type="presParOf" srcId="{ECA9300E-6BEC-476B-85F9-6B688A7EC0B5}" destId="{15166BC7-67FA-460E-97E0-4B96364167B2}" srcOrd="1" destOrd="0" presId="urn:microsoft.com/office/officeart/2005/8/layout/vList3#2"/>
    <dgm:cxn modelId="{BC414528-39A9-4AF5-BAF9-B76A2087D4B7}" type="presParOf" srcId="{ECA9300E-6BEC-476B-85F9-6B688A7EC0B5}" destId="{5815EF3D-E8FD-4218-AC5A-072F58D46118}" srcOrd="2" destOrd="0" presId="urn:microsoft.com/office/officeart/2005/8/layout/vList3#2"/>
    <dgm:cxn modelId="{EC6E66D5-E98F-4FF4-9350-7EBC5A0508C4}" type="presParOf" srcId="{5815EF3D-E8FD-4218-AC5A-072F58D46118}" destId="{BE4768C5-6E1F-4BCC-9762-105406D370D0}" srcOrd="0" destOrd="0" presId="urn:microsoft.com/office/officeart/2005/8/layout/vList3#2"/>
    <dgm:cxn modelId="{BB4D0759-F275-4A9F-9A36-B2C9FA787734}" type="presParOf" srcId="{5815EF3D-E8FD-4218-AC5A-072F58D46118}" destId="{8236E75E-585D-4D8D-9950-625FC8839152}" srcOrd="1" destOrd="0" presId="urn:microsoft.com/office/officeart/2005/8/layout/vList3#2"/>
    <dgm:cxn modelId="{38F75687-A5AA-4F78-A636-4B352B02B1A9}" type="presParOf" srcId="{ECA9300E-6BEC-476B-85F9-6B688A7EC0B5}" destId="{74B2A150-BA46-499B-9B35-18F2EE17F352}" srcOrd="3" destOrd="0" presId="urn:microsoft.com/office/officeart/2005/8/layout/vList3#2"/>
    <dgm:cxn modelId="{F82FD4CB-833F-4966-AD0E-A6A015D60D68}" type="presParOf" srcId="{ECA9300E-6BEC-476B-85F9-6B688A7EC0B5}" destId="{F4F6C1F1-108B-4952-9063-836777388EDA}" srcOrd="4" destOrd="0" presId="urn:microsoft.com/office/officeart/2005/8/layout/vList3#2"/>
    <dgm:cxn modelId="{A6FF8181-ECA8-4F35-B190-E5E453E0448C}" type="presParOf" srcId="{F4F6C1F1-108B-4952-9063-836777388EDA}" destId="{1433A250-93E1-4519-97DC-9F06ABBB5F28}" srcOrd="0" destOrd="0" presId="urn:microsoft.com/office/officeart/2005/8/layout/vList3#2"/>
    <dgm:cxn modelId="{A6EED819-0647-4A7E-808C-560C74B10C74}" type="presParOf" srcId="{F4F6C1F1-108B-4952-9063-836777388EDA}" destId="{4FEFB357-B1CE-4094-A024-06767DFE056A}" srcOrd="1" destOrd="0" presId="urn:microsoft.com/office/officeart/2005/8/layout/vList3#2"/>
    <dgm:cxn modelId="{C5B23CE6-4CC4-43C5-8A50-E34BDE7DCDBE}" type="presParOf" srcId="{ECA9300E-6BEC-476B-85F9-6B688A7EC0B5}" destId="{518D378B-B435-4DA4-8394-930FF685EA8B}" srcOrd="5" destOrd="0" presId="urn:microsoft.com/office/officeart/2005/8/layout/vList3#2"/>
    <dgm:cxn modelId="{72437C65-B07F-4319-8034-C87C0332D928}" type="presParOf" srcId="{ECA9300E-6BEC-476B-85F9-6B688A7EC0B5}" destId="{DA0AA6E8-20F5-4E58-80F5-3BD007CC85A1}" srcOrd="6" destOrd="0" presId="urn:microsoft.com/office/officeart/2005/8/layout/vList3#2"/>
    <dgm:cxn modelId="{9B409179-FC6B-41CE-B175-BD0FD6F233F1}" type="presParOf" srcId="{DA0AA6E8-20F5-4E58-80F5-3BD007CC85A1}" destId="{1855B47F-5460-4046-8610-33F80687783A}" srcOrd="0" destOrd="0" presId="urn:microsoft.com/office/officeart/2005/8/layout/vList3#2"/>
    <dgm:cxn modelId="{2F28E328-EC6F-45FF-A614-63AF497A4A9C}" type="presParOf" srcId="{DA0AA6E8-20F5-4E58-80F5-3BD007CC85A1}" destId="{87E5719C-8A43-4337-9C77-72B800C16C0A}" srcOrd="1" destOrd="0" presId="urn:microsoft.com/office/officeart/2005/8/layout/vList3#2"/>
    <dgm:cxn modelId="{885AD669-B1AB-41CF-807F-9BA1820B151B}" type="presParOf" srcId="{ECA9300E-6BEC-476B-85F9-6B688A7EC0B5}" destId="{D0408E84-E5D9-47B8-AB44-F074C04968C5}" srcOrd="7" destOrd="0" presId="urn:microsoft.com/office/officeart/2005/8/layout/vList3#2"/>
    <dgm:cxn modelId="{A83E665C-0788-465D-947A-A69DBA10FBE8}" type="presParOf" srcId="{ECA9300E-6BEC-476B-85F9-6B688A7EC0B5}" destId="{2352C5DF-D568-4A72-A3A9-55393A578A02}" srcOrd="8" destOrd="0" presId="urn:microsoft.com/office/officeart/2005/8/layout/vList3#2"/>
    <dgm:cxn modelId="{2AEF2327-DDF2-43BF-AEBE-0CBD87289065}" type="presParOf" srcId="{2352C5DF-D568-4A72-A3A9-55393A578A02}" destId="{C791EE58-D991-45D2-8AE4-DAC6A90090E0}" srcOrd="0" destOrd="0" presId="urn:microsoft.com/office/officeart/2005/8/layout/vList3#2"/>
    <dgm:cxn modelId="{4A6FA3FC-696F-4E31-AEC8-361CD87C6B48}" type="presParOf" srcId="{2352C5DF-D568-4A72-A3A9-55393A578A02}" destId="{C1FEFAEF-71C4-418A-94AE-18B017D97B9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FB4CDC8-9161-4B91-BAF9-9D975651DE7B}">
      <dgm:prSet phldrT="[ข้อความ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การจัดซื้อจัดจ้างของรัฐวิสาหกิจที่เกี่ยวกับการพาณิชย์โดยตรง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FEB74FF-2C00-4E79-A9B1-AE4C04631D9C}" type="parTrans" cxnId="{DAD01570-9F57-410C-B17D-AD92431B0F71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8D66163-CA79-43C3-AD8D-D804FE805727}" type="sibTrans" cxnId="{DAD01570-9F57-410C-B17D-AD92431B0F71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596A0F0-19EB-425E-B5D1-B9969A1FCD65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FAFF489-1F9E-4225-8D18-EAD1630083EA}">
      <dgm:prSet phldrT="[ข้อความ]" custT="1"/>
      <dgm:spPr>
        <a:solidFill>
          <a:srgbClr val="CCFFCC"/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การจัดซื้อจัดจ้างยุทโธปกรณ์และการบริการ</a:t>
          </a: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ที่เกี่ยวกับความมั่นคงของชาติ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โดยวิธี</a:t>
          </a:r>
          <a:b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รัฐบาลต่อรัฐบาลหรือโดยการจัดซื้อจัดจ้างจากต่างประเทศ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A02C5E4-1274-47EB-B6F2-40B8F66BA166}">
      <dgm:prSet phldrT="[ข้อความ]" custT="1"/>
      <dgm:spPr>
        <a:solidFill>
          <a:srgbClr val="FFFF99"/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การจัดซื้อจัดจ้างเพื่อการวิจัยและพัฒนา </a:t>
          </a: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เพื่อการให้บริการทางวิชาการของสถาบันอุดมศึกษา หรือการจ้างที่ปรึกษา ทั้งนี้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ที่ไม่สามารถดำเนินการตาม พ.ร.บ. นี้ได้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7EC89AC-AD99-4F9F-8C76-861C431E2F2E}">
      <dgm:prSet custT="1"/>
      <dgm:spPr>
        <a:solidFill>
          <a:srgbClr val="CCFF99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5</a:t>
          </a:r>
          <a:r>
            <a:rPr lang="en-US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</a:t>
          </a: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การจัดซื้อจัดจ้างโดยใช้เงินกู้หรือเงินช่วยเหลือจากหน่วยงานในต่างประเทศ ที่สัญญาหรือข้อกำหนดในการให้เงินกู้หรือเงินช่วยเหลือกำหนดไว้เป็นอย่างอื่น ร่วมกับเงินงบประมาณ</a:t>
          </a:r>
          <a:endParaRPr lang="th-TH" sz="20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268990C-E765-466E-BA18-14550F9AD07F}" type="sibTrans" cxnId="{4FD11715-FEB2-4C03-90B9-32AAF7049389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DBAAAEB-2B00-48FB-9215-2D538139C6AD}" type="parTrans" cxnId="{4FD11715-FEB2-4C03-90B9-32AAF7049389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F28FE5E-49E8-47FB-93F5-2260C7FAB049}">
      <dgm:prSet/>
      <dgm:spPr/>
      <dgm:t>
        <a:bodyPr/>
        <a:lstStyle/>
        <a:p>
          <a:endParaRPr lang="th-TH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8964F89-8BC8-4B0A-BEAA-ABFDA6B54FEC}" type="sibTrans" cxnId="{34C40FF7-A93D-4081-9FA7-7A45FB9EE4D6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FA45845D-F466-4191-A5A7-B2ECCD8E82B3}" type="parTrans" cxnId="{34C40FF7-A93D-4081-9FA7-7A45FB9EE4D6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0832D16-64CE-46D6-9EC0-144042960EA3}">
      <dgm:prSet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6. การจัดซื้อจัดจ้างของสถาบันอุดมศึกษา หรือ สถานพยาบาล โดยใช้เงินบริจาครวมทั้งดอกผล</a:t>
          </a:r>
          <a:b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000" b="1" u="none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ของเงินบริจาค โดยไม่ใช้เงินบริจาคร่วมกับเงินงบประมาณ</a:t>
          </a:r>
          <a:endParaRPr lang="th-TH" sz="2000" b="1" u="none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4CFAA06-B770-410E-A504-A509E4111B35}" type="sibTrans" cxnId="{81EB1E9E-8355-4E0D-ABFB-EF375C99E518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C9AB5EE-4E29-433B-AF2B-4F8053D5FBC6}" type="parTrans" cxnId="{81EB1E9E-8355-4E0D-ABFB-EF375C99E518}">
      <dgm:prSet/>
      <dgm:spPr/>
      <dgm:t>
        <a:bodyPr/>
        <a:lstStyle/>
        <a:p>
          <a:endParaRPr lang="th-TH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F5D822-98C3-40FC-AC1E-05C972A2A5F5}" type="pres">
      <dgm:prSet presAssocID="{9FB4CDC8-9161-4B91-BAF9-9D975651DE7B}" presName="parentLin" presStyleCnt="0"/>
      <dgm:spPr/>
      <dgm:t>
        <a:bodyPr/>
        <a:lstStyle/>
        <a:p>
          <a:endParaRPr lang="en-US"/>
        </a:p>
      </dgm:t>
    </dgm:pt>
    <dgm:pt modelId="{10ED30A8-3686-40D5-80E7-01C73CB59337}" type="pres">
      <dgm:prSet presAssocID="{9FB4CDC8-9161-4B91-BAF9-9D975651DE7B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5B717FA7-E904-4B67-9AF5-C82A7C811AC1}" type="pres">
      <dgm:prSet presAssocID="{9FB4CDC8-9161-4B91-BAF9-9D975651DE7B}" presName="parentText" presStyleLbl="node1" presStyleIdx="0" presStyleCnt="6" custScaleX="142857" custScaleY="99182" custLinFactX="-1323" custLinFactNeighborX="-100000" custLinFactNeighborY="2156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F07472-6920-4CC6-92C5-671BA5BECDD7}" type="pres">
      <dgm:prSet presAssocID="{9FB4CDC8-9161-4B91-BAF9-9D975651DE7B}" presName="negativeSpace" presStyleCnt="0"/>
      <dgm:spPr/>
      <dgm:t>
        <a:bodyPr/>
        <a:lstStyle/>
        <a:p>
          <a:endParaRPr lang="en-US"/>
        </a:p>
      </dgm:t>
    </dgm:pt>
    <dgm:pt modelId="{0F160B32-4838-44B1-8CD9-E3E3EBACA6CA}" type="pres">
      <dgm:prSet presAssocID="{9FB4CDC8-9161-4B91-BAF9-9D975651DE7B}" presName="childText" presStyleLbl="conFgAcc1" presStyleIdx="0" presStyleCnt="6" custScaleY="69286" custLinFactNeighborX="5556" custLinFactNeighborY="43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93908-EC1B-4526-B777-D8C6D7FA25C3}" type="pres">
      <dgm:prSet presAssocID="{88D66163-CA79-43C3-AD8D-D804FE805727}" presName="spaceBetweenRectangles" presStyleCnt="0"/>
      <dgm:spPr/>
      <dgm:t>
        <a:bodyPr/>
        <a:lstStyle/>
        <a:p>
          <a:endParaRPr lang="en-US"/>
        </a:p>
      </dgm:t>
    </dgm:pt>
    <dgm:pt modelId="{4A00A604-C6EF-4E52-9CBA-6895B98319E4}" type="pres">
      <dgm:prSet presAssocID="{FFAFF489-1F9E-4225-8D18-EAD1630083EA}" presName="parentLin" presStyleCnt="0"/>
      <dgm:spPr/>
      <dgm:t>
        <a:bodyPr/>
        <a:lstStyle/>
        <a:p>
          <a:endParaRPr lang="en-US"/>
        </a:p>
      </dgm:t>
    </dgm:pt>
    <dgm:pt modelId="{A1720148-9163-44F7-8A90-A2D540F21DE1}" type="pres">
      <dgm:prSet presAssocID="{FFAFF489-1F9E-4225-8D18-EAD1630083EA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A5763476-80D2-4C89-B4E9-5355212EAC24}" type="pres">
      <dgm:prSet presAssocID="{FFAFF489-1F9E-4225-8D18-EAD1630083EA}" presName="parentText" presStyleLbl="node1" presStyleIdx="1" presStyleCnt="6" custScaleX="135985" custScaleY="99432" custLinFactNeighborX="-100000" custLinFactNeighborY="2711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  <dgm:t>
        <a:bodyPr/>
        <a:lstStyle/>
        <a:p>
          <a:endParaRPr lang="en-US"/>
        </a:p>
      </dgm:t>
    </dgm:pt>
    <dgm:pt modelId="{F9758C61-9E82-4A09-B8A0-C8DACD134D65}" type="pres">
      <dgm:prSet presAssocID="{FFAFF489-1F9E-4225-8D18-EAD1630083EA}" presName="childText" presStyleLbl="conFgAcc1" presStyleIdx="1" presStyleCnt="6" custScaleY="63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1078E-B71E-454F-82C1-D02AB1FA004C}" type="pres">
      <dgm:prSet presAssocID="{B8547472-488A-4C47-B20F-7286E8471248}" presName="spaceBetweenRectangles" presStyleCnt="0"/>
      <dgm:spPr/>
      <dgm:t>
        <a:bodyPr/>
        <a:lstStyle/>
        <a:p>
          <a:endParaRPr lang="en-US"/>
        </a:p>
      </dgm:t>
    </dgm:pt>
    <dgm:pt modelId="{3093D519-0FFA-41F0-B45E-ED636BFF88D6}" type="pres">
      <dgm:prSet presAssocID="{AA02C5E4-1274-47EB-B6F2-40B8F66BA166}" presName="parentLin" presStyleCnt="0"/>
      <dgm:spPr/>
      <dgm:t>
        <a:bodyPr/>
        <a:lstStyle/>
        <a:p>
          <a:endParaRPr lang="en-US"/>
        </a:p>
      </dgm:t>
    </dgm:pt>
    <dgm:pt modelId="{00626CE1-B742-42DE-BF44-809743C000EC}" type="pres">
      <dgm:prSet presAssocID="{AA02C5E4-1274-47EB-B6F2-40B8F66BA166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544397DA-8383-4B1B-A725-F2C82FA9CE57}" type="pres">
      <dgm:prSet presAssocID="{AA02C5E4-1274-47EB-B6F2-40B8F66BA166}" presName="parentText" presStyleLbl="node1" presStyleIdx="2" presStyleCnt="6" custScaleX="140169" custScaleY="95314" custLinFactNeighborX="-100000" custLinFactNeighborY="3364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  <dgm:t>
        <a:bodyPr/>
        <a:lstStyle/>
        <a:p>
          <a:endParaRPr lang="en-US"/>
        </a:p>
      </dgm:t>
    </dgm:pt>
    <dgm:pt modelId="{44320BA2-82F1-4E8E-943C-2462729C863D}" type="pres">
      <dgm:prSet presAssocID="{AA02C5E4-1274-47EB-B6F2-40B8F66BA166}" presName="childText" presStyleLbl="conFgAcc1" presStyleIdx="2" presStyleCnt="6" custScaleY="74463" custLinFactNeighborY="5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98402-649D-4560-994A-7CA4103DD1FB}" type="pres">
      <dgm:prSet presAssocID="{B668035E-B499-4680-96BF-0184D15109EF}" presName="spaceBetweenRectangles" presStyleCnt="0"/>
      <dgm:spPr/>
      <dgm:t>
        <a:bodyPr/>
        <a:lstStyle/>
        <a:p>
          <a:endParaRPr lang="en-US"/>
        </a:p>
      </dgm:t>
    </dgm:pt>
    <dgm:pt modelId="{1B2614E4-2408-4955-AEF6-2461457074DB}" type="pres">
      <dgm:prSet presAssocID="{E596A0F0-19EB-425E-B5D1-B9969A1FCD65}" presName="parentLin" presStyleCnt="0"/>
      <dgm:spPr/>
      <dgm:t>
        <a:bodyPr/>
        <a:lstStyle/>
        <a:p>
          <a:endParaRPr lang="en-US"/>
        </a:p>
      </dgm:t>
    </dgm:pt>
    <dgm:pt modelId="{C65B7C8E-1345-416E-8BD0-83ABBC89520E}" type="pres">
      <dgm:prSet presAssocID="{E596A0F0-19EB-425E-B5D1-B9969A1FCD65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8BBD4463-5DA3-4474-B490-74CB43D02A31}" type="pres">
      <dgm:prSet presAssocID="{E596A0F0-19EB-425E-B5D1-B9969A1FCD65}" presName="parentText" presStyleLbl="node1" presStyleIdx="3" presStyleCnt="6" custScaleX="168111" custScaleY="97930" custLinFactX="-2319" custLinFactNeighborX="-100000" custLinFactNeighborY="3357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  <dgm:t>
        <a:bodyPr/>
        <a:lstStyle/>
        <a:p>
          <a:endParaRPr lang="en-US"/>
        </a:p>
      </dgm:t>
    </dgm:pt>
    <dgm:pt modelId="{8EC92FF8-356E-46CA-9A25-281A4F03C2E4}" type="pres">
      <dgm:prSet presAssocID="{E596A0F0-19EB-425E-B5D1-B9969A1FCD65}" presName="childText" presStyleLbl="conFgAcc1" presStyleIdx="3" presStyleCnt="6" custScaleY="77258" custLinFactNeighborX="926" custLinFactNeighborY="-50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F44D1-B865-4900-8CFB-559C3ED4DFC4}" type="pres">
      <dgm:prSet presAssocID="{00A6C368-D7C5-4EB5-8387-E0C97DCD9CD4}" presName="spaceBetweenRectangles" presStyleCnt="0"/>
      <dgm:spPr/>
    </dgm:pt>
    <dgm:pt modelId="{5FAC2387-2F96-4B93-934F-1B01DEBDD7DB}" type="pres">
      <dgm:prSet presAssocID="{C7EC89AC-AD99-4F9F-8C76-861C431E2F2E}" presName="parentLin" presStyleCnt="0"/>
      <dgm:spPr/>
    </dgm:pt>
    <dgm:pt modelId="{F9467BCD-DC57-4AA5-B0DB-65D461A50ED8}" type="pres">
      <dgm:prSet presAssocID="{C7EC89AC-AD99-4F9F-8C76-861C431E2F2E}" presName="parentLeftMargin" presStyleLbl="node1" presStyleIdx="3" presStyleCnt="6"/>
      <dgm:spPr/>
      <dgm:t>
        <a:bodyPr/>
        <a:lstStyle/>
        <a:p>
          <a:endParaRPr lang="th-TH"/>
        </a:p>
      </dgm:t>
    </dgm:pt>
    <dgm:pt modelId="{47951975-CF48-46BA-ACDC-84EFFAF911CD}" type="pres">
      <dgm:prSet presAssocID="{C7EC89AC-AD99-4F9F-8C76-861C431E2F2E}" presName="parentText" presStyleLbl="node1" presStyleIdx="4" presStyleCnt="6" custScaleX="150037" custScaleY="103647" custLinFactNeighborX="-100000" custLinFactNeighborY="2478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E5DF70-7A97-4DB8-90EC-9B7C751FA1E2}" type="pres">
      <dgm:prSet presAssocID="{C7EC89AC-AD99-4F9F-8C76-861C431E2F2E}" presName="negativeSpace" presStyleCnt="0"/>
      <dgm:spPr/>
    </dgm:pt>
    <dgm:pt modelId="{D68A5052-6D89-4010-86BA-D22F23AF8D83}" type="pres">
      <dgm:prSet presAssocID="{C7EC89AC-AD99-4F9F-8C76-861C431E2F2E}" presName="childText" presStyleLbl="conFgAcc1" presStyleIdx="4" presStyleCnt="6" custLinFactNeighborX="-926" custLinFactNeighborY="120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E68CF74-C6B5-463E-9D35-9B58F9D21D1B}" type="pres">
      <dgm:prSet presAssocID="{0268990C-E765-466E-BA18-14550F9AD07F}" presName="spaceBetweenRectangles" presStyleCnt="0"/>
      <dgm:spPr/>
    </dgm:pt>
    <dgm:pt modelId="{55F5E035-BC38-4A74-8307-359F86EA3E02}" type="pres">
      <dgm:prSet presAssocID="{50832D16-64CE-46D6-9EC0-144042960EA3}" presName="parentLin" presStyleCnt="0"/>
      <dgm:spPr/>
    </dgm:pt>
    <dgm:pt modelId="{C4596055-BECA-446D-BE68-DFE2F3DFE75B}" type="pres">
      <dgm:prSet presAssocID="{50832D16-64CE-46D6-9EC0-144042960EA3}" presName="parentLeftMargin" presStyleLbl="node1" presStyleIdx="4" presStyleCnt="6"/>
      <dgm:spPr/>
      <dgm:t>
        <a:bodyPr/>
        <a:lstStyle/>
        <a:p>
          <a:endParaRPr lang="th-TH"/>
        </a:p>
      </dgm:t>
    </dgm:pt>
    <dgm:pt modelId="{A74B04C8-AC44-4C9E-B90C-6DDB2FC42432}" type="pres">
      <dgm:prSet presAssocID="{50832D16-64CE-46D6-9EC0-144042960EA3}" presName="parentText" presStyleLbl="node1" presStyleIdx="5" presStyleCnt="6" custScaleX="142857" custScaleY="120327" custLinFactX="-1389" custLinFactNeighborX="-100000" custLinFactNeighborY="356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8C290D-1A92-4772-8DED-6307B003B36C}" type="pres">
      <dgm:prSet presAssocID="{50832D16-64CE-46D6-9EC0-144042960EA3}" presName="negativeSpace" presStyleCnt="0"/>
      <dgm:spPr/>
    </dgm:pt>
    <dgm:pt modelId="{0F3A8313-354C-4781-AA5E-BADC8C71EAFA}" type="pres">
      <dgm:prSet presAssocID="{50832D16-64CE-46D6-9EC0-144042960EA3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5A1FF75-6DC3-426D-A0B9-04B0A9D20EDB}" type="presOf" srcId="{E596A0F0-19EB-425E-B5D1-B9969A1FCD65}" destId="{8BBD4463-5DA3-4474-B490-74CB43D02A31}" srcOrd="1" destOrd="0" presId="urn:microsoft.com/office/officeart/2005/8/layout/list1"/>
    <dgm:cxn modelId="{DAD01570-9F57-410C-B17D-AD92431B0F71}" srcId="{65B8ACDD-DBC8-46AE-A198-55E144CFAAE2}" destId="{9FB4CDC8-9161-4B91-BAF9-9D975651DE7B}" srcOrd="0" destOrd="0" parTransId="{DFEB74FF-2C00-4E79-A9B1-AE4C04631D9C}" sibTransId="{88D66163-CA79-43C3-AD8D-D804FE805727}"/>
    <dgm:cxn modelId="{5C470471-A580-4FD8-84FA-32D320115248}" srcId="{65B8ACDD-DBC8-46AE-A198-55E144CFAAE2}" destId="{E596A0F0-19EB-425E-B5D1-B9969A1FCD65}" srcOrd="3" destOrd="0" parTransId="{33B99C55-4CC4-46CA-9439-3D9438E79461}" sibTransId="{00A6C368-D7C5-4EB5-8387-E0C97DCD9CD4}"/>
    <dgm:cxn modelId="{04870936-53F1-4A43-88B9-3EAB6853C1FF}" type="presOf" srcId="{9FB4CDC8-9161-4B91-BAF9-9D975651DE7B}" destId="{5B717FA7-E904-4B67-9AF5-C82A7C811AC1}" srcOrd="1" destOrd="0" presId="urn:microsoft.com/office/officeart/2005/8/layout/list1"/>
    <dgm:cxn modelId="{F758B505-B065-4808-A4BB-3285EF0B3235}" type="presOf" srcId="{FFAFF489-1F9E-4225-8D18-EAD1630083EA}" destId="{A1720148-9163-44F7-8A90-A2D540F21DE1}" srcOrd="0" destOrd="0" presId="urn:microsoft.com/office/officeart/2005/8/layout/list1"/>
    <dgm:cxn modelId="{254F2F54-BE2E-40CB-A736-8B49772CE19A}" srcId="{65B8ACDD-DBC8-46AE-A198-55E144CFAAE2}" destId="{AA02C5E4-1274-47EB-B6F2-40B8F66BA166}" srcOrd="2" destOrd="0" parTransId="{2C4727FC-7B67-4704-8884-261579F6C587}" sibTransId="{B668035E-B499-4680-96BF-0184D15109EF}"/>
    <dgm:cxn modelId="{612ADA0D-1047-4376-84B0-1712D24879A8}" type="presOf" srcId="{C7EC89AC-AD99-4F9F-8C76-861C431E2F2E}" destId="{47951975-CF48-46BA-ACDC-84EFFAF911CD}" srcOrd="1" destOrd="0" presId="urn:microsoft.com/office/officeart/2005/8/layout/list1"/>
    <dgm:cxn modelId="{3040DA5D-1E78-4F9C-ACB0-B98D425007DD}" type="presOf" srcId="{E596A0F0-19EB-425E-B5D1-B9969A1FCD65}" destId="{C65B7C8E-1345-416E-8BD0-83ABBC89520E}" srcOrd="0" destOrd="0" presId="urn:microsoft.com/office/officeart/2005/8/layout/list1"/>
    <dgm:cxn modelId="{34C40FF7-A93D-4081-9FA7-7A45FB9EE4D6}" srcId="{50832D16-64CE-46D6-9EC0-144042960EA3}" destId="{EF28FE5E-49E8-47FB-93F5-2260C7FAB049}" srcOrd="0" destOrd="0" parTransId="{FA45845D-F466-4191-A5A7-B2ECCD8E82B3}" sibTransId="{A8964F89-8BC8-4B0A-BEAA-ABFDA6B54FEC}"/>
    <dgm:cxn modelId="{9EE7D9DB-649B-4790-B40B-1AD05C2031CA}" type="presOf" srcId="{AA02C5E4-1274-47EB-B6F2-40B8F66BA166}" destId="{544397DA-8383-4B1B-A725-F2C82FA9CE57}" srcOrd="1" destOrd="0" presId="urn:microsoft.com/office/officeart/2005/8/layout/list1"/>
    <dgm:cxn modelId="{942B90FF-C5BF-408D-9E84-5E1A5CD47363}" type="presOf" srcId="{C7EC89AC-AD99-4F9F-8C76-861C431E2F2E}" destId="{F9467BCD-DC57-4AA5-B0DB-65D461A50ED8}" srcOrd="0" destOrd="0" presId="urn:microsoft.com/office/officeart/2005/8/layout/list1"/>
    <dgm:cxn modelId="{4FD11715-FEB2-4C03-90B9-32AAF7049389}" srcId="{65B8ACDD-DBC8-46AE-A198-55E144CFAAE2}" destId="{C7EC89AC-AD99-4F9F-8C76-861C431E2F2E}" srcOrd="4" destOrd="0" parTransId="{FDBAAAEB-2B00-48FB-9215-2D538139C6AD}" sibTransId="{0268990C-E765-466E-BA18-14550F9AD07F}"/>
    <dgm:cxn modelId="{27EB0A83-2668-4B6A-ACBB-1B52C1C96826}" srcId="{65B8ACDD-DBC8-46AE-A198-55E144CFAAE2}" destId="{FFAFF489-1F9E-4225-8D18-EAD1630083EA}" srcOrd="1" destOrd="0" parTransId="{DFCC3AB6-EE56-4518-9132-BE8456EF0F2F}" sibTransId="{B8547472-488A-4C47-B20F-7286E8471248}"/>
    <dgm:cxn modelId="{81EB1E9E-8355-4E0D-ABFB-EF375C99E518}" srcId="{65B8ACDD-DBC8-46AE-A198-55E144CFAAE2}" destId="{50832D16-64CE-46D6-9EC0-144042960EA3}" srcOrd="5" destOrd="0" parTransId="{BC9AB5EE-4E29-433B-AF2B-4F8053D5FBC6}" sibTransId="{74CFAA06-B770-410E-A504-A509E4111B35}"/>
    <dgm:cxn modelId="{DF87E0E1-8AE4-44BB-8829-E5CE6A31A962}" type="presOf" srcId="{AA02C5E4-1274-47EB-B6F2-40B8F66BA166}" destId="{00626CE1-B742-42DE-BF44-809743C000EC}" srcOrd="0" destOrd="0" presId="urn:microsoft.com/office/officeart/2005/8/layout/list1"/>
    <dgm:cxn modelId="{54959D38-A59B-4813-831F-CF40BEB5B8E6}" type="presOf" srcId="{9FB4CDC8-9161-4B91-BAF9-9D975651DE7B}" destId="{10ED30A8-3686-40D5-80E7-01C73CB59337}" srcOrd="0" destOrd="0" presId="urn:microsoft.com/office/officeart/2005/8/layout/list1"/>
    <dgm:cxn modelId="{CA0D75F0-8B16-42DB-BDB4-3C9C351D6C46}" type="presOf" srcId="{65B8ACDD-DBC8-46AE-A198-55E144CFAAE2}" destId="{AA1767D0-9CB9-48E7-81F0-8095F49D7126}" srcOrd="0" destOrd="0" presId="urn:microsoft.com/office/officeart/2005/8/layout/list1"/>
    <dgm:cxn modelId="{F0AD7149-0950-467C-B092-1971362C2B4F}" type="presOf" srcId="{50832D16-64CE-46D6-9EC0-144042960EA3}" destId="{A74B04C8-AC44-4C9E-B90C-6DDB2FC42432}" srcOrd="1" destOrd="0" presId="urn:microsoft.com/office/officeart/2005/8/layout/list1"/>
    <dgm:cxn modelId="{B51E383F-5144-4C94-BA24-629528860B43}" type="presOf" srcId="{50832D16-64CE-46D6-9EC0-144042960EA3}" destId="{C4596055-BECA-446D-BE68-DFE2F3DFE75B}" srcOrd="0" destOrd="0" presId="urn:microsoft.com/office/officeart/2005/8/layout/list1"/>
    <dgm:cxn modelId="{2A22EFAE-BF2D-484B-90C2-F473534F9CF9}" type="presOf" srcId="{FFAFF489-1F9E-4225-8D18-EAD1630083EA}" destId="{A5763476-80D2-4C89-B4E9-5355212EAC24}" srcOrd="1" destOrd="0" presId="urn:microsoft.com/office/officeart/2005/8/layout/list1"/>
    <dgm:cxn modelId="{0F5653C8-2A94-45CC-B4FB-88EBD25EEC82}" type="presOf" srcId="{EF28FE5E-49E8-47FB-93F5-2260C7FAB049}" destId="{0F3A8313-354C-4781-AA5E-BADC8C71EAFA}" srcOrd="0" destOrd="0" presId="urn:microsoft.com/office/officeart/2005/8/layout/list1"/>
    <dgm:cxn modelId="{6897AB64-2F4E-429B-8DD5-5CD66361BB68}" type="presParOf" srcId="{AA1767D0-9CB9-48E7-81F0-8095F49D7126}" destId="{DAF5D822-98C3-40FC-AC1E-05C972A2A5F5}" srcOrd="0" destOrd="0" presId="urn:microsoft.com/office/officeart/2005/8/layout/list1"/>
    <dgm:cxn modelId="{363FEA68-A664-432B-9B55-F1AA147A1811}" type="presParOf" srcId="{DAF5D822-98C3-40FC-AC1E-05C972A2A5F5}" destId="{10ED30A8-3686-40D5-80E7-01C73CB59337}" srcOrd="0" destOrd="0" presId="urn:microsoft.com/office/officeart/2005/8/layout/list1"/>
    <dgm:cxn modelId="{F1884C89-93E2-41E9-99E3-8F8649F3E025}" type="presParOf" srcId="{DAF5D822-98C3-40FC-AC1E-05C972A2A5F5}" destId="{5B717FA7-E904-4B67-9AF5-C82A7C811AC1}" srcOrd="1" destOrd="0" presId="urn:microsoft.com/office/officeart/2005/8/layout/list1"/>
    <dgm:cxn modelId="{C7DE4B07-625E-455B-A4EE-EB7BE79A34C2}" type="presParOf" srcId="{AA1767D0-9CB9-48E7-81F0-8095F49D7126}" destId="{72F07472-6920-4CC6-92C5-671BA5BECDD7}" srcOrd="1" destOrd="0" presId="urn:microsoft.com/office/officeart/2005/8/layout/list1"/>
    <dgm:cxn modelId="{B42C49F0-81E5-4C3F-AD38-66B81EB8AEA0}" type="presParOf" srcId="{AA1767D0-9CB9-48E7-81F0-8095F49D7126}" destId="{0F160B32-4838-44B1-8CD9-E3E3EBACA6CA}" srcOrd="2" destOrd="0" presId="urn:microsoft.com/office/officeart/2005/8/layout/list1"/>
    <dgm:cxn modelId="{07A24056-32BC-4B55-BF02-97DFC014387D}" type="presParOf" srcId="{AA1767D0-9CB9-48E7-81F0-8095F49D7126}" destId="{24493908-EC1B-4526-B777-D8C6D7FA25C3}" srcOrd="3" destOrd="0" presId="urn:microsoft.com/office/officeart/2005/8/layout/list1"/>
    <dgm:cxn modelId="{16C0E205-6F11-4456-90A9-FE35F1DAADBA}" type="presParOf" srcId="{AA1767D0-9CB9-48E7-81F0-8095F49D7126}" destId="{4A00A604-C6EF-4E52-9CBA-6895B98319E4}" srcOrd="4" destOrd="0" presId="urn:microsoft.com/office/officeart/2005/8/layout/list1"/>
    <dgm:cxn modelId="{B609A559-54D0-48D8-BC97-F2D9B3B719AF}" type="presParOf" srcId="{4A00A604-C6EF-4E52-9CBA-6895B98319E4}" destId="{A1720148-9163-44F7-8A90-A2D540F21DE1}" srcOrd="0" destOrd="0" presId="urn:microsoft.com/office/officeart/2005/8/layout/list1"/>
    <dgm:cxn modelId="{48E096B0-D1B9-4F6E-914C-0BD28269FEA0}" type="presParOf" srcId="{4A00A604-C6EF-4E52-9CBA-6895B98319E4}" destId="{A5763476-80D2-4C89-B4E9-5355212EAC24}" srcOrd="1" destOrd="0" presId="urn:microsoft.com/office/officeart/2005/8/layout/list1"/>
    <dgm:cxn modelId="{2AA4B1E2-AE68-4546-A8C2-4F19DF5D2C0B}" type="presParOf" srcId="{AA1767D0-9CB9-48E7-81F0-8095F49D7126}" destId="{8EC4CEE0-A36C-4043-9045-B321A7569101}" srcOrd="5" destOrd="0" presId="urn:microsoft.com/office/officeart/2005/8/layout/list1"/>
    <dgm:cxn modelId="{77D7FD15-7208-48FF-BC07-D517B077FC89}" type="presParOf" srcId="{AA1767D0-9CB9-48E7-81F0-8095F49D7126}" destId="{F9758C61-9E82-4A09-B8A0-C8DACD134D65}" srcOrd="6" destOrd="0" presId="urn:microsoft.com/office/officeart/2005/8/layout/list1"/>
    <dgm:cxn modelId="{50C3E8C8-C572-4DB0-BEE8-9CB2A3D41C76}" type="presParOf" srcId="{AA1767D0-9CB9-48E7-81F0-8095F49D7126}" destId="{5E61078E-B71E-454F-82C1-D02AB1FA004C}" srcOrd="7" destOrd="0" presId="urn:microsoft.com/office/officeart/2005/8/layout/list1"/>
    <dgm:cxn modelId="{F46333F6-D6F6-4C57-9FE0-67E705C47F2C}" type="presParOf" srcId="{AA1767D0-9CB9-48E7-81F0-8095F49D7126}" destId="{3093D519-0FFA-41F0-B45E-ED636BFF88D6}" srcOrd="8" destOrd="0" presId="urn:microsoft.com/office/officeart/2005/8/layout/list1"/>
    <dgm:cxn modelId="{935EC183-BA6A-4BF3-97F4-633CFB4C345D}" type="presParOf" srcId="{3093D519-0FFA-41F0-B45E-ED636BFF88D6}" destId="{00626CE1-B742-42DE-BF44-809743C000EC}" srcOrd="0" destOrd="0" presId="urn:microsoft.com/office/officeart/2005/8/layout/list1"/>
    <dgm:cxn modelId="{6F1EA46C-C2D7-42C0-B9EE-439F421048E9}" type="presParOf" srcId="{3093D519-0FFA-41F0-B45E-ED636BFF88D6}" destId="{544397DA-8383-4B1B-A725-F2C82FA9CE57}" srcOrd="1" destOrd="0" presId="urn:microsoft.com/office/officeart/2005/8/layout/list1"/>
    <dgm:cxn modelId="{FB90F755-6416-4B17-8905-89D56215CB58}" type="presParOf" srcId="{AA1767D0-9CB9-48E7-81F0-8095F49D7126}" destId="{17644DCE-5D93-4444-8287-AB7456732F79}" srcOrd="9" destOrd="0" presId="urn:microsoft.com/office/officeart/2005/8/layout/list1"/>
    <dgm:cxn modelId="{AA0103D0-AA36-405C-8F9F-4545720A8CA9}" type="presParOf" srcId="{AA1767D0-9CB9-48E7-81F0-8095F49D7126}" destId="{44320BA2-82F1-4E8E-943C-2462729C863D}" srcOrd="10" destOrd="0" presId="urn:microsoft.com/office/officeart/2005/8/layout/list1"/>
    <dgm:cxn modelId="{632C4366-0A3E-4FD4-B21C-9DECDD1F871C}" type="presParOf" srcId="{AA1767D0-9CB9-48E7-81F0-8095F49D7126}" destId="{A3698402-649D-4560-994A-7CA4103DD1FB}" srcOrd="11" destOrd="0" presId="urn:microsoft.com/office/officeart/2005/8/layout/list1"/>
    <dgm:cxn modelId="{0405BD71-24E3-4761-B530-231C283303D1}" type="presParOf" srcId="{AA1767D0-9CB9-48E7-81F0-8095F49D7126}" destId="{1B2614E4-2408-4955-AEF6-2461457074DB}" srcOrd="12" destOrd="0" presId="urn:microsoft.com/office/officeart/2005/8/layout/list1"/>
    <dgm:cxn modelId="{EE5A2604-80AB-4431-8A71-F33FBE1052F3}" type="presParOf" srcId="{1B2614E4-2408-4955-AEF6-2461457074DB}" destId="{C65B7C8E-1345-416E-8BD0-83ABBC89520E}" srcOrd="0" destOrd="0" presId="urn:microsoft.com/office/officeart/2005/8/layout/list1"/>
    <dgm:cxn modelId="{7013D95F-15E5-4022-8D5D-45D6E596092F}" type="presParOf" srcId="{1B2614E4-2408-4955-AEF6-2461457074DB}" destId="{8BBD4463-5DA3-4474-B490-74CB43D02A31}" srcOrd="1" destOrd="0" presId="urn:microsoft.com/office/officeart/2005/8/layout/list1"/>
    <dgm:cxn modelId="{8B718923-B612-4842-8145-A0F3262D7F81}" type="presParOf" srcId="{AA1767D0-9CB9-48E7-81F0-8095F49D7126}" destId="{04D33244-3D75-46C5-AE59-4CA166519CE2}" srcOrd="13" destOrd="0" presId="urn:microsoft.com/office/officeart/2005/8/layout/list1"/>
    <dgm:cxn modelId="{19735413-3B14-4C9B-86EA-3C17C4331C38}" type="presParOf" srcId="{AA1767D0-9CB9-48E7-81F0-8095F49D7126}" destId="{8EC92FF8-356E-46CA-9A25-281A4F03C2E4}" srcOrd="14" destOrd="0" presId="urn:microsoft.com/office/officeart/2005/8/layout/list1"/>
    <dgm:cxn modelId="{50A0A0F4-B51A-4631-99A0-98FA6CCF26F5}" type="presParOf" srcId="{AA1767D0-9CB9-48E7-81F0-8095F49D7126}" destId="{6D9F44D1-B865-4900-8CFB-559C3ED4DFC4}" srcOrd="15" destOrd="0" presId="urn:microsoft.com/office/officeart/2005/8/layout/list1"/>
    <dgm:cxn modelId="{4109DB19-C34F-4C7C-A929-74FD30353032}" type="presParOf" srcId="{AA1767D0-9CB9-48E7-81F0-8095F49D7126}" destId="{5FAC2387-2F96-4B93-934F-1B01DEBDD7DB}" srcOrd="16" destOrd="0" presId="urn:microsoft.com/office/officeart/2005/8/layout/list1"/>
    <dgm:cxn modelId="{4E232C73-D92D-4B50-8234-6BE494571DCF}" type="presParOf" srcId="{5FAC2387-2F96-4B93-934F-1B01DEBDD7DB}" destId="{F9467BCD-DC57-4AA5-B0DB-65D461A50ED8}" srcOrd="0" destOrd="0" presId="urn:microsoft.com/office/officeart/2005/8/layout/list1"/>
    <dgm:cxn modelId="{3E22C64D-2905-44CB-8336-70974D726C88}" type="presParOf" srcId="{5FAC2387-2F96-4B93-934F-1B01DEBDD7DB}" destId="{47951975-CF48-46BA-ACDC-84EFFAF911CD}" srcOrd="1" destOrd="0" presId="urn:microsoft.com/office/officeart/2005/8/layout/list1"/>
    <dgm:cxn modelId="{FC5E68CE-3CA5-4D2A-87AD-1C08C0CB45D7}" type="presParOf" srcId="{AA1767D0-9CB9-48E7-81F0-8095F49D7126}" destId="{F2E5DF70-7A97-4DB8-90EC-9B7C751FA1E2}" srcOrd="17" destOrd="0" presId="urn:microsoft.com/office/officeart/2005/8/layout/list1"/>
    <dgm:cxn modelId="{607A6B21-C4B9-41C2-9F14-CE340BAA81BB}" type="presParOf" srcId="{AA1767D0-9CB9-48E7-81F0-8095F49D7126}" destId="{D68A5052-6D89-4010-86BA-D22F23AF8D83}" srcOrd="18" destOrd="0" presId="urn:microsoft.com/office/officeart/2005/8/layout/list1"/>
    <dgm:cxn modelId="{A2CCA585-9D4F-41B2-84BD-361639960F85}" type="presParOf" srcId="{AA1767D0-9CB9-48E7-81F0-8095F49D7126}" destId="{AE68CF74-C6B5-463E-9D35-9B58F9D21D1B}" srcOrd="19" destOrd="0" presId="urn:microsoft.com/office/officeart/2005/8/layout/list1"/>
    <dgm:cxn modelId="{AADAB65C-E117-49BB-BCD1-483C40561A71}" type="presParOf" srcId="{AA1767D0-9CB9-48E7-81F0-8095F49D7126}" destId="{55F5E035-BC38-4A74-8307-359F86EA3E02}" srcOrd="20" destOrd="0" presId="urn:microsoft.com/office/officeart/2005/8/layout/list1"/>
    <dgm:cxn modelId="{A37C10C1-1A91-491D-81CA-62E4B4BAA91E}" type="presParOf" srcId="{55F5E035-BC38-4A74-8307-359F86EA3E02}" destId="{C4596055-BECA-446D-BE68-DFE2F3DFE75B}" srcOrd="0" destOrd="0" presId="urn:microsoft.com/office/officeart/2005/8/layout/list1"/>
    <dgm:cxn modelId="{958139BB-22B4-4480-A101-E3C74F8DB642}" type="presParOf" srcId="{55F5E035-BC38-4A74-8307-359F86EA3E02}" destId="{A74B04C8-AC44-4C9E-B90C-6DDB2FC42432}" srcOrd="1" destOrd="0" presId="urn:microsoft.com/office/officeart/2005/8/layout/list1"/>
    <dgm:cxn modelId="{A8C19ECE-A86D-4FE5-984E-B9D344730279}" type="presParOf" srcId="{AA1767D0-9CB9-48E7-81F0-8095F49D7126}" destId="{B38C290D-1A92-4772-8DED-6307B003B36C}" srcOrd="21" destOrd="0" presId="urn:microsoft.com/office/officeart/2005/8/layout/list1"/>
    <dgm:cxn modelId="{9A7CE949-4A4B-4A89-9B82-CC433EE53428}" type="presParOf" srcId="{AA1767D0-9CB9-48E7-81F0-8095F49D7126}" destId="{0F3A8313-354C-4781-AA5E-BADC8C71EAF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E930D8-2C47-4427-9871-86E26753ECD5}" type="doc">
      <dgm:prSet loTypeId="urn:microsoft.com/office/officeart/2005/8/layout/cycle8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5369B04-5CC0-4228-95D1-F196A5600A7D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คุ้มค่า</a:t>
          </a:r>
          <a:endParaRPr lang="th-TH" sz="32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2B54C0A8-4812-4F09-8F13-5A9650A63D8D}" type="par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6DED50F2-5777-46C0-A967-235998117876}" type="sibTrans" cxnId="{B2594879-C669-4821-9B0F-09453AAF98D2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E1F53CB-FE7A-47F8-BA02-DDCB5BDA73FC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ประสิทธิภาพ ประสิทธิผล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2CFAA21-BCC7-47E0-B992-E5181DBA434B}" type="par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876A1D0-2983-4D24-A5A1-04718FDDD190}" type="sibTrans" cxnId="{FB449D3C-63F1-42DB-A9CD-ACF471BB08A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02399222-D2A3-42AF-9FA2-96100D56787D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ตรวจสอบได้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FAD88C9-0FBC-44DE-8FA1-A56D9E68834D}" type="par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DB527EA-671C-4E1B-9035-9BCB66EE6FF8}" type="sibTrans" cxnId="{1AEE0FD0-078E-4874-89A0-486F71E95C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A4E7182-E511-461B-9E20-C3055A472D39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โปร่งใส</a:t>
          </a:r>
          <a:endParaRPr lang="th-TH" sz="32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98F9FB4-5B63-4705-A891-C89982EAED25}" type="par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FB2A6D8-45F7-46DC-A0B1-378431DF1908}" type="sibTrans" cxnId="{F516599B-640B-4E5A-BCCC-9478C16EF9B8}">
      <dgm:prSet/>
      <dgm:spPr/>
      <dgm:t>
        <a:bodyPr/>
        <a:lstStyle/>
        <a:p>
          <a:endParaRPr lang="th-TH" sz="280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A3A5649-48D0-4224-9956-2EFB23A1D1B9}" type="pres">
      <dgm:prSet presAssocID="{3BE930D8-2C47-4427-9871-86E26753EC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DABB2CF-BD82-4CBB-9550-A4AF0BF4EED9}" type="pres">
      <dgm:prSet presAssocID="{3BE930D8-2C47-4427-9871-86E26753ECD5}" presName="wedge1" presStyleLbl="node1" presStyleIdx="0" presStyleCnt="4"/>
      <dgm:spPr/>
      <dgm:t>
        <a:bodyPr/>
        <a:lstStyle/>
        <a:p>
          <a:endParaRPr lang="th-TH"/>
        </a:p>
      </dgm:t>
    </dgm:pt>
    <dgm:pt modelId="{6AA2531C-AD82-47BF-B60A-10A98DE745BC}" type="pres">
      <dgm:prSet presAssocID="{3BE930D8-2C47-4427-9871-86E26753ECD5}" presName="dummy1a" presStyleCnt="0"/>
      <dgm:spPr/>
    </dgm:pt>
    <dgm:pt modelId="{7ABB7139-541E-44AF-AD4E-E9F972539766}" type="pres">
      <dgm:prSet presAssocID="{3BE930D8-2C47-4427-9871-86E26753ECD5}" presName="dummy1b" presStyleCnt="0"/>
      <dgm:spPr/>
    </dgm:pt>
    <dgm:pt modelId="{487F3AD6-2008-44CB-B915-0F6CED7BC273}" type="pres">
      <dgm:prSet presAssocID="{3BE930D8-2C47-4427-9871-86E26753ECD5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4B1D808-F940-4612-A41D-2FD2195DFAAB}" type="pres">
      <dgm:prSet presAssocID="{3BE930D8-2C47-4427-9871-86E26753ECD5}" presName="wedge2" presStyleLbl="node1" presStyleIdx="1" presStyleCnt="4"/>
      <dgm:spPr/>
      <dgm:t>
        <a:bodyPr/>
        <a:lstStyle/>
        <a:p>
          <a:endParaRPr lang="th-TH"/>
        </a:p>
      </dgm:t>
    </dgm:pt>
    <dgm:pt modelId="{FEA443B6-A39B-49A4-878A-AB0B828301D4}" type="pres">
      <dgm:prSet presAssocID="{3BE930D8-2C47-4427-9871-86E26753ECD5}" presName="dummy2a" presStyleCnt="0"/>
      <dgm:spPr/>
    </dgm:pt>
    <dgm:pt modelId="{E6B33122-D9B1-4CB0-8132-C420A6C09047}" type="pres">
      <dgm:prSet presAssocID="{3BE930D8-2C47-4427-9871-86E26753ECD5}" presName="dummy2b" presStyleCnt="0"/>
      <dgm:spPr/>
    </dgm:pt>
    <dgm:pt modelId="{0D429B7E-91B7-4B72-939C-0368829CB414}" type="pres">
      <dgm:prSet presAssocID="{3BE930D8-2C47-4427-9871-86E26753ECD5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2C2D03-3E10-400A-A96C-1CC50249EB03}" type="pres">
      <dgm:prSet presAssocID="{3BE930D8-2C47-4427-9871-86E26753ECD5}" presName="wedge3" presStyleLbl="node1" presStyleIdx="2" presStyleCnt="4"/>
      <dgm:spPr/>
      <dgm:t>
        <a:bodyPr/>
        <a:lstStyle/>
        <a:p>
          <a:endParaRPr lang="th-TH"/>
        </a:p>
      </dgm:t>
    </dgm:pt>
    <dgm:pt modelId="{A461BDFF-9E84-41D7-B3BA-C874247C39E4}" type="pres">
      <dgm:prSet presAssocID="{3BE930D8-2C47-4427-9871-86E26753ECD5}" presName="dummy3a" presStyleCnt="0"/>
      <dgm:spPr/>
    </dgm:pt>
    <dgm:pt modelId="{F429E19D-B61F-4454-A278-E5FDCB0BF7E4}" type="pres">
      <dgm:prSet presAssocID="{3BE930D8-2C47-4427-9871-86E26753ECD5}" presName="dummy3b" presStyleCnt="0"/>
      <dgm:spPr/>
    </dgm:pt>
    <dgm:pt modelId="{292E3148-3ED7-4B2C-8B34-8DFD0B82D68F}" type="pres">
      <dgm:prSet presAssocID="{3BE930D8-2C47-4427-9871-86E26753ECD5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D94D0A1-F136-4300-9154-DCA87470F781}" type="pres">
      <dgm:prSet presAssocID="{3BE930D8-2C47-4427-9871-86E26753ECD5}" presName="wedge4" presStyleLbl="node1" presStyleIdx="3" presStyleCnt="4"/>
      <dgm:spPr/>
      <dgm:t>
        <a:bodyPr/>
        <a:lstStyle/>
        <a:p>
          <a:endParaRPr lang="th-TH"/>
        </a:p>
      </dgm:t>
    </dgm:pt>
    <dgm:pt modelId="{128F111E-B02F-4723-A0E6-7A39D565B3F4}" type="pres">
      <dgm:prSet presAssocID="{3BE930D8-2C47-4427-9871-86E26753ECD5}" presName="dummy4a" presStyleCnt="0"/>
      <dgm:spPr/>
    </dgm:pt>
    <dgm:pt modelId="{EF2BEAB9-C2D3-4E18-A31B-CB092AB047A6}" type="pres">
      <dgm:prSet presAssocID="{3BE930D8-2C47-4427-9871-86E26753ECD5}" presName="dummy4b" presStyleCnt="0"/>
      <dgm:spPr/>
    </dgm:pt>
    <dgm:pt modelId="{DCE4D839-C9C7-4A3C-B3C8-6ECEC1C45E3D}" type="pres">
      <dgm:prSet presAssocID="{3BE930D8-2C47-4427-9871-86E26753ECD5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104F3B-09BF-4A4F-BE34-3FC0618C71B0}" type="pres">
      <dgm:prSet presAssocID="{6DED50F2-5777-46C0-A967-235998117876}" presName="arrowWedge1" presStyleLbl="fgSibTrans2D1" presStyleIdx="0" presStyleCnt="4"/>
      <dgm:spPr/>
    </dgm:pt>
    <dgm:pt modelId="{9E5F7F5A-ECD4-4B37-8A15-E69250488EAD}" type="pres">
      <dgm:prSet presAssocID="{4FB2A6D8-45F7-46DC-A0B1-378431DF1908}" presName="arrowWedge2" presStyleLbl="fgSibTrans2D1" presStyleIdx="1" presStyleCnt="4"/>
      <dgm:spPr/>
    </dgm:pt>
    <dgm:pt modelId="{9BB3F98C-DAC7-4405-B757-6421F3E2D426}" type="pres">
      <dgm:prSet presAssocID="{9876A1D0-2983-4D24-A5A1-04718FDDD190}" presName="arrowWedge3" presStyleLbl="fgSibTrans2D1" presStyleIdx="2" presStyleCnt="4"/>
      <dgm:spPr/>
    </dgm:pt>
    <dgm:pt modelId="{F96E8918-D2E7-4089-B3C4-CBC532AD53D4}" type="pres">
      <dgm:prSet presAssocID="{7DB527EA-671C-4E1B-9035-9BCB66EE6FF8}" presName="arrowWedge4" presStyleLbl="fgSibTrans2D1" presStyleIdx="3" presStyleCnt="4"/>
      <dgm:spPr/>
    </dgm:pt>
  </dgm:ptLst>
  <dgm:cxnLst>
    <dgm:cxn modelId="{57BC4FBC-E562-4511-9B1A-944F55724CCB}" type="presOf" srcId="{DA4E7182-E511-461B-9E20-C3055A472D39}" destId="{0D429B7E-91B7-4B72-939C-0368829CB414}" srcOrd="1" destOrd="0" presId="urn:microsoft.com/office/officeart/2005/8/layout/cycle8"/>
    <dgm:cxn modelId="{B426E5F1-515A-4A67-90D3-EB40CC5F94A9}" type="presOf" srcId="{8E1F53CB-FE7A-47F8-BA02-DDCB5BDA73FC}" destId="{292E3148-3ED7-4B2C-8B34-8DFD0B82D68F}" srcOrd="1" destOrd="0" presId="urn:microsoft.com/office/officeart/2005/8/layout/cycle8"/>
    <dgm:cxn modelId="{69BD2D0B-8261-4C45-A7BC-4A031E6719EB}" type="presOf" srcId="{85369B04-5CC0-4228-95D1-F196A5600A7D}" destId="{487F3AD6-2008-44CB-B915-0F6CED7BC273}" srcOrd="1" destOrd="0" presId="urn:microsoft.com/office/officeart/2005/8/layout/cycle8"/>
    <dgm:cxn modelId="{218CEFEB-D3FC-4DE8-AE76-594383AF4425}" type="presOf" srcId="{8E1F53CB-FE7A-47F8-BA02-DDCB5BDA73FC}" destId="{1C2C2D03-3E10-400A-A96C-1CC50249EB03}" srcOrd="0" destOrd="0" presId="urn:microsoft.com/office/officeart/2005/8/layout/cycle8"/>
    <dgm:cxn modelId="{1AEE0FD0-078E-4874-89A0-486F71E95CB8}" srcId="{3BE930D8-2C47-4427-9871-86E26753ECD5}" destId="{02399222-D2A3-42AF-9FA2-96100D56787D}" srcOrd="3" destOrd="0" parTransId="{CFAD88C9-0FBC-44DE-8FA1-A56D9E68834D}" sibTransId="{7DB527EA-671C-4E1B-9035-9BCB66EE6FF8}"/>
    <dgm:cxn modelId="{68F3B6CA-8372-41E2-AF79-A571ABDAFD28}" type="presOf" srcId="{85369B04-5CC0-4228-95D1-F196A5600A7D}" destId="{7DABB2CF-BD82-4CBB-9550-A4AF0BF4EED9}" srcOrd="0" destOrd="0" presId="urn:microsoft.com/office/officeart/2005/8/layout/cycle8"/>
    <dgm:cxn modelId="{15475750-5BA7-43F3-93D0-8AED7CDE4B9B}" type="presOf" srcId="{02399222-D2A3-42AF-9FA2-96100D56787D}" destId="{8D94D0A1-F136-4300-9154-DCA87470F781}" srcOrd="0" destOrd="0" presId="urn:microsoft.com/office/officeart/2005/8/layout/cycle8"/>
    <dgm:cxn modelId="{E95C400D-90AC-4578-BF6D-211C5CE52646}" type="presOf" srcId="{DA4E7182-E511-461B-9E20-C3055A472D39}" destId="{54B1D808-F940-4612-A41D-2FD2195DFAAB}" srcOrd="0" destOrd="0" presId="urn:microsoft.com/office/officeart/2005/8/layout/cycle8"/>
    <dgm:cxn modelId="{C4E0AEB9-A132-4A63-B82A-55ACDFC5D902}" type="presOf" srcId="{02399222-D2A3-42AF-9FA2-96100D56787D}" destId="{DCE4D839-C9C7-4A3C-B3C8-6ECEC1C45E3D}" srcOrd="1" destOrd="0" presId="urn:microsoft.com/office/officeart/2005/8/layout/cycle8"/>
    <dgm:cxn modelId="{B2594879-C669-4821-9B0F-09453AAF98D2}" srcId="{3BE930D8-2C47-4427-9871-86E26753ECD5}" destId="{85369B04-5CC0-4228-95D1-F196A5600A7D}" srcOrd="0" destOrd="0" parTransId="{2B54C0A8-4812-4F09-8F13-5A9650A63D8D}" sibTransId="{6DED50F2-5777-46C0-A967-235998117876}"/>
    <dgm:cxn modelId="{FB449D3C-63F1-42DB-A9CD-ACF471BB08A8}" srcId="{3BE930D8-2C47-4427-9871-86E26753ECD5}" destId="{8E1F53CB-FE7A-47F8-BA02-DDCB5BDA73FC}" srcOrd="2" destOrd="0" parTransId="{92CFAA21-BCC7-47E0-B992-E5181DBA434B}" sibTransId="{9876A1D0-2983-4D24-A5A1-04718FDDD190}"/>
    <dgm:cxn modelId="{3415C59F-1941-4E2C-AF32-672A872B24CF}" type="presOf" srcId="{3BE930D8-2C47-4427-9871-86E26753ECD5}" destId="{7A3A5649-48D0-4224-9956-2EFB23A1D1B9}" srcOrd="0" destOrd="0" presId="urn:microsoft.com/office/officeart/2005/8/layout/cycle8"/>
    <dgm:cxn modelId="{F516599B-640B-4E5A-BCCC-9478C16EF9B8}" srcId="{3BE930D8-2C47-4427-9871-86E26753ECD5}" destId="{DA4E7182-E511-461B-9E20-C3055A472D39}" srcOrd="1" destOrd="0" parTransId="{598F9FB4-5B63-4705-A891-C89982EAED25}" sibTransId="{4FB2A6D8-45F7-46DC-A0B1-378431DF1908}"/>
    <dgm:cxn modelId="{15B3C3BA-E72B-4593-AA25-F7799992AC65}" type="presParOf" srcId="{7A3A5649-48D0-4224-9956-2EFB23A1D1B9}" destId="{7DABB2CF-BD82-4CBB-9550-A4AF0BF4EED9}" srcOrd="0" destOrd="0" presId="urn:microsoft.com/office/officeart/2005/8/layout/cycle8"/>
    <dgm:cxn modelId="{232DE8F6-2129-4041-AA54-E563F6583A01}" type="presParOf" srcId="{7A3A5649-48D0-4224-9956-2EFB23A1D1B9}" destId="{6AA2531C-AD82-47BF-B60A-10A98DE745BC}" srcOrd="1" destOrd="0" presId="urn:microsoft.com/office/officeart/2005/8/layout/cycle8"/>
    <dgm:cxn modelId="{84599B33-BEE7-464B-9C47-78A919C12D65}" type="presParOf" srcId="{7A3A5649-48D0-4224-9956-2EFB23A1D1B9}" destId="{7ABB7139-541E-44AF-AD4E-E9F972539766}" srcOrd="2" destOrd="0" presId="urn:microsoft.com/office/officeart/2005/8/layout/cycle8"/>
    <dgm:cxn modelId="{0AE2BAD9-9479-4880-BDE9-309CD2EA2D26}" type="presParOf" srcId="{7A3A5649-48D0-4224-9956-2EFB23A1D1B9}" destId="{487F3AD6-2008-44CB-B915-0F6CED7BC273}" srcOrd="3" destOrd="0" presId="urn:microsoft.com/office/officeart/2005/8/layout/cycle8"/>
    <dgm:cxn modelId="{CEF592B6-2A83-41A3-8F44-1A8CF88C2024}" type="presParOf" srcId="{7A3A5649-48D0-4224-9956-2EFB23A1D1B9}" destId="{54B1D808-F940-4612-A41D-2FD2195DFAAB}" srcOrd="4" destOrd="0" presId="urn:microsoft.com/office/officeart/2005/8/layout/cycle8"/>
    <dgm:cxn modelId="{0DE4DD93-BBE2-47D5-BDD2-B038EA43E6DA}" type="presParOf" srcId="{7A3A5649-48D0-4224-9956-2EFB23A1D1B9}" destId="{FEA443B6-A39B-49A4-878A-AB0B828301D4}" srcOrd="5" destOrd="0" presId="urn:microsoft.com/office/officeart/2005/8/layout/cycle8"/>
    <dgm:cxn modelId="{B3D97418-4A4A-4AC8-AD6C-97F4A17D50C6}" type="presParOf" srcId="{7A3A5649-48D0-4224-9956-2EFB23A1D1B9}" destId="{E6B33122-D9B1-4CB0-8132-C420A6C09047}" srcOrd="6" destOrd="0" presId="urn:microsoft.com/office/officeart/2005/8/layout/cycle8"/>
    <dgm:cxn modelId="{7469425E-3236-4FC6-80F1-B5CFF3B5FD3D}" type="presParOf" srcId="{7A3A5649-48D0-4224-9956-2EFB23A1D1B9}" destId="{0D429B7E-91B7-4B72-939C-0368829CB414}" srcOrd="7" destOrd="0" presId="urn:microsoft.com/office/officeart/2005/8/layout/cycle8"/>
    <dgm:cxn modelId="{30493282-0ECA-47E7-BC70-5BBBD1F9BF12}" type="presParOf" srcId="{7A3A5649-48D0-4224-9956-2EFB23A1D1B9}" destId="{1C2C2D03-3E10-400A-A96C-1CC50249EB03}" srcOrd="8" destOrd="0" presId="urn:microsoft.com/office/officeart/2005/8/layout/cycle8"/>
    <dgm:cxn modelId="{3DFC5A9E-0271-4BB5-9CFD-AA29CF544E1A}" type="presParOf" srcId="{7A3A5649-48D0-4224-9956-2EFB23A1D1B9}" destId="{A461BDFF-9E84-41D7-B3BA-C874247C39E4}" srcOrd="9" destOrd="0" presId="urn:microsoft.com/office/officeart/2005/8/layout/cycle8"/>
    <dgm:cxn modelId="{C4C8C394-5866-4AE1-9B8A-248974499968}" type="presParOf" srcId="{7A3A5649-48D0-4224-9956-2EFB23A1D1B9}" destId="{F429E19D-B61F-4454-A278-E5FDCB0BF7E4}" srcOrd="10" destOrd="0" presId="urn:microsoft.com/office/officeart/2005/8/layout/cycle8"/>
    <dgm:cxn modelId="{87FC66EF-BFAB-4CD2-9322-B148D3C8D9A5}" type="presParOf" srcId="{7A3A5649-48D0-4224-9956-2EFB23A1D1B9}" destId="{292E3148-3ED7-4B2C-8B34-8DFD0B82D68F}" srcOrd="11" destOrd="0" presId="urn:microsoft.com/office/officeart/2005/8/layout/cycle8"/>
    <dgm:cxn modelId="{221D2962-9ED6-4342-B46F-E97F8EA8CA9B}" type="presParOf" srcId="{7A3A5649-48D0-4224-9956-2EFB23A1D1B9}" destId="{8D94D0A1-F136-4300-9154-DCA87470F781}" srcOrd="12" destOrd="0" presId="urn:microsoft.com/office/officeart/2005/8/layout/cycle8"/>
    <dgm:cxn modelId="{0D051656-03DC-4C35-BC31-4449ACA10175}" type="presParOf" srcId="{7A3A5649-48D0-4224-9956-2EFB23A1D1B9}" destId="{128F111E-B02F-4723-A0E6-7A39D565B3F4}" srcOrd="13" destOrd="0" presId="urn:microsoft.com/office/officeart/2005/8/layout/cycle8"/>
    <dgm:cxn modelId="{79C1D3E4-59A3-4B24-9C1C-D3FD05677E81}" type="presParOf" srcId="{7A3A5649-48D0-4224-9956-2EFB23A1D1B9}" destId="{EF2BEAB9-C2D3-4E18-A31B-CB092AB047A6}" srcOrd="14" destOrd="0" presId="urn:microsoft.com/office/officeart/2005/8/layout/cycle8"/>
    <dgm:cxn modelId="{F00E934B-6C3D-4E71-B26F-93D8675A5698}" type="presParOf" srcId="{7A3A5649-48D0-4224-9956-2EFB23A1D1B9}" destId="{DCE4D839-C9C7-4A3C-B3C8-6ECEC1C45E3D}" srcOrd="15" destOrd="0" presId="urn:microsoft.com/office/officeart/2005/8/layout/cycle8"/>
    <dgm:cxn modelId="{431C9D84-800A-478C-9442-C5ED5C64D0A7}" type="presParOf" srcId="{7A3A5649-48D0-4224-9956-2EFB23A1D1B9}" destId="{B3104F3B-09BF-4A4F-BE34-3FC0618C71B0}" srcOrd="16" destOrd="0" presId="urn:microsoft.com/office/officeart/2005/8/layout/cycle8"/>
    <dgm:cxn modelId="{67A2E91B-D7B3-4D67-A3C1-0DC2C79EA6BA}" type="presParOf" srcId="{7A3A5649-48D0-4224-9956-2EFB23A1D1B9}" destId="{9E5F7F5A-ECD4-4B37-8A15-E69250488EAD}" srcOrd="17" destOrd="0" presId="urn:microsoft.com/office/officeart/2005/8/layout/cycle8"/>
    <dgm:cxn modelId="{42AE3C39-B23C-434F-8EBA-C8FAB14E46FA}" type="presParOf" srcId="{7A3A5649-48D0-4224-9956-2EFB23A1D1B9}" destId="{9BB3F98C-DAC7-4405-B757-6421F3E2D426}" srcOrd="18" destOrd="0" presId="urn:microsoft.com/office/officeart/2005/8/layout/cycle8"/>
    <dgm:cxn modelId="{745B6D55-1124-4340-A596-D9723A0D8BEE}" type="presParOf" srcId="{7A3A5649-48D0-4224-9956-2EFB23A1D1B9}" destId="{F96E8918-D2E7-4089-B3C4-CBC532AD53D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5641D9-2AA0-433D-AB11-31A7E251BD0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FBA5F0E-3EFF-4012-8416-2406B0147AD8}">
      <dgm:prSet phldrT="[Text]" custT="1"/>
      <dgm:spPr/>
      <dgm:t>
        <a:bodyPr/>
        <a:lstStyle/>
        <a:p>
          <a:pPr algn="ctr">
            <a:lnSpc>
              <a:spcPts val="2800"/>
            </a:lnSpc>
            <a:spcAft>
              <a:spcPts val="0"/>
            </a:spcAft>
          </a:pPr>
          <a:r>
            <a:rPr lang="th-TH" sz="28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กรรมการพิจารณาผล</a:t>
          </a:r>
        </a:p>
        <a:p>
          <a:pPr algn="ctr">
            <a:lnSpc>
              <a:spcPts val="2800"/>
            </a:lnSpc>
            <a:spcAft>
              <a:spcPts val="0"/>
            </a:spcAft>
          </a:pPr>
          <a:r>
            <a:rPr lang="th-TH" sz="28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การประกวดราคาอิเล็กทรอนิกส์</a:t>
          </a:r>
          <a:endParaRPr lang="th-TH" sz="2800" b="1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C8A7384-F98F-4F13-B5DB-7710D4928B60}" type="parTrans" cxnId="{0DA056A3-A724-4280-A086-BAF572704F81}">
      <dgm:prSet/>
      <dgm:spPr/>
      <dgm:t>
        <a:bodyPr/>
        <a:lstStyle/>
        <a:p>
          <a:endParaRPr lang="th-TH"/>
        </a:p>
      </dgm:t>
    </dgm:pt>
    <dgm:pt modelId="{C282DFE7-994C-4FF9-88F6-F01C40D5D199}" type="sibTrans" cxnId="{0DA056A3-A724-4280-A086-BAF572704F81}">
      <dgm:prSet/>
      <dgm:spPr/>
      <dgm:t>
        <a:bodyPr/>
        <a:lstStyle/>
        <a:p>
          <a:endParaRPr lang="th-TH"/>
        </a:p>
      </dgm:t>
    </dgm:pt>
    <dgm:pt modelId="{5938AB51-78FF-414B-9DEE-57C27368EC82}">
      <dgm:prSet phldrT="[Text]" custT="1"/>
      <dgm:spPr/>
      <dgm:t>
        <a:bodyPr/>
        <a:lstStyle/>
        <a:p>
          <a:pPr algn="ctr"/>
          <a:r>
            <a:rPr lang="th-TH" sz="2800" b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กรรมการพิจารณาผลการสอบราคา</a:t>
          </a:r>
          <a:endParaRPr lang="th-TH" sz="2800" b="1" dirty="0">
            <a:solidFill>
              <a:srgbClr val="FF66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171BA84-21E2-4EEA-AA8B-50D03CABB70E}" type="parTrans" cxnId="{AD4AF951-2919-4217-8175-25501D0DBD2F}">
      <dgm:prSet/>
      <dgm:spPr/>
      <dgm:t>
        <a:bodyPr/>
        <a:lstStyle/>
        <a:p>
          <a:endParaRPr lang="th-TH"/>
        </a:p>
      </dgm:t>
    </dgm:pt>
    <dgm:pt modelId="{EFB2257E-87A5-463C-B3BB-73B14C9D7808}" type="sibTrans" cxnId="{AD4AF951-2919-4217-8175-25501D0DBD2F}">
      <dgm:prSet/>
      <dgm:spPr/>
      <dgm:t>
        <a:bodyPr/>
        <a:lstStyle/>
        <a:p>
          <a:endParaRPr lang="th-TH"/>
        </a:p>
      </dgm:t>
    </dgm:pt>
    <dgm:pt modelId="{92CE54BE-6B3A-4993-A347-9F626E128079}">
      <dgm:prSet phldrT="[Text]" custT="1"/>
      <dgm:spPr/>
      <dgm:t>
        <a:bodyPr/>
        <a:lstStyle/>
        <a:p>
          <a:pPr algn="ctr">
            <a:lnSpc>
              <a:spcPts val="2800"/>
            </a:lnSpc>
            <a:spcAft>
              <a:spcPts val="0"/>
            </a:spcAft>
          </a:pPr>
          <a:r>
            <a:rPr lang="th-TH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กรรมการซื้อหรือจ้างโดยวิธีคัดเลือก</a:t>
          </a:r>
          <a:endParaRPr lang="th-TH" sz="2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0851C444-FF98-4902-9BA2-0DD631D2F24E}" type="parTrans" cxnId="{AC93DD7B-E267-4EBE-A850-0DEF0FDBC41C}">
      <dgm:prSet/>
      <dgm:spPr/>
      <dgm:t>
        <a:bodyPr/>
        <a:lstStyle/>
        <a:p>
          <a:endParaRPr lang="th-TH"/>
        </a:p>
      </dgm:t>
    </dgm:pt>
    <dgm:pt modelId="{759A94A3-6E85-4A62-9397-6464E6871E56}" type="sibTrans" cxnId="{AC93DD7B-E267-4EBE-A850-0DEF0FDBC41C}">
      <dgm:prSet/>
      <dgm:spPr/>
      <dgm:t>
        <a:bodyPr/>
        <a:lstStyle/>
        <a:p>
          <a:endParaRPr lang="th-TH"/>
        </a:p>
      </dgm:t>
    </dgm:pt>
    <dgm:pt modelId="{FFCE6A75-89FB-4D99-A260-AFB464FE99FE}" type="pres">
      <dgm:prSet presAssocID="{B55641D9-2AA0-433D-AB11-31A7E251BD06}" presName="arrowDiagram" presStyleCnt="0">
        <dgm:presLayoutVars>
          <dgm:chMax val="5"/>
          <dgm:dir/>
          <dgm:resizeHandles val="exact"/>
        </dgm:presLayoutVars>
      </dgm:prSet>
      <dgm:spPr/>
    </dgm:pt>
    <dgm:pt modelId="{ADD16F33-E521-4C49-AD85-81A4D84F83D1}" type="pres">
      <dgm:prSet presAssocID="{B55641D9-2AA0-433D-AB11-31A7E251BD06}" presName="arrow" presStyleLbl="bgShp" presStyleIdx="0" presStyleCnt="1" custLinFactNeighborY="-1562"/>
      <dgm:spPr>
        <a:solidFill>
          <a:srgbClr val="FFC000"/>
        </a:solidFill>
        <a:scene3d>
          <a:camera prst="orthographicFront"/>
          <a:lightRig rig="threePt" dir="t"/>
        </a:scene3d>
        <a:sp3d>
          <a:bevelT w="114300" prst="artDeco"/>
        </a:sp3d>
      </dgm:spPr>
    </dgm:pt>
    <dgm:pt modelId="{871D84E0-61C6-4170-828F-45B26B037EA5}" type="pres">
      <dgm:prSet presAssocID="{B55641D9-2AA0-433D-AB11-31A7E251BD06}" presName="arrowDiagram3" presStyleCnt="0"/>
      <dgm:spPr/>
    </dgm:pt>
    <dgm:pt modelId="{42045046-F7E3-40B2-A553-2426941B94B3}" type="pres">
      <dgm:prSet presAssocID="{CFBA5F0E-3EFF-4012-8416-2406B0147AD8}" presName="bullet3a" presStyleLbl="node1" presStyleIdx="0" presStyleCnt="3" custLinFactNeighborY="-49610"/>
      <dgm:spPr>
        <a:solidFill>
          <a:srgbClr val="00B050"/>
        </a:solidFill>
      </dgm:spPr>
    </dgm:pt>
    <dgm:pt modelId="{BA825CD5-ECA5-4893-9D17-797ABBA80CE6}" type="pres">
      <dgm:prSet presAssocID="{CFBA5F0E-3EFF-4012-8416-2406B0147AD8}" presName="textBox3a" presStyleLbl="revTx" presStyleIdx="0" presStyleCnt="3" custScaleX="207452" custLinFactNeighborX="-6360" custLinFactNeighborY="43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B6F5D46-869C-4F15-A636-ECB31D33389C}" type="pres">
      <dgm:prSet presAssocID="{5938AB51-78FF-414B-9DEE-57C27368EC82}" presName="bullet3b" presStyleLbl="node1" presStyleIdx="1" presStyleCnt="3" custLinFactNeighborY="-27444"/>
      <dgm:spPr>
        <a:solidFill>
          <a:srgbClr val="FF6600"/>
        </a:solidFill>
      </dgm:spPr>
    </dgm:pt>
    <dgm:pt modelId="{9DB767A5-4347-4ACC-909E-C608F1525725}" type="pres">
      <dgm:prSet presAssocID="{5938AB51-78FF-414B-9DEE-57C27368EC82}" presName="textBox3b" presStyleLbl="revTx" presStyleIdx="1" presStyleCnt="3" custScaleX="136868" custScaleY="99231" custLinFactNeighborX="-4613" custLinFactNeighborY="414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A8A5C4-35D3-4B95-8533-8464A04FD24D}" type="pres">
      <dgm:prSet presAssocID="{92CE54BE-6B3A-4993-A347-9F626E128079}" presName="bullet3c" presStyleLbl="node1" presStyleIdx="2" presStyleCnt="3" custLinFactNeighborY="-19843"/>
      <dgm:spPr>
        <a:solidFill>
          <a:srgbClr val="0066FF"/>
        </a:solidFill>
      </dgm:spPr>
    </dgm:pt>
    <dgm:pt modelId="{269D8A0E-178A-48B3-824D-E4E6357C3419}" type="pres">
      <dgm:prSet presAssocID="{92CE54BE-6B3A-4993-A347-9F626E128079}" presName="textBox3c" presStyleLbl="revTx" presStyleIdx="2" presStyleCnt="3" custScaleX="148458" custLinFactNeighborY="29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447D878-D5CE-499E-BFDD-05DF2FF84DF2}" type="presOf" srcId="{CFBA5F0E-3EFF-4012-8416-2406B0147AD8}" destId="{BA825CD5-ECA5-4893-9D17-797ABBA80CE6}" srcOrd="0" destOrd="0" presId="urn:microsoft.com/office/officeart/2005/8/layout/arrow2"/>
    <dgm:cxn modelId="{A035740A-7444-4E18-8050-39FB5E5D8635}" type="presOf" srcId="{5938AB51-78FF-414B-9DEE-57C27368EC82}" destId="{9DB767A5-4347-4ACC-909E-C608F1525725}" srcOrd="0" destOrd="0" presId="urn:microsoft.com/office/officeart/2005/8/layout/arrow2"/>
    <dgm:cxn modelId="{AC93DD7B-E267-4EBE-A850-0DEF0FDBC41C}" srcId="{B55641D9-2AA0-433D-AB11-31A7E251BD06}" destId="{92CE54BE-6B3A-4993-A347-9F626E128079}" srcOrd="2" destOrd="0" parTransId="{0851C444-FF98-4902-9BA2-0DD631D2F24E}" sibTransId="{759A94A3-6E85-4A62-9397-6464E6871E56}"/>
    <dgm:cxn modelId="{F8F166F1-4425-43CE-A134-B41867FAB018}" type="presOf" srcId="{92CE54BE-6B3A-4993-A347-9F626E128079}" destId="{269D8A0E-178A-48B3-824D-E4E6357C3419}" srcOrd="0" destOrd="0" presId="urn:microsoft.com/office/officeart/2005/8/layout/arrow2"/>
    <dgm:cxn modelId="{FBEE20C4-BF68-4F81-AF0B-57BEF2162792}" type="presOf" srcId="{B55641D9-2AA0-433D-AB11-31A7E251BD06}" destId="{FFCE6A75-89FB-4D99-A260-AFB464FE99FE}" srcOrd="0" destOrd="0" presId="urn:microsoft.com/office/officeart/2005/8/layout/arrow2"/>
    <dgm:cxn modelId="{0DA056A3-A724-4280-A086-BAF572704F81}" srcId="{B55641D9-2AA0-433D-AB11-31A7E251BD06}" destId="{CFBA5F0E-3EFF-4012-8416-2406B0147AD8}" srcOrd="0" destOrd="0" parTransId="{3C8A7384-F98F-4F13-B5DB-7710D4928B60}" sibTransId="{C282DFE7-994C-4FF9-88F6-F01C40D5D199}"/>
    <dgm:cxn modelId="{AD4AF951-2919-4217-8175-25501D0DBD2F}" srcId="{B55641D9-2AA0-433D-AB11-31A7E251BD06}" destId="{5938AB51-78FF-414B-9DEE-57C27368EC82}" srcOrd="1" destOrd="0" parTransId="{A171BA84-21E2-4EEA-AA8B-50D03CABB70E}" sibTransId="{EFB2257E-87A5-463C-B3BB-73B14C9D7808}"/>
    <dgm:cxn modelId="{B2E10776-E6AE-4D1D-A32A-0A2E5CD9701E}" type="presParOf" srcId="{FFCE6A75-89FB-4D99-A260-AFB464FE99FE}" destId="{ADD16F33-E521-4C49-AD85-81A4D84F83D1}" srcOrd="0" destOrd="0" presId="urn:microsoft.com/office/officeart/2005/8/layout/arrow2"/>
    <dgm:cxn modelId="{48AE44D6-912B-4748-B2E6-584B04AA1F78}" type="presParOf" srcId="{FFCE6A75-89FB-4D99-A260-AFB464FE99FE}" destId="{871D84E0-61C6-4170-828F-45B26B037EA5}" srcOrd="1" destOrd="0" presId="urn:microsoft.com/office/officeart/2005/8/layout/arrow2"/>
    <dgm:cxn modelId="{41FE0B5F-CA43-44F5-97EC-D9DBE978742F}" type="presParOf" srcId="{871D84E0-61C6-4170-828F-45B26B037EA5}" destId="{42045046-F7E3-40B2-A553-2426941B94B3}" srcOrd="0" destOrd="0" presId="urn:microsoft.com/office/officeart/2005/8/layout/arrow2"/>
    <dgm:cxn modelId="{D5A81CBC-9574-4DCE-8A9E-720F5CD5ADAE}" type="presParOf" srcId="{871D84E0-61C6-4170-828F-45B26B037EA5}" destId="{BA825CD5-ECA5-4893-9D17-797ABBA80CE6}" srcOrd="1" destOrd="0" presId="urn:microsoft.com/office/officeart/2005/8/layout/arrow2"/>
    <dgm:cxn modelId="{43A83292-EAC3-467B-A2ED-DBE1251DE68D}" type="presParOf" srcId="{871D84E0-61C6-4170-828F-45B26B037EA5}" destId="{7B6F5D46-869C-4F15-A636-ECB31D33389C}" srcOrd="2" destOrd="0" presId="urn:microsoft.com/office/officeart/2005/8/layout/arrow2"/>
    <dgm:cxn modelId="{77050CF8-A382-4460-9C46-78CF9726BDE5}" type="presParOf" srcId="{871D84E0-61C6-4170-828F-45B26B037EA5}" destId="{9DB767A5-4347-4ACC-909E-C608F1525725}" srcOrd="3" destOrd="0" presId="urn:microsoft.com/office/officeart/2005/8/layout/arrow2"/>
    <dgm:cxn modelId="{CD289408-315C-4182-8EE5-0E2EFC74E4F8}" type="presParOf" srcId="{871D84E0-61C6-4170-828F-45B26B037EA5}" destId="{C2A8A5C4-35D3-4B95-8533-8464A04FD24D}" srcOrd="4" destOrd="0" presId="urn:microsoft.com/office/officeart/2005/8/layout/arrow2"/>
    <dgm:cxn modelId="{A27A97FB-F925-45FB-AEA3-00B7FC5F79C8}" type="presParOf" srcId="{871D84E0-61C6-4170-828F-45B26B037EA5}" destId="{269D8A0E-178A-48B3-824D-E4E6357C341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06CAD8-2B67-4837-87FE-6F1CA2959C01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6884396-5557-4877-B833-8E07C35E6D8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เป็นเจ้าหนี้ หรือ ลูกหนี้ หรือนายจ้างของคู่กรณี</a:t>
          </a:r>
          <a:endParaRPr lang="th-TH" sz="2400" dirty="0">
            <a:solidFill>
              <a:schemeClr val="tx1"/>
            </a:solidFill>
          </a:endParaRPr>
        </a:p>
      </dgm:t>
    </dgm:pt>
    <dgm:pt modelId="{050204A8-BB16-4C16-B955-3B34F21D5F68}" type="parTrans" cxnId="{C0C3E38C-9651-4415-BA1F-A090F5A03535}">
      <dgm:prSet/>
      <dgm:spPr/>
      <dgm:t>
        <a:bodyPr/>
        <a:lstStyle/>
        <a:p>
          <a:endParaRPr lang="th-TH"/>
        </a:p>
      </dgm:t>
    </dgm:pt>
    <dgm:pt modelId="{2651D11C-A4BC-408B-99E2-97AEF100B77E}" type="sibTrans" cxnId="{C0C3E38C-9651-4415-BA1F-A090F5A03535}">
      <dgm:prSet/>
      <dgm:spPr/>
      <dgm:t>
        <a:bodyPr/>
        <a:lstStyle/>
        <a:p>
          <a:endParaRPr lang="th-TH"/>
        </a:p>
      </dgm:t>
    </dgm:pt>
    <dgm:pt modelId="{DEC39953-E7E0-4DF9-AB46-3CC4BF5D54A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เป็นคู่หมั้น หรือคู่สมรสของคู่กรณีเอง</a:t>
          </a:r>
          <a:endParaRPr lang="th-TH" sz="2400" dirty="0">
            <a:solidFill>
              <a:schemeClr val="tx1"/>
            </a:solidFill>
          </a:endParaRPr>
        </a:p>
      </dgm:t>
    </dgm:pt>
    <dgm:pt modelId="{1025AE2A-F55A-4D8A-B636-92CB8065AB39}" type="parTrans" cxnId="{FE7C8D4D-00D3-4138-9D67-96995CC2B0CD}">
      <dgm:prSet/>
      <dgm:spPr/>
      <dgm:t>
        <a:bodyPr/>
        <a:lstStyle/>
        <a:p>
          <a:endParaRPr lang="th-TH"/>
        </a:p>
      </dgm:t>
    </dgm:pt>
    <dgm:pt modelId="{8686866E-8770-4928-AA0E-3F8C4C68CB28}" type="sibTrans" cxnId="{FE7C8D4D-00D3-4138-9D67-96995CC2B0CD}">
      <dgm:prSet/>
      <dgm:spPr/>
      <dgm:t>
        <a:bodyPr/>
        <a:lstStyle/>
        <a:p>
          <a:endParaRPr lang="th-TH"/>
        </a:p>
      </dgm:t>
    </dgm:pt>
    <dgm:pt modelId="{B17C99B1-1A02-44D6-A8B3-3A028E1011F0}">
      <dgm:prSet custT="1"/>
      <dgm:spPr>
        <a:solidFill>
          <a:srgbClr val="CCFFFF"/>
        </a:solidFill>
      </dgm:spPr>
      <dgm:t>
        <a:bodyPr/>
        <a:lstStyle/>
        <a:p>
          <a:pPr algn="l">
            <a:lnSpc>
              <a:spcPts val="2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เป็นคู่กรณีเอง</a:t>
          </a:r>
          <a:endParaRPr lang="th-TH" sz="2400" dirty="0">
            <a:solidFill>
              <a:schemeClr val="tx1"/>
            </a:solidFill>
          </a:endParaRPr>
        </a:p>
      </dgm:t>
    </dgm:pt>
    <dgm:pt modelId="{99EE106A-3479-42D0-82EC-2BC1B3B92B0A}" type="parTrans" cxnId="{34C06FED-1D86-4D4B-8A50-78B2CAFFB7E6}">
      <dgm:prSet/>
      <dgm:spPr/>
      <dgm:t>
        <a:bodyPr/>
        <a:lstStyle/>
        <a:p>
          <a:endParaRPr lang="th-TH"/>
        </a:p>
      </dgm:t>
    </dgm:pt>
    <dgm:pt modelId="{5685FE91-5837-4210-AF2B-8C336C4B7043}" type="sibTrans" cxnId="{34C06FED-1D86-4D4B-8A50-78B2CAFFB7E6}">
      <dgm:prSet/>
      <dgm:spPr/>
      <dgm:t>
        <a:bodyPr/>
        <a:lstStyle/>
        <a:p>
          <a:endParaRPr lang="th-TH"/>
        </a:p>
      </dgm:t>
    </dgm:pt>
    <dgm:pt modelId="{151B293B-68AC-45D1-B423-1826928CDF7E}">
      <dgm:prSet custT="1"/>
      <dgm:spPr>
        <a:solidFill>
          <a:srgbClr val="CCFFCC"/>
        </a:solidFill>
      </dgm:spPr>
      <dgm:t>
        <a:bodyPr/>
        <a:lstStyle/>
        <a:p>
          <a:pPr algn="l">
            <a:lnSpc>
              <a:spcPts val="2500"/>
            </a:lnSpc>
            <a:spcAft>
              <a:spcPts val="0"/>
            </a:spcAft>
          </a:pPr>
          <a:r>
            <a:rPr lang="th-TH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เป็นญาติของคู่กรณีเอง  คือ บุพการี หรือผู้สืบสันดานไม่ว่าชั้นใดๆ หรือเป็นลูกพี่ลูกน้องนับได้เพียงภายใน </a:t>
          </a:r>
          <a:r>
            <a:rPr lang="en-US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 </a:t>
          </a:r>
          <a:r>
            <a:rPr lang="th-TH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ชั้น หรือเป็นญาติเกี่ยวพันกันทางแต่งงานนับได้เพียง </a:t>
          </a:r>
          <a:r>
            <a:rPr lang="en-US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 </a:t>
          </a:r>
          <a:r>
            <a:rPr lang="th-TH" sz="23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ชั้น</a:t>
          </a:r>
        </a:p>
      </dgm:t>
    </dgm:pt>
    <dgm:pt modelId="{492BB320-2518-4117-9D1A-AB6917FA6D45}" type="parTrans" cxnId="{2508A7B0-158E-466D-98CE-12A70B857EE3}">
      <dgm:prSet/>
      <dgm:spPr/>
      <dgm:t>
        <a:bodyPr/>
        <a:lstStyle/>
        <a:p>
          <a:endParaRPr lang="th-TH"/>
        </a:p>
      </dgm:t>
    </dgm:pt>
    <dgm:pt modelId="{54993D93-7758-4A70-BDAC-9C9C07BFC167}" type="sibTrans" cxnId="{2508A7B0-158E-466D-98CE-12A70B857EE3}">
      <dgm:prSet/>
      <dgm:spPr/>
      <dgm:t>
        <a:bodyPr/>
        <a:lstStyle/>
        <a:p>
          <a:endParaRPr lang="th-TH"/>
        </a:p>
      </dgm:t>
    </dgm:pt>
    <dgm:pt modelId="{41DD34D3-868E-4765-A941-7EADC7916A14}">
      <dgm:prSet custT="1"/>
      <dgm:spPr>
        <a:solidFill>
          <a:srgbClr val="FFFFB7"/>
        </a:solidFill>
      </dgm:spPr>
      <dgm:t>
        <a:bodyPr/>
        <a:lstStyle/>
        <a:p>
          <a:pPr algn="l">
            <a:lnSpc>
              <a:spcPts val="2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เป็นหรือเคยเป็น ผู้แทนโดยชอบธรรม/ผู้พิทักษ์/ผู้แทนหรือตัวแทนของคู่กรณี</a:t>
          </a:r>
          <a:endParaRPr lang="th-TH" sz="2400" dirty="0">
            <a:solidFill>
              <a:schemeClr val="tx1"/>
            </a:solidFill>
          </a:endParaRPr>
        </a:p>
      </dgm:t>
    </dgm:pt>
    <dgm:pt modelId="{7A416716-A51B-48FA-8078-199063D76C0B}" type="parTrans" cxnId="{9FAECDA9-EC22-4A9D-ABA5-F65D395097C3}">
      <dgm:prSet/>
      <dgm:spPr/>
      <dgm:t>
        <a:bodyPr/>
        <a:lstStyle/>
        <a:p>
          <a:endParaRPr lang="th-TH"/>
        </a:p>
      </dgm:t>
    </dgm:pt>
    <dgm:pt modelId="{9468D346-D60E-4CEC-8255-57683A3A0726}" type="sibTrans" cxnId="{9FAECDA9-EC22-4A9D-ABA5-F65D395097C3}">
      <dgm:prSet/>
      <dgm:spPr/>
      <dgm:t>
        <a:bodyPr/>
        <a:lstStyle/>
        <a:p>
          <a:endParaRPr lang="th-TH"/>
        </a:p>
      </dgm:t>
    </dgm:pt>
    <dgm:pt modelId="{018E558E-8368-4435-9181-B0971350BAF9}">
      <dgm:prSet custT="1"/>
      <dgm:spPr>
        <a:solidFill>
          <a:srgbClr val="CCFFFF"/>
        </a:solidFill>
      </dgm:spPr>
      <dgm:t>
        <a:bodyPr/>
        <a:lstStyle/>
        <a:p>
          <a:pPr algn="l"/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กรณีอื่นตามที่กำหนดในกฎกระทรวง</a:t>
          </a:r>
          <a:endParaRPr lang="th-TH" sz="2400" dirty="0">
            <a:solidFill>
              <a:schemeClr val="tx1"/>
            </a:solidFill>
          </a:endParaRPr>
        </a:p>
      </dgm:t>
    </dgm:pt>
    <dgm:pt modelId="{503689DC-F1EF-49AD-B688-E9001F60FA0D}" type="parTrans" cxnId="{96F06F99-C2E7-4509-8BA7-EB5B85A17670}">
      <dgm:prSet/>
      <dgm:spPr/>
      <dgm:t>
        <a:bodyPr/>
        <a:lstStyle/>
        <a:p>
          <a:endParaRPr lang="th-TH"/>
        </a:p>
      </dgm:t>
    </dgm:pt>
    <dgm:pt modelId="{4A3E4AEC-C912-4235-B8AB-CD6FF7C09801}" type="sibTrans" cxnId="{96F06F99-C2E7-4509-8BA7-EB5B85A17670}">
      <dgm:prSet/>
      <dgm:spPr/>
      <dgm:t>
        <a:bodyPr/>
        <a:lstStyle/>
        <a:p>
          <a:endParaRPr lang="th-TH"/>
        </a:p>
      </dgm:t>
    </dgm:pt>
    <dgm:pt modelId="{ECA9300E-6BEC-476B-85F9-6B688A7EC0B5}" type="pres">
      <dgm:prSet presAssocID="{9206CAD8-2B67-4837-87FE-6F1CA2959C01}" presName="linearFlow" presStyleCnt="0">
        <dgm:presLayoutVars>
          <dgm:dir/>
          <dgm:resizeHandles val="exact"/>
        </dgm:presLayoutVars>
      </dgm:prSet>
      <dgm:spPr/>
    </dgm:pt>
    <dgm:pt modelId="{164265A6-FE9C-499E-954D-9ACA4410956F}" type="pres">
      <dgm:prSet presAssocID="{B17C99B1-1A02-44D6-A8B3-3A028E1011F0}" presName="composite" presStyleCnt="0"/>
      <dgm:spPr/>
    </dgm:pt>
    <dgm:pt modelId="{C8199C85-6B84-4315-B80B-4CD7ED7DF6CD}" type="pres">
      <dgm:prSet presAssocID="{B17C99B1-1A02-44D6-A8B3-3A028E1011F0}" presName="imgShp" presStyleLbl="fgImgPlace1" presStyleIdx="0" presStyleCnt="6" custLinFactX="-96216" custLinFactNeighborX="-100000"/>
      <dgm:spPr/>
    </dgm:pt>
    <dgm:pt modelId="{C8248120-DD98-4045-9B64-A74A6DC09A44}" type="pres">
      <dgm:prSet presAssocID="{B17C99B1-1A02-44D6-A8B3-3A028E1011F0}" presName="txShp" presStyleLbl="node1" presStyleIdx="0" presStyleCnt="6" custScaleX="144735" custLinFactNeighborX="11175" custLinFactNeighborY="-46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ADBCE6-335E-400E-B7B2-01EC15403582}" type="pres">
      <dgm:prSet presAssocID="{5685FE91-5837-4210-AF2B-8C336C4B7043}" presName="spacing" presStyleCnt="0"/>
      <dgm:spPr/>
    </dgm:pt>
    <dgm:pt modelId="{4021F7D1-F775-4C3B-BB93-A596648AD86E}" type="pres">
      <dgm:prSet presAssocID="{DEC39953-E7E0-4DF9-AB46-3CC4BF5D54AE}" presName="composite" presStyleCnt="0"/>
      <dgm:spPr/>
    </dgm:pt>
    <dgm:pt modelId="{B29BEE8D-56CE-4DAA-B01E-E8C52696B859}" type="pres">
      <dgm:prSet presAssocID="{DEC39953-E7E0-4DF9-AB46-3CC4BF5D54AE}" presName="imgShp" presStyleLbl="fgImgPlace1" presStyleIdx="1" presStyleCnt="6" custLinFactX="-96216" custLinFactNeighborX="-100000"/>
      <dgm:spPr/>
    </dgm:pt>
    <dgm:pt modelId="{EEE419DE-B9F8-4DF2-B234-49D0951C6FA5}" type="pres">
      <dgm:prSet presAssocID="{DEC39953-E7E0-4DF9-AB46-3CC4BF5D54AE}" presName="txShp" presStyleLbl="node1" presStyleIdx="1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F2D463-6C4D-496A-8C25-6E4589AEC0D0}" type="pres">
      <dgm:prSet presAssocID="{8686866E-8770-4928-AA0E-3F8C4C68CB28}" presName="spacing" presStyleCnt="0"/>
      <dgm:spPr/>
    </dgm:pt>
    <dgm:pt modelId="{0B8C75AC-CA1A-472C-9A00-B8575E9AA169}" type="pres">
      <dgm:prSet presAssocID="{151B293B-68AC-45D1-B423-1826928CDF7E}" presName="composite" presStyleCnt="0"/>
      <dgm:spPr/>
    </dgm:pt>
    <dgm:pt modelId="{02C0C3DD-2AF5-42D4-B3C7-D44CD00BBF5D}" type="pres">
      <dgm:prSet presAssocID="{151B293B-68AC-45D1-B423-1826928CDF7E}" presName="imgShp" presStyleLbl="fgImgPlace1" presStyleIdx="2" presStyleCnt="6" custLinFactX="-96216" custLinFactNeighborX="-100000"/>
      <dgm:spPr/>
    </dgm:pt>
    <dgm:pt modelId="{FB3EBDC0-34C5-4D29-9922-5CF92E065126}" type="pres">
      <dgm:prSet presAssocID="{151B293B-68AC-45D1-B423-1826928CDF7E}" presName="txShp" presStyleLbl="node1" presStyleIdx="2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3DE704-BB45-4537-975B-DD48883182C7}" type="pres">
      <dgm:prSet presAssocID="{54993D93-7758-4A70-BDAC-9C9C07BFC167}" presName="spacing" presStyleCnt="0"/>
      <dgm:spPr/>
    </dgm:pt>
    <dgm:pt modelId="{8549268B-717F-46AD-B381-117B4F588A09}" type="pres">
      <dgm:prSet presAssocID="{41DD34D3-868E-4765-A941-7EADC7916A14}" presName="composite" presStyleCnt="0"/>
      <dgm:spPr/>
    </dgm:pt>
    <dgm:pt modelId="{81D2E58F-0AF7-48BD-AFE2-E03544CD3863}" type="pres">
      <dgm:prSet presAssocID="{41DD34D3-868E-4765-A941-7EADC7916A14}" presName="imgShp" presStyleLbl="fgImgPlace1" presStyleIdx="3" presStyleCnt="6" custLinFactX="-96216" custLinFactNeighborX="-100000"/>
      <dgm:spPr/>
    </dgm:pt>
    <dgm:pt modelId="{5ECE97FD-F2CD-4F5B-A74D-BEE35C435BC2}" type="pres">
      <dgm:prSet presAssocID="{41DD34D3-868E-4765-A941-7EADC7916A14}" presName="txShp" presStyleLbl="node1" presStyleIdx="3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07C2EF-C4D3-4AA7-946F-56DA613E9838}" type="pres">
      <dgm:prSet presAssocID="{9468D346-D60E-4CEC-8255-57683A3A0726}" presName="spacing" presStyleCnt="0"/>
      <dgm:spPr/>
    </dgm:pt>
    <dgm:pt modelId="{4097161B-EDAC-4607-9533-17F14D61E4A9}" type="pres">
      <dgm:prSet presAssocID="{86884396-5557-4877-B833-8E07C35E6D8D}" presName="composite" presStyleCnt="0"/>
      <dgm:spPr/>
    </dgm:pt>
    <dgm:pt modelId="{F20B7757-433F-41E0-90B0-84E5617E462B}" type="pres">
      <dgm:prSet presAssocID="{86884396-5557-4877-B833-8E07C35E6D8D}" presName="imgShp" presStyleLbl="fgImgPlace1" presStyleIdx="4" presStyleCnt="6" custLinFactX="-96216" custLinFactNeighborX="-100000"/>
      <dgm:spPr/>
    </dgm:pt>
    <dgm:pt modelId="{1DB8B932-6A20-40B5-ABB8-46ABFE1E6A3B}" type="pres">
      <dgm:prSet presAssocID="{86884396-5557-4877-B833-8E07C35E6D8D}" presName="txShp" presStyleLbl="node1" presStyleIdx="4" presStyleCnt="6" custScaleX="144735" custLinFactNeighborX="39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5166BC7-67FA-460E-97E0-4B96364167B2}" type="pres">
      <dgm:prSet presAssocID="{2651D11C-A4BC-408B-99E2-97AEF100B77E}" presName="spacing" presStyleCnt="0"/>
      <dgm:spPr/>
    </dgm:pt>
    <dgm:pt modelId="{B628FFAA-C158-423D-9669-5E35D076B79B}" type="pres">
      <dgm:prSet presAssocID="{018E558E-8368-4435-9181-B0971350BAF9}" presName="composite" presStyleCnt="0"/>
      <dgm:spPr/>
    </dgm:pt>
    <dgm:pt modelId="{E38CE11E-2B92-4969-A8DB-F6C30E45CAF4}" type="pres">
      <dgm:prSet presAssocID="{018E558E-8368-4435-9181-B0971350BAF9}" presName="imgShp" presStyleLbl="fgImgPlace1" presStyleIdx="5" presStyleCnt="6" custLinFactX="-67220" custLinFactNeighborX="-100000"/>
      <dgm:spPr/>
    </dgm:pt>
    <dgm:pt modelId="{DC3A7C37-E6CB-4FDB-9C38-BCDD24AB6941}" type="pres">
      <dgm:prSet presAssocID="{018E558E-8368-4435-9181-B0971350BAF9}" presName="txShp" presStyleLbl="node1" presStyleIdx="5" presStyleCnt="6" custScaleX="143941" custLinFactNeighborX="302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1BA3F60-12CB-4FE2-93ED-87B918CC439B}" type="presOf" srcId="{B17C99B1-1A02-44D6-A8B3-3A028E1011F0}" destId="{C8248120-DD98-4045-9B64-A74A6DC09A44}" srcOrd="0" destOrd="0" presId="urn:microsoft.com/office/officeart/2005/8/layout/vList3#3"/>
    <dgm:cxn modelId="{3C10AB2A-2441-4863-94DD-FDC48DC3B594}" type="presOf" srcId="{9206CAD8-2B67-4837-87FE-6F1CA2959C01}" destId="{ECA9300E-6BEC-476B-85F9-6B688A7EC0B5}" srcOrd="0" destOrd="0" presId="urn:microsoft.com/office/officeart/2005/8/layout/vList3#3"/>
    <dgm:cxn modelId="{9FAECDA9-EC22-4A9D-ABA5-F65D395097C3}" srcId="{9206CAD8-2B67-4837-87FE-6F1CA2959C01}" destId="{41DD34D3-868E-4765-A941-7EADC7916A14}" srcOrd="3" destOrd="0" parTransId="{7A416716-A51B-48FA-8078-199063D76C0B}" sibTransId="{9468D346-D60E-4CEC-8255-57683A3A0726}"/>
    <dgm:cxn modelId="{C4F19289-45D0-43CB-B224-3D1FC57B3BC0}" type="presOf" srcId="{151B293B-68AC-45D1-B423-1826928CDF7E}" destId="{FB3EBDC0-34C5-4D29-9922-5CF92E065126}" srcOrd="0" destOrd="0" presId="urn:microsoft.com/office/officeart/2005/8/layout/vList3#3"/>
    <dgm:cxn modelId="{2508A7B0-158E-466D-98CE-12A70B857EE3}" srcId="{9206CAD8-2B67-4837-87FE-6F1CA2959C01}" destId="{151B293B-68AC-45D1-B423-1826928CDF7E}" srcOrd="2" destOrd="0" parTransId="{492BB320-2518-4117-9D1A-AB6917FA6D45}" sibTransId="{54993D93-7758-4A70-BDAC-9C9C07BFC167}"/>
    <dgm:cxn modelId="{C0C3E38C-9651-4415-BA1F-A090F5A03535}" srcId="{9206CAD8-2B67-4837-87FE-6F1CA2959C01}" destId="{86884396-5557-4877-B833-8E07C35E6D8D}" srcOrd="4" destOrd="0" parTransId="{050204A8-BB16-4C16-B955-3B34F21D5F68}" sibTransId="{2651D11C-A4BC-408B-99E2-97AEF100B77E}"/>
    <dgm:cxn modelId="{FE7C8D4D-00D3-4138-9D67-96995CC2B0CD}" srcId="{9206CAD8-2B67-4837-87FE-6F1CA2959C01}" destId="{DEC39953-E7E0-4DF9-AB46-3CC4BF5D54AE}" srcOrd="1" destOrd="0" parTransId="{1025AE2A-F55A-4D8A-B636-92CB8065AB39}" sibTransId="{8686866E-8770-4928-AA0E-3F8C4C68CB28}"/>
    <dgm:cxn modelId="{78DC30ED-277F-480B-BF85-2D2EBB2D2410}" type="presOf" srcId="{DEC39953-E7E0-4DF9-AB46-3CC4BF5D54AE}" destId="{EEE419DE-B9F8-4DF2-B234-49D0951C6FA5}" srcOrd="0" destOrd="0" presId="urn:microsoft.com/office/officeart/2005/8/layout/vList3#3"/>
    <dgm:cxn modelId="{5B9739F9-87F1-4043-BE01-EC609FD6AC3D}" type="presOf" srcId="{41DD34D3-868E-4765-A941-7EADC7916A14}" destId="{5ECE97FD-F2CD-4F5B-A74D-BEE35C435BC2}" srcOrd="0" destOrd="0" presId="urn:microsoft.com/office/officeart/2005/8/layout/vList3#3"/>
    <dgm:cxn modelId="{96F06F99-C2E7-4509-8BA7-EB5B85A17670}" srcId="{9206CAD8-2B67-4837-87FE-6F1CA2959C01}" destId="{018E558E-8368-4435-9181-B0971350BAF9}" srcOrd="5" destOrd="0" parTransId="{503689DC-F1EF-49AD-B688-E9001F60FA0D}" sibTransId="{4A3E4AEC-C912-4235-B8AB-CD6FF7C09801}"/>
    <dgm:cxn modelId="{2663CDE1-431C-41AC-AEC4-CC20C6ED5D44}" type="presOf" srcId="{018E558E-8368-4435-9181-B0971350BAF9}" destId="{DC3A7C37-E6CB-4FDB-9C38-BCDD24AB6941}" srcOrd="0" destOrd="0" presId="urn:microsoft.com/office/officeart/2005/8/layout/vList3#3"/>
    <dgm:cxn modelId="{34C06FED-1D86-4D4B-8A50-78B2CAFFB7E6}" srcId="{9206CAD8-2B67-4837-87FE-6F1CA2959C01}" destId="{B17C99B1-1A02-44D6-A8B3-3A028E1011F0}" srcOrd="0" destOrd="0" parTransId="{99EE106A-3479-42D0-82EC-2BC1B3B92B0A}" sibTransId="{5685FE91-5837-4210-AF2B-8C336C4B7043}"/>
    <dgm:cxn modelId="{4FFC83E3-AE29-4B62-A9F1-8F365030CF1F}" type="presOf" srcId="{86884396-5557-4877-B833-8E07C35E6D8D}" destId="{1DB8B932-6A20-40B5-ABB8-46ABFE1E6A3B}" srcOrd="0" destOrd="0" presId="urn:microsoft.com/office/officeart/2005/8/layout/vList3#3"/>
    <dgm:cxn modelId="{FE380C32-E7E7-41AF-B4E7-6FD7987BD929}" type="presParOf" srcId="{ECA9300E-6BEC-476B-85F9-6B688A7EC0B5}" destId="{164265A6-FE9C-499E-954D-9ACA4410956F}" srcOrd="0" destOrd="0" presId="urn:microsoft.com/office/officeart/2005/8/layout/vList3#3"/>
    <dgm:cxn modelId="{60FCE086-DD30-48C7-8C93-2269EF482838}" type="presParOf" srcId="{164265A6-FE9C-499E-954D-9ACA4410956F}" destId="{C8199C85-6B84-4315-B80B-4CD7ED7DF6CD}" srcOrd="0" destOrd="0" presId="urn:microsoft.com/office/officeart/2005/8/layout/vList3#3"/>
    <dgm:cxn modelId="{B0459166-17FD-4E41-93A6-6BBB3A629467}" type="presParOf" srcId="{164265A6-FE9C-499E-954D-9ACA4410956F}" destId="{C8248120-DD98-4045-9B64-A74A6DC09A44}" srcOrd="1" destOrd="0" presId="urn:microsoft.com/office/officeart/2005/8/layout/vList3#3"/>
    <dgm:cxn modelId="{871AB9AE-CF25-4BEB-92F2-566036D13546}" type="presParOf" srcId="{ECA9300E-6BEC-476B-85F9-6B688A7EC0B5}" destId="{01ADBCE6-335E-400E-B7B2-01EC15403582}" srcOrd="1" destOrd="0" presId="urn:microsoft.com/office/officeart/2005/8/layout/vList3#3"/>
    <dgm:cxn modelId="{66F65F88-1C5E-47D0-922E-13E1F6509D74}" type="presParOf" srcId="{ECA9300E-6BEC-476B-85F9-6B688A7EC0B5}" destId="{4021F7D1-F775-4C3B-BB93-A596648AD86E}" srcOrd="2" destOrd="0" presId="urn:microsoft.com/office/officeart/2005/8/layout/vList3#3"/>
    <dgm:cxn modelId="{88AEF2FA-F782-4A89-B978-29C8AD66AED2}" type="presParOf" srcId="{4021F7D1-F775-4C3B-BB93-A596648AD86E}" destId="{B29BEE8D-56CE-4DAA-B01E-E8C52696B859}" srcOrd="0" destOrd="0" presId="urn:microsoft.com/office/officeart/2005/8/layout/vList3#3"/>
    <dgm:cxn modelId="{684E7F3E-295C-4D1D-A2BC-5B6CA1EEAC03}" type="presParOf" srcId="{4021F7D1-F775-4C3B-BB93-A596648AD86E}" destId="{EEE419DE-B9F8-4DF2-B234-49D0951C6FA5}" srcOrd="1" destOrd="0" presId="urn:microsoft.com/office/officeart/2005/8/layout/vList3#3"/>
    <dgm:cxn modelId="{C68C3E3E-F956-4273-81DE-1366C3840795}" type="presParOf" srcId="{ECA9300E-6BEC-476B-85F9-6B688A7EC0B5}" destId="{5BF2D463-6C4D-496A-8C25-6E4589AEC0D0}" srcOrd="3" destOrd="0" presId="urn:microsoft.com/office/officeart/2005/8/layout/vList3#3"/>
    <dgm:cxn modelId="{6EB37C1E-8303-4F28-919A-E8C46B960B1E}" type="presParOf" srcId="{ECA9300E-6BEC-476B-85F9-6B688A7EC0B5}" destId="{0B8C75AC-CA1A-472C-9A00-B8575E9AA169}" srcOrd="4" destOrd="0" presId="urn:microsoft.com/office/officeart/2005/8/layout/vList3#3"/>
    <dgm:cxn modelId="{6A4BF369-51CB-41A6-8687-E95AF903F8ED}" type="presParOf" srcId="{0B8C75AC-CA1A-472C-9A00-B8575E9AA169}" destId="{02C0C3DD-2AF5-42D4-B3C7-D44CD00BBF5D}" srcOrd="0" destOrd="0" presId="urn:microsoft.com/office/officeart/2005/8/layout/vList3#3"/>
    <dgm:cxn modelId="{684B2CB5-4F6D-400C-B8FD-7345206D8FB9}" type="presParOf" srcId="{0B8C75AC-CA1A-472C-9A00-B8575E9AA169}" destId="{FB3EBDC0-34C5-4D29-9922-5CF92E065126}" srcOrd="1" destOrd="0" presId="urn:microsoft.com/office/officeart/2005/8/layout/vList3#3"/>
    <dgm:cxn modelId="{AF10A0B5-2D8A-410D-BC07-9401F05544EA}" type="presParOf" srcId="{ECA9300E-6BEC-476B-85F9-6B688A7EC0B5}" destId="{663DE704-BB45-4537-975B-DD48883182C7}" srcOrd="5" destOrd="0" presId="urn:microsoft.com/office/officeart/2005/8/layout/vList3#3"/>
    <dgm:cxn modelId="{CD1EC401-AE84-451C-AE3E-56DD6335D49B}" type="presParOf" srcId="{ECA9300E-6BEC-476B-85F9-6B688A7EC0B5}" destId="{8549268B-717F-46AD-B381-117B4F588A09}" srcOrd="6" destOrd="0" presId="urn:microsoft.com/office/officeart/2005/8/layout/vList3#3"/>
    <dgm:cxn modelId="{7D7DC24D-99C9-4679-8727-9C553FDF52A5}" type="presParOf" srcId="{8549268B-717F-46AD-B381-117B4F588A09}" destId="{81D2E58F-0AF7-48BD-AFE2-E03544CD3863}" srcOrd="0" destOrd="0" presId="urn:microsoft.com/office/officeart/2005/8/layout/vList3#3"/>
    <dgm:cxn modelId="{4324B967-5CFF-442A-B022-64AAA829069F}" type="presParOf" srcId="{8549268B-717F-46AD-B381-117B4F588A09}" destId="{5ECE97FD-F2CD-4F5B-A74D-BEE35C435BC2}" srcOrd="1" destOrd="0" presId="urn:microsoft.com/office/officeart/2005/8/layout/vList3#3"/>
    <dgm:cxn modelId="{9B676E9D-F48A-43A7-834D-22F02EB93A39}" type="presParOf" srcId="{ECA9300E-6BEC-476B-85F9-6B688A7EC0B5}" destId="{7407C2EF-C4D3-4AA7-946F-56DA613E9838}" srcOrd="7" destOrd="0" presId="urn:microsoft.com/office/officeart/2005/8/layout/vList3#3"/>
    <dgm:cxn modelId="{CC450C67-360B-4902-A439-1959B63DFAAC}" type="presParOf" srcId="{ECA9300E-6BEC-476B-85F9-6B688A7EC0B5}" destId="{4097161B-EDAC-4607-9533-17F14D61E4A9}" srcOrd="8" destOrd="0" presId="urn:microsoft.com/office/officeart/2005/8/layout/vList3#3"/>
    <dgm:cxn modelId="{93560180-A248-45C0-976B-7E630EA0DCA6}" type="presParOf" srcId="{4097161B-EDAC-4607-9533-17F14D61E4A9}" destId="{F20B7757-433F-41E0-90B0-84E5617E462B}" srcOrd="0" destOrd="0" presId="urn:microsoft.com/office/officeart/2005/8/layout/vList3#3"/>
    <dgm:cxn modelId="{F9FD3D9A-5E43-40D2-9000-FC062BDB7A87}" type="presParOf" srcId="{4097161B-EDAC-4607-9533-17F14D61E4A9}" destId="{1DB8B932-6A20-40B5-ABB8-46ABFE1E6A3B}" srcOrd="1" destOrd="0" presId="urn:microsoft.com/office/officeart/2005/8/layout/vList3#3"/>
    <dgm:cxn modelId="{62D84D96-D669-4904-BD60-280335E01D7C}" type="presParOf" srcId="{ECA9300E-6BEC-476B-85F9-6B688A7EC0B5}" destId="{15166BC7-67FA-460E-97E0-4B96364167B2}" srcOrd="9" destOrd="0" presId="urn:microsoft.com/office/officeart/2005/8/layout/vList3#3"/>
    <dgm:cxn modelId="{43C0F0F7-819B-43B8-91DB-4481AB67C707}" type="presParOf" srcId="{ECA9300E-6BEC-476B-85F9-6B688A7EC0B5}" destId="{B628FFAA-C158-423D-9669-5E35D076B79B}" srcOrd="10" destOrd="0" presId="urn:microsoft.com/office/officeart/2005/8/layout/vList3#3"/>
    <dgm:cxn modelId="{3B501806-68D8-42E4-96EB-C023AA58595D}" type="presParOf" srcId="{B628FFAA-C158-423D-9669-5E35D076B79B}" destId="{E38CE11E-2B92-4969-A8DB-F6C30E45CAF4}" srcOrd="0" destOrd="0" presId="urn:microsoft.com/office/officeart/2005/8/layout/vList3#3"/>
    <dgm:cxn modelId="{E33CBA0A-33BE-4BD0-9B6A-14015A7EB637}" type="presParOf" srcId="{B628FFAA-C158-423D-9669-5E35D076B79B}" destId="{DC3A7C37-E6CB-4FDB-9C38-BCDD24AB694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D17165-2855-4C7E-A6EB-9B5B580BE22D}" type="doc">
      <dgm:prSet loTypeId="urn:microsoft.com/office/officeart/2005/8/layout/radial6" loCatId="relationship" qsTypeId="urn:microsoft.com/office/officeart/2005/8/quickstyle/3d1" qsCatId="3D" csTypeId="urn:microsoft.com/office/officeart/2005/8/colors/accent2_5" csCatId="accent2" phldr="1"/>
      <dgm:spPr/>
    </dgm:pt>
    <dgm:pt modelId="{DC8C507F-6110-4AA5-9554-19FB0F6A84BC}">
      <dgm:prSet/>
      <dgm:sp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h-TH" b="0" i="0" u="none" strike="noStrike" cap="none" spc="0" normalizeH="0" baseline="0" dirty="0" smtClean="0">
              <a:ln w="18415" cmpd="sng">
                <a:prstDash val="solid"/>
              </a:ln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cs typeface="EucrosiaUPC" pitchFamily="18" charset="-34"/>
            </a:rPr>
            <a:t> ก.พ.</a:t>
          </a:r>
        </a:p>
      </dgm:t>
    </dgm:pt>
    <dgm:pt modelId="{B99E6FC5-45C2-4373-929F-D7A213A6073D}" type="parTrans" cxnId="{BE6E09DF-A334-47E2-967B-EF47B2D7290F}">
      <dgm:prSet/>
      <dgm:spPr/>
      <dgm:t>
        <a:bodyPr/>
        <a:lstStyle/>
        <a:p>
          <a:endParaRPr lang="th-TH"/>
        </a:p>
      </dgm:t>
    </dgm:pt>
    <dgm:pt modelId="{E9D6E0B6-325C-4AB1-8A46-692870B1E477}" type="sibTrans" cxnId="{BE6E09DF-A334-47E2-967B-EF47B2D7290F}">
      <dgm:prSet/>
      <dgm:spPr/>
      <dgm:t>
        <a:bodyPr/>
        <a:lstStyle/>
        <a:p>
          <a:endParaRPr lang="th-TH"/>
        </a:p>
      </dgm:t>
    </dgm:pt>
    <dgm:pt modelId="{B2AB4193-49C4-423E-82C8-74670A7C4504}">
      <dgm:prSet custT="1"/>
      <dgm:spPr>
        <a:solidFill>
          <a:srgbClr val="FF99FF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ahoma" pitchFamily="34" charset="0"/>
              <a:cs typeface="EucrosiaUPC" pitchFamily="18" charset="-34"/>
            </a:rPr>
            <a:t>คุณธรรม</a:t>
          </a:r>
          <a:endParaRPr kumimoji="0" lang="th-TH" sz="2800" b="1" i="0" u="none" strike="noStrike" cap="none" normalizeH="0" baseline="0" dirty="0" smtClean="0">
            <a:ln/>
            <a:solidFill>
              <a:schemeClr val="tx1"/>
            </a:solidFill>
            <a:effectLst/>
            <a:latin typeface="Tahoma" pitchFamily="34" charset="0"/>
            <a:cs typeface="EucrosiaUPC" pitchFamily="18" charset="-34"/>
          </a:endParaRPr>
        </a:p>
      </dgm:t>
    </dgm:pt>
    <dgm:pt modelId="{7A3B0448-C54E-4096-917B-E69D02C3A9FB}" type="parTrans" cxnId="{0FBC8B91-1601-4838-AC8D-99A2A99DBDE2}">
      <dgm:prSet/>
      <dgm:spPr/>
      <dgm:t>
        <a:bodyPr/>
        <a:lstStyle/>
        <a:p>
          <a:endParaRPr lang="th-TH"/>
        </a:p>
      </dgm:t>
    </dgm:pt>
    <dgm:pt modelId="{84218677-5263-4742-8B22-10473CFDEA4E}" type="sibTrans" cxnId="{0FBC8B91-1601-4838-AC8D-99A2A99DBDE2}">
      <dgm:prSet/>
      <dgm:spPr/>
      <dgm:t>
        <a:bodyPr/>
        <a:lstStyle/>
        <a:p>
          <a:endParaRPr lang="th-TH"/>
        </a:p>
      </dgm:t>
    </dgm:pt>
    <dgm:pt modelId="{9A26BB99-D126-4108-99A5-C9E7D1B44AE5}">
      <dgm:prSet custT="1"/>
      <dgm:spPr>
        <a:solidFill>
          <a:srgbClr val="66FFCC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ahoma" pitchFamily="34" charset="0"/>
              <a:cs typeface="EucrosiaUPC" pitchFamily="18" charset="-34"/>
            </a:rPr>
            <a:t>นิติธรรม</a:t>
          </a:r>
          <a:endParaRPr kumimoji="0" lang="th-TH" sz="2800" b="1" i="0" u="none" strike="noStrike" cap="none" normalizeH="0" baseline="0" dirty="0" smtClean="0">
            <a:ln/>
            <a:solidFill>
              <a:schemeClr val="tx1"/>
            </a:solidFill>
            <a:effectLst/>
            <a:latin typeface="Tahoma" pitchFamily="34" charset="0"/>
            <a:cs typeface="EucrosiaUPC" pitchFamily="18" charset="-34"/>
          </a:endParaRPr>
        </a:p>
      </dgm:t>
    </dgm:pt>
    <dgm:pt modelId="{93B7BF86-F726-422C-95C0-B9275FEF9DE3}" type="parTrans" cxnId="{F6E739AB-4303-4568-A667-E09DE75CCB09}">
      <dgm:prSet/>
      <dgm:spPr/>
      <dgm:t>
        <a:bodyPr/>
        <a:lstStyle/>
        <a:p>
          <a:endParaRPr lang="th-TH"/>
        </a:p>
      </dgm:t>
    </dgm:pt>
    <dgm:pt modelId="{A8AF31FE-3328-4247-B0A9-BBB09796547D}" type="sibTrans" cxnId="{F6E739AB-4303-4568-A667-E09DE75CCB09}">
      <dgm:prSet/>
      <dgm:spPr/>
      <dgm:t>
        <a:bodyPr/>
        <a:lstStyle/>
        <a:p>
          <a:endParaRPr lang="th-TH"/>
        </a:p>
      </dgm:t>
    </dgm:pt>
    <dgm:pt modelId="{F5F930ED-6A11-43ED-B8BF-5AFFB61C9859}">
      <dgm:prSet custT="1"/>
      <dgm:spPr>
        <a:solidFill>
          <a:srgbClr val="33CCFF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1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ahoma" pitchFamily="34" charset="0"/>
              <a:cs typeface="EucrosiaUPC" pitchFamily="18" charset="-34"/>
            </a:rPr>
            <a:t>ความโปร่งใส</a:t>
          </a:r>
          <a:endParaRPr kumimoji="0" lang="th-TH" sz="2100" b="1" i="0" u="none" strike="noStrike" cap="none" normalizeH="0" baseline="0" dirty="0" smtClean="0">
            <a:ln/>
            <a:solidFill>
              <a:schemeClr val="tx1"/>
            </a:solidFill>
            <a:effectLst/>
            <a:latin typeface="Tahoma" pitchFamily="34" charset="0"/>
            <a:cs typeface="EucrosiaUPC" pitchFamily="18" charset="-34"/>
          </a:endParaRPr>
        </a:p>
      </dgm:t>
    </dgm:pt>
    <dgm:pt modelId="{DCB2B254-A3BD-482B-84EA-C50032166CCD}" type="parTrans" cxnId="{551F46E6-2347-4175-98E9-612596826636}">
      <dgm:prSet/>
      <dgm:spPr/>
      <dgm:t>
        <a:bodyPr/>
        <a:lstStyle/>
        <a:p>
          <a:endParaRPr lang="th-TH"/>
        </a:p>
      </dgm:t>
    </dgm:pt>
    <dgm:pt modelId="{FF1E32A8-F0BA-4781-B2D5-E9A5D7A8B777}" type="sibTrans" cxnId="{551F46E6-2347-4175-98E9-612596826636}">
      <dgm:prSet/>
      <dgm:spPr/>
      <dgm:t>
        <a:bodyPr/>
        <a:lstStyle/>
        <a:p>
          <a:endParaRPr lang="th-TH"/>
        </a:p>
      </dgm:t>
    </dgm:pt>
    <dgm:pt modelId="{515C04E9-80C6-4004-9405-E56BE93969DE}">
      <dgm:prSet custT="1"/>
      <dgm:spPr>
        <a:solidFill>
          <a:srgbClr val="99FF99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20000"/>
            </a:spcBef>
            <a:spcAft>
              <a:spcPct val="0"/>
            </a:spcAft>
            <a:buClr>
              <a:schemeClr val="tx1"/>
            </a:buClr>
            <a:buSzTx/>
            <a:buFont typeface="Wingdings" pitchFamily="2" charset="2"/>
            <a:buNone/>
            <a:tabLst/>
          </a:pPr>
          <a:r>
            <a:rPr kumimoji="0" lang="en-US" sz="24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ahoma" pitchFamily="34" charset="0"/>
              <a:cs typeface="EucrosiaUPC" pitchFamily="18" charset="-34"/>
            </a:rPr>
            <a:t>ความ</a:t>
          </a:r>
          <a:endParaRPr kumimoji="0" lang="en-US" sz="2400" b="1" i="0" u="none" strike="noStrike" cap="none" normalizeH="0" baseline="0" dirty="0" smtClean="0">
            <a:ln/>
            <a:solidFill>
              <a:schemeClr val="tx1"/>
            </a:solidFill>
            <a:effectLst/>
            <a:latin typeface="Tahoma" pitchFamily="34" charset="0"/>
            <a:cs typeface="EucrosiaUPC" pitchFamily="18" charset="-34"/>
          </a:endParaRPr>
        </a:p>
        <a:p>
          <a:pPr marL="0" marR="0" lvl="0" indent="0" algn="ctr" defTabSz="914400" rtl="0" eaLnBrk="1" fontAlgn="base" latinLnBrk="0" hangingPunct="1">
            <a:lnSpc>
              <a:spcPct val="90000"/>
            </a:lnSpc>
            <a:spcBef>
              <a:spcPct val="20000"/>
            </a:spcBef>
            <a:spcAft>
              <a:spcPct val="0"/>
            </a:spcAft>
            <a:buClr>
              <a:schemeClr val="tx1"/>
            </a:buClr>
            <a:buSzTx/>
            <a:buFont typeface="Wingdings" pitchFamily="2" charset="2"/>
            <a:buNone/>
            <a:tabLst/>
          </a:pPr>
          <a:r>
            <a:rPr kumimoji="0" lang="en-US" sz="24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ahoma" pitchFamily="34" charset="0"/>
              <a:cs typeface="EucrosiaUPC" pitchFamily="18" charset="-34"/>
            </a:rPr>
            <a:t>มีส่วนร่วม</a:t>
          </a:r>
          <a:endParaRPr kumimoji="0" lang="th-TH" sz="2400" b="0" i="0" u="none" strike="noStrike" cap="none" normalizeH="0" baseline="0" dirty="0" smtClean="0">
            <a:ln/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57D9DC7B-17A0-434B-B055-B90977A45AC1}" type="parTrans" cxnId="{628ACFD0-2858-4C19-80A4-93CB3692FD81}">
      <dgm:prSet/>
      <dgm:spPr/>
      <dgm:t>
        <a:bodyPr/>
        <a:lstStyle/>
        <a:p>
          <a:endParaRPr lang="th-TH"/>
        </a:p>
      </dgm:t>
    </dgm:pt>
    <dgm:pt modelId="{A72D7AD9-82C3-4E41-AE2A-C359BA9DAD13}" type="sibTrans" cxnId="{628ACFD0-2858-4C19-80A4-93CB3692FD81}">
      <dgm:prSet/>
      <dgm:spPr/>
      <dgm:t>
        <a:bodyPr/>
        <a:lstStyle/>
        <a:p>
          <a:endParaRPr lang="th-TH"/>
        </a:p>
      </dgm:t>
    </dgm:pt>
    <dgm:pt modelId="{1A074C27-B807-4FB6-BEBF-D5CEF392F4B9}">
      <dgm:prSet custT="1"/>
      <dgm:spPr>
        <a:solidFill>
          <a:srgbClr val="FFFF66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ahoma" pitchFamily="34" charset="0"/>
              <a:cs typeface="EucrosiaUPC" pitchFamily="18" charset="-34"/>
            </a:rPr>
            <a:t>ความรับผิดชอบ</a:t>
          </a:r>
          <a:endParaRPr kumimoji="0" lang="th-TH" sz="2200" b="1" i="0" u="none" strike="noStrike" cap="none" normalizeH="0" baseline="0" dirty="0" smtClean="0">
            <a:ln/>
            <a:solidFill>
              <a:schemeClr val="tx1"/>
            </a:solidFill>
            <a:effectLst/>
            <a:latin typeface="Tahoma" pitchFamily="34" charset="0"/>
            <a:cs typeface="EucrosiaUPC" pitchFamily="18" charset="-34"/>
          </a:endParaRPr>
        </a:p>
      </dgm:t>
    </dgm:pt>
    <dgm:pt modelId="{402D6FFB-3569-4B92-9007-223065BDF51A}" type="parTrans" cxnId="{9EB01832-2C5C-4611-BC09-D89046A50C90}">
      <dgm:prSet/>
      <dgm:spPr/>
      <dgm:t>
        <a:bodyPr/>
        <a:lstStyle/>
        <a:p>
          <a:endParaRPr lang="th-TH"/>
        </a:p>
      </dgm:t>
    </dgm:pt>
    <dgm:pt modelId="{980F3D42-745B-45B2-B560-E8C47DCC0FBF}" type="sibTrans" cxnId="{9EB01832-2C5C-4611-BC09-D89046A50C90}">
      <dgm:prSet/>
      <dgm:spPr/>
      <dgm:t>
        <a:bodyPr/>
        <a:lstStyle/>
        <a:p>
          <a:endParaRPr lang="th-TH"/>
        </a:p>
      </dgm:t>
    </dgm:pt>
    <dgm:pt modelId="{D203148B-A2F5-4B4C-A428-0927DA2E9AB5}">
      <dgm:prSet custT="1"/>
      <dgm:spPr>
        <a:solidFill>
          <a:srgbClr val="92D05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ahoma" pitchFamily="34" charset="0"/>
              <a:cs typeface="EucrosiaUPC" pitchFamily="18" charset="-34"/>
            </a:rPr>
            <a:t>ความคุ้มค่า</a:t>
          </a:r>
          <a:endParaRPr kumimoji="0" lang="th-TH" sz="2400" b="1" i="0" u="none" strike="noStrike" cap="none" normalizeH="0" baseline="0" dirty="0" smtClean="0">
            <a:ln/>
            <a:solidFill>
              <a:schemeClr val="tx1"/>
            </a:solidFill>
            <a:effectLst/>
            <a:latin typeface="Tahoma" pitchFamily="34" charset="0"/>
            <a:cs typeface="EucrosiaUPC" pitchFamily="18" charset="-34"/>
          </a:endParaRPr>
        </a:p>
      </dgm:t>
    </dgm:pt>
    <dgm:pt modelId="{8A2A0F26-4EFC-400D-82B8-057D7643B0CD}" type="parTrans" cxnId="{7D0D75F6-2D78-49FC-9EC1-F0BB413BDBE6}">
      <dgm:prSet/>
      <dgm:spPr/>
      <dgm:t>
        <a:bodyPr/>
        <a:lstStyle/>
        <a:p>
          <a:endParaRPr lang="th-TH"/>
        </a:p>
      </dgm:t>
    </dgm:pt>
    <dgm:pt modelId="{64563B90-6901-45D4-9759-25999B2F4161}" type="sibTrans" cxnId="{7D0D75F6-2D78-49FC-9EC1-F0BB413BDBE6}">
      <dgm:prSet/>
      <dgm:spPr/>
      <dgm:t>
        <a:bodyPr/>
        <a:lstStyle/>
        <a:p>
          <a:endParaRPr lang="th-TH"/>
        </a:p>
      </dgm:t>
    </dgm:pt>
    <dgm:pt modelId="{45784D55-616C-4BAA-BA28-68826335C997}" type="pres">
      <dgm:prSet presAssocID="{4DD17165-2855-4C7E-A6EB-9B5B580BE22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1C245D1-4557-42F2-B091-839C59E70808}" type="pres">
      <dgm:prSet presAssocID="{DC8C507F-6110-4AA5-9554-19FB0F6A84BC}" presName="centerShape" presStyleLbl="node0" presStyleIdx="0" presStyleCnt="1"/>
      <dgm:spPr/>
      <dgm:t>
        <a:bodyPr/>
        <a:lstStyle/>
        <a:p>
          <a:endParaRPr lang="th-TH"/>
        </a:p>
      </dgm:t>
    </dgm:pt>
    <dgm:pt modelId="{9519BF04-F56A-4542-A45D-88A0135E72E4}" type="pres">
      <dgm:prSet presAssocID="{B2AB4193-49C4-423E-82C8-74670A7C450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2F3011C-6F83-4961-8555-1B9E2BDBDE6F}" type="pres">
      <dgm:prSet presAssocID="{B2AB4193-49C4-423E-82C8-74670A7C4504}" presName="dummy" presStyleCnt="0"/>
      <dgm:spPr/>
    </dgm:pt>
    <dgm:pt modelId="{38D66CFE-51E8-4533-9CB5-54129A969858}" type="pres">
      <dgm:prSet presAssocID="{84218677-5263-4742-8B22-10473CFDEA4E}" presName="sibTrans" presStyleLbl="sibTrans2D1" presStyleIdx="0" presStyleCnt="6"/>
      <dgm:spPr/>
      <dgm:t>
        <a:bodyPr/>
        <a:lstStyle/>
        <a:p>
          <a:endParaRPr lang="th-TH"/>
        </a:p>
      </dgm:t>
    </dgm:pt>
    <dgm:pt modelId="{01AC717B-CB35-44ED-880C-CFB4E40198F1}" type="pres">
      <dgm:prSet presAssocID="{9A26BB99-D126-4108-99A5-C9E7D1B44AE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B1C88B-9C93-4404-B25B-FF62DA38951C}" type="pres">
      <dgm:prSet presAssocID="{9A26BB99-D126-4108-99A5-C9E7D1B44AE5}" presName="dummy" presStyleCnt="0"/>
      <dgm:spPr/>
    </dgm:pt>
    <dgm:pt modelId="{730EC5BA-A490-46A6-A0FB-166F8E359CC2}" type="pres">
      <dgm:prSet presAssocID="{A8AF31FE-3328-4247-B0A9-BBB09796547D}" presName="sibTrans" presStyleLbl="sibTrans2D1" presStyleIdx="1" presStyleCnt="6"/>
      <dgm:spPr/>
      <dgm:t>
        <a:bodyPr/>
        <a:lstStyle/>
        <a:p>
          <a:endParaRPr lang="th-TH"/>
        </a:p>
      </dgm:t>
    </dgm:pt>
    <dgm:pt modelId="{7D88BD3C-C3DC-4D08-A8CA-3E40AD81EBB3}" type="pres">
      <dgm:prSet presAssocID="{F5F930ED-6A11-43ED-B8BF-5AFFB61C985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26F3D95-0B75-44A9-A485-45818F18E4B4}" type="pres">
      <dgm:prSet presAssocID="{F5F930ED-6A11-43ED-B8BF-5AFFB61C9859}" presName="dummy" presStyleCnt="0"/>
      <dgm:spPr/>
    </dgm:pt>
    <dgm:pt modelId="{36AF0AD0-997C-4905-8282-8C3A9923022F}" type="pres">
      <dgm:prSet presAssocID="{FF1E32A8-F0BA-4781-B2D5-E9A5D7A8B777}" presName="sibTrans" presStyleLbl="sibTrans2D1" presStyleIdx="2" presStyleCnt="6"/>
      <dgm:spPr/>
      <dgm:t>
        <a:bodyPr/>
        <a:lstStyle/>
        <a:p>
          <a:endParaRPr lang="th-TH"/>
        </a:p>
      </dgm:t>
    </dgm:pt>
    <dgm:pt modelId="{5663FB47-5400-4D0D-8515-E5A9098A2B59}" type="pres">
      <dgm:prSet presAssocID="{515C04E9-80C6-4004-9405-E56BE93969D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4D032E-E58A-444B-81D6-E94C0741E27D}" type="pres">
      <dgm:prSet presAssocID="{515C04E9-80C6-4004-9405-E56BE93969DE}" presName="dummy" presStyleCnt="0"/>
      <dgm:spPr/>
    </dgm:pt>
    <dgm:pt modelId="{893A3B50-4F9A-4376-8714-9DA2B551DD76}" type="pres">
      <dgm:prSet presAssocID="{A72D7AD9-82C3-4E41-AE2A-C359BA9DAD13}" presName="sibTrans" presStyleLbl="sibTrans2D1" presStyleIdx="3" presStyleCnt="6"/>
      <dgm:spPr/>
      <dgm:t>
        <a:bodyPr/>
        <a:lstStyle/>
        <a:p>
          <a:endParaRPr lang="th-TH"/>
        </a:p>
      </dgm:t>
    </dgm:pt>
    <dgm:pt modelId="{C32C4772-6B72-41EA-A9EB-25AB5FB5FB4B}" type="pres">
      <dgm:prSet presAssocID="{1A074C27-B807-4FB6-BEBF-D5CEF392F4B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C469F9-A6BE-4D8F-B2A6-DA05413B72AF}" type="pres">
      <dgm:prSet presAssocID="{1A074C27-B807-4FB6-BEBF-D5CEF392F4B9}" presName="dummy" presStyleCnt="0"/>
      <dgm:spPr/>
    </dgm:pt>
    <dgm:pt modelId="{89EC4153-54D3-404E-9281-4B7522AD3D19}" type="pres">
      <dgm:prSet presAssocID="{980F3D42-745B-45B2-B560-E8C47DCC0FBF}" presName="sibTrans" presStyleLbl="sibTrans2D1" presStyleIdx="4" presStyleCnt="6"/>
      <dgm:spPr/>
      <dgm:t>
        <a:bodyPr/>
        <a:lstStyle/>
        <a:p>
          <a:endParaRPr lang="th-TH"/>
        </a:p>
      </dgm:t>
    </dgm:pt>
    <dgm:pt modelId="{1CDE70C9-B52F-45A2-8D98-BDEFA3873FDD}" type="pres">
      <dgm:prSet presAssocID="{D203148B-A2F5-4B4C-A428-0927DA2E9AB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E7F3A88-7773-4631-B275-E1C224972AB9}" type="pres">
      <dgm:prSet presAssocID="{D203148B-A2F5-4B4C-A428-0927DA2E9AB5}" presName="dummy" presStyleCnt="0"/>
      <dgm:spPr/>
    </dgm:pt>
    <dgm:pt modelId="{7655D423-0174-4CF9-8E85-71DBF1693DE7}" type="pres">
      <dgm:prSet presAssocID="{64563B90-6901-45D4-9759-25999B2F4161}" presName="sibTrans" presStyleLbl="sibTrans2D1" presStyleIdx="5" presStyleCnt="6"/>
      <dgm:spPr/>
      <dgm:t>
        <a:bodyPr/>
        <a:lstStyle/>
        <a:p>
          <a:endParaRPr lang="th-TH"/>
        </a:p>
      </dgm:t>
    </dgm:pt>
  </dgm:ptLst>
  <dgm:cxnLst>
    <dgm:cxn modelId="{9EB01832-2C5C-4611-BC09-D89046A50C90}" srcId="{DC8C507F-6110-4AA5-9554-19FB0F6A84BC}" destId="{1A074C27-B807-4FB6-BEBF-D5CEF392F4B9}" srcOrd="4" destOrd="0" parTransId="{402D6FFB-3569-4B92-9007-223065BDF51A}" sibTransId="{980F3D42-745B-45B2-B560-E8C47DCC0FBF}"/>
    <dgm:cxn modelId="{8355D491-55AD-4C14-8F9B-AF7388280DF5}" type="presOf" srcId="{4DD17165-2855-4C7E-A6EB-9B5B580BE22D}" destId="{45784D55-616C-4BAA-BA28-68826335C997}" srcOrd="0" destOrd="0" presId="urn:microsoft.com/office/officeart/2005/8/layout/radial6"/>
    <dgm:cxn modelId="{F6E739AB-4303-4568-A667-E09DE75CCB09}" srcId="{DC8C507F-6110-4AA5-9554-19FB0F6A84BC}" destId="{9A26BB99-D126-4108-99A5-C9E7D1B44AE5}" srcOrd="1" destOrd="0" parTransId="{93B7BF86-F726-422C-95C0-B9275FEF9DE3}" sibTransId="{A8AF31FE-3328-4247-B0A9-BBB09796547D}"/>
    <dgm:cxn modelId="{50AB03B7-8731-406E-8034-9EA7C462FC1B}" type="presOf" srcId="{A72D7AD9-82C3-4E41-AE2A-C359BA9DAD13}" destId="{893A3B50-4F9A-4376-8714-9DA2B551DD76}" srcOrd="0" destOrd="0" presId="urn:microsoft.com/office/officeart/2005/8/layout/radial6"/>
    <dgm:cxn modelId="{551F46E6-2347-4175-98E9-612596826636}" srcId="{DC8C507F-6110-4AA5-9554-19FB0F6A84BC}" destId="{F5F930ED-6A11-43ED-B8BF-5AFFB61C9859}" srcOrd="2" destOrd="0" parTransId="{DCB2B254-A3BD-482B-84EA-C50032166CCD}" sibTransId="{FF1E32A8-F0BA-4781-B2D5-E9A5D7A8B777}"/>
    <dgm:cxn modelId="{7D0D75F6-2D78-49FC-9EC1-F0BB413BDBE6}" srcId="{DC8C507F-6110-4AA5-9554-19FB0F6A84BC}" destId="{D203148B-A2F5-4B4C-A428-0927DA2E9AB5}" srcOrd="5" destOrd="0" parTransId="{8A2A0F26-4EFC-400D-82B8-057D7643B0CD}" sibTransId="{64563B90-6901-45D4-9759-25999B2F4161}"/>
    <dgm:cxn modelId="{A5698C22-A8F3-49DB-830A-D354F15F87F8}" type="presOf" srcId="{980F3D42-745B-45B2-B560-E8C47DCC0FBF}" destId="{89EC4153-54D3-404E-9281-4B7522AD3D19}" srcOrd="0" destOrd="0" presId="urn:microsoft.com/office/officeart/2005/8/layout/radial6"/>
    <dgm:cxn modelId="{CEF7FF18-7F3B-4995-AACC-D1C3F749BF79}" type="presOf" srcId="{B2AB4193-49C4-423E-82C8-74670A7C4504}" destId="{9519BF04-F56A-4542-A45D-88A0135E72E4}" srcOrd="0" destOrd="0" presId="urn:microsoft.com/office/officeart/2005/8/layout/radial6"/>
    <dgm:cxn modelId="{0A255E88-6FEE-47CD-9537-F35F99A13099}" type="presOf" srcId="{1A074C27-B807-4FB6-BEBF-D5CEF392F4B9}" destId="{C32C4772-6B72-41EA-A9EB-25AB5FB5FB4B}" srcOrd="0" destOrd="0" presId="urn:microsoft.com/office/officeart/2005/8/layout/radial6"/>
    <dgm:cxn modelId="{782C437E-9355-4433-83C8-7CE6117AD294}" type="presOf" srcId="{64563B90-6901-45D4-9759-25999B2F4161}" destId="{7655D423-0174-4CF9-8E85-71DBF1693DE7}" srcOrd="0" destOrd="0" presId="urn:microsoft.com/office/officeart/2005/8/layout/radial6"/>
    <dgm:cxn modelId="{0FBC8B91-1601-4838-AC8D-99A2A99DBDE2}" srcId="{DC8C507F-6110-4AA5-9554-19FB0F6A84BC}" destId="{B2AB4193-49C4-423E-82C8-74670A7C4504}" srcOrd="0" destOrd="0" parTransId="{7A3B0448-C54E-4096-917B-E69D02C3A9FB}" sibTransId="{84218677-5263-4742-8B22-10473CFDEA4E}"/>
    <dgm:cxn modelId="{8FEF3FA9-08BE-4C78-839D-65B9020B56B1}" type="presOf" srcId="{A8AF31FE-3328-4247-B0A9-BBB09796547D}" destId="{730EC5BA-A490-46A6-A0FB-166F8E359CC2}" srcOrd="0" destOrd="0" presId="urn:microsoft.com/office/officeart/2005/8/layout/radial6"/>
    <dgm:cxn modelId="{BE6E09DF-A334-47E2-967B-EF47B2D7290F}" srcId="{4DD17165-2855-4C7E-A6EB-9B5B580BE22D}" destId="{DC8C507F-6110-4AA5-9554-19FB0F6A84BC}" srcOrd="0" destOrd="0" parTransId="{B99E6FC5-45C2-4373-929F-D7A213A6073D}" sibTransId="{E9D6E0B6-325C-4AB1-8A46-692870B1E477}"/>
    <dgm:cxn modelId="{628ACFD0-2858-4C19-80A4-93CB3692FD81}" srcId="{DC8C507F-6110-4AA5-9554-19FB0F6A84BC}" destId="{515C04E9-80C6-4004-9405-E56BE93969DE}" srcOrd="3" destOrd="0" parTransId="{57D9DC7B-17A0-434B-B055-B90977A45AC1}" sibTransId="{A72D7AD9-82C3-4E41-AE2A-C359BA9DAD13}"/>
    <dgm:cxn modelId="{542B0319-5AB6-43B2-B966-C6F46CDE579C}" type="presOf" srcId="{D203148B-A2F5-4B4C-A428-0927DA2E9AB5}" destId="{1CDE70C9-B52F-45A2-8D98-BDEFA3873FDD}" srcOrd="0" destOrd="0" presId="urn:microsoft.com/office/officeart/2005/8/layout/radial6"/>
    <dgm:cxn modelId="{241F5F84-BC39-4793-8C29-89739492586B}" type="presOf" srcId="{9A26BB99-D126-4108-99A5-C9E7D1B44AE5}" destId="{01AC717B-CB35-44ED-880C-CFB4E40198F1}" srcOrd="0" destOrd="0" presId="urn:microsoft.com/office/officeart/2005/8/layout/radial6"/>
    <dgm:cxn modelId="{25E51614-A661-4759-86C9-99A65DDA3186}" type="presOf" srcId="{F5F930ED-6A11-43ED-B8BF-5AFFB61C9859}" destId="{7D88BD3C-C3DC-4D08-A8CA-3E40AD81EBB3}" srcOrd="0" destOrd="0" presId="urn:microsoft.com/office/officeart/2005/8/layout/radial6"/>
    <dgm:cxn modelId="{2E88271A-B116-4D22-BA70-CD9E42BD8AC8}" type="presOf" srcId="{84218677-5263-4742-8B22-10473CFDEA4E}" destId="{38D66CFE-51E8-4533-9CB5-54129A969858}" srcOrd="0" destOrd="0" presId="urn:microsoft.com/office/officeart/2005/8/layout/radial6"/>
    <dgm:cxn modelId="{1423A253-FD13-4336-8788-6B32E27A6F32}" type="presOf" srcId="{515C04E9-80C6-4004-9405-E56BE93969DE}" destId="{5663FB47-5400-4D0D-8515-E5A9098A2B59}" srcOrd="0" destOrd="0" presId="urn:microsoft.com/office/officeart/2005/8/layout/radial6"/>
    <dgm:cxn modelId="{B1CD4F15-F4A7-4FBA-BA0F-6DE950CD8F53}" type="presOf" srcId="{FF1E32A8-F0BA-4781-B2D5-E9A5D7A8B777}" destId="{36AF0AD0-997C-4905-8282-8C3A9923022F}" srcOrd="0" destOrd="0" presId="urn:microsoft.com/office/officeart/2005/8/layout/radial6"/>
    <dgm:cxn modelId="{5B9F11A8-3F6A-49FC-B100-010B715B9C6D}" type="presOf" srcId="{DC8C507F-6110-4AA5-9554-19FB0F6A84BC}" destId="{B1C245D1-4557-42F2-B091-839C59E70808}" srcOrd="0" destOrd="0" presId="urn:microsoft.com/office/officeart/2005/8/layout/radial6"/>
    <dgm:cxn modelId="{5D8C00EC-DD9D-49B0-9985-19C3AB2A23AA}" type="presParOf" srcId="{45784D55-616C-4BAA-BA28-68826335C997}" destId="{B1C245D1-4557-42F2-B091-839C59E70808}" srcOrd="0" destOrd="0" presId="urn:microsoft.com/office/officeart/2005/8/layout/radial6"/>
    <dgm:cxn modelId="{1BADCA2A-C45C-4270-AF52-CD5A93716DC9}" type="presParOf" srcId="{45784D55-616C-4BAA-BA28-68826335C997}" destId="{9519BF04-F56A-4542-A45D-88A0135E72E4}" srcOrd="1" destOrd="0" presId="urn:microsoft.com/office/officeart/2005/8/layout/radial6"/>
    <dgm:cxn modelId="{DEFAAA51-4E5F-489D-B340-132BD18DEBF5}" type="presParOf" srcId="{45784D55-616C-4BAA-BA28-68826335C997}" destId="{62F3011C-6F83-4961-8555-1B9E2BDBDE6F}" srcOrd="2" destOrd="0" presId="urn:microsoft.com/office/officeart/2005/8/layout/radial6"/>
    <dgm:cxn modelId="{711A632B-F131-4FB6-9FE9-0460456ABD56}" type="presParOf" srcId="{45784D55-616C-4BAA-BA28-68826335C997}" destId="{38D66CFE-51E8-4533-9CB5-54129A969858}" srcOrd="3" destOrd="0" presId="urn:microsoft.com/office/officeart/2005/8/layout/radial6"/>
    <dgm:cxn modelId="{6E624481-2CD4-45D5-89A0-A5978388899A}" type="presParOf" srcId="{45784D55-616C-4BAA-BA28-68826335C997}" destId="{01AC717B-CB35-44ED-880C-CFB4E40198F1}" srcOrd="4" destOrd="0" presId="urn:microsoft.com/office/officeart/2005/8/layout/radial6"/>
    <dgm:cxn modelId="{88ED7455-3B6C-4CB9-8812-A6326D559768}" type="presParOf" srcId="{45784D55-616C-4BAA-BA28-68826335C997}" destId="{1DB1C88B-9C93-4404-B25B-FF62DA38951C}" srcOrd="5" destOrd="0" presId="urn:microsoft.com/office/officeart/2005/8/layout/radial6"/>
    <dgm:cxn modelId="{8C700AAD-2DCE-4839-B0B0-710ADF4FBB16}" type="presParOf" srcId="{45784D55-616C-4BAA-BA28-68826335C997}" destId="{730EC5BA-A490-46A6-A0FB-166F8E359CC2}" srcOrd="6" destOrd="0" presId="urn:microsoft.com/office/officeart/2005/8/layout/radial6"/>
    <dgm:cxn modelId="{00FAB2B9-868C-4582-A034-0D6B45AFE3A7}" type="presParOf" srcId="{45784D55-616C-4BAA-BA28-68826335C997}" destId="{7D88BD3C-C3DC-4D08-A8CA-3E40AD81EBB3}" srcOrd="7" destOrd="0" presId="urn:microsoft.com/office/officeart/2005/8/layout/radial6"/>
    <dgm:cxn modelId="{46442B31-584F-468A-BB79-5461D9EF92F7}" type="presParOf" srcId="{45784D55-616C-4BAA-BA28-68826335C997}" destId="{D26F3D95-0B75-44A9-A485-45818F18E4B4}" srcOrd="8" destOrd="0" presId="urn:microsoft.com/office/officeart/2005/8/layout/radial6"/>
    <dgm:cxn modelId="{BB792FCB-C910-44A8-95CA-F312E1D72CCC}" type="presParOf" srcId="{45784D55-616C-4BAA-BA28-68826335C997}" destId="{36AF0AD0-997C-4905-8282-8C3A9923022F}" srcOrd="9" destOrd="0" presId="urn:microsoft.com/office/officeart/2005/8/layout/radial6"/>
    <dgm:cxn modelId="{A65397BD-5108-455E-8D7A-AE59CFB25723}" type="presParOf" srcId="{45784D55-616C-4BAA-BA28-68826335C997}" destId="{5663FB47-5400-4D0D-8515-E5A9098A2B59}" srcOrd="10" destOrd="0" presId="urn:microsoft.com/office/officeart/2005/8/layout/radial6"/>
    <dgm:cxn modelId="{2B376B9B-940B-4FC5-B1F7-F21CCDA36B60}" type="presParOf" srcId="{45784D55-616C-4BAA-BA28-68826335C997}" destId="{184D032E-E58A-444B-81D6-E94C0741E27D}" srcOrd="11" destOrd="0" presId="urn:microsoft.com/office/officeart/2005/8/layout/radial6"/>
    <dgm:cxn modelId="{0C017B38-065A-4BAE-85C2-50F4774151F3}" type="presParOf" srcId="{45784D55-616C-4BAA-BA28-68826335C997}" destId="{893A3B50-4F9A-4376-8714-9DA2B551DD76}" srcOrd="12" destOrd="0" presId="urn:microsoft.com/office/officeart/2005/8/layout/radial6"/>
    <dgm:cxn modelId="{BEE7153D-6461-4294-B627-1C7625AC2603}" type="presParOf" srcId="{45784D55-616C-4BAA-BA28-68826335C997}" destId="{C32C4772-6B72-41EA-A9EB-25AB5FB5FB4B}" srcOrd="13" destOrd="0" presId="urn:microsoft.com/office/officeart/2005/8/layout/radial6"/>
    <dgm:cxn modelId="{94851B01-7E79-48ED-B857-5F4DC8B97EB1}" type="presParOf" srcId="{45784D55-616C-4BAA-BA28-68826335C997}" destId="{00C469F9-A6BE-4D8F-B2A6-DA05413B72AF}" srcOrd="14" destOrd="0" presId="urn:microsoft.com/office/officeart/2005/8/layout/radial6"/>
    <dgm:cxn modelId="{7620C6CB-AF25-44F4-9B79-719AA0A2B5E6}" type="presParOf" srcId="{45784D55-616C-4BAA-BA28-68826335C997}" destId="{89EC4153-54D3-404E-9281-4B7522AD3D19}" srcOrd="15" destOrd="0" presId="urn:microsoft.com/office/officeart/2005/8/layout/radial6"/>
    <dgm:cxn modelId="{BE144661-7C1D-4775-862A-2F21873B910A}" type="presParOf" srcId="{45784D55-616C-4BAA-BA28-68826335C997}" destId="{1CDE70C9-B52F-45A2-8D98-BDEFA3873FDD}" srcOrd="16" destOrd="0" presId="urn:microsoft.com/office/officeart/2005/8/layout/radial6"/>
    <dgm:cxn modelId="{3AE9F0A0-B597-4D48-9593-84C18045A6A9}" type="presParOf" srcId="{45784D55-616C-4BAA-BA28-68826335C997}" destId="{4E7F3A88-7773-4631-B275-E1C224972AB9}" srcOrd="17" destOrd="0" presId="urn:microsoft.com/office/officeart/2005/8/layout/radial6"/>
    <dgm:cxn modelId="{1DA8FF5A-38A0-47FD-91C7-1CA97F1B7272}" type="presParOf" srcId="{45784D55-616C-4BAA-BA28-68826335C997}" destId="{7655D423-0174-4CF9-8E85-71DBF1693DE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DE6E0-EC9B-4C21-A994-0F2CF3B2C930}" type="datetimeFigureOut">
              <a:rPr lang="th-TH" smtClean="0"/>
              <a:pPr/>
              <a:t>03/07/62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DE0A-A496-4738-9101-C1EA07CA358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97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AA65-B81F-4103-8690-76C82E2CA6D4}" type="datetimeFigureOut">
              <a:rPr lang="th-TH" smtClean="0"/>
              <a:pPr/>
              <a:t>03/07/62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EC4D-CA3B-4FD4-BFE9-0CCA618FB64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12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369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990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026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9562" indent="-288293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53173" indent="-230635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14442" indent="-230635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75711" indent="-230635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36980" indent="-2306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98249" indent="-2306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59518" indent="-2306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920787" indent="-2306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fld id="{4673AFE5-413C-4C36-82BD-14B27726A0FB}" type="slidenum">
              <a:rPr lang="th-TH" altLang="th-TH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th-TH" altLang="th-T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04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3733030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1483330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1467927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339045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น่น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98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6349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108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5664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7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4902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6144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163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164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165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167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168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21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369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3690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369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249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032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4965E-0709-4EF3-9CF0-C936A718FABE}" type="slidenum">
              <a:rPr lang="th-TH" smtClean="0"/>
              <a:pPr>
                <a:defRPr/>
              </a:pPr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172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856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05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84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0710-AFB9-4D74-9C4A-F06389FF2C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64528-F9C9-4069-B820-7020250CFF5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2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64528-F9C9-4069-B820-7020250CFF5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617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575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889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30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42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594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8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70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7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03/07/62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2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04.jpe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slide" Target="slide41.xml"/><Relationship Id="rId4" Type="http://schemas.openxmlformats.org/officeDocument/2006/relationships/image" Target="../media/image105.jpeg"/><Relationship Id="rId9" Type="http://schemas.microsoft.com/office/2007/relationships/diagramDrawing" Target="../diagrams/drawing10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46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1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5.emf"/><Relationship Id="rId4" Type="http://schemas.openxmlformats.org/officeDocument/2006/relationships/package" Target="../embeddings/______Microsoft_PowerPoint1.sldx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1.jpeg"/><Relationship Id="rId4" Type="http://schemas.openxmlformats.org/officeDocument/2006/relationships/image" Target="../media/image7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132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908720"/>
            <a:ext cx="681675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0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D651E4-D978-4564-9E30-A8B3DC3D23A9}" type="slidenum">
              <a:rPr lang="en-US" altLang="th-TH" smtClean="0"/>
              <a:pPr/>
              <a:t>1</a:t>
            </a:fld>
            <a:endParaRPr lang="th-TH" altLang="th-TH" smtClean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483768" y="4797152"/>
            <a:ext cx="644522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796925" indent="-796925" algn="r">
              <a:defRPr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ตามพระราชบัญญัติการจัดซื้อจัดจ้าง</a:t>
            </a:r>
          </a:p>
          <a:p>
            <a:pPr marL="796925" indent="-796925" algn="r">
              <a:defRPr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755576" y="1340768"/>
            <a:ext cx="7929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การป้องกันผลประโยชน์ทับซ้อน </a:t>
            </a:r>
            <a:r>
              <a:rPr lang="en-US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sz="5400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กรณีการจัดซื้อจัดจ้าง</a:t>
            </a:r>
          </a:p>
        </p:txBody>
      </p:sp>
      <p:grpSp>
        <p:nvGrpSpPr>
          <p:cNvPr id="1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grpSp>
        <p:nvGrpSpPr>
          <p:cNvPr id="2" name="Group 31"/>
          <p:cNvGrpSpPr/>
          <p:nvPr/>
        </p:nvGrpSpPr>
        <p:grpSpPr>
          <a:xfrm>
            <a:off x="1907705" y="1196752"/>
            <a:ext cx="5024511" cy="652363"/>
            <a:chOff x="1643043" y="1142984"/>
            <a:chExt cx="5593253" cy="652363"/>
          </a:xfrm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110557" y="1142984"/>
              <a:ext cx="5125739" cy="642942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7" name="AutoShape 11"/>
            <p:cNvSpPr>
              <a:spLocks noChangeArrowheads="1"/>
            </p:cNvSpPr>
            <p:nvPr/>
          </p:nvSpPr>
          <p:spPr bwMode="auto">
            <a:xfrm>
              <a:off x="2354548" y="1142984"/>
              <a:ext cx="4089660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การจัดซื้อจัดจ้าง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643043" y="1142984"/>
              <a:ext cx="671236" cy="652363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6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3203848" y="2132856"/>
            <a:ext cx="4895141" cy="685800"/>
            <a:chOff x="1643042" y="2106960"/>
            <a:chExt cx="5973766" cy="68580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8" y="2143116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303380" cy="5981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งานจ้างที่ปรึกษา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2" y="2106960"/>
              <a:ext cx="728683" cy="68580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7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3731274" y="3146668"/>
            <a:ext cx="5089198" cy="714380"/>
            <a:chOff x="1643042" y="3071810"/>
            <a:chExt cx="5973766" cy="714380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2143108" y="3143248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2428861" y="3143248"/>
              <a:ext cx="4591412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งานจ้างออกแบบหรือควบคุมงานก่อสร้าง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1643042" y="3071810"/>
              <a:ext cx="757238" cy="714380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8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3237926" y="4117539"/>
            <a:ext cx="4815389" cy="751621"/>
            <a:chOff x="1666244" y="4071942"/>
            <a:chExt cx="5938813" cy="751621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31357" y="4109183"/>
              <a:ext cx="547370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kumimoji="1" lang="th-TH" altLang="ko-KR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แ</a:t>
              </a:r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43380"/>
              <a:ext cx="4159364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การทำสัญญา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666244" y="4071942"/>
              <a:ext cx="757238" cy="714380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9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428860" y="4857760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/>
            <a:endParaRPr kumimoji="1" lang="en-US" altLang="ko-KR" sz="20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1907704" y="5271876"/>
            <a:ext cx="5089198" cy="749412"/>
            <a:chOff x="1643042" y="5181587"/>
            <a:chExt cx="5973766" cy="749412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140606" y="5216619"/>
              <a:ext cx="5476202" cy="714380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357422" y="5286388"/>
              <a:ext cx="4734858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การบริหารสัญญาและการตรวจรับพัสดุ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643042" y="5181587"/>
              <a:ext cx="785817" cy="749412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10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2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100</a:t>
            </a:fld>
            <a:endParaRPr lang="th-TH"/>
          </a:p>
        </p:txBody>
      </p:sp>
      <p:pic>
        <p:nvPicPr>
          <p:cNvPr id="4" name="Picture 3" descr="32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45322"/>
            <a:ext cx="8352928" cy="4788484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Picture 13" descr="ทำคอม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221094"/>
            <a:ext cx="1800200" cy="1191682"/>
          </a:xfrm>
          <a:prstGeom prst="rect">
            <a:avLst/>
          </a:prstGeom>
        </p:spPr>
      </p:pic>
      <p:sp>
        <p:nvSpPr>
          <p:cNvPr id="15" name="สี่เหลี่ยมผืนผ้า 3"/>
          <p:cNvSpPr/>
          <p:nvPr/>
        </p:nvSpPr>
        <p:spPr>
          <a:xfrm>
            <a:off x="539552" y="260648"/>
            <a:ext cx="6408712" cy="1152128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แนวทางปฏิบัติงานในระบบ </a:t>
            </a:r>
            <a:r>
              <a:rPr lang="en-US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e-GP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101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  <p:pic>
        <p:nvPicPr>
          <p:cNvPr id="13" name="Picture 12" descr="ประกาศผล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583562" cy="5666100"/>
          </a:xfrm>
          <a:prstGeom prst="rect">
            <a:avLst/>
          </a:prstGeom>
        </p:spPr>
      </p:pic>
      <p:sp>
        <p:nvSpPr>
          <p:cNvPr id="14" name="Oval 14"/>
          <p:cNvSpPr/>
          <p:nvPr/>
        </p:nvSpPr>
        <p:spPr>
          <a:xfrm rot="19868265">
            <a:off x="3693353" y="2745323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102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  <p:pic>
        <p:nvPicPr>
          <p:cNvPr id="13" name="Picture 12" descr="ประกาศผล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8177"/>
            <a:ext cx="8352928" cy="536670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555776" y="2420888"/>
            <a:ext cx="17281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4"/>
          <p:cNvSpPr/>
          <p:nvPr/>
        </p:nvSpPr>
        <p:spPr>
          <a:xfrm rot="19868265">
            <a:off x="3693353" y="2745323"/>
            <a:ext cx="223224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5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103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  <p:pic>
        <p:nvPicPr>
          <p:cNvPr id="14" name="รูปภาพ 13" descr="ว 6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12465"/>
            <a:ext cx="7710837" cy="559685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 6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37483"/>
            <a:ext cx="7550993" cy="5743845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104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>
            <a:off x="144015" y="260649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105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1"/>
          <p:cNvSpPr/>
          <p:nvPr/>
        </p:nvSpPr>
        <p:spPr>
          <a:xfrm>
            <a:off x="144015" y="260649"/>
            <a:ext cx="8964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หรือสาระสำคัญของสัญญากรณีไม่ได้ดำเนินการในระบบ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dirty="0">
              <a:solidFill>
                <a:srgbClr val="0000FF"/>
              </a:solidFill>
            </a:endParaRPr>
          </a:p>
        </p:txBody>
      </p:sp>
      <p:pic>
        <p:nvPicPr>
          <p:cNvPr id="16" name="รูปภาพ 15" descr="ว 6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104" y="1268760"/>
            <a:ext cx="8517368" cy="4536504"/>
          </a:xfrm>
          <a:prstGeom prst="rect">
            <a:avLst/>
          </a:prstGeom>
        </p:spPr>
      </p:pic>
      <p:cxnSp>
        <p:nvCxnSpPr>
          <p:cNvPr id="17" name="Straight Connector 14"/>
          <p:cNvCxnSpPr/>
          <p:nvPr/>
        </p:nvCxnSpPr>
        <p:spPr>
          <a:xfrm>
            <a:off x="2555776" y="2996952"/>
            <a:ext cx="17281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สี่เหลี่ยมผืนผ้า 17"/>
          <p:cNvSpPr/>
          <p:nvPr/>
        </p:nvSpPr>
        <p:spPr>
          <a:xfrm>
            <a:off x="971600" y="5805264"/>
            <a:ext cx="7393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หมายเหตุ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ข้อแตกต่างของ ว.50 (ที่ถูกยกเลิก) กับ ว.62 คือ ไม่ต้องทำย้อนหลัง</a:t>
            </a:r>
            <a:endParaRPr lang="th-TH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ประกาศผล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16632"/>
            <a:ext cx="6336704" cy="631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106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6" y="116632"/>
            <a:ext cx="2195736" cy="61926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การประกาศผล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ผู้ชนะ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หรือสาระสำคัญ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ของสัญญา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กรณีไม่ได้ดำเนินการ</a:t>
            </a:r>
          </a:p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ในระบบ </a:t>
            </a:r>
            <a:r>
              <a:rPr lang="en-US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e-GP</a:t>
            </a:r>
            <a:endParaRPr lang="th-TH" sz="32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ประกาศผล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548680"/>
            <a:ext cx="8748464" cy="58793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107</a:t>
            </a:fld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4015" y="159023"/>
            <a:ext cx="896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การประกาศผลผู้ชนะการจัดซื้อจัดจ้าง หรือสาระสำคัญของสัญญากรณีไม่ได้ดำเนินการในระบบ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</a:t>
            </a:r>
            <a:endParaRPr lang="th-TH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กลยุทธ์ในการจัดซื้อจัดจ้าง</a:t>
            </a:r>
            <a:b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ให้ห่างไกลความเสี่ยง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รูปภาพ 31" descr="ตรวจด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581128"/>
            <a:ext cx="1800200" cy="1800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109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539552" y="200834"/>
            <a:ext cx="8136904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การตรวจสอบการจัดซื้อจัดจ้าง</a:t>
            </a:r>
            <a:endParaRPr lang="th-TH" sz="4000" dirty="0">
              <a:solidFill>
                <a:srgbClr val="FF0000"/>
              </a:solidFill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39552" y="980729"/>
            <a:ext cx="3942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</a:p>
          <a:p>
            <a:pPr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ที่มีอำนาจหน้าที่ตรวจสอบ</a:t>
            </a:r>
            <a:endParaRPr lang="th-TH" sz="3600" dirty="0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6012707" y="992922"/>
            <a:ext cx="2231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ภาคประชาชน</a:t>
            </a:r>
            <a:endParaRPr lang="th-TH" dirty="0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5796136" y="1940639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ผู้ประกอบการ </a:t>
            </a:r>
            <a:r>
              <a:rPr lang="en-US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 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การร้องเรียน</a:t>
            </a:r>
            <a:endParaRPr lang="th-TH" sz="3600" dirty="0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127996" y="3452807"/>
            <a:ext cx="21884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ผู้ยื่นข้อเสนอ </a:t>
            </a:r>
            <a:r>
              <a:rPr lang="en-US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 </a:t>
            </a:r>
            <a:endParaRPr lang="th-TH" sz="36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การอุทธรณ์</a:t>
            </a:r>
            <a:endParaRPr lang="th-TH" sz="3600" dirty="0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69424" y="2329716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หน่วยตรวจสอบภายในองค์กร + ภายนอกองค์กร</a:t>
            </a:r>
            <a:endParaRPr lang="th-TH" dirty="0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460759" y="2852936"/>
            <a:ext cx="28232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ความผิดทางวินัย </a:t>
            </a:r>
            <a:r>
              <a:rPr lang="en-US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ปฏิบัติ / ละเว้นการปฏิบัติ</a:t>
            </a:r>
            <a:endParaRPr lang="th-TH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444298" y="3789040"/>
            <a:ext cx="39677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ความรับผิดทางละเมิด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จงใจ / ประมาทเลินเล่ออย่างร้ายแรง</a:t>
            </a:r>
            <a:endParaRPr lang="th-TH" dirty="0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1408777" y="4709462"/>
            <a:ext cx="417133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ความรับผิดทางอาญา </a:t>
            </a:r>
            <a:r>
              <a:rPr lang="en-US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องค์ประกอบภายใน (เจตนา) + </a:t>
            </a:r>
          </a:p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องค์ประกอบภายนอก (ตัวบท) + </a:t>
            </a:r>
          </a:p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ความสัมพันธ์ระหว่างการกระทำและผล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4" name="ลูกศรลง 23"/>
          <p:cNvSpPr/>
          <p:nvPr/>
        </p:nvSpPr>
        <p:spPr>
          <a:xfrm>
            <a:off x="2195736" y="2132856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ลูกศรลง 24"/>
          <p:cNvSpPr/>
          <p:nvPr/>
        </p:nvSpPr>
        <p:spPr>
          <a:xfrm>
            <a:off x="6948264" y="1556792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ลูกศรลง 25"/>
          <p:cNvSpPr/>
          <p:nvPr/>
        </p:nvSpPr>
        <p:spPr>
          <a:xfrm>
            <a:off x="6948264" y="3068960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8" name="รูปร่าง 27"/>
          <p:cNvCxnSpPr>
            <a:endCxn id="23" idx="1"/>
          </p:cNvCxnSpPr>
          <p:nvPr/>
        </p:nvCxnSpPr>
        <p:spPr>
          <a:xfrm rot="16200000" flipH="1">
            <a:off x="-300057" y="3908568"/>
            <a:ext cx="2908483" cy="509185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/>
          <p:cNvCxnSpPr/>
          <p:nvPr/>
        </p:nvCxnSpPr>
        <p:spPr>
          <a:xfrm>
            <a:off x="899592" y="414908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/>
          <p:cNvCxnSpPr/>
          <p:nvPr/>
        </p:nvCxnSpPr>
        <p:spPr>
          <a:xfrm>
            <a:off x="899592" y="328498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grpSp>
        <p:nvGrpSpPr>
          <p:cNvPr id="2" name="Group 26"/>
          <p:cNvGrpSpPr/>
          <p:nvPr/>
        </p:nvGrpSpPr>
        <p:grpSpPr>
          <a:xfrm>
            <a:off x="1259632" y="1071546"/>
            <a:ext cx="5881329" cy="731803"/>
            <a:chOff x="1714480" y="1071546"/>
            <a:chExt cx="5881329" cy="731803"/>
          </a:xfrm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214546" y="1142984"/>
              <a:ext cx="5381263" cy="66036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7" name="AutoShape 11"/>
            <p:cNvSpPr>
              <a:spLocks noChangeArrowheads="1"/>
            </p:cNvSpPr>
            <p:nvPr/>
          </p:nvSpPr>
          <p:spPr bwMode="auto">
            <a:xfrm>
              <a:off x="2428860" y="1142983"/>
              <a:ext cx="5023460" cy="571505"/>
            </a:xfrm>
            <a:prstGeom prst="roundRect">
              <a:avLst>
                <a:gd name="adj" fmla="val 2456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hlink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hlink"/>
                      </a:gs>
                      <a:gs pos="100000">
                        <a:schemeClr val="hlink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การประเมินผลการปฏิบัติงานของผู้ประกอบการ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714480" y="1071546"/>
              <a:ext cx="714380" cy="714380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11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2267744" y="2071678"/>
            <a:ext cx="5973766" cy="714380"/>
            <a:chOff x="1643042" y="2071678"/>
            <a:chExt cx="5973766" cy="71438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8" y="2143116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519404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การทิ้งงาน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2" y="2071678"/>
              <a:ext cx="728683" cy="71438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12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2774698" y="3071810"/>
            <a:ext cx="5973766" cy="757238"/>
            <a:chOff x="1643042" y="3071810"/>
            <a:chExt cx="5973766" cy="757238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2143108" y="3143248"/>
              <a:ext cx="547370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2428861" y="3143248"/>
              <a:ext cx="4807436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การบริหารพัสดุ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1643042" y="3071810"/>
              <a:ext cx="757238" cy="757238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13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2299792" y="4227358"/>
            <a:ext cx="6016624" cy="785818"/>
            <a:chOff x="1600184" y="4071942"/>
            <a:chExt cx="6016624" cy="785818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43108" y="4143380"/>
              <a:ext cx="547370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kumimoji="1" lang="th-TH" altLang="ko-KR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แ</a:t>
              </a:r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43380"/>
              <a:ext cx="4663420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การอุทธรณ์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600184" y="4071942"/>
              <a:ext cx="757238" cy="785818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14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2428860" y="4857760"/>
            <a:ext cx="5095875" cy="4667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/>
            <a:endParaRPr kumimoji="1" lang="en-US" altLang="ko-KR" sz="20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1259632" y="5415892"/>
            <a:ext cx="5954111" cy="749412"/>
            <a:chOff x="1662697" y="5181587"/>
            <a:chExt cx="5954111" cy="749412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140606" y="5216619"/>
              <a:ext cx="5476202" cy="714380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411760" y="5286388"/>
              <a:ext cx="4806866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บทกำหนดโทษ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662697" y="5181587"/>
              <a:ext cx="757238" cy="749412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15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3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263524" y="1295400"/>
            <a:ext cx="8651876" cy="4497388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 </a:t>
            </a:r>
            <a:r>
              <a:rPr lang="th-TH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ความเสี่ยง </a:t>
            </a:r>
            <a:r>
              <a:rPr lang="th-TH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(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risk</a:t>
            </a:r>
            <a:r>
              <a:rPr lang="th-TH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) </a:t>
            </a:r>
          </a:p>
          <a:p>
            <a:pPr>
              <a:buNone/>
            </a:pPr>
            <a:r>
              <a:rPr lang="th-TH" sz="5400" b="1" dirty="0" smtClean="0">
                <a:solidFill>
                  <a:srgbClr val="000099"/>
                </a:solidFill>
                <a:cs typeface="EucrosiaUPC" pitchFamily="18" charset="-34"/>
              </a:rPr>
              <a:t>        คือ </a:t>
            </a:r>
            <a:r>
              <a:rPr lang="th-TH" sz="5400" b="1" dirty="0">
                <a:solidFill>
                  <a:srgbClr val="000099"/>
                </a:solidFill>
                <a:cs typeface="EucrosiaUPC" pitchFamily="18" charset="-34"/>
              </a:rPr>
              <a:t>ความไม่แน่นอนที่อาจนำไปสู่ความสูญเสีย</a:t>
            </a:r>
          </a:p>
          <a:p>
            <a:pPr algn="r">
              <a:buFontTx/>
              <a:buNone/>
            </a:pPr>
            <a:r>
              <a:rPr lang="th-TH" sz="5400" b="1" i="1" dirty="0">
                <a:solidFill>
                  <a:srgbClr val="000099"/>
                </a:solidFill>
                <a:cs typeface="EucrosiaUPC" pitchFamily="18" charset="-34"/>
              </a:rPr>
              <a:t>	</a:t>
            </a:r>
            <a:r>
              <a:rPr lang="th-TH" sz="5400" b="1" i="1" dirty="0" smtClean="0">
                <a:solidFill>
                  <a:srgbClr val="000099"/>
                </a:solidFill>
                <a:cs typeface="EucrosiaUPC" pitchFamily="18" charset="-34"/>
              </a:rPr>
              <a:t>......(</a:t>
            </a:r>
            <a:r>
              <a:rPr lang="th-TH" sz="5400" b="1" i="1" dirty="0">
                <a:solidFill>
                  <a:srgbClr val="000099"/>
                </a:solidFill>
                <a:cs typeface="EucrosiaUPC" pitchFamily="18" charset="-34"/>
              </a:rPr>
              <a:t>ดร.</a:t>
            </a:r>
            <a:r>
              <a:rPr lang="th-TH" sz="5400" b="1" i="1" dirty="0" err="1">
                <a:solidFill>
                  <a:srgbClr val="000099"/>
                </a:solidFill>
                <a:cs typeface="EucrosiaUPC" pitchFamily="18" charset="-34"/>
              </a:rPr>
              <a:t>นฤมล</a:t>
            </a:r>
            <a:r>
              <a:rPr lang="th-TH" sz="5400" b="1" i="1" dirty="0">
                <a:solidFill>
                  <a:srgbClr val="000099"/>
                </a:solidFill>
                <a:cs typeface="EucrosiaUPC" pitchFamily="18" charset="-34"/>
              </a:rPr>
              <a:t> </a:t>
            </a:r>
            <a:r>
              <a:rPr lang="th-TH" sz="5400" b="1" i="1" dirty="0" err="1" smtClean="0">
                <a:solidFill>
                  <a:srgbClr val="000099"/>
                </a:solidFill>
                <a:cs typeface="EucrosiaUPC" pitchFamily="18" charset="-34"/>
              </a:rPr>
              <a:t>สอาด</a:t>
            </a:r>
            <a:r>
              <a:rPr lang="th-TH" sz="5400" b="1" i="1" dirty="0">
                <a:solidFill>
                  <a:srgbClr val="000099"/>
                </a:solidFill>
                <a:cs typeface="EucrosiaUPC" pitchFamily="18" charset="-34"/>
              </a:rPr>
              <a:t>โฉม)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263524" y="1143000"/>
            <a:ext cx="8575675" cy="51054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th-TH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 </a:t>
            </a:r>
            <a:r>
              <a:rPr lang="th-TH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การบริหาร</a:t>
            </a:r>
            <a:r>
              <a:rPr lang="th-TH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ความเสี่ยง </a:t>
            </a:r>
            <a:endParaRPr lang="th-TH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EucrosiaUPC" pitchFamily="18" charset="-34"/>
            </a:endParaRPr>
          </a:p>
          <a:p>
            <a:pPr>
              <a:lnSpc>
                <a:spcPct val="90000"/>
              </a:lnSpc>
              <a:buNone/>
            </a:pPr>
            <a:r>
              <a:rPr lang="th-TH" sz="5400" b="1" dirty="0" smtClean="0">
                <a:solidFill>
                  <a:srgbClr val="000099"/>
                </a:solidFill>
                <a:cs typeface="EucrosiaUPC" pitchFamily="18" charset="-34"/>
              </a:rPr>
              <a:t>      </a:t>
            </a:r>
            <a:r>
              <a:rPr lang="th-TH" sz="4600" b="1" i="1" dirty="0" smtClean="0">
                <a:solidFill>
                  <a:srgbClr val="0000FF"/>
                </a:solidFill>
                <a:cs typeface="EucrosiaUPC" pitchFamily="18" charset="-34"/>
              </a:rPr>
              <a:t>หมายถึง วิธีการ</a:t>
            </a:r>
            <a:r>
              <a:rPr lang="th-TH" sz="4600" b="1" i="1" dirty="0">
                <a:solidFill>
                  <a:srgbClr val="0000FF"/>
                </a:solidFill>
                <a:cs typeface="EucrosiaUPC" pitchFamily="18" charset="-34"/>
              </a:rPr>
              <a:t>บริหารจัดการที่เป็นไปเพื่อคาดการณ์และลดผลเสียของ</a:t>
            </a:r>
            <a:r>
              <a:rPr lang="th-TH" sz="4600" b="1" i="1" dirty="0" smtClean="0">
                <a:solidFill>
                  <a:srgbClr val="0000FF"/>
                </a:solidFill>
                <a:cs typeface="EucrosiaUPC" pitchFamily="18" charset="-34"/>
              </a:rPr>
              <a:t>ความไม่แน่นอน    ที่</a:t>
            </a:r>
            <a:r>
              <a:rPr lang="th-TH" sz="4600" b="1" i="1" dirty="0">
                <a:solidFill>
                  <a:srgbClr val="0000FF"/>
                </a:solidFill>
                <a:cs typeface="EucrosiaUPC" pitchFamily="18" charset="-34"/>
              </a:rPr>
              <a:t>จะเกิดขึ้นกับ</a:t>
            </a:r>
            <a:r>
              <a:rPr lang="th-TH" sz="4600" b="1" i="1" dirty="0" smtClean="0">
                <a:solidFill>
                  <a:srgbClr val="0000FF"/>
                </a:solidFill>
                <a:cs typeface="EucrosiaUPC" pitchFamily="18" charset="-34"/>
              </a:rPr>
              <a:t>องค์กร</a:t>
            </a:r>
          </a:p>
          <a:p>
            <a:pPr>
              <a:lnSpc>
                <a:spcPct val="90000"/>
              </a:lnSpc>
              <a:buNone/>
            </a:pPr>
            <a:r>
              <a:rPr lang="th-TH" sz="4600" b="1" i="1" dirty="0" smtClean="0">
                <a:solidFill>
                  <a:srgbClr val="0000FF"/>
                </a:solidFill>
                <a:cs typeface="EucrosiaUPC" pitchFamily="18" charset="-34"/>
              </a:rPr>
              <a:t>      ทั้งนี้ เพื่อให้</a:t>
            </a:r>
            <a:r>
              <a:rPr lang="th-TH" sz="4600" b="1" i="1" dirty="0">
                <a:solidFill>
                  <a:srgbClr val="0000FF"/>
                </a:solidFill>
                <a:cs typeface="EucrosiaUPC" pitchFamily="18" charset="-34"/>
              </a:rPr>
              <a:t>องค์กรสามารถ</a:t>
            </a:r>
            <a:r>
              <a:rPr lang="th-TH" sz="4600" b="1" i="1" dirty="0" smtClean="0">
                <a:solidFill>
                  <a:srgbClr val="0000FF"/>
                </a:solidFill>
                <a:cs typeface="EucrosiaUPC" pitchFamily="18" charset="-34"/>
              </a:rPr>
              <a:t>บรรลุวัตถุประสงค์</a:t>
            </a:r>
            <a:r>
              <a:rPr lang="th-TH" sz="4600" b="1" i="1" dirty="0">
                <a:solidFill>
                  <a:srgbClr val="0000FF"/>
                </a:solidFill>
                <a:cs typeface="EucrosiaUPC" pitchFamily="18" charset="-34"/>
              </a:rPr>
              <a:t>ได้โดยมีประสิทธิภาพมากขึ้น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algn="ctr"/>
            <a:r>
              <a:rPr lang="th-TH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วัตถุประสงค์หลักของการบริหารความเสี่ยง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r>
              <a:rPr lang="th-TH" sz="4400" b="1" i="1" dirty="0">
                <a:solidFill>
                  <a:srgbClr val="FF0000"/>
                </a:solidFill>
                <a:cs typeface="EucrosiaUPC" pitchFamily="18" charset="-34"/>
              </a:rPr>
              <a:t>ก่อนความ</a:t>
            </a:r>
            <a:r>
              <a:rPr lang="th-TH" sz="4400" b="1" i="1" dirty="0" smtClean="0">
                <a:solidFill>
                  <a:srgbClr val="FF0000"/>
                </a:solidFill>
                <a:cs typeface="EucrosiaUPC" pitchFamily="18" charset="-34"/>
              </a:rPr>
              <a:t>สูญเสีย </a:t>
            </a:r>
            <a:r>
              <a:rPr lang="th-TH" sz="4400" b="1" i="1" dirty="0" smtClean="0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(</a:t>
            </a:r>
            <a:r>
              <a:rPr lang="en-US" sz="4400" b="1" i="1" dirty="0" err="1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Preloss</a:t>
            </a:r>
            <a:r>
              <a:rPr lang="en-US" sz="4400" b="1" i="1" dirty="0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 Objectives</a:t>
            </a:r>
            <a:r>
              <a:rPr lang="th-TH" sz="4400" b="1" i="1" dirty="0" smtClean="0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)</a:t>
            </a:r>
          </a:p>
          <a:p>
            <a:pPr>
              <a:buNone/>
            </a:pPr>
            <a:r>
              <a:rPr lang="th-TH" sz="4400" b="1" dirty="0" smtClean="0">
                <a:latin typeface="Cordia New" pitchFamily="34" charset="-34"/>
                <a:cs typeface="EucrosiaUPC" pitchFamily="18" charset="-34"/>
              </a:rPr>
              <a:t>      </a:t>
            </a:r>
            <a:r>
              <a:rPr lang="th-TH" sz="4400" b="1" dirty="0" smtClean="0">
                <a:cs typeface="EucrosiaUPC" pitchFamily="18" charset="-34"/>
              </a:rPr>
              <a:t>เป็น</a:t>
            </a:r>
            <a:r>
              <a:rPr lang="th-TH" sz="4400" b="1" dirty="0">
                <a:cs typeface="EucrosiaUPC" pitchFamily="18" charset="-34"/>
              </a:rPr>
              <a:t>การเตรียมการขององค์กรเพื่อวางแผนป้องกันการสูญเสีย</a:t>
            </a:r>
          </a:p>
          <a:p>
            <a:r>
              <a:rPr lang="th-TH" sz="4400" b="1" i="1" dirty="0">
                <a:solidFill>
                  <a:srgbClr val="FF0000"/>
                </a:solidFill>
                <a:cs typeface="EucrosiaUPC" pitchFamily="18" charset="-34"/>
              </a:rPr>
              <a:t>หลังความ</a:t>
            </a:r>
            <a:r>
              <a:rPr lang="th-TH" sz="4400" b="1" i="1" dirty="0" smtClean="0">
                <a:solidFill>
                  <a:srgbClr val="FF0000"/>
                </a:solidFill>
                <a:cs typeface="EucrosiaUPC" pitchFamily="18" charset="-34"/>
              </a:rPr>
              <a:t>สูญเสีย </a:t>
            </a:r>
            <a:r>
              <a:rPr lang="th-TH" sz="4400" b="1" i="1" dirty="0" smtClean="0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(</a:t>
            </a:r>
            <a:r>
              <a:rPr lang="en-US" sz="4400" b="1" i="1" dirty="0" err="1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Postloss</a:t>
            </a:r>
            <a:r>
              <a:rPr lang="en-US" sz="4400" b="1" i="1" dirty="0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 Objectives</a:t>
            </a:r>
            <a:r>
              <a:rPr lang="th-TH" sz="4400" b="1" i="1" dirty="0" smtClean="0">
                <a:solidFill>
                  <a:srgbClr val="FF0000"/>
                </a:solidFill>
                <a:latin typeface="Cordia New" pitchFamily="34" charset="-34"/>
                <a:cs typeface="EucrosiaUPC" pitchFamily="18" charset="-34"/>
              </a:rPr>
              <a:t>)</a:t>
            </a:r>
          </a:p>
          <a:p>
            <a:pPr>
              <a:buNone/>
            </a:pPr>
            <a:r>
              <a:rPr lang="th-TH" sz="4400" b="1" dirty="0" smtClean="0">
                <a:latin typeface="Cordia New" pitchFamily="34" charset="-34"/>
                <a:cs typeface="EucrosiaUPC" pitchFamily="18" charset="-34"/>
              </a:rPr>
              <a:t>       </a:t>
            </a:r>
            <a:r>
              <a:rPr lang="th-TH" sz="4400" b="1" dirty="0" smtClean="0">
                <a:cs typeface="EucrosiaUPC" pitchFamily="18" charset="-34"/>
              </a:rPr>
              <a:t>เป็น</a:t>
            </a:r>
            <a:r>
              <a:rPr lang="th-TH" sz="4400" b="1" dirty="0">
                <a:cs typeface="EucrosiaUPC" pitchFamily="18" charset="-34"/>
              </a:rPr>
              <a:t>การวางแผนเพื่อความอยู่รอดของ</a:t>
            </a:r>
            <a:r>
              <a:rPr lang="th-TH" sz="4400" b="1" dirty="0" smtClean="0">
                <a:cs typeface="EucrosiaUPC" pitchFamily="18" charset="-34"/>
              </a:rPr>
              <a:t>องค์กร    เมื่อ</a:t>
            </a:r>
            <a:r>
              <a:rPr lang="th-TH" sz="4400" b="1" dirty="0">
                <a:cs typeface="EucrosiaUPC" pitchFamily="18" charset="-34"/>
              </a:rPr>
              <a:t>เกิดการสูญเสียขึ้น โดยมีการวางแผน</a:t>
            </a:r>
            <a:r>
              <a:rPr lang="th-TH" sz="4400" b="1" dirty="0" smtClean="0">
                <a:cs typeface="EucrosiaUPC" pitchFamily="18" charset="-34"/>
              </a:rPr>
              <a:t>รองรับ   ความ</a:t>
            </a:r>
            <a:r>
              <a:rPr lang="th-TH" sz="4400" b="1" dirty="0">
                <a:cs typeface="EucrosiaUPC" pitchFamily="18" charset="-34"/>
              </a:rPr>
              <a:t>สูญเสียล่วงหน้า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ความเสี่ยงด้าน</a:t>
            </a:r>
            <a:r>
              <a:rPr lang="th-TH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การจัดซื้อจัดจ้าง</a:t>
            </a:r>
            <a:endParaRPr lang="th-TH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EucrosiaUPC" pitchFamily="18" charset="-34"/>
            </a:endParaRPr>
          </a:p>
        </p:txBody>
      </p:sp>
      <p:sp>
        <p:nvSpPr>
          <p:cNvPr id="149511" name="Rectangle 7"/>
          <p:cNvSpPr>
            <a:spLocks noGrp="1" noChangeArrowheads="1"/>
          </p:cNvSpPr>
          <p:nvPr>
            <p:ph idx="1"/>
          </p:nvPr>
        </p:nvSpPr>
        <p:spPr>
          <a:xfrm>
            <a:off x="685800" y="1598613"/>
            <a:ext cx="8458200" cy="4954587"/>
          </a:xfrm>
          <a:noFill/>
          <a:ln/>
        </p:spPr>
        <p:txBody>
          <a:bodyPr/>
          <a:lstStyle/>
          <a:p>
            <a:r>
              <a:rPr lang="th-TH" sz="4800" b="1" dirty="0">
                <a:solidFill>
                  <a:srgbClr val="000099"/>
                </a:solidFill>
                <a:cs typeface="EucrosiaUPC" pitchFamily="18" charset="-34"/>
              </a:rPr>
              <a:t> </a:t>
            </a:r>
            <a:r>
              <a:rPr lang="th-TH" sz="4800" b="1" dirty="0" smtClean="0">
                <a:solidFill>
                  <a:srgbClr val="000099"/>
                </a:solidFill>
                <a:cs typeface="EucrosiaUPC" pitchFamily="18" charset="-34"/>
              </a:rPr>
              <a:t>เงินที่ใช้จ่าย</a:t>
            </a:r>
            <a:endParaRPr lang="th-TH" sz="4800" b="1" dirty="0">
              <a:solidFill>
                <a:srgbClr val="000099"/>
              </a:solidFill>
              <a:cs typeface="EucrosiaUPC" pitchFamily="18" charset="-34"/>
            </a:endParaRPr>
          </a:p>
          <a:p>
            <a:r>
              <a:rPr lang="th-TH" sz="4800" b="1" dirty="0">
                <a:solidFill>
                  <a:srgbClr val="000099"/>
                </a:solidFill>
                <a:cs typeface="EucrosiaUPC" pitchFamily="18" charset="-34"/>
              </a:rPr>
              <a:t> ระบบการบริหาร</a:t>
            </a:r>
          </a:p>
          <a:p>
            <a:r>
              <a:rPr lang="th-TH" sz="4800" b="1" dirty="0">
                <a:solidFill>
                  <a:srgbClr val="000099"/>
                </a:solidFill>
                <a:cs typeface="EucrosiaUPC" pitchFamily="18" charset="-34"/>
              </a:rPr>
              <a:t> </a:t>
            </a:r>
            <a:r>
              <a:rPr lang="th-TH" sz="4800" b="1" dirty="0" smtClean="0">
                <a:solidFill>
                  <a:srgbClr val="000099"/>
                </a:solidFill>
                <a:cs typeface="EucrosiaUPC" pitchFamily="18" charset="-34"/>
              </a:rPr>
              <a:t>ผู้ที่เกี่ยวข้อง</a:t>
            </a:r>
            <a:endParaRPr lang="en-US" sz="4800" b="1" dirty="0">
              <a:solidFill>
                <a:srgbClr val="000099"/>
              </a:solidFill>
              <a:cs typeface="EucrosiaUPC" pitchFamily="18" charset="-34"/>
            </a:endParaRPr>
          </a:p>
          <a:p>
            <a:r>
              <a:rPr lang="th-TH" sz="4800" b="1" dirty="0">
                <a:solidFill>
                  <a:srgbClr val="000099"/>
                </a:solidFill>
                <a:cs typeface="EucrosiaUPC" pitchFamily="18" charset="-34"/>
              </a:rPr>
              <a:t> </a:t>
            </a:r>
            <a:r>
              <a:rPr lang="th-TH" sz="4800" b="1" dirty="0" smtClean="0">
                <a:solidFill>
                  <a:srgbClr val="000099"/>
                </a:solidFill>
                <a:cs typeface="EucrosiaUPC" pitchFamily="18" charset="-34"/>
              </a:rPr>
              <a:t>กฎหมาย</a:t>
            </a:r>
            <a:r>
              <a:rPr lang="th-TH" sz="4800" b="1" dirty="0">
                <a:solidFill>
                  <a:srgbClr val="000099"/>
                </a:solidFill>
                <a:cs typeface="EucrosiaUPC" pitchFamily="18" charset="-34"/>
              </a:rPr>
              <a:t>ที่ต้องปฏิบัติ</a:t>
            </a:r>
          </a:p>
          <a:p>
            <a:r>
              <a:rPr lang="th-TH" sz="4800" b="1" dirty="0">
                <a:solidFill>
                  <a:srgbClr val="000099"/>
                </a:solidFill>
                <a:cs typeface="EucrosiaUPC" pitchFamily="18" charset="-34"/>
              </a:rPr>
              <a:t> การติดตามตรวจสอบและประเมินผล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9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9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9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9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9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9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9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9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9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95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algn="ctr"/>
            <a:r>
              <a:rPr lang="th-TH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เงินที่ใช้จ่าย</a:t>
            </a:r>
            <a:endParaRPr lang="th-TH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4800" y="908720"/>
            <a:ext cx="4267200" cy="533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th-TH" sz="3200" b="1" dirty="0" smtClean="0">
                <a:solidFill>
                  <a:schemeClr val="tx1"/>
                </a:solidFill>
                <a:latin typeface="Tahoma" pitchFamily="34" charset="0"/>
                <a:cs typeface="EucrosiaUPC" pitchFamily="18" charset="-34"/>
              </a:rPr>
              <a:t>ไม่มีการจัดทำแผนปฏิบัติการจัดซื้อจัดจ้าง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th-TH" sz="3200" b="1" dirty="0" smtClean="0">
                <a:solidFill>
                  <a:schemeClr val="tx1"/>
                </a:solidFill>
                <a:latin typeface="Tahoma" pitchFamily="34" charset="0"/>
                <a:cs typeface="EucrosiaUPC" pitchFamily="18" charset="-34"/>
              </a:rPr>
              <a:t>ไม่จัดหาตามแผน โดยไม่ดำเนินการจัดหาหลัง “</a:t>
            </a:r>
            <a:r>
              <a:rPr lang="th-TH" sz="3200" b="1" u="sng" dirty="0" smtClean="0">
                <a:solidFill>
                  <a:schemeClr val="tx1"/>
                </a:solidFill>
                <a:latin typeface="Tahoma" pitchFamily="34" charset="0"/>
                <a:cs typeface="EucrosiaUPC" pitchFamily="18" charset="-34"/>
              </a:rPr>
              <a:t>ทราบยอดเงิน</a:t>
            </a:r>
            <a:r>
              <a:rPr lang="th-TH" sz="3200" b="1" dirty="0" smtClean="0">
                <a:solidFill>
                  <a:schemeClr val="tx1"/>
                </a:solidFill>
                <a:latin typeface="Tahoma" pitchFamily="34" charset="0"/>
                <a:cs typeface="EucrosiaUPC" pitchFamily="18" charset="-34"/>
              </a:rPr>
              <a:t>” ที่จะใช้ เพื่อให้พร้อม  ทำสัญญาทันทีเมื่อได้รับอนุมัติทางการเงิน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th-TH" sz="3200" b="1" dirty="0" smtClean="0">
                <a:solidFill>
                  <a:schemeClr val="tx1"/>
                </a:solidFill>
                <a:latin typeface="Tahoma" pitchFamily="34" charset="0"/>
                <a:cs typeface="EucrosiaUPC" pitchFamily="18" charset="-34"/>
              </a:rPr>
              <a:t>มาตรการเร่งรัดการเบิกจ่ายเงินภาครัฐ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th-TH" sz="3200" b="1" dirty="0" smtClean="0">
                <a:solidFill>
                  <a:schemeClr val="tx1"/>
                </a:solidFill>
                <a:latin typeface="Tahoma" pitchFamily="34" charset="0"/>
                <a:cs typeface="EucrosiaUPC" pitchFamily="18" charset="-34"/>
              </a:rPr>
              <a:t>การใช้จ่ายเงินผิดประเภท      ผิดวัตถุประสงค์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48200" y="908720"/>
            <a:ext cx="4267200" cy="403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th-TH" sz="3200" b="1" dirty="0" smtClean="0">
                <a:solidFill>
                  <a:srgbClr val="0000CC"/>
                </a:solidFill>
                <a:latin typeface="Tahoma" pitchFamily="34" charset="0"/>
                <a:cs typeface="EucrosiaUPC" pitchFamily="18" charset="-34"/>
              </a:rPr>
              <a:t>จัดทำแผนการจัดซื้อจัดจ้าง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th-TH" sz="3200" b="1" dirty="0" smtClean="0">
                <a:solidFill>
                  <a:srgbClr val="0000CC"/>
                </a:solidFill>
                <a:latin typeface="Tahoma" pitchFamily="34" charset="0"/>
                <a:cs typeface="EucrosiaUPC" pitchFamily="18" charset="-34"/>
              </a:rPr>
              <a:t>จัดหาตามแผน โดยดำเนินการจัดหาหลังทราบยอดเงินที่จะใช้   เพื่อให้พร้อมทำสัญญาทันที  เมื่อได้รับอนุมัติทางการเงิน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8200" y="5099720"/>
            <a:ext cx="42672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หารือสำนักงบประมาณก่อนดำเนินการโอนเปลี่ยนแปลงงบประมาณ</a:t>
            </a:r>
            <a:endParaRPr lang="th-TH" sz="28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วงเล็บปีกกาขวา 5"/>
          <p:cNvSpPr/>
          <p:nvPr/>
        </p:nvSpPr>
        <p:spPr>
          <a:xfrm>
            <a:off x="4191000" y="1295400"/>
            <a:ext cx="381000" cy="36576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" name="ลูกศรเชื่อมต่อแบบตรง 7"/>
          <p:cNvCxnSpPr/>
          <p:nvPr/>
        </p:nvCxnSpPr>
        <p:spPr>
          <a:xfrm>
            <a:off x="4038600" y="56388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EucrosiaUPC" pitchFamily="18" charset="-34"/>
              </a:rPr>
              <a:t>ระบบการบริหาร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4038600" cy="4876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ขาด</a:t>
            </a:r>
            <a:r>
              <a:rPr lang="th-TH" sz="3600" b="1" dirty="0" err="1" smtClean="0">
                <a:latin typeface="EucrosiaUPC" pitchFamily="18" charset="-34"/>
                <a:cs typeface="EucrosiaUPC" pitchFamily="18" charset="-34"/>
              </a:rPr>
              <a:t>ธรรมาภิ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บาล</a:t>
            </a:r>
          </a:p>
          <a:p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การมอบอำนาจ</a:t>
            </a:r>
          </a:p>
          <a:p>
            <a:r>
              <a:rPr lang="en-US" sz="3600" b="1" dirty="0" err="1" smtClean="0">
                <a:latin typeface="EucrosiaUPC" pitchFamily="18" charset="-34"/>
                <a:cs typeface="EucrosiaUPC" pitchFamily="18" charset="-34"/>
              </a:rPr>
              <a:t>ขาดการควบคุมภายในที่ดี</a:t>
            </a:r>
            <a:endParaRPr lang="en-US" sz="3600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en-US" sz="3600" b="1" dirty="0" err="1" smtClean="0">
                <a:latin typeface="EucrosiaUPC" pitchFamily="18" charset="-34"/>
                <a:cs typeface="EucrosiaUPC" pitchFamily="18" charset="-34"/>
              </a:rPr>
              <a:t>จัดบุคลากรไม่เหมาะสมกับตำแหน่ง</a:t>
            </a:r>
            <a:endParaRPr lang="en-US" sz="3600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การปรับเปลี่ยน โยกย้าย</a:t>
            </a:r>
            <a:endParaRPr lang="en-US" sz="3600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en-US" sz="3600" b="1" dirty="0" err="1" smtClean="0">
                <a:latin typeface="EucrosiaUPC" pitchFamily="18" charset="-34"/>
                <a:cs typeface="EucrosiaUPC" pitchFamily="18" charset="-34"/>
              </a:rPr>
              <a:t>ผู้บังคับบัญชาปล่อยป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ล</a:t>
            </a:r>
            <a:r>
              <a:rPr lang="en-US" sz="3600" b="1" dirty="0" err="1" smtClean="0">
                <a:latin typeface="EucrosiaUPC" pitchFamily="18" charset="-34"/>
                <a:cs typeface="EucrosiaUPC" pitchFamily="18" charset="-34"/>
              </a:rPr>
              <a:t>ะละเลย</a:t>
            </a:r>
            <a:endParaRPr lang="th-TH" sz="3600" b="1" dirty="0"/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4572000" y="1268760"/>
            <a:ext cx="4038600" cy="4876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สร้าง</a:t>
            </a:r>
            <a:r>
              <a:rPr kumimoji="0" lang="th-TH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ธรรมาภิ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บาล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สร้าง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การควบคุมภายในที่ดี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จัดบุคลากร</a:t>
            </a: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เหมาะสมกับตำแหน่ง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(Put the right man on the right job)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จัดทำคู่มือ แนวปฏิบัติ</a:t>
            </a:r>
            <a:endParaRPr kumimoji="0" lang="en-US" sz="3600" b="1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การให้ความสำคัญกับการจัดซื้อจัดจ้างและบริหารพัสดุ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23088"/>
            <a:ext cx="8229600" cy="972312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ผู้ที่เกี่ยวข้อง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5536" y="1556792"/>
            <a:ext cx="4114800" cy="4419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b="1" dirty="0" smtClean="0">
                <a:cs typeface="EucrosiaUPC" pitchFamily="18" charset="-34"/>
              </a:rPr>
              <a:t>การขาดความรู้ความเข้าใจ  เกี่ยวกับ กฎหมาย ระเบียบที่เกี่ยวข้องกับการปฏิบัติงาน</a:t>
            </a:r>
          </a:p>
          <a:p>
            <a:r>
              <a:rPr lang="th-TH" sz="3200" b="1" dirty="0" smtClean="0">
                <a:cs typeface="EucrosiaUPC" pitchFamily="18" charset="-34"/>
              </a:rPr>
              <a:t>ขาดความร่วมมือโดยสมัครใจ</a:t>
            </a:r>
          </a:p>
          <a:p>
            <a:r>
              <a:rPr lang="th-TH" sz="3200" b="1" dirty="0" smtClean="0">
                <a:cs typeface="EucrosiaUPC" pitchFamily="18" charset="-34"/>
              </a:rPr>
              <a:t>การอาศัยอำนาจหน้าที่ เพื่อแสวงหาผลประโยชน์โดยมิชอบ</a:t>
            </a:r>
          </a:p>
          <a:p>
            <a:endParaRPr lang="th-TH" sz="3200" dirty="0"/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4662736" y="1556792"/>
            <a:ext cx="4114800" cy="4389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EucrosiaUPC" pitchFamily="18" charset="-34"/>
              </a:rPr>
              <a:t>การฝึกอบรม ศึกษา ดูงาน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3200" b="1" dirty="0" smtClean="0">
                <a:cs typeface="EucrosiaUPC" pitchFamily="18" charset="-34"/>
              </a:rPr>
              <a:t>การแต่งตั้งผู้ที่เกี่ยวข้อง สามารถทำงานได้  การให้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ค่าตอบแทน การกำหนดเป็น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 KPI 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การสร้างมาตรฐานวิชาชีพ</a:t>
            </a:r>
            <a:endParaRPr kumimoji="0" lang="th-TH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EucrosiaUPC" pitchFamily="18" charset="-34"/>
              </a:rPr>
              <a:t>การปลูกฝังจริยธรรมของ     นักพัสดุ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2"/>
          </a:solidFill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ธรรมาภิบาล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(Good Governance)</a:t>
            </a:r>
            <a:endParaRPr lang="th-TH" sz="5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686800" cy="5638800"/>
          </a:xfrm>
        </p:spPr>
        <p:txBody>
          <a:bodyPr/>
          <a:lstStyle/>
          <a:p>
            <a:pPr marL="627063" indent="-609600"/>
            <a:r>
              <a:rPr lang="en-US" sz="24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ธรรมาภิบาล</a:t>
            </a:r>
            <a:r>
              <a:rPr lang="en-US" sz="24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คือ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การปกครอง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การบริหาร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การจัดการการควบคุมดูแลกิจการต่าง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ๆ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ให้เป็นไปในครรลองธรรม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นอกจากนี้ยังหมายถึงการบริหารจัดการที่ดี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ซึ่งสามารถนำไปใช้ได้ทั้งภาครัฐและเอกชน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ธรรมที่ใช้ในการบริหารงานนี้มีความหมายอย่างกว้าง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กล่าวคื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อ หา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ได้มีความหมายเพียงหลักธรรมทางศาสนาเท่านั้น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แต่รวมถึง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ศีลธรรม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คุณธรรม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จริยธรรม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และความถูกต้อง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ชอบธรรมทั้งปวง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ซึ่งวิญญูชนพึงมีและพึงประพฤติปฏิบัติ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อาทิ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ความโปร่งใสตรวจสอบได้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การปราศจากการแทรกแซงจากองค์กรภายนอก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latin typeface="EucrosiaUPC" pitchFamily="18" charset="-34"/>
                <a:cs typeface="EucrosiaUPC" pitchFamily="18" charset="-34"/>
              </a:rPr>
              <a:t>เป็นต้น</a:t>
            </a:r>
            <a:endParaRPr lang="en-US" sz="2400" b="1" dirty="0" smtClean="0">
              <a:latin typeface="EucrosiaUPC" pitchFamily="18" charset="-34"/>
              <a:cs typeface="EucrosiaUPC" pitchFamily="18" charset="-34"/>
            </a:endParaRPr>
          </a:p>
          <a:p>
            <a:pPr marL="627063" indent="-609600">
              <a:buFont typeface="Wingdings" pitchFamily="2" charset="2"/>
              <a:buNone/>
            </a:pPr>
            <a:endParaRPr lang="en-US" sz="800" b="1" dirty="0" smtClean="0">
              <a:solidFill>
                <a:schemeClr val="folHlink"/>
              </a:solidFill>
              <a:latin typeface="EucrosiaUPC" pitchFamily="18" charset="-34"/>
              <a:cs typeface="EucrosiaUPC" pitchFamily="18" charset="-34"/>
            </a:endParaRPr>
          </a:p>
          <a:p>
            <a:pPr marL="627063" indent="-609600"/>
            <a:r>
              <a:rPr lang="en-US" sz="24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ธรรมาภิบาล</a:t>
            </a:r>
            <a:r>
              <a:rPr lang="en-US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เป็นหลักการที่นำมาใช้บริหารงานในปัจจุบันอย่างแพร่หลาย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ด้วยเหตุเพราะ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ช่วยสร้างสรรค์และส่งเสริมองค์กรให้มีศักยภาพและประสิทธิภาพ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อาทิ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พนักงานต่างทำงาน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อย่างซื่อสัตย์สุจริตและขยันหมั่นเพียร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ทำให้ผลประกอบการขององค์กรธุรกิจนั้นขยายตัว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นอกจากนี้แล้วยังทำให้บุคคลภายนอกที่เกี่ยวข้อง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ศรัทธาและเชื่อมั่นในองค์กรนั้น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ๆ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อันจะทำให้เกิดการพัฒนาอย่างต่อเนื่อง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เช่น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องค์กรที่โปร่งใส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ย่อมได้รับความไว้วางใจในการร่วมทำธุรกิจ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รัฐบาลที่โปร่งใสตรวจสอบได้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ย่อมสร้างความเชื่อมั่นให้แก่นักลงทุนและประชาชน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ตลอดจน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ส่งผลดีต่อเสถียรภาพของรัฐบาลและความ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เจริญ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ก้าวหน้าของประเทศ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เป็นต้น</a:t>
            </a:r>
            <a:endParaRPr lang="en-US" sz="24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941748-8C81-4ED7-8387-1067B4973A51}" type="slidenum">
              <a:rPr lang="en-US"/>
              <a:pPr>
                <a:defRPr/>
              </a:pPr>
              <a:t>117</a:t>
            </a:fld>
            <a:endParaRPr lang="th-TH"/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endParaRPr lang="th-TH" sz="44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grpSp>
        <p:nvGrpSpPr>
          <p:cNvPr id="6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AE0086-262D-470C-825F-EFE558B76403}" type="slidenum">
              <a:rPr lang="en-US"/>
              <a:pPr>
                <a:defRPr/>
              </a:pPr>
              <a:t>118</a:t>
            </a:fld>
            <a:endParaRPr lang="th-TH"/>
          </a:p>
        </p:txBody>
      </p:sp>
      <p:graphicFrame>
        <p:nvGraphicFramePr>
          <p:cNvPr id="4" name="Diagram 3"/>
          <p:cNvGraphicFramePr/>
          <p:nvPr/>
        </p:nvGraphicFramePr>
        <p:xfrm>
          <a:off x="1447800" y="153988"/>
          <a:ext cx="6467475" cy="6475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altLang="zh-C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หลักของ</a:t>
            </a:r>
            <a:r>
              <a:rPr lang="th-TH" altLang="zh-CN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ธรรมาภิ</a:t>
            </a:r>
            <a:r>
              <a:rPr lang="th-TH" altLang="zh-C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บาลในภาครัฐ</a:t>
            </a:r>
            <a:r>
              <a:rPr lang="en-US" altLang="zh-CN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ea typeface="SimSun" pitchFamily="2" charset="-122"/>
                <a:cs typeface="EucrosiaUPC" pitchFamily="18" charset="-34"/>
              </a:rPr>
              <a:t> </a:t>
            </a:r>
            <a:endParaRPr lang="th-TH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114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836712"/>
            <a:ext cx="8839200" cy="5791200"/>
          </a:xfrm>
        </p:spPr>
        <p:txBody>
          <a:bodyPr/>
          <a:lstStyle/>
          <a:p>
            <a:pPr marL="627063" indent="-6096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th-TH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ยึดมั่นในหลักของวัตถุประสงค์ในการให้บริการแก่ประชาชนหรือผู้ที่มาใช้บริการ (</a:t>
            </a:r>
            <a:r>
              <a:rPr lang="en-US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Clear statement-high service quality</a:t>
            </a:r>
            <a:r>
              <a:rPr lang="th-TH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marL="627063" indent="-6096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th-TH" altLang="zh-CN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ทำงานอย่างมีประสิทธิภาพในหน้าที่และบทบาทของตน </a:t>
            </a:r>
            <a:r>
              <a:rPr lang="en-US" altLang="zh-CN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(Public Statement</a:t>
            </a:r>
            <a:r>
              <a:rPr lang="th-TH" altLang="zh-CN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ว่าจะทำหน้าที่อย่างไรโดยวิธีอะไรที่จะบรรลุเป้าหมาย)</a:t>
            </a:r>
            <a:r>
              <a:rPr lang="en-US" altLang="zh-CN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altLang="zh-CN" sz="28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marL="627063" indent="-6096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th-TH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ส่งเสริมค่านิยม</a:t>
            </a:r>
            <a:r>
              <a:rPr lang="en-US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(Values)</a:t>
            </a:r>
            <a:r>
              <a:rPr lang="th-TH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ขององค์กร และแสดงให้เห็นถึงคุณค่าของ             </a:t>
            </a:r>
            <a:r>
              <a:rPr lang="th-TH" altLang="zh-CN" sz="28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ธรรมาภิ</a:t>
            </a:r>
            <a:r>
              <a:rPr lang="th-TH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บาลโดยการปฏิบัติหรือพฤติกรรม </a:t>
            </a:r>
            <a:r>
              <a:rPr lang="en-US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(Behaviors)</a:t>
            </a:r>
            <a:r>
              <a:rPr lang="th-TH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moral integrity  and etiquette in the responsiveness to the diverse public)</a:t>
            </a:r>
            <a:endParaRPr lang="th-TH" altLang="zh-CN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627063" indent="-6096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th-TH" altLang="zh-CN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มีการสื่อสารที่ดี การตัดสินใจอย่างโปร่งใส และมีการบริหารความเสี่ยงที่รัดกุม </a:t>
            </a:r>
            <a:r>
              <a:rPr lang="en-US" altLang="zh-CN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(Providing information to flow two-ways)</a:t>
            </a:r>
            <a:endParaRPr lang="th-TH" altLang="zh-CN" sz="28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marL="627063" indent="-6096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th-TH" altLang="zh-CN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พัฒนาศักยภาพและความสามารถของส่วนบริหารจัดการอย่างต่อเนื่อง และให้มีประสิทธิภาพยิ่งขึ้น (ผู้บริหารต้องมีความสามารถและพัฒนาตัวเองอย่างต่อเนื่อง)</a:t>
            </a:r>
          </a:p>
          <a:p>
            <a:pPr marL="627063" indent="-6096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th-TH" altLang="zh-CN" sz="28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การเข้าถึงประชาชน และต้องรับผิดชอบต่อการทำงานและผลงานอย่างจริงจัง </a:t>
            </a:r>
            <a:endParaRPr lang="en-US" sz="28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43D3A0-881F-42B8-9442-89F70F559293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119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24" name="Elbow Connector 23"/>
          <p:cNvCxnSpPr/>
          <p:nvPr/>
        </p:nvCxnSpPr>
        <p:spPr>
          <a:xfrm flipV="1">
            <a:off x="0" y="6021288"/>
            <a:ext cx="9144000" cy="720080"/>
          </a:xfrm>
          <a:prstGeom prst="bentConnector3">
            <a:avLst>
              <a:gd name="adj1" fmla="val 44651"/>
            </a:avLst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0" y="5877272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0" y="548680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flipV="1">
            <a:off x="0" y="62068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692696"/>
          <a:ext cx="54006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3848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</a:t>
            </a:fld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395536" y="836712"/>
            <a:ext cx="720080" cy="72008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5536" y="2060848"/>
            <a:ext cx="72008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36" y="3068960"/>
            <a:ext cx="720080" cy="72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5536" y="4293096"/>
            <a:ext cx="720080" cy="72008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5536" y="5445224"/>
            <a:ext cx="72008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96136" y="692696"/>
            <a:ext cx="1512168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ราชกิจจา</a:t>
            </a:r>
            <a:r>
              <a:rPr lang="th-TH" sz="1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796136" y="119675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796136" y="2218854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796136" y="321297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796136" y="443711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6136" y="558924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452320" y="620688"/>
            <a:ext cx="1296144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วันที่ใช้บังคับ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380312" y="121074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80312" y="2218854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380312" y="322696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380312" y="4451102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80312" y="558924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7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9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6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86033-02FC-4F24-8FF0-9A3141F9A3F8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0" tIns="45720" rIns="0" bIns="0" numCol="1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th-TH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จรรยาบรรณของผู้ปฏิบัติงานด้านพัสดุ พ.ศ. 2543</a:t>
            </a:r>
            <a:endParaRPr lang="th-TH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219200" y="980728"/>
            <a:ext cx="76200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th-TH" sz="2400" b="1" dirty="0" smtClean="0">
                <a:solidFill>
                  <a:srgbClr val="C00000"/>
                </a:solidFill>
                <a:cs typeface="EucrosiaUPC" pitchFamily="18" charset="-34"/>
              </a:rPr>
              <a:t>  วางตัว</a:t>
            </a:r>
            <a:r>
              <a:rPr lang="th-TH" sz="2400" b="1" dirty="0">
                <a:solidFill>
                  <a:srgbClr val="C00000"/>
                </a:solidFill>
                <a:cs typeface="EucrosiaUPC" pitchFamily="18" charset="-34"/>
              </a:rPr>
              <a:t>เป็นกลาง</a:t>
            </a:r>
          </a:p>
        </p:txBody>
      </p:sp>
      <p:grpSp>
        <p:nvGrpSpPr>
          <p:cNvPr id="40" name="กลุ่ม 39"/>
          <p:cNvGrpSpPr/>
          <p:nvPr/>
        </p:nvGrpSpPr>
        <p:grpSpPr>
          <a:xfrm>
            <a:off x="457200" y="980728"/>
            <a:ext cx="8382000" cy="5562600"/>
            <a:chOff x="457200" y="1143000"/>
            <a:chExt cx="8382000" cy="5562600"/>
          </a:xfrm>
        </p:grpSpPr>
        <p:sp>
          <p:nvSpPr>
            <p:cNvPr id="6" name="เครื่องหมายบั้ง 5"/>
            <p:cNvSpPr/>
            <p:nvPr/>
          </p:nvSpPr>
          <p:spPr>
            <a:xfrm rot="5400000">
              <a:off x="304800" y="1295400"/>
              <a:ext cx="990600" cy="6858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7" name="เครื่องหมายบั้ง 6"/>
            <p:cNvSpPr/>
            <p:nvPr/>
          </p:nvSpPr>
          <p:spPr>
            <a:xfrm rot="5400000">
              <a:off x="304800" y="2057400"/>
              <a:ext cx="990600" cy="6858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2" name="เครื่องหมายบั้ง 11"/>
            <p:cNvSpPr/>
            <p:nvPr/>
          </p:nvSpPr>
          <p:spPr>
            <a:xfrm rot="5400000">
              <a:off x="304800" y="2819400"/>
              <a:ext cx="990600" cy="6858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3" name="เครื่องหมายบั้ง 12"/>
            <p:cNvSpPr/>
            <p:nvPr/>
          </p:nvSpPr>
          <p:spPr>
            <a:xfrm rot="5400000">
              <a:off x="304800" y="3581400"/>
              <a:ext cx="990600" cy="6858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4" name="เครื่องหมายบั้ง 13"/>
            <p:cNvSpPr/>
            <p:nvPr/>
          </p:nvSpPr>
          <p:spPr>
            <a:xfrm rot="5400000">
              <a:off x="304800" y="4343400"/>
              <a:ext cx="990600" cy="6858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5" name="เครื่องหมายบั้ง 14"/>
            <p:cNvSpPr/>
            <p:nvPr/>
          </p:nvSpPr>
          <p:spPr>
            <a:xfrm rot="5400000">
              <a:off x="304800" y="5867400"/>
              <a:ext cx="990600" cy="6858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6" name="เครื่องหมายบั้ง 15"/>
            <p:cNvSpPr/>
            <p:nvPr/>
          </p:nvSpPr>
          <p:spPr>
            <a:xfrm rot="5400000">
              <a:off x="304800" y="5105400"/>
              <a:ext cx="990600" cy="6858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8" name="วงรี 17"/>
            <p:cNvSpPr/>
            <p:nvPr/>
          </p:nvSpPr>
          <p:spPr>
            <a:xfrm>
              <a:off x="609600" y="1524000"/>
              <a:ext cx="381000" cy="381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1219200" y="1905000"/>
              <a:ext cx="7620000" cy="6858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400" b="1" dirty="0" smtClean="0">
                  <a:solidFill>
                    <a:srgbClr val="C00000"/>
                  </a:solidFill>
                  <a:cs typeface="EucrosiaUPC" pitchFamily="18" charset="-34"/>
                </a:rPr>
                <a:t>  ปฏิบัติ</a:t>
              </a:r>
              <a:r>
                <a:rPr lang="th-TH" sz="2400" b="1" dirty="0">
                  <a:solidFill>
                    <a:srgbClr val="C00000"/>
                  </a:solidFill>
                  <a:cs typeface="EucrosiaUPC" pitchFamily="18" charset="-34"/>
                </a:rPr>
                <a:t>หน้าที่ด้วยจิตสำนึก โปร่งใส ตรวจสอบได้ทุกเวลา</a:t>
              </a:r>
            </a:p>
          </p:txBody>
        </p:sp>
        <p:sp>
          <p:nvSpPr>
            <p:cNvPr id="20" name="วงรี 19"/>
            <p:cNvSpPr/>
            <p:nvPr/>
          </p:nvSpPr>
          <p:spPr>
            <a:xfrm>
              <a:off x="609600" y="2286000"/>
              <a:ext cx="381000" cy="381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2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21" name="วงรี 20"/>
            <p:cNvSpPr/>
            <p:nvPr/>
          </p:nvSpPr>
          <p:spPr>
            <a:xfrm>
              <a:off x="609600" y="3048000"/>
              <a:ext cx="381000" cy="381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3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219200" y="2667000"/>
              <a:ext cx="7620000" cy="6858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มุ่งมั่น</a:t>
              </a:r>
              <a:r>
                <a:rPr lang="th-TH" sz="2200" b="1" dirty="0">
                  <a:solidFill>
                    <a:srgbClr val="C00000"/>
                  </a:solidFill>
                  <a:cs typeface="EucrosiaUPC" pitchFamily="18" charset="-34"/>
                </a:rPr>
                <a:t>พัฒนาตนเองและงาน โดยเรียนรู้เทคนิควิทยาการใหม่ๆ อยู่เสมอ </a:t>
              </a: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และนำมาใช้ </a:t>
              </a:r>
              <a:b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</a:b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ปฏิบัติงานให้รวดเร็ว มีประสิทธิภาพ ประสิทธิผล</a:t>
              </a:r>
              <a:endParaRPr lang="th-TH" sz="2200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1219200" y="3429000"/>
              <a:ext cx="7620000" cy="6858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400" b="1" dirty="0" smtClean="0">
                  <a:solidFill>
                    <a:srgbClr val="C00000"/>
                  </a:solidFill>
                  <a:cs typeface="EucrosiaUPC" pitchFamily="18" charset="-34"/>
                </a:rPr>
                <a:t>  ยึดถือกฎหมาย กฎ ระเบียบปฏิบัติของทางราชการอย่างเคร่งครัด </a:t>
              </a:r>
              <a:endParaRPr lang="th-TH" sz="2400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25" name="วงรี 24"/>
            <p:cNvSpPr/>
            <p:nvPr/>
          </p:nvSpPr>
          <p:spPr>
            <a:xfrm>
              <a:off x="609600" y="3810000"/>
              <a:ext cx="381000" cy="381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4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1219200" y="4191000"/>
              <a:ext cx="7620000" cy="6858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ดำเนินการให้มีการใช้จ่ายเงินและทรัพย์สินของหน่วยงานอย่างประหยัด คุ้มค่า</a:t>
              </a:r>
              <a:b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</a:b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เกิดประโยชน์สูงสุด</a:t>
              </a:r>
              <a:endParaRPr lang="th-TH" sz="2200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1219200" y="4953000"/>
              <a:ext cx="7620000" cy="6858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b="1" dirty="0" smtClean="0">
                  <a:solidFill>
                    <a:srgbClr val="C00000"/>
                  </a:solidFill>
                  <a:cs typeface="EucrosiaUPC" pitchFamily="18" charset="-34"/>
                </a:rPr>
                <a:t>  </a:t>
              </a: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ยึดประโยชน์ของหน่วยงานและส่วนรวมเป็นหลัก โดยคำนึงถึงความถูกต้อง ยุติธรรม และ</a:t>
              </a:r>
              <a:b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</a:b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ความสมเหตุผลประกอบด้วย</a:t>
              </a:r>
              <a:endParaRPr lang="th-TH" sz="2200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1219200" y="5715000"/>
              <a:ext cx="7620000" cy="685800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b="1" dirty="0" smtClean="0">
                  <a:solidFill>
                    <a:srgbClr val="C00000"/>
                  </a:solidFill>
                  <a:cs typeface="EucrosiaUPC" pitchFamily="18" charset="-34"/>
                </a:rPr>
                <a:t>  </a:t>
              </a: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ปฏิบัติงานร่วมกับผู้บังคับบัญชาและผู้ร่วมงานด้วยความเอาใจใส่ ให้ความร่วมมือ ช่วยเหลือ</a:t>
              </a:r>
              <a:b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</a:b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ให้ความคิดเห็นตามหลักวิชาการ แก้ไขปัญหาร่วมกัน และพัฒนางา</a:t>
              </a:r>
              <a:r>
                <a:rPr lang="th-TH" b="1" dirty="0" smtClean="0">
                  <a:solidFill>
                    <a:srgbClr val="C00000"/>
                  </a:solidFill>
                  <a:cs typeface="EucrosiaUPC" pitchFamily="18" charset="-34"/>
                </a:rPr>
                <a:t>น</a:t>
              </a:r>
              <a:endParaRPr lang="th-TH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30" name="วงรี 29"/>
            <p:cNvSpPr/>
            <p:nvPr/>
          </p:nvSpPr>
          <p:spPr>
            <a:xfrm>
              <a:off x="609600" y="4572000"/>
              <a:ext cx="381000" cy="381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5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31" name="วงรี 30"/>
            <p:cNvSpPr/>
            <p:nvPr/>
          </p:nvSpPr>
          <p:spPr>
            <a:xfrm>
              <a:off x="609600" y="5334000"/>
              <a:ext cx="381000" cy="381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6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32" name="วงรี 31"/>
            <p:cNvSpPr/>
            <p:nvPr/>
          </p:nvSpPr>
          <p:spPr>
            <a:xfrm>
              <a:off x="609600" y="6096000"/>
              <a:ext cx="381000" cy="381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7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86033-02FC-4F24-8FF0-9A3141F9A3F8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295400" y="5322912"/>
            <a:ext cx="7620000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th-TH" sz="2400" b="1" dirty="0" smtClean="0">
                <a:solidFill>
                  <a:srgbClr val="C00000"/>
                </a:solidFill>
                <a:cs typeface="EucrosiaUPC" pitchFamily="18" charset="-34"/>
              </a:rPr>
              <a:t>  ผู้บังคับบัญชาด้านพัสดุพึงควบคุม ตรวจสอบ ดูแล กำชับให้ผู้ปฏิบัติงานประพฤติ </a:t>
            </a:r>
            <a:br>
              <a:rPr lang="th-TH" sz="2400" b="1" dirty="0" smtClean="0">
                <a:solidFill>
                  <a:srgbClr val="C00000"/>
                </a:solidFill>
                <a:cs typeface="EucrosiaUPC" pitchFamily="18" charset="-34"/>
              </a:rPr>
            </a:br>
            <a:r>
              <a:rPr lang="th-TH" sz="2400" b="1" dirty="0" smtClean="0">
                <a:solidFill>
                  <a:srgbClr val="C00000"/>
                </a:solidFill>
                <a:cs typeface="EucrosiaUPC" pitchFamily="18" charset="-34"/>
              </a:rPr>
              <a:t>  ปฏิบัติตามจรรยาบรรณนี้อย่างเคร่งครัด หากไม่ปฏิบัติ ให้ดำเนินการตามควรแก่กรณี</a:t>
            </a:r>
          </a:p>
        </p:txBody>
      </p:sp>
      <p:grpSp>
        <p:nvGrpSpPr>
          <p:cNvPr id="36" name="กลุ่ม 35"/>
          <p:cNvGrpSpPr/>
          <p:nvPr/>
        </p:nvGrpSpPr>
        <p:grpSpPr>
          <a:xfrm>
            <a:off x="304800" y="908720"/>
            <a:ext cx="8610600" cy="5486400"/>
            <a:chOff x="304800" y="1143000"/>
            <a:chExt cx="8610600" cy="5486400"/>
          </a:xfrm>
        </p:grpSpPr>
        <p:sp>
          <p:nvSpPr>
            <p:cNvPr id="6" name="เครื่องหมายบั้ง 5"/>
            <p:cNvSpPr/>
            <p:nvPr/>
          </p:nvSpPr>
          <p:spPr>
            <a:xfrm rot="5400000">
              <a:off x="152400" y="1295400"/>
              <a:ext cx="1143000" cy="8382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7" name="เครื่องหมายบั้ง 6"/>
            <p:cNvSpPr/>
            <p:nvPr/>
          </p:nvSpPr>
          <p:spPr>
            <a:xfrm rot="5400000">
              <a:off x="152400" y="2362200"/>
              <a:ext cx="1143000" cy="8382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2" name="เครื่องหมายบั้ง 11"/>
            <p:cNvSpPr/>
            <p:nvPr/>
          </p:nvSpPr>
          <p:spPr>
            <a:xfrm rot="5400000">
              <a:off x="152400" y="3429000"/>
              <a:ext cx="1143000" cy="8382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3" name="เครื่องหมายบั้ง 12"/>
            <p:cNvSpPr/>
            <p:nvPr/>
          </p:nvSpPr>
          <p:spPr>
            <a:xfrm rot="5400000">
              <a:off x="152400" y="4572000"/>
              <a:ext cx="1143000" cy="8382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4" name="เครื่องหมายบั้ง 13"/>
            <p:cNvSpPr/>
            <p:nvPr/>
          </p:nvSpPr>
          <p:spPr>
            <a:xfrm rot="5400000">
              <a:off x="152400" y="5638800"/>
              <a:ext cx="1143000" cy="8382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295400" y="1143000"/>
              <a:ext cx="7620000" cy="9144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ไม่เรียก รับ หรือยอมรับทรัพย์สินหรือผลประโยชน์อย่างใด ทั้งโดยตรงและโดยอ้อมจากผู้ขาย</a:t>
              </a:r>
            </a:p>
            <a:p>
              <a:pPr>
                <a:defRPr/>
              </a:pP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ผู้รับจ้าง หรือผู้มีส่วนเกี่ยวข้อง เพื่อตนเองหรือผู้อื่นโดยมิชอบ</a:t>
              </a:r>
              <a:endParaRPr lang="th-TH" sz="2200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18" name="วงรี 17"/>
            <p:cNvSpPr/>
            <p:nvPr/>
          </p:nvSpPr>
          <p:spPr>
            <a:xfrm>
              <a:off x="457200" y="1600200"/>
              <a:ext cx="533400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</a:rPr>
                <a:t>8</a:t>
              </a:r>
              <a:endParaRPr lang="th-TH" sz="18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1295400" y="2209800"/>
              <a:ext cx="7620000" cy="9144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ปฏิบัติต่อผู้ขาย ผู้รับจ้าง ผู้มีส่วนเกี่ยวข้อง รวมถึงการรับฟังผู้มาร้องเรียน ร้องทุกข์</a:t>
              </a:r>
              <a:b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</a:b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ด้วยความเป็นธรรม เอื้อเฟื้อมีน้ำใจ โดยไม่เป็นปฏิปักษ์ต่อการแข่งขันเสรีและเป็นธรรม</a:t>
              </a:r>
            </a:p>
          </p:txBody>
        </p:sp>
        <p:sp>
          <p:nvSpPr>
            <p:cNvPr id="20" name="วงรี 19"/>
            <p:cNvSpPr/>
            <p:nvPr/>
          </p:nvSpPr>
          <p:spPr>
            <a:xfrm>
              <a:off x="457200" y="2667000"/>
              <a:ext cx="533400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</a:rPr>
                <a:t>9</a:t>
              </a:r>
              <a:endParaRPr lang="th-TH" sz="1800" dirty="0">
                <a:solidFill>
                  <a:schemeClr val="bg1"/>
                </a:solidFill>
              </a:endParaRPr>
            </a:p>
          </p:txBody>
        </p:sp>
        <p:sp>
          <p:nvSpPr>
            <p:cNvPr id="21" name="วงรี 20"/>
            <p:cNvSpPr/>
            <p:nvPr/>
          </p:nvSpPr>
          <p:spPr>
            <a:xfrm>
              <a:off x="457200" y="3733800"/>
              <a:ext cx="533400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10</a:t>
              </a:r>
              <a:endParaRPr lang="th-TH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295400" y="3276600"/>
              <a:ext cx="7620000" cy="9144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 ให้ความร่วมมือกับทุกฝ่ายในการเสริมสร้างมาตรฐานการปฏิบัติงานของเจ้าหน้าที่ </a:t>
              </a:r>
              <a:b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</a:br>
              <a:r>
                <a:rPr lang="th-TH" sz="2200" b="1" dirty="0" smtClean="0">
                  <a:solidFill>
                    <a:srgbClr val="C00000"/>
                  </a:solidFill>
                  <a:cs typeface="EucrosiaUPC" pitchFamily="18" charset="-34"/>
                </a:rPr>
                <a:t>   ผู้เกี่ยวข้องกับงานด้านพัสดุ ให้สามารถพัฒนางานจนเป็นที่ยอมรับว่าเป็นวิชาชีพเฉพาะ</a:t>
              </a:r>
              <a:endParaRPr lang="th-TH" sz="2200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1295400" y="4419600"/>
              <a:ext cx="7620000" cy="9144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th-TH" sz="2400" b="1" dirty="0" smtClean="0">
                  <a:solidFill>
                    <a:srgbClr val="C00000"/>
                  </a:solidFill>
                  <a:cs typeface="EucrosiaUPC" pitchFamily="18" charset="-34"/>
                </a:rPr>
                <a:t>  ผู้บังคับบัญชาด้านพัสดุพึงใช้ดุลยพินิจในการปฏิบัติงาน ส่งเสริม สนับสนุนการให้</a:t>
              </a:r>
            </a:p>
            <a:p>
              <a:pPr>
                <a:defRPr/>
              </a:pPr>
              <a:r>
                <a:rPr lang="th-TH" sz="2400" b="1" dirty="0" smtClean="0">
                  <a:solidFill>
                    <a:srgbClr val="C00000"/>
                  </a:solidFill>
                  <a:cs typeface="EucrosiaUPC" pitchFamily="18" charset="-34"/>
                </a:rPr>
                <a:t>  คำปรึกษา แนะนำ และรับฟังความคิดเห็นของผู้ปฏิบัติงานอย่างมีเหตุผล   </a:t>
              </a:r>
              <a:endParaRPr lang="th-TH" sz="2400" b="1" dirty="0">
                <a:solidFill>
                  <a:srgbClr val="C00000"/>
                </a:solidFill>
                <a:cs typeface="EucrosiaUPC" pitchFamily="18" charset="-34"/>
              </a:endParaRPr>
            </a:p>
          </p:txBody>
        </p:sp>
        <p:sp>
          <p:nvSpPr>
            <p:cNvPr id="26" name="วงรี 25"/>
            <p:cNvSpPr/>
            <p:nvPr/>
          </p:nvSpPr>
          <p:spPr>
            <a:xfrm>
              <a:off x="457200" y="4876800"/>
              <a:ext cx="533400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</a:rPr>
                <a:t>11</a:t>
              </a:r>
              <a:endParaRPr lang="th-TH" sz="1800" dirty="0">
                <a:solidFill>
                  <a:schemeClr val="bg1"/>
                </a:solidFill>
              </a:endParaRPr>
            </a:p>
          </p:txBody>
        </p:sp>
        <p:sp>
          <p:nvSpPr>
            <p:cNvPr id="33" name="วงรี 32"/>
            <p:cNvSpPr/>
            <p:nvPr/>
          </p:nvSpPr>
          <p:spPr>
            <a:xfrm>
              <a:off x="457200" y="5943600"/>
              <a:ext cx="533400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</a:rPr>
                <a:t>12</a:t>
              </a:r>
              <a:endParaRPr lang="th-TH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0" tIns="45720" rIns="0" bIns="0" numCol="1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th-TH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จรรยาบรรณของผู้ปฏิบัติงานด้านพัสดุ พ.ศ. 2543</a:t>
            </a:r>
            <a:endParaRPr lang="th-TH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2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5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1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49238"/>
            <a:ext cx="8763000" cy="6380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CA1D58-1713-41C8-AA21-2CAAD912A824}" type="slidenum">
              <a:rPr lang="en-US"/>
              <a:pPr>
                <a:defRPr/>
              </a:pPr>
              <a:t>122</a:t>
            </a:fld>
            <a:endParaRPr lang="th-TH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54EC3-CBD5-4EB8-B294-C437943B57F4}" type="slidenum">
              <a:rPr lang="en-US"/>
              <a:pPr>
                <a:defRPr/>
              </a:pPr>
              <a:t>123</a:t>
            </a:fld>
            <a:endParaRPr lang="th-TH"/>
          </a:p>
        </p:txBody>
      </p:sp>
      <p:sp>
        <p:nvSpPr>
          <p:cNvPr id="479236" name="Oval 4"/>
          <p:cNvSpPr>
            <a:spLocks noChangeArrowheads="1"/>
          </p:cNvSpPr>
          <p:nvPr/>
        </p:nvSpPr>
        <p:spPr bwMode="auto">
          <a:xfrm>
            <a:off x="1600200" y="685800"/>
            <a:ext cx="2667000" cy="2590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JasmineUPC" pitchFamily="18" charset="-34"/>
              </a:rPr>
              <a:t>การทุจริต</a:t>
            </a: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JasmineUPC" pitchFamily="18" charset="-34"/>
              </a:rPr>
              <a:t>คอร์รัปชั่น</a:t>
            </a:r>
          </a:p>
        </p:txBody>
      </p:sp>
      <p:sp>
        <p:nvSpPr>
          <p:cNvPr id="479237" name="Oval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724400" y="2971800"/>
            <a:ext cx="3048000" cy="3048000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JasmineUPC" pitchFamily="18" charset="-34"/>
              </a:rPr>
              <a:t>การสมยอมกัน</a:t>
            </a:r>
          </a:p>
          <a:p>
            <a:pPr algn="ctr">
              <a:defRPr/>
            </a:pPr>
            <a:r>
              <a:rPr lang="th-TH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JasmineUPC" pitchFamily="18" charset="-34"/>
              </a:rPr>
              <a:t>ในการเสนอราคา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19200" y="2743200"/>
            <a:ext cx="3429000" cy="3352800"/>
            <a:chOff x="2016" y="1920"/>
            <a:chExt cx="1680" cy="1680"/>
          </a:xfrm>
        </p:grpSpPr>
        <p:sp>
          <p:nvSpPr>
            <p:cNvPr id="97292" name="Oval 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42E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293" name="Freeform 1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095 w 1321"/>
                <a:gd name="T1" fmla="*/ 141 h 712"/>
                <a:gd name="T2" fmla="*/ 1109 w 1321"/>
                <a:gd name="T3" fmla="*/ 156 h 712"/>
                <a:gd name="T4" fmla="*/ 1112 w 1321"/>
                <a:gd name="T5" fmla="*/ 170 h 712"/>
                <a:gd name="T6" fmla="*/ 1107 w 1321"/>
                <a:gd name="T7" fmla="*/ 182 h 712"/>
                <a:gd name="T8" fmla="*/ 1093 w 1321"/>
                <a:gd name="T9" fmla="*/ 192 h 712"/>
                <a:gd name="T10" fmla="*/ 1071 w 1321"/>
                <a:gd name="T11" fmla="*/ 204 h 712"/>
                <a:gd name="T12" fmla="*/ 1043 w 1321"/>
                <a:gd name="T13" fmla="*/ 213 h 712"/>
                <a:gd name="T14" fmla="*/ 1007 w 1321"/>
                <a:gd name="T15" fmla="*/ 221 h 712"/>
                <a:gd name="T16" fmla="*/ 966 w 1321"/>
                <a:gd name="T17" fmla="*/ 229 h 712"/>
                <a:gd name="T18" fmla="*/ 919 w 1321"/>
                <a:gd name="T19" fmla="*/ 235 h 712"/>
                <a:gd name="T20" fmla="*/ 868 w 1321"/>
                <a:gd name="T21" fmla="*/ 240 h 712"/>
                <a:gd name="T22" fmla="*/ 814 w 1321"/>
                <a:gd name="T23" fmla="*/ 243 h 712"/>
                <a:gd name="T24" fmla="*/ 754 w 1321"/>
                <a:gd name="T25" fmla="*/ 248 h 712"/>
                <a:gd name="T26" fmla="*/ 694 w 1321"/>
                <a:gd name="T27" fmla="*/ 249 h 712"/>
                <a:gd name="T28" fmla="*/ 670 w 1321"/>
                <a:gd name="T29" fmla="*/ 250 h 712"/>
                <a:gd name="T30" fmla="*/ 401 w 1321"/>
                <a:gd name="T31" fmla="*/ 250 h 712"/>
                <a:gd name="T32" fmla="*/ 397 w 1321"/>
                <a:gd name="T33" fmla="*/ 250 h 712"/>
                <a:gd name="T34" fmla="*/ 344 w 1321"/>
                <a:gd name="T35" fmla="*/ 249 h 712"/>
                <a:gd name="T36" fmla="*/ 293 w 1321"/>
                <a:gd name="T37" fmla="*/ 248 h 712"/>
                <a:gd name="T38" fmla="*/ 245 w 1321"/>
                <a:gd name="T39" fmla="*/ 245 h 712"/>
                <a:gd name="T40" fmla="*/ 199 w 1321"/>
                <a:gd name="T41" fmla="*/ 242 h 712"/>
                <a:gd name="T42" fmla="*/ 158 w 1321"/>
                <a:gd name="T43" fmla="*/ 238 h 712"/>
                <a:gd name="T44" fmla="*/ 120 w 1321"/>
                <a:gd name="T45" fmla="*/ 232 h 712"/>
                <a:gd name="T46" fmla="*/ 84 w 1321"/>
                <a:gd name="T47" fmla="*/ 228 h 712"/>
                <a:gd name="T48" fmla="*/ 58 w 1321"/>
                <a:gd name="T49" fmla="*/ 222 h 712"/>
                <a:gd name="T50" fmla="*/ 30 w 1321"/>
                <a:gd name="T51" fmla="*/ 214 h 712"/>
                <a:gd name="T52" fmla="*/ 18 w 1321"/>
                <a:gd name="T53" fmla="*/ 205 h 712"/>
                <a:gd name="T54" fmla="*/ 6 w 1321"/>
                <a:gd name="T55" fmla="*/ 195 h 712"/>
                <a:gd name="T56" fmla="*/ 0 w 1321"/>
                <a:gd name="T57" fmla="*/ 184 h 712"/>
                <a:gd name="T58" fmla="*/ 0 w 1321"/>
                <a:gd name="T59" fmla="*/ 183 h 712"/>
                <a:gd name="T60" fmla="*/ 4 w 1321"/>
                <a:gd name="T61" fmla="*/ 170 h 712"/>
                <a:gd name="T62" fmla="*/ 16 w 1321"/>
                <a:gd name="T63" fmla="*/ 157 h 712"/>
                <a:gd name="T64" fmla="*/ 42 w 1321"/>
                <a:gd name="T65" fmla="*/ 130 h 712"/>
                <a:gd name="T66" fmla="*/ 77 w 1321"/>
                <a:gd name="T67" fmla="*/ 105 h 712"/>
                <a:gd name="T68" fmla="*/ 124 w 1321"/>
                <a:gd name="T69" fmla="*/ 83 h 712"/>
                <a:gd name="T70" fmla="*/ 172 w 1321"/>
                <a:gd name="T71" fmla="*/ 61 h 712"/>
                <a:gd name="T72" fmla="*/ 227 w 1321"/>
                <a:gd name="T73" fmla="*/ 43 h 712"/>
                <a:gd name="T74" fmla="*/ 287 w 1321"/>
                <a:gd name="T75" fmla="*/ 29 h 712"/>
                <a:gd name="T76" fmla="*/ 349 w 1321"/>
                <a:gd name="T77" fmla="*/ 16 h 712"/>
                <a:gd name="T78" fmla="*/ 419 w 1321"/>
                <a:gd name="T79" fmla="*/ 8 h 712"/>
                <a:gd name="T80" fmla="*/ 489 w 1321"/>
                <a:gd name="T81" fmla="*/ 4 h 712"/>
                <a:gd name="T82" fmla="*/ 562 w 1321"/>
                <a:gd name="T83" fmla="*/ 0 h 712"/>
                <a:gd name="T84" fmla="*/ 562 w 1321"/>
                <a:gd name="T85" fmla="*/ 0 h 712"/>
                <a:gd name="T86" fmla="*/ 639 w 1321"/>
                <a:gd name="T87" fmla="*/ 4 h 712"/>
                <a:gd name="T88" fmla="*/ 713 w 1321"/>
                <a:gd name="T89" fmla="*/ 8 h 712"/>
                <a:gd name="T90" fmla="*/ 785 w 1321"/>
                <a:gd name="T91" fmla="*/ 18 h 712"/>
                <a:gd name="T92" fmla="*/ 851 w 1321"/>
                <a:gd name="T93" fmla="*/ 32 h 712"/>
                <a:gd name="T94" fmla="*/ 911 w 1321"/>
                <a:gd name="T95" fmla="*/ 48 h 712"/>
                <a:gd name="T96" fmla="*/ 967 w 1321"/>
                <a:gd name="T97" fmla="*/ 69 h 712"/>
                <a:gd name="T98" fmla="*/ 1017 w 1321"/>
                <a:gd name="T99" fmla="*/ 90 h 712"/>
                <a:gd name="T100" fmla="*/ 1060 w 1321"/>
                <a:gd name="T101" fmla="*/ 114 h 712"/>
                <a:gd name="T102" fmla="*/ 1095 w 1321"/>
                <a:gd name="T103" fmla="*/ 141 h 712"/>
                <a:gd name="T104" fmla="*/ 1095 w 1321"/>
                <a:gd name="T105" fmla="*/ 14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6203" name="Text Box 11"/>
          <p:cNvSpPr txBox="1">
            <a:spLocks noChangeArrowheads="1"/>
          </p:cNvSpPr>
          <p:nvPr/>
        </p:nvSpPr>
        <p:spPr bwMode="gray">
          <a:xfrm>
            <a:off x="1724516" y="3352800"/>
            <a:ext cx="25426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Spec.</a:t>
            </a:r>
            <a:endParaRPr lang="th-TH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JasmineUPC" pitchFamily="18" charset="-34"/>
            </a:endParaRPr>
          </a:p>
          <a:p>
            <a:pPr algn="ctr" eaLnBrk="0" hangingPunct="0">
              <a:defRPr/>
            </a:pPr>
            <a:r>
              <a:rPr lang="th-TH" sz="5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คุณสมบัติ</a:t>
            </a:r>
          </a:p>
          <a:p>
            <a:pPr algn="ctr" eaLnBrk="0" hangingPunct="0">
              <a:defRPr/>
            </a:pP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เงื่อนไข</a:t>
            </a:r>
            <a:r>
              <a:rPr lang="th-TH" sz="5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itchFamily="18" charset="-34"/>
              </a:rPr>
              <a:t> </a:t>
            </a: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JasmineUPC" pitchFamily="18" charset="-34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343400" y="914400"/>
            <a:ext cx="2895600" cy="2867025"/>
            <a:chOff x="1824" y="3357"/>
            <a:chExt cx="432" cy="432"/>
          </a:xfrm>
        </p:grpSpPr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2016" y="1920"/>
              <a:chExt cx="1680" cy="1680"/>
            </a:xfrm>
          </p:grpSpPr>
          <p:sp>
            <p:nvSpPr>
              <p:cNvPr id="136214" name="Oval 22"/>
              <p:cNvSpPr>
                <a:spLocks noChangeArrowheads="1"/>
              </p:cNvSpPr>
              <p:nvPr/>
            </p:nvSpPr>
            <p:spPr bwMode="gray">
              <a:xfrm>
                <a:off x="2015" y="1920"/>
                <a:ext cx="1682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800"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97291" name="Freeform 2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36216" name="Text Box 24"/>
            <p:cNvSpPr txBox="1">
              <a:spLocks noChangeArrowheads="1"/>
            </p:cNvSpPr>
            <p:nvPr/>
          </p:nvSpPr>
          <p:spPr bwMode="gray">
            <a:xfrm>
              <a:off x="1894" y="3439"/>
              <a:ext cx="292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0" hangingPunct="0">
                <a:defRPr/>
              </a:pPr>
              <a:r>
                <a:rPr lang="th-TH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itchFamily="18" charset="-34"/>
                  <a:cs typeface="JasmineUPC" pitchFamily="18" charset="-34"/>
                </a:rPr>
                <a:t>ราคากลาง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endParaRPr>
            </a:p>
          </p:txBody>
        </p:sp>
      </p:grpSp>
      <p:grpSp>
        <p:nvGrpSpPr>
          <p:cNvPr id="1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9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9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92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9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6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6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6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36" grpId="0" build="p" animBg="1"/>
      <p:bldP spid="479237" grpId="0" build="p" animBg="1"/>
      <p:bldP spid="13620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algn="ctr"/>
            <a:r>
              <a:rPr lang="th-TH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ระเบียบกฎหมายที่ต้องถือปฏิบัติ</a:t>
            </a:r>
            <a:endParaRPr lang="th-TH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587272"/>
            <a:ext cx="3970784" cy="43891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พระราชบัญญัติการจัดซื้อจัดจ้างและการบริหารพัสดุภาครัฐ กฎกระทรวง ระเบียบ ประกาศที่ออกตามความในพระราชบัญญัตินี้ รวมทั้งบรรดาหนังสือแจ้งเวียนต่างๆ</a:t>
            </a:r>
          </a:p>
          <a:p>
            <a:r>
              <a:rPr lang="th-TH" sz="3200" b="1" dirty="0" smtClean="0">
                <a:solidFill>
                  <a:srgbClr val="000099"/>
                </a:solidFill>
                <a:cs typeface="EucrosiaUPC" pitchFamily="18" charset="-34"/>
              </a:rPr>
              <a:t>การเปลี่ยนแปลงของระเบียบ ข้อบังคับ และกฎหมาย</a:t>
            </a:r>
          </a:p>
          <a:p>
            <a:endParaRPr lang="th-TH" sz="3200" dirty="0"/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4572000" y="1556792"/>
            <a:ext cx="3810000" cy="4389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th-TH" sz="3200" b="1" dirty="0" smtClean="0">
                <a:solidFill>
                  <a:srgbClr val="000099"/>
                </a:solidFill>
                <a:cs typeface="EucrosiaUPC" pitchFamily="18" charset="-34"/>
              </a:rPr>
              <a:t>การหารือหน่วยงานที่มีอำนาจหน้าที่ (คณะกรรมการวินิจฉัยฯ หรือ “</a:t>
            </a:r>
            <a:r>
              <a:rPr lang="th-TH" sz="3200" b="1" dirty="0" err="1" smtClean="0">
                <a:solidFill>
                  <a:srgbClr val="000099"/>
                </a:solidFill>
                <a:cs typeface="EucrosiaUPC" pitchFamily="18" charset="-34"/>
              </a:rPr>
              <a:t>กวจ.</a:t>
            </a:r>
            <a:r>
              <a:rPr lang="th-TH" sz="3200" b="1" dirty="0" smtClean="0">
                <a:solidFill>
                  <a:srgbClr val="000099"/>
                </a:solidFill>
                <a:cs typeface="EucrosiaUPC" pitchFamily="18" charset="-34"/>
              </a:rPr>
              <a:t>”)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endParaRPr lang="th-TH" sz="3200" b="1" dirty="0" smtClean="0">
              <a:solidFill>
                <a:srgbClr val="000099"/>
              </a:solidFill>
              <a:cs typeface="EucrosiaUPC" pitchFamily="18" charset="-34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endParaRPr lang="th-TH" sz="5400" b="1" dirty="0" smtClean="0">
              <a:solidFill>
                <a:srgbClr val="000099"/>
              </a:solidFill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EucrosiaUPC" pitchFamily="18" charset="-34"/>
              </a:rPr>
              <a:t>การติดตามข้อมูลข่าวสาร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 pitchFamily="18" charset="-34"/>
              </a:rPr>
              <a:t>การติดตามตรวจสอบและประเมินผล</a:t>
            </a:r>
            <a:endParaRPr lang="th-TH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772816"/>
            <a:ext cx="4038600" cy="4267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err="1" smtClean="0">
                <a:latin typeface="EucrosiaUPC" pitchFamily="18" charset="-34"/>
                <a:cs typeface="EucrosiaUPC" pitchFamily="18" charset="-34"/>
              </a:rPr>
              <a:t>ขาดการควบคุมภายในที่ดี</a:t>
            </a:r>
            <a:endParaRPr lang="en-US" sz="3600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4572000" y="1772816"/>
            <a:ext cx="4038600" cy="426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สร้างระบบ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การควบคุมภายในที่ดี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เน้นการตรวจสอบเชิงป้องกัน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th-TH" sz="3600" b="1" dirty="0" smtClean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6112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ความเสี่ยงที่พบบ่อย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225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th-TH" sz="3200" b="1" i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ขั้นตอนการเตรียมการจัดซื้อจัดจ้าง</a:t>
            </a:r>
          </a:p>
          <a:p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การเลือกวิธีจัดหาไม่เหมาะสม</a:t>
            </a:r>
          </a:p>
          <a:p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การจัดทำรายงานขอซื้อหรือขอจ้างที่ไม่สมเหตุสมผล</a:t>
            </a:r>
          </a:p>
          <a:p>
            <a:pPr>
              <a:buNone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  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การใช้วิธีจัดหาไม่สัมพันธ์กับ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Spec.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เช่น การ</a:t>
            </a:r>
            <a:r>
              <a:rPr lang="th-TH" sz="3200" b="1" dirty="0" err="1" smtClean="0">
                <a:latin typeface="EucrosiaUPC" pitchFamily="18" charset="-34"/>
                <a:cs typeface="EucrosiaUPC" pitchFamily="18" charset="-34"/>
              </a:rPr>
              <a:t>ล็อคสเปค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โดยไม่มีความจำเป็น และจัดหาโดยวิธีแข่งขัน / การ</a:t>
            </a:r>
            <a:r>
              <a:rPr lang="th-TH" sz="3200" b="1" dirty="0" err="1" smtClean="0">
                <a:latin typeface="EucrosiaUPC" pitchFamily="18" charset="-34"/>
                <a:cs typeface="EucrosiaUPC" pitchFamily="18" charset="-34"/>
              </a:rPr>
              <a:t>ล็อคสเปค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โดยมีความจำเป็น แต่จัดหาโดยวิธีแข่งขัน</a:t>
            </a:r>
          </a:p>
          <a:p>
            <a:pPr>
              <a:buNone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  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การกำหนด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ที่มีผลกีดกันทางการค้า</a:t>
            </a:r>
          </a:p>
          <a:p>
            <a:pPr>
              <a:buNone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  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การกำหนด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ตามมาตรฐาน </a:t>
            </a:r>
            <a:r>
              <a:rPr lang="th-TH" sz="3200" b="1" dirty="0" err="1" smtClean="0">
                <a:latin typeface="EucrosiaUPC" pitchFamily="18" charset="-34"/>
                <a:cs typeface="EucrosiaUPC" pitchFamily="18" charset="-34"/>
              </a:rPr>
              <a:t>มอก.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/ สินค้าจดทะเบียน</a:t>
            </a:r>
          </a:p>
          <a:p>
            <a:pPr>
              <a:buNone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  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-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การกำหนด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Spec.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โดยอ้างอิงจาก</a:t>
            </a:r>
            <a:r>
              <a:rPr lang="th-TH" sz="3200" b="1" dirty="0" err="1" smtClean="0">
                <a:latin typeface="EucrosiaUPC" pitchFamily="18" charset="-34"/>
                <a:cs typeface="EucrosiaUPC" pitchFamily="18" charset="-34"/>
              </a:rPr>
              <a:t>แค็ตตาล็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อกผู้ประกอบการ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การกำหนดเกณฑ์การพิจารณาคัดเลือกข้อเสนอไม่เหมาะสม</a:t>
            </a:r>
          </a:p>
          <a:p>
            <a:pPr>
              <a:buNone/>
            </a:pPr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6112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ความเสี่ยงที่พบบ่อย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484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3200" b="1" i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ขั้นตอนการเตรียมการจัดซื้อจัดจ้าง</a:t>
            </a:r>
          </a:p>
          <a:p>
            <a:pPr>
              <a:buNone/>
            </a:pPr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ตัวยึดเนื้อหา 2"/>
          <p:cNvSpPr txBox="1">
            <a:spLocks/>
          </p:cNvSpPr>
          <p:nvPr/>
        </p:nvSpPr>
        <p:spPr>
          <a:xfrm>
            <a:off x="1115616" y="1869904"/>
            <a:ext cx="7416824" cy="4583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ราคากลางงานก่อสร้าง </a:t>
            </a:r>
          </a:p>
          <a:p>
            <a:pPr marL="53498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การถอดปริมาณงานไม่ถูกต้อง</a:t>
            </a:r>
          </a:p>
          <a:p>
            <a:pPr marL="53498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การใช้ราคาวัสดุไม่ถูกต้อง</a:t>
            </a:r>
          </a:p>
          <a:p>
            <a:pPr marL="53498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การคิดค่าแรงไม่ถูกต้อง</a:t>
            </a:r>
          </a:p>
          <a:p>
            <a:pPr marL="53498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มีการใช้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F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ไม่ถูกต้อง</a:t>
            </a:r>
          </a:p>
          <a:p>
            <a:pPr marL="53498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ไม่คำนวณราคากลางให้เป็นปัจจุบัน</a:t>
            </a:r>
          </a:p>
          <a:p>
            <a:pPr marL="53498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th-TH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ราคากลางงานอื่นที่ไม่ใช่งานก่อสร้าง</a:t>
            </a:r>
          </a:p>
          <a:p>
            <a:pPr marL="54133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กรณีสืบตลาดได้ราคาสูงเกินไป ตั้งใจทุจริต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h-TH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h-TH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6112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ความเสี่ยงที่พบบ่อย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797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th-TH" sz="3600" b="1" i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กระบวนการจัดซื้อจัดจ้าง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latin typeface="EucrosiaUPC" pitchFamily="18" charset="-34"/>
                <a:cs typeface="EucrosiaUPC" pitchFamily="18" charset="-34"/>
              </a:rPr>
              <a:t>  การไม่ปฏิบัติตามกฎหมายและระเบียบที่เกี่ยวข้อง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latin typeface="EucrosiaUPC" pitchFamily="18" charset="-34"/>
                <a:cs typeface="EucrosiaUPC" pitchFamily="18" charset="-34"/>
              </a:rPr>
              <a:t>  การไม่รับราคาต่ำสุดในวิธีแข่งขันราคา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latin typeface="EucrosiaUPC" pitchFamily="18" charset="-34"/>
                <a:cs typeface="EucrosiaUPC" pitchFamily="18" charset="-34"/>
              </a:rPr>
              <a:t>  คู่เทียบในวิธีไม่แข่งขันราคา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3600" b="1" i="1" dirty="0" smtClean="0">
                <a:latin typeface="EucrosiaUPC" pitchFamily="18" charset="-34"/>
                <a:cs typeface="EucrosiaUPC" pitchFamily="18" charset="-34"/>
              </a:rPr>
              <a:t>การใช้ดุลยพินิจของคณะกรรมการ เช่น</a:t>
            </a:r>
          </a:p>
          <a:p>
            <a:pPr>
              <a:lnSpc>
                <a:spcPct val="120000"/>
              </a:lnSpc>
              <a:buNone/>
            </a:pPr>
            <a:r>
              <a:rPr lang="th-TH" sz="3600" b="1" i="1" dirty="0" smtClean="0">
                <a:solidFill>
                  <a:srgbClr val="009900"/>
                </a:solidFill>
                <a:cs typeface="EucrosiaUPC" pitchFamily="18" charset="-34"/>
              </a:rPr>
              <a:t>     </a:t>
            </a:r>
            <a:r>
              <a:rPr lang="en-US" sz="3600" b="1" i="1" dirty="0" smtClean="0">
                <a:solidFill>
                  <a:srgbClr val="009900"/>
                </a:solidFill>
                <a:cs typeface="EucrosiaUPC" pitchFamily="18" charset="-34"/>
              </a:rPr>
              <a:t>- </a:t>
            </a:r>
            <a:r>
              <a:rPr lang="th-TH" sz="3600" b="1" dirty="0" smtClean="0">
                <a:solidFill>
                  <a:srgbClr val="002060"/>
                </a:solidFill>
                <a:cs typeface="EucrosiaUPC" pitchFamily="18" charset="-34"/>
              </a:rPr>
              <a:t>การตรวจสอบใบเสนอราคา</a:t>
            </a:r>
          </a:p>
          <a:p>
            <a:pPr>
              <a:lnSpc>
                <a:spcPct val="120000"/>
              </a:lnSpc>
              <a:buNone/>
            </a:pPr>
            <a:r>
              <a:rPr lang="th-TH" sz="3600" b="1" i="1" dirty="0" smtClean="0">
                <a:solidFill>
                  <a:srgbClr val="009900"/>
                </a:solidFill>
                <a:cs typeface="EucrosiaUPC" pitchFamily="18" charset="-34"/>
              </a:rPr>
              <a:t>     </a:t>
            </a:r>
            <a:r>
              <a:rPr lang="en-US" sz="3600" b="1" i="1" dirty="0" smtClean="0">
                <a:solidFill>
                  <a:srgbClr val="009900"/>
                </a:solidFill>
                <a:cs typeface="EucrosiaUPC" pitchFamily="18" charset="-34"/>
              </a:rPr>
              <a:t>- </a:t>
            </a:r>
            <a:r>
              <a:rPr lang="th-TH" sz="3600" b="1" dirty="0" smtClean="0">
                <a:solidFill>
                  <a:srgbClr val="000099"/>
                </a:solidFill>
                <a:cs typeface="EucrosiaUPC" pitchFamily="18" charset="-34"/>
              </a:rPr>
              <a:t>การตรวจสอบคุณสมบัติผู้เสนอราคา (สาระสำคัญ / ไม่ใช่สาระสำคัญ)</a:t>
            </a:r>
          </a:p>
          <a:p>
            <a:pPr>
              <a:lnSpc>
                <a:spcPct val="120000"/>
              </a:lnSpc>
              <a:buNone/>
            </a:pPr>
            <a:r>
              <a:rPr lang="th-TH" sz="3600" b="1" dirty="0" smtClean="0">
                <a:solidFill>
                  <a:srgbClr val="000099"/>
                </a:solidFill>
                <a:cs typeface="EucrosiaUPC" pitchFamily="18" charset="-34"/>
              </a:rPr>
              <a:t>    </a:t>
            </a:r>
            <a:r>
              <a:rPr lang="en-US" sz="3600" b="1" dirty="0" smtClean="0">
                <a:solidFill>
                  <a:srgbClr val="000099"/>
                </a:solidFill>
                <a:cs typeface="EucrosiaUPC" pitchFamily="18" charset="-34"/>
              </a:rPr>
              <a:t> - </a:t>
            </a:r>
            <a:r>
              <a:rPr lang="th-TH" sz="3600" b="1" dirty="0" smtClean="0">
                <a:solidFill>
                  <a:srgbClr val="000099"/>
                </a:solidFill>
                <a:cs typeface="EucrosiaUPC" pitchFamily="18" charset="-34"/>
              </a:rPr>
              <a:t>การตรวจสอบหนังสือรับรองผลงาน</a:t>
            </a:r>
          </a:p>
          <a:p>
            <a:pPr>
              <a:lnSpc>
                <a:spcPct val="120000"/>
              </a:lnSpc>
              <a:buNone/>
            </a:pPr>
            <a:r>
              <a:rPr lang="th-TH" sz="4000" b="1" dirty="0" smtClean="0">
                <a:solidFill>
                  <a:srgbClr val="000099"/>
                </a:solidFill>
                <a:cs typeface="EucrosiaUPC" pitchFamily="18" charset="-34"/>
              </a:rPr>
              <a:t>    </a:t>
            </a:r>
            <a:r>
              <a:rPr lang="en-US" sz="4000" b="1" dirty="0" smtClean="0">
                <a:solidFill>
                  <a:srgbClr val="000099"/>
                </a:solidFill>
                <a:cs typeface="EucrosiaUPC" pitchFamily="18" charset="-34"/>
              </a:rPr>
              <a:t>- </a:t>
            </a:r>
            <a:r>
              <a:rPr lang="th-TH" sz="3600" b="1" dirty="0" smtClean="0">
                <a:solidFill>
                  <a:srgbClr val="000099"/>
                </a:solidFill>
                <a:cs typeface="EucrosiaUPC" pitchFamily="18" charset="-34"/>
              </a:rPr>
              <a:t>การตรวจสอบหลักประกัน</a:t>
            </a:r>
          </a:p>
          <a:p>
            <a:pPr>
              <a:lnSpc>
                <a:spcPct val="120000"/>
              </a:lnSpc>
              <a:buNone/>
            </a:pPr>
            <a:r>
              <a:rPr lang="th-TH" sz="3600" b="1" dirty="0" smtClean="0">
                <a:solidFill>
                  <a:srgbClr val="000099"/>
                </a:solidFill>
                <a:cs typeface="EucrosiaUPC" pitchFamily="18" charset="-34"/>
              </a:rPr>
              <a:t>    </a:t>
            </a:r>
            <a:r>
              <a:rPr lang="en-US" sz="3600" b="1" dirty="0" smtClean="0">
                <a:solidFill>
                  <a:srgbClr val="000099"/>
                </a:solidFill>
                <a:cs typeface="EucrosiaUPC" pitchFamily="18" charset="-34"/>
              </a:rPr>
              <a:t> - </a:t>
            </a:r>
            <a:r>
              <a:rPr lang="th-TH" sz="3600" b="1" dirty="0" smtClean="0">
                <a:solidFill>
                  <a:srgbClr val="000099"/>
                </a:solidFill>
                <a:cs typeface="EucrosiaUPC" pitchFamily="18" charset="-34"/>
              </a:rPr>
              <a:t>การตรวจสอบ </a:t>
            </a:r>
            <a:r>
              <a:rPr lang="en-US" sz="3600" b="1" dirty="0" smtClean="0">
                <a:solidFill>
                  <a:srgbClr val="000099"/>
                </a:solidFill>
                <a:cs typeface="EucrosiaUPC" pitchFamily="18" charset="-34"/>
              </a:rPr>
              <a:t>Spec. / BOQ</a:t>
            </a:r>
            <a:endParaRPr lang="th-TH" sz="3600" b="1" dirty="0" smtClean="0">
              <a:solidFill>
                <a:srgbClr val="000099"/>
              </a:solidFill>
              <a:cs typeface="EucrosiaUPC" pitchFamily="18" charset="-34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th-TH" sz="3600" b="1" i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120000"/>
              </a:lnSpc>
              <a:tabLst>
                <a:tab pos="812800" algn="l"/>
              </a:tabLst>
            </a:pPr>
            <a:endParaRPr lang="th-TH" sz="36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120000"/>
              </a:lnSpc>
              <a:buNone/>
            </a:pPr>
            <a:endParaRPr lang="th-TH" sz="36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120000"/>
              </a:lnSpc>
              <a:buNone/>
            </a:pPr>
            <a:endParaRPr lang="th-TH" sz="36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120000"/>
              </a:lnSpc>
              <a:buNone/>
            </a:pP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6112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ความเสี่ยงที่พบบ่อย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797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th-TH" sz="3600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การลงนามในสัญญาหรือข้อตกลงเป็นหนังสือ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latin typeface="EucrosiaUPC" pitchFamily="18" charset="-34"/>
                <a:cs typeface="EucrosiaUPC" pitchFamily="18" charset="-34"/>
              </a:rPr>
              <a:t> การทำสัญญาตามแบบของคณะกรรมการนโยบายฯ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การทำสัญญาโดยมีข้อความแตกต่างจากแบบฯ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เจตนารมณ์ของสัญญาตามตัวอย่างของ </a:t>
            </a:r>
            <a:r>
              <a:rPr lang="th-TH" sz="3600" b="1" i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กวพ.</a:t>
            </a:r>
            <a:endParaRPr lang="th-TH" sz="3600" b="1" i="1" dirty="0" smtClean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เงื่อนไขที่สำคัญ เช่น ค่าปรับ การนำงานไปช่วง การค้ำประกันความชำรุดบกพร่อง ฯ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th-TH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การไม่กำหนดสัญญาแบบปรับราคาได้ (ค่า </a:t>
            </a:r>
            <a:r>
              <a:rPr lang="en-US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)</a:t>
            </a:r>
            <a:r>
              <a:rPr lang="en-US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i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ในงานก่อสร้าง</a:t>
            </a:r>
            <a:endParaRPr lang="th-TH" sz="3600" b="1" dirty="0" smtClean="0">
              <a:solidFill>
                <a:srgbClr val="000099"/>
              </a:solidFill>
              <a:cs typeface="EucrosiaUPC" pitchFamily="18" charset="-34"/>
            </a:endParaRP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th-TH" sz="3600" b="1" i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80000"/>
              </a:lnSpc>
              <a:tabLst>
                <a:tab pos="812800" algn="l"/>
              </a:tabLst>
            </a:pPr>
            <a:endParaRPr lang="th-TH" sz="36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6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6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24" name="Elbow Connector 23"/>
          <p:cNvCxnSpPr/>
          <p:nvPr/>
        </p:nvCxnSpPr>
        <p:spPr>
          <a:xfrm flipV="1">
            <a:off x="0" y="6021288"/>
            <a:ext cx="9144000" cy="720080"/>
          </a:xfrm>
          <a:prstGeom prst="bentConnector3">
            <a:avLst>
              <a:gd name="adj1" fmla="val 44651"/>
            </a:avLst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0" y="5877272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0" y="548680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flipV="1">
            <a:off x="0" y="62068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980728"/>
          <a:ext cx="5400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31840" y="4462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</a:t>
            </a:fld>
            <a:endParaRPr lang="th-TH" dirty="0"/>
          </a:p>
        </p:txBody>
      </p:sp>
      <p:sp>
        <p:nvSpPr>
          <p:cNvPr id="11" name="Oval 10"/>
          <p:cNvSpPr/>
          <p:nvPr/>
        </p:nvSpPr>
        <p:spPr>
          <a:xfrm>
            <a:off x="395536" y="1052736"/>
            <a:ext cx="648072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5536" y="2060848"/>
            <a:ext cx="648072" cy="6480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5536" y="4221088"/>
            <a:ext cx="648072" cy="64807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9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5445224"/>
            <a:ext cx="648072" cy="6480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10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96136" y="692696"/>
            <a:ext cx="1512168" cy="4320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ราชกิจจา</a:t>
            </a:r>
            <a:r>
              <a:rPr lang="th-TH" sz="18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796136" y="128275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796136" y="206084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796136" y="537321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452320" y="620688"/>
            <a:ext cx="1296144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วันที่ใช้บังคับ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380312" y="128275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380312" y="206084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23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380312" y="5373216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5796136" y="314096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7380312" y="3140968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5536" y="3068960"/>
            <a:ext cx="648072" cy="64807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796136" y="416307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พ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80312" y="4163070"/>
            <a:ext cx="151216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28 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พ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295400"/>
            <a:ext cx="8610600" cy="4508500"/>
          </a:xfrm>
        </p:spPr>
        <p:txBody>
          <a:bodyPr>
            <a:normAutofit/>
          </a:bodyPr>
          <a:lstStyle/>
          <a:p>
            <a:pPr marL="609600" indent="-609600">
              <a:buFontTx/>
              <a:buNone/>
            </a:pPr>
            <a:r>
              <a:rPr lang="th-TH" sz="4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การคำนวณ ค่า </a:t>
            </a:r>
            <a:r>
              <a:rPr lang="en-US" sz="4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sz="4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เป็นการปฏิบัติตาม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มติ ครม. 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609600" indent="-609600">
              <a:buFontTx/>
              <a:buNone/>
            </a:pP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 </a:t>
            </a:r>
            <a:r>
              <a:rPr lang="th-TH" sz="3600" b="1" dirty="0" err="1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0203</a:t>
            </a:r>
            <a:r>
              <a:rPr lang="en-US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/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109  </a:t>
            </a:r>
            <a:r>
              <a:rPr lang="th-TH" sz="3600" b="1" dirty="0" err="1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en-US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24</a:t>
            </a:r>
            <a:r>
              <a:rPr lang="en-US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สิงหาคม 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2532</a:t>
            </a:r>
            <a:r>
              <a:rPr lang="en-US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marL="609600" indent="-609600">
              <a:buFontTx/>
              <a:buNone/>
            </a:pP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 </a:t>
            </a:r>
            <a:r>
              <a:rPr lang="th-TH" sz="3600" b="1" dirty="0" err="1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0205</a:t>
            </a:r>
            <a:r>
              <a:rPr lang="en-US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/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70   </a:t>
            </a:r>
            <a:r>
              <a:rPr lang="th-TH" sz="36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7</a:t>
            </a:r>
            <a:r>
              <a:rPr lang="en-US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เมษายน  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2541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609600" indent="-609600">
              <a:buFontTx/>
              <a:buNone/>
            </a:pP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ต้องมีการกำหนด ค่า </a:t>
            </a:r>
            <a:r>
              <a:rPr lang="en-US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K 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ในประกาศและในสัญญาทุกครั้ง</a:t>
            </a:r>
          </a:p>
          <a:p>
            <a:pPr marL="609600" indent="-609600">
              <a:buFontTx/>
              <a:buNone/>
            </a:pP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ต้องมีการคำนวณ ค่า </a:t>
            </a:r>
            <a:r>
              <a:rPr lang="en-US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K </a:t>
            </a:r>
            <a:r>
              <a:rPr lang="th-TH" sz="4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ทุกครั้ง หลังจากตรวจรับ</a:t>
            </a:r>
            <a:r>
              <a:rPr lang="th-TH" sz="4000" b="1" dirty="0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มอบงาน</a:t>
            </a:r>
            <a:endParaRPr lang="en-US" sz="4000" b="1" dirty="0">
              <a:solidFill>
                <a:srgbClr val="0000CC"/>
              </a:solidFill>
              <a:latin typeface="EucrosiaUPC" pitchFamily="18" charset="-34"/>
              <a:cs typeface="EucrosiaUPC" pitchFamily="18" charset="-34"/>
            </a:endParaRPr>
          </a:p>
          <a:p>
            <a:pPr marL="609600" indent="-609600"/>
            <a:endParaRPr lang="th-TH" sz="3600" b="1" dirty="0">
              <a:solidFill>
                <a:srgbClr val="0000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0" y="27973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th-TH" sz="6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สัญญาแบบปรับราคาได้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6553200" cy="1044575"/>
          </a:xfrm>
        </p:spPr>
        <p:txBody>
          <a:bodyPr anchor="b"/>
          <a:lstStyle/>
          <a:p>
            <a:pPr algn="ctr"/>
            <a:r>
              <a:rPr lang="th-TH" sz="6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สัญญาแบบปรับราคาได้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7848600" cy="5329238"/>
          </a:xfrm>
        </p:spPr>
        <p:txBody>
          <a:bodyPr>
            <a:normAutofit/>
          </a:bodyPr>
          <a:lstStyle/>
          <a:p>
            <a:pPr marL="609600" indent="-609600" algn="thaiDist">
              <a:lnSpc>
                <a:spcPct val="90000"/>
              </a:lnSpc>
              <a:buFontTx/>
              <a:buNone/>
            </a:pPr>
            <a:r>
              <a:rPr lang="th-TH" sz="36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              การคำนวณ ค่า </a:t>
            </a:r>
            <a:r>
              <a:rPr lang="en-US" sz="36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sz="36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marL="609600" indent="-609600" algn="thaiDist">
              <a:lnSpc>
                <a:spcPct val="90000"/>
              </a:lnSpc>
              <a:buFontTx/>
              <a:buNone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     กรณี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ที่ค่า 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K 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มีการเปลี่ยนแปลงเพิ่ม/ลดมากกว่า 4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 %</a:t>
            </a:r>
          </a:p>
          <a:p>
            <a:pPr marL="990600" lvl="1" indent="-533400" algn="thaiDist">
              <a:lnSpc>
                <a:spcPct val="90000"/>
              </a:lnSpc>
              <a:buFont typeface="Wingdings" pitchFamily="2" charset="2"/>
              <a:buChar char="Ø"/>
            </a:pP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กรณีที่ค่า 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K 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มีการเปลี่ยนแปลงเพิ่มขึ้นมากกว่า 4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 % 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และผู้รับจ้างมีการเรียกร้องเงินเพิ่ม ให้ผู้ว่าจ้างจ่ายเงินเพิ่มในส่วนที่เกินจาก 4 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%</a:t>
            </a:r>
          </a:p>
          <a:p>
            <a:pPr marL="990600" lvl="1" indent="-533400" algn="thaiDist">
              <a:lnSpc>
                <a:spcPct val="90000"/>
              </a:lnSpc>
              <a:buFont typeface="Wingdings" pitchFamily="2" charset="2"/>
              <a:buChar char="Ø"/>
            </a:pP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กรณีที่ค่า 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K 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มีการเปลี่ยนแปลงลดลงมากกว่า 4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 % 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ให้ผู้ว่าจ้างเรียกเงินคืนจากผู้รับจ้างในส่วนที่เกินจาก 4 </a:t>
            </a:r>
            <a:r>
              <a:rPr lang="en-US" sz="3600" b="1" dirty="0">
                <a:latin typeface="EucrosiaUPC" pitchFamily="18" charset="-34"/>
                <a:cs typeface="EucrosiaUPC" pitchFamily="18" charset="-34"/>
              </a:rPr>
              <a:t>%</a:t>
            </a: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216068" name="Picture 5" descr="http://toolsreviews.net/wp-content/uploads/2011/08/construction-t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688" y="0"/>
            <a:ext cx="250031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11560" y="1196752"/>
            <a:ext cx="7920880" cy="43924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การแก้ไขสัญญา</a:t>
            </a:r>
          </a:p>
          <a:p>
            <a:pPr marL="538163" indent="-179388">
              <a:lnSpc>
                <a:spcPct val="120000"/>
              </a:lnSpc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แก้ไขโดยไม่ชอบและเอื้อประโยชน์ให้แก่คู่สัญญา</a:t>
            </a:r>
          </a:p>
          <a:p>
            <a:pPr marL="538163" indent="-179388">
              <a:lnSpc>
                <a:spcPct val="120000"/>
              </a:lnSpc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กรณีแก้ไขสัญญาแล้วมีการเพิ่มวงเงิน แต่ไม่แก้ไขเพิ่มค่าปรับและหลักประกันสัญญา</a:t>
            </a:r>
          </a:p>
          <a:p>
            <a:pPr marL="0" indent="0">
              <a:lnSpc>
                <a:spcPct val="120000"/>
              </a:lnSpc>
              <a:buFont typeface="Wingdings" pitchFamily="2" charset="2"/>
              <a:buChar char="Ø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ขาดการเร่งรัดติดตามกรณีคู่สัญญาดำเนินการล่าช้า</a:t>
            </a:r>
          </a:p>
          <a:p>
            <a:pPr marL="179388" indent="-179388">
              <a:lnSpc>
                <a:spcPct val="120000"/>
              </a:lnSpc>
              <a:buFont typeface="Wingdings" pitchFamily="2" charset="2"/>
              <a:buChar char="Ø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ไม่แจ้งการเรียกค่าปรับเมื่อครบกำหนดสัญญา</a:t>
            </a:r>
          </a:p>
          <a:p>
            <a:pPr marL="179388" indent="-179388">
              <a:lnSpc>
                <a:spcPct val="120000"/>
              </a:lnSpc>
              <a:buFont typeface="Wingdings" pitchFamily="2" charset="2"/>
              <a:buChar char="Ø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ไม่สงวนสิทธิการเรียกปรับเมื่อรับมอบพัสดุหรืองานจ้าง</a:t>
            </a:r>
          </a:p>
          <a:p>
            <a:pPr marL="179388" indent="-179388">
              <a:lnSpc>
                <a:spcPct val="120000"/>
              </a:lnSpc>
              <a:buFont typeface="Wingdings" pitchFamily="2" charset="2"/>
              <a:buChar char="Ø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ขยายเวลาทำการตามสัญญา งดหรือลดค่าปรับไม่ชอบ</a:t>
            </a:r>
          </a:p>
          <a:p>
            <a:pPr marL="179388" indent="-179388">
              <a:lnSpc>
                <a:spcPct val="120000"/>
              </a:lnSpc>
              <a:buFont typeface="Wingdings" pitchFamily="2" charset="2"/>
              <a:buChar char="Ø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ไม่แจ้งคู่สัญญาให้ยินยอมชำระค่าปรับโดยไม่มีเงื่อนไขกรณีค่าปรับจะเกินร้อยละ 10</a:t>
            </a:r>
          </a:p>
          <a:p>
            <a:pPr marL="179388" indent="-179388">
              <a:lnSpc>
                <a:spcPct val="120000"/>
              </a:lnSpc>
              <a:buFont typeface="Wingdings" pitchFamily="2" charset="2"/>
              <a:buChar char="Ø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ไม่ตรวจสอบความชำรุดบกพร่องก่อนคืนหลักประกัน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552" y="47667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u="sng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ความเสี่ยงที่พบบ่อย</a:t>
            </a: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: </a:t>
            </a: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ในขั้นตอนการบริหารสัญญา</a:t>
            </a:r>
            <a:endParaRPr lang="th-TH" sz="3600" dirty="0"/>
          </a:p>
        </p:txBody>
      </p:sp>
      <p:grpSp>
        <p:nvGrpSpPr>
          <p:cNvPr id="1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11560" y="2204864"/>
            <a:ext cx="7920880" cy="28083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การตรวจรับพัสดุ ไม่ถูกต้อง ครบถ้วน ตามสัญญาหรือข้อตกลงเป็นหนังสือ</a:t>
            </a:r>
          </a:p>
          <a:p>
            <a:pPr>
              <a:lnSpc>
                <a:spcPct val="90000"/>
              </a:lnSpc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การควบคุมงาน และตรวจรับพัสดุในงานก่อสร้าง          ไม่ถูกต้อง ครบถ้วน ตามแบบรูปฯ</a:t>
            </a:r>
            <a:endParaRPr lang="en-US" sz="36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endParaRPr lang="th-TH" sz="3600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sz="3600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552" y="836712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u="sng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ความเสี่ยงที่พบบ่อย</a:t>
            </a: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: </a:t>
            </a: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ในขั้นตอนการตรวจรับพัสดุ</a:t>
            </a:r>
          </a:p>
        </p:txBody>
      </p:sp>
      <p:grpSp>
        <p:nvGrpSpPr>
          <p:cNvPr id="1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11560" y="1772816"/>
            <a:ext cx="7920880" cy="28083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การลงทะเบียนควบคุมวัสดุ ครุภัณฑ์</a:t>
            </a:r>
          </a:p>
          <a:p>
            <a:pPr>
              <a:lnSpc>
                <a:spcPct val="120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การทำหลักฐานการเบิก การจ่าย ไม่เป็นปัจจุบัน</a:t>
            </a:r>
          </a:p>
          <a:p>
            <a:pPr>
              <a:lnSpc>
                <a:spcPct val="120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การตรวจสอบพัสดุประจำปี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พบครุภัณฑ์ แต่ไม่มีการลงทะเบียน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มีทะเบียน แต่ไม่พบครุภัณฑ์</a:t>
            </a:r>
          </a:p>
          <a:p>
            <a:pPr>
              <a:lnSpc>
                <a:spcPct val="120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การจำหน่ายพัสดุไม่เหมาะสม</a:t>
            </a:r>
          </a:p>
          <a:p>
            <a:pPr lvl="1">
              <a:lnSpc>
                <a:spcPct val="120000"/>
              </a:lnSpc>
              <a:buNone/>
            </a:pPr>
            <a:endParaRPr lang="en-US" sz="32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120000"/>
              </a:lnSpc>
              <a:buNone/>
            </a:pPr>
            <a:endParaRPr lang="th-TH" sz="3200" dirty="0" smtClean="0"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120000"/>
              </a:lnSpc>
            </a:pPr>
            <a:endParaRPr lang="th-TH" sz="3200" dirty="0" smtClean="0">
              <a:latin typeface="EucrosiaUPC" pitchFamily="18" charset="-34"/>
              <a:cs typeface="EucrosiaUPC" pitchFamily="18" charset="-34"/>
            </a:endParaRPr>
          </a:p>
          <a:p>
            <a:pPr>
              <a:lnSpc>
                <a:spcPct val="120000"/>
              </a:lnSpc>
            </a:pP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552" y="836712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u="sng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ความเสี่ยงที่พบบ่อย</a:t>
            </a: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: </a:t>
            </a: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ในขั้นตอนการบริหารพัสดุ</a:t>
            </a:r>
          </a:p>
        </p:txBody>
      </p:sp>
      <p:grpSp>
        <p:nvGrpSpPr>
          <p:cNvPr id="14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135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08912" cy="208823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แนวทางการประกาศรายละเอียดข้อมูลราคากลาง</a:t>
            </a:r>
            <a:b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และการคำนวณราคากลาง</a:t>
            </a:r>
            <a:b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เกี่ยวกับการจัดซื้อจัดจ้างของหน่วยงานของรัฐ</a:t>
            </a:r>
            <a:endParaRPr lang="th-TH" sz="4000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ประเด็นศึกษา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00100" y="1935480"/>
            <a:ext cx="7686700" cy="438912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กฎหมาย ประกาศ ระเบียบ และหลักเกณฑ์ที่เกี่ยวข้อง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จัดทำเมื่อใด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ใครมีหน้าที่จัดทำ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การประกาศราคากลาง ?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ผลของราคากลาง ?</a:t>
            </a:r>
          </a:p>
          <a:p>
            <a:pPr marL="514350" indent="-514350">
              <a:buFont typeface="+mj-lt"/>
              <a:buAutoNum type="arabicPeriod"/>
            </a:pPr>
            <a:endParaRPr lang="en-US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None/>
            </a:pP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134076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อบรม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042" y="2996952"/>
            <a:ext cx="345243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8640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กฎหมาย ประกาศ ระเบียบ และหลักเกณฑ์ที่เกี่ยวข้อง</a:t>
            </a:r>
            <a:endParaRPr lang="th-TH" sz="3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124744"/>
            <a:ext cx="8892480" cy="4749160"/>
          </a:xfrm>
        </p:spPr>
        <p:txBody>
          <a:bodyPr>
            <a:noAutofit/>
          </a:bodyPr>
          <a:lstStyle/>
          <a:p>
            <a:pPr marL="361950" indent="-361950">
              <a:spcBef>
                <a:spcPts val="0"/>
              </a:spcBef>
              <a:buFont typeface="+mj-lt"/>
              <a:buAutoNum type="arabicPeriod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พ.ร.บ. การจัดซื้อจัดจ้างฯ มาตรา 4 (นิยาม “ราคากลาง”) และ มาตรา 63</a:t>
            </a:r>
          </a:p>
          <a:p>
            <a:pPr marL="361950" indent="-361950">
              <a:spcBef>
                <a:spcPts val="0"/>
              </a:spcBef>
              <a:buFont typeface="+mj-lt"/>
              <a:buAutoNum type="arabicPeriod"/>
            </a:pPr>
            <a:r>
              <a:rPr lang="th-TH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ประกาศคณะกรรมการราคากลางฯ เรื่อง หลักเกณฑ์และวิธีการกำหนดราคากลางงานก่อสร้าง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(ฉบับที่ 1 - 4)</a:t>
            </a: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แนวทาง วิธีปฏิบัติ และรายละเอียดประกอบการถอดแบบคำนวณราคากลางงานก่อสร้าง</a:t>
            </a: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หลักเกณฑ์การคำนวณราคากลางงานก่อสร้างอาคาร</a:t>
            </a:r>
            <a:endParaRPr lang="en-US" sz="2200" i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หลักเกณฑ์การคำนวณราคากลางงานก่อสร้างชลประทาน</a:t>
            </a:r>
            <a:endParaRPr lang="en-US" sz="2200" i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542925" indent="-180975" algn="thaiDist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หลักเกณฑ์การคำนวณราคากลางงานก่อสร้างทาง สะพาน และท่อเหลี่ยม</a:t>
            </a:r>
            <a:endParaRPr lang="th-TH" sz="2200" b="1" i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	ระเบียบกระทรวงการคลังว่าด้วยการจัดซื้อจัดจ้างฯ ข้อ 22(3) และ ข้อ 104(4) 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4.	หนังสือกรมบัญชีกลาง ด่วนที่สุด ที่ </a:t>
            </a:r>
            <a:r>
              <a:rPr lang="th-TH" sz="2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0433.2/ว 206 ลงวันที่ 1 พ.ค. 62 เรื่อง 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</a:t>
            </a:r>
          </a:p>
          <a:p>
            <a:pPr marL="542925" indent="-180975">
              <a:spcBef>
                <a:spcPts val="0"/>
              </a:spcBef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คู่มือแนวทางการประกาศรายละเอียดข้อมูลราคากลาง และการคำนวณราคากลาง</a:t>
            </a:r>
          </a:p>
          <a:p>
            <a:pPr marL="542925" indent="-180975">
              <a:spcBef>
                <a:spcPts val="0"/>
              </a:spcBef>
              <a:buNone/>
            </a:pPr>
            <a:r>
              <a:rPr lang="th-TH" sz="22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เกี่ยวกับการจัดซื้อจัดจ้างของหน่วยงานของรัฐ</a:t>
            </a:r>
          </a:p>
          <a:p>
            <a:pPr marL="457200" indent="-457200">
              <a:spcBef>
                <a:spcPts val="0"/>
              </a:spcBef>
              <a:buAutoNum type="arabicPeriod" startAt="5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หนังสือสำนักเลขาธิการคณะรัฐมนตรี ด่วนที่สุด ที่ </a:t>
            </a:r>
            <a:r>
              <a:rPr lang="th-TH" sz="2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0506/ว 128 ลงวันที่ 8 ส.ค. 56 (จ้างที่ปรึกษา)</a:t>
            </a:r>
          </a:p>
          <a:p>
            <a:pPr marL="457200" indent="-457200">
              <a:spcBef>
                <a:spcPts val="0"/>
              </a:spcBef>
              <a:buAutoNum type="arabicPeriod" startAt="6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หนังสือสำนักเลขาธิการคณะรัฐมนตรี ด่วนที่สุด ที่ </a:t>
            </a:r>
            <a:r>
              <a:rPr lang="th-TH" sz="2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0506/ว 134 ลงวันที่ 15 ส.ค. 56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(พัฒนาระบบคอมพิวเตอร์)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7.	แนววินิจฉัยที่สำคัญ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spcBef>
                <a:spcPts val="0"/>
              </a:spcBef>
              <a:buNone/>
            </a:pP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76470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244827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พ.ร.บ. ประกอบรัฐธรรมนูญว่าด้วยการป้องกันและปราบปรามการทุจริต พ.ศ. 2542 </a:t>
            </a:r>
          </a:p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แก้ไขเพิ่มเติมโดย พ.ร.บ. ประกอบรัฐธรรมนูญว่าด้วยการป้องกันและปราบปรามการทุจริต</a:t>
            </a:r>
          </a:p>
          <a:p>
            <a:pPr algn="ctr">
              <a:lnSpc>
                <a:spcPts val="2600"/>
              </a:lnSpc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(ฉบับที่ 2) พ.ศ. 2554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มาตรา 103/7 วรรคหนึ่ง ให้หน่วยงานของรัฐดำเนินการจัดทำข้อมูลรายละเอียดค่าใช้จ่ายเกี่ยวกับการจัดซื้อจัดจ้างโดยเฉพาะราคากลางและการคำนวณราคากลางไว้ในระบบข้อมูลทางอิเล็กทรอนิกส์ เพื่อให้ประชาชนสามารถเข้าตรวจดูได้</a:t>
            </a:r>
          </a:p>
          <a:p>
            <a:pPr>
              <a:lnSpc>
                <a:spcPts val="2600"/>
              </a:lnSpc>
              <a:buFont typeface="Wingdings" pitchFamily="2" charset="2"/>
              <a:buChar char="Ø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มาตรา 103/8 ให้คณะกรรมการ ป.ป.ช. มีหน้าที่รายงานต่อคณะรัฐมนตรีเพื่อสั่งการให้หน่วยงานของรัฐจัดทำข้อมูลเกี่ยวกับการจัดซื้อจัดจ้างตามมาตรา 103/7 วรรคหนึ่ง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708920"/>
            <a:ext cx="2520280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ครม. มีมติ 12 ก.พ. 56 และเห็นชอบให้หน่วยงานของรัฐเปิดเผยราคากลาง และ</a:t>
            </a:r>
            <a:b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การคำนวณราคากลางตามที่คณะกรรมการ ป.ป.ช. เสนอในการจัดซื้อจัดจ้าง </a:t>
            </a:r>
          </a:p>
          <a:p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7 ประเภท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5816" y="2708920"/>
            <a:ext cx="2952328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 งานก่อสร้าง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การจ้างควบคุมงาน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การจ้างออกแบบ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4. การจ้างที่ปรึกษา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6. การจ้างพัฒนาระบบคอมพิวเตอร์</a:t>
            </a:r>
          </a:p>
          <a:p>
            <a:pPr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7. การจัดซื้อจัดจ้างที่มิใช่งานก่อสร้าง</a:t>
            </a:r>
          </a:p>
          <a:p>
            <a:endParaRPr lang="th-TH" sz="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2200"/>
              </a:lnSpc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** ให้ประกาศในการจัดซื้อจัดจ้าง     ที่มีวงเงิน</a:t>
            </a:r>
            <a:r>
              <a:rPr lang="th-TH" sz="20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เกินกว่า 1 แสนบาท ขึ้นไป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ไม่ว่าจะเป็นการจัดซื้อจัดจ้าง        ด้วยวิธีการใดๆ ก็ตาม ** </a:t>
            </a:r>
          </a:p>
          <a:p>
            <a:pPr>
              <a:lnSpc>
                <a:spcPts val="2200"/>
              </a:lnSpc>
            </a:pP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4168" y="2708920"/>
            <a:ext cx="2880320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Picture 8" descr="โลโก้ ปป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8275" y="2780928"/>
            <a:ext cx="1052117" cy="7575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00192" y="3573016"/>
            <a:ext cx="2592288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/>
            <a:endParaRPr lang="th-TH" sz="1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แนวทางการเปิดเผย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รายละเอียดค่าใช้จ่ายเกี่ยวกับการจัดซื้อจัดจ้าง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ราคากลางและการคำนวณราคากลาง</a:t>
            </a:r>
          </a:p>
          <a:p>
            <a:pPr algn="ct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(ฉบับแก้ไขปรับปรุง)</a:t>
            </a:r>
          </a:p>
          <a:p>
            <a:pPr algn="ctr"/>
            <a:endParaRPr lang="th-TH" sz="1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1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1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ศูนย์กำกับดูแลการจัดซื้อจัดจ้างภาครัฐ</a:t>
            </a: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สำนักงาน ป.ป.ช.</a:t>
            </a:r>
          </a:p>
          <a:p>
            <a:pPr algn="r"/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เดือนธันวาคม ๒๕๕๖</a:t>
            </a:r>
          </a:p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699792" y="4149080"/>
            <a:ext cx="21602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ight Arrow 11"/>
          <p:cNvSpPr/>
          <p:nvPr/>
        </p:nvSpPr>
        <p:spPr>
          <a:xfrm>
            <a:off x="5868144" y="4149080"/>
            <a:ext cx="21602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 rot="19868265">
            <a:off x="3141410" y="1794278"/>
            <a:ext cx="2516544" cy="2477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ยกเลิก</a:t>
            </a:r>
            <a:endParaRPr lang="th-TH" sz="6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7504" y="116632"/>
            <a:ext cx="8856984" cy="61926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79512" y="116632"/>
            <a:ext cx="8856984" cy="61926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139</a:t>
            </a:fld>
            <a:endParaRPr lang="th-TH"/>
          </a:p>
        </p:txBody>
      </p:sp>
      <p:grpSp>
        <p:nvGrpSpPr>
          <p:cNvPr id="5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0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182866" cy="52806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2560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67544" y="1988840"/>
            <a:ext cx="8352928" cy="1152128"/>
            <a:chOff x="-336684" y="1863064"/>
            <a:chExt cx="9172684" cy="1152128"/>
          </a:xfrm>
          <a:solidFill>
            <a:srgbClr val="FFFF00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324411" y="1863064"/>
              <a:ext cx="8511589" cy="1152128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ข้อความทั่วไป </a:t>
              </a:r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(นิยาม การมีส่วนได้เสียในเรื่องที่ประชุมพิจารณา ผู้มีอำนาจและ</a:t>
              </a:r>
            </a:p>
            <a:p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การมอบอำนาจ การดำเนินการด้วยวิธีการทางอิเล็กทรอนิกส์ การจัดทำแผนการจัดซื้อ</a:t>
              </a:r>
            </a:p>
            <a:p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จัดจ้าง การตรวจสอบผู้มีผลประโยชน์ร่วมกัน การจัดทำบันทึกรายงานผลการพิจารณา)</a:t>
              </a:r>
              <a:endPara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-336684" y="2041360"/>
              <a:ext cx="714381" cy="685800"/>
            </a:xfrm>
            <a:prstGeom prst="diamond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ysClr val="windowText" lastClr="000000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</a:t>
              </a:r>
              <a:endParaRPr lang="en-US" altLang="ko-KR" sz="2400" b="1" dirty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983651" y="3356992"/>
            <a:ext cx="7764813" cy="129614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1259632" y="3694960"/>
            <a:ext cx="3875372" cy="5981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การซื้อหรือการจ้าง (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บททั่วไป กระบวนการซื้อหรือการจ้างแต่ละวิธีการจ้างออกแบบ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รวมก่อสร้าง อำนาจในการสั่งซื้อหรือสั่งจ้าง การจ่ายเงินล่วงหน้า การเช่า 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การแลกเปลี่ยน)</a:t>
            </a:r>
            <a:endParaRPr kumimoji="1"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467544" y="3607296"/>
            <a:ext cx="622497" cy="685800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2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037550" y="4903440"/>
            <a:ext cx="7782922" cy="1621904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1286549" y="5412626"/>
            <a:ext cx="3561641" cy="64294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งานจ้างที่ปรึกษา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(บททั่วไป กระบวนการจ้างที่ปรึกษา การจัดทำร่างขอบเขตของงาน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จ้างที่ปรึกษา รายงานขอจ้างที่ปรึกษา คณะกรรมการดำเนินงานจ้างที่ปรึกษา การจ้าง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ที่ปรึกษาแต่ละวิธี เกณฑ์การพิจารณาคัดเลือกข้อเสนอ อำนาจการสั่งจ้างงานจ้าง</a:t>
            </a:r>
          </a:p>
          <a:p>
            <a:pPr latinLnBrk="1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 ค่าจ้างที่ปรึกษา ค่าจ้างล่วงหน้า</a:t>
            </a:r>
            <a:r>
              <a:rPr lang="th-TH" sz="2400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kumimoji="1"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502878" y="5191472"/>
            <a:ext cx="684746" cy="757808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3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528" y="1268760"/>
            <a:ext cx="856895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ประกาศราชกิจจา</a:t>
            </a:r>
            <a:r>
              <a:rPr lang="th-TH" b="1" dirty="0" err="1" smtClean="0"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23 สิงหาคม 2560 มีผลใช้บังคับ 24 สิงหาคม 2560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140</a:t>
            </a:fld>
            <a:endParaRPr lang="th-TH"/>
          </a:p>
        </p:txBody>
      </p:sp>
      <p:grpSp>
        <p:nvGrpSpPr>
          <p:cNvPr id="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0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09" y="404664"/>
            <a:ext cx="7725523" cy="570029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มนมุมสี่เหลี่ยมด้านเดียวกัน 11"/>
          <p:cNvSpPr/>
          <p:nvPr/>
        </p:nvSpPr>
        <p:spPr>
          <a:xfrm>
            <a:off x="395536" y="1124744"/>
            <a:ext cx="3280448" cy="576064"/>
          </a:xfrm>
          <a:prstGeom prst="round2SameRect">
            <a:avLst/>
          </a:prstGeom>
          <a:solidFill>
            <a:srgbClr val="CCFF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 การเช่า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: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21" name="สี่เหลี่ยมผืนผ้า 13"/>
          <p:cNvSpPr/>
          <p:nvPr/>
        </p:nvSpPr>
        <p:spPr>
          <a:xfrm>
            <a:off x="395536" y="1772816"/>
            <a:ext cx="3280448" cy="504056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การจ้างที่ไม่ใช่งานก่อสร้าง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มนมุมสี่เหลี่ยมด้านเดียวกัน 11"/>
          <p:cNvSpPr/>
          <p:nvPr/>
        </p:nvSpPr>
        <p:spPr>
          <a:xfrm>
            <a:off x="3707904" y="1124744"/>
            <a:ext cx="5152656" cy="576064"/>
          </a:xfrm>
          <a:prstGeom prst="round2Same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เมื่อผู้มีอำนาจได้เห็นชอบหรืออนุมัติรายละเอียดคุณลักษณะเฉพาะ </a:t>
            </a:r>
          </a:p>
        </p:txBody>
      </p:sp>
      <p:sp>
        <p:nvSpPr>
          <p:cNvPr id="27" name="สี่เหลี่ยมผืนผ้า 13"/>
          <p:cNvSpPr/>
          <p:nvPr/>
        </p:nvSpPr>
        <p:spPr>
          <a:xfrm>
            <a:off x="3707904" y="1772816"/>
            <a:ext cx="5152656" cy="504056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</a:t>
            </a:r>
          </a:p>
        </p:txBody>
      </p:sp>
      <p:sp>
        <p:nvSpPr>
          <p:cNvPr id="36" name="สี่เหลี่ยมผืนผ้า 13"/>
          <p:cNvSpPr/>
          <p:nvPr/>
        </p:nvSpPr>
        <p:spPr>
          <a:xfrm>
            <a:off x="3707904" y="2348880"/>
            <a:ext cx="5152656" cy="1728192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หน่วยงานของรัฐออกแบบเอง ให้จัดทำราคากลางเมื่อผู้มีอำนาจได้เห็นชอบหรืออนุมัติแบบรูปรายการก่อสร้าง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กรณีขอความร่วมมือหน่วยงานของรัฐอื่นออกแบบให้ ให้จัดทำราคากลางเมื่อได้รับมอบแบบรูปรายการก่อสร้าง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กรณีจ้างออกแบบ ให้จัดทำเมื่อหน่วยงานของรัฐ (คณะกรรมการตรวจรับ) ได้รับมอบแบบรูปรายการก่อสร้าง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2348880"/>
            <a:ext cx="3280448" cy="172819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ราคากลาง จะจัดทำเมื่อใด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สี่เหลี่ยมผืนผ้า 13"/>
          <p:cNvSpPr/>
          <p:nvPr/>
        </p:nvSpPr>
        <p:spPr>
          <a:xfrm>
            <a:off x="395536" y="4149080"/>
            <a:ext cx="3280448" cy="7920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สี่เหลี่ยมผืนผ้า 13"/>
          <p:cNvSpPr/>
          <p:nvPr/>
        </p:nvSpPr>
        <p:spPr>
          <a:xfrm>
            <a:off x="3707904" y="4149080"/>
            <a:ext cx="5152656" cy="792088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เมื่อผู้มีอำนาจได้เห็นชอบหรืออนุมัติขอบเขตของงานจ้างออกแบบหรือควบคุมงานก่อสร้าง</a:t>
            </a:r>
          </a:p>
        </p:txBody>
      </p:sp>
      <p:sp>
        <p:nvSpPr>
          <p:cNvPr id="40" name="สี่เหลี่ยมผืนผ้า 13"/>
          <p:cNvSpPr/>
          <p:nvPr/>
        </p:nvSpPr>
        <p:spPr>
          <a:xfrm>
            <a:off x="395536" y="5589240"/>
            <a:ext cx="3280448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การแลกเปลี่ยน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สี่เหลี่ยมผืนผ้า 13"/>
          <p:cNvSpPr/>
          <p:nvPr/>
        </p:nvSpPr>
        <p:spPr>
          <a:xfrm>
            <a:off x="395536" y="5013176"/>
            <a:ext cx="3280448" cy="43204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สี่เหลี่ยมผืนผ้า 13"/>
          <p:cNvSpPr/>
          <p:nvPr/>
        </p:nvSpPr>
        <p:spPr>
          <a:xfrm>
            <a:off x="3707904" y="5013176"/>
            <a:ext cx="5152656" cy="432048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เมื่อผู้มีอำนาจได้เห็นชอบหรืออนุมัติขอบเขตของงานจ้างที่ปรึกษา</a:t>
            </a:r>
          </a:p>
        </p:txBody>
      </p:sp>
      <p:sp>
        <p:nvSpPr>
          <p:cNvPr id="43" name="สี่เหลี่ยมผืนผ้า 13"/>
          <p:cNvSpPr/>
          <p:nvPr/>
        </p:nvSpPr>
        <p:spPr>
          <a:xfrm>
            <a:off x="3707904" y="5589240"/>
            <a:ext cx="5152656" cy="57606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เมื่อผู้มีอำนาจได้เห็นชอบหรืออนุมัติรายละเอียดของพัสดุที่จะนำไปแลกเปลี่ยน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ราคากลาง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52609"/>
            <a:ext cx="7992889" cy="435671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24744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24744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62880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ราคากลาง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789040"/>
            <a:ext cx="8280920" cy="2638784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24744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24744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62880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pic>
        <p:nvPicPr>
          <p:cNvPr id="18" name="Picture 17" descr="ราคากลาง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8352928" cy="1866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7" name="สี่เหลี่ยมผืนผ้า 13"/>
          <p:cNvSpPr/>
          <p:nvPr/>
        </p:nvSpPr>
        <p:spPr>
          <a:xfrm>
            <a:off x="3707904" y="1196752"/>
            <a:ext cx="5152656" cy="50405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คณะกรรมการกำหนดราคากลาง</a:t>
            </a:r>
          </a:p>
        </p:txBody>
      </p:sp>
      <p:sp>
        <p:nvSpPr>
          <p:cNvPr id="37" name="สี่เหลี่ยมผืนผ้า 13"/>
          <p:cNvSpPr/>
          <p:nvPr/>
        </p:nvSpPr>
        <p:spPr>
          <a:xfrm>
            <a:off x="395536" y="1196752"/>
            <a:ext cx="3280448" cy="5040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184482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แนวทาง วิธีปฏิบัติ และรายละเอียดประกอบการถอดแบบคำนวณราคากลางงานก่อสร้าง 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pic>
        <p:nvPicPr>
          <p:cNvPr id="20" name="Picture 19" descr="ราคากลาง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82200"/>
            <a:ext cx="8568952" cy="269463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19672" y="5373216"/>
            <a:ext cx="374441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 13"/>
          <p:cNvSpPr/>
          <p:nvPr/>
        </p:nvSpPr>
        <p:spPr>
          <a:xfrm>
            <a:off x="3635896" y="5301208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ผู้จัดทำขอบเขตของงานหรือรายละเอียดคุณลักษณะเฉพาะของพัสดุที่จะซื้อหรือจ้าง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ตามระเบียบฯ ข้อ 21 หรือจะแต่งตั้งคณะกรรมการ หรือมอบหมายเจ้าหน้าที่หรือบุคคลใดบุคคลหนึ่งก็ได้</a:t>
            </a: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สี่เหลี่ยมผืนผ้า 13"/>
          <p:cNvSpPr/>
          <p:nvPr/>
        </p:nvSpPr>
        <p:spPr>
          <a:xfrm>
            <a:off x="251520" y="5301208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การจัดซื้อจัดจ้างที่มิใช่งานก่อสร้าง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ผู้มีหน้าที่จัดทำราคากลาง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552" y="98072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0433.2/ว.206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 พ.ค. 62)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9" name="สี่เหลี่ยมผืนผ้า 13"/>
          <p:cNvSpPr/>
          <p:nvPr/>
        </p:nvSpPr>
        <p:spPr>
          <a:xfrm>
            <a:off x="251520" y="4437112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การจ้างพัฒนาระบบคอมพิวเตอร์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ผืนผ้า 13"/>
          <p:cNvSpPr/>
          <p:nvPr/>
        </p:nvSpPr>
        <p:spPr>
          <a:xfrm>
            <a:off x="251520" y="3573016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สี่เหลี่ยมผืนผ้า 13"/>
          <p:cNvSpPr/>
          <p:nvPr/>
        </p:nvSpPr>
        <p:spPr>
          <a:xfrm>
            <a:off x="251520" y="2708920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การจ้างออกแบบ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สี่เหลี่ยมผืนผ้า 13"/>
          <p:cNvSpPr/>
          <p:nvPr/>
        </p:nvSpPr>
        <p:spPr>
          <a:xfrm>
            <a:off x="3635896" y="1844824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ผู้จัดทำขอบเขตของงานจ้างควบคุมงานก่อสร้างตามระเบียบฯ ข้อ 139 หรือ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จะแต่งตั้งคณะกรรมการ หรือมอบหมายเจ้าหน้าที่ หรือบุคคลใดบุคคลหนึ่งก็ได้</a:t>
            </a:r>
          </a:p>
        </p:txBody>
      </p:sp>
      <p:sp>
        <p:nvSpPr>
          <p:cNvPr id="25" name="สี่เหลี่ยมผืนผ้า 13"/>
          <p:cNvSpPr/>
          <p:nvPr/>
        </p:nvSpPr>
        <p:spPr>
          <a:xfrm>
            <a:off x="251520" y="1844824"/>
            <a:ext cx="3280448" cy="79208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การจ้างควบคุมงานก่อสร้าง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:</a:t>
            </a:r>
            <a:endPara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สี่เหลี่ยมผืนผ้า 13"/>
          <p:cNvSpPr/>
          <p:nvPr/>
        </p:nvSpPr>
        <p:spPr>
          <a:xfrm>
            <a:off x="3635896" y="2708920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ผู้จัดทำขอบเขตของงานจ้างออกแบบตามระเบียบฯ ข้อ 139 หรือ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จะแต่งตั้งคณะกรรมการ หรือมอบหมายเจ้าหน้าที่ หรือบุคคลใดบุคคลหนึ่งก็ได้</a:t>
            </a:r>
          </a:p>
        </p:txBody>
      </p:sp>
      <p:sp>
        <p:nvSpPr>
          <p:cNvPr id="29" name="สี่เหลี่ยมผืนผ้า 13"/>
          <p:cNvSpPr/>
          <p:nvPr/>
        </p:nvSpPr>
        <p:spPr>
          <a:xfrm>
            <a:off x="3635896" y="3573016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ผู้จัดทำขอบเขตของงานจ้างที่ปรึกษาตามระเบียบฯ ข้อ 103 หรือ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จะแต่งตั้งคณะกรรมการ หรือมอบหมายเจ้าหน้าที่ หรือบุคคลใดบุคคลหนึ่งก็ได้</a:t>
            </a:r>
          </a:p>
        </p:txBody>
      </p:sp>
      <p:sp>
        <p:nvSpPr>
          <p:cNvPr id="30" name="สี่เหลี่ยมผืนผ้า 13"/>
          <p:cNvSpPr/>
          <p:nvPr/>
        </p:nvSpPr>
        <p:spPr>
          <a:xfrm>
            <a:off x="3635896" y="4437112"/>
            <a:ext cx="5256584" cy="792088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ผู้จัดทำขอบเขตของงานจ้าง</a:t>
            </a: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พัฒนาระบบคอมพิวเตอร์ </a:t>
            </a:r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ตามระเบียบฯ ข้อ 21 หรือจะแต่งตั้งคณะกรรมการ หรือมอบหมายเจ้าหน้าที่</a:t>
            </a:r>
          </a:p>
          <a:p>
            <a:pPr algn="ctr"/>
            <a:r>
              <a:rPr lang="th-TH" sz="1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หรือบุคคลใดบุคคลหนึ่งก็ได้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398731"/>
            <a:ext cx="2592288" cy="1894365"/>
          </a:xfrm>
          <a:prstGeom prst="rect">
            <a:avLst/>
          </a:prstGeom>
        </p:spPr>
      </p:pic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301208"/>
            <a:ext cx="576064" cy="57606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94364"/>
            <a:ext cx="7632848" cy="858372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ราคากลาง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ราคาเพื่อ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ใช้เป็นฐานสำหรับเปรียบเทียบราคาที่ผู้ยื่นข้อเสนอได้ยื่นเสนอไว้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ซึ่งสามารถจัดซื้อจัดจ้างได้จริงตามลำดับ ดังต่อไปนี้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272742"/>
              </p:ext>
            </p:extLst>
          </p:nvPr>
        </p:nvGraphicFramePr>
        <p:xfrm>
          <a:off x="1547664" y="1196752"/>
          <a:ext cx="75963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55172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กรณีที่มีราคาตาม (1) ให้ใช้ราคาตาม (1) ก่อน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กรณีไม่มีราคาตาม (1) แต่มีราคาตาม (2) หรือ (3) </a:t>
            </a:r>
          </a:p>
          <a:p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ให้ใช้ราคาตาม (2) </a:t>
            </a:r>
            <a:r>
              <a:rPr lang="th-TH" altLang="th-TH" sz="2000" b="1" i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(3)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กรณีที่ไม่มีราคาตาม (1)  (2) และ (3) ให้ใช้ราคาตาม (4) (5) </a:t>
            </a:r>
            <a:r>
              <a:rPr lang="th-TH" altLang="th-TH" sz="2000" b="1" i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(6) </a:t>
            </a:r>
          </a:p>
          <a:p>
            <a:pPr>
              <a:buFont typeface="Wingdings" pitchFamily="2" charset="2"/>
              <a:buChar char="Ø"/>
            </a:pP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จะใช้ราคาใดให้คำนึงถึงประโยชน์ของหน่วยงานของรัฐเป็นสำคัญ</a:t>
            </a:r>
            <a:endParaRPr lang="th-TH" sz="2000" i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1" name="Regular Pentagon 10">
            <a:hlinkClick r:id="rId10" action="ppaction://hlinksldjump"/>
          </p:cNvPr>
          <p:cNvSpPr/>
          <p:nvPr/>
        </p:nvSpPr>
        <p:spPr>
          <a:xfrm>
            <a:off x="395536" y="1700808"/>
            <a:ext cx="1872208" cy="1296144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พ.ร.บ.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 4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18116" y="1052736"/>
            <a:ext cx="2901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th-TH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05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2"/>
          <p:cNvSpPr txBox="1">
            <a:spLocks noChangeArrowheads="1"/>
          </p:cNvSpPr>
          <p:nvPr/>
        </p:nvSpPr>
        <p:spPr bwMode="auto">
          <a:xfrm>
            <a:off x="1563686" y="1066800"/>
            <a:ext cx="5760640" cy="711210"/>
          </a:xfrm>
          <a:prstGeom prst="rect">
            <a:avLst/>
          </a:prstGeom>
          <a:solidFill>
            <a:srgbClr val="FFCC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noAutofit/>
            <a:sp3d>
              <a:contourClr>
                <a:srgbClr val="800080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th-TH" sz="32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หลักเกณฑ์การคำนวณราคากลางงานก่อสร้าง</a:t>
            </a:r>
            <a:endParaRPr lang="en-US" sz="32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5" name="กล่องข้อความ 2"/>
          <p:cNvSpPr txBox="1">
            <a:spLocks noChangeArrowheads="1"/>
          </p:cNvSpPr>
          <p:nvPr/>
        </p:nvSpPr>
        <p:spPr bwMode="auto">
          <a:xfrm>
            <a:off x="4334175" y="2358446"/>
            <a:ext cx="4630313" cy="952825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spAutoFit/>
            <a:sp3d>
              <a:contourClr>
                <a:schemeClr val="accent6"/>
              </a:contourClr>
            </a:sp3d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</a:t>
            </a:r>
            <a:r>
              <a:rPr lang="th-TH" sz="2200" b="1" dirty="0" smtClean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>กลางงานก่อสร้างอาคาร</a:t>
            </a:r>
            <a: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  <a:t/>
            </a:r>
            <a:br>
              <a:rPr lang="th-TH" sz="2200" b="1" dirty="0">
                <a:effectLst/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หลักเกณฑ์การคำนวณราคากลางงาน</a:t>
            </a: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ก่อสร้างทางฯ </a:t>
            </a:r>
          </a:p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การคำนวณราคากลางงานก่อสร้างชลประทาน</a:t>
            </a:r>
            <a:endParaRPr lang="en-US" sz="2200" dirty="0">
              <a:effectLst/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6" name="กล่องข้อความ 2"/>
          <p:cNvSpPr txBox="1">
            <a:spLocks noChangeArrowheads="1"/>
          </p:cNvSpPr>
          <p:nvPr/>
        </p:nvSpPr>
        <p:spPr bwMode="auto">
          <a:xfrm>
            <a:off x="236280" y="2351647"/>
            <a:ext cx="3721472" cy="933337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ctr" anchorCtr="0">
            <a:noAutofit/>
            <a:sp3d extrusionH="57150">
              <a:bevelT w="57150" h="44450" prst="artDeco"/>
              <a:extrusionClr>
                <a:schemeClr val="bg1"/>
              </a:extrusionClr>
              <a:contourClr>
                <a:schemeClr val="accent6"/>
              </a:contourClr>
            </a:sp3d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2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แนวทาง วิธีปฏิบัติ และรายละเอียดประกอบการถอดแบบคำนวณราคากลางงาน</a:t>
            </a:r>
            <a:r>
              <a:rPr lang="th-TH" sz="2200" b="1" dirty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</a:t>
            </a:r>
            <a:endParaRPr lang="en-US" sz="22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7" name="กล่องข้อความ 2"/>
          <p:cNvSpPr txBox="1">
            <a:spLocks noChangeArrowheads="1"/>
          </p:cNvSpPr>
          <p:nvPr/>
        </p:nvSpPr>
        <p:spPr bwMode="auto">
          <a:xfrm>
            <a:off x="107504" y="4329685"/>
            <a:ext cx="2232247" cy="656590"/>
          </a:xfrm>
          <a:prstGeom prst="rect">
            <a:avLst/>
          </a:prstGeom>
          <a:solidFill>
            <a:srgbClr val="CCFF99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หลักเกณฑ์การ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</a:p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งานต้นทุน (</a:t>
            </a:r>
            <a:r>
              <a:rPr lang="en-US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Direct </a:t>
            </a:r>
            <a:r>
              <a:rPr lang="en-US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Cost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)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8" name="กล่องข้อความ 2"/>
          <p:cNvSpPr txBox="1">
            <a:spLocks noChangeArrowheads="1"/>
          </p:cNvSpPr>
          <p:nvPr/>
        </p:nvSpPr>
        <p:spPr bwMode="auto">
          <a:xfrm>
            <a:off x="2445882" y="4329351"/>
            <a:ext cx="2304818" cy="656590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ค่าใช้จ่ายใน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การดำเนินงาน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 (</a:t>
            </a:r>
            <a:r>
              <a:rPr lang="en-US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Indirect </a:t>
            </a:r>
            <a:r>
              <a:rPr lang="en-US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Cost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)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9" name="กล่องข้อความ 2"/>
          <p:cNvSpPr txBox="1">
            <a:spLocks noChangeArrowheads="1"/>
          </p:cNvSpPr>
          <p:nvPr/>
        </p:nvSpPr>
        <p:spPr bwMode="auto">
          <a:xfrm>
            <a:off x="4860588" y="4329351"/>
            <a:ext cx="1746298" cy="656590"/>
          </a:xfrm>
          <a:prstGeom prst="rect">
            <a:avLst/>
          </a:prstGeom>
          <a:solidFill>
            <a:srgbClr val="FFCC66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ค่าใช้จ่ายพิเศษ</a:t>
            </a:r>
            <a:b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ตามข้อกำหนดฯ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0" name="กล่องข้อความ 2"/>
          <p:cNvSpPr txBox="1">
            <a:spLocks noChangeArrowheads="1"/>
          </p:cNvSpPr>
          <p:nvPr/>
        </p:nvSpPr>
        <p:spPr bwMode="auto">
          <a:xfrm>
            <a:off x="6717725" y="4329351"/>
            <a:ext cx="2318771" cy="656590"/>
          </a:xfrm>
          <a:prstGeom prst="rect">
            <a:avLst/>
          </a:prstGeom>
          <a:solidFill>
            <a:srgbClr val="99FF99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การสรุปค่าก่อสร้างเป็น</a:t>
            </a:r>
            <a:r>
              <a:rPr lang="th-TH" sz="20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ราคากลางและ</a:t>
            </a:r>
            <a:r>
              <a:rPr lang="th-TH" sz="20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การจัดทำรายงาน</a:t>
            </a:r>
            <a:endParaRPr lang="en-US" sz="2000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cxnSp>
        <p:nvCxnSpPr>
          <p:cNvPr id="11" name="ตัวเชื่อมต่อตรง 10"/>
          <p:cNvCxnSpPr>
            <a:cxnSpLocks/>
          </p:cNvCxnSpPr>
          <p:nvPr/>
        </p:nvCxnSpPr>
        <p:spPr>
          <a:xfrm>
            <a:off x="2145710" y="2078610"/>
            <a:ext cx="4464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2" name="ลูกศรเชื่อมต่อแบบตรง 11"/>
          <p:cNvCxnSpPr>
            <a:cxnSpLocks/>
          </p:cNvCxnSpPr>
          <p:nvPr/>
        </p:nvCxnSpPr>
        <p:spPr>
          <a:xfrm>
            <a:off x="2160224" y="20608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" name="ลูกศรเชื่อมต่อแบบตรง 12"/>
          <p:cNvCxnSpPr>
            <a:cxnSpLocks/>
          </p:cNvCxnSpPr>
          <p:nvPr/>
        </p:nvCxnSpPr>
        <p:spPr>
          <a:xfrm>
            <a:off x="6588224" y="2078225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" name="ลูกศรเชื่อมต่อแบบตรง 13"/>
          <p:cNvCxnSpPr>
            <a:cxnSpLocks/>
          </p:cNvCxnSpPr>
          <p:nvPr/>
        </p:nvCxnSpPr>
        <p:spPr>
          <a:xfrm>
            <a:off x="4428546" y="1769400"/>
            <a:ext cx="0" cy="2880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6" name="ตัวเชื่อมต่อตรง 15"/>
          <p:cNvCxnSpPr>
            <a:cxnSpLocks/>
          </p:cNvCxnSpPr>
          <p:nvPr/>
        </p:nvCxnSpPr>
        <p:spPr>
          <a:xfrm>
            <a:off x="1332344" y="4091562"/>
            <a:ext cx="63360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0" name="ลูกศรเชื่อมต่อแบบตรง 19"/>
          <p:cNvCxnSpPr>
            <a:cxnSpLocks/>
          </p:cNvCxnSpPr>
          <p:nvPr/>
        </p:nvCxnSpPr>
        <p:spPr>
          <a:xfrm>
            <a:off x="6588224" y="3284984"/>
            <a:ext cx="0" cy="28803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6" name="ลูกศรเชื่อมต่อแบบตรง 25"/>
          <p:cNvCxnSpPr>
            <a:cxnSpLocks/>
          </p:cNvCxnSpPr>
          <p:nvPr/>
        </p:nvCxnSpPr>
        <p:spPr>
          <a:xfrm>
            <a:off x="3995772" y="2784678"/>
            <a:ext cx="2880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ot"/>
            <a:headEnd type="triangle" w="med" len="med"/>
            <a:tailEnd type="triangle" w="med" len="med"/>
          </a:ln>
          <a:effectLst/>
        </p:spPr>
      </p:cxn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7504" y="336503"/>
            <a:ext cx="8928991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26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แผนภาพแสดงโครงสร้างโดยรวมของ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หลักเกณฑ์การคำนวณราคากลางงานก่อสร้าง</a:t>
            </a:r>
          </a:p>
          <a:p>
            <a:pPr marR="0" lvl="0" algn="ctr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(ประกาศคณะกรรมการราคากลางฯ วันที่ 14 พฤศจิกายน 2560 มีผลใช้บังคับตั้งแต่ 15 พฤศจิกายน 2560)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9" name="ตัวเชื่อมต่อหักมุม 48"/>
          <p:cNvCxnSpPr/>
          <p:nvPr/>
        </p:nvCxnSpPr>
        <p:spPr>
          <a:xfrm rot="10800000" flipV="1">
            <a:off x="4334176" y="3573016"/>
            <a:ext cx="2268000" cy="28399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>
            <a:cxnSpLocks/>
          </p:cNvCxnSpPr>
          <p:nvPr/>
        </p:nvCxnSpPr>
        <p:spPr>
          <a:xfrm>
            <a:off x="4355976" y="38610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3" name="ลูกศรเชื่อมต่อแบบตรง 52"/>
          <p:cNvCxnSpPr>
            <a:cxnSpLocks/>
          </p:cNvCxnSpPr>
          <p:nvPr/>
        </p:nvCxnSpPr>
        <p:spPr>
          <a:xfrm>
            <a:off x="1345592" y="407707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5" name="ลูกศรเชื่อมต่อแบบตรง 54"/>
          <p:cNvCxnSpPr>
            <a:cxnSpLocks/>
          </p:cNvCxnSpPr>
          <p:nvPr/>
        </p:nvCxnSpPr>
        <p:spPr>
          <a:xfrm>
            <a:off x="3563888" y="409330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ลูกศรเชื่อมต่อแบบตรง 55"/>
          <p:cNvCxnSpPr>
            <a:cxnSpLocks/>
          </p:cNvCxnSpPr>
          <p:nvPr/>
        </p:nvCxnSpPr>
        <p:spPr>
          <a:xfrm>
            <a:off x="5724128" y="4082348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7" name="ลูกศรเชื่อมต่อแบบตรง 56"/>
          <p:cNvCxnSpPr>
            <a:cxnSpLocks/>
          </p:cNvCxnSpPr>
          <p:nvPr/>
        </p:nvCxnSpPr>
        <p:spPr>
          <a:xfrm>
            <a:off x="7653704" y="4077072"/>
            <a:ext cx="0" cy="216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79512" y="3337247"/>
            <a:ext cx="3902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indent="-85725"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600" b="1" dirty="0">
                <a:latin typeface="EucrosiaUPC" pitchFamily="18" charset="-34"/>
                <a:ea typeface="Times New Roman"/>
                <a:cs typeface="EucrosiaUPC" pitchFamily="18" charset="-34"/>
              </a:rPr>
              <a:t> ข้อกำหนด ข้อบังคับ แนวทาง และวิธี</a:t>
            </a:r>
            <a:r>
              <a:rPr lang="th-TH" sz="16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ปฏิบัติฯ จำนวน 22 </a:t>
            </a:r>
            <a:r>
              <a:rPr lang="th-TH" sz="1600" b="1" dirty="0">
                <a:latin typeface="EucrosiaUPC" pitchFamily="18" charset="-34"/>
                <a:ea typeface="Times New Roman"/>
                <a:cs typeface="EucrosiaUPC" pitchFamily="18" charset="-34"/>
              </a:rPr>
              <a:t>ข้อ</a:t>
            </a:r>
            <a:endParaRPr lang="th-TH" sz="1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49" y="5004971"/>
            <a:ext cx="23182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การถอดแบบก่อสร้าง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ยะเอียดประกอบการ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ราคา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กลางงาน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ก่อสร้าง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การรวมค่างานต้นทุนเป็นค่างานต้นทุน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รวมทั้งโครงการงานก่อสร้าง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endParaRPr lang="th-TH" sz="1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18723" y="5004971"/>
            <a:ext cx="2376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งานก่อสร้างอาคาร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งานก่อสร้างทาง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งานก่อสร้างสะพาน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และท่อเหลี่ยม</a:t>
            </a:r>
          </a:p>
          <a:p>
            <a:pPr marL="180975" indent="-180975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ตาราง </a:t>
            </a:r>
            <a:r>
              <a:rPr lang="en-US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Factor F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งานก่อสร้างชลประทาน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271" y="4986275"/>
            <a:ext cx="18870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และวิธีการ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พิเศษตาม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ข้อกำหนด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ค่าใช้จ่ายอื่นที่เป็นต้อง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มี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5004971"/>
            <a:ext cx="23663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หลักเกณฑ์และวิธีการ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นำค่า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งาน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ต้นทุน</a:t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ในการดำเนินงานก่อสร้าง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/>
            </a:r>
            <a:b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</a:b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ค่าใช้จ่าย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พิเศษฯ 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และค่าใช้จ่ายอื่น ๆ 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มา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คำนวณ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รวมกันได้เป็น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ราคากลา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งงาน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  <a:buFont typeface="Wingdings" pitchFamily="2" charset="2"/>
              <a:buChar char="q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แบบฟอร์ม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และการจัดทำ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รายงาน</a:t>
            </a:r>
          </a:p>
          <a:p>
            <a:pPr marL="177800" indent="-177800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     การคำนวณ</a:t>
            </a:r>
            <a:r>
              <a:rPr lang="th-TH" sz="1400" b="1" dirty="0">
                <a:latin typeface="EucrosiaUPC" pitchFamily="18" charset="-34"/>
                <a:ea typeface="Times New Roman"/>
                <a:cs typeface="EucrosiaUPC" pitchFamily="18" charset="-34"/>
              </a:rPr>
              <a:t>ราคา</a:t>
            </a:r>
            <a:r>
              <a:rPr lang="th-TH" sz="1400" b="1" dirty="0" smtClean="0">
                <a:latin typeface="EucrosiaUPC" pitchFamily="18" charset="-34"/>
                <a:ea typeface="Times New Roman"/>
                <a:cs typeface="EucrosiaUPC" pitchFamily="18" charset="-34"/>
              </a:rPr>
              <a:t>กลางงานก่อสร้าง</a:t>
            </a:r>
            <a:endParaRPr lang="en-US" sz="1400" b="1" dirty="0"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60595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148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1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8102727" cy="3800804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2411760" y="260648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การจัดทำราคากลางยา</a:t>
            </a:r>
            <a:endParaRPr lang="th-TH" sz="48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149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1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18297"/>
            <a:ext cx="8265267" cy="5291023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2411760" y="116632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การจัดทำราคากลางยา</a:t>
            </a:r>
            <a:endParaRPr lang="th-TH" sz="48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๒๕๖๐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893534" y="1340768"/>
            <a:ext cx="7926938" cy="175019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1142533" y="2076844"/>
            <a:ext cx="3875373" cy="6540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 (กระบวนการจ้างออกแบบฯ 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การจัดทำร่างขอบเขตจ้างออกแบบหรือควบคุมงานก่อสร้าง  รายงาน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ขอจ้างฯ  การแต่งตั้งคณะกรรมการจ้างฯ  วิธีการจ้างแต่ละวิธี  อำนาจ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การสั่งจ้าง)</a:t>
            </a:r>
          </a:p>
          <a:p>
            <a:pPr eaLnBrk="1" latinLnBrk="1" hangingPunct="1"/>
            <a:endParaRPr kumimoji="1" lang="en-US" altLang="ko-KR" sz="28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57" name="AutoShape 21"/>
          <p:cNvSpPr>
            <a:spLocks noChangeArrowheads="1"/>
          </p:cNvSpPr>
          <p:nvPr/>
        </p:nvSpPr>
        <p:spPr bwMode="auto">
          <a:xfrm>
            <a:off x="395536" y="1800516"/>
            <a:ext cx="659842" cy="71438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4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787708" y="3284984"/>
            <a:ext cx="8032764" cy="1451864"/>
          </a:xfrm>
          <a:prstGeom prst="roundRect">
            <a:avLst>
              <a:gd name="adj" fmla="val 28916"/>
            </a:avLst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1080282" y="3656728"/>
            <a:ext cx="4000369" cy="571504"/>
          </a:xfrm>
          <a:prstGeom prst="roundRect">
            <a:avLst>
              <a:gd name="adj" fmla="val 19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การทำสัญญาและหลักประกัน (สัญญา  หลักประกันการเสนอราคา </a:t>
            </a:r>
          </a:p>
          <a:p>
            <a:pPr latinLnBrk="1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หลักประกันสัญญา หลักประกันการรับเงินล่วงหน้า หลักประกันผลงาน)</a:t>
            </a:r>
            <a:endParaRPr kumimoji="1" lang="en-US" altLang="ko-KR" sz="2800" b="1" dirty="0"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358862" y="3662998"/>
            <a:ext cx="684746" cy="713810"/>
          </a:xfrm>
          <a:prstGeom prst="diamond">
            <a:avLst/>
          </a:prstGeom>
          <a:solidFill>
            <a:srgbClr val="92D05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5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787708" y="4941168"/>
            <a:ext cx="8032764" cy="1656184"/>
          </a:xfrm>
          <a:prstGeom prst="roundRect">
            <a:avLst>
              <a:gd name="adj" fmla="val 28916"/>
            </a:avLst>
          </a:prstGeom>
          <a:solidFill>
            <a:srgbClr val="FFFFB7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การบริหารสัญญา และการตรวจรับพัสดุ (หน้าที่ของคณะกรรมการตรวจรับพัสดุในงานซื้อ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งานจ้าง/งานจ้างก่อสร้าง ผู้ควบคุมงาน ในงานจ้างที่ปรึกษา ในงานจ้างออกแบบหรือ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ควบคุมงานก่อสร้าง การเรียกค่าปรับ การงด ลดค่าปรับ การขยายเวลาทำการตามสัญญา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การบอกเลิกสัญญา การประกันความชำรุดบกพร่อง ค่าเสียหาย)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358862" y="5451494"/>
            <a:ext cx="684746" cy="713810"/>
          </a:xfrm>
          <a:prstGeom prst="diamond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6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150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2411760" y="260648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การจัดทำราคากลางยา</a:t>
            </a:r>
            <a:endParaRPr lang="th-TH" sz="48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4" name="รูปภาพ 13" descr="213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34059"/>
            <a:ext cx="8444039" cy="2187408"/>
          </a:xfrm>
          <a:prstGeom prst="rect">
            <a:avLst/>
          </a:prstGeom>
        </p:spPr>
      </p:pic>
      <p:pic>
        <p:nvPicPr>
          <p:cNvPr id="15" name="รูปภาพ 14" descr="213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87794"/>
            <a:ext cx="8424936" cy="1801911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206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2300" y="2852737"/>
            <a:ext cx="2819400" cy="1152525"/>
          </a:xfrm>
          <a:prstGeom prst="rect">
            <a:avLst/>
          </a:prstGeom>
        </p:spPr>
      </p:pic>
      <p:pic>
        <p:nvPicPr>
          <p:cNvPr id="18" name="รูปภาพ 17" descr="206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268760"/>
            <a:ext cx="7096125" cy="3238500"/>
          </a:xfrm>
          <a:prstGeom prst="rect">
            <a:avLst/>
          </a:prstGeom>
        </p:spPr>
      </p:pic>
      <p:pic>
        <p:nvPicPr>
          <p:cNvPr id="19" name="รูปภาพ 18" descr="206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4917529"/>
            <a:ext cx="4695825" cy="1247775"/>
          </a:xfrm>
          <a:prstGeom prst="rect">
            <a:avLst/>
          </a:prstGeom>
        </p:spPr>
      </p:pic>
      <p:pic>
        <p:nvPicPr>
          <p:cNvPr id="20" name="รูปภาพ 19" descr="206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16632"/>
            <a:ext cx="2819400" cy="115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 descr="206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466906" cy="6202286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 descr="206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" y="207987"/>
            <a:ext cx="8705850" cy="60293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รูปภาพ 16" descr="206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87" y="274662"/>
            <a:ext cx="8734425" cy="59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206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992888" cy="5946779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รูปภาพ 16" descr="206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5137"/>
            <a:ext cx="8802563" cy="596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206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1"/>
            <a:ext cx="8739325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158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7" name="รูปภาพ 16" descr="206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279" y="1964080"/>
            <a:ext cx="8481193" cy="302702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159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6" name="รูปภาพ 15" descr="206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013" y="1352550"/>
            <a:ext cx="8753475" cy="4152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552" y="288032"/>
            <a:ext cx="8136904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th-TH" altLang="ko-KR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โครงสร้างระเบียบกระทรวงการคลังว่าด้วยการจัดซื้อจัดจ้างและการบริหารพัสดุภาครัฐ พ.ศ. 2560</a:t>
            </a:r>
            <a:endParaRPr lang="en-US" altLang="ko-KR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539552" y="1268760"/>
            <a:ext cx="8208912" cy="864096"/>
            <a:chOff x="-258279" y="1287000"/>
            <a:chExt cx="9093586" cy="864096"/>
          </a:xfrm>
          <a:solidFill>
            <a:srgbClr val="FFFFB7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323718" y="1287000"/>
              <a:ext cx="8511589" cy="86409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  การประเมินผลผู้ประกอบการ</a:t>
              </a:r>
              <a:endPara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-258279" y="1359008"/>
              <a:ext cx="714381" cy="685800"/>
            </a:xfrm>
            <a:prstGeom prst="diamond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ysClr val="windowText" lastClr="000000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7</a:t>
              </a:r>
              <a:endParaRPr lang="en-US" altLang="ko-KR" sz="2400" b="1" dirty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1055659" y="2348880"/>
            <a:ext cx="7692805" cy="86409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การทิ้งงาน (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การลงโทษให้เป็นผู้ทิ้งงาน การเพิกถอนการเป็นผู้ทิ้งงาน)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539552" y="2420888"/>
            <a:ext cx="622497" cy="648072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8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037550" y="3463280"/>
            <a:ext cx="7782922" cy="1621904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การบริหารพัสดุ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(การเก็บ การบันทึก การเบิกจ่าย การยืม การบำรุงรักษา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การตรวจสอบพัสดุประจำปี การจำหน่ายพัสดุ การจำหน่ายเป็นสูญ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การลงจ่ายออกจากบัญชีหรือทะเบียน</a:t>
            </a:r>
            <a:r>
              <a:rPr lang="th-TH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th-TH" b="1" dirty="0">
              <a:solidFill>
                <a:srgbClr val="0070C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502878" y="3823320"/>
            <a:ext cx="684746" cy="685800"/>
          </a:xfrm>
          <a:prstGeom prst="diamond">
            <a:avLst/>
          </a:prstGeom>
          <a:solidFill>
            <a:srgbClr val="00B0F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9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037550" y="5373216"/>
            <a:ext cx="7782922" cy="10081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 การร้องเรียน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(ผู้ร้องเรียน หลักเกณฑ์และระยะเวลาการร้องเรียน</a:t>
            </a:r>
            <a:r>
              <a:rPr lang="th-TH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)</a:t>
            </a:r>
            <a:endParaRPr lang="th-TH" b="1" dirty="0">
              <a:solidFill>
                <a:srgbClr val="0070C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502878" y="5517232"/>
            <a:ext cx="684746" cy="685800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2400" b="1" dirty="0" smtClean="0">
                <a:solidFill>
                  <a:sysClr val="windowText" lastClr="00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10</a:t>
            </a:r>
            <a:endParaRPr lang="en-US" altLang="ko-KR" sz="2400" b="1" dirty="0">
              <a:solidFill>
                <a:sysClr val="windowText" lastClr="00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160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476672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7" name="รูปภาพ 16" descr="206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319" y="1988839"/>
            <a:ext cx="8448154" cy="3016547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161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71800" y="26064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สาระสำคัญตามคู่มือฯ</a:t>
            </a:r>
          </a:p>
        </p:txBody>
      </p:sp>
      <p:pic>
        <p:nvPicPr>
          <p:cNvPr id="16" name="รูปภาพ 15" descr="206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548" y="908720"/>
            <a:ext cx="8575932" cy="5005734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ประกาศราคากลา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178" y="4126197"/>
            <a:ext cx="3486894" cy="261517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การประกาศราคากลาง ทำอย่างไร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39750" y="1500188"/>
            <a:ext cx="8208963" cy="44490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ให้ประกาศรายละเอียดข้อมูลราคากลาง และ</a:t>
            </a:r>
            <a:b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การคำนวณราคากลาง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ในระบบเครือข่ายสารสนเทศของกรมบัญชีกลาง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ตามวิธีการที่กรมบัญชีกลางกำหนด</a:t>
            </a:r>
            <a:endParaRPr kumimoji="0" lang="en-US" altLang="th-TH" sz="40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9" name="Picture 18" descr="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19466">
            <a:off x="5876975" y="4239671"/>
            <a:ext cx="2361031" cy="11291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5292080" y="764704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มาตรา 63</a:t>
            </a:r>
            <a:endParaRPr lang="th-TH" sz="4400" i="1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4241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200" dirty="0"/>
          </a:p>
        </p:txBody>
      </p:sp>
      <p:pic>
        <p:nvPicPr>
          <p:cNvPr id="20" name="Picture 19" descr="เงื่อนไข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8247915" cy="549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164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39752" y="406405"/>
            <a:ext cx="4743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600" dirty="0"/>
          </a:p>
        </p:txBody>
      </p:sp>
      <p:pic>
        <p:nvPicPr>
          <p:cNvPr id="18" name="Picture 17" descr="เงื่อนไข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1682755"/>
            <a:ext cx="8424937" cy="2949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165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3728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dirty="0"/>
          </a:p>
        </p:txBody>
      </p:sp>
      <p:pic>
        <p:nvPicPr>
          <p:cNvPr id="18" name="Picture 17" descr="เงื่อไข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29127"/>
            <a:ext cx="8100392" cy="1907785"/>
          </a:xfrm>
          <a:prstGeom prst="rect">
            <a:avLst/>
          </a:prstGeom>
        </p:spPr>
      </p:pic>
      <p:pic>
        <p:nvPicPr>
          <p:cNvPr id="20" name="Picture 19" descr="เงื่อนไข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652555"/>
            <a:ext cx="7937253" cy="3440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166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23728" y="488866"/>
            <a:ext cx="5248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4000" dirty="0"/>
          </a:p>
        </p:txBody>
      </p:sp>
      <p:pic>
        <p:nvPicPr>
          <p:cNvPr id="18" name="Picture 17" descr="เงื่อนไข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8496944" cy="240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167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619672" y="188640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ผลของราคากลาง ?</a:t>
            </a:r>
          </a:p>
        </p:txBody>
      </p:sp>
      <p:pic>
        <p:nvPicPr>
          <p:cNvPr id="20" name="Picture 19" descr="ผล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7" y="1916832"/>
            <a:ext cx="8353425" cy="14573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1560" y="1196752"/>
            <a:ext cx="3283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กรณีงานก่อสร้าง </a:t>
            </a:r>
            <a:r>
              <a:rPr lang="en-US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1560" y="3729226"/>
            <a:ext cx="4035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กรณีไม่ใช่งานก่อสร้าง </a:t>
            </a:r>
            <a:r>
              <a:rPr lang="en-US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: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35696" y="4500409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ไม่มีหลักเกณฑ์กำหนดไว้ดังเช่นงานก่อสร้าง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ตัวยึดเนื้อหา 2"/>
          <p:cNvSpPr>
            <a:spLocks noGrp="1"/>
          </p:cNvSpPr>
          <p:nvPr>
            <p:ph idx="1"/>
          </p:nvPr>
        </p:nvSpPr>
        <p:spPr>
          <a:xfrm>
            <a:off x="228600" y="1700808"/>
            <a:ext cx="8686800" cy="4680520"/>
          </a:xfr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</a:pP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กรณีผู้ชนะการเสนอราคาได้เสนอราคาสูงกว่าราคากลาง แต่อยู่ภายในวงเงินงบประมาณ จะสามารถสั่งซื้อสั่งจ้างได้หรือไม่</a:t>
            </a:r>
          </a:p>
          <a:p>
            <a:pPr marL="266700" indent="-266700">
              <a:spcBef>
                <a:spcPts val="0"/>
              </a:spcBef>
            </a:pPr>
            <a:r>
              <a:rPr 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ความเห็น สำนักงาน ป.ป.ช.</a:t>
            </a:r>
          </a:p>
          <a:p>
            <a:pPr marL="266700" indent="-266700"/>
            <a:r>
              <a:rPr lang="th-TH" sz="28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ตามมาตรา 103/7 ประกอบมาตรา 103/8 แห่ง พ.ร.บ. ประกอบรัฐธรรมนูญ  ว่าด้วยการป้องกันและปราบปรามการทุจริต พ.ศ. 2542 แก้ไขเพิ่มเติม (ฉบับที่ 2) พ.ศ. 2554 ได้กำหนดให้หน่วยงานของรัฐดำเนินการจัดทำข้อมูลรายละเอียดค่าใช้จ่ายเกี่ยวกับการจัดซื้อจัดจ้าง ราคากลางและการคำนวณ ราคากลางไว้ในระบบข้อมูลทางอิเล็กทรอนิกส์ </a:t>
            </a:r>
            <a:r>
              <a:rPr lang="th-TH" sz="2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เพื่อให้ประชาชนสามารถเข้าตรวจดูได้</a:t>
            </a:r>
            <a:r>
              <a:rPr lang="th-TH" sz="2800" b="1" dirty="0" smtClean="0">
                <a:latin typeface="EucrosiaUPC" pitchFamily="18" charset="-34"/>
                <a:cs typeface="EucrosiaUPC" pitchFamily="18" charset="-34"/>
              </a:rPr>
              <a:t>  </a:t>
            </a:r>
            <a:endParaRPr lang="en-US" sz="2800" b="1" dirty="0" smtClean="0">
              <a:latin typeface="EucrosiaUPC" pitchFamily="18" charset="-34"/>
              <a:cs typeface="EucrosiaUPC" pitchFamily="18" charset="-34"/>
            </a:endParaRPr>
          </a:p>
          <a:p>
            <a:pPr marL="266700" indent="-266700"/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หน่วยงานจะจัดซื้อจัดจ้างในวงเงินที่สูงกว่าราคากลางได้หรือไม่ จะต้องดำเนินการให้เป็นไปตามกฎหมาย ระเบียบ และหลักเกณฑ์ที่เกี่ยวข้อง ทั้งนี้</a:t>
            </a:r>
          </a:p>
          <a:p>
            <a:pPr marL="180975" indent="-180975"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ให้คำนึงถึงความเหมาะสมและเป็นประโยชน์ต่อทางราชการด้วย</a:t>
            </a:r>
            <a:endParaRPr lang="en-US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168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43608" y="11663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การซื้อหรือจ้างสูงกว่าราคากลาง ?</a:t>
            </a:r>
          </a:p>
        </p:txBody>
      </p:sp>
      <p:pic>
        <p:nvPicPr>
          <p:cNvPr id="24" name="Picture 23" descr="โลโก้ ปปช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764704"/>
            <a:ext cx="1052117" cy="757524"/>
          </a:xfrm>
          <a:prstGeom prst="rect">
            <a:avLst/>
          </a:prstGeom>
        </p:spPr>
      </p:pic>
      <p:sp>
        <p:nvSpPr>
          <p:cNvPr id="25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980728"/>
            <a:ext cx="7416824" cy="685800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หนังสือสำนักงาน ป.ป.ช.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ปช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0035/0001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7 มี.ค. 57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86033-02FC-4F24-8FF0-9A3141F9A3F8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3608" y="27342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การซื้อหรือจ้างสูงกว่าราคากลาง ?</a:t>
            </a:r>
          </a:p>
        </p:txBody>
      </p:sp>
      <p:sp>
        <p:nvSpPr>
          <p:cNvPr id="18" name="ชื่อเรื่อง 1"/>
          <p:cNvSpPr>
            <a:spLocks noGrp="1"/>
          </p:cNvSpPr>
          <p:nvPr>
            <p:ph type="title"/>
          </p:nvPr>
        </p:nvSpPr>
        <p:spPr>
          <a:xfrm>
            <a:off x="1043608" y="1591072"/>
            <a:ext cx="7416824" cy="6858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หนังสือคณะกรรมการวินิจฉัยฯ ด่วนที่สุด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 </a:t>
            </a:r>
            <a:b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0405.2/033197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15 ส.ค. 61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508104" y="3429000"/>
            <a:ext cx="3312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68144" y="3789040"/>
            <a:ext cx="29523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3528" y="4149080"/>
            <a:ext cx="27363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323528" y="2809097"/>
            <a:ext cx="8712968" cy="2024990"/>
            <a:chOff x="323528" y="2809097"/>
            <a:chExt cx="8712968" cy="2024990"/>
          </a:xfrm>
        </p:grpSpPr>
        <p:pic>
          <p:nvPicPr>
            <p:cNvPr id="19" name="Picture 18" descr="สุงกว่าราคากลาง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2809097"/>
              <a:ext cx="8712968" cy="20249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83968" y="3573016"/>
              <a:ext cx="1440160" cy="216024"/>
            </a:xfrm>
            <a:prstGeom prst="rect">
              <a:avLst/>
            </a:prstGeom>
            <a:solidFill>
              <a:srgbClr val="0099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52320" y="3933056"/>
              <a:ext cx="1512168" cy="216024"/>
            </a:xfrm>
            <a:prstGeom prst="rect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5536" y="4509120"/>
              <a:ext cx="1656184" cy="288032"/>
            </a:xfrm>
            <a:prstGeom prst="rect">
              <a:avLst/>
            </a:prstGeom>
            <a:solidFill>
              <a:srgbClr val="0099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5861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395536" y="908720"/>
            <a:ext cx="5760640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51520" y="908720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5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35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8072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308304" y="177281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29 ก.ย.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1763815"/>
            <a:ext cx="5976663" cy="418137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หลักเกณฑ์การใช้เงินกู้หรือเงินช่วยเหลือร่วมกับเงินงบประมาณ 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2348880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หลักเกณฑ์การจัดซื้อจัดจ้างยุทโธปกรณ์และบริการที่เกี่ยวกับความมั่นคงของชาติ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308304" y="243487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21 ต.ค.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2996952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308304" y="306896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14 ธ.ค.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8072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12160" y="1772816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28 ก.ย.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12160" y="242088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20 ต.ค.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12160" y="306896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13 ธ.ค.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1520" y="364502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2)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1520" y="436510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3)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5976664" y="371703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308304" y="373102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6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012160" y="443711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308304" y="445110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521" y="508518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4)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012160" y="515719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308304" y="517118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พ.ย.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012160" y="580526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08304" y="581925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6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4" name="Rectangle 34"/>
          <p:cNvSpPr/>
          <p:nvPr/>
        </p:nvSpPr>
        <p:spPr>
          <a:xfrm>
            <a:off x="251520" y="580526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5)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44624"/>
            <a:ext cx="9144000" cy="6768752"/>
            <a:chOff x="0" y="44624"/>
            <a:chExt cx="9144000" cy="6768752"/>
          </a:xfrm>
        </p:grpSpPr>
        <p:pic>
          <p:nvPicPr>
            <p:cNvPr id="4" name="Picture 3" descr="ขอบคุณ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5232" y="44624"/>
              <a:ext cx="5047208" cy="4941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755576" y="4293096"/>
              <a:ext cx="7704856" cy="2088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Mobile :</a:t>
              </a:r>
              <a:r>
                <a:rPr lang="th-TH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 084 383 3989</a:t>
              </a:r>
            </a:p>
            <a:p>
              <a:pPr algn="ctr"/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Line ID : </a:t>
              </a:r>
              <a:r>
                <a:rPr lang="th-TH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084 383 3989</a:t>
              </a:r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endParaRPr lang="th-TH" sz="4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99592" y="116632"/>
              <a:ext cx="7488832" cy="800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608" y="2852936"/>
              <a:ext cx="3744416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ณัฐชนน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ศิริพงษ์สุร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ภา</a:t>
              </a:r>
              <a:endPara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9" name="Picture 8" descr="โทรศัพท์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640" y="4509120"/>
              <a:ext cx="792088" cy="792088"/>
            </a:xfrm>
            <a:prstGeom prst="rect">
              <a:avLst/>
            </a:prstGeom>
          </p:spPr>
        </p:pic>
        <p:pic>
          <p:nvPicPr>
            <p:cNvPr id="10" name="Picture 9" descr="ไลน์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5373216"/>
              <a:ext cx="648072" cy="648072"/>
            </a:xfrm>
            <a:prstGeom prst="rect">
              <a:avLst/>
            </a:prstGeom>
          </p:spPr>
        </p:pic>
        <p:grpSp>
          <p:nvGrpSpPr>
            <p:cNvPr id="11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12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4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EucrosiaUPC" pitchFamily="18" charset="-34"/>
                        <a:cs typeface="EucrosiaUPC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Oval 12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683568" y="836712"/>
            <a:ext cx="5472608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395536" y="836712"/>
            <a:ext cx="648072" cy="64807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08720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08720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5537" y="3284984"/>
            <a:ext cx="5976664" cy="936104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 วิธีการ และรายละเอียดการดำเนินการรวมการจัดซื้อ</a:t>
            </a:r>
          </a:p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จัดจ้างตามพระราชบัญญัติการจัดซื้อ  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156176" y="337098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7 </a:t>
            </a:r>
            <a:r>
              <a:rPr kumimoji="0" lang="th-TH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พ.ค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 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31832" y="3370982"/>
            <a:ext cx="140364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2160" y="481114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300192" y="1844824"/>
            <a:ext cx="1547664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524328" y="1858814"/>
            <a:ext cx="1619672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30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0" name="Rectangle 34"/>
          <p:cNvSpPr/>
          <p:nvPr/>
        </p:nvSpPr>
        <p:spPr>
          <a:xfrm>
            <a:off x="395536" y="1844824"/>
            <a:ext cx="5976663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หลักเกณฑ์การจัดซื้อจัดจ้างของรัฐวิสาหกิจที่เกี่ยวกับการพาณิชย์โดยตรง (ฉบับที่ 6)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4" name="Rectangle 37"/>
          <p:cNvSpPr/>
          <p:nvPr/>
        </p:nvSpPr>
        <p:spPr>
          <a:xfrm>
            <a:off x="395536" y="2564904"/>
            <a:ext cx="5976665" cy="504056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หลักเกณฑ์การจัดซื้อจัดจ้างเพื่อการวิจัยและพัฒนา เพื่อการให้บริการทางวิชาการของสถาบันอุดมศึกษา หรือการจ้างที่ปรึกษา ที่ไม่สามารถดำเนินการตามพระราชบัญญัติฯ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6192688" y="256490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7488832" y="257889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Rectangle 28"/>
          <p:cNvSpPr/>
          <p:nvPr/>
        </p:nvSpPr>
        <p:spPr>
          <a:xfrm>
            <a:off x="395537" y="4437112"/>
            <a:ext cx="597666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แบบสัญญาเกี่ยวกับการจัดซื้อจัดจ้างตามพระราชบัญญัติการจัดซื้อ  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336704" y="4653136"/>
            <a:ext cx="133164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19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ก.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596336" y="4653136"/>
            <a:ext cx="144016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ก.พ.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Rectangle 54"/>
          <p:cNvSpPr/>
          <p:nvPr/>
        </p:nvSpPr>
        <p:spPr>
          <a:xfrm>
            <a:off x="395536" y="5445224"/>
            <a:ext cx="597666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แบบสัญญาเกี่ยวกับการจัดซื้อจัดจ้างตามพระราชบัญญัติการจัดซื้อ  จัดจ้างและการบริหารพัสดุภาครัฐ พ.ศ. 2560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00192" y="5675238"/>
            <a:ext cx="1403648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17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เม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668344" y="5675238"/>
            <a:ext cx="1368152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548680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-13394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10"/>
          <p:cNvGrpSpPr/>
          <p:nvPr/>
        </p:nvGrpSpPr>
        <p:grpSpPr>
          <a:xfrm>
            <a:off x="683568" y="836712"/>
            <a:ext cx="5472608" cy="720080"/>
            <a:chOff x="254299" y="1608222"/>
            <a:chExt cx="6524796" cy="61922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Pentagon 11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ประกาศคณะกรรมการนโยบาย</a:t>
              </a: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การจัดซื้อจัดจ้าง</a:t>
              </a:r>
            </a:p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</a:t>
              </a:r>
              <a:endParaRPr lang="th-TH" sz="2400" b="1" kern="1200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395536" y="836712"/>
            <a:ext cx="648072" cy="64807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96336" y="908720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9553" y="1844824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56176" y="908720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198884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19 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ก.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พ.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308304" y="198884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9553" y="2780928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2160" y="299695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272808" y="2996952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5" name="Rectangle 40"/>
          <p:cNvSpPr/>
          <p:nvPr/>
        </p:nvSpPr>
        <p:spPr>
          <a:xfrm>
            <a:off x="539552" y="3789040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การจัดทำข้อตกลงเป็นหนังสือในกรณีอื่นตามพระราชบัญญัติการจัดซื้อจัดจ้างและการบริหารพัสดุภาครัฐ พ.ศ. 2560 (ฉบับที่ 3)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156176" y="3933056"/>
            <a:ext cx="1331641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452320" y="3933056"/>
            <a:ext cx="1296144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ก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40"/>
          <p:cNvSpPr/>
          <p:nvPr/>
        </p:nvSpPr>
        <p:spPr>
          <a:xfrm>
            <a:off x="539552" y="4797152"/>
            <a:ext cx="5616623" cy="792088"/>
          </a:xfrm>
          <a:prstGeom prst="rect">
            <a:avLst/>
          </a:prstGeom>
          <a:solidFill>
            <a:srgbClr val="CCFFF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ข้อสรุปสาระสำคัญแห่งสัญญาเป็นภาษาไทย ในกรณีต้องทำสัญญาเป็นภาษาต่างประเทศ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156176" y="4955158"/>
            <a:ext cx="1331641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452320" y="4955158"/>
            <a:ext cx="144016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>
            <a:off x="1504904" y="404664"/>
            <a:ext cx="657229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ระบบการเงินการคลังของหน่วยงาน</a:t>
            </a:r>
          </a:p>
        </p:txBody>
      </p:sp>
      <p:cxnSp>
        <p:nvCxnSpPr>
          <p:cNvPr id="51" name="ตัวเชื่อมต่อตรง 50"/>
          <p:cNvCxnSpPr/>
          <p:nvPr/>
        </p:nvCxnSpPr>
        <p:spPr>
          <a:xfrm>
            <a:off x="179512" y="1556792"/>
            <a:ext cx="8812088" cy="301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สี่เหลี่ยมมุมมน 51">
            <a:hlinkClick r:id="rId2" action="ppaction://hlinksldjump"/>
          </p:cNvPr>
          <p:cNvSpPr/>
          <p:nvPr/>
        </p:nvSpPr>
        <p:spPr>
          <a:xfrm>
            <a:off x="1433490" y="257173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งบประมาณ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3" name="สี่เหลี่ยมมุมมน 52">
            <a:hlinkClick r:id="" action="ppaction://noaction"/>
          </p:cNvPr>
          <p:cNvSpPr/>
          <p:nvPr/>
        </p:nvSpPr>
        <p:spPr>
          <a:xfrm>
            <a:off x="5581632" y="2576490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พัสดุ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" name="สี่เหลี่ยมมุมมน 53"/>
          <p:cNvSpPr/>
          <p:nvPr/>
        </p:nvSpPr>
        <p:spPr>
          <a:xfrm>
            <a:off x="1438228" y="486250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บัญชี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" name="สี่เหลี่ยมมุมมน 54"/>
          <p:cNvSpPr/>
          <p:nvPr/>
        </p:nvSpPr>
        <p:spPr>
          <a:xfrm>
            <a:off x="5653070" y="4862506"/>
            <a:ext cx="2500330" cy="928694"/>
          </a:xfrm>
          <a:prstGeom prst="roundRect">
            <a:avLst/>
          </a:prstGeom>
          <a:gradFill flip="none" rotWithShape="1">
            <a:gsLst>
              <a:gs pos="0">
                <a:srgbClr val="89C7ED">
                  <a:shade val="30000"/>
                  <a:satMod val="115000"/>
                </a:srgbClr>
              </a:gs>
              <a:gs pos="50000">
                <a:srgbClr val="89C7ED">
                  <a:shade val="67500"/>
                  <a:satMod val="115000"/>
                </a:srgbClr>
              </a:gs>
              <a:gs pos="100000">
                <a:srgbClr val="89C7E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66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การเงิน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66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7" name="ลูกศรเชื่อมต่อแบบตรง 56"/>
          <p:cNvCxnSpPr/>
          <p:nvPr/>
        </p:nvCxnSpPr>
        <p:spPr>
          <a:xfrm>
            <a:off x="4081440" y="3005124"/>
            <a:ext cx="1428750" cy="15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ลูกศรเชื่อมต่อแบบตรง 59"/>
          <p:cNvCxnSpPr/>
          <p:nvPr/>
        </p:nvCxnSpPr>
        <p:spPr>
          <a:xfrm rot="5400000">
            <a:off x="6296003" y="4219561"/>
            <a:ext cx="1144588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ลูกศรเชื่อมต่อแบบตรง 68"/>
          <p:cNvCxnSpPr/>
          <p:nvPr/>
        </p:nvCxnSpPr>
        <p:spPr>
          <a:xfrm rot="10800000" flipV="1">
            <a:off x="4010003" y="5291124"/>
            <a:ext cx="1500187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>
          <a:xfrm rot="5400000" flipH="1" flipV="1">
            <a:off x="2153422" y="4218767"/>
            <a:ext cx="1143000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ลูกศรเชื่อมต่อแบบตรง 80"/>
          <p:cNvCxnSpPr/>
          <p:nvPr/>
        </p:nvCxnSpPr>
        <p:spPr>
          <a:xfrm>
            <a:off x="4010003" y="3576624"/>
            <a:ext cx="1571625" cy="1285875"/>
          </a:xfrm>
          <a:prstGeom prst="straightConnector1">
            <a:avLst/>
          </a:prstGeom>
          <a:ln>
            <a:solidFill>
              <a:srgbClr val="CC9900"/>
            </a:solidFill>
            <a:prstDash val="dash"/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ลูกศรเชื่อมต่อแบบตรง 82"/>
          <p:cNvCxnSpPr/>
          <p:nvPr/>
        </p:nvCxnSpPr>
        <p:spPr>
          <a:xfrm rot="10800000" flipV="1">
            <a:off x="3952875" y="3505200"/>
            <a:ext cx="1571625" cy="1285875"/>
          </a:xfrm>
          <a:prstGeom prst="straightConnector1">
            <a:avLst/>
          </a:prstGeom>
          <a:ln>
            <a:solidFill>
              <a:srgbClr val="CC9900"/>
            </a:solidFill>
            <a:prstDash val="dash"/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สี่เหลี่ยมผืนผ้า 43"/>
          <p:cNvSpPr/>
          <p:nvPr/>
        </p:nvSpPr>
        <p:spPr>
          <a:xfrm>
            <a:off x="152400" y="762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836712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764704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130622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683568" y="1124744"/>
            <a:ext cx="5472608" cy="792088"/>
            <a:chOff x="254299" y="1608222"/>
            <a:chExt cx="6524796" cy="619220"/>
          </a:xfrm>
          <a:solidFill>
            <a:srgbClr val="99FF33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Pentagon 35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200" b="1" kern="12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ประกาศคณะกรรมการราคากลางและขึ้นทะเบียนผู้ประกอบการ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323528" y="1196752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9552" y="5301208"/>
            <a:ext cx="5616623" cy="792088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 วิธีการ และเงื่อนไขในการขึ้นทะเบียนผู้ประกอบการงานก่อสร้างที่มีสิทธิเป็นผู้ยื่นข้อเสนอต่อหน่วยงานของรัฐ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012160" y="544522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272808" y="544522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มี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552" y="2204864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012160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14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7272808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15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524328" y="134076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156176" y="134076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552" y="2924944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 (ฉบับที่ 2)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308295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20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272808" y="308295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21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552" y="3645024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 (ฉบับที่ 3)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012160" y="380303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272808" y="380303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29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พ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.ย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9552" y="4437112"/>
            <a:ext cx="5616623" cy="576064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หลักเกณฑ์และวิธีการกำหนดราคากลางงานก่อสร้าง (ฉบับที่ 4)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12160" y="459511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12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</a:t>
            </a:r>
            <a:r>
              <a:rPr lang="th-TH" sz="1800" b="1" noProof="0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ธ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272808" y="4595118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13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ธ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7EC18-5E73-47CF-A11A-E9CA1FFF292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836712"/>
            <a:ext cx="9144000" cy="1008112"/>
          </a:xfrm>
          <a:prstGeom prst="bentConnector3">
            <a:avLst>
              <a:gd name="adj1" fmla="val 5000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0" y="764704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9992" y="130622"/>
            <a:ext cx="2808312" cy="634082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ประกาศ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683568" y="1124744"/>
            <a:ext cx="5472608" cy="792088"/>
            <a:chOff x="254299" y="1608222"/>
            <a:chExt cx="6524796" cy="619220"/>
          </a:xfrm>
          <a:solidFill>
            <a:srgbClr val="99FF33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Pentagon 35"/>
            <p:cNvSpPr/>
            <p:nvPr/>
          </p:nvSpPr>
          <p:spPr>
            <a:xfrm rot="10800000">
              <a:off x="254299" y="1608222"/>
              <a:ext cx="6524796" cy="619220"/>
            </a:xfrm>
            <a:prstGeom prst="homePlat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Pentagon 4"/>
            <p:cNvSpPr/>
            <p:nvPr/>
          </p:nvSpPr>
          <p:spPr>
            <a:xfrm rot="21600000">
              <a:off x="409107" y="1608222"/>
              <a:ext cx="6369988" cy="619220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679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th-TH" sz="2600" b="1" kern="12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ประกาศคณะกรรมการความร่วมมือป้องกันการทุจริต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323528" y="1196752"/>
            <a:ext cx="576064" cy="57606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552" y="2204864"/>
            <a:ext cx="5616623" cy="792088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มาตรฐานขั้นต่ำของนโยบายและแนวทางป้องกันการทุจริตในการจัดซื้อจัดจ้างที่ผู้ประกอบการต้องจัดให้มี ตามมาตรา 19 ฯ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012160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7272808" y="2362870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พ้น 180 วัน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524328" y="1340768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วันที่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   ใช้บังคับ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156176" y="1340768"/>
            <a:ext cx="151216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ประกาศ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ราชกิจจา</a:t>
            </a:r>
            <a:r>
              <a:rPr lang="th-TH" sz="20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นุเบกษา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552" y="3140968"/>
            <a:ext cx="5616623" cy="1008112"/>
          </a:xfrm>
          <a:prstGeom prst="rect">
            <a:avLst/>
          </a:prstGeom>
          <a:solidFill>
            <a:srgbClr val="FFFFB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2000"/>
              </a:lnSpc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 แนวทางและวิธีการในการดำเนินงานโครงการความร่วมมือป้องกันการทุจริตในการจัดซื้อจัดจ้างภาครัฐ แบบของข้อตกลงคุณธรรม การคัดเลือกผู้สังเกตการณ์ และการจัดทำรายงาน ตามมาตรา 17 และมาตรา 18 ฯ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12160" y="328498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8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</a:t>
            </a:r>
            <a:r>
              <a:rPr lang="th-TH" sz="1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272808" y="3284984"/>
            <a:ext cx="169168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 9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ส</a:t>
            </a:r>
            <a:r>
              <a:rPr lang="th-TH" sz="1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.ค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.</a:t>
            </a:r>
            <a:r>
              <a:rPr kumimoji="0" lang="th-TH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2561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5602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D30B60-5D01-4380-9EEC-AB6D1484EAA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22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603" name="Rectangle 4"/>
          <p:cNvSpPr txBox="1">
            <a:spLocks noChangeArrowheads="1"/>
          </p:cNvSpPr>
          <p:nvPr/>
        </p:nvSpPr>
        <p:spPr bwMode="auto">
          <a:xfrm>
            <a:off x="142875" y="1143001"/>
            <a:ext cx="8677597" cy="12058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58775" indent="-358775" algn="l" eaLnBrk="1" hangingPunct="1"/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ให้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hlinkClick r:id="" action="ppaction://noaction"/>
              </a:rPr>
              <a:t>หน่วยงานของรัฐ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ปฏิบัติตามแนวทางของ </a:t>
            </a: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กฎกระทรวง  </a:t>
            </a:r>
          </a:p>
          <a:p>
            <a:pPr marL="358775" indent="-358775" algn="l" eaLnBrk="1" hangingPunct="1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ระเบียบ </a:t>
            </a: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และประกาศที่ออกตามความใน พ.ร.บ.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42875" y="344711"/>
            <a:ext cx="8858250" cy="7080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alt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บังคับใช้ 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(ม.6)</a:t>
            </a:r>
            <a:endParaRPr lang="th-TH" alt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83568" y="2348880"/>
            <a:ext cx="3384376" cy="3096344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รัฐวิสาหกิจ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มหาวิทยาลัย</a:t>
            </a:r>
            <a:r>
              <a:rPr lang="th-TH" sz="24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ในกำกับของ</a:t>
            </a: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ของรัฐใน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ต่างประเทศ</a:t>
            </a:r>
            <a:b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ส่วนงานของหน่วยงานของรัฐที่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ตั้งอยู่ในต่างประเทศ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หน่วยงาน</a:t>
            </a:r>
            <a:r>
              <a:rPr lang="th-TH" sz="2400" b="1" dirty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ของรัฐอื่นที่</a:t>
            </a: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  <a:b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ในกฎกระทรวง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pic>
        <p:nvPicPr>
          <p:cNvPr id="6" name="Picture 5" descr="ปักหมุด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692" y="1015876"/>
            <a:ext cx="756940" cy="75694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88024" y="2348880"/>
            <a:ext cx="3816424" cy="165618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ประสงค์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จะมีระเบียบ ข้อบังคับ ข้อบัญญัติ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เกี่ยวกับการ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จัดซื้อจัดจ้างและการบริหารพัสดุใช้เองทั้งหมดหรือ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บางส่วน</a:t>
            </a:r>
            <a:b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ก็ให้กระทำได้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788024" y="4221088"/>
            <a:ext cx="3816424" cy="122413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จะกำหนดให้การจัดซื้อจัดจ้าง</a:t>
            </a:r>
            <a:b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โดยวิธีคัดเลือกหรือวิธีเฉพาะเจาะจง </a:t>
            </a:r>
            <a:b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ตามมาตรา 56 เป็นอย่างอื่นก็ได้</a:t>
            </a:r>
            <a:endParaRPr lang="th-TH" sz="24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796925" indent="-796925" algn="ctr" eaLnBrk="1" hangingPunct="1">
              <a:defRPr/>
            </a:pPr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9552" y="5571901"/>
            <a:ext cx="8280920" cy="809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th-TH" sz="2400" b="1" i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ระเบียบ ข้อบังคับ ข้อบัญญัติดังกล่าว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ต้อง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ได้รับความเห็นชอบ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จากคณะกรรมการนโยบาย 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และให้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ราชกิจา</a:t>
            </a:r>
            <a:r>
              <a:rPr lang="th-TH" sz="2400" b="1" i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endParaRPr lang="th-TH" sz="2400" b="1" i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marL="796925" indent="-796925" eaLnBrk="1" hangingPunct="1">
              <a:defRPr/>
            </a:pPr>
            <a:r>
              <a:rPr lang="th-TH" sz="20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4139952" y="3068960"/>
            <a:ext cx="576064" cy="432048"/>
          </a:xfrm>
          <a:prstGeom prst="striped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Striped Right Arrow 10"/>
          <p:cNvSpPr/>
          <p:nvPr/>
        </p:nvSpPr>
        <p:spPr>
          <a:xfrm>
            <a:off x="4139952" y="4437112"/>
            <a:ext cx="576064" cy="432048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D7A000-B201-414C-BE3F-54067F892D2E}" type="slidenum">
              <a:rPr lang="en-US" altLang="th-TH" smtClean="0"/>
              <a:pPr/>
              <a:t>23</a:t>
            </a:fld>
            <a:endParaRPr lang="th-TH" altLang="th-TH" smtClean="0"/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42875" y="200834"/>
            <a:ext cx="8858250" cy="6771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บทบัญญัติยกเว้นการบังคับใช้ พ.ร.บ. (ม.7)</a:t>
            </a:r>
            <a:endParaRPr lang="th-TH" altLang="th-TH" sz="3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5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1212331513"/>
              </p:ext>
            </p:extLst>
          </p:nvPr>
        </p:nvGraphicFramePr>
        <p:xfrm>
          <a:off x="611560" y="692696"/>
          <a:ext cx="7776864" cy="570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หนังสือ2.jpg"/>
          <p:cNvPicPr>
            <a:picLocks noChangeAspect="1"/>
          </p:cNvPicPr>
          <p:nvPr/>
        </p:nvPicPr>
        <p:blipFill>
          <a:blip r:embed="rId2" cstate="print">
            <a:lum bright="28000"/>
          </a:blip>
          <a:stretch>
            <a:fillRect/>
          </a:stretch>
        </p:blipFill>
        <p:spPr>
          <a:xfrm>
            <a:off x="5148064" y="1052736"/>
            <a:ext cx="381642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C5FE97-432B-4570-8D11-4417E30651F7}" type="slidenum">
              <a:rPr lang="en-US" altLang="th-TH" smtClean="0"/>
              <a:pPr/>
              <a:t>24</a:t>
            </a:fld>
            <a:endParaRPr lang="th-TH" altLang="th-TH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4313" y="980728"/>
            <a:ext cx="8715375" cy="5616624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58775" indent="-358775" eaLnBrk="1" hangingPunct="1">
              <a:buFont typeface="Wingdings" pitchFamily="2" charset="2"/>
              <a:buChar char="Ø"/>
              <a:defRPr/>
            </a:pP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ตาม ม.7(1)(2)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(3) 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ที่จะได้รับการยกเว้นมิให้นำ </a:t>
            </a:r>
            <a:r>
              <a:rPr 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พ.ร.บ. มา</a:t>
            </a:r>
            <a:r>
              <a:rPr 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ใช้บังคับต้องเป็นไปตามหลักเกณฑ์ที่คณะกรรมการนโยบายประกาศกำหนดในราชกิจจา</a:t>
            </a:r>
            <a:r>
              <a:rPr lang="th-TH" sz="3000" b="1" dirty="0" err="1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endParaRPr lang="th-TH" sz="30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marL="358775" indent="-358775" eaLnBrk="1" hangingPunct="1">
              <a:buFont typeface="Wingdings" pitchFamily="2" charset="2"/>
              <a:buChar char="Ø"/>
              <a:defRPr/>
            </a:pPr>
            <a: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  <a:t>การยกเว้นไม่ให้นำบทบัญญัติมาใช้บังคับนอกเหนือจาก ม.7(1)-(6)</a:t>
            </a:r>
            <a:b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000" b="1" dirty="0" smtClean="0">
                <a:latin typeface="EucrosiaUPC" pitchFamily="18" charset="-34"/>
                <a:cs typeface="EucrosiaUPC" pitchFamily="18" charset="-34"/>
              </a:rPr>
              <a:t>ให้ตราเป็นพระราชกฤษฎีกาตามข้อเสนอแนะของคณะกรรมการนโยบาย</a:t>
            </a:r>
          </a:p>
          <a:p>
            <a:pPr marL="358775" indent="-358775" eaLnBrk="1" hangingPunct="1">
              <a:defRPr/>
            </a:pPr>
            <a:endParaRPr lang="th-TH" altLang="th-TH" sz="1200" b="1" dirty="0" smtClean="0">
              <a:latin typeface="EucrosiaUPC" pitchFamily="18" charset="-34"/>
              <a:cs typeface="EucrosiaUPC" pitchFamily="18" charset="-34"/>
            </a:endParaRP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</a:t>
            </a:r>
            <a:r>
              <a:rPr lang="th-TH" sz="30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หน่วยงานของรัฐที่ได้รับการยกเว้น</a:t>
            </a: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** </a:t>
            </a:r>
            <a: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ต้องจัดให้มีกฎหรือระเบียบเกี่ยวกับการจัดซื้อจัดจ้างและการบริหาร </a:t>
            </a:r>
            <a:b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0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พัสดุตามหลักเกณฑ์และแนวทางของ พ.ร.บ. นี้</a:t>
            </a:r>
          </a:p>
          <a:p>
            <a:pPr marL="796925" indent="-796925" eaLnBrk="1" hangingPunct="1">
              <a:defRPr/>
            </a:pPr>
            <a:r>
              <a:rPr lang="th-TH" sz="30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** อย่างน้อยต้องมีหลักการในเรื่องความคุ้มค่า โปร่งใส มีประสิทธิภาพและประสิทธิผล และตรวจสอบได้</a:t>
            </a:r>
            <a:endParaRPr lang="th-TH" altLang="th-TH" sz="3000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511" y="272842"/>
            <a:ext cx="8784977" cy="6771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บทบัญญัติยกเว้นการบังคับใช้ พ.ร.บ. (ม.7)</a:t>
            </a:r>
            <a:endParaRPr lang="th-TH" altLang="th-TH" sz="3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501008"/>
            <a:ext cx="612924" cy="6129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93610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ซ้อมความเข้าใจแนวทางปฏิบัติเกี่ยวกับการจัดซื้อจัดจ้างพัสดุ</a:t>
            </a:r>
            <a:b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เพื่อการวิจัยและพัฒนา หรือการให้บริการทางวิชาการ</a:t>
            </a:r>
          </a:p>
        </p:txBody>
      </p:sp>
      <p:pic>
        <p:nvPicPr>
          <p:cNvPr id="6" name="Picture 5" descr="1520589454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7786542" cy="3514376"/>
          </a:xfrm>
          <a:prstGeom prst="rect">
            <a:avLst/>
          </a:prstGeom>
        </p:spPr>
      </p:pic>
      <p:pic>
        <p:nvPicPr>
          <p:cNvPr id="7" name="Picture 6" descr="1520589484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941168"/>
            <a:ext cx="7951269" cy="12241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848872" cy="11521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ซ้อมความเข้าใจแนวทางปฏิบัติเกี่ยวกับการจัดซื้อจัดจ้างพัสดุ</a:t>
            </a:r>
            <a:b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เพื่อการวิจัยและพัฒนา หรือการให้บริการทางวิชาการ</a:t>
            </a:r>
          </a:p>
        </p:txBody>
      </p:sp>
      <p:pic>
        <p:nvPicPr>
          <p:cNvPr id="6" name="Picture 5" descr="1520589503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856" y="1628800"/>
            <a:ext cx="8234267" cy="3312368"/>
          </a:xfrm>
          <a:prstGeom prst="rect">
            <a:avLst/>
          </a:prstGeom>
        </p:spPr>
      </p:pic>
      <p:pic>
        <p:nvPicPr>
          <p:cNvPr id="7" name="Picture 6" descr="วิจั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581128"/>
            <a:ext cx="2520280" cy="183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งานบริการวิชา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136" y="5152624"/>
            <a:ext cx="3819489" cy="10846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6"/>
          <p:cNvSpPr/>
          <p:nvPr/>
        </p:nvSpPr>
        <p:spPr>
          <a:xfrm>
            <a:off x="323528" y="5805264"/>
            <a:ext cx="8640960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ถ้าไม่เป็นไปตามหลักการ แต่ไม่มีผลต่อการจัดซื้อจัดจ้างอย่างมีนัยสำคัญ  หรือ</a:t>
            </a:r>
            <a:r>
              <a:rPr lang="th-TH" sz="2000" b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กรณีจำเป็นเร่งด่วน</a:t>
            </a:r>
          </a:p>
          <a:p>
            <a:pPr algn="ctr"/>
            <a:r>
              <a:rPr lang="th-TH" sz="2000" b="1" u="sng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หรือมีเหตุผลความจำเป็นอื่น </a:t>
            </a:r>
            <a:r>
              <a:rPr lang="th-TH" sz="2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การจัดซื้อจัดจ้างนั้นให้ใช้ได้ </a:t>
            </a:r>
            <a:endParaRPr lang="th-TH" sz="2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6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A33BA3-3731-467E-BEA1-0BB627085160}" type="slidenum">
              <a:rPr lang="en-US" altLang="th-TH" smtClean="0"/>
              <a:pPr/>
              <a:t>27</a:t>
            </a:fld>
            <a:endParaRPr lang="th-TH" altLang="th-TH" smtClean="0"/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14313" y="188640"/>
            <a:ext cx="8643937" cy="70788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หลักการจัดซื้อจัด</a:t>
            </a:r>
            <a:r>
              <a:rPr lang="th-TH" alt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จ้างและ</a:t>
            </a:r>
            <a:r>
              <a:rPr lang="th-TH" alt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การบริหารพัสดุ (</a:t>
            </a:r>
            <a:r>
              <a:rPr lang="th-TH" alt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ม.8)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8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492514159"/>
              </p:ext>
            </p:extLst>
          </p:nvPr>
        </p:nvGraphicFramePr>
        <p:xfrm>
          <a:off x="683568" y="908720"/>
          <a:ext cx="7817522" cy="501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2132" y="908720"/>
            <a:ext cx="3320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พัสดุต้องมีคุณภาพ มีคุณลักษณะตอบสนอง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การใช้งาน ราคาเหมาะสม มีแผน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บริหารพัสดุเหมาะสม</a:t>
            </a:r>
          </a:p>
          <a:p>
            <a:pPr algn="r"/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ชัดเจน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3636" y="3342471"/>
            <a:ext cx="274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กระทำโดยเปิดเผย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ให้แข่งขันอย่างเป็นธรรม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ปฏิบัติต่อผู้ประกอบการ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เท่าเทียมกัน มีเวลาเหมาะสมเพียงพอต่อการยื่นข้อเสนอ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มีหลักฐานชัดเจน </a:t>
            </a:r>
          </a:p>
          <a:p>
            <a:pPr algn="r"/>
            <a:r>
              <a:rPr lang="th-TH" sz="2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มีการเปิดเผยข้อมูลในทุกขั้นตอน</a:t>
            </a:r>
            <a:endParaRPr lang="th-TH" sz="20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942" y="3342471"/>
            <a:ext cx="28088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มีการวางแผนการ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จัดซื้อจัดจ้าง/บริหาร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พัสดุล่วงหน้า เพื่อให้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เป็นไปอย่างต่อเนื่อง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กำหนดเวลาที่เหมาะสม 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มีการประเมินผลสัมฤทธิ์ของ</a:t>
            </a:r>
          </a:p>
          <a:p>
            <a:r>
              <a:rPr lang="th-TH" sz="20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การจัดซื้อจัดจ้างและการบริหารพัสดุ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4396" y="908720"/>
            <a:ext cx="2820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มีการเก็บข้อมูลการจัดซื้อจัดจ้างและการบริหารพัสดุอย่างเป็นระบบ</a:t>
            </a:r>
          </a:p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เพื่อประโยชน์ในการ</a:t>
            </a:r>
          </a:p>
          <a:p>
            <a:r>
              <a:rPr lang="th-TH" sz="20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endParaRPr lang="th-TH" sz="2000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5576" y="268869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ขั้นตอนดำเนินการ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ตาม พ.ร.บ. การจัดซื้อจัดจ้างฯ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โดยสังเขป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11560" y="4221088"/>
            <a:ext cx="2681181" cy="1765249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จัดทำรายงานเสนอหัวหน้าหน่วยงาน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ของรัฐเพื่อพิจารณาให้ความเห็นชอบ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707904" y="4221088"/>
            <a:ext cx="4867226" cy="18002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94)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11560" y="1052736"/>
            <a:ext cx="2687308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 “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แผนการจัดซื้อจัดจ้างประจำปี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”ประกาศในระบบเครือข่ายสารสนเทศของกรมบัญชีกลางและของหน่วยงานของรัฐ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และปิดประกาศโดยเปิดเผย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07904" y="1022925"/>
            <a:ext cx="4896544" cy="2118043"/>
          </a:xfrm>
          <a:prstGeom prst="rect">
            <a:avLst/>
          </a:prstGeom>
          <a:solidFill>
            <a:srgbClr val="FFFF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การยกเว้นไม่ต้องจัดทำแผน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กรณีจำเป็นเร่งด่วน หรือพัสดุที่ใช้ในราชการลับ ตาม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ม.56(1)(ค)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วงเงินตามที่กำหนดในกฎกระทรวง หรือจำเป็นต้องใช้พัสดุโดยฉุกเฉินหรือเป็นพัสดุที่จะขายทอดตลาด  ตาม ม.56(2)(ข) (ง)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งานจ้างที่ปรึกษาที่มีวงเงินตามที่กำหนดในกฎกระทรวง หรือจำเป็นเร่งด่วนหรือเกี่ยวกับความมั่นคงของชาติ ตาม ม.70(3)(ข)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งานจ้างออกแบบหรือควบคุมงานก่อสร้างที่มีความจำเป็นเร่งด่วนหรือเกี่ยวกับความมั่นคงของชาติ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ตาม ม.82(3)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07" name="AutoShape 11"/>
          <p:cNvCxnSpPr>
            <a:cxnSpLocks noChangeShapeType="1"/>
          </p:cNvCxnSpPr>
          <p:nvPr/>
        </p:nvCxnSpPr>
        <p:spPr bwMode="auto">
          <a:xfrm>
            <a:off x="2339752" y="3140968"/>
            <a:ext cx="0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699792" y="3418318"/>
            <a:ext cx="5904656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  หรือรายละเอียดคุณลักษณะเฉพาะ  หรือแบบรูปรายการก่อสร้าง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611560" y="3418318"/>
            <a:ext cx="1368152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4,63)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>
            <a:off x="1979712" y="3717032"/>
            <a:ext cx="72008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" name="Right Arrow 39"/>
          <p:cNvSpPr/>
          <p:nvPr/>
        </p:nvSpPr>
        <p:spPr>
          <a:xfrm>
            <a:off x="3347864" y="184482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Right Arrow 40"/>
          <p:cNvSpPr/>
          <p:nvPr/>
        </p:nvSpPr>
        <p:spPr>
          <a:xfrm>
            <a:off x="3347864" y="4941168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5" name="AutoShape 11"/>
          <p:cNvCxnSpPr>
            <a:cxnSpLocks noChangeShapeType="1"/>
          </p:cNvCxnSpPr>
          <p:nvPr/>
        </p:nvCxnSpPr>
        <p:spPr bwMode="auto">
          <a:xfrm>
            <a:off x="2267744" y="6012904"/>
            <a:ext cx="0" cy="2964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0" name="Rectangle 49"/>
          <p:cNvSpPr/>
          <p:nvPr/>
        </p:nvSpPr>
        <p:spPr>
          <a:xfrm>
            <a:off x="2051720" y="6237312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</a:t>
            </a:r>
          </a:p>
        </p:txBody>
      </p:sp>
      <p:sp>
        <p:nvSpPr>
          <p:cNvPr id="51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95536" y="364406"/>
            <a:ext cx="1944216" cy="162443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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ดำเนินการจัดซื้อจัดจ้างพัสดุ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เมื่อหัวหน้าหน่วยงานของรัฐ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783161" y="332656"/>
            <a:ext cx="2304256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การจัดซื้อจัดจ้างพัสดุ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วิธีตลาดอิเล็กทรอนิกส์ 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e-market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วิธีประกวดราคาอิเล็กทรอนิกส์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e-bidding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วิธีสอบราคา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364088" y="332656"/>
            <a:ext cx="3456384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 และวิธีคัดเลือก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โดยพิจารณาจากรายที่เสนอราคาต่ำสุด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เกณฑ์ราคาและเกณฑ์อื่น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เช่น ต้นทุนของพัสดุตลอดอายุการใช้งาน / มาตรฐานของสินค้าหรือบริการ / บริการหลังการขาย / พัสดุที่รัฐต้องการส่งเสริม / การประเมินผลการปฏิบัติงานของผู้ประกอบการ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/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ข้อเสนอด้านเทคนิคหรือข้อเสนออื่น โดยพิจารณาจากรายที่ได้คะแนนรวมสูงสุด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ใช้เกณฑ์ราคา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3161" y="2276872"/>
            <a:ext cx="2304256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การจ้างที่ปรึกษา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364088" y="2276872"/>
            <a:ext cx="3456384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กรณีเป็นงานประจำ หรืองานที่มีมาตรฐานเชิงคุณภาพตามหลักวิชาชีพ หรืองานที่ไม่ซับซ้อน ให้คัดเลือกผู้ยื่นข้อเสนอที่ผ่านเกณฑ์ด้านคุณภาพซึ่งเสนอราคาต่ำสุด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กรณีเป็นงานตามมาตรฐานของหน่วยงานของรัฐ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กรณีเป็นงานที่มีความซับซ้อนมาก ให้คัดเลือก ผู้ยื่นข้อเสนอที่ผ่านเกณฑ์ด้านคุณภาพและได้คะแนนด้านคุณภาพมากที่สุด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783161" y="4365104"/>
            <a:ext cx="2304255" cy="100545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การจ้างออกแบบหรือควบคุมงาน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วิธีประกวดแบบ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364088" y="4365104"/>
            <a:ext cx="3456384" cy="98640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พิจารณาจากแนวคิดของผู้ให้บริการที่ได้คะแนนด้านคุณภาพมากที่สุด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2771800" y="5445224"/>
            <a:ext cx="2304256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การเช่า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สังหาริมทรัพย์  ให้ใช้ข้อกำหนดเกี่ยวกับการซื้อ โดยอนุโลม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35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ให้ตกลงราคากับผู้ให้เช่า</a:t>
            </a:r>
            <a:endParaRPr kumimoji="0" lang="th-TH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364088" y="5445224"/>
            <a:ext cx="3456384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สังหาริมทรัพย์ ใช้เกณฑ์ราคา หรือเกณฑ์ราคาร่วมกับเกณฑ์อื่น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ใช้เกณฑ์ราคา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76056" y="105273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076056" y="3068960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5076056" y="4725144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Arrow 18"/>
          <p:cNvSpPr/>
          <p:nvPr/>
        </p:nvSpPr>
        <p:spPr>
          <a:xfrm>
            <a:off x="5076056" y="573325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Elbow Connector 20"/>
          <p:cNvCxnSpPr/>
          <p:nvPr/>
        </p:nvCxnSpPr>
        <p:spPr>
          <a:xfrm>
            <a:off x="2339752" y="1052736"/>
            <a:ext cx="432048" cy="48779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55776" y="105273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5776" y="321297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55776" y="4941168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4274" idx="2"/>
          </p:cNvCxnSpPr>
          <p:nvPr/>
        </p:nvCxnSpPr>
        <p:spPr>
          <a:xfrm>
            <a:off x="1367644" y="1988840"/>
            <a:ext cx="36004" cy="39604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160892" y="599167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 2"/>
              </a:rPr>
              <a:t></a:t>
            </a:r>
            <a:endParaRPr lang="th-TH" dirty="0"/>
          </a:p>
        </p:txBody>
      </p:sp>
      <p:sp>
        <p:nvSpPr>
          <p:cNvPr id="36" name="สี่เหลี่ยมผืนผ้า 19"/>
          <p:cNvSpPr/>
          <p:nvPr/>
        </p:nvSpPr>
        <p:spPr>
          <a:xfrm>
            <a:off x="228600" y="18864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95536" y="1988840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</a:t>
            </a:fld>
            <a:endParaRPr lang="th-TH"/>
          </a:p>
        </p:txBody>
      </p:sp>
      <p:sp>
        <p:nvSpPr>
          <p:cNvPr id="5" name="สี่เหลี่ยมผืนผ้า 43"/>
          <p:cNvSpPr/>
          <p:nvPr/>
        </p:nvSpPr>
        <p:spPr>
          <a:xfrm>
            <a:off x="2339752" y="116632"/>
            <a:ext cx="671547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th-TH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กฎหมาย ระเบียบ ด้านการพัสดุ</a:t>
            </a:r>
            <a:endParaRPr lang="th-TH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" name="ตัวเชื่อมต่อตรง 51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9552" y="930786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พระราชบัญญัติการจัดซื้อจัดจ้างและการบริหารพัสดุภาครัฐ พ.ศ.2560</a:t>
            </a:r>
          </a:p>
        </p:txBody>
      </p:sp>
      <p:sp>
        <p:nvSpPr>
          <p:cNvPr id="11" name="Up Arrow 10"/>
          <p:cNvSpPr/>
          <p:nvPr/>
        </p:nvSpPr>
        <p:spPr>
          <a:xfrm>
            <a:off x="4067944" y="1412776"/>
            <a:ext cx="792088" cy="432048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30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39552" y="4365104"/>
            <a:ext cx="1944216" cy="158417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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ม.77, ม.91)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131840" y="4437112"/>
            <a:ext cx="5544616" cy="864096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1. ประกาศในระบบสารสนเทศ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ของกรมบัญชีกลาง (ระบบ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e-GP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1840" y="5373216"/>
            <a:ext cx="5544616" cy="576064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2. ปิดประกาศโดยเปิดเผย ณ สถานที่ปิดประกาศของหน่วยงานของรัฐ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39552" y="476672"/>
            <a:ext cx="1944216" cy="165618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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เสนอผู้มีอำนาจอนุมัติ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สั่งซื้อหรือสั่งจ้างพัสดุ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131840" y="476671"/>
            <a:ext cx="5544616" cy="3240361"/>
            <a:chOff x="3131840" y="476671"/>
            <a:chExt cx="5544616" cy="3240361"/>
          </a:xfrm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3131840" y="476672"/>
              <a:ext cx="1339165" cy="52478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ผู้มีอำนาจ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4499992" y="476671"/>
              <a:ext cx="1525562" cy="53275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การสั่งซื้อหรือสั่งจ้าง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84 - 87)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3131840" y="1028542"/>
              <a:ext cx="1339165" cy="132871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หัวหน้า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หน่วยงานของรัฐ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3131840" y="2381948"/>
              <a:ext cx="1339165" cy="132632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เหนือขึ้นไป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หนึ่งชั้น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6050413" y="476672"/>
              <a:ext cx="1302277" cy="53116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การสั่งจ้างที่ปรึกษา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127)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7367926" y="476672"/>
              <a:ext cx="1308530" cy="535940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การสั่งจ้างออกแบบฯ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158)</a:t>
              </a:r>
              <a:endParaRPr kumimoji="0" lang="th-TH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4499992" y="1030932"/>
              <a:ext cx="1530373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200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>
              <a:off x="4499992" y="2381948"/>
              <a:ext cx="1524760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</a:t>
              </a: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200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6050413" y="1034915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 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6044799" y="2385931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7368728" y="1038898"/>
              <a:ext cx="1307728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7372737" y="2390710"/>
              <a:ext cx="1303719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240360" y="3845659"/>
            <a:ext cx="5436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หมายเหตุ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อำนาจสั่งซื้อสั่งจ้างเป็นไปตามระเบียบกระทรวงการคลังว่าด้วยการจัดซื้อจัดจ้าง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และการบริหารพัสดุภาครัฐ พ.ศ. </a:t>
            </a:r>
            <a:r>
              <a:rPr lang="th-TH" sz="1500" b="1" i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2560</a:t>
            </a:r>
            <a:endParaRPr kumimoji="0" lang="th-TH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555776" y="11967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ight Arrow 23"/>
          <p:cNvSpPr/>
          <p:nvPr/>
        </p:nvSpPr>
        <p:spPr>
          <a:xfrm>
            <a:off x="2555776" y="47251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Arrow 24"/>
          <p:cNvSpPr/>
          <p:nvPr/>
        </p:nvSpPr>
        <p:spPr>
          <a:xfrm>
            <a:off x="2555776" y="544522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7" name="Straight Arrow Connector 26"/>
          <p:cNvCxnSpPr>
            <a:stCxn id="55301" idx="2"/>
            <a:endCxn id="55298" idx="0"/>
          </p:cNvCxnSpPr>
          <p:nvPr/>
        </p:nvCxnSpPr>
        <p:spPr>
          <a:xfrm>
            <a:off x="1511660" y="2132856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75656" y="6021288"/>
            <a:ext cx="0" cy="2880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259632" y="6269250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</a:t>
            </a:r>
          </a:p>
        </p:txBody>
      </p:sp>
      <p:sp>
        <p:nvSpPr>
          <p:cNvPr id="3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31</a:t>
            </a:fld>
            <a:endParaRPr lang="en-US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67544" y="155029"/>
            <a:ext cx="1570037" cy="140176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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การพิจารณาอุทธรณ์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(ถ้ามี)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(ม.114 – ม.119)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339752" y="116632"/>
            <a:ext cx="1800200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องค์ประกอบ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ของการอุทธรณ์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ผู้มีสิทธิอุทธรณ์ ได้แก่ ผู้ที่ได้ยื่นข้อเสนอเท่านั้น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อุทธรณ์ได้เฉพาะเรื่องที่ไม่ต้องห้าม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ต้องทำเป็นหนังสือลงลายมือชื่อผู้อุทธรณ์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ต้องใช้ถ้อยคำสุภาพ ระบุข้อเท็จจริงและเหตุผลอันเป็นเหตุแห่งการอุทธรณ์ให้ชัดเจน พร้อมแนบเอกสารหลักฐาน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ยื่นอุทธรณ์ต่อหน่วยงานของรัฐภายใน 7 วันทำการ นับแต่ วันประกาศผลในระบบกรมบัญชีกลาง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55976" y="116632"/>
            <a:ext cx="1584176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   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หน่วยงานของรัฐ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ต้องเสร็จภายใน 7 วัน ทำการนับแต่วันที่ได้รับอุทธรณ์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กรณีเห็นด้วย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ให้ดำเนินการตามความเห็นนั้นภายในเวลา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กรณีไม่เห็นด้วย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ต้องรายงานไปยังคณะกรรมการพิจารณาอุทธรณ์ ภายใน 3 วัน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</a:t>
            </a:r>
            <a:r>
              <a:rPr kumimoji="0" lang="th-TH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156176" y="116632"/>
            <a:ext cx="2592289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5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คณะกรรมการพิจารณาอุทธรณ์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วินิจฉัยให้แล้วเสร็จภายใน 30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(ขยายได้ </a:t>
            </a:r>
            <a:r>
              <a:rPr lang="en-US" sz="15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ครั้งๆ ละไม่เกิน 15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อุทธรณ์ฟังขึ้นและมีผลอย่างมีนัยสำคัญ แจ้งให้หน่วยงานของรัฐดำเนินการใหม่ หรือเริ่มจากขั้นตอนใดตามที่เห็นสมควร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อุทธรณ์ฟังไม่ขึ้นหรือ</a:t>
            </a:r>
            <a:b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ไม่มีผลอย่างมีนัยสำคัญ แจ้งให้ หน่วยงานของรัฐ ดำเนินการต่อไป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การวินิจฉัยถือเป็นที่สุด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ผู้อุทธรณ์มีสิทธิฟ้องคดีต่อศาล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ถ้าพิจารณาเกินกำหนด ให้ยุติเรื่อง และให้แจ้งผู้อุทธรณ์ / ผู้ชนะหรือได้รับคัดเลือก /และแจ้งหน่วยงานของรัฐ ดำเนินการต่อไป 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467544" y="3762399"/>
            <a:ext cx="1570037" cy="134143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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การลงนามในสัญญา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(ม.93,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ม.96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324100" y="4005064"/>
            <a:ext cx="2967980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การลงนามในสัญญา</a:t>
            </a:r>
            <a:endParaRPr lang="th-TH" sz="15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 </a:t>
            </a:r>
            <a:r>
              <a:rPr kumimoji="0" lang="th-TH" sz="1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เว้นแต่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การจัดซื้อจัดจ้างที่มีความจำเป็นเร่งด่วนตาม ม.56(1)(ค)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วิธีเฉพาะเจาะจง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กรณีที่มีวงเงินเล็กน้อยตามที่กำหนดในกฎกระทรวง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66 วรรคสอง)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364088" y="4005064"/>
            <a:ext cx="3384376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การแก้ไขสัญญา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กรณีแก้ไขสัญญาเพื่อเพิ่มวงเงิน หากรวมกับวงเงินตามสัญญาเดิมแล้วมีผลทำให้ผู้มีอำนาจสั่งซื้อหรือสั่งจ้างเปลี่ยนแปลงไป ต้องเสนอผู้มีอำนาจเหนือขึ้นไป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วรรคสี่)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กรณีที่มีการแก้ไขสัญญาหรือข้อตกลงเพื่อลดวงเงินให้ผู้มี</a:t>
            </a:r>
            <a:r>
              <a:rPr kumimoji="0" lang="th-TH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อํา</a:t>
            </a:r>
            <a:r>
              <a:rPr lang="th-TH" sz="1500" b="1" dirty="0" err="1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นาจ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อนุมัติสั่งซื้อหรือสั่งจ้าง ตามวงเงินเดิมเป็นผู้อนุมัติการแก้ไขสัญญาหรือข้อตกลง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วรรคห้า)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ต้องประกาศเผยแพร่ในระบบสารสนเทศของกรมบัญชีกลาง และของหน่วยงานของรัฐ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98)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39952" y="784128"/>
            <a:ext cx="21602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940152" y="76470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2051720" y="76470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0" name="Shape 19"/>
          <p:cNvCxnSpPr/>
          <p:nvPr/>
        </p:nvCxnSpPr>
        <p:spPr>
          <a:xfrm>
            <a:off x="2051720" y="3789040"/>
            <a:ext cx="4968552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3928" y="378904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6322" idx="2"/>
            <a:endCxn id="56330" idx="0"/>
          </p:cNvCxnSpPr>
          <p:nvPr/>
        </p:nvCxnSpPr>
        <p:spPr>
          <a:xfrm>
            <a:off x="1252563" y="1556792"/>
            <a:ext cx="0" cy="2205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59632" y="515719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43608" y="5949280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</a:t>
            </a: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107504" y="107776"/>
            <a:ext cx="8928992" cy="67056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9552" y="404664"/>
            <a:ext cx="2016224" cy="172819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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การบริหารสัญญา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และการตรวจรับพัสดุ</a:t>
            </a:r>
            <a:b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(ม.100-105)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771800" y="977536"/>
            <a:ext cx="1584176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การงดหรือลดค่าปรับ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หรือการขยายเวลา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ทำการตามสัญญา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427984" y="977536"/>
            <a:ext cx="1440160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การบอกเลิก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380312" y="977536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การตรวจรับ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987824" y="4149080"/>
            <a:ext cx="1584176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</a:pPr>
            <a:r>
              <a:rPr lang="en-US" sz="20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</a:t>
            </a:r>
            <a:endParaRPr lang="en-US" sz="20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39552" y="4149080"/>
            <a:ext cx="2016224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และเปิดเผยผลสัมฤทธิ์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ของการจัดซื้อ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จัดจ้างและการบริหารพัสดุ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8)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932040" y="4149080"/>
            <a:ext cx="3528392" cy="936104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ควบคุมและดูแลพัสดุให้มีการใช้และการบริหารพัสดุ  ที่เหมาะสม คุ้มค่า และเกิดประโยชน์ให้มากที่สุด</a:t>
            </a:r>
            <a:endParaRPr lang="th-TH" sz="1600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932040" y="5301208"/>
            <a:ext cx="3528392" cy="792088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การเก็บ การบันทึก การเบิกจ่าย การยืม การตรวจสอบ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การบำรุงรักษา และการจำหน่ายพัสดุ </a:t>
            </a: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4" name="Shape 13"/>
          <p:cNvCxnSpPr>
            <a:endCxn id="57349" idx="0"/>
          </p:cNvCxnSpPr>
          <p:nvPr/>
        </p:nvCxnSpPr>
        <p:spPr>
          <a:xfrm>
            <a:off x="2555776" y="548680"/>
            <a:ext cx="5508612" cy="4288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63888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48064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55776" y="508518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2000" y="46531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72000" y="566124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915816" y="2420888"/>
            <a:ext cx="1800200" cy="122413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8064A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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การจัดทำรายงาน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ผลการพิจารณา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4" name="Shape 23"/>
          <p:cNvCxnSpPr>
            <a:stCxn id="57349" idx="2"/>
            <a:endCxn id="21" idx="3"/>
          </p:cNvCxnSpPr>
          <p:nvPr/>
        </p:nvCxnSpPr>
        <p:spPr>
          <a:xfrm rot="5400000">
            <a:off x="5941433" y="910000"/>
            <a:ext cx="897539" cy="334837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851920" y="364502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5940152" y="980728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การประเมินผลผู้ประกอบการ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660232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การป้องกันผลประโยชน์ทับซ้อน </a:t>
            </a:r>
            <a:r>
              <a:rPr lang="en-US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:</a:t>
            </a:r>
            <a:br>
              <a:rPr lang="en-US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ผู้มีหน้าที่ดำเนินการ กับผู้ยื่นข้อเสนอหรือคู่สัญญา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</a:t>
            </a:fld>
            <a:endParaRPr lang="th-TH"/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ส่วนได้เส่ีย 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16374"/>
            <a:ext cx="8712967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2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F654C9-AA95-4109-9F75-43F2853A62D6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34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285750" y="285750"/>
            <a:ext cx="8643938" cy="769938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การมีส่วนได้</a:t>
            </a:r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เสีย </a:t>
            </a:r>
            <a:endParaRPr lang="th-TH" alt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844" name="Rectangle 4"/>
          <p:cNvSpPr txBox="1">
            <a:spLocks noChangeArrowheads="1"/>
          </p:cNvSpPr>
          <p:nvPr/>
        </p:nvSpPr>
        <p:spPr bwMode="auto">
          <a:xfrm>
            <a:off x="1763688" y="1340768"/>
            <a:ext cx="6480720" cy="20716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alt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ที่มีหน้าที่</a:t>
            </a:r>
            <a:r>
              <a:rPr lang="th-TH" alt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ดำเนินการ</a:t>
            </a:r>
          </a:p>
          <a:p>
            <a:r>
              <a:rPr lang="th-TH" altLang="th-TH" sz="40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</a:t>
            </a:r>
            <a:r>
              <a:rPr lang="th-TH" alt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ไม่เป็นผู้มีส่วนได้เสียกับผู้ยื่น</a:t>
            </a:r>
            <a: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 </a:t>
            </a:r>
            <a:b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หรือ</a:t>
            </a:r>
            <a:r>
              <a:rPr lang="th-TH" alt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คู่สัญญาในงานนั้น</a:t>
            </a:r>
            <a:endParaRPr lang="en-US" altLang="th-TH" sz="4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285750" y="5373216"/>
            <a:ext cx="8643938" cy="107721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1950" indent="352425">
              <a:buFont typeface="Courier New" pitchFamily="49" charset="0"/>
              <a:buChar char="o"/>
            </a:pPr>
            <a:r>
              <a:rPr lang="th-TH" altLang="th-TH" sz="3200" b="1" dirty="0" smtClean="0">
                <a:latin typeface="EucrosiaUPC" pitchFamily="18" charset="-34"/>
                <a:cs typeface="EucrosiaUPC" pitchFamily="18" charset="-34"/>
              </a:rPr>
              <a:t> ถ้ามีส่วนได้เสีย </a:t>
            </a:r>
            <a:r>
              <a:rPr lang="th-TH" altLang="th-TH" sz="3200" b="1" dirty="0">
                <a:latin typeface="EucrosiaUPC" pitchFamily="18" charset="-34"/>
                <a:cs typeface="EucrosiaUPC" pitchFamily="18" charset="-34"/>
              </a:rPr>
              <a:t>แต่ไม่มีผลต่อการจัดซื้อจัดจ้า</a:t>
            </a:r>
            <a:r>
              <a:rPr lang="th-TH" altLang="th-TH" sz="32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</a:t>
            </a:r>
            <a:r>
              <a:rPr lang="th-TH" altLang="th-TH" sz="3200" b="1" u="sng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อย่างมีนัยสำคัญ </a:t>
            </a:r>
            <a:r>
              <a:rPr lang="th-TH" altLang="th-TH" sz="3200" b="1" dirty="0" smtClean="0">
                <a:latin typeface="EucrosiaUPC" pitchFamily="18" charset="-34"/>
                <a:cs typeface="EucrosiaUPC" pitchFamily="18" charset="-34"/>
              </a:rPr>
              <a:t>การจัดซื้อจัดจ้างนั้นย่อมไม่เสียไป</a:t>
            </a:r>
            <a:endParaRPr lang="th-TH" alt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196752"/>
            <a:ext cx="792088" cy="792088"/>
          </a:xfrm>
          <a:prstGeom prst="rect">
            <a:avLst/>
          </a:prstGeom>
        </p:spPr>
      </p:pic>
      <p:sp>
        <p:nvSpPr>
          <p:cNvPr id="8" name="คำบรรยายภาพแบบวงรี 3"/>
          <p:cNvSpPr/>
          <p:nvPr/>
        </p:nvSpPr>
        <p:spPr>
          <a:xfrm>
            <a:off x="6516216" y="476672"/>
            <a:ext cx="1440160" cy="1368152"/>
          </a:xfrm>
          <a:prstGeom prst="wedgeEllipseCallout">
            <a:avLst>
              <a:gd name="adj1" fmla="val -68736"/>
              <a:gd name="adj2" fmla="val -2267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13 </a:t>
            </a:r>
            <a:endParaRPr lang="th-TH" sz="3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23528" y="836712"/>
            <a:ext cx="8496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60648"/>
            <a:ext cx="7776864" cy="5770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3600"/>
              </a:lnSpc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เปรียบเทียบการ</a:t>
            </a:r>
            <a:r>
              <a:rPr lang="th-TH" sz="36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มีส่วนได้เสียกับผู้ยื่น</a:t>
            </a: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ข้อเสนอหรือ</a:t>
            </a:r>
            <a:r>
              <a:rPr lang="th-TH" sz="36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คู่สัญญา</a:t>
            </a:r>
            <a:endParaRPr lang="en-US" sz="3600" b="1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ounded Rectangle 3"/>
          <p:cNvSpPr/>
          <p:nvPr/>
        </p:nvSpPr>
        <p:spPr bwMode="auto">
          <a:xfrm>
            <a:off x="539552" y="980728"/>
            <a:ext cx="8208912" cy="1008112"/>
          </a:xfrm>
          <a:prstGeom prst="round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b" anchorCtr="0"/>
          <a:lstStyle/>
          <a:p>
            <a:pPr>
              <a:defRPr/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                ใน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การจัดซื้อจัด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จ้างผู้ที่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มีหน้าที่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ดำเนินการ (เช่น เจ้าหน้าที่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พัสดุ คณะกรรมการ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ต่างๆ </a:t>
            </a:r>
            <a:br>
              <a:rPr lang="th-TH" sz="22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มีอำนาจ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อนุมัติ) ต้อง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ไม่เป็นผู้มีส่วนได้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เสียกับ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ผู้ยื่น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ข้อเสนอหรือ</a:t>
            </a: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คู่สัญญาในงาน</a:t>
            </a: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นั้น </a:t>
            </a:r>
            <a:r>
              <a:rPr lang="th-TH" sz="2200" b="1" i="1" dirty="0" smtClean="0">
                <a:latin typeface="EucrosiaUPC" pitchFamily="18" charset="-34"/>
                <a:cs typeface="EucrosiaUPC" pitchFamily="18" charset="-34"/>
              </a:rPr>
              <a:t>(มาตรา 13)</a:t>
            </a:r>
            <a:endParaRPr lang="th-TH" sz="22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ounded Rectangle 9"/>
          <p:cNvSpPr>
            <a:spLocks noChangeArrowheads="1"/>
          </p:cNvSpPr>
          <p:nvPr/>
        </p:nvSpPr>
        <p:spPr bwMode="auto">
          <a:xfrm>
            <a:off x="395536" y="2852936"/>
            <a:ext cx="8424936" cy="38164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buFont typeface="Courier New" pitchFamily="49" charset="0"/>
              <a:buChar char="o"/>
              <a:defRPr/>
            </a:pPr>
            <a:r>
              <a:rPr lang="th-TH" altLang="th-TH" sz="1800" b="1" dirty="0" smtClean="0">
                <a:latin typeface="EucrosiaUPC" pitchFamily="18" charset="-34"/>
                <a:cs typeface="EucrosiaUPC" pitchFamily="18" charset="-34"/>
              </a:rPr>
              <a:t> ไม่มีข้อกำหนดเกี่ยวกับการมีส่วนได้เสียระหว่างเจ้าหน้าที่กับผู้เสนอราคาหรือคู่สัญญา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alt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มีข้อกำหนดเกี่ยวกับผู้มีผลประโยชน์ร่วมกัน (ข้อ 15 ตรี) และการขัดขวางการแข่งขันราคาอย่างเป็นธรรม (ข้อ 15 ฉ)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altLang="th-TH" sz="18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1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ประกอบรัฐธรรมนูญว่าด้วยการป้องกันและปราบปรามการทุจริต พ.ศ. 2542 และที่แก้ไขเพิ่มเติม</a:t>
            </a:r>
            <a:br>
              <a:rPr lang="th-TH" altLang="th-TH" sz="1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1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หมวด 9 การขัดกันระหว่างประโยชน์ส่วนบุคคลและประโยชน์ส่วนรวม</a:t>
            </a:r>
          </a:p>
          <a:p>
            <a:pPr>
              <a:defRPr/>
            </a:pPr>
            <a:r>
              <a:rPr lang="th-TH" altLang="th-TH" sz="1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มาตรา 100 ห้ามมิให้เจ้าหน้าที่รัฐผู้ใดดำเนินกิจการดังต่อไปนี้</a:t>
            </a:r>
          </a:p>
          <a:p>
            <a:pPr>
              <a:defRPr/>
            </a:pPr>
            <a:r>
              <a:rPr lang="th-TH" altLang="th-TH" sz="1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(1) เป็นคู่สัญญาหรือมีส่วนได้เสียในสัญญาที่ทำกับหน่วยงานของรัฐที่เจ้าหน้าที่ของรัฐผู้นั้นปฏิบัติหน้าที่ในฐานะเป็นเจ้าหน้าที่ของรัฐซึ่งมีอำนาจหน้าที่กำกับ ดูแล ควบคุม ตรวจสอบ หรือดำเนินคดี</a:t>
            </a:r>
          </a:p>
          <a:p>
            <a:pPr>
              <a:defRPr/>
            </a:pPr>
            <a:r>
              <a:rPr lang="th-TH" altLang="th-TH" sz="1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(2) เป็นหุ้นส่วนหรือผู้ถือหุ้นในห้างหุ้นส่วนหรือบริษัทที่เข้าเป็นคู่สัญญากับหน่วยงานของรัฐที่เจ้าหน้าที่ผู้นั้นปฏิบัติหน้าที่ในฐานะที่เป็นเจ้าหน้าที่ของรัฐซึ่งมีอำนาจหน้าที่กำกับ ดูแล ควบคุม ตรวจสอบ หรือดำเนินคดี............................................</a:t>
            </a:r>
          </a:p>
          <a:p>
            <a:pPr>
              <a:defRPr/>
            </a:pPr>
            <a:r>
              <a:rPr lang="th-TH" altLang="th-TH" sz="1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เจ้าหน้าที่ตำแหน่งใดที่ต้องห้ามมิให้ดำเนินกิจการตามวรรคหนึ่งให้เป็นไปตามที่คณะกรรมการ ป.ป.ช. กำหนดโดยประกาศในราชกิจจา</a:t>
            </a:r>
            <a:r>
              <a:rPr lang="th-TH" altLang="th-TH" sz="18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นุเบกษา</a:t>
            </a:r>
            <a:endParaRPr lang="th-TH" altLang="th-TH" sz="1800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th-TH" altLang="th-TH" sz="1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ประกาศฉบับที่ 1 (พ.ศ. 2544) ตำแหน่งนายกรัฐมนตรี  รัฐมนตรี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h-TH" altLang="th-TH" sz="1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ประกาศฉบับที่ 2 (พ.ศ. 2555) ตำแหน่งผู้บริหารท้องถิ่น รองผู้บริหารท้องถิ่น </a:t>
            </a:r>
          </a:p>
          <a:p>
            <a:pPr>
              <a:defRPr/>
            </a:pPr>
            <a:endParaRPr lang="th-TH" altLang="th-TH" sz="18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แผนผังลําดับงาน: กระบวนการสำรอง 9"/>
          <p:cNvSpPr/>
          <p:nvPr/>
        </p:nvSpPr>
        <p:spPr>
          <a:xfrm>
            <a:off x="395537" y="908720"/>
            <a:ext cx="1224135" cy="41838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แผนผังลําดับงาน: กระบวนการสำรอง 10"/>
          <p:cNvSpPr/>
          <p:nvPr/>
        </p:nvSpPr>
        <p:spPr>
          <a:xfrm>
            <a:off x="467544" y="2204864"/>
            <a:ext cx="2520280" cy="432048"/>
          </a:xfrm>
          <a:prstGeom prst="flowChartAlternateProcess">
            <a:avLst/>
          </a:prstGeom>
          <a:solidFill>
            <a:srgbClr val="FFCCFF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ระเบียบฯ พ.ศ. </a:t>
            </a:r>
            <a:r>
              <a:rPr lang="th-TH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2535 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แผนผังลําดับงาน: กระบวนการสำรอง 14"/>
          <p:cNvSpPr/>
          <p:nvPr/>
        </p:nvSpPr>
        <p:spPr>
          <a:xfrm>
            <a:off x="3419304" y="2204864"/>
            <a:ext cx="2520848" cy="432048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ระเบียบฯ พ.ศ. </a:t>
            </a:r>
            <a:r>
              <a:rPr lang="th-TH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2549 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แผนผังลําดับงาน: กระบวนการสำรอง 11"/>
          <p:cNvSpPr/>
          <p:nvPr/>
        </p:nvSpPr>
        <p:spPr>
          <a:xfrm>
            <a:off x="6228184" y="2204864"/>
            <a:ext cx="2520848" cy="432048"/>
          </a:xfrm>
          <a:prstGeom prst="flowChartAlternateProcess">
            <a:avLst/>
          </a:prstGeom>
          <a:solidFill>
            <a:srgbClr val="66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th-TH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e- market /e-bidding</a:t>
            </a:r>
            <a:endParaRPr lang="th-TH" sz="2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7452320" y="2636912"/>
            <a:ext cx="288032" cy="216024"/>
          </a:xfrm>
          <a:prstGeom prst="triangle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Isosceles Triangle 28"/>
          <p:cNvSpPr/>
          <p:nvPr/>
        </p:nvSpPr>
        <p:spPr>
          <a:xfrm rot="10800000">
            <a:off x="4572000" y="2636912"/>
            <a:ext cx="288032" cy="216024"/>
          </a:xfrm>
          <a:prstGeom prst="triangle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547664" y="2636912"/>
            <a:ext cx="288032" cy="216024"/>
          </a:xfrm>
          <a:prstGeom prst="triangle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501" y="1556792"/>
            <a:ext cx="8208963" cy="3888432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ผู้มีอำนาจจะแต่งตั้งคณะกรรมการ หรือ เจ้าหน้าที่คนใด</a:t>
            </a:r>
            <a:b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คนหนึ่งก็ได้</a:t>
            </a:r>
            <a:b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</a:t>
            </a:r>
            <a:r>
              <a:rPr kumimoji="0" lang="th-TH" altLang="th-TH" sz="36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องค์ประกอบและองค์ประชุม                                 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ของคณะกรรมการ และหน้าที่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ผู้รับผิดชอบการจัดซื้อจัดจ้าง 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ให้เป็นไปตามระเบียบที่รัฐมนตรี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  กำหนด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04664"/>
            <a:ext cx="7168281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การแต่งตั้งผู้รับผิดชอบการจัดซื้อจัดจ้าง</a:t>
            </a:r>
          </a:p>
        </p:txBody>
      </p:sp>
      <p:pic>
        <p:nvPicPr>
          <p:cNvPr id="10" name="Picture 9" descr="คณะกรรมก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381000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83568" y="573325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ค่าตอบแทน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ให้เป็นไปตามที่กระทรวงการคลังกำหนด </a:t>
            </a:r>
            <a:endParaRPr lang="th-TH" sz="3600" dirty="0"/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308304" y="332656"/>
            <a:ext cx="1296144" cy="1268760"/>
          </a:xfrm>
          <a:prstGeom prst="wedgeEllipseCallout">
            <a:avLst>
              <a:gd name="adj1" fmla="val -68736"/>
              <a:gd name="adj2" fmla="val -1216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61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1186898" y="1916832"/>
            <a:ext cx="7561566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(1) คณะกรรมการพิจารณาผลการประกวดราคาอิเล็กทรอนิกส์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(2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) คณะกรรมการพิจารณาผลการสอบราคา </a:t>
            </a:r>
          </a:p>
          <a:p>
            <a:r>
              <a:rPr lang="th-TH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(3) คณะกรรมการซื้อหรือจ้างโดยวิธีคัดเลือก 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(4) คณะกรรมการซื้อหรือจ้างโดยวิธีเฉพาะเจาะจง</a:t>
            </a:r>
          </a:p>
          <a:p>
            <a:pPr marL="442913" indent="-442913"/>
            <a:r>
              <a:rPr lang="th-TH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(5)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คณะกรรมการตรวจรับพัสดุ </a:t>
            </a:r>
            <a:endParaRPr lang="th-TH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107504" y="188640"/>
            <a:ext cx="8964488" cy="576064"/>
          </a:xfrm>
          <a:prstGeom prst="flowChartProcess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การแต่งตั้งคณะกรรมการซื้อหรือจ้าง </a:t>
            </a:r>
            <a:endParaRPr lang="th-TH" sz="4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576064" y="713554"/>
            <a:ext cx="8388424" cy="141930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ระเบียบฯ ข้อ 2</a:t>
            </a:r>
            <a:r>
              <a:rPr lang="en-US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การซื้อหรือจ้างแต่ละครั้ง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แต่งตั้ง </a:t>
            </a:r>
            <a:r>
              <a:rPr lang="th-TH" sz="26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คณะกรรมการซื้อหรือจ้าง</a:t>
            </a:r>
            <a:r>
              <a:rPr lang="th-TH" sz="26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เพื่อปฏิบัติการตามระเบียบนี้ พร้อมกับกำหนดระยะเวลา</a:t>
            </a:r>
          </a:p>
          <a:p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619672" y="4221088"/>
            <a:ext cx="7344816" cy="2160240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ให้คณะกรรมการซื้อหรือจ้างแต่ละคณะ </a:t>
            </a:r>
          </a:p>
          <a:p>
            <a:pPr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รายงานผลการพิจารณาต่อหัวหน้าหน่วยงานของรัฐ </a:t>
            </a:r>
          </a:p>
          <a:p>
            <a:pPr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179512" y="4221088"/>
            <a:ext cx="1728192" cy="216024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492896"/>
            <a:ext cx="2149488" cy="1584176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37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241376"/>
            <a:ext cx="3024336" cy="172819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คณะกรรมการตาม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en-US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5</a:t>
            </a:r>
          </a:p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ละคณะประกอบด้วย </a:t>
            </a:r>
            <a:endParaRPr lang="th-TH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ประธานกรรมการ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r>
              <a:rPr lang="th-TH" sz="26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และกรรมการอย่าง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น้อย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endParaRPr lang="th-TH" sz="2600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563888" y="980728"/>
            <a:ext cx="5580112" cy="2160240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แต่งตั้งจาก </a:t>
            </a:r>
            <a:r>
              <a:rPr lang="th-TH" sz="2400" b="1" dirty="0" smtClean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ข้าราชการ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00682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พนักงานราชการ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พนักงานมหาวิทยาลัย </a:t>
            </a:r>
            <a:r>
              <a:rPr lang="th-TH" sz="2400" b="1" dirty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พนักงานของรัฐ 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rgbClr val="80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พนักงานของหน่วยงานของรัฐที่เรียกชื่ออย่างอื่น </a:t>
            </a:r>
            <a:endParaRPr lang="th-TH" sz="2400" b="1" dirty="0" smtClean="0">
              <a:solidFill>
                <a:srgbClr val="80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sz="2400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ามเหลี่ยมหน้าจั่ว 4"/>
          <p:cNvSpPr/>
          <p:nvPr/>
        </p:nvSpPr>
        <p:spPr>
          <a:xfrm>
            <a:off x="251520" y="188640"/>
            <a:ext cx="3096344" cy="936104"/>
          </a:xfrm>
          <a:prstGeom prst="triangle">
            <a:avLst>
              <a:gd name="adj" fmla="val 4969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2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79512" y="3140968"/>
            <a:ext cx="3168352" cy="15121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จำเป็นหรือ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ประโยชน์ของหน่วยงานของรัฐ</a:t>
            </a:r>
            <a:r>
              <a:rPr lang="th-TH" sz="2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จะแต่งตั้งบุคคลอื่นร่วมเป็นกรรมการ ด้วยก็</a:t>
            </a:r>
            <a:r>
              <a:rPr lang="th-TH" sz="2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รูปห้าเหลี่ยม 6"/>
          <p:cNvSpPr/>
          <p:nvPr/>
        </p:nvSpPr>
        <p:spPr>
          <a:xfrm>
            <a:off x="4572000" y="3212976"/>
            <a:ext cx="4499992" cy="1440160"/>
          </a:xfrm>
          <a:prstGeom prst="homePlate">
            <a:avLst/>
          </a:prstGeom>
          <a:solidFill>
            <a:srgbClr val="CC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กรรมการที่เป็นบุคคล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อื่น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มากกว่าจำนวน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ตามวรรคหนึ่ง</a:t>
            </a:r>
            <a:endParaRPr lang="th-TH" sz="2400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644008" y="4941168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ควร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แต่งตั้งผู้ชำนาญการหรือผู้ทรงคุณวุฒิเกี่ยวกับงานซื้อ หรือจ้าง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นั้นๆ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4941168"/>
            <a:ext cx="3168352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คุณสมบัติของคณะกรรมการ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ที่จะแต่งตั้ง ทุกคณะ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3347864" y="3284984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38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347864" y="4941168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ข้อห้า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876256" y="1124744"/>
            <a:ext cx="1594863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ไฟ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99183">
            <a:off x="7500931" y="3677047"/>
            <a:ext cx="806672" cy="8975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39</a:t>
            </a:fld>
            <a:endParaRPr lang="th-TH"/>
          </a:p>
        </p:txBody>
      </p:sp>
      <p:graphicFrame>
        <p:nvGraphicFramePr>
          <p:cNvPr id="3" name="Diagram 2"/>
          <p:cNvGraphicFramePr/>
          <p:nvPr/>
        </p:nvGraphicFramePr>
        <p:xfrm>
          <a:off x="395536" y="1700808"/>
          <a:ext cx="6504384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899592" y="1714163"/>
            <a:ext cx="41764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333375" algn="ctr">
              <a:buFont typeface="Courier New" pitchFamily="49" charset="0"/>
              <a:buChar char="o"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การซื้อหรือจ้างครั้งเดียวกัน</a:t>
            </a:r>
          </a:p>
          <a:p>
            <a:pPr marL="514350" indent="-333375" algn="ctr">
              <a:buFont typeface="Courier New" pitchFamily="49" charset="0"/>
              <a:buChar char="o"/>
            </a:pPr>
            <a:r>
              <a:rPr lang="th-TH" sz="3400" b="1" dirty="0" smtClean="0">
                <a:latin typeface="EucrosiaUPC" pitchFamily="18" charset="-34"/>
                <a:cs typeface="EucrosiaUPC" pitchFamily="18" charset="-34"/>
              </a:rPr>
              <a:t>ห้ามแต่งตั้ง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2040" y="4062551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ข้อสังเกต</a:t>
            </a:r>
            <a:endParaRPr lang="th-TH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วิธีเฉพาะเจาะจง </a:t>
            </a: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การจ้างที่ปรึกษา</a:t>
            </a: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การจ้างออกแบบหรือควบคุมงาน</a:t>
            </a: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ไม่มีข้อห้าม</a:t>
            </a:r>
            <a:endParaRPr lang="th-TH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240" y="2300679"/>
            <a:ext cx="18902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ตรวจรับพัสดุ</a:t>
            </a:r>
            <a:endParaRPr lang="th-TH" sz="36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7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691680" y="260648"/>
            <a:ext cx="6984776" cy="93610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ข้อห้ามในการแต่งตั้งคณะกรรมการ</a:t>
            </a:r>
            <a:endParaRPr lang="th-TH" sz="4400" dirty="0"/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467544" y="188640"/>
            <a:ext cx="1584176" cy="1512168"/>
          </a:xfrm>
          <a:prstGeom prst="wedgeEllipseCallout">
            <a:avLst>
              <a:gd name="adj1" fmla="val 62806"/>
              <a:gd name="adj2" fmla="val -1377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26 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วรรคสาม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Hexagon 10"/>
          <p:cNvSpPr/>
          <p:nvPr/>
        </p:nvSpPr>
        <p:spPr>
          <a:xfrm>
            <a:off x="1115616" y="4293096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59546549"/>
              </p:ext>
            </p:extLst>
          </p:nvPr>
        </p:nvGraphicFramePr>
        <p:xfrm>
          <a:off x="395536" y="980728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3213" y="142528"/>
            <a:ext cx="3386137" cy="838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หลักการและเหตุผล</a:t>
            </a:r>
          </a:p>
        </p:txBody>
      </p:sp>
      <p:sp>
        <p:nvSpPr>
          <p:cNvPr id="4" name="Hexagon 3"/>
          <p:cNvSpPr/>
          <p:nvPr/>
        </p:nvSpPr>
        <p:spPr>
          <a:xfrm>
            <a:off x="1691680" y="836712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exagon 4"/>
          <p:cNvSpPr/>
          <p:nvPr/>
        </p:nvSpPr>
        <p:spPr>
          <a:xfrm>
            <a:off x="683568" y="1844824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exagon 5"/>
          <p:cNvSpPr/>
          <p:nvPr/>
        </p:nvSpPr>
        <p:spPr>
          <a:xfrm>
            <a:off x="971600" y="270892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8" name="Hexagon 7"/>
          <p:cNvSpPr/>
          <p:nvPr/>
        </p:nvSpPr>
        <p:spPr>
          <a:xfrm>
            <a:off x="899592" y="5445224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9" name="Hexagon 8"/>
          <p:cNvSpPr/>
          <p:nvPr/>
        </p:nvSpPr>
        <p:spPr>
          <a:xfrm>
            <a:off x="6516216" y="90872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0" name="Hexagon 9"/>
          <p:cNvSpPr/>
          <p:nvPr/>
        </p:nvSpPr>
        <p:spPr>
          <a:xfrm>
            <a:off x="7164288" y="5157192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2" name="Hexagon 11"/>
          <p:cNvSpPr/>
          <p:nvPr/>
        </p:nvSpPr>
        <p:spPr>
          <a:xfrm>
            <a:off x="7236296" y="3429000"/>
            <a:ext cx="868927" cy="74869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216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40</a:t>
            </a:fld>
            <a:endParaRPr lang="th-TH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-315416"/>
          <a:ext cx="9144001" cy="655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1219200"/>
                <a:gridCol w="1295400"/>
                <a:gridCol w="1371601"/>
                <a:gridCol w="1295400"/>
              </a:tblGrid>
              <a:tr h="846021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EucrosiaUPC" pitchFamily="18" charset="-34"/>
                          <a:cs typeface="EucrosiaUPC" pitchFamily="18" charset="-34"/>
                        </a:rPr>
                        <a:t>                  </a:t>
                      </a:r>
                      <a:r>
                        <a:rPr lang="th-TH" sz="2400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</a:p>
                    <a:p>
                      <a:r>
                        <a:rPr lang="th-TH" sz="2400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                     </a:t>
                      </a:r>
                      <a:endParaRPr lang="th-TH" sz="24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TOR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ราคากลาง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จัดซื้อ</a:t>
                      </a:r>
                    </a:p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จัดจ้าง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ตรวจรับ</a:t>
                      </a:r>
                    </a:p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พัสดุ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การซื้อหรือจ้าง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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วิธีประกาศเชิญชวนทั่วไป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8016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market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  <a:endParaRPr lang="th-TH" sz="18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bidding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660">
                <a:tc rowSpan="2"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สอบราคา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35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7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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วิธีคัดเลือก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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วิธีเฉพาะเจาะจง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ม.56(2)(ก)(ค)(ง)(จ)(ฉ)(ช)(ซ) 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 ม.56(2)(ข) วงเงินไม่เกิน 5 แสนบาท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การจ้างที่ปรึกษา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การจ้างออกแบบหรือควบคุมงาน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ค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-302324"/>
            <a:ext cx="720080" cy="85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กลุ่มคน2.p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-315416"/>
            <a:ext cx="1152128" cy="82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ight Arrow 7"/>
          <p:cNvSpPr/>
          <p:nvPr/>
        </p:nvSpPr>
        <p:spPr>
          <a:xfrm>
            <a:off x="1331640" y="-171400"/>
            <a:ext cx="936104" cy="648072"/>
          </a:xfrm>
          <a:prstGeom prst="rightArrow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นาย ก.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517298"/>
            <a:ext cx="864492" cy="471542"/>
          </a:xfrm>
          <a:prstGeom prst="rect">
            <a:avLst/>
          </a:prstGeom>
        </p:spPr>
      </p:pic>
      <p:pic>
        <p:nvPicPr>
          <p:cNvPr id="16" name="Picture 15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517298"/>
            <a:ext cx="864492" cy="471542"/>
          </a:xfrm>
          <a:prstGeom prst="rect">
            <a:avLst/>
          </a:prstGeom>
        </p:spPr>
      </p:pic>
      <p:pic>
        <p:nvPicPr>
          <p:cNvPr id="17" name="Picture 16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1517298"/>
            <a:ext cx="864492" cy="471542"/>
          </a:xfrm>
          <a:prstGeom prst="rect">
            <a:avLst/>
          </a:prstGeom>
        </p:spPr>
      </p:pic>
      <p:pic>
        <p:nvPicPr>
          <p:cNvPr id="18" name="Picture 17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204864"/>
            <a:ext cx="864492" cy="471542"/>
          </a:xfrm>
          <a:prstGeom prst="rect">
            <a:avLst/>
          </a:prstGeom>
        </p:spPr>
      </p:pic>
      <p:pic>
        <p:nvPicPr>
          <p:cNvPr id="19" name="Picture 18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204864"/>
            <a:ext cx="864492" cy="471542"/>
          </a:xfrm>
          <a:prstGeom prst="rect">
            <a:avLst/>
          </a:prstGeom>
        </p:spPr>
      </p:pic>
      <p:pic>
        <p:nvPicPr>
          <p:cNvPr id="20" name="Picture 19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2204864"/>
            <a:ext cx="864492" cy="471542"/>
          </a:xfrm>
          <a:prstGeom prst="rect">
            <a:avLst/>
          </a:prstGeom>
        </p:spPr>
      </p:pic>
      <p:pic>
        <p:nvPicPr>
          <p:cNvPr id="22" name="Picture 21" descr="no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2218953"/>
            <a:ext cx="938411" cy="489967"/>
          </a:xfrm>
          <a:prstGeom prst="rect">
            <a:avLst/>
          </a:prstGeom>
        </p:spPr>
      </p:pic>
      <p:pic>
        <p:nvPicPr>
          <p:cNvPr id="23" name="Picture 22" descr="no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1162" y="2852936"/>
            <a:ext cx="965395" cy="504056"/>
          </a:xfrm>
          <a:prstGeom prst="rect">
            <a:avLst/>
          </a:prstGeom>
        </p:spPr>
      </p:pic>
      <p:pic>
        <p:nvPicPr>
          <p:cNvPr id="24" name="Picture 23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2852936"/>
            <a:ext cx="864492" cy="471542"/>
          </a:xfrm>
          <a:prstGeom prst="rect">
            <a:avLst/>
          </a:prstGeom>
        </p:spPr>
      </p:pic>
      <p:pic>
        <p:nvPicPr>
          <p:cNvPr id="25" name="Picture 2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493" y="2885450"/>
            <a:ext cx="864492" cy="471542"/>
          </a:xfrm>
          <a:prstGeom prst="rect">
            <a:avLst/>
          </a:prstGeom>
        </p:spPr>
      </p:pic>
      <p:pic>
        <p:nvPicPr>
          <p:cNvPr id="26" name="Picture 25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885450"/>
            <a:ext cx="864492" cy="471542"/>
          </a:xfrm>
          <a:prstGeom prst="rect">
            <a:avLst/>
          </a:prstGeom>
        </p:spPr>
      </p:pic>
      <p:pic>
        <p:nvPicPr>
          <p:cNvPr id="27" name="Picture 26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1967" y="3501008"/>
            <a:ext cx="804089" cy="438594"/>
          </a:xfrm>
          <a:prstGeom prst="rect">
            <a:avLst/>
          </a:prstGeom>
        </p:spPr>
      </p:pic>
      <p:pic>
        <p:nvPicPr>
          <p:cNvPr id="28" name="Picture 27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3501008"/>
            <a:ext cx="804089" cy="438594"/>
          </a:xfrm>
          <a:prstGeom prst="rect">
            <a:avLst/>
          </a:prstGeom>
        </p:spPr>
      </p:pic>
      <p:pic>
        <p:nvPicPr>
          <p:cNvPr id="29" name="Picture 28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501008"/>
            <a:ext cx="804089" cy="438594"/>
          </a:xfrm>
          <a:prstGeom prst="rect">
            <a:avLst/>
          </a:prstGeom>
        </p:spPr>
      </p:pic>
      <p:pic>
        <p:nvPicPr>
          <p:cNvPr id="30" name="Picture 29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3501008"/>
            <a:ext cx="804089" cy="438594"/>
          </a:xfrm>
          <a:prstGeom prst="rect">
            <a:avLst/>
          </a:prstGeom>
        </p:spPr>
      </p:pic>
      <p:pic>
        <p:nvPicPr>
          <p:cNvPr id="31" name="Picture 30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4077072"/>
            <a:ext cx="804089" cy="438594"/>
          </a:xfrm>
          <a:prstGeom prst="rect">
            <a:avLst/>
          </a:prstGeom>
        </p:spPr>
      </p:pic>
      <p:pic>
        <p:nvPicPr>
          <p:cNvPr id="32" name="Picture 31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4077072"/>
            <a:ext cx="804089" cy="438594"/>
          </a:xfrm>
          <a:prstGeom prst="rect">
            <a:avLst/>
          </a:prstGeom>
        </p:spPr>
      </p:pic>
      <p:pic>
        <p:nvPicPr>
          <p:cNvPr id="33" name="Picture 32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247" y="4077072"/>
            <a:ext cx="804089" cy="438594"/>
          </a:xfrm>
          <a:prstGeom prst="rect">
            <a:avLst/>
          </a:prstGeom>
        </p:spPr>
      </p:pic>
      <p:pic>
        <p:nvPicPr>
          <p:cNvPr id="34" name="Picture 33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4077072"/>
            <a:ext cx="804089" cy="438594"/>
          </a:xfrm>
          <a:prstGeom prst="rect">
            <a:avLst/>
          </a:prstGeom>
        </p:spPr>
      </p:pic>
      <p:pic>
        <p:nvPicPr>
          <p:cNvPr id="35" name="Picture 3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4718598"/>
            <a:ext cx="804089" cy="438594"/>
          </a:xfrm>
          <a:prstGeom prst="rect">
            <a:avLst/>
          </a:prstGeom>
        </p:spPr>
      </p:pic>
      <p:pic>
        <p:nvPicPr>
          <p:cNvPr id="36" name="Picture 35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4718598"/>
            <a:ext cx="804089" cy="438594"/>
          </a:xfrm>
          <a:prstGeom prst="rect">
            <a:avLst/>
          </a:prstGeom>
        </p:spPr>
      </p:pic>
      <p:pic>
        <p:nvPicPr>
          <p:cNvPr id="37" name="Picture 36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4718598"/>
            <a:ext cx="804089" cy="438594"/>
          </a:xfrm>
          <a:prstGeom prst="rect">
            <a:avLst/>
          </a:prstGeom>
        </p:spPr>
      </p:pic>
      <p:pic>
        <p:nvPicPr>
          <p:cNvPr id="38" name="Picture 37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5301208"/>
            <a:ext cx="804089" cy="438594"/>
          </a:xfrm>
          <a:prstGeom prst="rect">
            <a:avLst/>
          </a:prstGeom>
        </p:spPr>
      </p:pic>
      <p:pic>
        <p:nvPicPr>
          <p:cNvPr id="39" name="Picture 38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5798718"/>
            <a:ext cx="804089" cy="438594"/>
          </a:xfrm>
          <a:prstGeom prst="rect">
            <a:avLst/>
          </a:prstGeom>
        </p:spPr>
      </p:pic>
      <p:pic>
        <p:nvPicPr>
          <p:cNvPr id="40" name="Picture 39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103" y="5301208"/>
            <a:ext cx="804089" cy="438594"/>
          </a:xfrm>
          <a:prstGeom prst="rect">
            <a:avLst/>
          </a:prstGeom>
        </p:spPr>
      </p:pic>
      <p:pic>
        <p:nvPicPr>
          <p:cNvPr id="41" name="Picture 40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5798718"/>
            <a:ext cx="804089" cy="438594"/>
          </a:xfrm>
          <a:prstGeom prst="rect">
            <a:avLst/>
          </a:prstGeom>
        </p:spPr>
      </p:pic>
      <p:pic>
        <p:nvPicPr>
          <p:cNvPr id="42" name="Picture 41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247" y="5301208"/>
            <a:ext cx="804089" cy="438594"/>
          </a:xfrm>
          <a:prstGeom prst="rect">
            <a:avLst/>
          </a:prstGeom>
        </p:spPr>
      </p:pic>
      <p:pic>
        <p:nvPicPr>
          <p:cNvPr id="43" name="Picture 42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247" y="5798718"/>
            <a:ext cx="804089" cy="438594"/>
          </a:xfrm>
          <a:prstGeom prst="rect">
            <a:avLst/>
          </a:prstGeom>
        </p:spPr>
      </p:pic>
      <p:pic>
        <p:nvPicPr>
          <p:cNvPr id="44" name="Picture 43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5798718"/>
            <a:ext cx="804089" cy="438594"/>
          </a:xfrm>
          <a:prstGeom prst="rect">
            <a:avLst/>
          </a:prstGeom>
        </p:spPr>
      </p:pic>
      <p:pic>
        <p:nvPicPr>
          <p:cNvPr id="45" name="Picture 44" descr="yes2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0399" y="5301208"/>
            <a:ext cx="804089" cy="43859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0" y="2132856"/>
            <a:ext cx="9144000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คำบรรยายภาพแบบวงรี 3"/>
          <p:cNvSpPr/>
          <p:nvPr/>
        </p:nvSpPr>
        <p:spPr>
          <a:xfrm>
            <a:off x="7020272" y="188640"/>
            <a:ext cx="1440160" cy="1368152"/>
          </a:xfrm>
          <a:prstGeom prst="wedgeEllipseCallout">
            <a:avLst>
              <a:gd name="adj1" fmla="val -58643"/>
              <a:gd name="adj2" fmla="val 731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661248"/>
            <a:ext cx="8784976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452320" y="1268760"/>
            <a:ext cx="1440160" cy="1368152"/>
          </a:xfrm>
          <a:prstGeom prst="wedgeEllipseCallout">
            <a:avLst>
              <a:gd name="adj1" fmla="val -77100"/>
              <a:gd name="adj2" fmla="val -2413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7524328" y="332656"/>
            <a:ext cx="1368152" cy="1296144"/>
          </a:xfrm>
          <a:prstGeom prst="wedgeEllipseCallout">
            <a:avLst>
              <a:gd name="adj1" fmla="val -77100"/>
              <a:gd name="adj2" fmla="val -2413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93096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77272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410502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835696" y="260648"/>
            <a:ext cx="4752528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6084168" y="116632"/>
            <a:ext cx="1368152" cy="1296144"/>
          </a:xfrm>
          <a:prstGeom prst="wedgeEllipseCallout">
            <a:avLst>
              <a:gd name="adj1" fmla="val -65637"/>
              <a:gd name="adj2" fmla="val 731"/>
            </a:avLst>
          </a:prstGeom>
          <a:solidFill>
            <a:srgbClr val="FFC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115616" y="44624"/>
            <a:ext cx="1368152" cy="1296144"/>
          </a:xfrm>
          <a:prstGeom prst="wedgeEllipseCallout">
            <a:avLst>
              <a:gd name="adj1" fmla="val 58901"/>
              <a:gd name="adj2" fmla="val -435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1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28800"/>
          <a:ext cx="822960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43</a:t>
            </a:fld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5184576" cy="634082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การมีส่วนได้เสียในเรื่องที่ประชุม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7544" y="1628800"/>
            <a:ext cx="648072" cy="6480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7544" y="2492896"/>
            <a:ext cx="648072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7544" y="3356992"/>
            <a:ext cx="648072" cy="64807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7544" y="4221088"/>
            <a:ext cx="648072" cy="64807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7544" y="5085184"/>
            <a:ext cx="648072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3"/>
          <p:cNvSpPr/>
          <p:nvPr/>
        </p:nvSpPr>
        <p:spPr>
          <a:xfrm>
            <a:off x="899592" y="1124744"/>
            <a:ext cx="5904656" cy="3600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800"/>
              </a:lnSpc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ให้เป็นไปตาม พ.ร.บ. วิธีปฏิบัติราชการทางปกครอง</a:t>
            </a:r>
          </a:p>
          <a:p>
            <a:pPr>
              <a:lnSpc>
                <a:spcPts val="2800"/>
              </a:lnSpc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พ.ศ.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2539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มาตรา 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13</a:t>
            </a:r>
            <a:endParaRPr lang="th-TH" sz="2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7380312" y="1268760"/>
            <a:ext cx="1368152" cy="1368152"/>
          </a:xfrm>
          <a:prstGeom prst="wedgeEllipseCallout">
            <a:avLst>
              <a:gd name="adj1" fmla="val -60042"/>
              <a:gd name="adj2" fmla="val -42271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 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วรรคสาม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6588224" y="116632"/>
            <a:ext cx="1296144" cy="1296144"/>
          </a:xfrm>
          <a:prstGeom prst="wedgeEllipseCallout">
            <a:avLst>
              <a:gd name="adj1" fmla="val -76279"/>
              <a:gd name="adj2" fmla="val -14062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พ.ร.บ.มาตรา 1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467544" y="5949280"/>
            <a:ext cx="648072" cy="64807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8248650" cy="135733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ดำเนินการจ้างที่ปรึกษา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552" y="1772816"/>
            <a:ext cx="8208963" cy="4392488"/>
          </a:xfrm>
          <a:prstGeom prst="rect">
            <a:avLst/>
          </a:prstGeom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ให้ผู้มีอำนาจแต่งตั้งคณะกรรมการดำเนินงานจ้างที่ปรึกษา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h-TH" altLang="th-TH" sz="20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  องค์ประชุม และ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หน้าที่ของ คณะกรรมการ ให้เป็น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ไปตามระเบียบที่รัฐมนตรีกำหนด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ค่าตอบแทน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ให้เป็นไปตามที่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กระทรวงการคลังกำหนด</a:t>
            </a: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8" name="Picture 7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371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คำบรรยายภาพแบบวงรี 3"/>
          <p:cNvSpPr/>
          <p:nvPr/>
        </p:nvSpPr>
        <p:spPr>
          <a:xfrm>
            <a:off x="6876256" y="260648"/>
            <a:ext cx="1512168" cy="1440160"/>
          </a:xfrm>
          <a:prstGeom prst="wedgeEllipseCallout">
            <a:avLst>
              <a:gd name="adj1" fmla="val -67034"/>
              <a:gd name="adj2" fmla="val -1166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มาตรา74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539552" y="2060848"/>
            <a:ext cx="7561566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(1) คณะกรรมการดำเนินการจ้างที่ปรึกษาโดยวิธีประกาศเชิญชวนทั่วไป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(2) คณะกรรมการดำเนินการจ้างที่ปรึกษาโดยวิธีคัดเลือก 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(3) คณะกรรมการดำเนินการจ้างที่ปรึกษา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      โดยวิธีเฉพาะเจาะจง</a:t>
            </a:r>
          </a:p>
          <a:p>
            <a:pPr marL="442913" indent="-442913"/>
            <a:r>
              <a:rPr lang="th-TH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(4)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คณะกรรมการตรวจรับพัสดุในงานจ้างที่ปรึกษา </a:t>
            </a:r>
            <a:endParaRPr lang="th-TH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1187624" y="188640"/>
            <a:ext cx="7884368" cy="576064"/>
          </a:xfrm>
          <a:prstGeom prst="flowChartProcess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การแต่งตั้งคณะกรรมการดำเนินการจ้างที่ปรึกษา 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1691680" y="857570"/>
            <a:ext cx="7272808" cy="141930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ในการซื้อหรือจ้างแต่ละครั้ง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แต่งตั้ง คณะกรรมการดำเนินการจ้างที่ปรึกษา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เพื่อปฏิบัติการตามระเบียบนี้ พร้อมกับกำหนดระยะเวลาในการพิจารณาของคณะกรรมการ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619672" y="4365104"/>
            <a:ext cx="7344816" cy="1903863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ให้คณะกรรมการซื้อหรือจ้างแต่ละคณะ </a:t>
            </a:r>
          </a:p>
          <a:p>
            <a:pPr algn="ctr"/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รายงานผลการพิจารณาต่อหัวหน้าหน่วยงานของรัฐ </a:t>
            </a:r>
          </a:p>
          <a:p>
            <a:pPr algn="ctr"/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179512" y="4365104"/>
            <a:ext cx="1728192" cy="194421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36912"/>
            <a:ext cx="2329952" cy="1717178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45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251520" y="332656"/>
            <a:ext cx="1440160" cy="1368152"/>
          </a:xfrm>
          <a:prstGeom prst="wedgeEllipseCallout">
            <a:avLst>
              <a:gd name="adj1" fmla="val 66636"/>
              <a:gd name="adj2" fmla="val -27862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105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241376"/>
            <a:ext cx="3024336" cy="172819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คณะกรรมการตาม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105</a:t>
            </a:r>
            <a:endParaRPr lang="en-US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ละคณะประกอบด้วย </a:t>
            </a:r>
            <a:endParaRPr lang="th-TH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ประธานกรรมการ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r>
              <a:rPr lang="th-TH" sz="26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และกรรมการอย่าง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น้อย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 คน </a:t>
            </a:r>
            <a:endParaRPr lang="th-TH" sz="2600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419872" y="980728"/>
            <a:ext cx="5724128" cy="2160240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แต่งตั้งจาก </a:t>
            </a:r>
            <a:r>
              <a:rPr lang="th-TH" sz="2400" b="1" dirty="0" smtClean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ข้าราชการ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00682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พนักงานราชการ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พนักงานมหาวิทยาลัย </a:t>
            </a:r>
            <a:r>
              <a:rPr lang="th-TH" sz="2400" b="1" dirty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พนักงานของรัฐ 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rgbClr val="80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พนักงานของหน่วยงานของรัฐที่เรียกชื่ออย่างอื่น </a:t>
            </a:r>
            <a:endParaRPr lang="th-TH" sz="2400" b="1" dirty="0" smtClean="0">
              <a:solidFill>
                <a:srgbClr val="80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โดย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sz="2400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ามเหลี่ยมหน้าจั่ว 4"/>
          <p:cNvSpPr/>
          <p:nvPr/>
        </p:nvSpPr>
        <p:spPr>
          <a:xfrm>
            <a:off x="251520" y="188640"/>
            <a:ext cx="3096344" cy="936104"/>
          </a:xfrm>
          <a:prstGeom prst="triangle">
            <a:avLst>
              <a:gd name="adj" fmla="val 4969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10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79512" y="3140968"/>
            <a:ext cx="3168352" cy="15121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จำเป็นหรือ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ประโยชน์ของหน่วยงานของรัฐ</a:t>
            </a:r>
            <a:r>
              <a:rPr lang="th-TH" sz="2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จะแต่งตั้งบุคคลอื่นร่วมเป็นกรรมการ ด้วยก็</a:t>
            </a:r>
            <a:r>
              <a:rPr lang="th-TH" sz="2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รูปห้าเหลี่ยม 6"/>
          <p:cNvSpPr/>
          <p:nvPr/>
        </p:nvSpPr>
        <p:spPr>
          <a:xfrm>
            <a:off x="4572000" y="3212976"/>
            <a:ext cx="4499992" cy="1440160"/>
          </a:xfrm>
          <a:prstGeom prst="homePlate">
            <a:avLst/>
          </a:prstGeom>
          <a:solidFill>
            <a:srgbClr val="CC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กรรมการที่เป็นบุคคล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อื่น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มากกว่าจำนวน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ตามวรรคหนึ่ง</a:t>
            </a:r>
            <a:endParaRPr lang="th-TH" sz="2400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644008" y="4797152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ควร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แต่งตั้งผู้ชำนาญการหรือผู้ทรงคุณวุฒิเกี่ยวกับ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งานจ้างนั้นๆ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4797152"/>
            <a:ext cx="3168352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คุณสมบัติของคณะกรรมการ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ที่จะแต่งตั้ง ทุกคณะ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3347864" y="3284984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46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347864" y="4797152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733256"/>
            <a:ext cx="8784976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308304" y="620688"/>
            <a:ext cx="1440160" cy="1368152"/>
          </a:xfrm>
          <a:prstGeom prst="wedgeEllipseCallout">
            <a:avLst>
              <a:gd name="adj1" fmla="val -60627"/>
              <a:gd name="adj2" fmla="val -1597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6876256" y="404664"/>
            <a:ext cx="1368152" cy="1296144"/>
          </a:xfrm>
          <a:prstGeom prst="wedgeEllipseCallout">
            <a:avLst>
              <a:gd name="adj1" fmla="val -73619"/>
              <a:gd name="adj2" fmla="val -16055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93096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77272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410502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2483768" y="260648"/>
            <a:ext cx="496855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36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115616" y="116632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6664225" cy="135733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ดำเนินงาน</a:t>
            </a: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altLang="th-TH" sz="4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2816"/>
            <a:ext cx="8208963" cy="4392488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ให้ผู้มีอำนาจแต่งตั้งคณะกรรมการดำเนินงานจ้างออกแบบหรือควบคุมงานก่อสร้าง</a:t>
            </a:r>
          </a:p>
          <a:p>
            <a:pPr>
              <a:buNone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                                * 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องค์ประกอบและองค์ประชุม และ</a:t>
            </a:r>
          </a:p>
          <a:p>
            <a:pPr>
              <a:buNone/>
              <a:defRPr/>
            </a:pP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   หน้าที่ของ คณะกรรมการ ให้เป็น</a:t>
            </a:r>
            <a:b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ไปตามระเบียบที่รัฐมนตรีกำหนด</a:t>
            </a:r>
          </a:p>
          <a:p>
            <a:pPr>
              <a:buNone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                                * </a:t>
            </a: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ค่าตอบแทน</a:t>
            </a: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</a:t>
            </a:r>
            <a:b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                            กระทรวงการคลังกำหนด</a:t>
            </a:r>
            <a:endParaRPr lang="en-US" altLang="th-TH" sz="36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1772816"/>
            <a:ext cx="8208963" cy="4392488"/>
          </a:xfrm>
          <a:prstGeom prst="rect">
            <a:avLst/>
          </a:prstGeom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ให้ผู้มีอำนาจแต่งตั้งคณะกรรมการดำเนินงานจ้างออกแบบหรือควบคุมงานก่อสร้าง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 องค์ประชุม และ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หน้าที่ของ คณะกรรมการ ให้เป็น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ไปตามระเบียบที่รัฐมนตรีกำหนด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ค่าตอบแทน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ให้เป็นไปตามที่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กระทรวงการคลังกำหนด</a:t>
            </a: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6" name="Picture 5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371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คำบรรยายภาพแบบวงรี 3"/>
          <p:cNvSpPr/>
          <p:nvPr/>
        </p:nvSpPr>
        <p:spPr>
          <a:xfrm>
            <a:off x="7380312" y="260648"/>
            <a:ext cx="1368152" cy="1296144"/>
          </a:xfrm>
          <a:prstGeom prst="wedgeEllipseCallout">
            <a:avLst>
              <a:gd name="adj1" fmla="val -73631"/>
              <a:gd name="adj2" fmla="val 1294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89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th-TH" altLang="th-TH" sz="5400" b="1" dirty="0" smtClean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การบังคับใช้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35696" y="1484784"/>
            <a:ext cx="6624736" cy="1800200"/>
          </a:xfrm>
          <a:prstGeom prst="roundRect">
            <a:avLst/>
          </a:prstGeom>
          <a:solidFill>
            <a:srgbClr val="92D05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พระราชบัญญัตินี้ให้ใช้บังคับเมื่อพ้นกำหนด</a:t>
            </a:r>
          </a:p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หนึ่งร้อยแปดสิบวันนับแต่วันประกาศ</a:t>
            </a:r>
          </a:p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ในราชกิจจา</a:t>
            </a:r>
            <a:r>
              <a:rPr lang="th-TH" altLang="th-TH" sz="36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นุเบกษา</a:t>
            </a: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เป็นต้นไป</a:t>
            </a:r>
            <a:endParaRPr lang="th-TH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11560" y="1628800"/>
            <a:ext cx="1368152" cy="136815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</a:t>
            </a:r>
            <a:b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h-TH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th-TH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25144"/>
            <a:ext cx="1224136" cy="1224136"/>
          </a:xfrm>
          <a:prstGeom prst="rect">
            <a:avLst/>
          </a:prstGeom>
        </p:spPr>
      </p:pic>
      <p:sp>
        <p:nvSpPr>
          <p:cNvPr id="8" name="ตัวยึดเนื้อหา 2"/>
          <p:cNvSpPr txBox="1">
            <a:spLocks/>
          </p:cNvSpPr>
          <p:nvPr/>
        </p:nvSpPr>
        <p:spPr bwMode="auto">
          <a:xfrm>
            <a:off x="1763688" y="3645024"/>
            <a:ext cx="6733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alt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ประกาศร</a:t>
            </a: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าชกิจจา</a:t>
            </a:r>
            <a:r>
              <a:rPr kumimoji="0" lang="th-TH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นุเบกษา</a:t>
            </a: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เล่ม 134 ตอนที่ 24 ก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วันที่ 24 ก.พ. 2560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th-TH" altLang="th-TH" sz="36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ครบ 180 วัน ในวันที่ 22 ส.ค. 2560</a:t>
            </a:r>
          </a:p>
          <a:p>
            <a:pPr marL="342900" lvl="0" indent="-342900">
              <a:spcBef>
                <a:spcPts val="0"/>
              </a:spcBef>
              <a:defRPr/>
            </a:pPr>
            <a:r>
              <a:rPr lang="th-TH" altLang="th-TH" sz="3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จึงมีผลใช้บังคับในวันที่ 23 ส.ค. 2560</a:t>
            </a:r>
            <a:endParaRPr kumimoji="0" lang="th-TH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9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6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467544" y="2132856"/>
            <a:ext cx="8496944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(1) คณะกรรมการดำเนินการจ้างออกแบบหรือควบคุมงานก่อสร้างโดยวิธีประกาศเชิญชวนทั่วไป</a:t>
            </a:r>
          </a:p>
          <a:p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(2) </a:t>
            </a:r>
            <a:r>
              <a:rPr lang="th-TH" sz="26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ดำเนินการจ้างออกแบบหรือควบคุมงานก่อสร้างโดยวิธีคัดเลือก </a:t>
            </a:r>
          </a:p>
          <a:p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(3)คณะกรรมการดำเนินการจ้างออกแบบหรือควบคุมงานก่อสร้างโดยวิธีเฉพาะเจาะจง </a:t>
            </a:r>
          </a:p>
          <a:p>
            <a:pPr marL="442913" indent="-442913"/>
            <a:r>
              <a:rPr lang="th-TH" sz="2600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(4) </a:t>
            </a:r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คณะกรรมการดำเนินการจ้างออกแบบหรือควบคุมงานก่อสร้างโดยวิธีประกวดแบบ</a:t>
            </a:r>
          </a:p>
          <a:p>
            <a:pPr marL="442913" indent="-442913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(5)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คณะกรรมการตรวจรับพัสดุในงานจ้างออกแบบหรือควบคุมงานก่อสร้าง </a:t>
            </a:r>
            <a:endParaRPr lang="th-TH" sz="2600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1907704" y="404664"/>
            <a:ext cx="6984776" cy="165618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การจ้างออกแบบหรือควบคุมงานก่อสร้างแต่ละครั้ง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แต่งตั้งคณะกรรมการดำเนินการจ้างออกแบบหรือควบคุมงานก่อสร้าง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เพื่อปฏิบัติการตามระเบียบนี้ พร้อมกับกำหนดระยะเวลาในการพิจารณาของคณะกรรมการ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907704" y="4470963"/>
            <a:ext cx="5040560" cy="1800200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ให้คณะกรรมการซื้อหรือจ้างแต่ละคณะ </a:t>
            </a:r>
          </a:p>
          <a:p>
            <a:pPr>
              <a:buFont typeface="Arial" pitchFamily="34" charset="0"/>
              <a:buChar char="•"/>
            </a:pP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รายงานผลการพิจารณาต่อหัวหน้าหน่วยงานของรัฐ </a:t>
            </a:r>
          </a:p>
          <a:p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395536" y="4470963"/>
            <a:ext cx="1512168" cy="1838357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70963"/>
            <a:ext cx="2088232" cy="1800200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50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95536" y="404664"/>
            <a:ext cx="1440160" cy="1368152"/>
          </a:xfrm>
          <a:prstGeom prst="wedgeEllipseCallout">
            <a:avLst>
              <a:gd name="adj1" fmla="val 62442"/>
              <a:gd name="adj2" fmla="val -2453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1052736"/>
            <a:ext cx="3312368" cy="331236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คณะกรรมการตาม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141</a:t>
            </a:r>
            <a:endParaRPr lang="en-US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ประกอบด้วย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ประธานกรรมการ</a:t>
            </a:r>
            <a:r>
              <a:rPr lang="en-US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กรรมการ อย่างน้อย</a:t>
            </a:r>
            <a:r>
              <a:rPr lang="en-US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</a:t>
            </a: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endParaRPr lang="th-TH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995936" y="1196752"/>
            <a:ext cx="4824536" cy="3024336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แต่งตั้งจาก ข้าราชการ </a:t>
            </a: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 </a:t>
            </a:r>
            <a:endParaRPr lang="th-TH" b="1" dirty="0" smtClean="0"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โดย</a:t>
            </a:r>
            <a:r>
              <a:rPr lang="th-TH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211960" y="4725144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จะแต่งตั้ง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ผู้ชำนาญการหรือ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ผู้ทรงคุณวุฒิ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ที่เป็นบุคคลภายนอก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ด้วยก็ได้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95536" y="4725144"/>
            <a:ext cx="3168352" cy="14401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นอกเหนือจากวรรคหนึ่ง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51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635896" y="4941168"/>
            <a:ext cx="720080" cy="93610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1259632" y="260648"/>
            <a:ext cx="1440160" cy="1440160"/>
          </a:xfrm>
          <a:prstGeom prst="wedgeEllipseCallout">
            <a:avLst>
              <a:gd name="adj1" fmla="val 68395"/>
              <a:gd name="adj2" fmla="val -851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661248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380312" y="764704"/>
            <a:ext cx="1440160" cy="1368152"/>
          </a:xfrm>
          <a:prstGeom prst="wedgeEllipseCallout">
            <a:avLst>
              <a:gd name="adj1" fmla="val -77100"/>
              <a:gd name="adj2" fmla="val -2413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7380312" y="332656"/>
            <a:ext cx="1368152" cy="1368152"/>
          </a:xfrm>
          <a:prstGeom prst="wedgeEllipseCallout">
            <a:avLst>
              <a:gd name="adj1" fmla="val -72227"/>
              <a:gd name="adj2" fmla="val -2119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21088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5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05264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29614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2483768" y="332656"/>
            <a:ext cx="540060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547664" y="116632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การป้องกันผลประโยชน์ทับซ้อน </a:t>
            </a:r>
            <a:r>
              <a:rPr lang="en-US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:</a:t>
            </a:r>
            <a:br>
              <a:rPr lang="en-US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ระหว่างผู้ยื่นข้อเสนอด้วยกันเอง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54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55</a:t>
            </a:fld>
            <a:endParaRPr lang="th-TH"/>
          </a:p>
        </p:txBody>
      </p:sp>
      <p:grpSp>
        <p:nvGrpSpPr>
          <p:cNvPr id="5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475656" y="695598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323528" y="908720"/>
            <a:ext cx="1368152" cy="1368152"/>
          </a:xfrm>
          <a:prstGeom prst="wedgeEllipseCallout">
            <a:avLst>
              <a:gd name="adj1" fmla="val 64227"/>
              <a:gd name="adj2" fmla="val -39300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รูปภาพ 14" descr="ผลประโยชน์ร่วมกัน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262620"/>
            <a:ext cx="8280920" cy="325461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ผลประโยชน์ร่วมกั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8208912" cy="4438088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56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547664" y="476672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323528" y="404664"/>
            <a:ext cx="1368152" cy="1368152"/>
          </a:xfrm>
          <a:prstGeom prst="wedgeEllipseCallout">
            <a:avLst>
              <a:gd name="adj1" fmla="val 67012"/>
              <a:gd name="adj2" fmla="val -18414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57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547664" y="860519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251520" y="980728"/>
            <a:ext cx="1368152" cy="1368152"/>
          </a:xfrm>
          <a:prstGeom prst="wedgeEllipseCallout">
            <a:avLst>
              <a:gd name="adj1" fmla="val 67708"/>
              <a:gd name="adj2" fmla="val -1562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รูปภาพ 14" descr="ผลประโยชน์ร่วมกัน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30192"/>
            <a:ext cx="8496944" cy="284302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58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547664" y="695598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323528" y="980728"/>
            <a:ext cx="1368152" cy="1368152"/>
          </a:xfrm>
          <a:prstGeom prst="wedgeEllipseCallout">
            <a:avLst>
              <a:gd name="adj1" fmla="val 59354"/>
              <a:gd name="adj2" fmla="val -4138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รูปภาพ 14" descr="ผลประโยชน์ร่วมกัน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8640960" cy="323018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ctrTitle"/>
          </p:nvPr>
        </p:nvSpPr>
        <p:spPr bwMode="auto">
          <a:xfrm>
            <a:off x="2474913" y="685800"/>
            <a:ext cx="4402137" cy="914400"/>
          </a:xfrm>
          <a:noFill/>
          <a:ln>
            <a:noFill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cap="none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ความสัมพันธ์ในเชิงทุน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subTitle" idx="1"/>
          </p:nvPr>
        </p:nvSpPr>
        <p:spPr>
          <a:xfrm>
            <a:off x="468313" y="1828800"/>
            <a:ext cx="4259262" cy="4695825"/>
          </a:xfrm>
        </p:spPr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 หุ้นส่วนในห้างหุ้นส่วนสามัญ</a:t>
            </a:r>
          </a:p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 หุ้นส่วนไม่</a:t>
            </a:r>
            <a:r>
              <a:rPr lang="th-TH" sz="4000" b="1" dirty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จำกัดความรับผิด </a:t>
            </a:r>
            <a:r>
              <a:rPr lang="th-TH" sz="40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sz="40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ใน </a:t>
            </a:r>
            <a:r>
              <a:rPr lang="th-TH" sz="4000" b="1" dirty="0" err="1" smtClean="0">
                <a:solidFill>
                  <a:srgbClr val="000099"/>
                </a:solidFill>
                <a:latin typeface="EucrosiaUPC" pitchFamily="18" charset="-34"/>
                <a:cs typeface="EucrosiaUPC" pitchFamily="18" charset="-34"/>
              </a:rPr>
              <a:t>หจก.</a:t>
            </a:r>
            <a:endParaRPr lang="th-TH" sz="4000" b="1" dirty="0" smtClean="0">
              <a:solidFill>
                <a:srgbClr val="000099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 ผู้ถือหุ้นรายใหญ่ใน </a:t>
            </a:r>
            <a:r>
              <a:rPr lang="th-TH" sz="4000" b="1" dirty="0" err="1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บจก.</a:t>
            </a: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err="1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บมจ</a:t>
            </a: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.</a:t>
            </a:r>
            <a:b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(&gt;25% หรือ </a:t>
            </a:r>
            <a:r>
              <a:rPr lang="th-TH" sz="4000" b="1" dirty="0" err="1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. กำหนด)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9AD78-DED0-4967-A6BC-A0AC8DC225B8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59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5651500" y="1828799"/>
            <a:ext cx="30353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หุ้นส่วน</a:t>
            </a:r>
            <a:r>
              <a:rPr lang="th-TH" sz="4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ในห้างหุ้นส่วนสามัญ / </a:t>
            </a:r>
            <a:r>
              <a:rPr lang="th-TH" sz="4400" b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หจก.</a:t>
            </a:r>
            <a:endParaRPr lang="th-TH" sz="4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th-TH" sz="4400" b="1" dirty="0" smtClean="0">
                <a:latin typeface="EucrosiaUPC" pitchFamily="18" charset="-34"/>
                <a:cs typeface="EucrosiaUPC" pitchFamily="18" charset="-34"/>
              </a:rPr>
              <a:t> ผู้</a:t>
            </a:r>
            <a:r>
              <a:rPr lang="th-TH" sz="4400" b="1" dirty="0">
                <a:latin typeface="EucrosiaUPC" pitchFamily="18" charset="-34"/>
                <a:cs typeface="EucrosiaUPC" pitchFamily="18" charset="-34"/>
              </a:rPr>
              <a:t>ถือหุ้นรายใหญ่ใน </a:t>
            </a:r>
            <a:r>
              <a:rPr lang="th-TH" sz="4400" b="1" dirty="0" err="1">
                <a:latin typeface="EucrosiaUPC" pitchFamily="18" charset="-34"/>
                <a:cs typeface="EucrosiaUPC" pitchFamily="18" charset="-34"/>
              </a:rPr>
              <a:t>บจก.</a:t>
            </a:r>
            <a:r>
              <a:rPr lang="th-TH" sz="44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sz="4400" b="1" dirty="0" err="1" smtClean="0">
                <a:latin typeface="EucrosiaUPC" pitchFamily="18" charset="-34"/>
                <a:cs typeface="EucrosiaUPC" pitchFamily="18" charset="-34"/>
              </a:rPr>
              <a:t>บมจ.</a:t>
            </a:r>
            <a:endParaRPr lang="th-TH" sz="4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4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1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5" name="วงเล็บปีกกาขวา 14"/>
          <p:cNvSpPr/>
          <p:nvPr/>
        </p:nvSpPr>
        <p:spPr>
          <a:xfrm>
            <a:off x="4860032" y="2060848"/>
            <a:ext cx="432048" cy="324036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4536504"/>
          </a:xfrm>
        </p:spPr>
        <p:txBody>
          <a:bodyPr>
            <a:noAutofit/>
          </a:bodyPr>
          <a:lstStyle/>
          <a:p>
            <a:pPr lvl="0"/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ผลกระทบที่มีต่องาน/โครงการ ที่อยู่ระหว่างดำเนินกระบวนการจัดซื้อจัดจ้าง</a:t>
            </a:r>
          </a:p>
          <a:p>
            <a:pPr lvl="0"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เมื่อ พ.ร.บ. การจัดซื้อจัดจ้างฯ มีผลบังคับใช้ในวันที่ 23 สิงหาคม 2560 หน่วยงานของรัฐจะต้องพิจารณาตามบทเฉพาะกาล โดยมีแนวทาง ดังนี้</a:t>
            </a:r>
            <a:endParaRPr lang="en-US" sz="23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sz="23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 การจัดซื้อจัดจ้างหรือการบริหารพัสดุที่ได้ดำเนินการตามระเบียบที่ใช้บังคับอยู่เดิมก่อนวันที่ พ.ร.บ. นี้ใช้บังคับ และการตรวจรับและการจ่ายเงินยังไม่แล้วเสร็จ ให้ดำเนินการตามระเบียบเดิมต่อไป เว้นแต่ ยังไม่ได้ประกาศจัดซื้อจัดจ้าง หรือกรณีที่มีการยกเลิกการดำเนินการจัดซื้อจัดจ้าง การดำเนินการจัดซื้อจัดจ้างนั้น หรือการดำเนินการจัดซื้อจัดจ้างครั้งใหม่ แล้วแต่กรณี ให้ดำเนินการตาม พ.ร.บ. นี้                                                           </a:t>
            </a:r>
            <a:r>
              <a:rPr lang="th-TH" sz="2300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(มาตรา 128 วรรคหนึ่ง)</a:t>
            </a:r>
            <a:endParaRPr lang="en-US" sz="2300" b="1" i="1" u="sng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spcBef>
                <a:spcPts val="1200"/>
              </a:spcBef>
              <a:buNone/>
            </a:pPr>
            <a:r>
              <a:rPr lang="th-TH" sz="2300" b="1" dirty="0" smtClean="0">
                <a:latin typeface="EucrosiaUPC" pitchFamily="18" charset="-34"/>
                <a:cs typeface="EucrosiaUPC" pitchFamily="18" charset="-34"/>
              </a:rPr>
              <a:t>		</a:t>
            </a:r>
            <a:r>
              <a:rPr lang="th-TH" sz="23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2. การจัดซื้อจัดจ้างนอกเหนือจากข้อ 1. ให้หน่วยงานของรัฐปฏิบัติตามแนวทางของ พ.ร.บ. กฎกระทรวง ระเบียบ และประกาศที่ออกตามความใน พ.ร.บ. นี้ (มาตรา 6 วรรคหนึ่ง) กรณีที่ยังไม่มีกฎกระทรวง ระเบียบ หรือประกาศตาม พ.ร.บ. ใช้บังคับ ให้นำระเบียบที่ใช้บังคับอยู่เดิมมาใช้บังคับต่อไปเท่าที่ไม่ขัดหรือแย้งกับ พ.ร.บ. จนกว่าจะมีกฎกระทรวง ระเบียบ หรือประกาศตาม พ.ร.บ. ในเรื่องนั้นๆ ใช้บังคับ                                                      </a:t>
            </a:r>
            <a:r>
              <a:rPr lang="th-TH" sz="2300" b="1" i="1" u="sng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(มาตรา 122 วรรคหนึ่ง)</a:t>
            </a:r>
            <a:endParaRPr lang="en-US" sz="2300" b="1" i="1" u="sng" dirty="0" smtClean="0">
              <a:solidFill>
                <a:srgbClr val="336600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3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ยึดเนื้อหา 2"/>
          <p:cNvSpPr txBox="1">
            <a:spLocks/>
          </p:cNvSpPr>
          <p:nvPr/>
        </p:nvSpPr>
        <p:spPr>
          <a:xfrm>
            <a:off x="251520" y="260648"/>
            <a:ext cx="8640960" cy="1296144"/>
          </a:xfrm>
          <a:prstGeom prst="rect">
            <a:avLst/>
          </a:prstGeom>
          <a:solidFill>
            <a:srgbClr val="FFFFB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ให้ยกเลิกบทบัญญัติเกี่ยวกับพัสดุ </a:t>
            </a: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การจัดซื้อจัดจ้าง หรือการบริหารพัสดุ</a:t>
            </a:r>
            <a:b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ในกฎหมาย ระเบียบ ข้อบังคับ ประกาศ ข้อบัญญัติ และข้อกำหนดใดๆ </a:t>
            </a:r>
            <a:b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ของหน่วยงานของรัฐ</a:t>
            </a:r>
            <a:r>
              <a:rPr kumimoji="0" lang="th-TH" alt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ที่อยู่ภายใต้บังคับแห่งพระราชบัญญัตินี้</a:t>
            </a:r>
          </a:p>
        </p:txBody>
      </p:sp>
      <p:sp>
        <p:nvSpPr>
          <p:cNvPr id="8" name="Regular Pentagon 7">
            <a:hlinkClick r:id="rId2" action="ppaction://hlinksldjump"/>
          </p:cNvPr>
          <p:cNvSpPr/>
          <p:nvPr/>
        </p:nvSpPr>
        <p:spPr>
          <a:xfrm>
            <a:off x="7308304" y="764704"/>
            <a:ext cx="1656184" cy="1152128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</a:t>
            </a:r>
            <a:b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h-TH" sz="4000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6632"/>
            <a:ext cx="682880" cy="676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/>
          </p:cNvSpPr>
          <p:nvPr>
            <p:ph type="ctrTitle"/>
          </p:nvPr>
        </p:nvSpPr>
        <p:spPr bwMode="auto">
          <a:xfrm>
            <a:off x="1691680" y="404664"/>
            <a:ext cx="5688632" cy="787400"/>
          </a:xfrm>
          <a:noFill/>
          <a:ln>
            <a:noFill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cap="none" dirty="0" smtClean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 ความสัมพันธ์ในเชิงบริหาร </a:t>
            </a:r>
          </a:p>
        </p:txBody>
      </p:sp>
      <p:sp>
        <p:nvSpPr>
          <p:cNvPr id="88068" name="Rectangle 4"/>
          <p:cNvSpPr>
            <a:spLocks noGrp="1"/>
          </p:cNvSpPr>
          <p:nvPr>
            <p:ph type="subTitle" idx="1"/>
          </p:nvPr>
        </p:nvSpPr>
        <p:spPr>
          <a:xfrm>
            <a:off x="324048" y="1268413"/>
            <a:ext cx="3671888" cy="5227637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latin typeface="EucrosiaUPC" pitchFamily="18" charset="-34"/>
                <a:cs typeface="EucrosiaUPC" pitchFamily="18" charset="-34"/>
              </a:rPr>
              <a:t> หุ้นส่วนผู้จัดการ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</a:rPr>
              <a:t> กรรมการผู้จัดการ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ผู้บริหาร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ผู้มีอำนาจในการดำเนินงาน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55BE7-8E69-4044-86B8-412B2128DA1C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60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6660232" y="2132856"/>
            <a:ext cx="2160587" cy="3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th-TH" sz="4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บุคคลหรือนิติ</a:t>
            </a: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บุคคล</a:t>
            </a:r>
          </a:p>
          <a:p>
            <a:pPr algn="l">
              <a:spcBef>
                <a:spcPct val="20000"/>
              </a:spcBef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อีก</a:t>
            </a:r>
            <a:r>
              <a:rPr lang="th-TH" sz="4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รายหนึ่งหรือหลายราย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19476" y="1196977"/>
            <a:ext cx="3168650" cy="5016500"/>
            <a:chOff x="2154" y="754"/>
            <a:chExt cx="1996" cy="3160"/>
          </a:xfrm>
        </p:grpSpPr>
        <p:sp>
          <p:nvSpPr>
            <p:cNvPr id="37896" name="Text Box 7"/>
            <p:cNvSpPr txBox="1">
              <a:spLocks noChangeArrowheads="1"/>
            </p:cNvSpPr>
            <p:nvPr/>
          </p:nvSpPr>
          <p:spPr bwMode="auto">
            <a:xfrm>
              <a:off x="2592" y="754"/>
              <a:ext cx="1089" cy="316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th-TH" sz="4000" b="1" dirty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มีอำนาจหรือสามารถใช้</a:t>
              </a:r>
              <a:r>
                <a:rPr lang="th-TH" sz="40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อำนาจ</a:t>
              </a:r>
            </a:p>
            <a:p>
              <a:pPr algn="ctr"/>
              <a:r>
                <a:rPr lang="th-TH" sz="40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ใน</a:t>
              </a:r>
              <a:r>
                <a:rPr lang="th-TH" sz="4000" b="1" dirty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การบริหารจัดการกิจการ</a:t>
              </a:r>
            </a:p>
          </p:txBody>
        </p:sp>
        <p:sp>
          <p:nvSpPr>
            <p:cNvPr id="37897" name="AutoShape 8"/>
            <p:cNvSpPr>
              <a:spLocks noChangeArrowheads="1"/>
            </p:cNvSpPr>
            <p:nvPr/>
          </p:nvSpPr>
          <p:spPr bwMode="auto">
            <a:xfrm>
              <a:off x="2154" y="2160"/>
              <a:ext cx="363" cy="40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7898" name="AutoShape 9"/>
            <p:cNvSpPr>
              <a:spLocks noChangeArrowheads="1"/>
            </p:cNvSpPr>
            <p:nvPr/>
          </p:nvSpPr>
          <p:spPr bwMode="auto">
            <a:xfrm>
              <a:off x="3742" y="2160"/>
              <a:ext cx="408" cy="408"/>
            </a:xfrm>
            <a:prstGeom prst="rightArrow">
              <a:avLst>
                <a:gd name="adj1" fmla="val 50000"/>
                <a:gd name="adj2" fmla="val 30576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11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8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5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  <p:bldP spid="8806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/>
          </p:cNvSpPr>
          <p:nvPr>
            <p:ph type="ctrTitle"/>
          </p:nvPr>
        </p:nvSpPr>
        <p:spPr bwMode="auto">
          <a:xfrm>
            <a:off x="1419225" y="566737"/>
            <a:ext cx="6156325" cy="881063"/>
          </a:xfrm>
          <a:noFill/>
          <a:ln>
            <a:noFill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cap="none" dirty="0" smtClean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 ความสัมพันธ์ในลักษณะไขว้กัน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CD36F-EAF2-43C5-A9C3-C4CE7C99DF6E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61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337303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ผู้จัดการ</a:t>
            </a:r>
            <a:endParaRPr lang="th-TH" sz="4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latin typeface="EucrosiaUPC" pitchFamily="18" charset="-34"/>
                <a:cs typeface="EucrosiaUPC" pitchFamily="18" charset="-34"/>
              </a:rPr>
              <a:t>หุ้นส่วน</a:t>
            </a:r>
            <a:r>
              <a:rPr lang="th-TH" sz="4400" b="1" dirty="0">
                <a:latin typeface="EucrosiaUPC" pitchFamily="18" charset="-34"/>
                <a:cs typeface="EucrosiaUPC" pitchFamily="18" charset="-34"/>
              </a:rPr>
              <a:t>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</a:rPr>
              <a:t>กรรมการผู้จัดการ</a:t>
            </a:r>
            <a:endParaRPr lang="th-TH" sz="4400" b="1" dirty="0">
              <a:solidFill>
                <a:srgbClr val="00B05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ผู้บริหาร</a:t>
            </a:r>
            <a:endParaRPr lang="th-TH" sz="4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4400" b="1" dirty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มีอำนาจใน</a:t>
            </a:r>
          </a:p>
          <a:p>
            <a:pPr algn="l"/>
            <a:r>
              <a:rPr lang="th-TH" sz="4400" b="1" dirty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   การดำเนินงาน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062538" y="1639888"/>
            <a:ext cx="345598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หุ้นส่วน</a:t>
            </a:r>
            <a: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</a:p>
          <a:p>
            <a:pPr algn="l"/>
            <a: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ห้างหุ้นส่วนสามัญ   </a:t>
            </a:r>
          </a:p>
          <a:p>
            <a:pPr algn="l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/ </a:t>
            </a:r>
            <a:r>
              <a:rPr lang="th-TH" sz="4400" b="1" dirty="0" err="1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หจก.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ถือหุ้นรายใหญ่</a:t>
            </a:r>
          </a:p>
          <a:p>
            <a:pPr algn="l"/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4400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ใน </a:t>
            </a:r>
            <a:r>
              <a:rPr lang="th-TH" sz="4400" b="1" dirty="0" err="1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บจก.</a:t>
            </a:r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4400" b="1" dirty="0" err="1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บมจ</a:t>
            </a:r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.</a:t>
            </a:r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auto">
          <a:xfrm>
            <a:off x="3962401" y="3276600"/>
            <a:ext cx="969640" cy="647700"/>
          </a:xfrm>
          <a:prstGeom prst="rightArrow">
            <a:avLst>
              <a:gd name="adj1" fmla="val 50000"/>
              <a:gd name="adj2" fmla="val 61152"/>
            </a:avLst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4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1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2" grpId="0"/>
      <p:bldP spid="89093" grpId="0"/>
      <p:bldP spid="8909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4B3CC-E7AE-46DF-8C1B-4A4441128786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539750" y="692150"/>
            <a:ext cx="2305050" cy="588963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/>
              <a:t>บริษัท </a:t>
            </a:r>
            <a:r>
              <a:rPr lang="en-US" sz="3200" b="1"/>
              <a:t>A</a:t>
            </a:r>
            <a:endParaRPr lang="th-TH" sz="3200" b="1"/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3419475" y="692150"/>
            <a:ext cx="2305050" cy="588963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/>
              <a:t>บริษัท </a:t>
            </a:r>
            <a:r>
              <a:rPr lang="en-US" sz="3200" b="1"/>
              <a:t>B</a:t>
            </a:r>
            <a:endParaRPr lang="th-TH" sz="3200" b="1"/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6084888" y="692150"/>
            <a:ext cx="2305050" cy="588963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/>
              <a:t>หจก. </a:t>
            </a:r>
            <a:r>
              <a:rPr lang="en-US" sz="3200" b="1"/>
              <a:t>C</a:t>
            </a:r>
            <a:endParaRPr lang="th-TH" sz="3200" b="1"/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611188" y="1628775"/>
            <a:ext cx="2665412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u="sng">
                <a:solidFill>
                  <a:srgbClr val="FF0066"/>
                </a:solidFill>
              </a:rPr>
              <a:t>เชิงบริหาร</a:t>
            </a:r>
            <a:r>
              <a:rPr lang="th-TH" sz="3200" b="1">
                <a:solidFill>
                  <a:srgbClr val="FF3300"/>
                </a:solidFill>
              </a:rPr>
              <a:t> </a:t>
            </a:r>
            <a:r>
              <a:rPr lang="th-TH" sz="3200" b="1">
                <a:solidFill>
                  <a:srgbClr val="0000EA"/>
                </a:solidFill>
              </a:rPr>
              <a:t>-</a:t>
            </a:r>
            <a:r>
              <a:rPr lang="th-TH" sz="3200" b="1">
                <a:solidFill>
                  <a:srgbClr val="FF3300"/>
                </a:solidFill>
              </a:rPr>
              <a:t> </a:t>
            </a:r>
            <a:r>
              <a:rPr lang="th-TH" sz="3200" b="1">
                <a:solidFill>
                  <a:srgbClr val="0000FF"/>
                </a:solidFill>
              </a:rPr>
              <a:t>นาย ก.</a:t>
            </a:r>
          </a:p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solidFill>
                  <a:srgbClr val="0000FF"/>
                </a:solidFill>
              </a:rPr>
              <a:t> กรรมการผู้จัดการ</a:t>
            </a:r>
            <a:endParaRPr lang="th-TH" sz="3200" b="1" u="sng">
              <a:solidFill>
                <a:srgbClr val="0000FF"/>
              </a:solidFill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39750" y="3213100"/>
            <a:ext cx="273685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u="sng" dirty="0">
                <a:solidFill>
                  <a:srgbClr val="FF0000"/>
                </a:solidFill>
              </a:rPr>
              <a:t>เชิงทุน</a:t>
            </a:r>
            <a:r>
              <a:rPr lang="th-TH" sz="3200" b="1" dirty="0">
                <a:solidFill>
                  <a:srgbClr val="FF0000"/>
                </a:solidFill>
              </a:rPr>
              <a:t>        </a:t>
            </a:r>
            <a:r>
              <a:rPr lang="th-TH" sz="3200" b="1" dirty="0">
                <a:solidFill>
                  <a:srgbClr val="00B050"/>
                </a:solidFill>
              </a:rPr>
              <a:t>- นาย ก. </a:t>
            </a:r>
            <a:br>
              <a:rPr lang="th-TH" sz="3200" b="1" dirty="0">
                <a:solidFill>
                  <a:srgbClr val="00B050"/>
                </a:solidFill>
              </a:rPr>
            </a:br>
            <a:r>
              <a:rPr lang="th-TH" sz="3200" b="1" dirty="0">
                <a:solidFill>
                  <a:srgbClr val="00B050"/>
                </a:solidFill>
              </a:rPr>
              <a:t>       ถือหุ้น 26%</a:t>
            </a:r>
            <a:endParaRPr lang="th-TH" sz="3200" b="1" u="sng" dirty="0">
              <a:solidFill>
                <a:srgbClr val="00B050"/>
              </a:solidFill>
            </a:endParaRP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539750" y="4724400"/>
            <a:ext cx="2808288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u="sng" dirty="0">
                <a:solidFill>
                  <a:srgbClr val="FF0066"/>
                </a:solidFill>
              </a:rPr>
              <a:t>เชิงไขว้</a:t>
            </a:r>
            <a:r>
              <a:rPr lang="th-TH" sz="3200" b="1" dirty="0"/>
              <a:t>      - นาย ก.  </a:t>
            </a:r>
            <a:br>
              <a:rPr lang="th-TH" sz="3200" b="1" dirty="0"/>
            </a:br>
            <a:r>
              <a:rPr lang="th-TH" sz="3200" b="1" dirty="0"/>
              <a:t>       ถือหุ้น 26%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3419475" y="1600200"/>
            <a:ext cx="2232025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solidFill>
                  <a:srgbClr val="0000FF"/>
                </a:solidFill>
              </a:rPr>
              <a:t>- นาย ข.</a:t>
            </a:r>
          </a:p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solidFill>
                  <a:srgbClr val="0000FF"/>
                </a:solidFill>
              </a:rPr>
              <a:t> กรรมการผู้จัดการ</a:t>
            </a:r>
            <a:endParaRPr lang="th-TH" sz="3200" b="1" u="sng">
              <a:solidFill>
                <a:srgbClr val="0000FF"/>
              </a:solidFill>
            </a:endParaRP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3348038" y="3200400"/>
            <a:ext cx="2376487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B050"/>
                </a:solidFill>
              </a:rPr>
              <a:t>- นาย ก. ถือหุ้น 20%</a:t>
            </a:r>
            <a:endParaRPr lang="th-TH" sz="3200" b="1" u="sng" dirty="0">
              <a:solidFill>
                <a:srgbClr val="00B050"/>
              </a:solidFill>
            </a:endParaRPr>
          </a:p>
        </p:txBody>
      </p:sp>
      <p:sp>
        <p:nvSpPr>
          <p:cNvPr id="39947" name="Text Box 10"/>
          <p:cNvSpPr txBox="1">
            <a:spLocks noChangeArrowheads="1"/>
          </p:cNvSpPr>
          <p:nvPr/>
        </p:nvSpPr>
        <p:spPr bwMode="auto">
          <a:xfrm>
            <a:off x="6084888" y="1600200"/>
            <a:ext cx="2232025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solidFill>
                  <a:srgbClr val="0000FF"/>
                </a:solidFill>
              </a:rPr>
              <a:t>- นาย ก. เป็น</a:t>
            </a:r>
          </a:p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solidFill>
                  <a:srgbClr val="0000FF"/>
                </a:solidFill>
              </a:rPr>
              <a:t>  หุ้นส่วนผู้จัดการ</a:t>
            </a:r>
            <a:endParaRPr lang="th-TH" sz="3200" b="1" u="sng">
              <a:solidFill>
                <a:srgbClr val="0000FF"/>
              </a:solidFill>
            </a:endParaRPr>
          </a:p>
        </p:txBody>
      </p:sp>
      <p:sp>
        <p:nvSpPr>
          <p:cNvPr id="39948" name="Text Box 11"/>
          <p:cNvSpPr txBox="1">
            <a:spLocks noChangeArrowheads="1"/>
          </p:cNvSpPr>
          <p:nvPr/>
        </p:nvSpPr>
        <p:spPr bwMode="auto">
          <a:xfrm>
            <a:off x="6013450" y="3170238"/>
            <a:ext cx="28067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B050"/>
                </a:solidFill>
              </a:rPr>
              <a:t>- นาย ก. เป็นหุ้นส่วนประเภทไม่จำกัดความรับผิดชอบ</a:t>
            </a:r>
            <a:endParaRPr lang="th-TH" sz="3200" b="1" u="sng" dirty="0">
              <a:solidFill>
                <a:srgbClr val="00B050"/>
              </a:solidFill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>
            <a:off x="5940425" y="4797425"/>
            <a:ext cx="28067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/>
              <a:t> -  นาย ก. เป็นหุ้นส่วน </a:t>
            </a:r>
            <a:br>
              <a:rPr lang="th-TH" sz="3200" b="1" dirty="0"/>
            </a:br>
            <a:r>
              <a:rPr lang="th-TH" sz="3200" b="1" dirty="0"/>
              <a:t>       ผู้จัดการ</a:t>
            </a:r>
          </a:p>
        </p:txBody>
      </p:sp>
      <p:grpSp>
        <p:nvGrpSpPr>
          <p:cNvPr id="14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995238"/>
            <a:ext cx="8599033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คุณสมบัติของผู้ยื่นข้อเสนอ (ม.64 และ ว.410)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มีความสามารถตามกฎหมาย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2. ไม่เป็นบุคคลล้มละลาย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3.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ไม่อยู่ระหว่างเลิกกิจการ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4.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5.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6.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</a:t>
            </a:r>
            <a:r>
              <a:rPr kumimoji="0" lang="th-TH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นุเบกษา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63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439633" y="188640"/>
            <a:ext cx="3422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179512" y="620688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>
            <a:off x="179512" y="908720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548099"/>
            <a:ext cx="859903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คุณสมบัติของผู้ยื่นข้อเสนอ(ม.64 และ ว.410)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7.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เป็นบุคคลธรรมดาหรือนิติบุคคลผู้มีอาชีพ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8.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ไม่เป็นผู้มีผลประโยชน์ร่วมกันกับผู้ยื่นข้อเสนอรายอื่น หรือกระทำการอันเป็นการขัดขวางการแข่งขันราคาอย่างเป็นธรรม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9.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ไม่เป็นผู้ได้รับเอกสิทธิ์หรือความคุ้มกันซึ่งอาจปฏิเสธไม่ยอมขึ้นศาลไทย เว้นแต่รัฐบาลของผู้เสนอราคาได้มีคำสั่งให้สละเอกสิทธิ์และความคุ้มกันเช่นว่านั้น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10.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ผู้ยื่นข้อเสนอ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ต้องลงทะเบียนในระบบจัดซื้อจัดจ้างภาครัฐด้วยอิเล็กทรอนิกส์ 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e-GP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11. ต้องมีผลงานก่อสร้างประเภทเดียวกันกับงานที่ประกวดราคาจ้างก่อสร้างในวงเงินไม่น้อยกว่า.........บาท และเป็นผลงานที่เป็นคู่สัญญาโดยตรงกับหน่วยงานของรัฐ หรือเอกชนที่..........เชื่อถือ</a:t>
            </a:r>
            <a:endParaRPr lang="en-US" sz="2400" b="1" dirty="0" smtClean="0">
              <a:latin typeface="EucrosiaUPC" pitchFamily="18" charset="-34"/>
              <a:cs typeface="EucrosiaUPC" pitchFamily="18" charset="-34"/>
            </a:endParaRPr>
          </a:p>
          <a:p>
            <a:pPr eaLnBrk="0" hangingPunct="0">
              <a:buFont typeface="Arial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lang="th-TH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ผู้ยื่นข้อเสนอที่ได้ลงนามเป็นคู่สัญญากับหน่วยงานของรัฐต้องลงทะเบียนในระบบจัดซื้อจัดจ้างภาครัฐด้วยอิเล็กทรอนิกส์ (</a:t>
            </a:r>
            <a:r>
              <a:rPr lang="en-US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e-GP</a:t>
            </a:r>
            <a:r>
              <a:rPr lang="th-TH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)ตามที่คณะกรรมการ ป.ป.ช. กำหน</a:t>
            </a: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ด</a:t>
            </a:r>
            <a:endParaRPr lang="en-US" sz="2000" b="1" dirty="0" smtClean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971800" algn="ctr"/>
                <a:tab pos="5943600" algn="r"/>
              </a:tabLst>
            </a:pPr>
            <a:r>
              <a:rPr kumimoji="0" lang="th-TH" sz="2000" b="1" i="0" u="non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</a:t>
            </a: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000" b="1" i="0" u="none" strike="sngStrike" cap="none" normalizeH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ผู้ยื่นข้อเสนอ</a:t>
            </a:r>
            <a:r>
              <a:rPr kumimoji="0" lang="th-TH" sz="2000" b="1" i="0" u="none" strike="sng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ต้องไม่อยู่ในฐานะเป็นผู้ไม่แสดงบัญชีรายรับรายจ่ายหรือแสดงบัญชีรายรับรายจ่ายไม่ถูกต้องครบถ้วนในสาระสำคัญ ตามที่คณะกรรมการ ป.ป.ช. กำหนด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th-TH" sz="20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000" b="1" i="0" u="none" strike="sng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ผู้ยื่นข้อ</a:t>
            </a:r>
            <a:r>
              <a:rPr lang="th-TH" sz="2000" b="1" strike="sngStrike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เสนอ</a:t>
            </a:r>
            <a:r>
              <a:rPr kumimoji="0" lang="th-TH" sz="2000" b="1" i="0" u="none" strike="sng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ซึ่งได้รับคัดเลือกเป็นคู่สัญญาต้องรับและจ่ายเงินผ่านบัญชีธนาคาร เว้นแต่การจ่ายเงินแต่ละครั้งซึ่งมีมูลค่าไม่เกินสามหมื่นบาทคู่สัญญาอาจจ่ายเป็นเงินสดก็ได้ ตามที่คณะกรรมการ ป.ป.ช. กำหนด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971800" algn="ctr"/>
                <a:tab pos="5943600" algn="r"/>
              </a:tabLst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คุณสมบัติทั้ง 3 ข้อนี้ ถูกยกเลิกโดยหนังสือ ด่วนที่สุด ที่ </a:t>
            </a:r>
            <a:r>
              <a:rPr lang="th-TH" sz="23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กค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(</a:t>
            </a:r>
            <a:r>
              <a:rPr lang="th-TH" sz="23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กวจ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) 0405.2/ว 54 </a:t>
            </a:r>
            <a:r>
              <a:rPr lang="th-TH" sz="2300" b="1" dirty="0" err="1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ลว.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1 ก.พ. 62</a:t>
            </a:r>
            <a:endParaRPr kumimoji="0" lang="th-TH" sz="2300" b="1" i="0" u="non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64</a:t>
            </a:fld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5580112" y="188640"/>
            <a:ext cx="3422732" cy="646331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1520" y="3933056"/>
            <a:ext cx="8640960" cy="2232248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การป้องกันผลประโยชน์ทับซ้อน </a:t>
            </a:r>
            <a:r>
              <a:rPr lang="en-US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:</a:t>
            </a:r>
            <a:br>
              <a:rPr lang="en-US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ตามกฎหมายอื่น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65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66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ปปช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590" y="260648"/>
            <a:ext cx="8401882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 descr="อำนาจ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03359">
            <a:off x="6582665" y="1040043"/>
            <a:ext cx="2323872" cy="158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67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ปปช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07107"/>
            <a:ext cx="6610350" cy="1609725"/>
          </a:xfrm>
          <a:prstGeom prst="rect">
            <a:avLst/>
          </a:prstGeom>
        </p:spPr>
      </p:pic>
      <p:pic>
        <p:nvPicPr>
          <p:cNvPr id="16" name="รูปภาพ 15" descr="ปปช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331" y="1812032"/>
            <a:ext cx="6638925" cy="1905000"/>
          </a:xfrm>
          <a:prstGeom prst="rect">
            <a:avLst/>
          </a:prstGeom>
        </p:spPr>
      </p:pic>
      <p:pic>
        <p:nvPicPr>
          <p:cNvPr id="17" name="รูปภาพ 16" descr="ปปช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4980" y="3952478"/>
            <a:ext cx="6667500" cy="628650"/>
          </a:xfrm>
          <a:prstGeom prst="rect">
            <a:avLst/>
          </a:prstGeom>
        </p:spPr>
      </p:pic>
      <p:pic>
        <p:nvPicPr>
          <p:cNvPr id="18" name="รูปภาพ 17" descr="ปปช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4574629"/>
            <a:ext cx="6667500" cy="1590675"/>
          </a:xfrm>
          <a:prstGeom prst="rect">
            <a:avLst/>
          </a:prstGeom>
        </p:spPr>
      </p:pic>
      <p:pic>
        <p:nvPicPr>
          <p:cNvPr id="20" name="รูปภาพ 19" descr="อำนาจ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3290" y="4005064"/>
            <a:ext cx="202244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68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ปปช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631" y="908720"/>
            <a:ext cx="8067825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69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ปปช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8064896" cy="1536721"/>
          </a:xfrm>
          <a:prstGeom prst="rect">
            <a:avLst/>
          </a:prstGeom>
        </p:spPr>
      </p:pic>
      <p:pic>
        <p:nvPicPr>
          <p:cNvPr id="14" name="รูปภาพ 13" descr="ปปช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564904"/>
            <a:ext cx="7992888" cy="26946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79512" y="159427"/>
          <a:ext cx="8819103" cy="6509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35" name="ภาพนิ่ง" r:id="rId4" imgW="3090534" imgH="2316420" progId="PowerPoint.Slide.12">
                  <p:embed/>
                </p:oleObj>
              </mc:Choice>
              <mc:Fallback>
                <p:oleObj name="ภาพนิ่ง" r:id="rId4" imgW="3090534" imgH="2316420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59427"/>
                        <a:ext cx="8819103" cy="65099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สี่เหลี่ยมผืนผ้า 19"/>
          <p:cNvSpPr/>
          <p:nvPr/>
        </p:nvSpPr>
        <p:spPr>
          <a:xfrm>
            <a:off x="179512" y="116632"/>
            <a:ext cx="8735888" cy="6588968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ปักหมุด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2564904"/>
            <a:ext cx="936104" cy="936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70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ปปช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7848872" cy="263505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71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ปปช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906" y="764704"/>
            <a:ext cx="7855192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72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ปปช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194" y="2132856"/>
            <a:ext cx="8107254" cy="792088"/>
          </a:xfrm>
          <a:prstGeom prst="rect">
            <a:avLst/>
          </a:prstGeom>
        </p:spPr>
      </p:pic>
      <p:pic>
        <p:nvPicPr>
          <p:cNvPr id="14" name="รูปภาพ 13" descr="ปปช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749" y="2924944"/>
            <a:ext cx="8165707" cy="151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742950" indent="-742950" algn="ctr"/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แนวทางการปฏิบัติในการจัดหาพัสดุที่เกี่ยวกับค่าใช้จ่ายในการบริหาร ค่าใช้จ่ายในการฝึกอบรม </a:t>
            </a:r>
            <a:b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การจัดงาน การประชุมของหน่วยงานของรัฐ</a:t>
            </a:r>
            <a:endParaRPr lang="th-TH" b="1" dirty="0"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73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74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รูปภาพ 16" descr="ว9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50" y="404664"/>
            <a:ext cx="82677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75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9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10432" cy="5956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76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96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38393"/>
            <a:ext cx="8352928" cy="4146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77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96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14903" cy="5278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ว96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840760" cy="6227510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78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79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96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862" y="476672"/>
            <a:ext cx="7534275" cy="562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เลือก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580112" y="4509120"/>
            <a:ext cx="3473500" cy="2276999"/>
          </a:xfrm>
          <a:prstGeom prst="rect">
            <a:avLst/>
          </a:prstGeom>
        </p:spPr>
      </p:pic>
      <p:pic>
        <p:nvPicPr>
          <p:cNvPr id="10" name="Picture 9" descr="ลูกศ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575161" flipH="1">
            <a:off x="4608522" y="3775008"/>
            <a:ext cx="1065344" cy="961657"/>
          </a:xfrm>
          <a:prstGeom prst="rect">
            <a:avLst/>
          </a:prstGeom>
        </p:spPr>
      </p:pic>
      <p:pic>
        <p:nvPicPr>
          <p:cNvPr id="9" name="Picture 8" descr="ลูกศ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933043" flipH="1">
            <a:off x="4533070" y="1849652"/>
            <a:ext cx="1008973" cy="8119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หนังสือคณะกรรมการวินิจฉัยปัญหาการจัดซื้อจัดจ้างและการบริหารพัสดุภาครัฐ 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0405.2/ว 452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28 พ.ย. 60</a:t>
            </a:r>
            <a:endParaRPr lang="th-TH" sz="2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27984" y="2708920"/>
            <a:ext cx="1152128" cy="1080120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128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4186808" cy="53285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การใช้ระเบียบ ข้อบังคับ ประกาศ ข้อบัญญัติ หรือข้อกำหนดเกี่ยวกับพัสดุ การจัดซื้อจัดจ้างหรือการบริหารพัสดุ เดิม ให้ใช้บังคับเฉพาะการจัดซื้อจัดจ้างและการบริหารพัสดุที่ได้ดำเนินการก่อนวันที่ พ.ร.บ. มีผลใช้บังคับ ซึ่งการตรวจรับและจ่ายเงินยังไม่แล้วเสร็จเท่านั้น</a:t>
            </a:r>
          </a:p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ในช่วงเวลาดังกล่าว หากมีปัญหาข้อหารือหรือจำเป็นต้องขออนุมัติยกเว้นหรือผ่อนผันการไม่ปฏิบัติตามระเบียบ ข้อบังคับ ประกาศ ข้อบัญญัติ หรือข้อกำหนดเกี่ยวกับพัสดุ การจัดซื้อจัดจ้างหรือการบริหารพัสดุ เดิม</a:t>
            </a:r>
          </a:p>
          <a:p>
            <a:pPr marL="0" indent="0">
              <a:spcBef>
                <a:spcPts val="0"/>
              </a:spcBef>
              <a:buFont typeface="Courier New" pitchFamily="49" charset="0"/>
              <a:buChar char="o"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การวินิจฉัยตีความ หรืออนุมัติยกเว้นผ่อนผัน</a:t>
            </a:r>
            <a:br>
              <a:rPr lang="th-TH" sz="20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การไม่ปฏิบัติตามระเบียบ ข้อบังคับ ประกาศ ข้อบัญญัติ หรือข้อกำหนดดังกล่าว ย่อมเป็นอำนาจหน้าที่ของคณะกรรมการว่าด้วยการพัสดุ คณะกรรมการว่าด้วยการพัสดุด้วยวิธีการทางอิเล็กทรอนิกส์ หรือผู้มีอำนาจหน้าที่ตามระเบียบ ข้อบังคับ ประกาศ ข้อบัญญัติ หรือข้อกำหนดข้างต้น แล้วแต่กรณี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69768" y="1268760"/>
            <a:ext cx="3250704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ในกรณีที่มีการตรวจรับและจ่ายเงินแล้วก่อนวันที่ พ.ร.บ. มีผลใช้บังคับ ถือว่าสิ้นสุดการได้รับยกเว้นตามมาตรา 128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การบริหารพัสดุหลังจากนั้นต้องปฏิบัติตาม พ.ร.บ. กฎกระทรวง ระเบียบ และประกาศที่ออกตามความใน พ.ร.บ.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th-TH" sz="2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ากมีปัญหาข้อหารือหรือจำเป็นต้องขออนุมัติยกเว้นหรือผ่อนผันการไม่ปฏิบัติตามกฎกระทรวงหรือระเบียบที่ออกตามความใน พ.ร.บ. นี้ ย่อมเป็นอำนาจหน้าที่ของคณะกรรมการวินิจฉัยตามนัยมาตรา 29 (3) และ (4) แห่ง พ.ร.บ.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80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96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16632"/>
            <a:ext cx="6624736" cy="6100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81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ว96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803" y="548680"/>
            <a:ext cx="8192791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82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96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8036581" cy="4191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83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96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309587" cy="4796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115616" y="116632"/>
            <a:ext cx="657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รายงานขอซื้อ หรือขอจ้าง หรือขอเช่าสังหาริมทรัพย์ </a:t>
            </a:r>
            <a:endParaRPr lang="th-TH" sz="32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88640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332656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3568" y="620688"/>
            <a:ext cx="2088232" cy="504056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 ข้อ 22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1800" y="620688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อย่างน้อยต้องมีรายการ ดังนี้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43608" y="1196752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43608" y="1844824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3608" y="2492896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3608" y="3140968"/>
            <a:ext cx="504056" cy="5040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43608" y="3789040"/>
            <a:ext cx="504056" cy="50405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3608" y="4437112"/>
            <a:ext cx="504056" cy="504056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43608" y="5085184"/>
            <a:ext cx="504056" cy="50405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3608" y="5733256"/>
            <a:ext cx="504056" cy="5040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1680" y="1268760"/>
            <a:ext cx="3785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เหตุผลและความจำเป็นที่ต้องซื้อหรือจ้าง </a:t>
            </a:r>
            <a:endParaRPr lang="th-TH" sz="2400" dirty="0">
              <a:solidFill>
                <a:srgbClr val="0066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1680" y="1719972"/>
            <a:ext cx="684076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ขอบเขตของงาน หรือรายละเอียดคุณลักษณะเฉพาะของพัสดุ หรือแบบรูปรายการงานก่อสร้างที่จะซื้อหรือจ้าง แล้วแต่กรณี</a:t>
            </a:r>
            <a:endParaRPr lang="th-TH" sz="2400" dirty="0">
              <a:solidFill>
                <a:srgbClr val="CC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1680" y="2512060"/>
            <a:ext cx="327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ราคากลางของพัสดุที่จะซื้อหรือจ้าง </a:t>
            </a:r>
            <a:endParaRPr lang="th-TH" sz="2400" dirty="0"/>
          </a:p>
        </p:txBody>
      </p:sp>
      <p:sp>
        <p:nvSpPr>
          <p:cNvPr id="29" name="Rectangle 28"/>
          <p:cNvSpPr/>
          <p:nvPr/>
        </p:nvSpPr>
        <p:spPr>
          <a:xfrm>
            <a:off x="1691680" y="3006896"/>
            <a:ext cx="684076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วงเงินที่จะซื้อหรือจ้าง โดยให้ระบุวงเงินงบประมาณ ถ้าไม่มีวงเงินดังกล่าวให้ ระบุวงเงิน ที่ประมาณว่าจะซื้อหรือจ้างในครั้งนั้น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1680" y="3861048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กำหนดเวลาที่ต้องการใช้พัสดุนั้นหรือให้งานนั้นแล้วเสร็จ </a:t>
            </a:r>
            <a:endParaRPr lang="th-TH" sz="2400" dirty="0">
              <a:solidFill>
                <a:srgbClr val="0066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1680" y="445627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วิธีที่จะซื้อหรือจ้างและเหตุผลที่ต้องซื้อหรือจ้างโดยวิธีนั้น </a:t>
            </a:r>
            <a:endParaRPr lang="th-TH" sz="2400" dirty="0">
              <a:solidFill>
                <a:srgbClr val="CC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91680" y="5104348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  <a:p>
            <a:endParaRPr lang="th-TH" sz="2400" dirty="0"/>
          </a:p>
        </p:txBody>
      </p:sp>
      <p:sp>
        <p:nvSpPr>
          <p:cNvPr id="33" name="Rectangle 32"/>
          <p:cNvSpPr/>
          <p:nvPr/>
        </p:nvSpPr>
        <p:spPr>
          <a:xfrm>
            <a:off x="1728192" y="5574503"/>
            <a:ext cx="7164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ข้อเสนออื่นๆ เช่น การขออนุมัติแต่งตั้งคณะกรรมการต่างๆ ที่จำเป็นในการซื้อหรือจ้าง การออกประกาศและเอกสารเชิญชวน และหนังสือเชิญชวน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683568" y="1052736"/>
            <a:ext cx="8460432" cy="720080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683568" y="1772816"/>
            <a:ext cx="8460432" cy="720080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683568" y="2492896"/>
            <a:ext cx="8460432" cy="504056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720080" y="2996952"/>
            <a:ext cx="8460432" cy="792088"/>
          </a:xfrm>
          <a:prstGeom prst="bentConnector3">
            <a:avLst>
              <a:gd name="adj1" fmla="val -4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683568" y="3789040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683568" y="4365104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683568" y="5013176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>
            <a:off x="683568" y="5589240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0547" flipH="1">
            <a:off x="7112704" y="500912"/>
            <a:ext cx="1683693" cy="101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4" name="Group 3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3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9" name="Straight Connector 3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85</a:t>
            </a:fld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683568" y="476672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4" name="Picture 3" descr="บริห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777" y="1742281"/>
            <a:ext cx="8180526" cy="38469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86</a:t>
            </a:fld>
            <a:endParaRPr lang="th-TH"/>
          </a:p>
        </p:txBody>
      </p:sp>
      <p:pic>
        <p:nvPicPr>
          <p:cNvPr id="3" name="Picture 2" descr="บริหาร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8100392" cy="4736085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83568" y="21602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55976" y="3645024"/>
            <a:ext cx="42484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92080" y="3933056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1560" y="4293096"/>
            <a:ext cx="5256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1560" y="4581128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91680" y="5877272"/>
            <a:ext cx="54726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87</a:t>
            </a:fld>
            <a:endParaRPr lang="th-TH"/>
          </a:p>
        </p:txBody>
      </p:sp>
      <p:pic>
        <p:nvPicPr>
          <p:cNvPr id="3" name="Picture 2" descr="บริหา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424936" cy="2302426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83568" y="50405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ค่าใช้จ่ายในการบริหารงานของหน่วยงานของรัฐ</a:t>
            </a:r>
            <a:b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</a:b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ที่ได้รับยกเว้นไม่ต้องปฏิบัติตามระเบียบฯ</a:t>
            </a:r>
            <a:r>
              <a:rPr kumimoji="0" lang="th-TH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ข้อ 22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5" name="Picture 4" descr="ผู้ชายอารมณ์ดีใจเล็ก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04247" y="3861048"/>
            <a:ext cx="1440159" cy="23452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88</a:t>
            </a:fld>
            <a:endParaRPr lang="th-TH"/>
          </a:p>
        </p:txBody>
      </p:sp>
      <p:pic>
        <p:nvPicPr>
          <p:cNvPr id="3" name="Picture 2" descr="บริหาร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7592"/>
            <a:ext cx="7776863" cy="12192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Picture 3" descr="บริหาร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9341" y="1628800"/>
            <a:ext cx="7077075" cy="1143000"/>
          </a:xfrm>
          <a:prstGeom prst="rect">
            <a:avLst/>
          </a:prstGeom>
        </p:spPr>
      </p:pic>
      <p:pic>
        <p:nvPicPr>
          <p:cNvPr id="6" name="Picture 5" descr="บริหาร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465" y="2780928"/>
            <a:ext cx="7994975" cy="34901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rgbClr val="0000FF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rgbClr val="0000FF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89</a:t>
            </a:fld>
            <a:endParaRPr lang="th-TH"/>
          </a:p>
        </p:txBody>
      </p:sp>
      <p:pic>
        <p:nvPicPr>
          <p:cNvPr id="3" name="Picture 2" descr="บริหาร6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980728"/>
            <a:ext cx="8544190" cy="3404617"/>
          </a:xfrm>
          <a:prstGeom prst="rect">
            <a:avLst/>
          </a:prstGeom>
        </p:spPr>
      </p:pic>
      <p:pic>
        <p:nvPicPr>
          <p:cNvPr id="4" name="Picture 3" descr="บริหาร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4380753"/>
            <a:ext cx="8568952" cy="2251560"/>
          </a:xfrm>
          <a:prstGeom prst="rect">
            <a:avLst/>
          </a:prstGeom>
        </p:spPr>
      </p:pic>
      <p:pic>
        <p:nvPicPr>
          <p:cNvPr id="5" name="Picture 4" descr="บริหาร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8568952" cy="4420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949280"/>
            <a:ext cx="856895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G_1132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1052736"/>
            <a:ext cx="681675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288032"/>
            <a:ext cx="7056438" cy="83671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โครงสร้าง พ.ร.บ. จัดซื้อจัดจ้างฯ</a:t>
            </a:r>
            <a:endParaRPr lang="en-US" altLang="ko-KR" sz="4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2195736" y="1268760"/>
            <a:ext cx="4811104" cy="685800"/>
            <a:chOff x="1643042" y="1142984"/>
            <a:chExt cx="5521246" cy="685800"/>
          </a:xfrm>
          <a:solidFill>
            <a:srgbClr val="00B0F0"/>
          </a:solidFill>
        </p:grpSpPr>
        <p:sp>
          <p:nvSpPr>
            <p:cNvPr id="39938" name="AutoShape 2"/>
            <p:cNvSpPr>
              <a:spLocks noChangeArrowheads="1"/>
            </p:cNvSpPr>
            <p:nvPr/>
          </p:nvSpPr>
          <p:spPr bwMode="auto">
            <a:xfrm>
              <a:off x="2071670" y="1142984"/>
              <a:ext cx="5092618" cy="67309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th-TH" b="1" dirty="0" smtClean="0">
                  <a:solidFill>
                    <a:schemeClr val="bg1"/>
                  </a:solidFill>
                  <a:latin typeface="EucrosiaUPC" pitchFamily="18" charset="-34"/>
                  <a:cs typeface="EucrosiaUPC" pitchFamily="18" charset="-34"/>
                </a:rPr>
                <a:t>    บททั่วไป</a:t>
              </a:r>
              <a:endParaRPr lang="th-TH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1" name="AutoShape 15"/>
            <p:cNvSpPr>
              <a:spLocks noChangeArrowheads="1"/>
            </p:cNvSpPr>
            <p:nvPr/>
          </p:nvSpPr>
          <p:spPr bwMode="auto">
            <a:xfrm>
              <a:off x="1643042" y="1142984"/>
              <a:ext cx="714380" cy="685800"/>
            </a:xfrm>
            <a:prstGeom prst="diamond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1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3275856" y="2239144"/>
            <a:ext cx="4816185" cy="685800"/>
            <a:chOff x="1643043" y="2106960"/>
            <a:chExt cx="5527076" cy="68580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143109" y="2143116"/>
              <a:ext cx="5027010" cy="64294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2428861" y="2143116"/>
              <a:ext cx="4447395" cy="5981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การมีส่วนร่วมของภาคประชาชน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5" name="AutoShape 19"/>
            <p:cNvSpPr>
              <a:spLocks noChangeArrowheads="1"/>
            </p:cNvSpPr>
            <p:nvPr/>
          </p:nvSpPr>
          <p:spPr bwMode="auto">
            <a:xfrm>
              <a:off x="1643043" y="2106960"/>
              <a:ext cx="714380" cy="685800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2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3870028" y="3175818"/>
            <a:ext cx="4878435" cy="757238"/>
            <a:chOff x="3005933" y="3071810"/>
            <a:chExt cx="5598515" cy="757238"/>
          </a:xfrm>
        </p:grpSpPr>
        <p:sp>
          <p:nvSpPr>
            <p:cNvPr id="39940" name="AutoShape 4"/>
            <p:cNvSpPr>
              <a:spLocks noChangeArrowheads="1"/>
            </p:cNvSpPr>
            <p:nvPr/>
          </p:nvSpPr>
          <p:spPr bwMode="auto">
            <a:xfrm>
              <a:off x="3577438" y="3143248"/>
              <a:ext cx="5027010" cy="64294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3863190" y="3143248"/>
              <a:ext cx="4087356" cy="64294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คณะกรรมการ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6" name="AutoShape 20"/>
            <p:cNvSpPr>
              <a:spLocks noChangeArrowheads="1"/>
            </p:cNvSpPr>
            <p:nvPr/>
          </p:nvSpPr>
          <p:spPr bwMode="auto">
            <a:xfrm>
              <a:off x="3005933" y="3071810"/>
              <a:ext cx="785818" cy="757238"/>
            </a:xfrm>
            <a:prstGeom prst="diamond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3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3347863" y="4176779"/>
            <a:ext cx="4878435" cy="764389"/>
            <a:chOff x="1571604" y="4093371"/>
            <a:chExt cx="5598515" cy="764389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143109" y="4143380"/>
              <a:ext cx="5027010" cy="7143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>
              <a:off x="2428861" y="4132246"/>
              <a:ext cx="4447396" cy="65407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tx1"/>
                      </a:gs>
                      <a:gs pos="100000">
                        <a:schemeClr val="tx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องค์กรสนับสนุนดูแลการจัดซื้อจัดจ้าง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39957" name="AutoShape 21"/>
            <p:cNvSpPr>
              <a:spLocks noChangeArrowheads="1"/>
            </p:cNvSpPr>
            <p:nvPr/>
          </p:nvSpPr>
          <p:spPr bwMode="auto">
            <a:xfrm>
              <a:off x="1571604" y="4093371"/>
              <a:ext cx="757238" cy="714380"/>
            </a:xfrm>
            <a:prstGeom prst="diamond">
              <a:avLst/>
            </a:prstGeom>
            <a:solidFill>
              <a:schemeClr val="fol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4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grpSp>
        <p:nvGrpSpPr>
          <p:cNvPr id="6" name="Group 30"/>
          <p:cNvGrpSpPr/>
          <p:nvPr/>
        </p:nvGrpSpPr>
        <p:grpSpPr>
          <a:xfrm>
            <a:off x="2339752" y="5307478"/>
            <a:ext cx="4851406" cy="785818"/>
            <a:chOff x="1571604" y="5143512"/>
            <a:chExt cx="5567496" cy="785818"/>
          </a:xfrm>
        </p:grpSpPr>
        <p:sp>
          <p:nvSpPr>
            <p:cNvPr id="15" name="AutoShape 2"/>
            <p:cNvSpPr>
              <a:spLocks noChangeArrowheads="1"/>
            </p:cNvSpPr>
            <p:nvPr/>
          </p:nvSpPr>
          <p:spPr bwMode="auto">
            <a:xfrm>
              <a:off x="2021662" y="5203816"/>
              <a:ext cx="5117438" cy="725513"/>
            </a:xfrm>
            <a:prstGeom prst="roundRect">
              <a:avLst>
                <a:gd name="adj" fmla="val 28916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357422" y="5286388"/>
              <a:ext cx="4590842" cy="571504"/>
            </a:xfrm>
            <a:prstGeom prst="roundRect">
              <a:avLst>
                <a:gd name="adj" fmla="val 19245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th-TH" altLang="ko-KR" sz="28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 การขึ้นทะเบียนผู้ประกอบการ</a:t>
              </a:r>
              <a:endParaRPr kumimoji="1" lang="en-US" altLang="ko-KR" sz="28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1571604" y="5143512"/>
              <a:ext cx="785818" cy="785818"/>
            </a:xfrm>
            <a:prstGeom prst="diamond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dist="115003" dir="380412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th-TH" altLang="ko-KR" sz="2400" b="1" dirty="0" smtClean="0">
                  <a:solidFill>
                    <a:schemeClr val="bg1"/>
                  </a:solidFill>
                  <a:latin typeface="EucrosiaUPC" pitchFamily="18" charset="-34"/>
                  <a:ea typeface="Gulim" panose="020B0600000101010101" pitchFamily="34" charset="-127"/>
                  <a:cs typeface="EucrosiaUPC" pitchFamily="18" charset="-34"/>
                </a:rPr>
                <a:t>5</a:t>
              </a:r>
              <a:endParaRPr lang="en-US" altLang="ko-KR" sz="2400" b="1" dirty="0">
                <a:solidFill>
                  <a:schemeClr val="bg1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8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90</a:t>
            </a:fld>
            <a:endParaRPr lang="th-TH"/>
          </a:p>
        </p:txBody>
      </p:sp>
      <p:pic>
        <p:nvPicPr>
          <p:cNvPr id="3" name="Picture 2" descr="บริหาร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442009"/>
          </a:xfrm>
          <a:prstGeom prst="rect">
            <a:avLst/>
          </a:prstGeom>
        </p:spPr>
      </p:pic>
      <p:pic>
        <p:nvPicPr>
          <p:cNvPr id="4" name="Picture 3" descr="บริหาร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8631843" cy="4138042"/>
          </a:xfrm>
          <a:prstGeom prst="rect">
            <a:avLst/>
          </a:prstGeom>
        </p:spPr>
      </p:pic>
      <p:pic>
        <p:nvPicPr>
          <p:cNvPr id="5" name="Picture 4" descr="บริหาร7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11982"/>
            <a:ext cx="8615684" cy="7048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ผู้ชายอารมณ์ดีใจเล็ก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84240"/>
            <a:ext cx="1658710" cy="26970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91</a:t>
            </a:fld>
            <a:endParaRPr lang="th-TH"/>
          </a:p>
        </p:txBody>
      </p:sp>
      <p:pic>
        <p:nvPicPr>
          <p:cNvPr id="5" name="Picture 4" descr="บริหาร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268760"/>
            <a:ext cx="7272808" cy="5179739"/>
          </a:xfrm>
          <a:prstGeom prst="rect">
            <a:avLst/>
          </a:prstGeom>
        </p:spPr>
      </p:pic>
      <p:pic>
        <p:nvPicPr>
          <p:cNvPr id="6" name="Picture 5" descr="บริหาร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16632"/>
            <a:ext cx="7324725" cy="11620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87624" y="1196752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92</a:t>
            </a:fld>
            <a:endParaRPr lang="th-TH"/>
          </a:p>
        </p:txBody>
      </p:sp>
      <p:pic>
        <p:nvPicPr>
          <p:cNvPr id="6" name="Picture 5" descr="บริหาร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8424936" cy="2486933"/>
          </a:xfrm>
          <a:prstGeom prst="rect">
            <a:avLst/>
          </a:prstGeom>
        </p:spPr>
      </p:pic>
      <p:pic>
        <p:nvPicPr>
          <p:cNvPr id="7" name="Picture 6" descr="บริหาร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8428806" cy="370001"/>
          </a:xfrm>
          <a:prstGeom prst="rect">
            <a:avLst/>
          </a:prstGeom>
        </p:spPr>
      </p:pic>
      <p:pic>
        <p:nvPicPr>
          <p:cNvPr id="8" name="Picture 7" descr="บริหาร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653136"/>
            <a:ext cx="8424936" cy="737294"/>
          </a:xfrm>
          <a:prstGeom prst="rect">
            <a:avLst/>
          </a:prstGeom>
        </p:spPr>
      </p:pic>
      <p:pic>
        <p:nvPicPr>
          <p:cNvPr id="9" name="Picture 8" descr="บริหาร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22734"/>
            <a:ext cx="7324725" cy="1162050"/>
          </a:xfrm>
          <a:prstGeom prst="rect">
            <a:avLst/>
          </a:prstGeom>
        </p:spPr>
      </p:pic>
      <p:pic>
        <p:nvPicPr>
          <p:cNvPr id="10" name="Picture 9" descr="ดีใจ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332792"/>
            <a:ext cx="1368152" cy="131836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7624" y="1412776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93</a:t>
            </a:fld>
            <a:endParaRPr lang="th-TH"/>
          </a:p>
        </p:txBody>
      </p:sp>
      <p:pic>
        <p:nvPicPr>
          <p:cNvPr id="7" name="Picture 6" descr="บริหาร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34863"/>
            <a:ext cx="8428806" cy="370001"/>
          </a:xfrm>
          <a:prstGeom prst="rect">
            <a:avLst/>
          </a:prstGeom>
        </p:spPr>
      </p:pic>
      <p:pic>
        <p:nvPicPr>
          <p:cNvPr id="8" name="Picture 7" descr="บริหาร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2276872"/>
            <a:ext cx="8424937" cy="4104456"/>
          </a:xfrm>
          <a:prstGeom prst="rect">
            <a:avLst/>
          </a:prstGeom>
        </p:spPr>
      </p:pic>
      <p:pic>
        <p:nvPicPr>
          <p:cNvPr id="9" name="Picture 8" descr="บริหาร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04664"/>
            <a:ext cx="7324725" cy="11620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187624" y="1484784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ดีใจ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4293097"/>
            <a:ext cx="1483992" cy="1512168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94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แนวทางปฏิบัติในการจัดหาผู้ให้บริการด้านสาธารณูปโภค</a:t>
            </a:r>
            <a:b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หนังสือ 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) 0405.2/ว 260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5 มิ.ย. 2561</a:t>
            </a:r>
            <a:endParaRPr lang="th-TH" sz="2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6" name="Picture 15" descr="ว260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86444"/>
            <a:ext cx="8352928" cy="1322476"/>
          </a:xfrm>
          <a:prstGeom prst="rect">
            <a:avLst/>
          </a:prstGeom>
        </p:spPr>
      </p:pic>
      <p:pic>
        <p:nvPicPr>
          <p:cNvPr id="17" name="Picture 16" descr="ว260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68108"/>
            <a:ext cx="8352928" cy="361875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580112" y="4941168"/>
            <a:ext cx="31683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9552" y="5229200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9552" y="5589240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9552" y="5877272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9552" y="2276872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52" y="2636912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>
            <a:off x="5436096" y="3645024"/>
            <a:ext cx="3384376" cy="86409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95</a:t>
            </a:fld>
            <a:endParaRPr lang="th-TH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2060848"/>
            <a:ext cx="8064896" cy="2160240"/>
          </a:xfrm>
          <a:prstGeom prst="rect">
            <a:avLst/>
          </a:prstGeom>
          <a:ln>
            <a:solidFill>
              <a:srgbClr val="92D05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ประกาศผลการจัดซื้อจัดจ้าง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 ม.77, ม.91)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ผู้ชน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922114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การประกาศผลการจัดซื้อจัดจ้าง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itchFamily="34" charset="0"/>
              <a:buChar char="•"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ให้ประกาศผลผู้ชนะการจัดซื้อจัดจ้างหรือผู้ได้รับการคัดเลือกและเหตุผลสนับสนุน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ในระบบเครือข่ายสาระสนเทศของกรมบัญชีกลาง และหน่วยงานของรัฐตามวิธีการที่กรมบัญชีกลางกำหนด </a:t>
            </a:r>
            <a:r>
              <a:rPr lang="th-TH" sz="36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ปิดประกาศโดยเปิดเผย ณ สถานที่ปิดประกาศของหน่วยงานของรัฐ</a:t>
            </a:r>
          </a:p>
          <a:p>
            <a:pPr>
              <a:buNone/>
            </a:pP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7164288" y="118912"/>
            <a:ext cx="1643074" cy="1581896"/>
          </a:xfrm>
          <a:prstGeom prst="wedgeEllipseCallout">
            <a:avLst>
              <a:gd name="adj1" fmla="val -69619"/>
              <a:gd name="adj2" fmla="val -1235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พ.ร.บ. มาตรา 66</a:t>
            </a:r>
          </a:p>
          <a:p>
            <a:pPr algn="ctr">
              <a:lnSpc>
                <a:spcPts val="3000"/>
              </a:lnSpc>
            </a:pP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วรรคหนึ่ง</a:t>
            </a:r>
            <a:endParaRPr lang="th-TH" sz="25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187624" y="1988840"/>
            <a:ext cx="6624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การปฏิบัติงานในระบบเครือข่ายสารสนเทศ</a:t>
            </a:r>
          </a:p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ของกรมบัญชีกลาง</a:t>
            </a:r>
            <a:endParaRPr lang="th-TH" sz="40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340768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0" y="3284984"/>
            <a:ext cx="9144000" cy="936104"/>
          </a:xfrm>
          <a:prstGeom prst="bentConnector3">
            <a:avLst>
              <a:gd name="adj1" fmla="val 3177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0" y="3429000"/>
            <a:ext cx="9144000" cy="936104"/>
          </a:xfrm>
          <a:prstGeom prst="bentConnector3">
            <a:avLst>
              <a:gd name="adj1" fmla="val 501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71849" y="1772817"/>
            <a:ext cx="878497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v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ระเบียบกระทรวงการคลังฯ ส่วนที่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4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9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55776" y="4437112"/>
            <a:ext cx="6336704" cy="180020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>
              <a:buFont typeface="Arial" pitchFamily="34" charset="0"/>
              <a:buChar char="•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ให้กรมบัญชีกลาง</a:t>
            </a:r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จัดทำแนวทางปฏิบัติใน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การดำเนินการจัดซื้อจัดจ้างผ่านทางระบบจัดซื้อจัดจ้างภาครัฐด้วยอิเล็กทรอนิกส์ </a:t>
            </a:r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เพื่อให้หน่วยงานของรัฐและผู้ประกอบการใช้เป็นแนวทางปฏิบัติ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648"/>
            <a:ext cx="1619672" cy="1512168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79512" y="4437112"/>
            <a:ext cx="2376264" cy="18002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0</a:t>
            </a:r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การจัดทำคู่มือ วิธีการจัดซื้อจัดจ้างทางอิเล็กทรอนิกส์</a:t>
            </a:r>
            <a:endParaRPr lang="th-TH" sz="26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03648" y="188640"/>
            <a:ext cx="7560840" cy="1512168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พ.ร.บ. มาตรา 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57, 71 ,85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วิธีการจัดซื้อจัดจ้าง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้วยวิธีการทางอิเล็กทรอนิกส์ในระบบเครือข่ายสารสนเทศของกรมบัญชีกลางให้เป็นไปตามระเบียบที่รัฐมนตรีกำหนด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555776" y="2492896"/>
            <a:ext cx="6401049" cy="1800200"/>
          </a:xfrm>
          <a:prstGeom prst="round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ดำเนินการ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ในระบบเครือข่ายสารสนเทศของ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กรมบัญชีกลาง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ทางระบบจัดซื้อจัดจ้างภาครัฐ ด้วยอิเล็กทรอนิกส์ (</a:t>
            </a:r>
            <a:r>
              <a:rPr lang="en-US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Electronic Government Procurement : e - GP</a:t>
            </a:r>
            <a:r>
              <a:rPr lang="en-US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วิธีการที่กรมบัญชีกลาง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</a:p>
          <a:p>
            <a:pPr marL="88900" indent="-88900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6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71849" y="2492896"/>
            <a:ext cx="2383927" cy="18002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</a:p>
          <a:p>
            <a:pPr marL="88900" indent="-88900"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</a:t>
            </a:r>
          </a:p>
          <a:p>
            <a:pPr marL="88900" indent="-88900"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 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450088" y="5589240"/>
            <a:ext cx="370384" cy="41215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98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ทำ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283974"/>
            <a:ext cx="2232248" cy="14776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99</a:t>
            </a:fld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 descr="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" y="2276872"/>
            <a:ext cx="8372475" cy="2905125"/>
          </a:xfrm>
          <a:prstGeom prst="rect">
            <a:avLst/>
          </a:prstGeom>
        </p:spPr>
      </p:pic>
      <p:sp>
        <p:nvSpPr>
          <p:cNvPr id="14" name="สี่เหลี่ยมผืนผ้า 3"/>
          <p:cNvSpPr/>
          <p:nvPr/>
        </p:nvSpPr>
        <p:spPr>
          <a:xfrm>
            <a:off x="395536" y="332656"/>
            <a:ext cx="6192688" cy="144016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แนวทางปฏิบัติงานในระบบ </a:t>
            </a:r>
            <a:r>
              <a:rPr lang="en-US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e-GP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34743</TotalTime>
  <Words>12522</Words>
  <Application>Microsoft Office PowerPoint</Application>
  <PresentationFormat>นำเสนอทางหน้าจอ (4:3)</PresentationFormat>
  <Paragraphs>1991</Paragraphs>
  <Slides>170</Slides>
  <Notes>26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19</vt:i4>
      </vt:variant>
      <vt:variant>
        <vt:lpstr>ธีม</vt:lpstr>
      </vt:variant>
      <vt:variant>
        <vt:i4>2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170</vt:i4>
      </vt:variant>
    </vt:vector>
  </HeadingPairs>
  <TitlesOfParts>
    <vt:vector size="192" baseType="lpstr">
      <vt:lpstr>宋体</vt:lpstr>
      <vt:lpstr>宋体</vt:lpstr>
      <vt:lpstr>Angsana New</vt:lpstr>
      <vt:lpstr>Arial</vt:lpstr>
      <vt:lpstr>Browallia New</vt:lpstr>
      <vt:lpstr>Calibri</vt:lpstr>
      <vt:lpstr>Constantia</vt:lpstr>
      <vt:lpstr>Cordia New</vt:lpstr>
      <vt:lpstr>Courier New</vt:lpstr>
      <vt:lpstr>EucrosiaUPC</vt:lpstr>
      <vt:lpstr>Gulim</vt:lpstr>
      <vt:lpstr>JasmineUPC</vt:lpstr>
      <vt:lpstr>隶书</vt:lpstr>
      <vt:lpstr>Symbol</vt:lpstr>
      <vt:lpstr>Tahoma</vt:lpstr>
      <vt:lpstr>TH SarabunPSK</vt:lpstr>
      <vt:lpstr>Times New Roman</vt:lpstr>
      <vt:lpstr>Wingdings</vt:lpstr>
      <vt:lpstr>Wingdings 2</vt:lpstr>
      <vt:lpstr>ชุดรูปแบบของ Office</vt:lpstr>
      <vt:lpstr>ไหลเวียน</vt:lpstr>
      <vt:lpstr>ภาพนิ่ง</vt:lpstr>
      <vt:lpstr>งานนำเสนอ PowerPoint</vt:lpstr>
      <vt:lpstr>งานนำเสนอ PowerPoint</vt:lpstr>
      <vt:lpstr>งานนำเสนอ PowerPoint</vt:lpstr>
      <vt:lpstr>หลักการและเหตุผล</vt:lpstr>
      <vt:lpstr>การบังคับใช้</vt:lpstr>
      <vt:lpstr>งานนำเสนอ PowerPoint</vt:lpstr>
      <vt:lpstr>งานนำเสนอ PowerPoint</vt:lpstr>
      <vt:lpstr>หนังสือคณะกรรมการวินิจฉัยปัญหาการจัดซื้อจัดจ้างและการบริหารพัสดุภาครัฐ ด่วนที่สุด ที่ กค 0405.2/ว 452 ลว. 28 พ.ย. 60</vt:lpstr>
      <vt:lpstr>โครงสร้าง พ.ร.บ. จัดซื้อจัดจ้างฯ</vt:lpstr>
      <vt:lpstr>โครงสร้าง พ.ร.บ. จัดซื้อจัดจ้าง</vt:lpstr>
      <vt:lpstr>โครงสร้าง พ.ร.บ. จัดซื้อจัดจ้าง</vt:lpstr>
      <vt:lpstr> กฎกระทรวง</vt:lpstr>
      <vt:lpstr> กฎกระทรวง</vt:lpstr>
      <vt:lpstr>โครงสร้างระเบียบกระทรวงการคลังว่าด้วยการจัดซื้อจัดจ้างและการบริหารพัสดุภาครัฐ พ.ศ. 2560</vt:lpstr>
      <vt:lpstr>โครงสร้างระเบียบกระทรวงการคลังว่าด้วยการจัดซื้อจัดจ้างและการบริหารพัสดุภาครัฐ พ.ศ. ๒๕๖๐</vt:lpstr>
      <vt:lpstr>โครงสร้างระเบียบกระทรวงการคลังว่าด้วยการจัดซื้อจัดจ้างและการบริหารพัสดุภาครัฐ พ.ศ. 2560</vt:lpstr>
      <vt:lpstr> ประกาศ</vt:lpstr>
      <vt:lpstr> ประกาศ</vt:lpstr>
      <vt:lpstr> ประกาศ</vt:lpstr>
      <vt:lpstr> ประกาศ</vt:lpstr>
      <vt:lpstr> ประกาศ</vt:lpstr>
      <vt:lpstr>งานนำเสนอ PowerPoint</vt:lpstr>
      <vt:lpstr>งานนำเสนอ PowerPoint</vt:lpstr>
      <vt:lpstr>งานนำเสนอ PowerPoint</vt:lpstr>
      <vt:lpstr> ซ้อมความเข้าใจแนวทางปฏิบัติเกี่ยวกับการจัดซื้อจัดจ้างพัสดุ เพื่อการวิจัยและพัฒนา หรือการให้บริการทางวิชาการ</vt:lpstr>
      <vt:lpstr> ซ้อมความเข้าใจแนวทางปฏิบัติเกี่ยวกับการจัดซื้อจัดจ้างพัสดุ เพื่อการวิจัยและพัฒนา หรือการให้บริการทางวิชาการ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การป้องกันผลประโยชน์ทับซ้อน : ผู้มีหน้าที่ดำเนินการ กับผู้ยื่นข้อเสนอหรือคู่สัญญา </vt:lpstr>
      <vt:lpstr>งานนำเสนอ PowerPoint</vt:lpstr>
      <vt:lpstr>งานนำเสนอ PowerPoint</vt:lpstr>
      <vt:lpstr>การแต่งตั้งผู้รับผิดชอบการจัดซื้อจัดจ้าง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การมีส่วนได้เสียในเรื่องที่ประชุม</vt:lpstr>
      <vt:lpstr>การแต่งตั้งคณะกรรมการ ดำเนินการจ้างที่ปรึกษา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การแต่งตั้งคณะกรรมการ ดำเนินงานจ้างออกแบบหรือควบคุมงานก่อสร้าง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การป้องกันผลประโยชน์ทับซ้อน :  ระหว่างผู้ยื่นข้อเสนอด้วยกันเอง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ความสัมพันธ์ในเชิงทุน</vt:lpstr>
      <vt:lpstr> ความสัมพันธ์ในเชิงบริหาร </vt:lpstr>
      <vt:lpstr> ความสัมพันธ์ในลักษณะไขว้กัน</vt:lpstr>
      <vt:lpstr>งานนำเสนอ PowerPoint</vt:lpstr>
      <vt:lpstr>งานนำเสนอ PowerPoint</vt:lpstr>
      <vt:lpstr>งานนำเสนอ PowerPoint</vt:lpstr>
      <vt:lpstr>การป้องกันผลประโยชน์ทับซ้อน :  ตามกฎหมายอื่น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แนวทางการปฏิบัติในการจัดหาพัสดุที่เกี่ยวกับค่าใช้จ่ายในการบริหาร ค่าใช้จ่ายในการฝึกอบรม  การจัดงาน การประชุมของหน่วยงานของรัฐ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แนวทางปฏิบัติในการจัดหาผู้ให้บริการด้านสาธารณูปโภค หนังสือ ด่วนที่สุด ที่ กค (กวจ) 0405.2/ว 260 ลว. 5 มิ.ย. 2561</vt:lpstr>
      <vt:lpstr>งานนำเสนอ PowerPoint</vt:lpstr>
      <vt:lpstr>การประกาศผลการจัดซื้อจัดจ้าง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กลยุทธ์ในการจัดซื้อจัดจ้าง ให้ห่างไกลความเสี่ยง</vt:lpstr>
      <vt:lpstr>งานนำเสนอ PowerPoint</vt:lpstr>
      <vt:lpstr>งานนำเสนอ PowerPoint</vt:lpstr>
      <vt:lpstr>งานนำเสนอ PowerPoint</vt:lpstr>
      <vt:lpstr>วัตถุประสงค์หลักของการบริหารความเสี่ยง</vt:lpstr>
      <vt:lpstr>ความเสี่ยงด้านการจัดซื้อจัดจ้าง</vt:lpstr>
      <vt:lpstr>เงินที่ใช้จ่าย</vt:lpstr>
      <vt:lpstr>ระบบการบริหาร</vt:lpstr>
      <vt:lpstr>ผู้ที่เกี่ยวข้อง</vt:lpstr>
      <vt:lpstr> ธรรมาภิบาล (Good Governance)</vt:lpstr>
      <vt:lpstr>งานนำเสนอ PowerPoint</vt:lpstr>
      <vt:lpstr>หลักของธรรมาภิบาลในภาครัฐ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ระเบียบกฎหมายที่ต้องถือปฏิบัติ</vt:lpstr>
      <vt:lpstr>การติดตามตรวจสอบและประเมินผล</vt:lpstr>
      <vt:lpstr>ความเสี่ยงที่พบบ่อย</vt:lpstr>
      <vt:lpstr>ความเสี่ยงที่พบบ่อย</vt:lpstr>
      <vt:lpstr>ความเสี่ยงที่พบบ่อย</vt:lpstr>
      <vt:lpstr>ความเสี่ยงที่พบบ่อย</vt:lpstr>
      <vt:lpstr>งานนำเสนอ PowerPoint</vt:lpstr>
      <vt:lpstr>สัญญาแบบปรับราคาได้</vt:lpstr>
      <vt:lpstr>งานนำเสนอ PowerPoint</vt:lpstr>
      <vt:lpstr>งานนำเสนอ PowerPoint</vt:lpstr>
      <vt:lpstr>งานนำเสนอ PowerPoint</vt:lpstr>
      <vt:lpstr>แนวทางการประกาศรายละเอียดข้อมูลราคากลาง และการคำนวณราคากลาง เกี่ยวกับการจัดซื้อจัดจ้างของหน่วยงานของรัฐ</vt:lpstr>
      <vt:lpstr> ประเด็นศึกษา</vt:lpstr>
      <vt:lpstr> กฎหมาย ประกาศ ระเบียบ และหลักเกณฑ์ที่เกี่ยวข้อง</vt:lpstr>
      <vt:lpstr>งานนำเสนอ PowerPoint</vt:lpstr>
      <vt:lpstr>งานนำเสนอ PowerPoint</vt:lpstr>
      <vt:lpstr>งานนำเสนอ PowerPoint</vt:lpstr>
      <vt:lpstr> ราคากลาง จะจัดทำเมื่อใด ?</vt:lpstr>
      <vt:lpstr> ผู้มีหน้าที่จัดทำราคากลาง ?</vt:lpstr>
      <vt:lpstr> ผู้มีหน้าที่จัดทำราคากลาง ?</vt:lpstr>
      <vt:lpstr> ผู้มีหน้าที่จัดทำราคากลาง ?</vt:lpstr>
      <vt:lpstr> ผู้มีหน้าที่จัดทำราคากลาง ?</vt:lpstr>
      <vt:lpstr>“ราคากลาง” ราคาเพื่อใช้เป็นฐานสำหรับเปรียบเทียบราคาที่ผู้ยื่นข้อเสนอได้ยื่นเสนอไว้ซึ่งสามารถจัดซื้อจัดจ้างได้จริงตามลำดับ ดังต่อไปนี้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การประกาศราคากลาง ทำอย่างไร ?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หนังสือสำนักงาน ป.ป.ช. ที่ ปช 0035/0001 ลว. 7 มี.ค. 57</vt:lpstr>
      <vt:lpstr> หนังสือคณะกรรมการวินิจฉัยฯ ด่วนที่สุด ที่ กค (กวจ)     0405.2/033197 ลว. 15 ส.ค. 61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โครงการพัฒนาศักยภาพการปฏิบัติงานพัสดุของบุคลากรในสังกัด  วิทยาลัยเทคโนโลยีทางการแพทย์และสาธารณสุข กาญจนาภิเษก  วิชา “การบริหารงานพัสดุอย่างมีประสิทธิภาพ”   บรรยายโดย อาจารย์ รวีวัลย์ แสงจันทร์ อดีต ผู้อำนวยการกลุ่มงานระเบียบว่าด้วยการพัสดุ   กรรมการและผู้ช่วยเลขานุการ กวพ. กวพอ.  และผู้อำนวยการเฉพาะด้านวิชาการคลังสูง(คลังจังหวัดเชียงราย) กรมบัญชีกลาง  โทร. ๐๘๑-๙๙๔ ๙๒๔๕  สืบหาข้อมูลเพิ่มเติมได้ที่ ศูนย์ข้อมูลจัดซื้อจัดจ้าง www.gprocurement.go.th)  (สงวนลิขสิทธิ์)</dc:title>
  <dc:creator>User</dc:creator>
  <cp:lastModifiedBy>LENOVO</cp:lastModifiedBy>
  <cp:revision>2913</cp:revision>
  <dcterms:created xsi:type="dcterms:W3CDTF">2016-06-09T14:32:02Z</dcterms:created>
  <dcterms:modified xsi:type="dcterms:W3CDTF">2019-07-03T02:38:26Z</dcterms:modified>
</cp:coreProperties>
</file>