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0801350" cy="7921625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9499" autoAdjust="0"/>
  </p:normalViewPr>
  <p:slideViewPr>
    <p:cSldViewPr>
      <p:cViewPr>
        <p:scale>
          <a:sx n="40" d="100"/>
          <a:sy n="40" d="100"/>
        </p:scale>
        <p:origin x="-1518" y="-366"/>
      </p:cViewPr>
      <p:guideLst>
        <p:guide orient="horz" pos="2495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619;&#3634;&#3618;&#3652;&#3604;&#3657;&#3588;&#3656;&#3634;&#3651;&#3594;&#3657;&#3592;&#3656;&#3634;&#3618;%20&#3626;&#3609;&#3629;\24.6.54\&#3626;&#3619;&#3640;&#361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619;&#3634;&#3618;&#3652;&#3604;&#3657;&#3588;&#3656;&#3634;&#3651;&#3594;&#3657;&#3592;&#3656;&#3634;&#3618;%20&#3626;&#3609;&#3629;\24.6.54\&#3626;&#3619;&#3640;&#3611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3619;&#3634;&#3618;&#3652;&#3604;&#3657;&#3588;&#3656;&#3634;&#3651;&#3594;&#3657;&#3592;&#3656;&#3634;&#3618;%20&#3626;&#3609;&#3629;\&#3619;&#3634;&#3618;&#3652;&#3604;&#3657;&#3588;&#3656;&#3634;&#3651;&#3594;&#3657;&#3592;&#3656;&#3634;&#3618;&#3626;&#3609;&#3629;.&#3611;&#3637;54\level5\Book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title>
      <c:tx>
        <c:rich>
          <a:bodyPr/>
          <a:lstStyle/>
          <a:p>
            <a:pPr>
              <a:defRPr/>
            </a:pPr>
            <a:r>
              <a:rPr lang="th-TH"/>
              <a:t>งบประมาณได้รับจัดสรร</a:t>
            </a:r>
            <a:endParaRPr lang="en-US"/>
          </a:p>
        </c:rich>
      </c:tx>
      <c:layout>
        <c:manualLayout>
          <c:xMode val="edge"/>
          <c:yMode val="edge"/>
          <c:x val="0.80552905376228001"/>
          <c:y val="1.8958400120020123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สนอ.!$B$4</c:f>
              <c:strCache>
                <c:ptCount val="1"/>
                <c:pt idx="0">
                  <c:v>งบประมาณแผ่นดิน</c:v>
                </c:pt>
              </c:strCache>
            </c:strRef>
          </c:tx>
          <c:cat>
            <c:strRef>
              <c:f>สนอ.!$A$5:$A$10</c:f>
              <c:strCache>
                <c:ptCount val="6"/>
                <c:pt idx="0">
                  <c:v>งบบุคลากร</c:v>
                </c:pt>
                <c:pt idx="1">
                  <c:v>ค่าตอบแทนฯ</c:v>
                </c:pt>
                <c:pt idx="2">
                  <c:v>สาธารณูปโภค</c:v>
                </c:pt>
                <c:pt idx="3">
                  <c:v>งบลงทุน</c:v>
                </c:pt>
                <c:pt idx="4">
                  <c:v>เงินอุดหนุน</c:v>
                </c:pt>
                <c:pt idx="5">
                  <c:v>รายจ่ายอื่น</c:v>
                </c:pt>
              </c:strCache>
            </c:strRef>
          </c:cat>
          <c:val>
            <c:numRef>
              <c:f>สนอ.!$B$5:$B$10</c:f>
              <c:numCache>
                <c:formatCode>_-* #,##0.00_-;\-* #,##0.00_-;_-* "-"??_-;_-@_-</c:formatCode>
                <c:ptCount val="6"/>
                <c:pt idx="0">
                  <c:v>44649439.68</c:v>
                </c:pt>
                <c:pt idx="1">
                  <c:v>23956222.859999999</c:v>
                </c:pt>
                <c:pt idx="2">
                  <c:v>30488700</c:v>
                </c:pt>
                <c:pt idx="3">
                  <c:v>44938253.32</c:v>
                </c:pt>
                <c:pt idx="4">
                  <c:v>38199614</c:v>
                </c:pt>
              </c:numCache>
            </c:numRef>
          </c:val>
        </c:ser>
        <c:ser>
          <c:idx val="1"/>
          <c:order val="1"/>
          <c:tx>
            <c:strRef>
              <c:f>สนอ.!$C$4</c:f>
              <c:strCache>
                <c:ptCount val="1"/>
                <c:pt idx="0">
                  <c:v>เงินรายได้</c:v>
                </c:pt>
              </c:strCache>
            </c:strRef>
          </c:tx>
          <c:cat>
            <c:strRef>
              <c:f>สนอ.!$A$5:$A$10</c:f>
              <c:strCache>
                <c:ptCount val="6"/>
                <c:pt idx="0">
                  <c:v>งบบุคลากร</c:v>
                </c:pt>
                <c:pt idx="1">
                  <c:v>ค่าตอบแทนฯ</c:v>
                </c:pt>
                <c:pt idx="2">
                  <c:v>สาธารณูปโภค</c:v>
                </c:pt>
                <c:pt idx="3">
                  <c:v>งบลงทุน</c:v>
                </c:pt>
                <c:pt idx="4">
                  <c:v>เงินอุดหนุน</c:v>
                </c:pt>
                <c:pt idx="5">
                  <c:v>รายจ่ายอื่น</c:v>
                </c:pt>
              </c:strCache>
            </c:strRef>
          </c:cat>
          <c:val>
            <c:numRef>
              <c:f>สนอ.!$C$5:$C$10</c:f>
              <c:numCache>
                <c:formatCode>_-* #,##0.00_-;\-* #,##0.00_-;_-* "-"??_-;_-@_-</c:formatCode>
                <c:ptCount val="6"/>
                <c:pt idx="0">
                  <c:v>8431464</c:v>
                </c:pt>
                <c:pt idx="1">
                  <c:v>36576223.770000011</c:v>
                </c:pt>
                <c:pt idx="2">
                  <c:v>8059442</c:v>
                </c:pt>
                <c:pt idx="3">
                  <c:v>54489760.030000001</c:v>
                </c:pt>
                <c:pt idx="4">
                  <c:v>6626295.4000000004</c:v>
                </c:pt>
                <c:pt idx="5">
                  <c:v>946420.93</c:v>
                </c:pt>
              </c:numCache>
            </c:numRef>
          </c:val>
        </c:ser>
        <c:gapWidth val="95"/>
        <c:gapDepth val="95"/>
        <c:shape val="box"/>
        <c:axId val="72912896"/>
        <c:axId val="72914816"/>
        <c:axId val="0"/>
      </c:bar3DChart>
      <c:catAx>
        <c:axId val="72912896"/>
        <c:scaling>
          <c:orientation val="minMax"/>
        </c:scaling>
        <c:axPos val="b"/>
        <c:majorTickMark val="none"/>
        <c:tickLblPos val="nextTo"/>
        <c:crossAx val="72914816"/>
        <c:crosses val="autoZero"/>
        <c:auto val="1"/>
        <c:lblAlgn val="ctr"/>
        <c:lblOffset val="100"/>
      </c:catAx>
      <c:valAx>
        <c:axId val="72914816"/>
        <c:scaling>
          <c:orientation val="minMax"/>
        </c:scaling>
        <c:delete val="1"/>
        <c:axPos val="l"/>
        <c:numFmt formatCode="_-* #,##0.00_-;\-* #,##0.00_-;_-* &quot;-&quot;??_-;_-@_-" sourceLinked="1"/>
        <c:majorTickMark val="none"/>
        <c:tickLblPos val="none"/>
        <c:crossAx val="72912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>
                <a:latin typeface="AngsanaUPC" pitchFamily="18" charset="-34"/>
                <a:cs typeface="AngsanaUPC" pitchFamily="18" charset="-34"/>
              </a:defRPr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th-TH"/>
              <a:t>สัดส่วนงบประมาณได้รับจัดสรร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h-TH" sz="1800"/>
                      <a:t>งบประมาณแผ่นดิน </a:t>
                    </a:r>
                    <a:r>
                      <a:rPr lang="en-US" sz="1800" b="0" i="0" u="none" strike="noStrike" baseline="0"/>
                      <a:t>182.23 </a:t>
                    </a:r>
                    <a:r>
                      <a:rPr lang="th-TH" sz="1800" b="0" i="0" u="none" strike="noStrike" baseline="0"/>
                      <a:t>ลบ.</a:t>
                    </a:r>
                    <a:r>
                      <a:rPr lang="th-TH" sz="1800"/>
                      <a:t>
61%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h-TH" sz="1800"/>
                      <a:t>เงินรายได้</a:t>
                    </a:r>
                    <a:r>
                      <a:rPr lang="th-TH" sz="1800" baseline="0"/>
                      <a:t> </a:t>
                    </a:r>
                    <a:r>
                      <a:rPr lang="en-US" sz="1800" baseline="0"/>
                      <a:t>115.13 </a:t>
                    </a:r>
                    <a:r>
                      <a:rPr lang="th-TH" sz="1800" baseline="0"/>
                      <a:t>ลบ.</a:t>
                    </a:r>
                    <a:r>
                      <a:rPr lang="th-TH" sz="1800"/>
                      <a:t>
39%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สนอ.!$B$4:$C$4</c:f>
              <c:strCache>
                <c:ptCount val="2"/>
                <c:pt idx="0">
                  <c:v>งบประมาณแผ่นดิน</c:v>
                </c:pt>
                <c:pt idx="1">
                  <c:v>เงินรายได้</c:v>
                </c:pt>
              </c:strCache>
            </c:strRef>
          </c:cat>
          <c:val>
            <c:numRef>
              <c:f>สนอ.!$B$11:$C$11</c:f>
              <c:numCache>
                <c:formatCode>_-* #,##0.00_-;\-* #,##0.00_-;_-* "-"??_-;_-@_-</c:formatCode>
                <c:ptCount val="2"/>
                <c:pt idx="0">
                  <c:v>182232229.86000001</c:v>
                </c:pt>
                <c:pt idx="1">
                  <c:v>115129606.13000001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2000" b="1">
          <a:latin typeface="AngsanaUPC" pitchFamily="18" charset="-34"/>
          <a:cs typeface="AngsanaUPC" pitchFamily="18" charset="-34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5"/>
  <c:chart>
    <c:title>
      <c:tx>
        <c:rich>
          <a:bodyPr/>
          <a:lstStyle/>
          <a:p>
            <a:pPr>
              <a:defRPr/>
            </a:pPr>
            <a:r>
              <a:rPr lang="th-TH"/>
              <a:t>ค่าใช้จ่ายสำนักงานอธิการบดี ปีงบประมาณ 2554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  <a:scene3d>
              <a:camera prst="orthographicFront"/>
              <a:lightRig rig="contrasting" dir="t">
                <a:rot lat="0" lon="0" rev="7800000"/>
              </a:lightRig>
            </a:scene3d>
            <a:sp3d>
              <a:bevelT w="139700" h="139700"/>
            </a:sp3d>
          </c:spPr>
          <c:dPt>
            <c:idx val="0"/>
            <c:spPr>
              <a:solidFill>
                <a:srgbClr val="FFFF00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</c:dPt>
          <c:cat>
            <c:strRef>
              <c:f>คชจ.54!$C$37:$C$43</c:f>
              <c:strCache>
                <c:ptCount val="7"/>
                <c:pt idx="0">
                  <c:v>ค่าใช้จ่ายด้านบุคลากร</c:v>
                </c:pt>
                <c:pt idx="1">
                  <c:v>ค่าใช้จ่ายด้านการฝึกอบรม</c:v>
                </c:pt>
                <c:pt idx="2">
                  <c:v>ค่าใช้จ่ายเดินทาง</c:v>
                </c:pt>
                <c:pt idx="3">
                  <c:v>ค่าตอบแทนใช้สอยวัสดุ และค่าสาธารณูปโภค</c:v>
                </c:pt>
                <c:pt idx="4">
                  <c:v>ค่าใช้จ่ายเงินอุดหนุนเพื่อการดำเนินงาน</c:v>
                </c:pt>
                <c:pt idx="5">
                  <c:v>ค่าใช้จ่ายอื่น</c:v>
                </c:pt>
                <c:pt idx="6">
                  <c:v>ค่าใช้จ่ายระหว่างหน่วยงาน</c:v>
                </c:pt>
              </c:strCache>
            </c:strRef>
          </c:cat>
          <c:val>
            <c:numRef>
              <c:f>คชจ.54!$D$37:$D$43</c:f>
              <c:numCache>
                <c:formatCode>#,##0.00;\-#,##0.00</c:formatCode>
                <c:ptCount val="7"/>
                <c:pt idx="0">
                  <c:v>82966300.440000027</c:v>
                </c:pt>
                <c:pt idx="1">
                  <c:v>1518325.5</c:v>
                </c:pt>
                <c:pt idx="2">
                  <c:v>4841993.34</c:v>
                </c:pt>
                <c:pt idx="3">
                  <c:v>73455012.280000001</c:v>
                </c:pt>
                <c:pt idx="4">
                  <c:v>26500353.75</c:v>
                </c:pt>
                <c:pt idx="5">
                  <c:v>2680668.34</c:v>
                </c:pt>
                <c:pt idx="6">
                  <c:v>443759.6</c:v>
                </c:pt>
              </c:numCache>
            </c:numRef>
          </c:val>
        </c:ser>
        <c:axId val="72891776"/>
        <c:axId val="73102464"/>
      </c:barChart>
      <c:catAx>
        <c:axId val="72891776"/>
        <c:scaling>
          <c:orientation val="minMax"/>
        </c:scaling>
        <c:axPos val="b"/>
        <c:majorTickMark val="none"/>
        <c:tickLblPos val="nextTo"/>
        <c:crossAx val="73102464"/>
        <c:crosses val="autoZero"/>
        <c:auto val="1"/>
        <c:lblAlgn val="ctr"/>
        <c:lblOffset val="100"/>
      </c:catAx>
      <c:valAx>
        <c:axId val="73102464"/>
        <c:scaling>
          <c:orientation val="minMax"/>
        </c:scaling>
        <c:delete val="1"/>
        <c:axPos val="l"/>
        <c:majorGridlines/>
        <c:numFmt formatCode="#,##0.00;\-#,##0.00" sourceLinked="1"/>
        <c:majorTickMark val="none"/>
        <c:tickLblPos val="none"/>
        <c:crossAx val="72891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defRPr>
            </a:pPr>
            <a:endParaRPr lang="en-US"/>
          </a:p>
        </c:txPr>
      </c:dTable>
    </c:plotArea>
    <c:plotVisOnly val="1"/>
  </c:chart>
  <c:spPr>
    <a:solidFill>
      <a:schemeClr val="accent4"/>
    </a:solidFill>
    <a:ln w="25400" cap="flat" cmpd="sng" algn="ctr">
      <a:solidFill>
        <a:schemeClr val="accent4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0.75909</cdr:x>
      <cdr:y>0.13192</cdr:y>
    </cdr:from>
    <cdr:to>
      <cdr:x>0.9719</cdr:x>
      <cdr:y>0.20072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643713" y="657373"/>
          <a:ext cx="2142857" cy="34285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2200" y="685800"/>
            <a:ext cx="467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092200" y="685800"/>
            <a:ext cx="46736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90462" y="7213813"/>
            <a:ext cx="3420428" cy="550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0716" y="5253583"/>
            <a:ext cx="9379923" cy="1248755"/>
          </a:xfrm>
        </p:spPr>
        <p:txBody>
          <a:bodyPr anchor="b"/>
          <a:lstStyle>
            <a:lvl1pPr>
              <a:lnSpc>
                <a:spcPct val="11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710715" y="6586685"/>
            <a:ext cx="9411801" cy="806832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2241" y="36675"/>
            <a:ext cx="2516565" cy="66655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794" y="36675"/>
            <a:ext cx="7373422" cy="6665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090379"/>
            <a:ext cx="9181147" cy="15733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357525"/>
            <a:ext cx="9181147" cy="173285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794" y="1720020"/>
            <a:ext cx="4944994" cy="49821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813" y="1720020"/>
            <a:ext cx="4944993" cy="49821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317233"/>
            <a:ext cx="9721216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773200"/>
            <a:ext cx="4772472" cy="738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512181"/>
            <a:ext cx="47724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9" y="1773200"/>
            <a:ext cx="4774346" cy="738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9" y="2512181"/>
            <a:ext cx="4774346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15397"/>
            <a:ext cx="3553570" cy="13422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15400"/>
            <a:ext cx="6038254" cy="6760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57676"/>
            <a:ext cx="3553570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545137"/>
            <a:ext cx="6480810" cy="6546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07812"/>
            <a:ext cx="6480810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199774"/>
            <a:ext cx="6480810" cy="929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8796" y="1720020"/>
            <a:ext cx="10070009" cy="498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690462" y="7353177"/>
            <a:ext cx="3420428" cy="28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+mn-cs"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54420" y="36678"/>
            <a:ext cx="10064383" cy="72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58783" y="7353177"/>
            <a:ext cx="1586448" cy="28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2849CF78-60A8-4659-B90F-87EDC337CC9A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1" fontAlgn="base" hangingPunct="1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1" fontAlgn="base" hangingPunct="1"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1" fontAlgn="base" hangingPunct="1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576139" y="4752900"/>
            <a:ext cx="9379923" cy="1248755"/>
          </a:xfrm>
        </p:spPr>
        <p:txBody>
          <a:bodyPr/>
          <a:lstStyle>
            <a:extLst/>
          </a:lstStyle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รายงานค่าใช้จ่ายสำนักงานอธิการบดี รอบ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เดือน ปี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2554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แผนการใช้จ่ายเงิน สำนักงานอธิการบดี ประจำปี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2555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กลยุทธ์ทางการเงิน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2524" y="6721168"/>
            <a:ext cx="6768826" cy="1200457"/>
          </a:xfrm>
        </p:spPr>
        <p:txBody>
          <a:bodyPr/>
          <a:lstStyle/>
          <a:p>
            <a:r>
              <a:rPr lang="th-TH" sz="2800" dirty="0" smtClean="0"/>
              <a:t>การประชุมคณะกรรมการสำนักงานอธิการบดี วันที่ </a:t>
            </a:r>
            <a:r>
              <a:rPr lang="en-US" sz="2800" dirty="0" smtClean="0"/>
              <a:t>9 </a:t>
            </a:r>
            <a:r>
              <a:rPr lang="th-TH" sz="2800" dirty="0" smtClean="0"/>
              <a:t>ธันวาคม </a:t>
            </a:r>
            <a:r>
              <a:rPr lang="en-US" sz="2800" dirty="0" smtClean="0"/>
              <a:t>2554 </a:t>
            </a:r>
            <a:r>
              <a:rPr lang="th-TH" sz="2800" dirty="0" smtClean="0"/>
              <a:t>ชั้น </a:t>
            </a:r>
            <a:r>
              <a:rPr lang="en-US" sz="2800" dirty="0" smtClean="0"/>
              <a:t>5 </a:t>
            </a:r>
            <a:r>
              <a:rPr lang="th-TH" sz="2800" dirty="0" smtClean="0"/>
              <a:t>อาคาร </a:t>
            </a:r>
            <a:r>
              <a:rPr lang="en-US" sz="2800" dirty="0" smtClean="0"/>
              <a:t>70 </a:t>
            </a:r>
            <a:r>
              <a:rPr lang="th-TH" sz="2800" dirty="0" smtClean="0"/>
              <a:t>ปี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460"/>
            <a:ext cx="10801350" cy="712916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กลยุทธ์ในด้านการใช้จ่ายเงิน</a:t>
            </a:r>
          </a:p>
          <a:p>
            <a:pPr lvl="4">
              <a:buFont typeface="Wingdings" pitchFamily="2" charset="2"/>
              <a:buChar char="v"/>
            </a:pPr>
            <a:r>
              <a:rPr lang="th-TH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การลดรายจ่าย</a:t>
            </a:r>
          </a:p>
          <a:p>
            <a:pPr marL="1447800" lvl="5" indent="-180975">
              <a:buNone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การรวมศูนย์การจัดซื้อจัดจ้าง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47800" lvl="5" indent="-180975">
              <a:buNone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การใช้ทรัพยากรร่วมกัน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การใช้ระบบเทคโนโลยีสารสนเทศในการบริหารงานเอกสาร </a:t>
            </a:r>
          </a:p>
          <a:p>
            <a:pPr marL="180975" lvl="1" indent="-180975">
              <a:buNone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ลดค่าใช้จ่ายด้านบุคลากรโดยการบริหารทรัพยากรมนุษย์ให้เกิดประสิทธิภาพสูงสุด</a:t>
            </a:r>
          </a:p>
          <a:p>
            <a:pPr marL="990600" lvl="4" indent="-180975">
              <a:buFont typeface="Wingdings" pitchFamily="2" charset="2"/>
              <a:buChar char="v"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พัฒนากำหนดกฎระเบียบข้อบังคับให้เหมาะสมเพื่อเอื้อต่อการบริหารมหาวิทยาลัย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975" lvl="1" indent="-180975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ัฒนากฎหมายด้านการเงินการคลังเพื่อให้เกิดความคล่องตัวสามารถส่งเสริมการดำเนินการตามยุทธศาสตร์และภารกิจหลักของมหาวิทยาลัยแ โดยคำนึงถึงความประหยัด โปร่งใส และตรวจสอบได้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430293"/>
          <a:ext cx="10504242" cy="619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0"/>
          <a:ext cx="5400676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92460"/>
          <a:ext cx="10801350" cy="7129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01349" cy="792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378" y="3808412"/>
            <a:ext cx="1876425" cy="65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8" y="-1"/>
            <a:ext cx="10760075" cy="792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01350" cy="792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0801350" cy="792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2500"/>
            <a:ext cx="1080135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แผนกลยุทธ์ทางการเงิน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460"/>
            <a:ext cx="10801350" cy="71291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กลยุทธ์การแสวงหารายได้เพิ่มจากรายได้จากการจัดการศึกษา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>
              <a:buFont typeface="Wingdings" pitchFamily="2" charset="2"/>
              <a:buChar char="v"/>
            </a:pPr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เพิ่มสัดส่วนเงินรายได้ต่องบประมาณแผ่นดิน </a:t>
            </a:r>
          </a:p>
          <a:p>
            <a:pPr lvl="0">
              <a:buNone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ใช้นโยบายด้านภาษีในการระดมทุนจากแหล่งทุนภายนอก</a:t>
            </a:r>
          </a:p>
          <a:p>
            <a:pPr>
              <a:buNone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การสร้างเครือข่ายศิษย์เก่า ผู้ปกครอง</a:t>
            </a:r>
          </a:p>
          <a:p>
            <a:pPr lvl="0">
              <a:buNone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การสร้างและพัฒนานวัตกรรมเพื่อต่อยอดในเชิงธุรกิจ</a:t>
            </a:r>
          </a:p>
          <a:p>
            <a:pPr>
              <a:buNone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การให้บริการทางวิชาการและการวิจัย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กลยุทธ์ด้านการจัดสรรเงินโดยยึดหลักธรรมาภิบาล</a:t>
            </a:r>
          </a:p>
          <a:p>
            <a:pPr lvl="3">
              <a:buFont typeface="Wingdings" pitchFamily="2" charset="2"/>
              <a:buChar char="v"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จัดสรรเงินโดยยึดหลักธรรมาภิบาล (นิติธรรม  คุณธรรม โปร่งใส การมีส่วนร่วม ความรับผิดชอบ คุ้มค่า)</a:t>
            </a:r>
          </a:p>
          <a:p>
            <a:pPr lvl="3">
              <a:buFont typeface="Wingdings" pitchFamily="2" charset="2"/>
              <a:buChar char="v"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จัดสรรเงินตามยุทธศาสตร์และภารกิจมหาวิทยาลัย โดยเน้นการจัดสรรเงินเพื่อส่งเสริมด้านการวิจัยเพื่อนำไปสู่การเป็นมหาวิทยาลัยวิจัยในอนาคต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82</Words>
  <Application>Microsoft Office PowerPoint</Application>
  <PresentationFormat>กำหนดเอง</PresentationFormat>
  <Paragraphs>33</Paragraphs>
  <Slides>10</Slides>
  <Notes>1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Theme2</vt:lpstr>
      <vt:lpstr>รายงานค่าใช้จ่ายสำนักงานอธิการบดี รอบ 12 เดือน ปี 2554 แผนการใช้จ่ายเงิน สำนักงานอธิการบดี ประจำปี 2555 กลยุทธ์ทางการเงิน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แผนกลยุทธ์ทางการเงิน</vt:lpstr>
      <vt:lpstr>ภาพนิ่ง 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2011-12-08T13:55:57Z</dcterms:created>
  <dcterms:modified xsi:type="dcterms:W3CDTF">2011-12-14T06:53:01Z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