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38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s/slide139.xml" ContentType="application/vnd.openxmlformats-officedocument.presentationml.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handoutMasterIdLst>
    <p:handoutMasterId r:id="rId156"/>
  </p:handoutMasterIdLst>
  <p:sldIdLst>
    <p:sldId id="3050" r:id="rId2"/>
    <p:sldId id="3345" r:id="rId3"/>
    <p:sldId id="3305" r:id="rId4"/>
    <p:sldId id="3306" r:id="rId5"/>
    <p:sldId id="3307" r:id="rId6"/>
    <p:sldId id="3308" r:id="rId7"/>
    <p:sldId id="3309" r:id="rId8"/>
    <p:sldId id="3310" r:id="rId9"/>
    <p:sldId id="3311" r:id="rId10"/>
    <p:sldId id="3312" r:id="rId11"/>
    <p:sldId id="3385" r:id="rId12"/>
    <p:sldId id="3314" r:id="rId13"/>
    <p:sldId id="3315" r:id="rId14"/>
    <p:sldId id="3316" r:id="rId15"/>
    <p:sldId id="3317" r:id="rId16"/>
    <p:sldId id="3318" r:id="rId17"/>
    <p:sldId id="3319" r:id="rId18"/>
    <p:sldId id="3321" r:id="rId19"/>
    <p:sldId id="3324" r:id="rId20"/>
    <p:sldId id="3325" r:id="rId21"/>
    <p:sldId id="3322" r:id="rId22"/>
    <p:sldId id="3341" r:id="rId23"/>
    <p:sldId id="3342" r:id="rId24"/>
    <p:sldId id="3343" r:id="rId25"/>
    <p:sldId id="3344" r:id="rId26"/>
    <p:sldId id="3346" r:id="rId27"/>
    <p:sldId id="3347" r:id="rId28"/>
    <p:sldId id="3348" r:id="rId29"/>
    <p:sldId id="3326" r:id="rId30"/>
    <p:sldId id="3331" r:id="rId31"/>
    <p:sldId id="3394" r:id="rId32"/>
    <p:sldId id="3395" r:id="rId33"/>
    <p:sldId id="3396" r:id="rId34"/>
    <p:sldId id="3397" r:id="rId35"/>
    <p:sldId id="3398" r:id="rId36"/>
    <p:sldId id="3399" r:id="rId37"/>
    <p:sldId id="3338" r:id="rId38"/>
    <p:sldId id="3339" r:id="rId39"/>
    <p:sldId id="3340" r:id="rId40"/>
    <p:sldId id="3246" r:id="rId41"/>
    <p:sldId id="3247" r:id="rId42"/>
    <p:sldId id="3382" r:id="rId43"/>
    <p:sldId id="3384" r:id="rId44"/>
    <p:sldId id="3383" r:id="rId45"/>
    <p:sldId id="3387" r:id="rId46"/>
    <p:sldId id="3388" r:id="rId47"/>
    <p:sldId id="3389" r:id="rId48"/>
    <p:sldId id="3351" r:id="rId49"/>
    <p:sldId id="3349" r:id="rId50"/>
    <p:sldId id="3350" r:id="rId51"/>
    <p:sldId id="3352" r:id="rId52"/>
    <p:sldId id="3249" r:id="rId53"/>
    <p:sldId id="3253" r:id="rId54"/>
    <p:sldId id="3254" r:id="rId55"/>
    <p:sldId id="3255" r:id="rId56"/>
    <p:sldId id="3256" r:id="rId57"/>
    <p:sldId id="3259" r:id="rId58"/>
    <p:sldId id="3267" r:id="rId59"/>
    <p:sldId id="2440" r:id="rId60"/>
    <p:sldId id="2441" r:id="rId61"/>
    <p:sldId id="2442" r:id="rId62"/>
    <p:sldId id="2444" r:id="rId63"/>
    <p:sldId id="2445" r:id="rId64"/>
    <p:sldId id="2446" r:id="rId65"/>
    <p:sldId id="2447" r:id="rId66"/>
    <p:sldId id="2448" r:id="rId67"/>
    <p:sldId id="2449" r:id="rId68"/>
    <p:sldId id="2450" r:id="rId69"/>
    <p:sldId id="2451" r:id="rId70"/>
    <p:sldId id="3268" r:id="rId71"/>
    <p:sldId id="2452" r:id="rId72"/>
    <p:sldId id="2453" r:id="rId73"/>
    <p:sldId id="2454" r:id="rId74"/>
    <p:sldId id="3269" r:id="rId75"/>
    <p:sldId id="2456" r:id="rId76"/>
    <p:sldId id="3270" r:id="rId77"/>
    <p:sldId id="2457" r:id="rId78"/>
    <p:sldId id="3271" r:id="rId79"/>
    <p:sldId id="2458" r:id="rId80"/>
    <p:sldId id="2459" r:id="rId81"/>
    <p:sldId id="2603" r:id="rId82"/>
    <p:sldId id="2604" r:id="rId83"/>
    <p:sldId id="3290" r:id="rId84"/>
    <p:sldId id="3353" r:id="rId85"/>
    <p:sldId id="3354" r:id="rId86"/>
    <p:sldId id="3355" r:id="rId87"/>
    <p:sldId id="3356" r:id="rId88"/>
    <p:sldId id="3357" r:id="rId89"/>
    <p:sldId id="3358" r:id="rId90"/>
    <p:sldId id="3359" r:id="rId91"/>
    <p:sldId id="3390" r:id="rId92"/>
    <p:sldId id="3360" r:id="rId93"/>
    <p:sldId id="3391" r:id="rId94"/>
    <p:sldId id="3392" r:id="rId95"/>
    <p:sldId id="2162" r:id="rId96"/>
    <p:sldId id="3221" r:id="rId97"/>
    <p:sldId id="3363" r:id="rId98"/>
    <p:sldId id="3364" r:id="rId99"/>
    <p:sldId id="3365" r:id="rId100"/>
    <p:sldId id="3366" r:id="rId101"/>
    <p:sldId id="3367" r:id="rId102"/>
    <p:sldId id="3368" r:id="rId103"/>
    <p:sldId id="3379" r:id="rId104"/>
    <p:sldId id="3400" r:id="rId105"/>
    <p:sldId id="3401" r:id="rId106"/>
    <p:sldId id="3370" r:id="rId107"/>
    <p:sldId id="3371" r:id="rId108"/>
    <p:sldId id="3372" r:id="rId109"/>
    <p:sldId id="3373" r:id="rId110"/>
    <p:sldId id="3374" r:id="rId111"/>
    <p:sldId id="3361" r:id="rId112"/>
    <p:sldId id="3233" r:id="rId113"/>
    <p:sldId id="3234" r:id="rId114"/>
    <p:sldId id="3235" r:id="rId115"/>
    <p:sldId id="3236" r:id="rId116"/>
    <p:sldId id="3237" r:id="rId117"/>
    <p:sldId id="3244" r:id="rId118"/>
    <p:sldId id="2460" r:id="rId119"/>
    <p:sldId id="2461" r:id="rId120"/>
    <p:sldId id="3224" r:id="rId121"/>
    <p:sldId id="3291" r:id="rId122"/>
    <p:sldId id="3292" r:id="rId123"/>
    <p:sldId id="3293" r:id="rId124"/>
    <p:sldId id="2473" r:id="rId125"/>
    <p:sldId id="2474" r:id="rId126"/>
    <p:sldId id="3294" r:id="rId127"/>
    <p:sldId id="3295" r:id="rId128"/>
    <p:sldId id="3296" r:id="rId129"/>
    <p:sldId id="3297" r:id="rId130"/>
    <p:sldId id="3298" r:id="rId131"/>
    <p:sldId id="3299" r:id="rId132"/>
    <p:sldId id="3300" r:id="rId133"/>
    <p:sldId id="3301" r:id="rId134"/>
    <p:sldId id="3302" r:id="rId135"/>
    <p:sldId id="3303" r:id="rId136"/>
    <p:sldId id="3304" r:id="rId137"/>
    <p:sldId id="3281" r:id="rId138"/>
    <p:sldId id="2488" r:id="rId139"/>
    <p:sldId id="2489" r:id="rId140"/>
    <p:sldId id="2490" r:id="rId141"/>
    <p:sldId id="2491" r:id="rId142"/>
    <p:sldId id="2492" r:id="rId143"/>
    <p:sldId id="2493" r:id="rId144"/>
    <p:sldId id="3283" r:id="rId145"/>
    <p:sldId id="3376" r:id="rId146"/>
    <p:sldId id="3282" r:id="rId147"/>
    <p:sldId id="2494" r:id="rId148"/>
    <p:sldId id="2759" r:id="rId149"/>
    <p:sldId id="3377" r:id="rId150"/>
    <p:sldId id="3378" r:id="rId151"/>
    <p:sldId id="3028" r:id="rId152"/>
    <p:sldId id="3027" r:id="rId153"/>
    <p:sldId id="2758" r:id="rId154"/>
  </p:sldIdLst>
  <p:sldSz cx="9144000" cy="6858000" type="screen4x3"/>
  <p:notesSz cx="6805613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FF6600"/>
    <a:srgbClr val="FFFFB7"/>
    <a:srgbClr val="FFCCFF"/>
    <a:srgbClr val="CCFFFF"/>
    <a:srgbClr val="CCFFCC"/>
    <a:srgbClr val="0033CC"/>
    <a:srgbClr val="66FFFF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2" autoAdjust="0"/>
    <p:restoredTop sz="94671" autoAdjust="0"/>
  </p:normalViewPr>
  <p:slideViewPr>
    <p:cSldViewPr>
      <p:cViewPr>
        <p:scale>
          <a:sx n="100" d="100"/>
          <a:sy n="100" d="100"/>
        </p:scale>
        <p:origin x="-215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9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6FAED2-FC13-4BCA-A979-61A1751617C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4288E37-F342-4E44-B6AC-3D8E9A802999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ซื้อ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A5998956-C039-47C9-8090-DF2C2F9306A7}" type="parTrans" cxnId="{76AB5B25-F2F7-46EA-8D73-0FD94DEE3056}">
      <dgm:prSet/>
      <dgm:spPr/>
      <dgm:t>
        <a:bodyPr/>
        <a:lstStyle/>
        <a:p>
          <a:endParaRPr lang="th-TH"/>
        </a:p>
      </dgm:t>
    </dgm:pt>
    <dgm:pt modelId="{2C0AF901-11FE-48A2-9F1B-65F4D8037D6C}" type="sibTrans" cxnId="{76AB5B25-F2F7-46EA-8D73-0FD94DEE3056}">
      <dgm:prSet/>
      <dgm:spPr/>
      <dgm:t>
        <a:bodyPr/>
        <a:lstStyle/>
        <a:p>
          <a:endParaRPr lang="th-TH"/>
        </a:p>
      </dgm:t>
    </dgm:pt>
    <dgm:pt modelId="{AFD40C82-3608-4C40-96D1-D783134C43CD}">
      <dgm:prSet phldrT="[ข้อความ]" custT="1"/>
      <dgm:spPr>
        <a:solidFill>
          <a:srgbClr val="75D4D9">
            <a:alpha val="50000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จ้าง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25FC705D-DC3D-4D9E-AC42-25DAB5BA6435}" type="parTrans" cxnId="{B9EF33F1-C317-4B9D-BDC0-D56E382BA4BD}">
      <dgm:prSet/>
      <dgm:spPr/>
      <dgm:t>
        <a:bodyPr/>
        <a:lstStyle/>
        <a:p>
          <a:endParaRPr lang="th-TH"/>
        </a:p>
      </dgm:t>
    </dgm:pt>
    <dgm:pt modelId="{03B4AF9B-4DBE-4177-87DD-E55E93E09AA6}" type="sibTrans" cxnId="{B9EF33F1-C317-4B9D-BDC0-D56E382BA4BD}">
      <dgm:prSet/>
      <dgm:spPr/>
      <dgm:t>
        <a:bodyPr/>
        <a:lstStyle/>
        <a:p>
          <a:endParaRPr lang="th-TH"/>
        </a:p>
      </dgm:t>
    </dgm:pt>
    <dgm:pt modelId="{00DD0F69-9778-46C1-8C50-8E470EE8A826}">
      <dgm:prSet phldrT="[ข้อความ]" custT="1"/>
      <dgm:spPr>
        <a:solidFill>
          <a:srgbClr val="FF99FF">
            <a:alpha val="49804"/>
          </a:srgbClr>
        </a:solidFill>
      </dgm:spPr>
      <dgm:t>
        <a:bodyPr/>
        <a:lstStyle/>
        <a:p>
          <a:r>
            <a:rPr lang="th-TH" sz="40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เช่า</a:t>
          </a:r>
          <a:endParaRPr lang="th-TH" sz="40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65530EF6-D6BB-4E71-AF6F-759D29A9D25B}" type="parTrans" cxnId="{A5834D82-5DE9-46D0-A9EC-4D325A31292C}">
      <dgm:prSet/>
      <dgm:spPr/>
      <dgm:t>
        <a:bodyPr/>
        <a:lstStyle/>
        <a:p>
          <a:endParaRPr lang="th-TH"/>
        </a:p>
      </dgm:t>
    </dgm:pt>
    <dgm:pt modelId="{062E3701-78C5-4C78-A5D4-E4CE00FCEA4F}" type="sibTrans" cxnId="{A5834D82-5DE9-46D0-A9EC-4D325A31292C}">
      <dgm:prSet/>
      <dgm:spPr/>
      <dgm:t>
        <a:bodyPr/>
        <a:lstStyle/>
        <a:p>
          <a:endParaRPr lang="th-TH"/>
        </a:p>
      </dgm:t>
    </dgm:pt>
    <dgm:pt modelId="{2BE0495D-71BE-41A2-8F04-04CA0D33AA5A}">
      <dgm:prSet phldrT="[ข้อความ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แลกเปลี่ยน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515FE3DB-E2B3-4427-BA67-F0A7BE382000}" type="parTrans" cxnId="{7A9BA7A2-BED4-4AD3-92E6-B9813ECEB3B2}">
      <dgm:prSet/>
      <dgm:spPr/>
      <dgm:t>
        <a:bodyPr/>
        <a:lstStyle/>
        <a:p>
          <a:endParaRPr lang="th-TH"/>
        </a:p>
      </dgm:t>
    </dgm:pt>
    <dgm:pt modelId="{642AA283-470B-4245-83EB-11A0A0FCEA8A}" type="sibTrans" cxnId="{7A9BA7A2-BED4-4AD3-92E6-B9813ECEB3B2}">
      <dgm:prSet/>
      <dgm:spPr/>
      <dgm:t>
        <a:bodyPr/>
        <a:lstStyle/>
        <a:p>
          <a:endParaRPr lang="th-TH"/>
        </a:p>
      </dgm:t>
    </dgm:pt>
    <dgm:pt modelId="{9917C799-402C-4F8A-BBB2-ED1F5BA8203B}">
      <dgm:prSet phldrT="[ข้อความ]" custT="1"/>
      <dgm:spPr>
        <a:solidFill>
          <a:srgbClr val="CCFF33">
            <a:alpha val="49804"/>
          </a:srgbClr>
        </a:solidFill>
      </dgm:spPr>
      <dgm:t>
        <a:bodyPr/>
        <a:lstStyle/>
        <a:p>
          <a:r>
            <a:rPr lang="th-TH" sz="2300" b="1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นิติกรรมอื่น</a:t>
          </a:r>
          <a:endParaRPr lang="th-TH" sz="2300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gm:t>
    </dgm:pt>
    <dgm:pt modelId="{B7153D27-CD55-4792-99B8-FCC64DFC4080}" type="parTrans" cxnId="{A5150AEB-06A4-4156-982F-5E9176F82093}">
      <dgm:prSet/>
      <dgm:spPr/>
      <dgm:t>
        <a:bodyPr/>
        <a:lstStyle/>
        <a:p>
          <a:endParaRPr lang="th-TH"/>
        </a:p>
      </dgm:t>
    </dgm:pt>
    <dgm:pt modelId="{01B221D5-9385-42F7-8480-3C10337CBAEE}" type="sibTrans" cxnId="{A5150AEB-06A4-4156-982F-5E9176F82093}">
      <dgm:prSet/>
      <dgm:spPr/>
      <dgm:t>
        <a:bodyPr/>
        <a:lstStyle/>
        <a:p>
          <a:endParaRPr lang="th-TH"/>
        </a:p>
      </dgm:t>
    </dgm:pt>
    <dgm:pt modelId="{C9C80859-DFA0-4256-A0CB-DA4C5AD9948E}" type="pres">
      <dgm:prSet presAssocID="{0D6FAED2-FC13-4BCA-A979-61A1751617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48DC402-6EA8-439E-9BA2-FC46777F857A}" type="pres">
      <dgm:prSet presAssocID="{D4288E37-F342-4E44-B6AC-3D8E9A802999}" presName="Name5" presStyleLbl="vennNode1" presStyleIdx="0" presStyleCnt="5" custLinFactX="13848" custLinFactNeighborX="100000" custLinFactNeighborY="-1612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B11DEBF-466A-4225-912A-BF5D21FB66FE}" type="pres">
      <dgm:prSet presAssocID="{2C0AF901-11FE-48A2-9F1B-65F4D8037D6C}" presName="space" presStyleCnt="0"/>
      <dgm:spPr/>
    </dgm:pt>
    <dgm:pt modelId="{B33D3E7E-A042-4646-9108-D130284EA7B3}" type="pres">
      <dgm:prSet presAssocID="{AFD40C82-3608-4C40-96D1-D783134C43CD}" presName="Name5" presStyleLbl="vennNode1" presStyleIdx="1" presStyleCnt="5" custLinFactNeighborX="23484" custLinFactNeighborY="-9362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D262931-31F3-4A7D-BF95-9767DDCAA5E1}" type="pres">
      <dgm:prSet presAssocID="{03B4AF9B-4DBE-4177-87DD-E55E93E09AA6}" presName="space" presStyleCnt="0"/>
      <dgm:spPr/>
    </dgm:pt>
    <dgm:pt modelId="{DF1FAF52-4EA8-45BF-B89D-169630E6D53D}" type="pres">
      <dgm:prSet presAssocID="{00DD0F69-9778-46C1-8C50-8E470EE8A826}" presName="Name5" presStyleLbl="vennNode1" presStyleIdx="2" presStyleCnt="5" custLinFactY="-10572" custLinFactNeighborX="55712" custLinFactNeighborY="-10000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ECB8386-90D1-4769-93CE-1FDDFF62800E}" type="pres">
      <dgm:prSet presAssocID="{062E3701-78C5-4C78-A5D4-E4CE00FCEA4F}" presName="space" presStyleCnt="0"/>
      <dgm:spPr/>
    </dgm:pt>
    <dgm:pt modelId="{BC30AEE3-664D-4201-9A6E-8A9F4D77BC2D}" type="pres">
      <dgm:prSet presAssocID="{2BE0495D-71BE-41A2-8F04-04CA0D33AA5A}" presName="Name5" presStyleLbl="vennNode1" presStyleIdx="3" presStyleCnt="5" custLinFactX="128" custLinFactNeighborX="100000" custLinFactNeighborY="-876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37D0914-A303-4CE8-8A8A-EAD9277910A5}" type="pres">
      <dgm:prSet presAssocID="{642AA283-470B-4245-83EB-11A0A0FCEA8A}" presName="space" presStyleCnt="0"/>
      <dgm:spPr/>
    </dgm:pt>
    <dgm:pt modelId="{1CB39A62-0014-47C2-AC05-919375C43E5D}" type="pres">
      <dgm:prSet presAssocID="{9917C799-402C-4F8A-BBB2-ED1F5BA8203B}" presName="Name5" presStyleLbl="vennNode1" presStyleIdx="4" presStyleCnt="5" custLinFactNeighborX="-53605" custLinFactNeighborY="-887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92ED721-E24F-4206-A13E-50F80536FC40}" type="presOf" srcId="{AFD40C82-3608-4C40-96D1-D783134C43CD}" destId="{B33D3E7E-A042-4646-9108-D130284EA7B3}" srcOrd="0" destOrd="0" presId="urn:microsoft.com/office/officeart/2005/8/layout/venn3"/>
    <dgm:cxn modelId="{A5150AEB-06A4-4156-982F-5E9176F82093}" srcId="{0D6FAED2-FC13-4BCA-A979-61A1751617C5}" destId="{9917C799-402C-4F8A-BBB2-ED1F5BA8203B}" srcOrd="4" destOrd="0" parTransId="{B7153D27-CD55-4792-99B8-FCC64DFC4080}" sibTransId="{01B221D5-9385-42F7-8480-3C10337CBAEE}"/>
    <dgm:cxn modelId="{E478C369-8DE9-43FC-8D37-73AA56EF13E5}" type="presOf" srcId="{9917C799-402C-4F8A-BBB2-ED1F5BA8203B}" destId="{1CB39A62-0014-47C2-AC05-919375C43E5D}" srcOrd="0" destOrd="0" presId="urn:microsoft.com/office/officeart/2005/8/layout/venn3"/>
    <dgm:cxn modelId="{DA30ADC1-C8BF-4CAD-AA33-9868FB4BE934}" type="presOf" srcId="{0D6FAED2-FC13-4BCA-A979-61A1751617C5}" destId="{C9C80859-DFA0-4256-A0CB-DA4C5AD9948E}" srcOrd="0" destOrd="0" presId="urn:microsoft.com/office/officeart/2005/8/layout/venn3"/>
    <dgm:cxn modelId="{A5834D82-5DE9-46D0-A9EC-4D325A31292C}" srcId="{0D6FAED2-FC13-4BCA-A979-61A1751617C5}" destId="{00DD0F69-9778-46C1-8C50-8E470EE8A826}" srcOrd="2" destOrd="0" parTransId="{65530EF6-D6BB-4E71-AF6F-759D29A9D25B}" sibTransId="{062E3701-78C5-4C78-A5D4-E4CE00FCEA4F}"/>
    <dgm:cxn modelId="{7A9BA7A2-BED4-4AD3-92E6-B9813ECEB3B2}" srcId="{0D6FAED2-FC13-4BCA-A979-61A1751617C5}" destId="{2BE0495D-71BE-41A2-8F04-04CA0D33AA5A}" srcOrd="3" destOrd="0" parTransId="{515FE3DB-E2B3-4427-BA67-F0A7BE382000}" sibTransId="{642AA283-470B-4245-83EB-11A0A0FCEA8A}"/>
    <dgm:cxn modelId="{229658F4-2547-4E28-BC73-E5F450F81423}" type="presOf" srcId="{2BE0495D-71BE-41A2-8F04-04CA0D33AA5A}" destId="{BC30AEE3-664D-4201-9A6E-8A9F4D77BC2D}" srcOrd="0" destOrd="0" presId="urn:microsoft.com/office/officeart/2005/8/layout/venn3"/>
    <dgm:cxn modelId="{B9EF33F1-C317-4B9D-BDC0-D56E382BA4BD}" srcId="{0D6FAED2-FC13-4BCA-A979-61A1751617C5}" destId="{AFD40C82-3608-4C40-96D1-D783134C43CD}" srcOrd="1" destOrd="0" parTransId="{25FC705D-DC3D-4D9E-AC42-25DAB5BA6435}" sibTransId="{03B4AF9B-4DBE-4177-87DD-E55E93E09AA6}"/>
    <dgm:cxn modelId="{0AD97B8D-34C9-4317-A48D-B2A4732E3437}" type="presOf" srcId="{D4288E37-F342-4E44-B6AC-3D8E9A802999}" destId="{448DC402-6EA8-439E-9BA2-FC46777F857A}" srcOrd="0" destOrd="0" presId="urn:microsoft.com/office/officeart/2005/8/layout/venn3"/>
    <dgm:cxn modelId="{76AB5B25-F2F7-46EA-8D73-0FD94DEE3056}" srcId="{0D6FAED2-FC13-4BCA-A979-61A1751617C5}" destId="{D4288E37-F342-4E44-B6AC-3D8E9A802999}" srcOrd="0" destOrd="0" parTransId="{A5998956-C039-47C9-8090-DF2C2F9306A7}" sibTransId="{2C0AF901-11FE-48A2-9F1B-65F4D8037D6C}"/>
    <dgm:cxn modelId="{588D523F-FAA4-4822-8AA6-46A655B89E11}" type="presOf" srcId="{00DD0F69-9778-46C1-8C50-8E470EE8A826}" destId="{DF1FAF52-4EA8-45BF-B89D-169630E6D53D}" srcOrd="0" destOrd="0" presId="urn:microsoft.com/office/officeart/2005/8/layout/venn3"/>
    <dgm:cxn modelId="{7A21C549-D9D2-4501-981D-DF553C382707}" type="presParOf" srcId="{C9C80859-DFA0-4256-A0CB-DA4C5AD9948E}" destId="{448DC402-6EA8-439E-9BA2-FC46777F857A}" srcOrd="0" destOrd="0" presId="urn:microsoft.com/office/officeart/2005/8/layout/venn3"/>
    <dgm:cxn modelId="{81A1AD6F-BE09-4FDB-BE67-15EA9AE16FD2}" type="presParOf" srcId="{C9C80859-DFA0-4256-A0CB-DA4C5AD9948E}" destId="{3B11DEBF-466A-4225-912A-BF5D21FB66FE}" srcOrd="1" destOrd="0" presId="urn:microsoft.com/office/officeart/2005/8/layout/venn3"/>
    <dgm:cxn modelId="{EF28873A-A884-48F7-86EA-19C4C35E72AE}" type="presParOf" srcId="{C9C80859-DFA0-4256-A0CB-DA4C5AD9948E}" destId="{B33D3E7E-A042-4646-9108-D130284EA7B3}" srcOrd="2" destOrd="0" presId="urn:microsoft.com/office/officeart/2005/8/layout/venn3"/>
    <dgm:cxn modelId="{5889C803-D426-427F-A781-5A23CDEDA9E7}" type="presParOf" srcId="{C9C80859-DFA0-4256-A0CB-DA4C5AD9948E}" destId="{FD262931-31F3-4A7D-BF95-9767DDCAA5E1}" srcOrd="3" destOrd="0" presId="urn:microsoft.com/office/officeart/2005/8/layout/venn3"/>
    <dgm:cxn modelId="{82EABC60-0D42-4DA4-92ED-667651F7C46F}" type="presParOf" srcId="{C9C80859-DFA0-4256-A0CB-DA4C5AD9948E}" destId="{DF1FAF52-4EA8-45BF-B89D-169630E6D53D}" srcOrd="4" destOrd="0" presId="urn:microsoft.com/office/officeart/2005/8/layout/venn3"/>
    <dgm:cxn modelId="{2050EF6D-411D-42F4-89D5-1CFAF3F488AD}" type="presParOf" srcId="{C9C80859-DFA0-4256-A0CB-DA4C5AD9948E}" destId="{1ECB8386-90D1-4769-93CE-1FDDFF62800E}" srcOrd="5" destOrd="0" presId="urn:microsoft.com/office/officeart/2005/8/layout/venn3"/>
    <dgm:cxn modelId="{3DD8B644-B913-4A09-B79C-8B76AB20A9A9}" type="presParOf" srcId="{C9C80859-DFA0-4256-A0CB-DA4C5AD9948E}" destId="{BC30AEE3-664D-4201-9A6E-8A9F4D77BC2D}" srcOrd="6" destOrd="0" presId="urn:microsoft.com/office/officeart/2005/8/layout/venn3"/>
    <dgm:cxn modelId="{C7DD5922-1510-4817-8BFD-2025629ABDF0}" type="presParOf" srcId="{C9C80859-DFA0-4256-A0CB-DA4C5AD9948E}" destId="{137D0914-A303-4CE8-8A8A-EAD9277910A5}" srcOrd="7" destOrd="0" presId="urn:microsoft.com/office/officeart/2005/8/layout/venn3"/>
    <dgm:cxn modelId="{54BC6B0E-94F8-43C7-A01B-6057DDF945A0}" type="presParOf" srcId="{C9C80859-DFA0-4256-A0CB-DA4C5AD9948E}" destId="{1CB39A62-0014-47C2-AC05-919375C43E5D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AED0B-CDBE-4223-B3CC-E021DC84E19F}" type="doc">
      <dgm:prSet loTypeId="urn:microsoft.com/office/officeart/2005/8/layout/radial3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B30567AD-454E-4CD2-ADDE-09CF711AC44E}">
      <dgm:prSet phldrT="[ข้อความ]" custT="1"/>
      <dgm:spPr>
        <a:solidFill>
          <a:srgbClr val="FF99FF">
            <a:alpha val="50000"/>
          </a:srgbClr>
        </a:solidFill>
      </dgm:spPr>
      <dgm:t>
        <a:bodyPr/>
        <a:lstStyle/>
        <a:p>
          <a:r>
            <a:rPr lang="th-TH" sz="32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สินค้า</a:t>
          </a:r>
          <a:endParaRPr lang="th-TH" sz="32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1FF9F257-F8E5-45F5-A9E6-42AEADA736C8}" type="par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BA8D9B-14C7-410E-A1F2-A99227D9CC57}" type="sibTrans" cxnId="{6C708E0E-3B87-4CFD-BFDD-1F61BB5CFB93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D9DB9CAB-4722-45AE-A4FE-12FEB86371D4}">
      <dgm:prSet phldrT="[ข้อความ]" custT="1"/>
      <dgm:spPr>
        <a:solidFill>
          <a:srgbClr val="00B0F0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งานก่อสร้าง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AFC8C43-99C5-4016-9323-53066302BAA7}" type="par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91110BF0-7057-4233-9A7E-E5BA351C9C88}" type="sibTrans" cxnId="{78F40B91-2413-4EC6-A54F-44690E2B6DA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3685DD07-9BFA-42ED-A7EA-13D27AD6BDAB}">
      <dgm:prSet phldrT="[ข้อความ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งานจ้างออกแบบหรือควบคุมงาน</a:t>
          </a:r>
          <a:endParaRPr lang="th-TH" sz="24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A48EFAD0-970D-4297-BBB7-CB7A9F83E8E8}" type="par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BED3C12-5C4F-4DED-B745-EE60A1E85DA7}" type="sibTrans" cxnId="{0632BB1D-CF19-46DD-B697-B18824E33311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1DB17F-736C-418C-8806-5C12750ED8EC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งานบริการ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83A254B-A83A-412C-8FD7-70FE6842DEE9}" type="par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C1A764A9-6AB2-4C21-BC68-4169B79021E9}" type="sibTrans" cxnId="{27C89CFD-B655-4543-B3AF-181226F1BFDA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6A2D8613-6BEE-4B07-95AF-AE7EEE3BEE83}">
      <dgm:prSet phldrT="[ข้อความ]" custT="1"/>
      <dgm:spPr>
        <a:solidFill>
          <a:srgbClr val="66FF33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800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ที่ปรึกษา</a:t>
          </a:r>
          <a:endParaRPr lang="th-TH" sz="2800" b="1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7570B5A-F3B0-4EC6-8995-F538C5189BEB}" type="par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EA23C-5DF9-4A8E-94EA-C2B928350052}" type="sibTrans" cxnId="{A4A8F5EA-3768-4664-947E-B1B7D7869172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54C7D69B-4274-484B-93FF-D374129D0403}">
      <dgm:prSet phldrT="[ข้อความ]" custT="1"/>
      <dgm:spPr>
        <a:solidFill>
          <a:srgbClr val="CCFF33">
            <a:alpha val="50000"/>
          </a:srgbClr>
        </a:solidFill>
        <a:scene3d>
          <a:camera prst="orthographicFront"/>
          <a:lightRig rig="flat" dir="t"/>
        </a:scene3d>
        <a:sp3d prstMaterial="plastic">
          <a:bevelT w="120900" h="88900" prst="slope"/>
          <a:bevelB w="88900" h="31750" prst="angle"/>
        </a:sp3d>
      </dgm:spPr>
      <dgm:t>
        <a:bodyPr/>
        <a:lstStyle/>
        <a:p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72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7200" b="1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6226034A-42BB-4A7C-9B00-E306D61B80CA}" type="sib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40F59CE0-DE12-4F65-898E-E853D11DB7F1}" type="parTrans" cxnId="{F34502DB-DC1B-4DDA-A421-2B36C513D928}">
      <dgm:prSet/>
      <dgm:spPr/>
      <dgm:t>
        <a:bodyPr/>
        <a:lstStyle/>
        <a:p>
          <a:endParaRPr lang="th-TH" sz="2800">
            <a:solidFill>
              <a:schemeClr val="accent4"/>
            </a:solidFill>
            <a:latin typeface="EucrosiaUPC" pitchFamily="18" charset="-34"/>
            <a:cs typeface="EucrosiaUPC" pitchFamily="18" charset="-34"/>
          </a:endParaRPr>
        </a:p>
      </dgm:t>
    </dgm:pt>
    <dgm:pt modelId="{BBBA8501-2FB8-4FAF-898B-D60C5E8D9C7D}" type="pres">
      <dgm:prSet presAssocID="{C2EAED0B-CDBE-4223-B3CC-E021DC84E1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F3D1AF-6FD3-43CC-8DE9-47AF68D5D90C}" type="pres">
      <dgm:prSet presAssocID="{C2EAED0B-CDBE-4223-B3CC-E021DC84E19F}" presName="radial" presStyleCnt="0">
        <dgm:presLayoutVars>
          <dgm:animLvl val="ctr"/>
        </dgm:presLayoutVars>
      </dgm:prSet>
      <dgm:spPr/>
    </dgm:pt>
    <dgm:pt modelId="{382E5E1A-966D-415F-B031-4AF651129E27}" type="pres">
      <dgm:prSet presAssocID="{54C7D69B-4274-484B-93FF-D374129D0403}" presName="centerShape" presStyleLbl="vennNode1" presStyleIdx="0" presStyleCnt="6"/>
      <dgm:spPr/>
      <dgm:t>
        <a:bodyPr/>
        <a:lstStyle/>
        <a:p>
          <a:endParaRPr lang="th-TH"/>
        </a:p>
      </dgm:t>
    </dgm:pt>
    <dgm:pt modelId="{9B262CD0-9411-4EA0-9FCF-DEFC69612927}" type="pres">
      <dgm:prSet presAssocID="{B30567AD-454E-4CD2-ADDE-09CF711AC44E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563EE60-8D12-41D0-BF1C-7D544C614502}" type="pres">
      <dgm:prSet presAssocID="{D9DB9CAB-4722-45AE-A4FE-12FEB86371D4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181B344-D63A-4800-ACE6-304BF2F9D155}" type="pres">
      <dgm:prSet presAssocID="{3685DD07-9BFA-42ED-A7EA-13D27AD6BDAB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79FB56-9662-4B05-9D83-0051C6CF9CD0}" type="pres">
      <dgm:prSet presAssocID="{6A2D8613-6BEE-4B07-95AF-AE7EEE3BEE83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284197-D147-4F6D-B679-B5DB6A84542E}" type="pres">
      <dgm:prSet presAssocID="{6A1DB17F-736C-418C-8806-5C12750ED8EC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34502DB-DC1B-4DDA-A421-2B36C513D928}" srcId="{C2EAED0B-CDBE-4223-B3CC-E021DC84E19F}" destId="{54C7D69B-4274-484B-93FF-D374129D0403}" srcOrd="0" destOrd="0" parTransId="{40F59CE0-DE12-4F65-898E-E853D11DB7F1}" sibTransId="{6226034A-42BB-4A7C-9B00-E306D61B80CA}"/>
    <dgm:cxn modelId="{78F40B91-2413-4EC6-A54F-44690E2B6DA1}" srcId="{54C7D69B-4274-484B-93FF-D374129D0403}" destId="{D9DB9CAB-4722-45AE-A4FE-12FEB86371D4}" srcOrd="1" destOrd="0" parTransId="{AAFC8C43-99C5-4016-9323-53066302BAA7}" sibTransId="{91110BF0-7057-4233-9A7E-E5BA351C9C88}"/>
    <dgm:cxn modelId="{4CCAC999-36FC-4B9D-90DD-7A1FC7501171}" type="presOf" srcId="{C2EAED0B-CDBE-4223-B3CC-E021DC84E19F}" destId="{BBBA8501-2FB8-4FAF-898B-D60C5E8D9C7D}" srcOrd="0" destOrd="0" presId="urn:microsoft.com/office/officeart/2005/8/layout/radial3"/>
    <dgm:cxn modelId="{D0F4EB87-9B35-455D-868E-BE27FCFB3962}" type="presOf" srcId="{3685DD07-9BFA-42ED-A7EA-13D27AD6BDAB}" destId="{D181B344-D63A-4800-ACE6-304BF2F9D155}" srcOrd="0" destOrd="0" presId="urn:microsoft.com/office/officeart/2005/8/layout/radial3"/>
    <dgm:cxn modelId="{0632BB1D-CF19-46DD-B697-B18824E33311}" srcId="{54C7D69B-4274-484B-93FF-D374129D0403}" destId="{3685DD07-9BFA-42ED-A7EA-13D27AD6BDAB}" srcOrd="2" destOrd="0" parTransId="{A48EFAD0-970D-4297-BBB7-CB7A9F83E8E8}" sibTransId="{CBED3C12-5C4F-4DED-B745-EE60A1E85DA7}"/>
    <dgm:cxn modelId="{FF43657F-84EC-4F7C-9429-5C05E3D1727D}" type="presOf" srcId="{B30567AD-454E-4CD2-ADDE-09CF711AC44E}" destId="{9B262CD0-9411-4EA0-9FCF-DEFC69612927}" srcOrd="0" destOrd="0" presId="urn:microsoft.com/office/officeart/2005/8/layout/radial3"/>
    <dgm:cxn modelId="{22E1D621-69BA-4F39-A5BF-3E1B843E9322}" type="presOf" srcId="{6A2D8613-6BEE-4B07-95AF-AE7EEE3BEE83}" destId="{AA79FB56-9662-4B05-9D83-0051C6CF9CD0}" srcOrd="0" destOrd="0" presId="urn:microsoft.com/office/officeart/2005/8/layout/radial3"/>
    <dgm:cxn modelId="{27C89CFD-B655-4543-B3AF-181226F1BFDA}" srcId="{54C7D69B-4274-484B-93FF-D374129D0403}" destId="{6A1DB17F-736C-418C-8806-5C12750ED8EC}" srcOrd="4" destOrd="0" parTransId="{683A254B-A83A-412C-8FD7-70FE6842DEE9}" sibTransId="{C1A764A9-6AB2-4C21-BC68-4169B79021E9}"/>
    <dgm:cxn modelId="{81932BB4-26D5-4725-A324-BEFA13E52AAD}" type="presOf" srcId="{D9DB9CAB-4722-45AE-A4FE-12FEB86371D4}" destId="{D563EE60-8D12-41D0-BF1C-7D544C614502}" srcOrd="0" destOrd="0" presId="urn:microsoft.com/office/officeart/2005/8/layout/radial3"/>
    <dgm:cxn modelId="{A4A8F5EA-3768-4664-947E-B1B7D7869172}" srcId="{54C7D69B-4274-484B-93FF-D374129D0403}" destId="{6A2D8613-6BEE-4B07-95AF-AE7EEE3BEE83}" srcOrd="3" destOrd="0" parTransId="{F7570B5A-F3B0-4EC6-8995-F538C5189BEB}" sibTransId="{54CEA23C-5DF9-4A8E-94EA-C2B928350052}"/>
    <dgm:cxn modelId="{830FAA29-3F16-4477-96E8-273EF61BF468}" type="presOf" srcId="{54C7D69B-4274-484B-93FF-D374129D0403}" destId="{382E5E1A-966D-415F-B031-4AF651129E27}" srcOrd="0" destOrd="0" presId="urn:microsoft.com/office/officeart/2005/8/layout/radial3"/>
    <dgm:cxn modelId="{6C708E0E-3B87-4CFD-BFDD-1F61BB5CFB93}" srcId="{54C7D69B-4274-484B-93FF-D374129D0403}" destId="{B30567AD-454E-4CD2-ADDE-09CF711AC44E}" srcOrd="0" destOrd="0" parTransId="{1FF9F257-F8E5-45F5-A9E6-42AEADA736C8}" sibTransId="{36BA8D9B-14C7-410E-A1F2-A99227D9CC57}"/>
    <dgm:cxn modelId="{61D6C2CE-827B-4943-AC9A-AC7EA624D8EB}" type="presOf" srcId="{6A1DB17F-736C-418C-8806-5C12750ED8EC}" destId="{12284197-D147-4F6D-B679-B5DB6A84542E}" srcOrd="0" destOrd="0" presId="urn:microsoft.com/office/officeart/2005/8/layout/radial3"/>
    <dgm:cxn modelId="{A10478B0-EE3A-47BD-811B-1476069D7138}" type="presParOf" srcId="{BBBA8501-2FB8-4FAF-898B-D60C5E8D9C7D}" destId="{D3F3D1AF-6FD3-43CC-8DE9-47AF68D5D90C}" srcOrd="0" destOrd="0" presId="urn:microsoft.com/office/officeart/2005/8/layout/radial3"/>
    <dgm:cxn modelId="{8893E1C6-C3C3-4E1A-B0FC-F7F1F809ED15}" type="presParOf" srcId="{D3F3D1AF-6FD3-43CC-8DE9-47AF68D5D90C}" destId="{382E5E1A-966D-415F-B031-4AF651129E27}" srcOrd="0" destOrd="0" presId="urn:microsoft.com/office/officeart/2005/8/layout/radial3"/>
    <dgm:cxn modelId="{01689B22-512B-4EAF-AB8C-4429B856A72D}" type="presParOf" srcId="{D3F3D1AF-6FD3-43CC-8DE9-47AF68D5D90C}" destId="{9B262CD0-9411-4EA0-9FCF-DEFC69612927}" srcOrd="1" destOrd="0" presId="urn:microsoft.com/office/officeart/2005/8/layout/radial3"/>
    <dgm:cxn modelId="{40C11B7E-AFE4-4416-8D1C-C38406A09E04}" type="presParOf" srcId="{D3F3D1AF-6FD3-43CC-8DE9-47AF68D5D90C}" destId="{D563EE60-8D12-41D0-BF1C-7D544C614502}" srcOrd="2" destOrd="0" presId="urn:microsoft.com/office/officeart/2005/8/layout/radial3"/>
    <dgm:cxn modelId="{46B14079-298F-4CBA-AE60-C02D3766677A}" type="presParOf" srcId="{D3F3D1AF-6FD3-43CC-8DE9-47AF68D5D90C}" destId="{D181B344-D63A-4800-ACE6-304BF2F9D155}" srcOrd="3" destOrd="0" presId="urn:microsoft.com/office/officeart/2005/8/layout/radial3"/>
    <dgm:cxn modelId="{3F1537AE-1481-4D2B-AEA2-A019E552F6A8}" type="presParOf" srcId="{D3F3D1AF-6FD3-43CC-8DE9-47AF68D5D90C}" destId="{AA79FB56-9662-4B05-9D83-0051C6CF9CD0}" srcOrd="4" destOrd="0" presId="urn:microsoft.com/office/officeart/2005/8/layout/radial3"/>
    <dgm:cxn modelId="{8AF75393-BDA4-4B84-8C0F-A39D77A658A2}" type="presParOf" srcId="{D3F3D1AF-6FD3-43CC-8DE9-47AF68D5D90C}" destId="{12284197-D147-4F6D-B679-B5DB6A84542E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D99BCE-3556-446A-9FB4-B2AF931F46B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4A738A6-3300-4BE8-998F-90A8F1DD6CCF}">
      <dgm:prSet phldrT="[Text]"/>
      <dgm:spPr>
        <a:solidFill>
          <a:srgbClr val="CC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</a:t>
          </a:r>
          <a:b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ที่ปรึกษา” </a:t>
          </a:r>
          <a:endParaRPr lang="th-TH" b="1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F3A4FDDF-DC90-49BE-9A33-13F7D4163A41}" type="parTrans" cxnId="{EB61125A-A092-46F2-AEF8-80373515656E}">
      <dgm:prSet/>
      <dgm:spPr/>
      <dgm:t>
        <a:bodyPr/>
        <a:lstStyle/>
        <a:p>
          <a:endParaRPr lang="th-TH"/>
        </a:p>
      </dgm:t>
    </dgm:pt>
    <dgm:pt modelId="{9FD00F1D-BF6B-45D6-948D-550DF6DF1801}" type="sibTrans" cxnId="{EB61125A-A092-46F2-AEF8-80373515656E}">
      <dgm:prSet/>
      <dgm:spPr/>
      <dgm:t>
        <a:bodyPr/>
        <a:lstStyle/>
        <a:p>
          <a:endParaRPr lang="th-TH"/>
        </a:p>
      </dgm:t>
    </dgm:pt>
    <dgm:pt modelId="{8F4F964E-E273-4112-B9EE-B88C37491BBD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งานจ้างบริการจากบุคคลธรรมดาหรือนิติบุคคล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3CA3CCCB-B4CA-44D4-B931-F0A1EEB88707}" type="parTrans" cxnId="{D8FBE3B9-D8BF-4D63-A8EF-2353AF213802}">
      <dgm:prSet/>
      <dgm:spPr/>
      <dgm:t>
        <a:bodyPr/>
        <a:lstStyle/>
        <a:p>
          <a:endParaRPr lang="th-TH"/>
        </a:p>
      </dgm:t>
    </dgm:pt>
    <dgm:pt modelId="{EF204F63-DCB2-49E3-A26D-BA5B000847B1}" type="sibTrans" cxnId="{D8FBE3B9-D8BF-4D63-A8EF-2353AF213802}">
      <dgm:prSet/>
      <dgm:spPr/>
      <dgm:t>
        <a:bodyPr/>
        <a:lstStyle/>
        <a:p>
          <a:endParaRPr lang="th-TH"/>
        </a:p>
      </dgm:t>
    </dgm:pt>
    <dgm:pt modelId="{77298F79-435C-40D1-98FF-82848AB6CF66}">
      <dgm:prSet phldrT="[Text]"/>
      <dgm:spPr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th-TH" altLang="th-TH" b="1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“งานจ้างออกแบบหรือควบคุมงานก่อสร้าง” </a:t>
          </a:r>
          <a:endParaRPr lang="th-TH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6C1CA9E-F88B-44F1-B34D-C3BBF2EB2A15}" type="parTrans" cxnId="{7BB27266-29E3-43EB-8FCA-45AC00405413}">
      <dgm:prSet/>
      <dgm:spPr/>
      <dgm:t>
        <a:bodyPr/>
        <a:lstStyle/>
        <a:p>
          <a:endParaRPr lang="th-TH"/>
        </a:p>
      </dgm:t>
    </dgm:pt>
    <dgm:pt modelId="{E1EF28CC-33EA-442D-BF19-94199C78A140}" type="sibTrans" cxnId="{7BB27266-29E3-43EB-8FCA-45AC00405413}">
      <dgm:prSet/>
      <dgm:spPr/>
      <dgm:t>
        <a:bodyPr/>
        <a:lstStyle/>
        <a:p>
          <a:endParaRPr lang="th-TH"/>
        </a:p>
      </dgm:t>
    </dgm:pt>
    <dgm:pt modelId="{342FB859-BA44-4A63-A6A2-875CBDBE65E9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 </a:t>
          </a:r>
          <a:br>
            <a:rPr lang="th-TH" altLang="th-TH" sz="24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หรือนิติบุคคล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9E275B29-81C3-4EF5-B465-14344AC1CC46}" type="parTrans" cxnId="{5A482DEC-45BA-4FB8-9361-CE749D0BE6AE}">
      <dgm:prSet/>
      <dgm:spPr/>
      <dgm:t>
        <a:bodyPr/>
        <a:lstStyle/>
        <a:p>
          <a:endParaRPr lang="th-TH"/>
        </a:p>
      </dgm:t>
    </dgm:pt>
    <dgm:pt modelId="{0493BC78-CFCE-46A7-92C2-03E999A08612}" type="sibTrans" cxnId="{5A482DEC-45BA-4FB8-9361-CE749D0BE6AE}">
      <dgm:prSet/>
      <dgm:spPr/>
      <dgm:t>
        <a:bodyPr/>
        <a:lstStyle/>
        <a:p>
          <a:endParaRPr lang="th-TH"/>
        </a:p>
      </dgm:t>
    </dgm:pt>
    <dgm:pt modelId="{15BAB8FB-1918-4537-BA24-57F72B483B80}">
      <dgm:prSet phldrT="[Text]" custT="1"/>
      <dgm:spPr>
        <a:noFill/>
        <a:ln>
          <a:solidFill>
            <a:srgbClr val="FF990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400" b="1" dirty="0" smtClean="0">
              <a:latin typeface="EucrosiaUPC" pitchFamily="18" charset="-34"/>
              <a:cs typeface="EucrosiaUPC" pitchFamily="18" charset="-34"/>
            </a:rPr>
            <a:t>เพื่อออกแบบหรือควบคุมงานก่อสร้าง</a:t>
          </a:r>
          <a:endParaRPr lang="th-TH" sz="2400" dirty="0">
            <a:latin typeface="EucrosiaUPC" pitchFamily="18" charset="-34"/>
            <a:cs typeface="EucrosiaUPC" pitchFamily="18" charset="-34"/>
          </a:endParaRPr>
        </a:p>
      </dgm:t>
    </dgm:pt>
    <dgm:pt modelId="{B7290053-BE92-480E-972A-5D576433543E}" type="parTrans" cxnId="{107EE391-29A4-4646-88D5-925009C370E1}">
      <dgm:prSet/>
      <dgm:spPr/>
      <dgm:t>
        <a:bodyPr/>
        <a:lstStyle/>
        <a:p>
          <a:endParaRPr lang="th-TH"/>
        </a:p>
      </dgm:t>
    </dgm:pt>
    <dgm:pt modelId="{DA4F3790-DBEC-42EC-8A32-18E04B120147}" type="sibTrans" cxnId="{107EE391-29A4-4646-88D5-925009C370E1}">
      <dgm:prSet/>
      <dgm:spPr/>
      <dgm:t>
        <a:bodyPr/>
        <a:lstStyle/>
        <a:p>
          <a:endParaRPr lang="th-TH"/>
        </a:p>
      </dgm:t>
    </dgm:pt>
    <dgm:pt modelId="{4E54694A-43F5-4209-995A-697B609E919B}">
      <dgm:prSet phldrT="[Text]" custT="1"/>
      <dgm:spPr>
        <a:noFill/>
        <a:ln>
          <a:solidFill>
            <a:srgbClr val="00B0F0">
              <a:alpha val="90000"/>
            </a:srgbClr>
          </a:solidFill>
        </a:ln>
      </dgm:spPr>
      <dgm:t>
        <a:bodyPr anchor="ctr" anchorCtr="0"/>
        <a:lstStyle/>
        <a:p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เพื่อเป็นผู้ให้คำปรึกษาหรือแนะนำแก่หน่วยงานของรัฐในด้านวิศวกรรม สถาปัตยกรรม ผังเมือง กฎหมาย เศรษฐศาสตร์ การเงิน การคลัง สิ่งแวดล้อม วิทยาศาสตร์ เทคโนโลยี สาธารณสุข ศิลปวัฒนธรรม การศึกษาวิจัย หรือด้านอื่น</a:t>
          </a:r>
          <a:br>
            <a:rPr lang="th-TH" alt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000" b="1" dirty="0" smtClean="0">
              <a:latin typeface="EucrosiaUPC" pitchFamily="18" charset="-34"/>
              <a:cs typeface="EucrosiaUPC" pitchFamily="18" charset="-34"/>
            </a:rPr>
            <a:t>ที่อยู่ในภารกิจ</a:t>
          </a:r>
          <a:endParaRPr lang="th-TH" sz="2000" dirty="0">
            <a:latin typeface="EucrosiaUPC" pitchFamily="18" charset="-34"/>
            <a:cs typeface="EucrosiaUPC" pitchFamily="18" charset="-34"/>
          </a:endParaRPr>
        </a:p>
      </dgm:t>
    </dgm:pt>
    <dgm:pt modelId="{7DD251BC-143A-47BE-BD50-00F246FC2634}" type="sibTrans" cxnId="{E47694F3-A836-4AD7-A6CE-CE3C80D563F7}">
      <dgm:prSet/>
      <dgm:spPr/>
      <dgm:t>
        <a:bodyPr/>
        <a:lstStyle/>
        <a:p>
          <a:endParaRPr lang="th-TH"/>
        </a:p>
      </dgm:t>
    </dgm:pt>
    <dgm:pt modelId="{1DF714DD-4750-42FE-BB4B-4639F3BFA01C}" type="parTrans" cxnId="{E47694F3-A836-4AD7-A6CE-CE3C80D563F7}">
      <dgm:prSet/>
      <dgm:spPr/>
      <dgm:t>
        <a:bodyPr/>
        <a:lstStyle/>
        <a:p>
          <a:endParaRPr lang="th-TH"/>
        </a:p>
      </dgm:t>
    </dgm:pt>
    <dgm:pt modelId="{C732D1E8-EFE8-46C9-B022-4CB67C6C6A49}" type="pres">
      <dgm:prSet presAssocID="{F9D99BCE-3556-446A-9FB4-B2AF931F46B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F31D09CE-308F-40EC-9C1E-09A35AC01601}" type="pres">
      <dgm:prSet presAssocID="{E4A738A6-3300-4BE8-998F-90A8F1DD6CCF}" presName="linNode" presStyleCnt="0"/>
      <dgm:spPr/>
    </dgm:pt>
    <dgm:pt modelId="{2227025C-9525-4ADC-9E69-00745A4DC845}" type="pres">
      <dgm:prSet presAssocID="{E4A738A6-3300-4BE8-998F-90A8F1DD6CCF}" presName="parentShp" presStyleLbl="node1" presStyleIdx="0" presStyleCnt="2" custScaleX="77477" custScaleY="70136" custLinFactNeighborX="-4087" custLinFactNeighborY="666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39A0733-68EB-48F4-982D-DCBCF6A8621A}" type="pres">
      <dgm:prSet presAssocID="{E4A738A6-3300-4BE8-998F-90A8F1DD6CCF}" presName="childShp" presStyleLbl="bgAccFollowNode1" presStyleIdx="0" presStyleCnt="2" custScaleY="89507" custLinFactNeighborY="58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0EAA036-4916-4C27-81D0-405E6E11A404}" type="pres">
      <dgm:prSet presAssocID="{9FD00F1D-BF6B-45D6-948D-550DF6DF1801}" presName="spacing" presStyleCnt="0"/>
      <dgm:spPr/>
    </dgm:pt>
    <dgm:pt modelId="{AD03A78D-8BEE-406B-B88E-368A255010C4}" type="pres">
      <dgm:prSet presAssocID="{77298F79-435C-40D1-98FF-82848AB6CF66}" presName="linNode" presStyleCnt="0"/>
      <dgm:spPr/>
    </dgm:pt>
    <dgm:pt modelId="{E71EC63A-E862-47F8-A6D2-939A166768EA}" type="pres">
      <dgm:prSet presAssocID="{77298F79-435C-40D1-98FF-82848AB6CF66}" presName="parentShp" presStyleLbl="node1" presStyleIdx="1" presStyleCnt="2" custScaleX="84881" custScaleY="63891" custLinFactNeighborX="-434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75D578B-29B8-4C39-8DFA-2CAF0C82613D}" type="pres">
      <dgm:prSet presAssocID="{77298F79-435C-40D1-98FF-82848AB6CF66}" presName="childShp" presStyleLbl="bgAccFollowNode1" presStyleIdx="1" presStyleCnt="2" custScaleX="92688" custScaleY="82342" custLinFactNeighborX="-227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07EE391-29A4-4646-88D5-925009C370E1}" srcId="{77298F79-435C-40D1-98FF-82848AB6CF66}" destId="{15BAB8FB-1918-4537-BA24-57F72B483B80}" srcOrd="1" destOrd="0" parTransId="{B7290053-BE92-480E-972A-5D576433543E}" sibTransId="{DA4F3790-DBEC-42EC-8A32-18E04B120147}"/>
    <dgm:cxn modelId="{EB61125A-A092-46F2-AEF8-80373515656E}" srcId="{F9D99BCE-3556-446A-9FB4-B2AF931F46B5}" destId="{E4A738A6-3300-4BE8-998F-90A8F1DD6CCF}" srcOrd="0" destOrd="0" parTransId="{F3A4FDDF-DC90-49BE-9A33-13F7D4163A41}" sibTransId="{9FD00F1D-BF6B-45D6-948D-550DF6DF1801}"/>
    <dgm:cxn modelId="{A2B01940-EB7F-48EF-81DB-00B88F724B4A}" type="presOf" srcId="{E4A738A6-3300-4BE8-998F-90A8F1DD6CCF}" destId="{2227025C-9525-4ADC-9E69-00745A4DC845}" srcOrd="0" destOrd="0" presId="urn:microsoft.com/office/officeart/2005/8/layout/vList6"/>
    <dgm:cxn modelId="{3986186D-5D66-46D7-9F4B-B74DE933935D}" type="presOf" srcId="{342FB859-BA44-4A63-A6A2-875CBDBE65E9}" destId="{975D578B-29B8-4C39-8DFA-2CAF0C82613D}" srcOrd="0" destOrd="0" presId="urn:microsoft.com/office/officeart/2005/8/layout/vList6"/>
    <dgm:cxn modelId="{8A0749CF-7C71-45A2-AC66-E4DD606B7BDD}" type="presOf" srcId="{4E54694A-43F5-4209-995A-697B609E919B}" destId="{639A0733-68EB-48F4-982D-DCBCF6A8621A}" srcOrd="0" destOrd="1" presId="urn:microsoft.com/office/officeart/2005/8/layout/vList6"/>
    <dgm:cxn modelId="{7BB27266-29E3-43EB-8FCA-45AC00405413}" srcId="{F9D99BCE-3556-446A-9FB4-B2AF931F46B5}" destId="{77298F79-435C-40D1-98FF-82848AB6CF66}" srcOrd="1" destOrd="0" parTransId="{36C1CA9E-F88B-44F1-B34D-C3BBF2EB2A15}" sibTransId="{E1EF28CC-33EA-442D-BF19-94199C78A140}"/>
    <dgm:cxn modelId="{6921A457-B034-4CC2-81E9-CA1A6DE88B9F}" type="presOf" srcId="{8F4F964E-E273-4112-B9EE-B88C37491BBD}" destId="{639A0733-68EB-48F4-982D-DCBCF6A8621A}" srcOrd="0" destOrd="0" presId="urn:microsoft.com/office/officeart/2005/8/layout/vList6"/>
    <dgm:cxn modelId="{863FFDC1-7757-4C58-B3ED-2454F5F01AFB}" type="presOf" srcId="{F9D99BCE-3556-446A-9FB4-B2AF931F46B5}" destId="{C732D1E8-EFE8-46C9-B022-4CB67C6C6A49}" srcOrd="0" destOrd="0" presId="urn:microsoft.com/office/officeart/2005/8/layout/vList6"/>
    <dgm:cxn modelId="{D8FBE3B9-D8BF-4D63-A8EF-2353AF213802}" srcId="{E4A738A6-3300-4BE8-998F-90A8F1DD6CCF}" destId="{8F4F964E-E273-4112-B9EE-B88C37491BBD}" srcOrd="0" destOrd="0" parTransId="{3CA3CCCB-B4CA-44D4-B931-F0A1EEB88707}" sibTransId="{EF204F63-DCB2-49E3-A26D-BA5B000847B1}"/>
    <dgm:cxn modelId="{E47694F3-A836-4AD7-A6CE-CE3C80D563F7}" srcId="{E4A738A6-3300-4BE8-998F-90A8F1DD6CCF}" destId="{4E54694A-43F5-4209-995A-697B609E919B}" srcOrd="1" destOrd="0" parTransId="{1DF714DD-4750-42FE-BB4B-4639F3BFA01C}" sibTransId="{7DD251BC-143A-47BE-BD50-00F246FC2634}"/>
    <dgm:cxn modelId="{7ADA8E54-86CA-4264-933B-3AAB2D21EC12}" type="presOf" srcId="{77298F79-435C-40D1-98FF-82848AB6CF66}" destId="{E71EC63A-E862-47F8-A6D2-939A166768EA}" srcOrd="0" destOrd="0" presId="urn:microsoft.com/office/officeart/2005/8/layout/vList6"/>
    <dgm:cxn modelId="{2D1A7622-56EE-4D98-A050-C0FCE7561168}" type="presOf" srcId="{15BAB8FB-1918-4537-BA24-57F72B483B80}" destId="{975D578B-29B8-4C39-8DFA-2CAF0C82613D}" srcOrd="0" destOrd="1" presId="urn:microsoft.com/office/officeart/2005/8/layout/vList6"/>
    <dgm:cxn modelId="{5A482DEC-45BA-4FB8-9361-CE749D0BE6AE}" srcId="{77298F79-435C-40D1-98FF-82848AB6CF66}" destId="{342FB859-BA44-4A63-A6A2-875CBDBE65E9}" srcOrd="0" destOrd="0" parTransId="{9E275B29-81C3-4EF5-B465-14344AC1CC46}" sibTransId="{0493BC78-CFCE-46A7-92C2-03E999A08612}"/>
    <dgm:cxn modelId="{9B13760B-E0CD-48BF-87DB-EF0086B8052F}" type="presParOf" srcId="{C732D1E8-EFE8-46C9-B022-4CB67C6C6A49}" destId="{F31D09CE-308F-40EC-9C1E-09A35AC01601}" srcOrd="0" destOrd="0" presId="urn:microsoft.com/office/officeart/2005/8/layout/vList6"/>
    <dgm:cxn modelId="{358EA1A1-11D8-4A00-9E7B-ADECCB4EF0B5}" type="presParOf" srcId="{F31D09CE-308F-40EC-9C1E-09A35AC01601}" destId="{2227025C-9525-4ADC-9E69-00745A4DC845}" srcOrd="0" destOrd="0" presId="urn:microsoft.com/office/officeart/2005/8/layout/vList6"/>
    <dgm:cxn modelId="{4BDEBEAB-BDEB-45BE-8721-591B3F49E0E6}" type="presParOf" srcId="{F31D09CE-308F-40EC-9C1E-09A35AC01601}" destId="{639A0733-68EB-48F4-982D-DCBCF6A8621A}" srcOrd="1" destOrd="0" presId="urn:microsoft.com/office/officeart/2005/8/layout/vList6"/>
    <dgm:cxn modelId="{87584BA8-0D28-4B71-8156-09946A2D3BE0}" type="presParOf" srcId="{C732D1E8-EFE8-46C9-B022-4CB67C6C6A49}" destId="{00EAA036-4916-4C27-81D0-405E6E11A404}" srcOrd="1" destOrd="0" presId="urn:microsoft.com/office/officeart/2005/8/layout/vList6"/>
    <dgm:cxn modelId="{E596EB5B-20F1-449B-9514-A647D3A137AD}" type="presParOf" srcId="{C732D1E8-EFE8-46C9-B022-4CB67C6C6A49}" destId="{AD03A78D-8BEE-406B-B88E-368A255010C4}" srcOrd="2" destOrd="0" presId="urn:microsoft.com/office/officeart/2005/8/layout/vList6"/>
    <dgm:cxn modelId="{2CF96C5A-0E84-47E3-B528-B83C348864C0}" type="presParOf" srcId="{AD03A78D-8BEE-406B-B88E-368A255010C4}" destId="{E71EC63A-E862-47F8-A6D2-939A166768EA}" srcOrd="0" destOrd="0" presId="urn:microsoft.com/office/officeart/2005/8/layout/vList6"/>
    <dgm:cxn modelId="{5F095864-260F-45F5-A6F5-4927C0A2CA87}" type="presParOf" srcId="{AD03A78D-8BEE-406B-B88E-368A255010C4}" destId="{975D578B-29B8-4C39-8DFA-2CAF0C82613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F8F6DA-1E22-4CB7-A3F9-F8B56D15F6D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F11340EE-4B44-4431-B18D-92BDF1570F96}">
      <dgm:prSet phldrT="[Text]"/>
      <dgm:spPr>
        <a:solidFill>
          <a:srgbClr val="00B0F0"/>
        </a:solidFill>
      </dgm:spPr>
      <dgm:t>
        <a:bodyPr/>
        <a:lstStyle/>
        <a:p>
          <a:r>
            <a:rPr lang="th-TH" b="1" dirty="0" smtClean="0">
              <a:latin typeface="EucrosiaUPC" pitchFamily="18" charset="-34"/>
              <a:cs typeface="EucrosiaUPC" pitchFamily="18" charset="-34"/>
            </a:rPr>
            <a:t>สิ่งที่ต้องคำนึงในการจัดทำแผน</a:t>
          </a:r>
          <a:endParaRPr lang="th-TH" b="1" dirty="0">
            <a:latin typeface="EucrosiaUPC" pitchFamily="18" charset="-34"/>
            <a:cs typeface="EucrosiaUPC" pitchFamily="18" charset="-34"/>
          </a:endParaRPr>
        </a:p>
      </dgm:t>
    </dgm:pt>
    <dgm:pt modelId="{03E14DD9-0142-4ECB-9F42-004C5D0CB400}" type="parTrans" cxnId="{8B9DC463-B6C7-4C76-AD33-ACB742FF037C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EF59D9C-61C0-454F-95CE-1A2A0C86D4F6}" type="sibTrans" cxnId="{8B9DC463-B6C7-4C76-AD33-ACB742FF037C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52A5CF57-7823-4538-83C3-48BC0A60653F}">
      <dgm:prSet phldrT="[Text]" custT="1"/>
      <dgm:spPr>
        <a:solidFill>
          <a:srgbClr val="FFFFB7"/>
        </a:solidFill>
      </dgm:spPr>
      <dgm:t>
        <a:bodyPr anchor="t" anchorCtr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28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งบประมาณที่ใช้ในการจัดซื้อจัดจ้าง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งบดำเนินงาน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ค่าใช้สอย (การจ้างบริการ การเช่าทรัพย์สิน การซ่อมแซมบำรุงรักษาทรัพย์สิน)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ค่าวัสดุ</a:t>
          </a:r>
          <a:b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ค่าสาธารณูปโภค (ที่รัฐไม่ได้ผูกขาดและมีการแข่งขัน)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งบลงทุน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ค่าครุภัณฑ์</a:t>
          </a:r>
          <a:b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ค่าที่ดิน สิ่งก่อสร้าง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งบรายจ่ายอื่น</a:t>
          </a:r>
          <a:r>
            <a:rPr lang="th-TH" sz="2400" b="1" u="none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 </a:t>
          </a:r>
          <a:r>
            <a:rPr lang="th-TH" sz="2400" b="1" i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ที่เบิกจ่ายในลักษณะดังกล่าวข้างต้น, หรือการจ้างที่ปรึกษา</a:t>
          </a:r>
          <a:endParaRPr lang="th-TH" sz="2400" b="1" i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6961084B-AA91-4D48-B0B7-28EAA1923E71}" type="parTrans" cxnId="{ABBD1D4E-FF5A-4FC1-BFC2-A016CA153245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4602962-3E71-497E-AF3A-BC49524158B9}" type="sibTrans" cxnId="{ABBD1D4E-FF5A-4FC1-BFC2-A016CA153245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53172CE-90A8-4884-9FAA-83AC9404A3FF}">
      <dgm:prSet phldrT="[Text]" custT="1"/>
      <dgm:spPr>
        <a:solidFill>
          <a:srgbClr val="CCFFCC"/>
        </a:solidFill>
      </dgm:spPr>
      <dgm:t>
        <a:bodyPr anchor="t" anchorCtr="0"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28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การแบ่งซื้อแบ่งจ้าง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ระเบียบกระทรวงการคลังว่าด้วยการจัดซื้อจัดจ้างฯ ข้อ 20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</a:t>
          </a:r>
          <a:r>
            <a:rPr lang="th-TH" sz="2400" b="1" i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แบ่งซื้อหรือแบ่งจ้างโดยลดวงเงินที่จะซื้อหรือจ้างในครั้งเดียวกันเพื่อให้วิธีการซื้อหรือจ้างหรืออำนาจในการสั่งซื้อสั่งจ้างเปลี่ยนแปลงไป จะกระทำมิได้ </a:t>
          </a:r>
          <a:endParaRPr lang="en-US" sz="2400" b="1" i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th-TH" sz="2400" b="1" i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กรณีใดจะเป็นการแบ่งซื้อหรือแบ่งจ้างให้พิจารณาถึงวัตถุประสงค์ในการซื้อหรือจ้างครั้งนั้น และความคุ้มค่าของทางราชการเป็นสำคัญ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th-TH" sz="2400" b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endParaRPr lang="th-TH" sz="2400" b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l">
            <a:lnSpc>
              <a:spcPct val="100000"/>
            </a:lnSpc>
            <a:spcAft>
              <a:spcPts val="0"/>
            </a:spcAft>
          </a:pPr>
          <a:endParaRPr lang="th-TH" sz="2400" b="1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294A268-F245-42A3-89EA-B3058F87E242}" type="parTrans" cxnId="{186B0692-5B1E-4525-99EC-26403C6439D8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24C8FD76-5CBA-42FB-9520-E10FAF241618}" type="sibTrans" cxnId="{186B0692-5B1E-4525-99EC-26403C6439D8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9D4B43C-E743-4570-AEF4-2765BC23587D}" type="pres">
      <dgm:prSet presAssocID="{0AF8F6DA-1E22-4CB7-A3F9-F8B56D15F6D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3323B62-A247-4C24-ACF7-13F964EAAA9F}" type="pres">
      <dgm:prSet presAssocID="{F11340EE-4B44-4431-B18D-92BDF1570F96}" presName="roof" presStyleLbl="dkBgShp" presStyleIdx="0" presStyleCnt="2" custScaleY="50387" custLinFactNeighborY="-10575"/>
      <dgm:spPr/>
      <dgm:t>
        <a:bodyPr/>
        <a:lstStyle/>
        <a:p>
          <a:endParaRPr lang="th-TH"/>
        </a:p>
      </dgm:t>
    </dgm:pt>
    <dgm:pt modelId="{598449AB-C5CC-4B18-90CB-9E739F500B99}" type="pres">
      <dgm:prSet presAssocID="{F11340EE-4B44-4431-B18D-92BDF1570F96}" presName="pillars" presStyleCnt="0"/>
      <dgm:spPr/>
    </dgm:pt>
    <dgm:pt modelId="{A1521BBA-9E80-4296-ADAF-955B12FEF314}" type="pres">
      <dgm:prSet presAssocID="{F11340EE-4B44-4431-B18D-92BDF1570F96}" presName="pillar1" presStyleLbl="node1" presStyleIdx="0" presStyleCnt="2" custScaleY="13316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E63B074-FA0B-4425-AEE2-63CD718A8D1B}" type="pres">
      <dgm:prSet presAssocID="{A53172CE-90A8-4884-9FAA-83AC9404A3FF}" presName="pillarX" presStyleLbl="node1" presStyleIdx="1" presStyleCnt="2" custScaleY="1336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CA4C8E-9E8A-4178-AF3E-70C5EF382AE2}" type="pres">
      <dgm:prSet presAssocID="{F11340EE-4B44-4431-B18D-92BDF1570F96}" presName="base" presStyleLbl="dkBgShp" presStyleIdx="1" presStyleCnt="2" custFlipVert="0" custScaleY="32144" custLinFactY="26101" custLinFactNeighborY="100000"/>
      <dgm:spPr>
        <a:solidFill>
          <a:srgbClr val="00B0F0"/>
        </a:solidFill>
      </dgm:spPr>
      <dgm:t>
        <a:bodyPr/>
        <a:lstStyle/>
        <a:p>
          <a:endParaRPr lang="th-TH"/>
        </a:p>
      </dgm:t>
    </dgm:pt>
  </dgm:ptLst>
  <dgm:cxnLst>
    <dgm:cxn modelId="{01A5088F-F213-4660-B9B3-58CA1A12842D}" type="presOf" srcId="{A53172CE-90A8-4884-9FAA-83AC9404A3FF}" destId="{0E63B074-FA0B-4425-AEE2-63CD718A8D1B}" srcOrd="0" destOrd="0" presId="urn:microsoft.com/office/officeart/2005/8/layout/hList3"/>
    <dgm:cxn modelId="{186B0692-5B1E-4525-99EC-26403C6439D8}" srcId="{F11340EE-4B44-4431-B18D-92BDF1570F96}" destId="{A53172CE-90A8-4884-9FAA-83AC9404A3FF}" srcOrd="1" destOrd="0" parTransId="{E294A268-F245-42A3-89EA-B3058F87E242}" sibTransId="{24C8FD76-5CBA-42FB-9520-E10FAF241618}"/>
    <dgm:cxn modelId="{C4E90FFF-448D-40FA-9458-A10CD3A3036C}" type="presOf" srcId="{52A5CF57-7823-4538-83C3-48BC0A60653F}" destId="{A1521BBA-9E80-4296-ADAF-955B12FEF314}" srcOrd="0" destOrd="0" presId="urn:microsoft.com/office/officeart/2005/8/layout/hList3"/>
    <dgm:cxn modelId="{D50503D0-B88D-4D77-B709-D1CAB9CCF371}" type="presOf" srcId="{0AF8F6DA-1E22-4CB7-A3F9-F8B56D15F6DE}" destId="{F9D4B43C-E743-4570-AEF4-2765BC23587D}" srcOrd="0" destOrd="0" presId="urn:microsoft.com/office/officeart/2005/8/layout/hList3"/>
    <dgm:cxn modelId="{8B9DC463-B6C7-4C76-AD33-ACB742FF037C}" srcId="{0AF8F6DA-1E22-4CB7-A3F9-F8B56D15F6DE}" destId="{F11340EE-4B44-4431-B18D-92BDF1570F96}" srcOrd="0" destOrd="0" parTransId="{03E14DD9-0142-4ECB-9F42-004C5D0CB400}" sibTransId="{AEF59D9C-61C0-454F-95CE-1A2A0C86D4F6}"/>
    <dgm:cxn modelId="{BC5B2B6E-478D-47E9-AB49-508FD7D6C2A6}" type="presOf" srcId="{F11340EE-4B44-4431-B18D-92BDF1570F96}" destId="{D3323B62-A247-4C24-ACF7-13F964EAAA9F}" srcOrd="0" destOrd="0" presId="urn:microsoft.com/office/officeart/2005/8/layout/hList3"/>
    <dgm:cxn modelId="{ABBD1D4E-FF5A-4FC1-BFC2-A016CA153245}" srcId="{F11340EE-4B44-4431-B18D-92BDF1570F96}" destId="{52A5CF57-7823-4538-83C3-48BC0A60653F}" srcOrd="0" destOrd="0" parTransId="{6961084B-AA91-4D48-B0B7-28EAA1923E71}" sibTransId="{F4602962-3E71-497E-AF3A-BC49524158B9}"/>
    <dgm:cxn modelId="{E11F1B80-56ED-416D-8A0A-9921375A1EF9}" type="presParOf" srcId="{F9D4B43C-E743-4570-AEF4-2765BC23587D}" destId="{D3323B62-A247-4C24-ACF7-13F964EAAA9F}" srcOrd="0" destOrd="0" presId="urn:microsoft.com/office/officeart/2005/8/layout/hList3"/>
    <dgm:cxn modelId="{DB195A27-BBB0-4768-8ACE-6F553D29FB67}" type="presParOf" srcId="{F9D4B43C-E743-4570-AEF4-2765BC23587D}" destId="{598449AB-C5CC-4B18-90CB-9E739F500B99}" srcOrd="1" destOrd="0" presId="urn:microsoft.com/office/officeart/2005/8/layout/hList3"/>
    <dgm:cxn modelId="{6961847A-E17E-4008-8131-B3441FB7D456}" type="presParOf" srcId="{598449AB-C5CC-4B18-90CB-9E739F500B99}" destId="{A1521BBA-9E80-4296-ADAF-955B12FEF314}" srcOrd="0" destOrd="0" presId="urn:microsoft.com/office/officeart/2005/8/layout/hList3"/>
    <dgm:cxn modelId="{D3DB7D98-445E-495F-9483-36BB5E3A1AC6}" type="presParOf" srcId="{598449AB-C5CC-4B18-90CB-9E739F500B99}" destId="{0E63B074-FA0B-4425-AEE2-63CD718A8D1B}" srcOrd="1" destOrd="0" presId="urn:microsoft.com/office/officeart/2005/8/layout/hList3"/>
    <dgm:cxn modelId="{72AC0A82-D5A7-4E26-879B-0E52EDC0B1A9}" type="presParOf" srcId="{F9D4B43C-E743-4570-AEF4-2765BC23587D}" destId="{27CA4C8E-9E8A-4178-AF3E-70C5EF382A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C66125-3433-454E-A783-794B493317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3BFE9-5516-4C41-8E01-32E3B5A2CA37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sz="17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r>
            <a:rPr lang="th-TH" sz="1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8EDFE48D-DA1A-48C1-A29E-0B9AC3FD42A7}" type="par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44FDB36-D6C6-4526-A50D-F1B8E5152BBA}" type="sibTrans" cxnId="{B144999C-8FF6-40EF-B3DF-CA9F5C9D02CB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E910D17-1BDA-474C-B9AD-3EE713572051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1623B390-BECF-4288-AC11-947525674DBA}" type="parTrans" cxnId="{964DF3AA-296D-4CD8-9CA0-5081FCF408C9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F36017EF-7232-4355-A424-0CBC727442BD}" type="sibTrans" cxnId="{964DF3AA-296D-4CD8-9CA0-5081FCF408C9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BFDC24C8-54AF-4A22-B600-CC0BF0117F47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D9E201E-34EE-4EC0-AC03-7F5C4225BBFA}" type="parTrans" cxnId="{14178D22-07A7-499F-8C70-46D6F827CFFF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CC4C6F27-A569-4FF1-948C-70942235EE58}" type="sibTrans" cxnId="{14178D22-07A7-499F-8C70-46D6F827CFFF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899021A-AAD8-4EB5-8B31-FFA21DB09A74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A710669-4469-4851-9086-00A8E7D51E46}" type="parTrans" cxnId="{8ABA9BEE-35AB-469A-8BD1-02C5E63CB2CD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A2C61F04-B6BD-4D45-98B7-E44B38D12F87}" type="sibTrans" cxnId="{8ABA9BEE-35AB-469A-8BD1-02C5E63CB2CD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1FD6A2FE-E624-4E8F-B55B-DA2064C8B81C}">
      <dgm:prSet phldrT="[ข้อความ]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b="1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gm:t>
    </dgm:pt>
    <dgm:pt modelId="{C71E116A-64D4-48FE-AE62-61686E862F4A}" type="parTrans" cxnId="{8F647B9E-FF30-4E66-8048-7696A9FF1314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0E67916A-A370-4F9A-A734-8615E7A06E04}" type="sibTrans" cxnId="{8F647B9E-FF30-4E66-8048-7696A9FF1314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3D16DF52-EB6B-45CA-B0B1-8AF4AF73B2DB}">
      <dgm:prSet phldrT="[ข้อความ]"/>
      <dgm:spPr>
        <a:solidFill>
          <a:schemeClr val="bg1">
            <a:alpha val="90000"/>
          </a:schemeClr>
        </a:solidFill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th-TH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ED8134-9D40-4E14-89C1-CDF43FFA2B64}" type="parTrans" cxnId="{4E321C13-E869-413E-A0EF-ADBE35B682B3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1E4E940-6807-4EF6-B3C6-76F1CFA9F4A6}" type="sibTrans" cxnId="{4E321C13-E869-413E-A0EF-ADBE35B682B3}">
      <dgm:prSet/>
      <dgm:spPr/>
      <dgm:t>
        <a:bodyPr/>
        <a:lstStyle/>
        <a:p>
          <a:endParaRPr lang="th-TH" b="1">
            <a:latin typeface="EucrosiaUPC" pitchFamily="18" charset="-34"/>
            <a:cs typeface="EucrosiaUPC" pitchFamily="18" charset="-34"/>
          </a:endParaRPr>
        </a:p>
      </dgm:t>
    </dgm:pt>
    <dgm:pt modelId="{7796A604-7B31-45D2-A395-85C0162F699A}" type="pres">
      <dgm:prSet presAssocID="{69C66125-3433-454E-A783-794B493317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5212CB3F-917D-469D-B565-A5B10E0A5EF7}" type="pres">
      <dgm:prSet presAssocID="{1BC3BFE9-5516-4C41-8E01-32E3B5A2CA37}" presName="hierRoot1" presStyleCnt="0"/>
      <dgm:spPr/>
    </dgm:pt>
    <dgm:pt modelId="{D7C1EF3B-81F6-4615-AA4B-4C68CD23F4ED}" type="pres">
      <dgm:prSet presAssocID="{1BC3BFE9-5516-4C41-8E01-32E3B5A2CA37}" presName="composite" presStyleCnt="0"/>
      <dgm:spPr/>
    </dgm:pt>
    <dgm:pt modelId="{C54016BD-8060-4AF5-807D-3E3D2794743B}" type="pres">
      <dgm:prSet presAssocID="{1BC3BFE9-5516-4C41-8E01-32E3B5A2CA37}" presName="background" presStyleLbl="node0" presStyleIdx="0" presStyleCnt="1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CE7765C-1109-4FB1-A055-D9A1736B8B0A}" type="pres">
      <dgm:prSet presAssocID="{1BC3BFE9-5516-4C41-8E01-32E3B5A2CA37}" presName="text" presStyleLbl="fgAcc0" presStyleIdx="0" presStyleCnt="1" custScaleX="248089" custLinFactNeighborX="0" custLinFactNeighborY="200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A02E4D32-BB96-4293-B85A-6A4C2AD31D44}" type="pres">
      <dgm:prSet presAssocID="{1BC3BFE9-5516-4C41-8E01-32E3B5A2CA37}" presName="hierChild2" presStyleCnt="0"/>
      <dgm:spPr/>
    </dgm:pt>
    <dgm:pt modelId="{74BDF6BB-7B16-4D99-ABEE-42C0034BF030}" type="pres">
      <dgm:prSet presAssocID="{1623B390-BECF-4288-AC11-947525674DBA}" presName="Name10" presStyleLbl="parChTrans1D2" presStyleIdx="0" presStyleCnt="2"/>
      <dgm:spPr/>
      <dgm:t>
        <a:bodyPr/>
        <a:lstStyle/>
        <a:p>
          <a:endParaRPr lang="th-TH"/>
        </a:p>
      </dgm:t>
    </dgm:pt>
    <dgm:pt modelId="{A767BFA2-4E8F-4FF5-B597-9BAFEF9B58DD}" type="pres">
      <dgm:prSet presAssocID="{3E910D17-1BDA-474C-B9AD-3EE713572051}" presName="hierRoot2" presStyleCnt="0"/>
      <dgm:spPr/>
    </dgm:pt>
    <dgm:pt modelId="{4228C040-7CC2-4185-9A94-A918F3859EB8}" type="pres">
      <dgm:prSet presAssocID="{3E910D17-1BDA-474C-B9AD-3EE713572051}" presName="composite2" presStyleCnt="0"/>
      <dgm:spPr/>
    </dgm:pt>
    <dgm:pt modelId="{25DAEB73-64CE-4B4E-86E2-8D9774AE4274}" type="pres">
      <dgm:prSet presAssocID="{3E910D17-1BDA-474C-B9AD-3EE713572051}" presName="background2" presStyleLbl="node2" presStyleIdx="0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E64321D-477D-41AB-B86D-F833CF4DCEAE}" type="pres">
      <dgm:prSet presAssocID="{3E910D17-1BDA-474C-B9AD-3EE713572051}" presName="text2" presStyleLbl="fgAcc2" presStyleIdx="0" presStyleCnt="2" custLinFactNeighborX="-981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FCBE649-8228-4D12-91A6-CEC3E0518298}" type="pres">
      <dgm:prSet presAssocID="{3E910D17-1BDA-474C-B9AD-3EE713572051}" presName="hierChild3" presStyleCnt="0"/>
      <dgm:spPr/>
    </dgm:pt>
    <dgm:pt modelId="{2FBA69C9-BCCE-4C41-BDFC-4110E86BC3FA}" type="pres">
      <dgm:prSet presAssocID="{9D9E201E-34EE-4EC0-AC03-7F5C4225BBFA}" presName="Name17" presStyleLbl="parChTrans1D3" presStyleIdx="0" presStyleCnt="3"/>
      <dgm:spPr/>
      <dgm:t>
        <a:bodyPr/>
        <a:lstStyle/>
        <a:p>
          <a:endParaRPr lang="th-TH"/>
        </a:p>
      </dgm:t>
    </dgm:pt>
    <dgm:pt modelId="{B704B303-6AC7-4733-9F06-882231951AAE}" type="pres">
      <dgm:prSet presAssocID="{BFDC24C8-54AF-4A22-B600-CC0BF0117F47}" presName="hierRoot3" presStyleCnt="0"/>
      <dgm:spPr/>
    </dgm:pt>
    <dgm:pt modelId="{BA98BAB1-9A35-4689-B5E2-13F30566F60C}" type="pres">
      <dgm:prSet presAssocID="{BFDC24C8-54AF-4A22-B600-CC0BF0117F47}" presName="composite3" presStyleCnt="0"/>
      <dgm:spPr/>
    </dgm:pt>
    <dgm:pt modelId="{D45A1378-B308-4A5E-8D88-65D387AF0D58}" type="pres">
      <dgm:prSet presAssocID="{BFDC24C8-54AF-4A22-B600-CC0BF0117F47}" presName="background3" presStyleLbl="node3" presStyleIdx="0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2B7515EA-CFC0-4EFC-B306-FF5709A44350}" type="pres">
      <dgm:prSet presAssocID="{BFDC24C8-54AF-4A22-B600-CC0BF0117F4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9238CAB1-A61A-4953-9605-E9FA6AAF081F}" type="pres">
      <dgm:prSet presAssocID="{BFDC24C8-54AF-4A22-B600-CC0BF0117F47}" presName="hierChild4" presStyleCnt="0"/>
      <dgm:spPr/>
    </dgm:pt>
    <dgm:pt modelId="{2DF7C1A3-90B9-442D-B278-8D00DD25F3C2}" type="pres">
      <dgm:prSet presAssocID="{9A710669-4469-4851-9086-00A8E7D51E46}" presName="Name17" presStyleLbl="parChTrans1D3" presStyleIdx="1" presStyleCnt="3"/>
      <dgm:spPr/>
      <dgm:t>
        <a:bodyPr/>
        <a:lstStyle/>
        <a:p>
          <a:endParaRPr lang="th-TH"/>
        </a:p>
      </dgm:t>
    </dgm:pt>
    <dgm:pt modelId="{6FC06684-B4EC-41E1-80FB-A3CB73B6DFFC}" type="pres">
      <dgm:prSet presAssocID="{A899021A-AAD8-4EB5-8B31-FFA21DB09A74}" presName="hierRoot3" presStyleCnt="0"/>
      <dgm:spPr/>
    </dgm:pt>
    <dgm:pt modelId="{CE6A509A-D68B-484E-8A7B-D9FF2D422516}" type="pres">
      <dgm:prSet presAssocID="{A899021A-AAD8-4EB5-8B31-FFA21DB09A74}" presName="composite3" presStyleCnt="0"/>
      <dgm:spPr/>
    </dgm:pt>
    <dgm:pt modelId="{4CB19E09-393F-4C20-942C-F588D0367638}" type="pres">
      <dgm:prSet presAssocID="{A899021A-AAD8-4EB5-8B31-FFA21DB09A74}" presName="background3" presStyleLbl="node3" presStyleIdx="1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CB115447-490D-4B2E-8181-7F54E4AF58EF}" type="pres">
      <dgm:prSet presAssocID="{A899021A-AAD8-4EB5-8B31-FFA21DB09A74}" presName="text3" presStyleLbl="fgAcc3" presStyleIdx="1" presStyleCnt="3" custLinFactNeighborX="-2561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EF6F96C-0851-43BD-B3D2-3E5156130FBC}" type="pres">
      <dgm:prSet presAssocID="{A899021A-AAD8-4EB5-8B31-FFA21DB09A74}" presName="hierChild4" presStyleCnt="0"/>
      <dgm:spPr/>
    </dgm:pt>
    <dgm:pt modelId="{FF6B47DF-05A2-4C7E-BF19-2C6753502FD1}" type="pres">
      <dgm:prSet presAssocID="{C71E116A-64D4-48FE-AE62-61686E862F4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9F998E11-41D5-438F-AE07-1327FF6EE029}" type="pres">
      <dgm:prSet presAssocID="{1FD6A2FE-E624-4E8F-B55B-DA2064C8B81C}" presName="hierRoot2" presStyleCnt="0"/>
      <dgm:spPr/>
    </dgm:pt>
    <dgm:pt modelId="{09309310-39A8-4D3A-B846-907A9BC26CCA}" type="pres">
      <dgm:prSet presAssocID="{1FD6A2FE-E624-4E8F-B55B-DA2064C8B81C}" presName="composite2" presStyleCnt="0"/>
      <dgm:spPr/>
    </dgm:pt>
    <dgm:pt modelId="{4397ADF7-5871-454C-887B-D120E1790098}" type="pres">
      <dgm:prSet presAssocID="{1FD6A2FE-E624-4E8F-B55B-DA2064C8B81C}" presName="background2" presStyleLbl="node2" presStyleIdx="1" presStyleCnt="2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363E58AB-0640-4DB9-A902-0C9D36C539BF}" type="pres">
      <dgm:prSet presAssocID="{1FD6A2FE-E624-4E8F-B55B-DA2064C8B81C}" presName="text2" presStyleLbl="fgAcc2" presStyleIdx="1" presStyleCnt="2" custLinFactNeighborX="1722" custLinFactNeighborY="-316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2A20752-A65C-43E8-BF93-F0004B9E0870}" type="pres">
      <dgm:prSet presAssocID="{1FD6A2FE-E624-4E8F-B55B-DA2064C8B81C}" presName="hierChild3" presStyleCnt="0"/>
      <dgm:spPr/>
    </dgm:pt>
    <dgm:pt modelId="{D929A59B-5A79-4B3F-B288-D6710EBFA3E0}" type="pres">
      <dgm:prSet presAssocID="{47ED8134-9D40-4E14-89C1-CDF43FFA2B64}" presName="Name17" presStyleLbl="parChTrans1D3" presStyleIdx="2" presStyleCnt="3"/>
      <dgm:spPr/>
      <dgm:t>
        <a:bodyPr/>
        <a:lstStyle/>
        <a:p>
          <a:endParaRPr lang="th-TH"/>
        </a:p>
      </dgm:t>
    </dgm:pt>
    <dgm:pt modelId="{559AD5B2-71FC-43BB-A189-A0D988A70CFB}" type="pres">
      <dgm:prSet presAssocID="{3D16DF52-EB6B-45CA-B0B1-8AF4AF73B2DB}" presName="hierRoot3" presStyleCnt="0"/>
      <dgm:spPr/>
    </dgm:pt>
    <dgm:pt modelId="{E28A0904-CF13-4699-85CD-2367CE9D566B}" type="pres">
      <dgm:prSet presAssocID="{3D16DF52-EB6B-45CA-B0B1-8AF4AF73B2DB}" presName="composite3" presStyleCnt="0"/>
      <dgm:spPr/>
    </dgm:pt>
    <dgm:pt modelId="{7A36103A-EE62-49A1-B03F-9DE4C6301F03}" type="pres">
      <dgm:prSet presAssocID="{3D16DF52-EB6B-45CA-B0B1-8AF4AF73B2DB}" presName="background3" presStyleLbl="node3" presStyleIdx="2" presStyleCnt="3"/>
      <dgm:spPr>
        <a:solidFill>
          <a:schemeClr val="accent3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5BE78546-3892-4448-9985-8D8CDDAD08BD}" type="pres">
      <dgm:prSet presAssocID="{3D16DF52-EB6B-45CA-B0B1-8AF4AF73B2DB}" presName="text3" presStyleLbl="fgAcc3" presStyleIdx="2" presStyleCnt="3" custLinFactNeighborX="-1999" custLinFactNeighborY="337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1C67F567-EF2A-448A-96DA-AC0DC4FBA6BC}" type="pres">
      <dgm:prSet presAssocID="{3D16DF52-EB6B-45CA-B0B1-8AF4AF73B2DB}" presName="hierChild4" presStyleCnt="0"/>
      <dgm:spPr/>
    </dgm:pt>
  </dgm:ptLst>
  <dgm:cxnLst>
    <dgm:cxn modelId="{4E321C13-E869-413E-A0EF-ADBE35B682B3}" srcId="{1FD6A2FE-E624-4E8F-B55B-DA2064C8B81C}" destId="{3D16DF52-EB6B-45CA-B0B1-8AF4AF73B2DB}" srcOrd="0" destOrd="0" parTransId="{47ED8134-9D40-4E14-89C1-CDF43FFA2B64}" sibTransId="{71E4E940-6807-4EF6-B3C6-76F1CFA9F4A6}"/>
    <dgm:cxn modelId="{8A5F141B-AE93-4C66-BCEE-347CE22C681B}" type="presOf" srcId="{47ED8134-9D40-4E14-89C1-CDF43FFA2B64}" destId="{D929A59B-5A79-4B3F-B288-D6710EBFA3E0}" srcOrd="0" destOrd="0" presId="urn:microsoft.com/office/officeart/2005/8/layout/hierarchy1"/>
    <dgm:cxn modelId="{8F647B9E-FF30-4E66-8048-7696A9FF1314}" srcId="{1BC3BFE9-5516-4C41-8E01-32E3B5A2CA37}" destId="{1FD6A2FE-E624-4E8F-B55B-DA2064C8B81C}" srcOrd="1" destOrd="0" parTransId="{C71E116A-64D4-48FE-AE62-61686E862F4A}" sibTransId="{0E67916A-A370-4F9A-A734-8615E7A06E04}"/>
    <dgm:cxn modelId="{14178D22-07A7-499F-8C70-46D6F827CFFF}" srcId="{3E910D17-1BDA-474C-B9AD-3EE713572051}" destId="{BFDC24C8-54AF-4A22-B600-CC0BF0117F47}" srcOrd="0" destOrd="0" parTransId="{9D9E201E-34EE-4EC0-AC03-7F5C4225BBFA}" sibTransId="{CC4C6F27-A569-4FF1-948C-70942235EE58}"/>
    <dgm:cxn modelId="{4E94330F-74A4-4D7C-8ED9-778F5A801269}" type="presOf" srcId="{69C66125-3433-454E-A783-794B49331728}" destId="{7796A604-7B31-45D2-A395-85C0162F699A}" srcOrd="0" destOrd="0" presId="urn:microsoft.com/office/officeart/2005/8/layout/hierarchy1"/>
    <dgm:cxn modelId="{964DF3AA-296D-4CD8-9CA0-5081FCF408C9}" srcId="{1BC3BFE9-5516-4C41-8E01-32E3B5A2CA37}" destId="{3E910D17-1BDA-474C-B9AD-3EE713572051}" srcOrd="0" destOrd="0" parTransId="{1623B390-BECF-4288-AC11-947525674DBA}" sibTransId="{F36017EF-7232-4355-A424-0CBC727442BD}"/>
    <dgm:cxn modelId="{7F95C363-CB03-4F82-97B0-175573CEF36D}" type="presOf" srcId="{3D16DF52-EB6B-45CA-B0B1-8AF4AF73B2DB}" destId="{5BE78546-3892-4448-9985-8D8CDDAD08BD}" srcOrd="0" destOrd="0" presId="urn:microsoft.com/office/officeart/2005/8/layout/hierarchy1"/>
    <dgm:cxn modelId="{C9883157-BD95-481C-AF15-6EB294AD2EC6}" type="presOf" srcId="{1623B390-BECF-4288-AC11-947525674DBA}" destId="{74BDF6BB-7B16-4D99-ABEE-42C0034BF030}" srcOrd="0" destOrd="0" presId="urn:microsoft.com/office/officeart/2005/8/layout/hierarchy1"/>
    <dgm:cxn modelId="{8ABA9BEE-35AB-469A-8BD1-02C5E63CB2CD}" srcId="{3E910D17-1BDA-474C-B9AD-3EE713572051}" destId="{A899021A-AAD8-4EB5-8B31-FFA21DB09A74}" srcOrd="1" destOrd="0" parTransId="{9A710669-4469-4851-9086-00A8E7D51E46}" sibTransId="{A2C61F04-B6BD-4D45-98B7-E44B38D12F87}"/>
    <dgm:cxn modelId="{BCB304B5-D188-4E34-873D-FE4E672494BA}" type="presOf" srcId="{9A710669-4469-4851-9086-00A8E7D51E46}" destId="{2DF7C1A3-90B9-442D-B278-8D00DD25F3C2}" srcOrd="0" destOrd="0" presId="urn:microsoft.com/office/officeart/2005/8/layout/hierarchy1"/>
    <dgm:cxn modelId="{B144999C-8FF6-40EF-B3DF-CA9F5C9D02CB}" srcId="{69C66125-3433-454E-A783-794B49331728}" destId="{1BC3BFE9-5516-4C41-8E01-32E3B5A2CA37}" srcOrd="0" destOrd="0" parTransId="{8EDFE48D-DA1A-48C1-A29E-0B9AC3FD42A7}" sibTransId="{344FDB36-D6C6-4526-A50D-F1B8E5152BBA}"/>
    <dgm:cxn modelId="{4FD5044A-FE93-4D4C-BCDB-2CD3E64F2C1D}" type="presOf" srcId="{9D9E201E-34EE-4EC0-AC03-7F5C4225BBFA}" destId="{2FBA69C9-BCCE-4C41-BDFC-4110E86BC3FA}" srcOrd="0" destOrd="0" presId="urn:microsoft.com/office/officeart/2005/8/layout/hierarchy1"/>
    <dgm:cxn modelId="{AB8E5D6E-02E1-410E-B75E-16511535226C}" type="presOf" srcId="{A899021A-AAD8-4EB5-8B31-FFA21DB09A74}" destId="{CB115447-490D-4B2E-8181-7F54E4AF58EF}" srcOrd="0" destOrd="0" presId="urn:microsoft.com/office/officeart/2005/8/layout/hierarchy1"/>
    <dgm:cxn modelId="{EAB15B39-F9EE-46D6-89C5-8EE5A5519F39}" type="presOf" srcId="{1BC3BFE9-5516-4C41-8E01-32E3B5A2CA37}" destId="{7CE7765C-1109-4FB1-A055-D9A1736B8B0A}" srcOrd="0" destOrd="0" presId="urn:microsoft.com/office/officeart/2005/8/layout/hierarchy1"/>
    <dgm:cxn modelId="{E015A37E-AE14-49C3-BD07-F4A2BCDFE5C5}" type="presOf" srcId="{C71E116A-64D4-48FE-AE62-61686E862F4A}" destId="{FF6B47DF-05A2-4C7E-BF19-2C6753502FD1}" srcOrd="0" destOrd="0" presId="urn:microsoft.com/office/officeart/2005/8/layout/hierarchy1"/>
    <dgm:cxn modelId="{6FB46726-DE79-4DAE-A469-EBB951F36BB1}" type="presOf" srcId="{1FD6A2FE-E624-4E8F-B55B-DA2064C8B81C}" destId="{363E58AB-0640-4DB9-A902-0C9D36C539BF}" srcOrd="0" destOrd="0" presId="urn:microsoft.com/office/officeart/2005/8/layout/hierarchy1"/>
    <dgm:cxn modelId="{7B2CCCCB-72F8-40FB-BFB7-ECF1ADD41593}" type="presOf" srcId="{BFDC24C8-54AF-4A22-B600-CC0BF0117F47}" destId="{2B7515EA-CFC0-4EFC-B306-FF5709A44350}" srcOrd="0" destOrd="0" presId="urn:microsoft.com/office/officeart/2005/8/layout/hierarchy1"/>
    <dgm:cxn modelId="{E576E21A-E675-4E2D-BF79-67239B6BC8BF}" type="presOf" srcId="{3E910D17-1BDA-474C-B9AD-3EE713572051}" destId="{3E64321D-477D-41AB-B86D-F833CF4DCEAE}" srcOrd="0" destOrd="0" presId="urn:microsoft.com/office/officeart/2005/8/layout/hierarchy1"/>
    <dgm:cxn modelId="{5BCB3F01-BCD8-443B-AC64-2DFC621EE9D5}" type="presParOf" srcId="{7796A604-7B31-45D2-A395-85C0162F699A}" destId="{5212CB3F-917D-469D-B565-A5B10E0A5EF7}" srcOrd="0" destOrd="0" presId="urn:microsoft.com/office/officeart/2005/8/layout/hierarchy1"/>
    <dgm:cxn modelId="{F89A857A-6A24-4198-B04E-60D40E1DDFF7}" type="presParOf" srcId="{5212CB3F-917D-469D-B565-A5B10E0A5EF7}" destId="{D7C1EF3B-81F6-4615-AA4B-4C68CD23F4ED}" srcOrd="0" destOrd="0" presId="urn:microsoft.com/office/officeart/2005/8/layout/hierarchy1"/>
    <dgm:cxn modelId="{1F3C58E5-09B4-4E8B-9420-6DFEA456F53E}" type="presParOf" srcId="{D7C1EF3B-81F6-4615-AA4B-4C68CD23F4ED}" destId="{C54016BD-8060-4AF5-807D-3E3D2794743B}" srcOrd="0" destOrd="0" presId="urn:microsoft.com/office/officeart/2005/8/layout/hierarchy1"/>
    <dgm:cxn modelId="{554F74E7-3E0F-4696-BDAE-D9711F3F3AFF}" type="presParOf" srcId="{D7C1EF3B-81F6-4615-AA4B-4C68CD23F4ED}" destId="{7CE7765C-1109-4FB1-A055-D9A1736B8B0A}" srcOrd="1" destOrd="0" presId="urn:microsoft.com/office/officeart/2005/8/layout/hierarchy1"/>
    <dgm:cxn modelId="{5FF28871-221C-4195-AD51-FF49B79115CB}" type="presParOf" srcId="{5212CB3F-917D-469D-B565-A5B10E0A5EF7}" destId="{A02E4D32-BB96-4293-B85A-6A4C2AD31D44}" srcOrd="1" destOrd="0" presId="urn:microsoft.com/office/officeart/2005/8/layout/hierarchy1"/>
    <dgm:cxn modelId="{C2D3FD80-3314-444D-A8F9-FCDC344AA3C1}" type="presParOf" srcId="{A02E4D32-BB96-4293-B85A-6A4C2AD31D44}" destId="{74BDF6BB-7B16-4D99-ABEE-42C0034BF030}" srcOrd="0" destOrd="0" presId="urn:microsoft.com/office/officeart/2005/8/layout/hierarchy1"/>
    <dgm:cxn modelId="{C8F6EDBA-FDD1-4F5E-A79D-4BD95398FCAA}" type="presParOf" srcId="{A02E4D32-BB96-4293-B85A-6A4C2AD31D44}" destId="{A767BFA2-4E8F-4FF5-B597-9BAFEF9B58DD}" srcOrd="1" destOrd="0" presId="urn:microsoft.com/office/officeart/2005/8/layout/hierarchy1"/>
    <dgm:cxn modelId="{3EA33E14-B8C5-4D5D-90D6-781509C5B59E}" type="presParOf" srcId="{A767BFA2-4E8F-4FF5-B597-9BAFEF9B58DD}" destId="{4228C040-7CC2-4185-9A94-A918F3859EB8}" srcOrd="0" destOrd="0" presId="urn:microsoft.com/office/officeart/2005/8/layout/hierarchy1"/>
    <dgm:cxn modelId="{B00A88BF-D8A0-458D-A32B-0A013C4B5DBD}" type="presParOf" srcId="{4228C040-7CC2-4185-9A94-A918F3859EB8}" destId="{25DAEB73-64CE-4B4E-86E2-8D9774AE4274}" srcOrd="0" destOrd="0" presId="urn:microsoft.com/office/officeart/2005/8/layout/hierarchy1"/>
    <dgm:cxn modelId="{F8C46C06-DAF1-4ED2-AF21-9CA197472B8B}" type="presParOf" srcId="{4228C040-7CC2-4185-9A94-A918F3859EB8}" destId="{3E64321D-477D-41AB-B86D-F833CF4DCEAE}" srcOrd="1" destOrd="0" presId="urn:microsoft.com/office/officeart/2005/8/layout/hierarchy1"/>
    <dgm:cxn modelId="{ABAD5DD0-68E8-4904-A62B-8823B5587310}" type="presParOf" srcId="{A767BFA2-4E8F-4FF5-B597-9BAFEF9B58DD}" destId="{FFCBE649-8228-4D12-91A6-CEC3E0518298}" srcOrd="1" destOrd="0" presId="urn:microsoft.com/office/officeart/2005/8/layout/hierarchy1"/>
    <dgm:cxn modelId="{DA6259DE-1205-4ADC-BB94-5200AFA89AA9}" type="presParOf" srcId="{FFCBE649-8228-4D12-91A6-CEC3E0518298}" destId="{2FBA69C9-BCCE-4C41-BDFC-4110E86BC3FA}" srcOrd="0" destOrd="0" presId="urn:microsoft.com/office/officeart/2005/8/layout/hierarchy1"/>
    <dgm:cxn modelId="{1EC66DAA-38CC-4F2C-8857-A35F3BAE3C28}" type="presParOf" srcId="{FFCBE649-8228-4D12-91A6-CEC3E0518298}" destId="{B704B303-6AC7-4733-9F06-882231951AAE}" srcOrd="1" destOrd="0" presId="urn:microsoft.com/office/officeart/2005/8/layout/hierarchy1"/>
    <dgm:cxn modelId="{BCBF0395-F598-49B6-B732-A8ECE786CC50}" type="presParOf" srcId="{B704B303-6AC7-4733-9F06-882231951AAE}" destId="{BA98BAB1-9A35-4689-B5E2-13F30566F60C}" srcOrd="0" destOrd="0" presId="urn:microsoft.com/office/officeart/2005/8/layout/hierarchy1"/>
    <dgm:cxn modelId="{0D170926-E824-406C-A8DC-57B1BAF5AD5F}" type="presParOf" srcId="{BA98BAB1-9A35-4689-B5E2-13F30566F60C}" destId="{D45A1378-B308-4A5E-8D88-65D387AF0D58}" srcOrd="0" destOrd="0" presId="urn:microsoft.com/office/officeart/2005/8/layout/hierarchy1"/>
    <dgm:cxn modelId="{F4D4F566-6180-43C3-A637-F693C9049AE4}" type="presParOf" srcId="{BA98BAB1-9A35-4689-B5E2-13F30566F60C}" destId="{2B7515EA-CFC0-4EFC-B306-FF5709A44350}" srcOrd="1" destOrd="0" presId="urn:microsoft.com/office/officeart/2005/8/layout/hierarchy1"/>
    <dgm:cxn modelId="{F660B4B8-AFAB-41F9-B212-7DBA690A5A48}" type="presParOf" srcId="{B704B303-6AC7-4733-9F06-882231951AAE}" destId="{9238CAB1-A61A-4953-9605-E9FA6AAF081F}" srcOrd="1" destOrd="0" presId="urn:microsoft.com/office/officeart/2005/8/layout/hierarchy1"/>
    <dgm:cxn modelId="{756FB239-4C30-4795-9F90-FAB75E2F3030}" type="presParOf" srcId="{FFCBE649-8228-4D12-91A6-CEC3E0518298}" destId="{2DF7C1A3-90B9-442D-B278-8D00DD25F3C2}" srcOrd="2" destOrd="0" presId="urn:microsoft.com/office/officeart/2005/8/layout/hierarchy1"/>
    <dgm:cxn modelId="{7027F170-18E1-4725-9F4E-B0CB154A4C11}" type="presParOf" srcId="{FFCBE649-8228-4D12-91A6-CEC3E0518298}" destId="{6FC06684-B4EC-41E1-80FB-A3CB73B6DFFC}" srcOrd="3" destOrd="0" presId="urn:microsoft.com/office/officeart/2005/8/layout/hierarchy1"/>
    <dgm:cxn modelId="{37776608-E30B-4606-9CB5-AE9C2FD5BB59}" type="presParOf" srcId="{6FC06684-B4EC-41E1-80FB-A3CB73B6DFFC}" destId="{CE6A509A-D68B-484E-8A7B-D9FF2D422516}" srcOrd="0" destOrd="0" presId="urn:microsoft.com/office/officeart/2005/8/layout/hierarchy1"/>
    <dgm:cxn modelId="{6E4C97F2-9811-4ECB-ACC5-38FD1311F68A}" type="presParOf" srcId="{CE6A509A-D68B-484E-8A7B-D9FF2D422516}" destId="{4CB19E09-393F-4C20-942C-F588D0367638}" srcOrd="0" destOrd="0" presId="urn:microsoft.com/office/officeart/2005/8/layout/hierarchy1"/>
    <dgm:cxn modelId="{FF7AD36E-C27D-43EF-A710-79CFC5E8B10B}" type="presParOf" srcId="{CE6A509A-D68B-484E-8A7B-D9FF2D422516}" destId="{CB115447-490D-4B2E-8181-7F54E4AF58EF}" srcOrd="1" destOrd="0" presId="urn:microsoft.com/office/officeart/2005/8/layout/hierarchy1"/>
    <dgm:cxn modelId="{39A184B1-D96F-457F-834E-216FC455D847}" type="presParOf" srcId="{6FC06684-B4EC-41E1-80FB-A3CB73B6DFFC}" destId="{DEF6F96C-0851-43BD-B3D2-3E5156130FBC}" srcOrd="1" destOrd="0" presId="urn:microsoft.com/office/officeart/2005/8/layout/hierarchy1"/>
    <dgm:cxn modelId="{8BCFBB4C-4F2B-41E9-9DCD-EDE9B17DFD01}" type="presParOf" srcId="{A02E4D32-BB96-4293-B85A-6A4C2AD31D44}" destId="{FF6B47DF-05A2-4C7E-BF19-2C6753502FD1}" srcOrd="2" destOrd="0" presId="urn:microsoft.com/office/officeart/2005/8/layout/hierarchy1"/>
    <dgm:cxn modelId="{2A855B60-17A8-4ED4-86C3-0EAF66C5D59F}" type="presParOf" srcId="{A02E4D32-BB96-4293-B85A-6A4C2AD31D44}" destId="{9F998E11-41D5-438F-AE07-1327FF6EE029}" srcOrd="3" destOrd="0" presId="urn:microsoft.com/office/officeart/2005/8/layout/hierarchy1"/>
    <dgm:cxn modelId="{D86F0B1F-79C0-4B26-8D2D-388BD10BAEAF}" type="presParOf" srcId="{9F998E11-41D5-438F-AE07-1327FF6EE029}" destId="{09309310-39A8-4D3A-B846-907A9BC26CCA}" srcOrd="0" destOrd="0" presId="urn:microsoft.com/office/officeart/2005/8/layout/hierarchy1"/>
    <dgm:cxn modelId="{B04B6A05-1577-4E56-9E19-AA3E800C2658}" type="presParOf" srcId="{09309310-39A8-4D3A-B846-907A9BC26CCA}" destId="{4397ADF7-5871-454C-887B-D120E1790098}" srcOrd="0" destOrd="0" presId="urn:microsoft.com/office/officeart/2005/8/layout/hierarchy1"/>
    <dgm:cxn modelId="{3D229C0B-3088-4072-8D84-DE869A609C9D}" type="presParOf" srcId="{09309310-39A8-4D3A-B846-907A9BC26CCA}" destId="{363E58AB-0640-4DB9-A902-0C9D36C539BF}" srcOrd="1" destOrd="0" presId="urn:microsoft.com/office/officeart/2005/8/layout/hierarchy1"/>
    <dgm:cxn modelId="{C808F254-B15E-45AE-B4DC-AFE6367CCA12}" type="presParOf" srcId="{9F998E11-41D5-438F-AE07-1327FF6EE029}" destId="{22A20752-A65C-43E8-BF93-F0004B9E0870}" srcOrd="1" destOrd="0" presId="urn:microsoft.com/office/officeart/2005/8/layout/hierarchy1"/>
    <dgm:cxn modelId="{2486E775-EBF1-4DC6-83FD-F150E78A1B31}" type="presParOf" srcId="{22A20752-A65C-43E8-BF93-F0004B9E0870}" destId="{D929A59B-5A79-4B3F-B288-D6710EBFA3E0}" srcOrd="0" destOrd="0" presId="urn:microsoft.com/office/officeart/2005/8/layout/hierarchy1"/>
    <dgm:cxn modelId="{6C6486E4-FD06-4FC7-90DD-8337CF82910B}" type="presParOf" srcId="{22A20752-A65C-43E8-BF93-F0004B9E0870}" destId="{559AD5B2-71FC-43BB-A189-A0D988A70CFB}" srcOrd="1" destOrd="0" presId="urn:microsoft.com/office/officeart/2005/8/layout/hierarchy1"/>
    <dgm:cxn modelId="{CFDD6D9A-9C61-4FD1-A555-2DF86F22C5C0}" type="presParOf" srcId="{559AD5B2-71FC-43BB-A189-A0D988A70CFB}" destId="{E28A0904-CF13-4699-85CD-2367CE9D566B}" srcOrd="0" destOrd="0" presId="urn:microsoft.com/office/officeart/2005/8/layout/hierarchy1"/>
    <dgm:cxn modelId="{8781B5B9-04C7-446C-AEF7-FE390180AF0F}" type="presParOf" srcId="{E28A0904-CF13-4699-85CD-2367CE9D566B}" destId="{7A36103A-EE62-49A1-B03F-9DE4C6301F03}" srcOrd="0" destOrd="0" presId="urn:microsoft.com/office/officeart/2005/8/layout/hierarchy1"/>
    <dgm:cxn modelId="{D9FC4227-214B-4977-8C9D-D10214D7BC2A}" type="presParOf" srcId="{E28A0904-CF13-4699-85CD-2367CE9D566B}" destId="{5BE78546-3892-4448-9985-8D8CDDAD08BD}" srcOrd="1" destOrd="0" presId="urn:microsoft.com/office/officeart/2005/8/layout/hierarchy1"/>
    <dgm:cxn modelId="{7895BA94-2BB6-481D-B67E-1E53D77681DC}" type="presParOf" srcId="{559AD5B2-71FC-43BB-A189-A0D988A70CFB}" destId="{1C67F567-EF2A-448A-96DA-AC0DC4FBA6BC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/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/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/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/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/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/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rgbClr val="FFC000"/>
        </a:solidFill>
      </dgm:spPr>
      <dgm:t>
        <a:bodyPr/>
        <a:lstStyle/>
        <a:p>
          <a:endParaRPr lang="th-TH"/>
        </a:p>
      </dgm:t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>
        <a:solidFill>
          <a:srgbClr val="00B050"/>
        </a:solidFill>
      </dgm:spPr>
      <dgm:t>
        <a:bodyPr/>
        <a:lstStyle/>
        <a:p>
          <a:endParaRPr lang="th-TH"/>
        </a:p>
      </dgm:t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Y="-1275"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9B03C3E3-0AEC-448A-B4AD-5C51B4D82346}" type="pres">
      <dgm:prSet presAssocID="{CD4ECF29-ED1B-4071-AF61-583B94BC796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CEF72C08-A272-4E81-9E0E-E855321B023C}" type="presOf" srcId="{A2976726-71EA-4EBA-8A8D-E04D7478BD6D}" destId="{02B7BD80-9A3E-410B-90A4-84474D95B783}" srcOrd="0" destOrd="0" presId="urn:microsoft.com/office/officeart/2009/layout/CircleArrowProcess"/>
    <dgm:cxn modelId="{DE2210C6-271B-4FF6-8ECD-762DBD38357D}" type="presOf" srcId="{983A63E6-8EAF-4877-9298-6D4833FD6659}" destId="{E81C1BEE-F4E1-427B-AE31-57E2CB5B32CD}" srcOrd="0" destOrd="0" presId="urn:microsoft.com/office/officeart/2009/layout/CircleArrowProcess"/>
    <dgm:cxn modelId="{592070BA-B194-4DFC-8FE4-62821DE0D3A0}" type="presOf" srcId="{CD4ECF29-ED1B-4071-AF61-583B94BC7965}" destId="{9B03C3E3-0AEC-448A-B4AD-5C51B4D82346}" srcOrd="0" destOrd="0" presId="urn:microsoft.com/office/officeart/2009/layout/CircleArrowProcess"/>
    <dgm:cxn modelId="{77E837E7-3568-4767-B093-FB982D9E37AC}" type="presOf" srcId="{6B125282-ADF9-48A2-9950-0D5BBBB5A5C9}" destId="{8288AB83-BA3D-4255-BD69-6B174D8610FE}" srcOrd="0" destOrd="0" presId="urn:microsoft.com/office/officeart/2009/layout/CircleArrowProcess"/>
    <dgm:cxn modelId="{BDC24D6F-0862-4502-8119-E748735440BD}" type="presParOf" srcId="{E81C1BEE-F4E1-427B-AE31-57E2CB5B32CD}" destId="{292F55AA-A102-4827-9C20-F66E9C2B124A}" srcOrd="0" destOrd="0" presId="urn:microsoft.com/office/officeart/2009/layout/CircleArrowProcess"/>
    <dgm:cxn modelId="{24A7ABEA-B10E-4C93-9634-7AA5F1D32491}" type="presParOf" srcId="{292F55AA-A102-4827-9C20-F66E9C2B124A}" destId="{43D95F6F-75F7-4B88-9B65-322479FE868C}" srcOrd="0" destOrd="0" presId="urn:microsoft.com/office/officeart/2009/layout/CircleArrowProcess"/>
    <dgm:cxn modelId="{BB00DB2A-81C4-4383-99D1-F5BC009A4F35}" type="presParOf" srcId="{E81C1BEE-F4E1-427B-AE31-57E2CB5B32CD}" destId="{8288AB83-BA3D-4255-BD69-6B174D8610FE}" srcOrd="1" destOrd="0" presId="urn:microsoft.com/office/officeart/2009/layout/CircleArrowProcess"/>
    <dgm:cxn modelId="{25A0EF70-38CA-4A2B-8E81-E6D80720A22D}" type="presParOf" srcId="{E81C1BEE-F4E1-427B-AE31-57E2CB5B32CD}" destId="{30078657-B71E-49A7-9E42-CD0C4BDDA05F}" srcOrd="2" destOrd="0" presId="urn:microsoft.com/office/officeart/2009/layout/CircleArrowProcess"/>
    <dgm:cxn modelId="{31808E71-20FF-4FA2-885D-F4CB0E57C268}" type="presParOf" srcId="{30078657-B71E-49A7-9E42-CD0C4BDDA05F}" destId="{0A0A709C-CBEA-4B0C-97E8-07EFC1F10E2C}" srcOrd="0" destOrd="0" presId="urn:microsoft.com/office/officeart/2009/layout/CircleArrowProcess"/>
    <dgm:cxn modelId="{9AF57EE3-68A9-436F-82B7-4772369C5565}" type="presParOf" srcId="{E81C1BEE-F4E1-427B-AE31-57E2CB5B32CD}" destId="{02B7BD80-9A3E-410B-90A4-84474D95B783}" srcOrd="3" destOrd="0" presId="urn:microsoft.com/office/officeart/2009/layout/CircleArrowProcess"/>
    <dgm:cxn modelId="{EBD39CB0-A367-4612-97A1-1E8A17FF1D10}" type="presParOf" srcId="{E81C1BEE-F4E1-427B-AE31-57E2CB5B32CD}" destId="{6506947B-E22B-43A6-A0CF-E0488286136D}" srcOrd="4" destOrd="0" presId="urn:microsoft.com/office/officeart/2009/layout/CircleArrowProcess"/>
    <dgm:cxn modelId="{5E6CE5FE-7C5B-4BBB-8B36-7DAFCF78A1B4}" type="presParOf" srcId="{6506947B-E22B-43A6-A0CF-E0488286136D}" destId="{5DA839E5-ACAA-4842-8D7B-A71FC2D4DA80}" srcOrd="0" destOrd="0" presId="urn:microsoft.com/office/officeart/2009/layout/CircleArrowProcess"/>
    <dgm:cxn modelId="{7F91791A-70EB-4EB5-9469-2530931412AB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3A63E6-8EAF-4877-9298-6D4833FD6659}" type="doc">
      <dgm:prSet loTypeId="urn:microsoft.com/office/officeart/2009/layout/CircleArrow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6B125282-ADF9-48A2-9950-0D5BBBB5A5C9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3EA76524-D003-44DE-B146-3DDF523387D7}" type="parTrans" cxnId="{E24B6A14-27DE-4E83-8301-90A733526EA0}">
      <dgm:prSet/>
      <dgm:spPr/>
      <dgm:t>
        <a:bodyPr/>
        <a:lstStyle/>
        <a:p>
          <a:endParaRPr lang="th-TH"/>
        </a:p>
      </dgm:t>
    </dgm:pt>
    <dgm:pt modelId="{445F7003-67F9-479F-A01A-0094E1A2113A}" type="sibTrans" cxnId="{E24B6A14-27DE-4E83-8301-90A733526EA0}">
      <dgm:prSet/>
      <dgm:spPr/>
      <dgm:t>
        <a:bodyPr/>
        <a:lstStyle/>
        <a:p>
          <a:endParaRPr lang="th-TH"/>
        </a:p>
      </dgm:t>
    </dgm:pt>
    <dgm:pt modelId="{A2976726-71EA-4EBA-8A8D-E04D7478BD6D}">
      <dgm:prSet phldrT="[Text]" custT="1"/>
      <dgm:spPr/>
      <dgm:t>
        <a:bodyPr/>
        <a:lstStyle/>
        <a:p>
          <a:r>
            <a:rPr lang="th-TH" sz="3200" b="1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gm:t>
    </dgm:pt>
    <dgm:pt modelId="{935BABE6-D9D4-48DD-98FF-E31D2DF9524A}" type="parTrans" cxnId="{4D1A4FA6-476A-470B-9758-5F0ED331F3F5}">
      <dgm:prSet/>
      <dgm:spPr/>
      <dgm:t>
        <a:bodyPr/>
        <a:lstStyle/>
        <a:p>
          <a:endParaRPr lang="th-TH"/>
        </a:p>
      </dgm:t>
    </dgm:pt>
    <dgm:pt modelId="{55D976C0-EB63-4C42-9943-7040BE388D9D}" type="sibTrans" cxnId="{4D1A4FA6-476A-470B-9758-5F0ED331F3F5}">
      <dgm:prSet/>
      <dgm:spPr/>
      <dgm:t>
        <a:bodyPr/>
        <a:lstStyle/>
        <a:p>
          <a:endParaRPr lang="th-TH"/>
        </a:p>
      </dgm:t>
    </dgm:pt>
    <dgm:pt modelId="{CD4ECF29-ED1B-4071-AF61-583B94BC7965}">
      <dgm:prSet phldrT="[Text]" custT="1"/>
      <dgm:spPr/>
      <dgm:t>
        <a:bodyPr/>
        <a:lstStyle/>
        <a:p>
          <a:r>
            <a:rPr lang="th-TH" sz="28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gm:t>
    </dgm:pt>
    <dgm:pt modelId="{7F59D5D8-D19B-477A-B190-341A11826D1C}" type="parTrans" cxnId="{C414931C-C9AF-43B0-A29A-CF1417B5DBE4}">
      <dgm:prSet/>
      <dgm:spPr/>
      <dgm:t>
        <a:bodyPr/>
        <a:lstStyle/>
        <a:p>
          <a:endParaRPr lang="th-TH"/>
        </a:p>
      </dgm:t>
    </dgm:pt>
    <dgm:pt modelId="{F4AEFFF1-463E-45AC-8939-DD0BA8FA599D}" type="sibTrans" cxnId="{C414931C-C9AF-43B0-A29A-CF1417B5DBE4}">
      <dgm:prSet/>
      <dgm:spPr/>
      <dgm:t>
        <a:bodyPr/>
        <a:lstStyle/>
        <a:p>
          <a:endParaRPr lang="th-TH"/>
        </a:p>
      </dgm:t>
    </dgm:pt>
    <dgm:pt modelId="{E81C1BEE-F4E1-427B-AE31-57E2CB5B32CD}" type="pres">
      <dgm:prSet presAssocID="{983A63E6-8EAF-4877-9298-6D4833FD66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292F55AA-A102-4827-9C20-F66E9C2B124A}" type="pres">
      <dgm:prSet presAssocID="{6B125282-ADF9-48A2-9950-0D5BBBB5A5C9}" presName="Accent1" presStyleCnt="0"/>
      <dgm:spPr/>
    </dgm:pt>
    <dgm:pt modelId="{43D95F6F-75F7-4B88-9B65-322479FE868C}" type="pres">
      <dgm:prSet presAssocID="{6B125282-ADF9-48A2-9950-0D5BBBB5A5C9}" presName="Accent" presStyleLbl="node1" presStyleIdx="0" presStyleCnt="3"/>
      <dgm:spPr>
        <a:solidFill>
          <a:srgbClr val="FFC000"/>
        </a:solidFill>
      </dgm:spPr>
      <dgm:t>
        <a:bodyPr/>
        <a:lstStyle/>
        <a:p>
          <a:endParaRPr lang="th-TH"/>
        </a:p>
      </dgm:t>
    </dgm:pt>
    <dgm:pt modelId="{8288AB83-BA3D-4255-BD69-6B174D8610FE}" type="pres">
      <dgm:prSet presAssocID="{6B125282-ADF9-48A2-9950-0D5BBBB5A5C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078657-B71E-49A7-9E42-CD0C4BDDA05F}" type="pres">
      <dgm:prSet presAssocID="{A2976726-71EA-4EBA-8A8D-E04D7478BD6D}" presName="Accent2" presStyleCnt="0"/>
      <dgm:spPr/>
    </dgm:pt>
    <dgm:pt modelId="{0A0A709C-CBEA-4B0C-97E8-07EFC1F10E2C}" type="pres">
      <dgm:prSet presAssocID="{A2976726-71EA-4EBA-8A8D-E04D7478BD6D}" presName="Accent" presStyleLbl="node1" presStyleIdx="1" presStyleCnt="3"/>
      <dgm:spPr>
        <a:solidFill>
          <a:srgbClr val="00B050"/>
        </a:solidFill>
      </dgm:spPr>
      <dgm:t>
        <a:bodyPr/>
        <a:lstStyle/>
        <a:p>
          <a:endParaRPr lang="th-TH"/>
        </a:p>
      </dgm:t>
    </dgm:pt>
    <dgm:pt modelId="{02B7BD80-9A3E-410B-90A4-84474D95B783}" type="pres">
      <dgm:prSet presAssocID="{A2976726-71EA-4EBA-8A8D-E04D7478BD6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06947B-E22B-43A6-A0CF-E0488286136D}" type="pres">
      <dgm:prSet presAssocID="{CD4ECF29-ED1B-4071-AF61-583B94BC7965}" presName="Accent3" presStyleCnt="0"/>
      <dgm:spPr/>
    </dgm:pt>
    <dgm:pt modelId="{5DA839E5-ACAA-4842-8D7B-A71FC2D4DA80}" type="pres">
      <dgm:prSet presAssocID="{CD4ECF29-ED1B-4071-AF61-583B94BC7965}" presName="Accent" presStyleLbl="node1" presStyleIdx="2" presStyleCnt="3" custLinFactNeighborY="-1275"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9B03C3E3-0AEC-448A-B4AD-5C51B4D82346}" type="pres">
      <dgm:prSet presAssocID="{CD4ECF29-ED1B-4071-AF61-583B94BC796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879EB71-8500-4C97-9C55-2AB38E2AEF72}" type="presOf" srcId="{A2976726-71EA-4EBA-8A8D-E04D7478BD6D}" destId="{02B7BD80-9A3E-410B-90A4-84474D95B783}" srcOrd="0" destOrd="0" presId="urn:microsoft.com/office/officeart/2009/layout/CircleArrowProcess"/>
    <dgm:cxn modelId="{4D1A4FA6-476A-470B-9758-5F0ED331F3F5}" srcId="{983A63E6-8EAF-4877-9298-6D4833FD6659}" destId="{A2976726-71EA-4EBA-8A8D-E04D7478BD6D}" srcOrd="1" destOrd="0" parTransId="{935BABE6-D9D4-48DD-98FF-E31D2DF9524A}" sibTransId="{55D976C0-EB63-4C42-9943-7040BE388D9D}"/>
    <dgm:cxn modelId="{FF00FF97-5741-4764-9F4F-57B66EEC0A43}" type="presOf" srcId="{6B125282-ADF9-48A2-9950-0D5BBBB5A5C9}" destId="{8288AB83-BA3D-4255-BD69-6B174D8610FE}" srcOrd="0" destOrd="0" presId="urn:microsoft.com/office/officeart/2009/layout/CircleArrowProcess"/>
    <dgm:cxn modelId="{C414931C-C9AF-43B0-A29A-CF1417B5DBE4}" srcId="{983A63E6-8EAF-4877-9298-6D4833FD6659}" destId="{CD4ECF29-ED1B-4071-AF61-583B94BC7965}" srcOrd="2" destOrd="0" parTransId="{7F59D5D8-D19B-477A-B190-341A11826D1C}" sibTransId="{F4AEFFF1-463E-45AC-8939-DD0BA8FA599D}"/>
    <dgm:cxn modelId="{E24B6A14-27DE-4E83-8301-90A733526EA0}" srcId="{983A63E6-8EAF-4877-9298-6D4833FD6659}" destId="{6B125282-ADF9-48A2-9950-0D5BBBB5A5C9}" srcOrd="0" destOrd="0" parTransId="{3EA76524-D003-44DE-B146-3DDF523387D7}" sibTransId="{445F7003-67F9-479F-A01A-0094E1A2113A}"/>
    <dgm:cxn modelId="{3D75E8B9-A3E4-4E69-B23A-DE7A13A77D69}" type="presOf" srcId="{CD4ECF29-ED1B-4071-AF61-583B94BC7965}" destId="{9B03C3E3-0AEC-448A-B4AD-5C51B4D82346}" srcOrd="0" destOrd="0" presId="urn:microsoft.com/office/officeart/2009/layout/CircleArrowProcess"/>
    <dgm:cxn modelId="{DA5B6E42-C458-4411-942C-02EEF2BB2945}" type="presOf" srcId="{983A63E6-8EAF-4877-9298-6D4833FD6659}" destId="{E81C1BEE-F4E1-427B-AE31-57E2CB5B32CD}" srcOrd="0" destOrd="0" presId="urn:microsoft.com/office/officeart/2009/layout/CircleArrowProcess"/>
    <dgm:cxn modelId="{714C8925-854A-4737-9710-3AF3A5657646}" type="presParOf" srcId="{E81C1BEE-F4E1-427B-AE31-57E2CB5B32CD}" destId="{292F55AA-A102-4827-9C20-F66E9C2B124A}" srcOrd="0" destOrd="0" presId="urn:microsoft.com/office/officeart/2009/layout/CircleArrowProcess"/>
    <dgm:cxn modelId="{C0573846-2A8D-472C-8B04-BA9BF6901BA3}" type="presParOf" srcId="{292F55AA-A102-4827-9C20-F66E9C2B124A}" destId="{43D95F6F-75F7-4B88-9B65-322479FE868C}" srcOrd="0" destOrd="0" presId="urn:microsoft.com/office/officeart/2009/layout/CircleArrowProcess"/>
    <dgm:cxn modelId="{ECA83016-6899-4FA6-B610-3D2C973A736A}" type="presParOf" srcId="{E81C1BEE-F4E1-427B-AE31-57E2CB5B32CD}" destId="{8288AB83-BA3D-4255-BD69-6B174D8610FE}" srcOrd="1" destOrd="0" presId="urn:microsoft.com/office/officeart/2009/layout/CircleArrowProcess"/>
    <dgm:cxn modelId="{EC7791CF-1AF6-44DA-A525-B875E677EB0A}" type="presParOf" srcId="{E81C1BEE-F4E1-427B-AE31-57E2CB5B32CD}" destId="{30078657-B71E-49A7-9E42-CD0C4BDDA05F}" srcOrd="2" destOrd="0" presId="urn:microsoft.com/office/officeart/2009/layout/CircleArrowProcess"/>
    <dgm:cxn modelId="{27398A84-0DAB-40DB-A088-A08986E1EE46}" type="presParOf" srcId="{30078657-B71E-49A7-9E42-CD0C4BDDA05F}" destId="{0A0A709C-CBEA-4B0C-97E8-07EFC1F10E2C}" srcOrd="0" destOrd="0" presId="urn:microsoft.com/office/officeart/2009/layout/CircleArrowProcess"/>
    <dgm:cxn modelId="{1C95827E-B3D0-4CF3-8636-5F208119D5A7}" type="presParOf" srcId="{E81C1BEE-F4E1-427B-AE31-57E2CB5B32CD}" destId="{02B7BD80-9A3E-410B-90A4-84474D95B783}" srcOrd="3" destOrd="0" presId="urn:microsoft.com/office/officeart/2009/layout/CircleArrowProcess"/>
    <dgm:cxn modelId="{044EB419-C407-4BFB-8F29-A4475291227B}" type="presParOf" srcId="{E81C1BEE-F4E1-427B-AE31-57E2CB5B32CD}" destId="{6506947B-E22B-43A6-A0CF-E0488286136D}" srcOrd="4" destOrd="0" presId="urn:microsoft.com/office/officeart/2009/layout/CircleArrowProcess"/>
    <dgm:cxn modelId="{E509FD46-D6EB-49CA-B609-2B1867914AE8}" type="presParOf" srcId="{6506947B-E22B-43A6-A0CF-E0488286136D}" destId="{5DA839E5-ACAA-4842-8D7B-A71FC2D4DA80}" srcOrd="0" destOrd="0" presId="urn:microsoft.com/office/officeart/2009/layout/CircleArrowProcess"/>
    <dgm:cxn modelId="{A58FEBE7-1207-45CF-9061-F0C7079130C2}" type="presParOf" srcId="{E81C1BEE-F4E1-427B-AE31-57E2CB5B32CD}" destId="{9B03C3E3-0AEC-448A-B4AD-5C51B4D8234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D4C76C-6A66-4C74-A5B5-7F208D03E7F7}" type="doc">
      <dgm:prSet loTypeId="urn:microsoft.com/office/officeart/2005/8/layout/pyramid4" loCatId="pyramid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A6B230A4-061C-4776-AAFF-B9988E145F18}">
      <dgm:prSet phldrT="[ข้อความ]" custT="1"/>
      <dgm:spPr>
        <a:solidFill>
          <a:srgbClr val="FFCCFF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400" b="1" dirty="0">
            <a:solidFill>
              <a:schemeClr val="tx1"/>
            </a:solidFill>
            <a:effectLst/>
            <a:latin typeface="EucrosiaUPC" pitchFamily="18" charset="-34"/>
            <a:cs typeface="EucrosiaUPC" pitchFamily="18" charset="-34"/>
          </a:endParaRPr>
        </a:p>
      </dgm:t>
    </dgm:pt>
    <dgm:pt modelId="{1441F8E0-C585-4447-8604-18DBD8BAC4F8}" type="parTrans" cxnId="{844E7A3B-8588-468C-9117-982B21E358AB}">
      <dgm:prSet/>
      <dgm:spPr/>
      <dgm:t>
        <a:bodyPr/>
        <a:lstStyle/>
        <a:p>
          <a:endParaRPr lang="th-TH" sz="1400"/>
        </a:p>
      </dgm:t>
    </dgm:pt>
    <dgm:pt modelId="{ED6402CB-E167-4A38-86BE-2427A42A4D88}" type="sibTrans" cxnId="{844E7A3B-8588-468C-9117-982B21E358AB}">
      <dgm:prSet/>
      <dgm:spPr/>
      <dgm:t>
        <a:bodyPr/>
        <a:lstStyle/>
        <a:p>
          <a:endParaRPr lang="th-TH" sz="1400"/>
        </a:p>
      </dgm:t>
    </dgm:pt>
    <dgm:pt modelId="{42AA3A8B-6D23-4698-92B1-F2B37E95DF40}">
      <dgm:prSet phldrT="[ข้อความ]" custT="1"/>
      <dgm:spPr>
        <a:solidFill>
          <a:srgbClr val="FFFF00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endParaRPr lang="th-TH" sz="2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  <a:p>
          <a:r>
            <a:rPr lang="th-TH" sz="2400" b="1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วิธีเฉพาะ เจาะจง</a:t>
          </a:r>
          <a:endParaRPr lang="th-TH" sz="2400" b="1" dirty="0">
            <a:solidFill>
              <a:schemeClr val="tx1"/>
            </a:solidFill>
            <a:effectLst/>
            <a:latin typeface="EucrosiaUPC" pitchFamily="18" charset="-34"/>
            <a:cs typeface="EucrosiaUPC" pitchFamily="18" charset="-34"/>
          </a:endParaRPr>
        </a:p>
      </dgm:t>
    </dgm:pt>
    <dgm:pt modelId="{A0DFBE1F-2791-41F8-9B35-F4BD3D9E1517}" type="parTrans" cxnId="{EB516D79-F1F7-46D1-9BDB-EE014070E40D}">
      <dgm:prSet/>
      <dgm:spPr/>
      <dgm:t>
        <a:bodyPr/>
        <a:lstStyle/>
        <a:p>
          <a:endParaRPr lang="th-TH" sz="1400"/>
        </a:p>
      </dgm:t>
    </dgm:pt>
    <dgm:pt modelId="{A5FEB018-7876-45D4-8AB4-698A89445BCA}" type="sibTrans" cxnId="{EB516D79-F1F7-46D1-9BDB-EE014070E40D}">
      <dgm:prSet/>
      <dgm:spPr/>
      <dgm:t>
        <a:bodyPr/>
        <a:lstStyle/>
        <a:p>
          <a:endParaRPr lang="th-TH" sz="1400"/>
        </a:p>
      </dgm:t>
    </dgm:pt>
    <dgm:pt modelId="{A3424382-72E7-427A-9951-849323004622}">
      <dgm:prSet phldrT="[ข้อความ]" custT="1"/>
      <dgm:spPr>
        <a:solidFill>
          <a:srgbClr val="00B0F0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   ประกวดแบบ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E8E859FB-A924-48A9-9159-E40C19FC6EDA}" type="parTrans" cxnId="{273D60CD-0F5C-4908-BEAF-D560BBB82387}">
      <dgm:prSet/>
      <dgm:spPr/>
      <dgm:t>
        <a:bodyPr/>
        <a:lstStyle/>
        <a:p>
          <a:endParaRPr lang="th-TH" sz="1400"/>
        </a:p>
      </dgm:t>
    </dgm:pt>
    <dgm:pt modelId="{C1C4781B-CBA2-423A-B17C-F638D8D6F387}" type="sibTrans" cxnId="{273D60CD-0F5C-4908-BEAF-D560BBB82387}">
      <dgm:prSet/>
      <dgm:spPr/>
      <dgm:t>
        <a:bodyPr/>
        <a:lstStyle/>
        <a:p>
          <a:endParaRPr lang="th-TH" sz="1400"/>
        </a:p>
      </dgm:t>
    </dgm:pt>
    <dgm:pt modelId="{642D7C5A-EE93-45DC-94C8-074BF0508C92}">
      <dgm:prSet phldrT="[ข้อความ]" custT="1"/>
      <dgm:spPr>
        <a:solidFill>
          <a:schemeClr val="accent6">
            <a:lumMod val="60000"/>
            <a:lumOff val="40000"/>
          </a:schemeClr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2400" b="1" dirty="0">
            <a:ln>
              <a:solidFill>
                <a:sysClr val="windowText" lastClr="000000"/>
              </a:solidFill>
            </a:ln>
            <a:latin typeface="EucrosiaUPC" pitchFamily="18" charset="-34"/>
            <a:cs typeface="EucrosiaUPC" pitchFamily="18" charset="-34"/>
          </a:endParaRPr>
        </a:p>
      </dgm:t>
    </dgm:pt>
    <dgm:pt modelId="{E7F192B1-B411-4587-BA75-DAF61EAAEABF}" type="sibTrans" cxnId="{60FC8BB7-1104-4058-9F13-F0FCECC1BC50}">
      <dgm:prSet/>
      <dgm:spPr/>
      <dgm:t>
        <a:bodyPr/>
        <a:lstStyle/>
        <a:p>
          <a:endParaRPr lang="th-TH" sz="1400"/>
        </a:p>
      </dgm:t>
    </dgm:pt>
    <dgm:pt modelId="{C5D7C4CB-E5A1-4E2A-84B5-D1C676250E0A}" type="parTrans" cxnId="{60FC8BB7-1104-4058-9F13-F0FCECC1BC50}">
      <dgm:prSet/>
      <dgm:spPr/>
      <dgm:t>
        <a:bodyPr/>
        <a:lstStyle/>
        <a:p>
          <a:endParaRPr lang="th-TH" sz="1400"/>
        </a:p>
      </dgm:t>
    </dgm:pt>
    <dgm:pt modelId="{3BB4B68B-3D6D-483C-9690-B576D7D2C64E}" type="pres">
      <dgm:prSet presAssocID="{E2D4C76C-6A66-4C74-A5B5-7F208D03E7F7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C0DC83B-4821-418F-949C-23F604B7039F}" type="pres">
      <dgm:prSet presAssocID="{E2D4C76C-6A66-4C74-A5B5-7F208D03E7F7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34A7CA1-9910-4546-9281-423999DBE4FE}" type="pres">
      <dgm:prSet presAssocID="{E2D4C76C-6A66-4C74-A5B5-7F208D03E7F7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812F516-C45C-4B6F-BBCB-8BF86FBD0A2F}" type="pres">
      <dgm:prSet presAssocID="{E2D4C76C-6A66-4C74-A5B5-7F208D03E7F7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C83E3CC-9A86-4CB8-8525-085E8F547123}" type="pres">
      <dgm:prSet presAssocID="{E2D4C76C-6A66-4C74-A5B5-7F208D03E7F7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B516D79-F1F7-46D1-9BDB-EE014070E40D}" srcId="{E2D4C76C-6A66-4C74-A5B5-7F208D03E7F7}" destId="{42AA3A8B-6D23-4698-92B1-F2B37E95DF40}" srcOrd="2" destOrd="0" parTransId="{A0DFBE1F-2791-41F8-9B35-F4BD3D9E1517}" sibTransId="{A5FEB018-7876-45D4-8AB4-698A89445BCA}"/>
    <dgm:cxn modelId="{273D60CD-0F5C-4908-BEAF-D560BBB82387}" srcId="{E2D4C76C-6A66-4C74-A5B5-7F208D03E7F7}" destId="{A3424382-72E7-427A-9951-849323004622}" srcOrd="3" destOrd="0" parTransId="{E8E859FB-A924-48A9-9159-E40C19FC6EDA}" sibTransId="{C1C4781B-CBA2-423A-B17C-F638D8D6F387}"/>
    <dgm:cxn modelId="{5EA2AF10-C48C-48FB-8AC0-29E8577C319B}" type="presOf" srcId="{642D7C5A-EE93-45DC-94C8-074BF0508C92}" destId="{534A7CA1-9910-4546-9281-423999DBE4FE}" srcOrd="0" destOrd="0" presId="urn:microsoft.com/office/officeart/2005/8/layout/pyramid4"/>
    <dgm:cxn modelId="{59060D3F-C863-48EC-9A8E-A3D7AB772A64}" type="presOf" srcId="{A6B230A4-061C-4776-AAFF-B9988E145F18}" destId="{5C0DC83B-4821-418F-949C-23F604B7039F}" srcOrd="0" destOrd="0" presId="urn:microsoft.com/office/officeart/2005/8/layout/pyramid4"/>
    <dgm:cxn modelId="{60FC8BB7-1104-4058-9F13-F0FCECC1BC50}" srcId="{E2D4C76C-6A66-4C74-A5B5-7F208D03E7F7}" destId="{642D7C5A-EE93-45DC-94C8-074BF0508C92}" srcOrd="1" destOrd="0" parTransId="{C5D7C4CB-E5A1-4E2A-84B5-D1C676250E0A}" sibTransId="{E7F192B1-B411-4587-BA75-DAF61EAAEABF}"/>
    <dgm:cxn modelId="{D1B99397-35FD-4EEC-B454-FDFB42A45FE6}" type="presOf" srcId="{A3424382-72E7-427A-9951-849323004622}" destId="{7C83E3CC-9A86-4CB8-8525-085E8F547123}" srcOrd="0" destOrd="0" presId="urn:microsoft.com/office/officeart/2005/8/layout/pyramid4"/>
    <dgm:cxn modelId="{50B060D5-8F9B-424D-A282-C46F1FBB7471}" type="presOf" srcId="{42AA3A8B-6D23-4698-92B1-F2B37E95DF40}" destId="{B812F516-C45C-4B6F-BBCB-8BF86FBD0A2F}" srcOrd="0" destOrd="0" presId="urn:microsoft.com/office/officeart/2005/8/layout/pyramid4"/>
    <dgm:cxn modelId="{968C19F3-4141-4186-8A82-66981A9379BF}" type="presOf" srcId="{E2D4C76C-6A66-4C74-A5B5-7F208D03E7F7}" destId="{3BB4B68B-3D6D-483C-9690-B576D7D2C64E}" srcOrd="0" destOrd="0" presId="urn:microsoft.com/office/officeart/2005/8/layout/pyramid4"/>
    <dgm:cxn modelId="{844E7A3B-8588-468C-9117-982B21E358AB}" srcId="{E2D4C76C-6A66-4C74-A5B5-7F208D03E7F7}" destId="{A6B230A4-061C-4776-AAFF-B9988E145F18}" srcOrd="0" destOrd="0" parTransId="{1441F8E0-C585-4447-8604-18DBD8BAC4F8}" sibTransId="{ED6402CB-E167-4A38-86BE-2427A42A4D88}"/>
    <dgm:cxn modelId="{73038FAE-7D4A-41F5-8CB7-1B519F3ADB37}" type="presParOf" srcId="{3BB4B68B-3D6D-483C-9690-B576D7D2C64E}" destId="{5C0DC83B-4821-418F-949C-23F604B7039F}" srcOrd="0" destOrd="0" presId="urn:microsoft.com/office/officeart/2005/8/layout/pyramid4"/>
    <dgm:cxn modelId="{42D6E74B-6DFD-4DE6-82F1-6116469BB84C}" type="presParOf" srcId="{3BB4B68B-3D6D-483C-9690-B576D7D2C64E}" destId="{534A7CA1-9910-4546-9281-423999DBE4FE}" srcOrd="1" destOrd="0" presId="urn:microsoft.com/office/officeart/2005/8/layout/pyramid4"/>
    <dgm:cxn modelId="{73C8FE79-00E1-4FF3-B5AB-3BF8C62C92BD}" type="presParOf" srcId="{3BB4B68B-3D6D-483C-9690-B576D7D2C64E}" destId="{B812F516-C45C-4B6F-BBCB-8BF86FBD0A2F}" srcOrd="2" destOrd="0" presId="urn:microsoft.com/office/officeart/2005/8/layout/pyramid4"/>
    <dgm:cxn modelId="{F02C6D64-23FA-48C1-9C70-BD1D70E43BB2}" type="presParOf" srcId="{3BB4B68B-3D6D-483C-9690-B576D7D2C64E}" destId="{7C83E3CC-9A86-4CB8-8525-085E8F547123}" srcOrd="3" destOrd="0" presId="urn:microsoft.com/office/officeart/2005/8/layout/pyramid4"/>
  </dgm:cxnLst>
  <dgm:bg>
    <a:effectLst>
      <a:glow rad="1397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08F2F-7F1D-459A-B73C-96FFD08FFCC4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th-TH"/>
        </a:p>
      </dgm:t>
    </dgm:pt>
    <dgm:pt modelId="{13B2058B-B4D8-41BF-9089-16644D14481C}">
      <dgm:prSet phldrT="[ข้อความ]" custT="1"/>
      <dgm:spPr>
        <a:solidFill>
          <a:srgbClr val="00B0F0"/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73542B61-6D68-4084-B480-9BAF5A820E40}" type="parTrans" cxnId="{243BA518-EE32-49C3-9E22-B776682F387C}">
      <dgm:prSet/>
      <dgm:spPr/>
      <dgm:t>
        <a:bodyPr/>
        <a:lstStyle/>
        <a:p>
          <a:endParaRPr lang="th-TH" b="1"/>
        </a:p>
      </dgm:t>
    </dgm:pt>
    <dgm:pt modelId="{91B563B5-8777-4A65-9C97-54EB76A57BD0}" type="sibTrans" cxnId="{243BA518-EE32-49C3-9E22-B776682F387C}">
      <dgm:prSet/>
      <dgm:spPr/>
      <dgm:t>
        <a:bodyPr/>
        <a:lstStyle/>
        <a:p>
          <a:endParaRPr lang="th-TH" b="1"/>
        </a:p>
      </dgm:t>
    </dgm:pt>
    <dgm:pt modelId="{D5F4CABC-972F-414E-B269-A6CF6F3A4994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ใช้วิธีประกาศเชิญชวนทั่วไปแล้ว</a:t>
          </a:r>
          <a:br>
            <a:rPr 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ไม่มีผู้ยื่นข้อเสนอ หรือข้อเสนอนั้นไม่ได้รับคัดเลือก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F27F586B-9671-4C8F-A141-B40C284111A0}" type="parTrans" cxnId="{AE00B563-0D0A-4042-B79F-899F6A26D4E9}">
      <dgm:prSet/>
      <dgm:spPr/>
      <dgm:t>
        <a:bodyPr/>
        <a:lstStyle/>
        <a:p>
          <a:endParaRPr lang="th-TH" b="1"/>
        </a:p>
      </dgm:t>
    </dgm:pt>
    <dgm:pt modelId="{7C1108B3-1206-4EFA-BE24-194B81D3F764}" type="sibTrans" cxnId="{AE00B563-0D0A-4042-B79F-899F6A26D4E9}">
      <dgm:prSet/>
      <dgm:spPr/>
      <dgm:t>
        <a:bodyPr/>
        <a:lstStyle/>
        <a:p>
          <a:endParaRPr lang="th-TH" b="1"/>
        </a:p>
      </dgm:t>
    </dgm:pt>
    <dgm:pt modelId="{038ECEE5-0915-4CDC-BC90-B16011CE34BB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งานซับซ้อนหรือซับซ้อนมาก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7CAD2FC-6097-40A5-9E98-C29D804FBB63}" type="parTrans" cxnId="{E7B0D771-10B6-468A-9E9D-9913254C51AC}">
      <dgm:prSet/>
      <dgm:spPr/>
      <dgm:t>
        <a:bodyPr/>
        <a:lstStyle/>
        <a:p>
          <a:endParaRPr lang="th-TH" b="1"/>
        </a:p>
      </dgm:t>
    </dgm:pt>
    <dgm:pt modelId="{7111ACEC-7706-4BED-808E-205479033769}" type="sibTrans" cxnId="{E7B0D771-10B6-468A-9E9D-9913254C51AC}">
      <dgm:prSet/>
      <dgm:spPr/>
      <dgm:t>
        <a:bodyPr/>
        <a:lstStyle/>
        <a:p>
          <a:endParaRPr lang="th-TH" b="1"/>
        </a:p>
      </dgm:t>
    </dgm:pt>
    <dgm:pt modelId="{F2505FAE-BB74-4B32-AAEF-CC7C467A9370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วิธีเฉพาะเจาะจง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93677C42-DAE9-45B9-B640-A0182FAB969F}" type="parTrans" cxnId="{A9E0ED43-7232-4048-A2EB-620A87F10F83}">
      <dgm:prSet/>
      <dgm:spPr/>
      <dgm:t>
        <a:bodyPr/>
        <a:lstStyle/>
        <a:p>
          <a:endParaRPr lang="th-TH" b="1"/>
        </a:p>
      </dgm:t>
    </dgm:pt>
    <dgm:pt modelId="{AF935926-520D-44A3-935B-95BE732899C2}" type="sibTrans" cxnId="{A9E0ED43-7232-4048-A2EB-620A87F10F83}">
      <dgm:prSet/>
      <dgm:spPr/>
      <dgm:t>
        <a:bodyPr/>
        <a:lstStyle/>
        <a:p>
          <a:endParaRPr lang="th-TH" b="1"/>
        </a:p>
      </dgm:t>
    </dgm:pt>
    <dgm:pt modelId="{5904CFC5-4162-41F7-B096-BAA58ACBAC96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วงเงินก่อสร้าง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ที่กำหนด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ในกฎกระทรวง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3975C9CD-E047-40FC-B182-B35712416220}" type="parTrans" cxnId="{138EE19A-6CAA-4F5F-88EB-5068BEC74B51}">
      <dgm:prSet/>
      <dgm:spPr/>
      <dgm:t>
        <a:bodyPr/>
        <a:lstStyle/>
        <a:p>
          <a:endParaRPr lang="th-TH" b="1"/>
        </a:p>
      </dgm:t>
    </dgm:pt>
    <dgm:pt modelId="{0194F9CE-9E26-4BBB-9B6E-F39D9AA02F8C}" type="sibTrans" cxnId="{138EE19A-6CAA-4F5F-88EB-5068BEC74B51}">
      <dgm:prSet/>
      <dgm:spPr/>
      <dgm:t>
        <a:bodyPr/>
        <a:lstStyle/>
        <a:p>
          <a:endParaRPr lang="th-TH" b="1"/>
        </a:p>
      </dgm:t>
    </dgm:pt>
    <dgm:pt modelId="{4EDDBA44-1716-4C06-A655-541EE301BA64}">
      <dgm:prSet phldrT="[ข้อความ]" custT="1"/>
      <dgm:spPr>
        <a:solidFill>
          <a:srgbClr val="00B050"/>
        </a:solidFill>
      </dgm:spPr>
      <dgm:t>
        <a:bodyPr/>
        <a:lstStyle/>
        <a:p>
          <a:pPr>
            <a:lnSpc>
              <a:spcPts val="3000"/>
            </a:lnSpc>
            <a:spcAft>
              <a:spcPts val="1200"/>
            </a:spcAft>
          </a:pPr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วิธีประกวดแบบ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4792C8B5-AD00-4594-B199-8927D91A0516}" type="parTrans" cxnId="{C4ADD48A-A4E3-480C-8911-C616F5BB6E57}">
      <dgm:prSet/>
      <dgm:spPr/>
      <dgm:t>
        <a:bodyPr/>
        <a:lstStyle/>
        <a:p>
          <a:endParaRPr lang="th-TH" b="1"/>
        </a:p>
      </dgm:t>
    </dgm:pt>
    <dgm:pt modelId="{3FB711ED-9410-4D00-B59F-EEAE6D7DED71}" type="sibTrans" cxnId="{C4ADD48A-A4E3-480C-8911-C616F5BB6E57}">
      <dgm:prSet/>
      <dgm:spPr/>
      <dgm:t>
        <a:bodyPr/>
        <a:lstStyle/>
        <a:p>
          <a:endParaRPr lang="th-TH" b="1"/>
        </a:p>
      </dgm:t>
    </dgm:pt>
    <dgm:pt modelId="{5B44D5B1-4DE1-4312-BC68-5A28AE6E17D0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ออกแบบงานก่อสร้างที่มีลักษณะพิเศษ </a:t>
          </a:r>
          <a:br>
            <a:rPr lang="th-TH" sz="20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เป็นที่เชิดชูคุณค่าด้านศิลปกรรมหรือสถาปัตยกรรมของชาติ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112EFEA4-E3AD-4684-B29F-58BF9EA3A32C}" type="parTrans" cxnId="{6CC3A3E9-7E1A-4259-98E8-CA6C587304DF}">
      <dgm:prSet/>
      <dgm:spPr/>
      <dgm:t>
        <a:bodyPr/>
        <a:lstStyle/>
        <a:p>
          <a:endParaRPr lang="th-TH" b="1"/>
        </a:p>
      </dgm:t>
    </dgm:pt>
    <dgm:pt modelId="{DD4710DD-6B73-4279-88A1-40F41ACE2E03}" type="sibTrans" cxnId="{6CC3A3E9-7E1A-4259-98E8-CA6C587304DF}">
      <dgm:prSet/>
      <dgm:spPr/>
      <dgm:t>
        <a:bodyPr/>
        <a:lstStyle/>
        <a:p>
          <a:endParaRPr lang="th-TH" b="1"/>
        </a:p>
      </dgm:t>
    </dgm:pt>
    <dgm:pt modelId="{CA6FCF7E-FAA2-4D6B-90CF-0AE1FCD6C0F8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กรณีอื่นที่กำหนดในกฎกระทรวง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39C7C91A-4D2F-4EA2-AF52-A1C68C8C13C9}" type="parTrans" cxnId="{B537392A-978F-4D1F-85A3-29B2D9291708}">
      <dgm:prSet/>
      <dgm:spPr/>
      <dgm:t>
        <a:bodyPr/>
        <a:lstStyle/>
        <a:p>
          <a:endParaRPr lang="th-TH" b="1"/>
        </a:p>
      </dgm:t>
    </dgm:pt>
    <dgm:pt modelId="{7FBED920-36DC-4A27-8CD3-6CD4F66393D0}" type="sibTrans" cxnId="{B537392A-978F-4D1F-85A3-29B2D9291708}">
      <dgm:prSet/>
      <dgm:spPr/>
      <dgm:t>
        <a:bodyPr/>
        <a:lstStyle/>
        <a:p>
          <a:endParaRPr lang="th-TH" b="1"/>
        </a:p>
      </dgm:t>
    </dgm:pt>
    <dgm:pt modelId="{B0511126-4B9A-4652-AEE4-73D22275F23C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กรณีอื่นที่กำหนดในกฎกระทรวง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B4BB8FFA-FE21-4683-BCC9-3940349766D2}" type="parTrans" cxnId="{6EC272E4-E6E1-4B70-BF89-973A350AE09E}">
      <dgm:prSet/>
      <dgm:spPr/>
      <dgm:t>
        <a:bodyPr/>
        <a:lstStyle/>
        <a:p>
          <a:endParaRPr lang="th-TH" b="1"/>
        </a:p>
      </dgm:t>
    </dgm:pt>
    <dgm:pt modelId="{E2D66DFC-C3D4-49AD-B1DF-109136D19312}" type="sibTrans" cxnId="{6EC272E4-E6E1-4B70-BF89-973A350AE09E}">
      <dgm:prSet/>
      <dgm:spPr/>
      <dgm:t>
        <a:bodyPr/>
        <a:lstStyle/>
        <a:p>
          <a:endParaRPr lang="th-TH" b="1"/>
        </a:p>
      </dgm:t>
    </dgm:pt>
    <dgm:pt modelId="{A6E27061-E3D1-4C3B-9961-8FC80AB7DC8A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งานออกแบบหรือใช้ความคิด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5616B271-DD3F-403B-A430-931097E8190F}" type="parTrans" cxnId="{7217F9DB-60D1-43D0-B614-609BF12298F2}">
      <dgm:prSet/>
      <dgm:spPr/>
      <dgm:t>
        <a:bodyPr/>
        <a:lstStyle/>
        <a:p>
          <a:endParaRPr lang="th-TH" b="1"/>
        </a:p>
      </dgm:t>
    </dgm:pt>
    <dgm:pt modelId="{86D3DCBF-DF5B-45DA-B5A6-58015B265216}" type="sibTrans" cxnId="{7217F9DB-60D1-43D0-B614-609BF12298F2}">
      <dgm:prSet/>
      <dgm:spPr/>
      <dgm:t>
        <a:bodyPr/>
        <a:lstStyle/>
        <a:p>
          <a:endParaRPr lang="th-TH" b="1"/>
        </a:p>
      </dgm:t>
    </dgm:pt>
    <dgm:pt modelId="{C0692BDB-38E4-4C67-9517-0070D239EEA9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จำเป็นเร่งด่วนหรือเกี่ยวกับความมั่นคงของขาติ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577CD1CB-A350-4AAD-B2C7-33446EE51F6C}" type="parTrans" cxnId="{63C50139-141A-43DA-AAC3-42C212078AF1}">
      <dgm:prSet/>
      <dgm:spPr/>
      <dgm:t>
        <a:bodyPr/>
        <a:lstStyle/>
        <a:p>
          <a:endParaRPr lang="th-TH" b="1"/>
        </a:p>
      </dgm:t>
    </dgm:pt>
    <dgm:pt modelId="{96DD364F-C07A-4502-8319-56284C7BEA0F}" type="sibTrans" cxnId="{63C50139-141A-43DA-AAC3-42C212078AF1}">
      <dgm:prSet/>
      <dgm:spPr/>
      <dgm:t>
        <a:bodyPr/>
        <a:lstStyle/>
        <a:p>
          <a:endParaRPr lang="th-TH" b="1"/>
        </a:p>
      </dgm:t>
    </dgm:pt>
    <dgm:pt modelId="{2BBC8A9F-260F-4877-8AD1-4FBA940523CD}">
      <dgm:prSet phldrT="[ข้อความ]" custT="1"/>
      <dgm:spPr>
        <a:solidFill>
          <a:srgbClr val="FF99FF"/>
        </a:solidFill>
      </dgm:spPr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2400" b="1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gm:t>
    </dgm:pt>
    <dgm:pt modelId="{CF7AB876-5A49-42E0-B9D5-B3330F1E4CBF}" type="parTrans" cxnId="{15D096A9-F334-4BD3-B653-929A67E77228}">
      <dgm:prSet/>
      <dgm:spPr/>
      <dgm:t>
        <a:bodyPr/>
        <a:lstStyle/>
        <a:p>
          <a:endParaRPr lang="th-TH" b="1"/>
        </a:p>
      </dgm:t>
    </dgm:pt>
    <dgm:pt modelId="{26A7676E-E349-430F-8BBF-3A927499F509}" type="sibTrans" cxnId="{15D096A9-F334-4BD3-B653-929A67E77228}">
      <dgm:prSet/>
      <dgm:spPr/>
      <dgm:t>
        <a:bodyPr/>
        <a:lstStyle/>
        <a:p>
          <a:endParaRPr lang="th-TH" b="1"/>
        </a:p>
      </dgm:t>
    </dgm:pt>
    <dgm:pt modelId="{885CEE93-62A6-47E6-A92D-DED5F4501BE8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งานไม่ซับซ้อน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132ED2CB-8D35-4F32-8E91-910722998920}" type="parTrans" cxnId="{78BFDF7D-94CF-4084-81C8-5DE45CDA664F}">
      <dgm:prSet/>
      <dgm:spPr/>
      <dgm:t>
        <a:bodyPr/>
        <a:lstStyle/>
        <a:p>
          <a:endParaRPr lang="th-TH" b="1"/>
        </a:p>
      </dgm:t>
    </dgm:pt>
    <dgm:pt modelId="{DE033ECB-DEFE-489A-ADD0-9E6B99E0B4D1}" type="sibTrans" cxnId="{78BFDF7D-94CF-4084-81C8-5DE45CDA664F}">
      <dgm:prSet/>
      <dgm:spPr/>
      <dgm:t>
        <a:bodyPr/>
        <a:lstStyle/>
        <a:p>
          <a:endParaRPr lang="th-TH" b="1"/>
        </a:p>
      </dgm:t>
    </dgm:pt>
    <dgm:pt modelId="{86737AC7-5306-49D4-ABFA-B8D60EF69A7A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งานซับซ้อนมาก 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ใช้วิธีคัดเลือกแล้ว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ไม่ได้ผล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F1420845-EAC9-4C24-88C2-A63005B50C71}" type="sibTrans" cxnId="{E7E156B2-0A7F-488E-AA04-FF4B037DF136}">
      <dgm:prSet/>
      <dgm:spPr/>
      <dgm:t>
        <a:bodyPr/>
        <a:lstStyle/>
        <a:p>
          <a:endParaRPr lang="th-TH" b="1"/>
        </a:p>
      </dgm:t>
    </dgm:pt>
    <dgm:pt modelId="{FBDC55BA-476C-49AD-8D05-7A6A7C085964}" type="parTrans" cxnId="{E7E156B2-0A7F-488E-AA04-FF4B037DF136}">
      <dgm:prSet/>
      <dgm:spPr/>
      <dgm:t>
        <a:bodyPr/>
        <a:lstStyle/>
        <a:p>
          <a:endParaRPr lang="th-TH" b="1"/>
        </a:p>
      </dgm:t>
    </dgm:pt>
    <dgm:pt modelId="{F42914D8-B365-45E5-90F3-4E32649DD861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รายเดิมทำต่อ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C322510E-B161-4467-92C5-1F0E2F671B42}" type="parTrans" cxnId="{4338BE66-A525-42B8-9748-C2FBAE820F78}">
      <dgm:prSet/>
      <dgm:spPr/>
      <dgm:t>
        <a:bodyPr/>
        <a:lstStyle/>
        <a:p>
          <a:endParaRPr lang="th-TH" b="1"/>
        </a:p>
      </dgm:t>
    </dgm:pt>
    <dgm:pt modelId="{FF5EEAC8-D30C-4DB1-989F-BD4033D55675}" type="sibTrans" cxnId="{4338BE66-A525-42B8-9748-C2FBAE820F78}">
      <dgm:prSet/>
      <dgm:spPr/>
      <dgm:t>
        <a:bodyPr/>
        <a:lstStyle/>
        <a:p>
          <a:endParaRPr lang="th-TH" b="1"/>
        </a:p>
      </dgm:t>
    </dgm:pt>
    <dgm:pt modelId="{4A831AAC-23BE-4F14-A01C-C0C06DF1D199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กรณีอื่นที่กำหนด</a:t>
          </a:r>
          <a:br>
            <a:rPr lang="th-TH" sz="1900" b="1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ในกฎกระทรวง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B6300F07-CD93-4DEA-925D-2338D4B07896}" type="parTrans" cxnId="{A200A50E-115D-4840-B5E3-C110E24D1877}">
      <dgm:prSet/>
      <dgm:spPr/>
      <dgm:t>
        <a:bodyPr/>
        <a:lstStyle/>
        <a:p>
          <a:endParaRPr lang="th-TH" b="1"/>
        </a:p>
      </dgm:t>
    </dgm:pt>
    <dgm:pt modelId="{917239A7-7E45-4DFC-AF00-16F56F76C46A}" type="sibTrans" cxnId="{A200A50E-115D-4840-B5E3-C110E24D1877}">
      <dgm:prSet/>
      <dgm:spPr/>
      <dgm:t>
        <a:bodyPr/>
        <a:lstStyle/>
        <a:p>
          <a:endParaRPr lang="th-TH" b="1"/>
        </a:p>
      </dgm:t>
    </dgm:pt>
    <dgm:pt modelId="{3F5CB524-2139-421D-BFD4-65B11D627045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ใช้วิธีอื่นไม่ได้ผล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C00573A5-10A8-4B86-B1E6-63FD2A8820C7}" type="parTrans" cxnId="{D86596E2-1D25-47AE-B238-BD438EEB6C1F}">
      <dgm:prSet/>
      <dgm:spPr/>
      <dgm:t>
        <a:bodyPr/>
        <a:lstStyle/>
        <a:p>
          <a:endParaRPr lang="th-TH" b="1"/>
        </a:p>
      </dgm:t>
    </dgm:pt>
    <dgm:pt modelId="{5C79913A-EF75-4A5E-AFBD-85BF5AFB12EE}" type="sibTrans" cxnId="{D86596E2-1D25-47AE-B238-BD438EEB6C1F}">
      <dgm:prSet/>
      <dgm:spPr/>
      <dgm:t>
        <a:bodyPr/>
        <a:lstStyle/>
        <a:p>
          <a:endParaRPr lang="th-TH" b="1"/>
        </a:p>
      </dgm:t>
    </dgm:pt>
    <dgm:pt modelId="{9AFC362D-82ED-424B-A4A5-3093EA1CAE86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7036FE5-2CD3-4F63-A7D3-7B30C3D666BC}" type="parTrans" cxnId="{46327D74-47E5-48BD-8335-C0F1CAB4291E}">
      <dgm:prSet/>
      <dgm:spPr/>
      <dgm:t>
        <a:bodyPr/>
        <a:lstStyle/>
        <a:p>
          <a:endParaRPr lang="th-TH"/>
        </a:p>
      </dgm:t>
    </dgm:pt>
    <dgm:pt modelId="{A87A1657-B5DB-402C-B431-196F50A10D02}" type="sibTrans" cxnId="{46327D74-47E5-48BD-8335-C0F1CAB4291E}">
      <dgm:prSet/>
      <dgm:spPr/>
      <dgm:t>
        <a:bodyPr/>
        <a:lstStyle/>
        <a:p>
          <a:endParaRPr lang="th-TH"/>
        </a:p>
      </dgm:t>
    </dgm:pt>
    <dgm:pt modelId="{25DBF9FA-AA32-4B05-8FF2-16292E17BBB4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DBDBE8EC-CB40-40AC-99F4-4F45C086598E}" type="parTrans" cxnId="{9DFFFFB5-6042-44BA-B36B-EC8CA7B5B038}">
      <dgm:prSet/>
      <dgm:spPr/>
      <dgm:t>
        <a:bodyPr/>
        <a:lstStyle/>
        <a:p>
          <a:endParaRPr lang="th-TH"/>
        </a:p>
      </dgm:t>
    </dgm:pt>
    <dgm:pt modelId="{8282833C-3929-4E40-AC1A-6BA1535A0859}" type="sibTrans" cxnId="{9DFFFFB5-6042-44BA-B36B-EC8CA7B5B038}">
      <dgm:prSet/>
      <dgm:spPr/>
      <dgm:t>
        <a:bodyPr/>
        <a:lstStyle/>
        <a:p>
          <a:endParaRPr lang="th-TH"/>
        </a:p>
      </dgm:t>
    </dgm:pt>
    <dgm:pt modelId="{2ED751C0-FC01-4C16-8F36-3AEF5EA99643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F84A6CCF-54AB-48C0-8A32-0EFA7C1942E8}" type="parTrans" cxnId="{208629D1-0835-4B26-B225-8A45A166A92F}">
      <dgm:prSet/>
      <dgm:spPr/>
      <dgm:t>
        <a:bodyPr/>
        <a:lstStyle/>
        <a:p>
          <a:endParaRPr lang="th-TH"/>
        </a:p>
      </dgm:t>
    </dgm:pt>
    <dgm:pt modelId="{7655501C-789A-46ED-8C02-33D49EBA3646}" type="sibTrans" cxnId="{208629D1-0835-4B26-B225-8A45A166A92F}">
      <dgm:prSet/>
      <dgm:spPr/>
      <dgm:t>
        <a:bodyPr/>
        <a:lstStyle/>
        <a:p>
          <a:endParaRPr lang="th-TH"/>
        </a:p>
      </dgm:t>
    </dgm:pt>
    <dgm:pt modelId="{D4C3F320-DC17-4564-8D70-D9BE83BA97B1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0B34DE21-44F1-484B-B256-1249B45B6D72}" type="parTrans" cxnId="{1A3B8DE3-BEDA-425A-85D3-F8D7AA7F2027}">
      <dgm:prSet/>
      <dgm:spPr/>
      <dgm:t>
        <a:bodyPr/>
        <a:lstStyle/>
        <a:p>
          <a:endParaRPr lang="th-TH"/>
        </a:p>
      </dgm:t>
    </dgm:pt>
    <dgm:pt modelId="{92DFE19C-FB77-47C1-96D2-38F0E6987DAF}" type="sibTrans" cxnId="{1A3B8DE3-BEDA-425A-85D3-F8D7AA7F2027}">
      <dgm:prSet/>
      <dgm:spPr/>
      <dgm:t>
        <a:bodyPr/>
        <a:lstStyle/>
        <a:p>
          <a:endParaRPr lang="th-TH"/>
        </a:p>
      </dgm:t>
    </dgm:pt>
    <dgm:pt modelId="{8DC14BA9-B8F8-41D5-A7FE-CFEDA696C276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54FFA28-84F0-4182-A6A4-96203BF3BAD5}" type="parTrans" cxnId="{1ECDE297-3253-450A-B541-79A030041EFF}">
      <dgm:prSet/>
      <dgm:spPr/>
      <dgm:t>
        <a:bodyPr/>
        <a:lstStyle/>
        <a:p>
          <a:endParaRPr lang="th-TH"/>
        </a:p>
      </dgm:t>
    </dgm:pt>
    <dgm:pt modelId="{931B0A67-98E6-477F-BA24-4EA917DE4B4B}" type="sibTrans" cxnId="{1ECDE297-3253-450A-B541-79A030041EFF}">
      <dgm:prSet/>
      <dgm:spPr/>
      <dgm:t>
        <a:bodyPr/>
        <a:lstStyle/>
        <a:p>
          <a:endParaRPr lang="th-TH"/>
        </a:p>
      </dgm:t>
    </dgm:pt>
    <dgm:pt modelId="{394F92F5-90CE-4873-8E15-F6B7083D70FD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0157CE3-1EA3-4ADD-9C90-099FBCEC31E0}" type="parTrans" cxnId="{6F80B148-829C-41B0-A8CC-B3E18FB322FB}">
      <dgm:prSet/>
      <dgm:spPr/>
      <dgm:t>
        <a:bodyPr/>
        <a:lstStyle/>
        <a:p>
          <a:endParaRPr lang="th-TH"/>
        </a:p>
      </dgm:t>
    </dgm:pt>
    <dgm:pt modelId="{42433EE1-3EA7-4F0E-89EF-34BC4A0EC8A9}" type="sibTrans" cxnId="{6F80B148-829C-41B0-A8CC-B3E18FB322FB}">
      <dgm:prSet/>
      <dgm:spPr/>
      <dgm:t>
        <a:bodyPr/>
        <a:lstStyle/>
        <a:p>
          <a:endParaRPr lang="th-TH"/>
        </a:p>
      </dgm:t>
    </dgm:pt>
    <dgm:pt modelId="{C7A1AC8E-641D-444B-8DDD-240D87A5DF60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64092826-7062-4D9E-8348-DBF4327D24B8}" type="parTrans" cxnId="{B5662018-98CD-4778-92AE-FF8B9502737A}">
      <dgm:prSet/>
      <dgm:spPr/>
      <dgm:t>
        <a:bodyPr/>
        <a:lstStyle/>
        <a:p>
          <a:endParaRPr lang="th-TH"/>
        </a:p>
      </dgm:t>
    </dgm:pt>
    <dgm:pt modelId="{FD28DE7A-9E57-46F9-BB06-E49E06E3E819}" type="sibTrans" cxnId="{B5662018-98CD-4778-92AE-FF8B9502737A}">
      <dgm:prSet/>
      <dgm:spPr/>
      <dgm:t>
        <a:bodyPr/>
        <a:lstStyle/>
        <a:p>
          <a:endParaRPr lang="th-TH"/>
        </a:p>
      </dgm:t>
    </dgm:pt>
    <dgm:pt modelId="{75FB83A1-5DD4-438E-B0F1-497827AC03DD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E4FED3CC-A9C3-4D63-8E18-2A8DC1450A0B}" type="parTrans" cxnId="{76D36837-FCDE-4A13-8460-119B066946A6}">
      <dgm:prSet/>
      <dgm:spPr/>
      <dgm:t>
        <a:bodyPr/>
        <a:lstStyle/>
        <a:p>
          <a:endParaRPr lang="th-TH"/>
        </a:p>
      </dgm:t>
    </dgm:pt>
    <dgm:pt modelId="{89EDE14B-8A0C-4DA8-B418-45E1E65C2091}" type="sibTrans" cxnId="{76D36837-FCDE-4A13-8460-119B066946A6}">
      <dgm:prSet/>
      <dgm:spPr/>
      <dgm:t>
        <a:bodyPr/>
        <a:lstStyle/>
        <a:p>
          <a:endParaRPr lang="th-TH"/>
        </a:p>
      </dgm:t>
    </dgm:pt>
    <dgm:pt modelId="{0E1F3D4B-52CA-456A-8C0C-4A2501372B2F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B56818F-17BB-4A6E-9B8B-BED93FC858E0}" type="parTrans" cxnId="{0A15A63E-B619-4E14-BCF7-1B86ADB8C50E}">
      <dgm:prSet/>
      <dgm:spPr/>
      <dgm:t>
        <a:bodyPr/>
        <a:lstStyle/>
        <a:p>
          <a:endParaRPr lang="th-TH"/>
        </a:p>
      </dgm:t>
    </dgm:pt>
    <dgm:pt modelId="{D18DE8B3-E459-44E1-8429-053866300207}" type="sibTrans" cxnId="{0A15A63E-B619-4E14-BCF7-1B86ADB8C50E}">
      <dgm:prSet/>
      <dgm:spPr/>
      <dgm:t>
        <a:bodyPr/>
        <a:lstStyle/>
        <a:p>
          <a:endParaRPr lang="th-TH"/>
        </a:p>
      </dgm:t>
    </dgm:pt>
    <dgm:pt modelId="{9F6889AC-F515-43E4-AAA9-104D31C2D11A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B8710911-78FB-4785-9A75-F8E79C0A1E2C}" type="parTrans" cxnId="{68CE0DD5-D06C-4B53-A95C-39E70410E537}">
      <dgm:prSet/>
      <dgm:spPr/>
      <dgm:t>
        <a:bodyPr/>
        <a:lstStyle/>
        <a:p>
          <a:endParaRPr lang="th-TH"/>
        </a:p>
      </dgm:t>
    </dgm:pt>
    <dgm:pt modelId="{C6AEA391-4B6F-4CDD-A028-BCA7CFCE0104}" type="sibTrans" cxnId="{68CE0DD5-D06C-4B53-A95C-39E70410E537}">
      <dgm:prSet/>
      <dgm:spPr/>
      <dgm:t>
        <a:bodyPr/>
        <a:lstStyle/>
        <a:p>
          <a:endParaRPr lang="th-TH"/>
        </a:p>
      </dgm:t>
    </dgm:pt>
    <dgm:pt modelId="{18FFEE20-1080-4A0F-A7F9-018ECBDBAB3A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มาตรา 80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CD0C0595-2487-4C63-AE6A-26DA2ACD30B1}" type="parTrans" cxnId="{C54D15EE-459F-457D-8BC6-5C4738694A83}">
      <dgm:prSet/>
      <dgm:spPr/>
      <dgm:t>
        <a:bodyPr/>
        <a:lstStyle/>
        <a:p>
          <a:endParaRPr lang="th-TH"/>
        </a:p>
      </dgm:t>
    </dgm:pt>
    <dgm:pt modelId="{9A5110C3-91D8-4D17-A4A3-E3DA2EAB0A65}" type="sibTrans" cxnId="{C54D15EE-459F-457D-8BC6-5C4738694A83}">
      <dgm:prSet/>
      <dgm:spPr/>
      <dgm:t>
        <a:bodyPr/>
        <a:lstStyle/>
        <a:p>
          <a:endParaRPr lang="th-TH"/>
        </a:p>
      </dgm:t>
    </dgm:pt>
    <dgm:pt modelId="{B49CEEAC-60DE-4A82-A2B2-DD30D3067499}">
      <dgm:prSet phldrT="[ข้อความ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D9009367-B80D-402F-A971-C46D36D350B1}" type="parTrans" cxnId="{4194B5DA-853C-4731-94CD-8692F9B77608}">
      <dgm:prSet/>
      <dgm:spPr/>
      <dgm:t>
        <a:bodyPr/>
        <a:lstStyle/>
        <a:p>
          <a:endParaRPr lang="th-TH"/>
        </a:p>
      </dgm:t>
    </dgm:pt>
    <dgm:pt modelId="{7BF21BCB-4F33-447E-85F1-43FB19ACD122}" type="sibTrans" cxnId="{4194B5DA-853C-4731-94CD-8692F9B77608}">
      <dgm:prSet/>
      <dgm:spPr/>
      <dgm:t>
        <a:bodyPr/>
        <a:lstStyle/>
        <a:p>
          <a:endParaRPr lang="th-TH"/>
        </a:p>
      </dgm:t>
    </dgm:pt>
    <dgm:pt modelId="{0763D5AB-117A-4BF6-981C-8D902AB8A8A5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มาตรา 81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E33FCED2-27EA-464A-8AAD-BB5F5418CF6A}" type="parTrans" cxnId="{6184A113-0B13-411C-92ED-A0DAD9579594}">
      <dgm:prSet/>
      <dgm:spPr/>
      <dgm:t>
        <a:bodyPr/>
        <a:lstStyle/>
        <a:p>
          <a:endParaRPr lang="th-TH"/>
        </a:p>
      </dgm:t>
    </dgm:pt>
    <dgm:pt modelId="{686A5336-1E9D-4E49-98A2-84E0246DD9CB}" type="sibTrans" cxnId="{6184A113-0B13-411C-92ED-A0DAD9579594}">
      <dgm:prSet/>
      <dgm:spPr/>
      <dgm:t>
        <a:bodyPr/>
        <a:lstStyle/>
        <a:p>
          <a:endParaRPr lang="th-TH"/>
        </a:p>
      </dgm:t>
    </dgm:pt>
    <dgm:pt modelId="{5D4EC40C-8307-46A5-8C4C-1C8095BD2C8A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13D73876-1784-4861-A7D5-B3D4A593ABF8}" type="parTrans" cxnId="{FA0FCB07-3452-45EC-84F7-8B5E55E76A48}">
      <dgm:prSet/>
      <dgm:spPr/>
      <dgm:t>
        <a:bodyPr/>
        <a:lstStyle/>
        <a:p>
          <a:endParaRPr lang="th-TH"/>
        </a:p>
      </dgm:t>
    </dgm:pt>
    <dgm:pt modelId="{63267DF0-D9EC-47FD-80E6-8A33511FD38E}" type="sibTrans" cxnId="{FA0FCB07-3452-45EC-84F7-8B5E55E76A48}">
      <dgm:prSet/>
      <dgm:spPr/>
      <dgm:t>
        <a:bodyPr/>
        <a:lstStyle/>
        <a:p>
          <a:endParaRPr lang="th-TH"/>
        </a:p>
      </dgm:t>
    </dgm:pt>
    <dgm:pt modelId="{88C5460E-AC5D-4122-9ADC-13516B36DC8E}">
      <dgm:prSet phldrT="[ข้อความ]" custT="1"/>
      <dgm:spPr>
        <a:solidFill>
          <a:srgbClr val="FFCCFF">
            <a:alpha val="90000"/>
          </a:srgb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9396AA2F-D847-491C-9C61-8233C2AA15C9}" type="parTrans" cxnId="{80DCF21E-7A3E-415E-A0B5-FE3BFD0BFF36}">
      <dgm:prSet/>
      <dgm:spPr/>
      <dgm:t>
        <a:bodyPr/>
        <a:lstStyle/>
        <a:p>
          <a:endParaRPr lang="th-TH"/>
        </a:p>
      </dgm:t>
    </dgm:pt>
    <dgm:pt modelId="{98A52EAF-E081-41E8-9C39-F7F8017C1B98}" type="sibTrans" cxnId="{80DCF21E-7A3E-415E-A0B5-FE3BFD0BFF36}">
      <dgm:prSet/>
      <dgm:spPr/>
      <dgm:t>
        <a:bodyPr/>
        <a:lstStyle/>
        <a:p>
          <a:endParaRPr lang="th-TH"/>
        </a:p>
      </dgm:t>
    </dgm:pt>
    <dgm:pt modelId="{6F6A90F3-06E9-46E3-8A88-4F9DCE7DC183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900" b="1" dirty="0" smtClean="0">
              <a:latin typeface="EucrosiaUPC" pitchFamily="18" charset="-34"/>
              <a:cs typeface="EucrosiaUPC" pitchFamily="18" charset="-34"/>
            </a:rPr>
            <a:t>มาตรา 82</a:t>
          </a:r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4278D742-2B8D-4C0E-A8BC-7BB1A62CFA7F}" type="parTrans" cxnId="{DF148154-F41E-4DDC-B7E9-4DE0F66CA7D6}">
      <dgm:prSet/>
      <dgm:spPr/>
      <dgm:t>
        <a:bodyPr/>
        <a:lstStyle/>
        <a:p>
          <a:endParaRPr lang="th-TH"/>
        </a:p>
      </dgm:t>
    </dgm:pt>
    <dgm:pt modelId="{FE745E15-65C0-4F9B-9BAA-8C107E2B1840}" type="sibTrans" cxnId="{DF148154-F41E-4DDC-B7E9-4DE0F66CA7D6}">
      <dgm:prSet/>
      <dgm:spPr/>
      <dgm:t>
        <a:bodyPr/>
        <a:lstStyle/>
        <a:p>
          <a:endParaRPr lang="th-TH"/>
        </a:p>
      </dgm:t>
    </dgm:pt>
    <dgm:pt modelId="{88ED0A10-0A01-4662-ACAD-CE08F5785C70}">
      <dgm:prSet phldrT="[ข้อความ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1900" b="1" dirty="0">
            <a:latin typeface="EucrosiaUPC" pitchFamily="18" charset="-34"/>
            <a:cs typeface="EucrosiaUPC" pitchFamily="18" charset="-34"/>
          </a:endParaRPr>
        </a:p>
      </dgm:t>
    </dgm:pt>
    <dgm:pt modelId="{5BE5168F-FEC5-4481-A237-0309E372FE20}" type="parTrans" cxnId="{6F896666-638D-4F61-9340-12518C39740D}">
      <dgm:prSet/>
      <dgm:spPr/>
      <dgm:t>
        <a:bodyPr/>
        <a:lstStyle/>
        <a:p>
          <a:endParaRPr lang="th-TH"/>
        </a:p>
      </dgm:t>
    </dgm:pt>
    <dgm:pt modelId="{5DD1F8E3-80DD-4462-99BD-0E329F17E184}" type="sibTrans" cxnId="{6F896666-638D-4F61-9340-12518C39740D}">
      <dgm:prSet/>
      <dgm:spPr/>
      <dgm:t>
        <a:bodyPr/>
        <a:lstStyle/>
        <a:p>
          <a:endParaRPr lang="th-TH"/>
        </a:p>
      </dgm:t>
    </dgm:pt>
    <dgm:pt modelId="{2F911B6F-B463-4B81-A7B2-BA676EE466C7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0899162-E712-49CB-BA0C-9999E1105262}" type="parTrans" cxnId="{D84DD9A5-A82F-4664-B8CA-C3F4C812376C}">
      <dgm:prSet/>
      <dgm:spPr/>
      <dgm:t>
        <a:bodyPr/>
        <a:lstStyle/>
        <a:p>
          <a:endParaRPr lang="th-TH"/>
        </a:p>
      </dgm:t>
    </dgm:pt>
    <dgm:pt modelId="{ED042B1D-4EF2-48B6-AD6F-918C82ADC363}" type="sibTrans" cxnId="{D84DD9A5-A82F-4664-B8CA-C3F4C812376C}">
      <dgm:prSet/>
      <dgm:spPr/>
      <dgm:t>
        <a:bodyPr/>
        <a:lstStyle/>
        <a:p>
          <a:endParaRPr lang="th-TH"/>
        </a:p>
      </dgm:t>
    </dgm:pt>
    <dgm:pt modelId="{011EB23D-EE6A-4C91-8140-45D595715A23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7DC7362F-AB20-4105-BCA6-C4299215D1F7}" type="parTrans" cxnId="{215C07B7-EB76-4A5E-B1C4-DAA34CA30810}">
      <dgm:prSet/>
      <dgm:spPr/>
      <dgm:t>
        <a:bodyPr/>
        <a:lstStyle/>
        <a:p>
          <a:endParaRPr lang="th-TH"/>
        </a:p>
      </dgm:t>
    </dgm:pt>
    <dgm:pt modelId="{4B4369A3-CFA4-4826-B6E2-136F62557001}" type="sibTrans" cxnId="{215C07B7-EB76-4A5E-B1C4-DAA34CA30810}">
      <dgm:prSet/>
      <dgm:spPr/>
      <dgm:t>
        <a:bodyPr/>
        <a:lstStyle/>
        <a:p>
          <a:endParaRPr lang="th-TH"/>
        </a:p>
      </dgm:t>
    </dgm:pt>
    <dgm:pt modelId="{8B79987A-347A-4709-B1F8-638BAF2A9A51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2000" b="1" dirty="0" smtClean="0">
              <a:latin typeface="EucrosiaUPC" pitchFamily="18" charset="-34"/>
              <a:cs typeface="EucrosiaUPC" pitchFamily="18" charset="-34"/>
            </a:rPr>
            <a:t>มาตรา 83</a:t>
          </a:r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52F3A2F3-446C-4AD5-A172-DC1BB3110B82}" type="parTrans" cxnId="{1D352B34-D14D-4A62-8947-865AEB0C6ACE}">
      <dgm:prSet/>
      <dgm:spPr/>
      <dgm:t>
        <a:bodyPr/>
        <a:lstStyle/>
        <a:p>
          <a:endParaRPr lang="th-TH"/>
        </a:p>
      </dgm:t>
    </dgm:pt>
    <dgm:pt modelId="{C3B1DC44-51E5-4E23-A921-23B71C8C3859}" type="sibTrans" cxnId="{1D352B34-D14D-4A62-8947-865AEB0C6ACE}">
      <dgm:prSet/>
      <dgm:spPr/>
      <dgm:t>
        <a:bodyPr/>
        <a:lstStyle/>
        <a:p>
          <a:endParaRPr lang="th-TH"/>
        </a:p>
      </dgm:t>
    </dgm:pt>
    <dgm:pt modelId="{57BB4BCA-6F9D-4D22-A0EB-3C39EB175FB0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2CFEB800-FD33-4D50-B297-C20EFA2276F5}" type="parTrans" cxnId="{97A3D28C-80D0-4F34-A515-A775AD7BEA42}">
      <dgm:prSet/>
      <dgm:spPr/>
    </dgm:pt>
    <dgm:pt modelId="{96B9A8A8-8818-4FEC-B38B-E01DDFC02971}" type="sibTrans" cxnId="{97A3D28C-80D0-4F34-A515-A775AD7BEA42}">
      <dgm:prSet/>
      <dgm:spPr/>
    </dgm:pt>
    <dgm:pt modelId="{DB3E5BDA-A242-423C-8838-331D8989EAB7}">
      <dgm:prSet phldrT="[ข้อความ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th-TH" sz="2000" b="1" dirty="0">
            <a:latin typeface="EucrosiaUPC" pitchFamily="18" charset="-34"/>
            <a:cs typeface="EucrosiaUPC" pitchFamily="18" charset="-34"/>
          </a:endParaRPr>
        </a:p>
      </dgm:t>
    </dgm:pt>
    <dgm:pt modelId="{C24B107F-6A97-408B-97FD-44619F245BC5}" type="parTrans" cxnId="{7EFAFFA5-85E5-4295-9D51-E4F05DD86552}">
      <dgm:prSet/>
      <dgm:spPr/>
    </dgm:pt>
    <dgm:pt modelId="{A7919CE0-B58E-469A-B28C-568F1BB546ED}" type="sibTrans" cxnId="{7EFAFFA5-85E5-4295-9D51-E4F05DD86552}">
      <dgm:prSet/>
      <dgm:spPr/>
    </dgm:pt>
    <dgm:pt modelId="{F6E38AF3-5EBC-4C03-9D9A-0DAE8C632C5B}" type="pres">
      <dgm:prSet presAssocID="{09F08F2F-7F1D-459A-B73C-96FFD08FFCC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C9D7C88F-75EF-40C7-8508-E08902BE997B}" type="pres">
      <dgm:prSet presAssocID="{13B2058B-B4D8-41BF-9089-16644D14481C}" presName="composite" presStyleCnt="0"/>
      <dgm:spPr/>
      <dgm:t>
        <a:bodyPr/>
        <a:lstStyle/>
        <a:p>
          <a:endParaRPr lang="th-TH"/>
        </a:p>
      </dgm:t>
    </dgm:pt>
    <dgm:pt modelId="{9DC79945-BD50-426C-BDB0-53F819EF542D}" type="pres">
      <dgm:prSet presAssocID="{13B2058B-B4D8-41BF-9089-16644D14481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DFDB32E-CFEA-4A33-9F59-EB7934141CD9}" type="pres">
      <dgm:prSet presAssocID="{13B2058B-B4D8-41BF-9089-16644D14481C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2F675AB-14DA-46B3-AB83-F05D2DE74CF6}" type="pres">
      <dgm:prSet presAssocID="{91B563B5-8777-4A65-9C97-54EB76A57BD0}" presName="space" presStyleCnt="0"/>
      <dgm:spPr/>
      <dgm:t>
        <a:bodyPr/>
        <a:lstStyle/>
        <a:p>
          <a:endParaRPr lang="th-TH"/>
        </a:p>
      </dgm:t>
    </dgm:pt>
    <dgm:pt modelId="{7C138EA2-C5AE-4C93-8606-CB7E739C07BE}" type="pres">
      <dgm:prSet presAssocID="{2BBC8A9F-260F-4877-8AD1-4FBA940523CD}" presName="composite" presStyleCnt="0"/>
      <dgm:spPr/>
      <dgm:t>
        <a:bodyPr/>
        <a:lstStyle/>
        <a:p>
          <a:endParaRPr lang="th-TH"/>
        </a:p>
      </dgm:t>
    </dgm:pt>
    <dgm:pt modelId="{F5230FE6-D72B-415F-8847-F037EA9CD536}" type="pres">
      <dgm:prSet presAssocID="{2BBC8A9F-260F-4877-8AD1-4FBA940523C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6934E4-B99C-4202-A2A3-074B5B3072CB}" type="pres">
      <dgm:prSet presAssocID="{2BBC8A9F-260F-4877-8AD1-4FBA940523CD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A42DC89-E841-4851-96CA-3ADDCD83C1BC}" type="pres">
      <dgm:prSet presAssocID="{26A7676E-E349-430F-8BBF-3A927499F509}" presName="space" presStyleCnt="0"/>
      <dgm:spPr/>
      <dgm:t>
        <a:bodyPr/>
        <a:lstStyle/>
        <a:p>
          <a:endParaRPr lang="th-TH"/>
        </a:p>
      </dgm:t>
    </dgm:pt>
    <dgm:pt modelId="{4E9AF933-FD8A-4180-B398-5D650E432B25}" type="pres">
      <dgm:prSet presAssocID="{F2505FAE-BB74-4B32-AAEF-CC7C467A9370}" presName="composite" presStyleCnt="0"/>
      <dgm:spPr/>
      <dgm:t>
        <a:bodyPr/>
        <a:lstStyle/>
        <a:p>
          <a:endParaRPr lang="th-TH"/>
        </a:p>
      </dgm:t>
    </dgm:pt>
    <dgm:pt modelId="{DCD3991A-514B-4059-AAA2-A4F153B7B625}" type="pres">
      <dgm:prSet presAssocID="{F2505FAE-BB74-4B32-AAEF-CC7C467A937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537C6A2-2B16-4ADC-BCDD-50E71EB3601F}" type="pres">
      <dgm:prSet presAssocID="{F2505FAE-BB74-4B32-AAEF-CC7C467A9370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64A6B55-FE91-4886-AEDA-05345CD7A269}" type="pres">
      <dgm:prSet presAssocID="{AF935926-520D-44A3-935B-95BE732899C2}" presName="space" presStyleCnt="0"/>
      <dgm:spPr/>
      <dgm:t>
        <a:bodyPr/>
        <a:lstStyle/>
        <a:p>
          <a:endParaRPr lang="th-TH"/>
        </a:p>
      </dgm:t>
    </dgm:pt>
    <dgm:pt modelId="{7436D197-DE57-4834-837E-034042CA8DD4}" type="pres">
      <dgm:prSet presAssocID="{4EDDBA44-1716-4C06-A655-541EE301BA64}" presName="composite" presStyleCnt="0"/>
      <dgm:spPr/>
      <dgm:t>
        <a:bodyPr/>
        <a:lstStyle/>
        <a:p>
          <a:endParaRPr lang="th-TH"/>
        </a:p>
      </dgm:t>
    </dgm:pt>
    <dgm:pt modelId="{39DA492C-4F0D-428A-8BE7-415F32064E93}" type="pres">
      <dgm:prSet presAssocID="{4EDDBA44-1716-4C06-A655-541EE301BA64}" presName="parTx" presStyleLbl="alignNode1" presStyleIdx="3" presStyleCnt="4" custLinFactNeighborX="173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29A296-5B93-4ABA-B708-0064B874E974}" type="pres">
      <dgm:prSet presAssocID="{4EDDBA44-1716-4C06-A655-541EE301BA6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C4337B0-55A6-46B1-9DFA-6E02D521C3B7}" type="presOf" srcId="{C7A1AC8E-641D-444B-8DDD-240D87A5DF60}" destId="{6DFDB32E-CFEA-4A33-9F59-EB7934141CD9}" srcOrd="0" destOrd="7" presId="urn:microsoft.com/office/officeart/2005/8/layout/hList1"/>
    <dgm:cxn modelId="{46327D74-47E5-48BD-8335-C0F1CAB4291E}" srcId="{13B2058B-B4D8-41BF-9089-16644D14481C}" destId="{9AFC362D-82ED-424B-A4A5-3093EA1CAE86}" srcOrd="1" destOrd="0" parTransId="{27036FE5-2CD3-4F63-A7D3-7B30C3D666BC}" sibTransId="{A87A1657-B5DB-402C-B431-196F50A10D02}"/>
    <dgm:cxn modelId="{666F4BD9-5AC8-4A01-BF44-BF069FC27254}" type="presOf" srcId="{885CEE93-62A6-47E6-A92D-DED5F4501BE8}" destId="{6DFDB32E-CFEA-4A33-9F59-EB7934141CD9}" srcOrd="0" destOrd="0" presId="urn:microsoft.com/office/officeart/2005/8/layout/hList1"/>
    <dgm:cxn modelId="{7EFAFFA5-85E5-4295-9D51-E4F05DD86552}" srcId="{4EDDBA44-1716-4C06-A655-541EE301BA64}" destId="{DB3E5BDA-A242-423C-8838-331D8989EAB7}" srcOrd="4" destOrd="0" parTransId="{C24B107F-6A97-408B-97FD-44619F245BC5}" sibTransId="{A7919CE0-B58E-469A-B28C-568F1BB546ED}"/>
    <dgm:cxn modelId="{FA0FCB07-3452-45EC-84F7-8B5E55E76A48}" srcId="{2BBC8A9F-260F-4877-8AD1-4FBA940523CD}" destId="{5D4EC40C-8307-46A5-8C4C-1C8095BD2C8A}" srcOrd="4" destOrd="0" parTransId="{13D73876-1784-4861-A7D5-B3D4A593ABF8}" sibTransId="{63267DF0-D9EC-47FD-80E6-8A33511FD38E}"/>
    <dgm:cxn modelId="{91D87900-92E7-4999-BDC9-310FFB89F0DB}" type="presOf" srcId="{13B2058B-B4D8-41BF-9089-16644D14481C}" destId="{9DC79945-BD50-426C-BDB0-53F819EF542D}" srcOrd="0" destOrd="0" presId="urn:microsoft.com/office/officeart/2005/8/layout/hList1"/>
    <dgm:cxn modelId="{B6708654-1E77-4E51-8FA4-C79B254AB747}" type="presOf" srcId="{2BBC8A9F-260F-4877-8AD1-4FBA940523CD}" destId="{F5230FE6-D72B-415F-8847-F037EA9CD536}" srcOrd="0" destOrd="0" presId="urn:microsoft.com/office/officeart/2005/8/layout/hList1"/>
    <dgm:cxn modelId="{9DFFFFB5-6042-44BA-B36B-EC8CA7B5B038}" srcId="{13B2058B-B4D8-41BF-9089-16644D14481C}" destId="{25DBF9FA-AA32-4B05-8FF2-16292E17BBB4}" srcOrd="2" destOrd="0" parTransId="{DBDBE8EC-CB40-40AC-99F4-4F45C086598E}" sibTransId="{8282833C-3929-4E40-AC1A-6BA1535A0859}"/>
    <dgm:cxn modelId="{6184A113-0B13-411C-92ED-A0DAD9579594}" srcId="{2BBC8A9F-260F-4877-8AD1-4FBA940523CD}" destId="{0763D5AB-117A-4BF6-981C-8D902AB8A8A5}" srcOrd="6" destOrd="0" parTransId="{E33FCED2-27EA-464A-8AAD-BB5F5418CF6A}" sibTransId="{686A5336-1E9D-4E49-98A2-84E0246DD9CB}"/>
    <dgm:cxn modelId="{28EEEC9E-504B-4ED8-9B9B-B758FF50ED80}" type="presOf" srcId="{2ED751C0-FC01-4C16-8F36-3AEF5EA99643}" destId="{6DFDB32E-CFEA-4A33-9F59-EB7934141CD9}" srcOrd="0" destOrd="3" presId="urn:microsoft.com/office/officeart/2005/8/layout/hList1"/>
    <dgm:cxn modelId="{D1822675-408A-4018-AD8A-9E0AC21B618E}" type="presOf" srcId="{8B79987A-347A-4709-B1F8-638BAF2A9A51}" destId="{3C29A296-5B93-4ABA-B708-0064B874E974}" srcOrd="0" destOrd="6" presId="urn:microsoft.com/office/officeart/2005/8/layout/hList1"/>
    <dgm:cxn modelId="{4194B5DA-853C-4731-94CD-8692F9B77608}" srcId="{13B2058B-B4D8-41BF-9089-16644D14481C}" destId="{B49CEEAC-60DE-4A82-A2B2-DD30D3067499}" srcOrd="10" destOrd="0" parTransId="{D9009367-B80D-402F-A971-C46D36D350B1}" sibTransId="{7BF21BCB-4F33-447E-85F1-43FB19ACD122}"/>
    <dgm:cxn modelId="{1D352B34-D14D-4A62-8947-865AEB0C6ACE}" srcId="{4EDDBA44-1716-4C06-A655-541EE301BA64}" destId="{8B79987A-347A-4709-B1F8-638BAF2A9A51}" srcOrd="6" destOrd="0" parTransId="{52F3A2F3-446C-4AD5-A172-DC1BB3110B82}" sibTransId="{C3B1DC44-51E5-4E23-A921-23B71C8C3859}"/>
    <dgm:cxn modelId="{D86596E2-1D25-47AE-B238-BD438EEB6C1F}" srcId="{F2505FAE-BB74-4B32-AAEF-CC7C467A9370}" destId="{3F5CB524-2139-421D-BFD4-65B11D627045}" srcOrd="0" destOrd="0" parTransId="{C00573A5-10A8-4B86-B1E6-63FD2A8820C7}" sibTransId="{5C79913A-EF75-4A5E-AFBD-85BF5AFB12EE}"/>
    <dgm:cxn modelId="{15D096A9-F334-4BD3-B653-929A67E77228}" srcId="{09F08F2F-7F1D-459A-B73C-96FFD08FFCC4}" destId="{2BBC8A9F-260F-4877-8AD1-4FBA940523CD}" srcOrd="1" destOrd="0" parTransId="{CF7AB876-5A49-42E0-B9D5-B3330F1E4CBF}" sibTransId="{26A7676E-E349-430F-8BBF-3A927499F509}"/>
    <dgm:cxn modelId="{C4ADD48A-A4E3-480C-8911-C616F5BB6E57}" srcId="{09F08F2F-7F1D-459A-B73C-96FFD08FFCC4}" destId="{4EDDBA44-1716-4C06-A655-541EE301BA64}" srcOrd="3" destOrd="0" parTransId="{4792C8B5-AD00-4594-B199-8927D91A0516}" sibTransId="{3FB711ED-9410-4D00-B59F-EEAE6D7DED71}"/>
    <dgm:cxn modelId="{97A3D28C-80D0-4F34-A515-A775AD7BEA42}" srcId="{4EDDBA44-1716-4C06-A655-541EE301BA64}" destId="{57BB4BCA-6F9D-4D22-A0EB-3C39EB175FB0}" srcOrd="3" destOrd="0" parTransId="{2CFEB800-FD33-4D50-B297-C20EFA2276F5}" sibTransId="{96B9A8A8-8818-4FEC-B38B-E01DDFC02971}"/>
    <dgm:cxn modelId="{0A15A63E-B619-4E14-BCF7-1B86ADB8C50E}" srcId="{13B2058B-B4D8-41BF-9089-16644D14481C}" destId="{0E1F3D4B-52CA-456A-8C0C-4A2501372B2F}" srcOrd="9" destOrd="0" parTransId="{2B56818F-17BB-4A6E-9B8B-BED93FC858E0}" sibTransId="{D18DE8B3-E459-44E1-8429-053866300207}"/>
    <dgm:cxn modelId="{AEBD09D1-86F6-4CD5-BC9F-78362439B66C}" type="presOf" srcId="{25DBF9FA-AA32-4B05-8FF2-16292E17BBB4}" destId="{6DFDB32E-CFEA-4A33-9F59-EB7934141CD9}" srcOrd="0" destOrd="2" presId="urn:microsoft.com/office/officeart/2005/8/layout/hList1"/>
    <dgm:cxn modelId="{B5662018-98CD-4778-92AE-FF8B9502737A}" srcId="{13B2058B-B4D8-41BF-9089-16644D14481C}" destId="{C7A1AC8E-641D-444B-8DDD-240D87A5DF60}" srcOrd="7" destOrd="0" parTransId="{64092826-7062-4D9E-8348-DBF4327D24B8}" sibTransId="{FD28DE7A-9E57-46F9-BB06-E49E06E3E819}"/>
    <dgm:cxn modelId="{58FB6E22-7805-48E2-A5CE-06BFCE67BF6A}" type="presOf" srcId="{4A831AAC-23BE-4F14-A01C-C0C06DF1D199}" destId="{4537C6A2-2B16-4ADC-BCDD-50E71EB3601F}" srcOrd="0" destOrd="5" presId="urn:microsoft.com/office/officeart/2005/8/layout/hList1"/>
    <dgm:cxn modelId="{6A6B03D6-4551-4322-8ED8-77179122C174}" type="presOf" srcId="{3F5CB524-2139-421D-BFD4-65B11D627045}" destId="{4537C6A2-2B16-4ADC-BCDD-50E71EB3601F}" srcOrd="0" destOrd="0" presId="urn:microsoft.com/office/officeart/2005/8/layout/hList1"/>
    <dgm:cxn modelId="{E7E156B2-0A7F-488E-AA04-FF4B037DF136}" srcId="{F2505FAE-BB74-4B32-AAEF-CC7C467A9370}" destId="{86737AC7-5306-49D4-ABFA-B8D60EF69A7A}" srcOrd="2" destOrd="0" parTransId="{FBDC55BA-476C-49AD-8D05-7A6A7C085964}" sibTransId="{F1420845-EAC9-4C24-88C2-A63005B50C71}"/>
    <dgm:cxn modelId="{8230D3DC-31CD-4924-AE05-D421E0F348DF}" type="presOf" srcId="{57BB4BCA-6F9D-4D22-A0EB-3C39EB175FB0}" destId="{3C29A296-5B93-4ABA-B708-0064B874E974}" srcOrd="0" destOrd="3" presId="urn:microsoft.com/office/officeart/2005/8/layout/hList1"/>
    <dgm:cxn modelId="{1A17AF8A-9AC1-4714-BA44-4C7A74C45BDA}" type="presOf" srcId="{75FB83A1-5DD4-438E-B0F1-497827AC03DD}" destId="{6DFDB32E-CFEA-4A33-9F59-EB7934141CD9}" srcOrd="0" destOrd="8" presId="urn:microsoft.com/office/officeart/2005/8/layout/hList1"/>
    <dgm:cxn modelId="{C5D83A83-4560-4383-B7F9-E8E49C5420EA}" type="presOf" srcId="{5904CFC5-4162-41F7-B096-BAA58ACBAC96}" destId="{4537C6A2-2B16-4ADC-BCDD-50E71EB3601F}" srcOrd="0" destOrd="1" presId="urn:microsoft.com/office/officeart/2005/8/layout/hList1"/>
    <dgm:cxn modelId="{DF148154-F41E-4DDC-B7E9-4DE0F66CA7D6}" srcId="{F2505FAE-BB74-4B32-AAEF-CC7C467A9370}" destId="{6F6A90F3-06E9-46E3-8A88-4F9DCE7DC183}" srcOrd="7" destOrd="0" parTransId="{4278D742-2B8D-4C0E-A8BC-7BB1A62CFA7F}" sibTransId="{FE745E15-65C0-4F9B-9BAA-8C107E2B1840}"/>
    <dgm:cxn modelId="{5D0D0ACD-4983-4FE9-9EF6-5A338897B809}" type="presOf" srcId="{011EB23D-EE6A-4C91-8140-45D595715A23}" destId="{3C29A296-5B93-4ABA-B708-0064B874E974}" srcOrd="0" destOrd="5" presId="urn:microsoft.com/office/officeart/2005/8/layout/hList1"/>
    <dgm:cxn modelId="{3F0592B4-F469-4650-B00E-A143895C9A0D}" type="presOf" srcId="{0E1F3D4B-52CA-456A-8C0C-4A2501372B2F}" destId="{6DFDB32E-CFEA-4A33-9F59-EB7934141CD9}" srcOrd="0" destOrd="9" presId="urn:microsoft.com/office/officeart/2005/8/layout/hList1"/>
    <dgm:cxn modelId="{208629D1-0835-4B26-B225-8A45A166A92F}" srcId="{13B2058B-B4D8-41BF-9089-16644D14481C}" destId="{2ED751C0-FC01-4C16-8F36-3AEF5EA99643}" srcOrd="3" destOrd="0" parTransId="{F84A6CCF-54AB-48C0-8A32-0EFA7C1942E8}" sibTransId="{7655501C-789A-46ED-8C02-33D49EBA3646}"/>
    <dgm:cxn modelId="{1A3B8DE3-BEDA-425A-85D3-F8D7AA7F2027}" srcId="{13B2058B-B4D8-41BF-9089-16644D14481C}" destId="{D4C3F320-DC17-4564-8D70-D9BE83BA97B1}" srcOrd="4" destOrd="0" parTransId="{0B34DE21-44F1-484B-B256-1249B45B6D72}" sibTransId="{92DFE19C-FB77-47C1-96D2-38F0E6987DAF}"/>
    <dgm:cxn modelId="{A9A63D49-D0CF-4ECE-9C29-C7E844A84875}" type="presOf" srcId="{A6E27061-E3D1-4C3B-9961-8FC80AB7DC8A}" destId="{EA6934E4-B99C-4202-A2A3-074B5B3072CB}" srcOrd="0" destOrd="2" presId="urn:microsoft.com/office/officeart/2005/8/layout/hList1"/>
    <dgm:cxn modelId="{152A6A69-28FF-47A9-8592-9A224DDD673D}" type="presOf" srcId="{F2505FAE-BB74-4B32-AAEF-CC7C467A9370}" destId="{DCD3991A-514B-4059-AAA2-A4F153B7B625}" srcOrd="0" destOrd="0" presId="urn:microsoft.com/office/officeart/2005/8/layout/hList1"/>
    <dgm:cxn modelId="{215C07B7-EB76-4A5E-B1C4-DAA34CA30810}" srcId="{4EDDBA44-1716-4C06-A655-541EE301BA64}" destId="{011EB23D-EE6A-4C91-8140-45D595715A23}" srcOrd="5" destOrd="0" parTransId="{7DC7362F-AB20-4105-BCA6-C4299215D1F7}" sibTransId="{4B4369A3-CFA4-4826-B6E2-136F62557001}"/>
    <dgm:cxn modelId="{F09D6D8E-D4EC-4943-9017-E0F10FD5E48D}" type="presOf" srcId="{4EDDBA44-1716-4C06-A655-541EE301BA64}" destId="{39DA492C-4F0D-428A-8BE7-415F32064E93}" srcOrd="0" destOrd="0" presId="urn:microsoft.com/office/officeart/2005/8/layout/hList1"/>
    <dgm:cxn modelId="{3465B9BE-9C7B-499C-9A5A-EA65C674D739}" type="presOf" srcId="{D5F4CABC-972F-414E-B269-A6CF6F3A4994}" destId="{EA6934E4-B99C-4202-A2A3-074B5B3072CB}" srcOrd="0" destOrd="0" presId="urn:microsoft.com/office/officeart/2005/8/layout/hList1"/>
    <dgm:cxn modelId="{AE00B563-0D0A-4042-B79F-899F6A26D4E9}" srcId="{2BBC8A9F-260F-4877-8AD1-4FBA940523CD}" destId="{D5F4CABC-972F-414E-B269-A6CF6F3A4994}" srcOrd="0" destOrd="0" parTransId="{F27F586B-9671-4C8F-A141-B40C284111A0}" sibTransId="{7C1108B3-1206-4EFA-BE24-194B81D3F764}"/>
    <dgm:cxn modelId="{6F80B148-829C-41B0-A8CC-B3E18FB322FB}" srcId="{13B2058B-B4D8-41BF-9089-16644D14481C}" destId="{394F92F5-90CE-4873-8E15-F6B7083D70FD}" srcOrd="6" destOrd="0" parTransId="{20157CE3-1EA3-4ADD-9C90-099FBCEC31E0}" sibTransId="{42433EE1-3EA7-4F0E-89EF-34BC4A0EC8A9}"/>
    <dgm:cxn modelId="{A200A50E-115D-4840-B5E3-C110E24D1877}" srcId="{F2505FAE-BB74-4B32-AAEF-CC7C467A9370}" destId="{4A831AAC-23BE-4F14-A01C-C0C06DF1D199}" srcOrd="5" destOrd="0" parTransId="{B6300F07-CD93-4DEA-925D-2338D4B07896}" sibTransId="{917239A7-7E45-4DFC-AF00-16F56F76C46A}"/>
    <dgm:cxn modelId="{E0E68229-7C0B-420A-ACF1-055F53E2929A}" type="presOf" srcId="{5D4EC40C-8307-46A5-8C4C-1C8095BD2C8A}" destId="{EA6934E4-B99C-4202-A2A3-074B5B3072CB}" srcOrd="0" destOrd="4" presId="urn:microsoft.com/office/officeart/2005/8/layout/hList1"/>
    <dgm:cxn modelId="{6F896666-638D-4F61-9340-12518C39740D}" srcId="{F2505FAE-BB74-4B32-AAEF-CC7C467A9370}" destId="{88ED0A10-0A01-4662-ACAD-CE08F5785C70}" srcOrd="6" destOrd="0" parTransId="{5BE5168F-FEC5-4481-A237-0309E372FE20}" sibTransId="{5DD1F8E3-80DD-4462-99BD-0E329F17E184}"/>
    <dgm:cxn modelId="{C54D15EE-459F-457D-8BC6-5C4738694A83}" srcId="{13B2058B-B4D8-41BF-9089-16644D14481C}" destId="{18FFEE20-1080-4A0F-A7F9-018ECBDBAB3A}" srcOrd="12" destOrd="0" parTransId="{CD0C0595-2487-4C63-AE6A-26DA2ACD30B1}" sibTransId="{9A5110C3-91D8-4D17-A4A3-E3DA2EAB0A65}"/>
    <dgm:cxn modelId="{82D344B5-81F8-4440-95EC-BFF7B64F3D48}" type="presOf" srcId="{038ECEE5-0915-4CDC-BC90-B16011CE34BB}" destId="{EA6934E4-B99C-4202-A2A3-074B5B3072CB}" srcOrd="0" destOrd="1" presId="urn:microsoft.com/office/officeart/2005/8/layout/hList1"/>
    <dgm:cxn modelId="{1ECDE297-3253-450A-B541-79A030041EFF}" srcId="{13B2058B-B4D8-41BF-9089-16644D14481C}" destId="{8DC14BA9-B8F8-41D5-A7FE-CFEDA696C276}" srcOrd="5" destOrd="0" parTransId="{254FFA28-84F0-4182-A6A4-96203BF3BAD5}" sibTransId="{931B0A67-98E6-477F-BA24-4EA917DE4B4B}"/>
    <dgm:cxn modelId="{D84DD9A5-A82F-4664-B8CA-C3F4C812376C}" srcId="{4EDDBA44-1716-4C06-A655-541EE301BA64}" destId="{2F911B6F-B463-4B81-A7B2-BA676EE466C7}" srcOrd="2" destOrd="0" parTransId="{20899162-E712-49CB-BA0C-9999E1105262}" sibTransId="{ED042B1D-4EF2-48B6-AD6F-918C82ADC363}"/>
    <dgm:cxn modelId="{8B71B066-1353-46C5-B7A8-D6F90B036C01}" type="presOf" srcId="{8DC14BA9-B8F8-41D5-A7FE-CFEDA696C276}" destId="{6DFDB32E-CFEA-4A33-9F59-EB7934141CD9}" srcOrd="0" destOrd="5" presId="urn:microsoft.com/office/officeart/2005/8/layout/hList1"/>
    <dgm:cxn modelId="{7F7C444D-BFCE-40BA-98C6-3B78B757AEA6}" type="presOf" srcId="{B49CEEAC-60DE-4A82-A2B2-DD30D3067499}" destId="{6DFDB32E-CFEA-4A33-9F59-EB7934141CD9}" srcOrd="0" destOrd="10" presId="urn:microsoft.com/office/officeart/2005/8/layout/hList1"/>
    <dgm:cxn modelId="{23260D43-F9B1-476D-B4D3-BBECEDA8ED0C}" type="presOf" srcId="{9AFC362D-82ED-424B-A4A5-3093EA1CAE86}" destId="{6DFDB32E-CFEA-4A33-9F59-EB7934141CD9}" srcOrd="0" destOrd="1" presId="urn:microsoft.com/office/officeart/2005/8/layout/hList1"/>
    <dgm:cxn modelId="{138EE19A-6CAA-4F5F-88EB-5068BEC74B51}" srcId="{F2505FAE-BB74-4B32-AAEF-CC7C467A9370}" destId="{5904CFC5-4162-41F7-B096-BAA58ACBAC96}" srcOrd="1" destOrd="0" parTransId="{3975C9CD-E047-40FC-B182-B35712416220}" sibTransId="{0194F9CE-9E26-4BBB-9B6E-F39D9AA02F8C}"/>
    <dgm:cxn modelId="{ABFF3FDC-52A4-4883-90FA-D2E9211FDBC5}" type="presOf" srcId="{C0692BDB-38E4-4C67-9517-0070D239EEA9}" destId="{4537C6A2-2B16-4ADC-BCDD-50E71EB3601F}" srcOrd="0" destOrd="3" presId="urn:microsoft.com/office/officeart/2005/8/layout/hList1"/>
    <dgm:cxn modelId="{871F899F-125F-4A36-B5A8-2317C55AF3E5}" type="presOf" srcId="{F42914D8-B365-45E5-90F3-4E32649DD861}" destId="{4537C6A2-2B16-4ADC-BCDD-50E71EB3601F}" srcOrd="0" destOrd="4" presId="urn:microsoft.com/office/officeart/2005/8/layout/hList1"/>
    <dgm:cxn modelId="{9B0D9750-1015-4D71-A108-D0627203D585}" type="presOf" srcId="{CA6FCF7E-FAA2-4D6B-90CF-0AE1FCD6C0F8}" destId="{3C29A296-5B93-4ABA-B708-0064B874E974}" srcOrd="0" destOrd="1" presId="urn:microsoft.com/office/officeart/2005/8/layout/hList1"/>
    <dgm:cxn modelId="{F08297AC-84CF-4ADD-B517-9AC8208B1F25}" type="presOf" srcId="{B0511126-4B9A-4652-AEE4-73D22275F23C}" destId="{EA6934E4-B99C-4202-A2A3-074B5B3072CB}" srcOrd="0" destOrd="3" presId="urn:microsoft.com/office/officeart/2005/8/layout/hList1"/>
    <dgm:cxn modelId="{14CCD2A0-D1EE-405F-9F8E-56296AF82670}" type="presOf" srcId="{5B44D5B1-4DE1-4312-BC68-5A28AE6E17D0}" destId="{3C29A296-5B93-4ABA-B708-0064B874E974}" srcOrd="0" destOrd="0" presId="urn:microsoft.com/office/officeart/2005/8/layout/hList1"/>
    <dgm:cxn modelId="{591DDE18-0E8E-4C58-A974-A7678B051741}" type="presOf" srcId="{DB3E5BDA-A242-423C-8838-331D8989EAB7}" destId="{3C29A296-5B93-4ABA-B708-0064B874E974}" srcOrd="0" destOrd="4" presId="urn:microsoft.com/office/officeart/2005/8/layout/hList1"/>
    <dgm:cxn modelId="{243BA518-EE32-49C3-9E22-B776682F387C}" srcId="{09F08F2F-7F1D-459A-B73C-96FFD08FFCC4}" destId="{13B2058B-B4D8-41BF-9089-16644D14481C}" srcOrd="0" destOrd="0" parTransId="{73542B61-6D68-4084-B480-9BAF5A820E40}" sibTransId="{91B563B5-8777-4A65-9C97-54EB76A57BD0}"/>
    <dgm:cxn modelId="{63C50139-141A-43DA-AAC3-42C212078AF1}" srcId="{F2505FAE-BB74-4B32-AAEF-CC7C467A9370}" destId="{C0692BDB-38E4-4C67-9517-0070D239EEA9}" srcOrd="3" destOrd="0" parTransId="{577CD1CB-A350-4AAD-B2C7-33446EE51F6C}" sibTransId="{96DD364F-C07A-4502-8319-56284C7BEA0F}"/>
    <dgm:cxn modelId="{77BE9ABE-13BA-4814-8531-6DDFF2E89653}" type="presOf" srcId="{09F08F2F-7F1D-459A-B73C-96FFD08FFCC4}" destId="{F6E38AF3-5EBC-4C03-9D9A-0DAE8C632C5B}" srcOrd="0" destOrd="0" presId="urn:microsoft.com/office/officeart/2005/8/layout/hList1"/>
    <dgm:cxn modelId="{1D8A925E-A8A3-41F1-86E0-00DD5C5E4473}" type="presOf" srcId="{88C5460E-AC5D-4122-9ADC-13516B36DC8E}" destId="{EA6934E4-B99C-4202-A2A3-074B5B3072CB}" srcOrd="0" destOrd="5" presId="urn:microsoft.com/office/officeart/2005/8/layout/hList1"/>
    <dgm:cxn modelId="{0535D3F7-E2FA-48E4-91FF-33B523CE4227}" type="presOf" srcId="{88ED0A10-0A01-4662-ACAD-CE08F5785C70}" destId="{4537C6A2-2B16-4ADC-BCDD-50E71EB3601F}" srcOrd="0" destOrd="6" presId="urn:microsoft.com/office/officeart/2005/8/layout/hList1"/>
    <dgm:cxn modelId="{6EC272E4-E6E1-4B70-BF89-973A350AE09E}" srcId="{2BBC8A9F-260F-4877-8AD1-4FBA940523CD}" destId="{B0511126-4B9A-4652-AEE4-73D22275F23C}" srcOrd="3" destOrd="0" parTransId="{B4BB8FFA-FE21-4683-BCC9-3940349766D2}" sibTransId="{E2D66DFC-C3D4-49AD-B1DF-109136D19312}"/>
    <dgm:cxn modelId="{68CE0DD5-D06C-4B53-A95C-39E70410E537}" srcId="{13B2058B-B4D8-41BF-9089-16644D14481C}" destId="{9F6889AC-F515-43E4-AAA9-104D31C2D11A}" srcOrd="11" destOrd="0" parTransId="{B8710911-78FB-4785-9A75-F8E79C0A1E2C}" sibTransId="{C6AEA391-4B6F-4CDD-A028-BCA7CFCE0104}"/>
    <dgm:cxn modelId="{4338BE66-A525-42B8-9748-C2FBAE820F78}" srcId="{F2505FAE-BB74-4B32-AAEF-CC7C467A9370}" destId="{F42914D8-B365-45E5-90F3-4E32649DD861}" srcOrd="4" destOrd="0" parTransId="{C322510E-B161-4467-92C5-1F0E2F671B42}" sibTransId="{FF5EEAC8-D30C-4DB1-989F-BD4033D55675}"/>
    <dgm:cxn modelId="{80DCF21E-7A3E-415E-A0B5-FE3BFD0BFF36}" srcId="{2BBC8A9F-260F-4877-8AD1-4FBA940523CD}" destId="{88C5460E-AC5D-4122-9ADC-13516B36DC8E}" srcOrd="5" destOrd="0" parTransId="{9396AA2F-D847-491C-9C61-8233C2AA15C9}" sibTransId="{98A52EAF-E081-41E8-9C39-F7F8017C1B98}"/>
    <dgm:cxn modelId="{6CC3A3E9-7E1A-4259-98E8-CA6C587304DF}" srcId="{4EDDBA44-1716-4C06-A655-541EE301BA64}" destId="{5B44D5B1-4DE1-4312-BC68-5A28AE6E17D0}" srcOrd="0" destOrd="0" parTransId="{112EFEA4-E3AD-4684-B29F-58BF9EA3A32C}" sibTransId="{DD4710DD-6B73-4279-88A1-40F41ACE2E03}"/>
    <dgm:cxn modelId="{A2D87CE3-3380-48CE-BF47-4251D44C3ABD}" type="presOf" srcId="{6F6A90F3-06E9-46E3-8A88-4F9DCE7DC183}" destId="{4537C6A2-2B16-4ADC-BCDD-50E71EB3601F}" srcOrd="0" destOrd="7" presId="urn:microsoft.com/office/officeart/2005/8/layout/hList1"/>
    <dgm:cxn modelId="{F5573F0F-572D-4143-8487-C022FCE4349E}" type="presOf" srcId="{2F911B6F-B463-4B81-A7B2-BA676EE466C7}" destId="{3C29A296-5B93-4ABA-B708-0064B874E974}" srcOrd="0" destOrd="2" presId="urn:microsoft.com/office/officeart/2005/8/layout/hList1"/>
    <dgm:cxn modelId="{B537392A-978F-4D1F-85A3-29B2D9291708}" srcId="{4EDDBA44-1716-4C06-A655-541EE301BA64}" destId="{CA6FCF7E-FAA2-4D6B-90CF-0AE1FCD6C0F8}" srcOrd="1" destOrd="0" parTransId="{39C7C91A-4D2F-4EA2-AF52-A1C68C8C13C9}" sibTransId="{7FBED920-36DC-4A27-8CD3-6CD4F66393D0}"/>
    <dgm:cxn modelId="{363F25F6-EF3A-4EC6-89A0-9283EF196595}" type="presOf" srcId="{86737AC7-5306-49D4-ABFA-B8D60EF69A7A}" destId="{4537C6A2-2B16-4ADC-BCDD-50E71EB3601F}" srcOrd="0" destOrd="2" presId="urn:microsoft.com/office/officeart/2005/8/layout/hList1"/>
    <dgm:cxn modelId="{C7392E47-F29D-4969-9D80-E914A48705BE}" type="presOf" srcId="{18FFEE20-1080-4A0F-A7F9-018ECBDBAB3A}" destId="{6DFDB32E-CFEA-4A33-9F59-EB7934141CD9}" srcOrd="0" destOrd="12" presId="urn:microsoft.com/office/officeart/2005/8/layout/hList1"/>
    <dgm:cxn modelId="{78BFDF7D-94CF-4084-81C8-5DE45CDA664F}" srcId="{13B2058B-B4D8-41BF-9089-16644D14481C}" destId="{885CEE93-62A6-47E6-A92D-DED5F4501BE8}" srcOrd="0" destOrd="0" parTransId="{132ED2CB-8D35-4F32-8E91-910722998920}" sibTransId="{DE033ECB-DEFE-489A-ADD0-9E6B99E0B4D1}"/>
    <dgm:cxn modelId="{76D36837-FCDE-4A13-8460-119B066946A6}" srcId="{13B2058B-B4D8-41BF-9089-16644D14481C}" destId="{75FB83A1-5DD4-438E-B0F1-497827AC03DD}" srcOrd="8" destOrd="0" parTransId="{E4FED3CC-A9C3-4D63-8E18-2A8DC1450A0B}" sibTransId="{89EDE14B-8A0C-4DA8-B418-45E1E65C2091}"/>
    <dgm:cxn modelId="{E7B0D771-10B6-468A-9E9D-9913254C51AC}" srcId="{2BBC8A9F-260F-4877-8AD1-4FBA940523CD}" destId="{038ECEE5-0915-4CDC-BC90-B16011CE34BB}" srcOrd="1" destOrd="0" parTransId="{27CAD2FC-6097-40A5-9E98-C29D804FBB63}" sibTransId="{7111ACEC-7706-4BED-808E-205479033769}"/>
    <dgm:cxn modelId="{D97696D5-4B0C-4FCF-94B1-6B598EA9FD39}" type="presOf" srcId="{D4C3F320-DC17-4564-8D70-D9BE83BA97B1}" destId="{6DFDB32E-CFEA-4A33-9F59-EB7934141CD9}" srcOrd="0" destOrd="4" presId="urn:microsoft.com/office/officeart/2005/8/layout/hList1"/>
    <dgm:cxn modelId="{788DBE96-E4B3-471C-807A-DF3B43C784E5}" type="presOf" srcId="{9F6889AC-F515-43E4-AAA9-104D31C2D11A}" destId="{6DFDB32E-CFEA-4A33-9F59-EB7934141CD9}" srcOrd="0" destOrd="11" presId="urn:microsoft.com/office/officeart/2005/8/layout/hList1"/>
    <dgm:cxn modelId="{4E1E8486-D1FD-48A8-A0B1-ABB6CA90908A}" type="presOf" srcId="{394F92F5-90CE-4873-8E15-F6B7083D70FD}" destId="{6DFDB32E-CFEA-4A33-9F59-EB7934141CD9}" srcOrd="0" destOrd="6" presId="urn:microsoft.com/office/officeart/2005/8/layout/hList1"/>
    <dgm:cxn modelId="{A9E0ED43-7232-4048-A2EB-620A87F10F83}" srcId="{09F08F2F-7F1D-459A-B73C-96FFD08FFCC4}" destId="{F2505FAE-BB74-4B32-AAEF-CC7C467A9370}" srcOrd="2" destOrd="0" parTransId="{93677C42-DAE9-45B9-B640-A0182FAB969F}" sibTransId="{AF935926-520D-44A3-935B-95BE732899C2}"/>
    <dgm:cxn modelId="{1995996A-4AA9-40D0-8BDC-F2B6A9A2884A}" type="presOf" srcId="{0763D5AB-117A-4BF6-981C-8D902AB8A8A5}" destId="{EA6934E4-B99C-4202-A2A3-074B5B3072CB}" srcOrd="0" destOrd="6" presId="urn:microsoft.com/office/officeart/2005/8/layout/hList1"/>
    <dgm:cxn modelId="{7217F9DB-60D1-43D0-B614-609BF12298F2}" srcId="{2BBC8A9F-260F-4877-8AD1-4FBA940523CD}" destId="{A6E27061-E3D1-4C3B-9961-8FC80AB7DC8A}" srcOrd="2" destOrd="0" parTransId="{5616B271-DD3F-403B-A430-931097E8190F}" sibTransId="{86D3DCBF-DF5B-45DA-B5A6-58015B265216}"/>
    <dgm:cxn modelId="{4255C489-1274-4B3A-B3E8-F9D6E380C539}" type="presParOf" srcId="{F6E38AF3-5EBC-4C03-9D9A-0DAE8C632C5B}" destId="{C9D7C88F-75EF-40C7-8508-E08902BE997B}" srcOrd="0" destOrd="0" presId="urn:microsoft.com/office/officeart/2005/8/layout/hList1"/>
    <dgm:cxn modelId="{D1DE6EBA-F510-413D-A073-E5883135EEE2}" type="presParOf" srcId="{C9D7C88F-75EF-40C7-8508-E08902BE997B}" destId="{9DC79945-BD50-426C-BDB0-53F819EF542D}" srcOrd="0" destOrd="0" presId="urn:microsoft.com/office/officeart/2005/8/layout/hList1"/>
    <dgm:cxn modelId="{84A172EA-2567-4CE0-87F9-1C61CACA4CE9}" type="presParOf" srcId="{C9D7C88F-75EF-40C7-8508-E08902BE997B}" destId="{6DFDB32E-CFEA-4A33-9F59-EB7934141CD9}" srcOrd="1" destOrd="0" presId="urn:microsoft.com/office/officeart/2005/8/layout/hList1"/>
    <dgm:cxn modelId="{6676B777-28B8-4503-A5DB-613F03E5695A}" type="presParOf" srcId="{F6E38AF3-5EBC-4C03-9D9A-0DAE8C632C5B}" destId="{02F675AB-14DA-46B3-AB83-F05D2DE74CF6}" srcOrd="1" destOrd="0" presId="urn:microsoft.com/office/officeart/2005/8/layout/hList1"/>
    <dgm:cxn modelId="{52B468C0-AF1D-46C0-A86E-58BA11640612}" type="presParOf" srcId="{F6E38AF3-5EBC-4C03-9D9A-0DAE8C632C5B}" destId="{7C138EA2-C5AE-4C93-8606-CB7E739C07BE}" srcOrd="2" destOrd="0" presId="urn:microsoft.com/office/officeart/2005/8/layout/hList1"/>
    <dgm:cxn modelId="{7F56C05C-0577-44DA-8C38-9E73C46FADF9}" type="presParOf" srcId="{7C138EA2-C5AE-4C93-8606-CB7E739C07BE}" destId="{F5230FE6-D72B-415F-8847-F037EA9CD536}" srcOrd="0" destOrd="0" presId="urn:microsoft.com/office/officeart/2005/8/layout/hList1"/>
    <dgm:cxn modelId="{8F2F935F-5E77-453D-AF18-4C72A1B3089B}" type="presParOf" srcId="{7C138EA2-C5AE-4C93-8606-CB7E739C07BE}" destId="{EA6934E4-B99C-4202-A2A3-074B5B3072CB}" srcOrd="1" destOrd="0" presId="urn:microsoft.com/office/officeart/2005/8/layout/hList1"/>
    <dgm:cxn modelId="{464F82BC-C22C-4078-BE63-5C2C0E8DE387}" type="presParOf" srcId="{F6E38AF3-5EBC-4C03-9D9A-0DAE8C632C5B}" destId="{EA42DC89-E841-4851-96CA-3ADDCD83C1BC}" srcOrd="3" destOrd="0" presId="urn:microsoft.com/office/officeart/2005/8/layout/hList1"/>
    <dgm:cxn modelId="{FF58CA98-4C4F-47AE-A5C0-15232FB9E1E9}" type="presParOf" srcId="{F6E38AF3-5EBC-4C03-9D9A-0DAE8C632C5B}" destId="{4E9AF933-FD8A-4180-B398-5D650E432B25}" srcOrd="4" destOrd="0" presId="urn:microsoft.com/office/officeart/2005/8/layout/hList1"/>
    <dgm:cxn modelId="{2E6F7F5C-C93A-4524-88FE-D6E7C4A569D5}" type="presParOf" srcId="{4E9AF933-FD8A-4180-B398-5D650E432B25}" destId="{DCD3991A-514B-4059-AAA2-A4F153B7B625}" srcOrd="0" destOrd="0" presId="urn:microsoft.com/office/officeart/2005/8/layout/hList1"/>
    <dgm:cxn modelId="{E0815A05-F8AE-484B-BBDB-BE1579F0CB36}" type="presParOf" srcId="{4E9AF933-FD8A-4180-B398-5D650E432B25}" destId="{4537C6A2-2B16-4ADC-BCDD-50E71EB3601F}" srcOrd="1" destOrd="0" presId="urn:microsoft.com/office/officeart/2005/8/layout/hList1"/>
    <dgm:cxn modelId="{BDD17976-268F-4E17-A412-2E06FF75CD22}" type="presParOf" srcId="{F6E38AF3-5EBC-4C03-9D9A-0DAE8C632C5B}" destId="{F64A6B55-FE91-4886-AEDA-05345CD7A269}" srcOrd="5" destOrd="0" presId="urn:microsoft.com/office/officeart/2005/8/layout/hList1"/>
    <dgm:cxn modelId="{097EEC56-47E0-4B07-B9A5-1C459AB3B0D7}" type="presParOf" srcId="{F6E38AF3-5EBC-4C03-9D9A-0DAE8C632C5B}" destId="{7436D197-DE57-4834-837E-034042CA8DD4}" srcOrd="6" destOrd="0" presId="urn:microsoft.com/office/officeart/2005/8/layout/hList1"/>
    <dgm:cxn modelId="{083C282E-83E1-40D6-A399-5DACEE607BA0}" type="presParOf" srcId="{7436D197-DE57-4834-837E-034042CA8DD4}" destId="{39DA492C-4F0D-428A-8BE7-415F32064E93}" srcOrd="0" destOrd="0" presId="urn:microsoft.com/office/officeart/2005/8/layout/hList1"/>
    <dgm:cxn modelId="{25694E21-E349-41E8-96A3-5D4F3A0ACED8}" type="presParOf" srcId="{7436D197-DE57-4834-837E-034042CA8DD4}" destId="{3C29A296-5B93-4ABA-B708-0064B874E97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8DC402-6EA8-439E-9BA2-FC46777F857A}">
      <dsp:nvSpPr>
        <dsp:cNvPr id="0" name=""/>
        <dsp:cNvSpPr/>
      </dsp:nvSpPr>
      <dsp:spPr>
        <a:xfrm>
          <a:off x="576065" y="1692192"/>
          <a:ext cx="1699343" cy="169934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ซื้อ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576065" y="1692192"/>
        <a:ext cx="1699343" cy="1699343"/>
      </dsp:txXfrm>
    </dsp:sp>
    <dsp:sp modelId="{B33D3E7E-A042-4646-9108-D130284EA7B3}">
      <dsp:nvSpPr>
        <dsp:cNvPr id="0" name=""/>
        <dsp:cNvSpPr/>
      </dsp:nvSpPr>
      <dsp:spPr>
        <a:xfrm>
          <a:off x="1440161" y="375320"/>
          <a:ext cx="1699343" cy="1699343"/>
        </a:xfrm>
        <a:prstGeom prst="ellipse">
          <a:avLst/>
        </a:prstGeom>
        <a:solidFill>
          <a:srgbClr val="75D4D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จ้าง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1440161" y="375320"/>
        <a:ext cx="1699343" cy="1699343"/>
      </dsp:txXfrm>
    </dsp:sp>
    <dsp:sp modelId="{DF1FAF52-4EA8-45BF-B89D-169630E6D53D}">
      <dsp:nvSpPr>
        <dsp:cNvPr id="0" name=""/>
        <dsp:cNvSpPr/>
      </dsp:nvSpPr>
      <dsp:spPr>
        <a:xfrm>
          <a:off x="2909169" y="87281"/>
          <a:ext cx="1699343" cy="1699343"/>
        </a:xfrm>
        <a:prstGeom prst="ellipse">
          <a:avLst/>
        </a:prstGeom>
        <a:solidFill>
          <a:srgbClr val="FF99FF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50800" rIns="93521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เช่า</a:t>
          </a:r>
          <a:endParaRPr lang="th-TH" sz="40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2909169" y="87281"/>
        <a:ext cx="1699343" cy="1699343"/>
      </dsp:txXfrm>
    </dsp:sp>
    <dsp:sp modelId="{BC30AEE3-664D-4201-9A6E-8A9F4D77BC2D}">
      <dsp:nvSpPr>
        <dsp:cNvPr id="0" name=""/>
        <dsp:cNvSpPr/>
      </dsp:nvSpPr>
      <dsp:spPr>
        <a:xfrm>
          <a:off x="4421340" y="476176"/>
          <a:ext cx="1699343" cy="169934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29210" rIns="93521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แลกเปลี่ยน</a:t>
          </a:r>
          <a:endParaRPr lang="th-TH" sz="23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4421340" y="476176"/>
        <a:ext cx="1699343" cy="1699343"/>
      </dsp:txXfrm>
    </dsp:sp>
    <dsp:sp modelId="{1CB39A62-0014-47C2-AC05-919375C43E5D}">
      <dsp:nvSpPr>
        <dsp:cNvPr id="0" name=""/>
        <dsp:cNvSpPr/>
      </dsp:nvSpPr>
      <dsp:spPr>
        <a:xfrm>
          <a:off x="5256585" y="1815480"/>
          <a:ext cx="1699343" cy="1699343"/>
        </a:xfrm>
        <a:prstGeom prst="ellipse">
          <a:avLst/>
        </a:prstGeom>
        <a:solidFill>
          <a:srgbClr val="CCFF33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521" tIns="29210" rIns="93521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b="1" kern="1200" dirty="0" smtClean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rPr>
            <a:t>นิติกรรมอื่น</a:t>
          </a:r>
          <a:endParaRPr lang="th-TH" sz="23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</a:endParaRPr>
        </a:p>
      </dsp:txBody>
      <dsp:txXfrm>
        <a:off x="5256585" y="1815480"/>
        <a:ext cx="1699343" cy="16993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2E5E1A-966D-415F-B031-4AF651129E27}">
      <dsp:nvSpPr>
        <dsp:cNvPr id="0" name=""/>
        <dsp:cNvSpPr/>
      </dsp:nvSpPr>
      <dsp:spPr>
        <a:xfrm>
          <a:off x="2076840" y="1500881"/>
          <a:ext cx="3479167" cy="3479167"/>
        </a:xfrm>
        <a:prstGeom prst="ellipse">
          <a:avLst/>
        </a:prstGeom>
        <a:solidFill>
          <a:srgbClr val="CC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 prst="slope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</a:t>
          </a: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rPr>
            <a:t>พัสดุ</a:t>
          </a:r>
          <a:r>
            <a:rPr lang="th-TH" sz="72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”</a:t>
          </a:r>
          <a:endParaRPr lang="th-TH" sz="7200" b="1" kern="1200" dirty="0">
            <a:solidFill>
              <a:srgbClr val="0000FF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076840" y="1500881"/>
        <a:ext cx="3479167" cy="3479167"/>
      </dsp:txXfrm>
    </dsp:sp>
    <dsp:sp modelId="{9B262CD0-9411-4EA0-9FCF-DEFC69612927}">
      <dsp:nvSpPr>
        <dsp:cNvPr id="0" name=""/>
        <dsp:cNvSpPr/>
      </dsp:nvSpPr>
      <dsp:spPr>
        <a:xfrm>
          <a:off x="2946632" y="107340"/>
          <a:ext cx="1739583" cy="1739583"/>
        </a:xfrm>
        <a:prstGeom prst="ellipse">
          <a:avLst/>
        </a:prstGeom>
        <a:solidFill>
          <a:srgbClr val="FF99FF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สินค้า</a:t>
          </a:r>
          <a:endParaRPr lang="th-TH" sz="32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946632" y="107340"/>
        <a:ext cx="1739583" cy="1739583"/>
      </dsp:txXfrm>
    </dsp:sp>
    <dsp:sp modelId="{D563EE60-8D12-41D0-BF1C-7D544C614502}">
      <dsp:nvSpPr>
        <dsp:cNvPr id="0" name=""/>
        <dsp:cNvSpPr/>
      </dsp:nvSpPr>
      <dsp:spPr>
        <a:xfrm>
          <a:off x="5099189" y="1671264"/>
          <a:ext cx="1739583" cy="1739583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งานก่อสร้าง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5099189" y="1671264"/>
        <a:ext cx="1739583" cy="1739583"/>
      </dsp:txXfrm>
    </dsp:sp>
    <dsp:sp modelId="{D181B344-D63A-4800-ACE6-304BF2F9D155}">
      <dsp:nvSpPr>
        <dsp:cNvPr id="0" name=""/>
        <dsp:cNvSpPr/>
      </dsp:nvSpPr>
      <dsp:spPr>
        <a:xfrm>
          <a:off x="4276985" y="4201747"/>
          <a:ext cx="1739583" cy="1739583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งานจ้างออกแบบหรือควบคุมงาน</a:t>
          </a:r>
          <a:endParaRPr lang="th-TH" sz="24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4276985" y="4201747"/>
        <a:ext cx="1739583" cy="1739583"/>
      </dsp:txXfrm>
    </dsp:sp>
    <dsp:sp modelId="{AA79FB56-9662-4B05-9D83-0051C6CF9CD0}">
      <dsp:nvSpPr>
        <dsp:cNvPr id="0" name=""/>
        <dsp:cNvSpPr/>
      </dsp:nvSpPr>
      <dsp:spPr>
        <a:xfrm>
          <a:off x="1616278" y="4201747"/>
          <a:ext cx="1739583" cy="1739583"/>
        </a:xfrm>
        <a:prstGeom prst="ellipse">
          <a:avLst/>
        </a:prstGeom>
        <a:solidFill>
          <a:srgbClr val="66FF33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งานจ้าง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ที่ปรึกษา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616278" y="4201747"/>
        <a:ext cx="1739583" cy="1739583"/>
      </dsp:txXfrm>
    </dsp:sp>
    <dsp:sp modelId="{12284197-D147-4F6D-B679-B5DB6A84542E}">
      <dsp:nvSpPr>
        <dsp:cNvPr id="0" name=""/>
        <dsp:cNvSpPr/>
      </dsp:nvSpPr>
      <dsp:spPr>
        <a:xfrm>
          <a:off x="794074" y="1671264"/>
          <a:ext cx="1739583" cy="173958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งานบริการ</a:t>
          </a:r>
          <a:endParaRPr lang="th-TH" sz="2800" b="1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794074" y="1671264"/>
        <a:ext cx="1739583" cy="173958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9A0733-68EB-48F4-982D-DCBCF6A8621A}">
      <dsp:nvSpPr>
        <dsp:cNvPr id="0" name=""/>
        <dsp:cNvSpPr/>
      </dsp:nvSpPr>
      <dsp:spPr>
        <a:xfrm>
          <a:off x="2939345" y="190592"/>
          <a:ext cx="4968552" cy="2905762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solidFill>
            <a:srgbClr val="00B0F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งานจ้างบริการจากบุคคลธรรมดาหรือนิติบุคคล</a:t>
          </a:r>
          <a:endParaRPr lang="th-TH" sz="2000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เพื่อเป็นผู้ให้คำปรึกษาหรือแนะนำแก่หน่วยงานของรัฐในด้านวิศวกรรม สถาปัตยกรรม ผังเมือง กฎหมาย เศรษฐศาสตร์ การเงิน การคลัง สิ่งแวดล้อม วิทยาศาสตร์ เทคโนโลยี สาธารณสุข ศิลปวัฒนธรรม การศึกษาวิจัย หรือด้านอื่น</a:t>
          </a:r>
          <a:b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000" b="1" kern="1200" dirty="0" smtClean="0">
              <a:latin typeface="EucrosiaUPC" pitchFamily="18" charset="-34"/>
              <a:cs typeface="EucrosiaUPC" pitchFamily="18" charset="-34"/>
            </a:rPr>
            <a:t>ที่อยู่ในภารกิจ</a:t>
          </a:r>
          <a:endParaRPr lang="th-TH" sz="2000" kern="1200" dirty="0">
            <a:latin typeface="EucrosiaUPC" pitchFamily="18" charset="-34"/>
            <a:cs typeface="EucrosiaUPC" pitchFamily="18" charset="-34"/>
          </a:endParaRPr>
        </a:p>
      </dsp:txBody>
      <dsp:txXfrm>
        <a:off x="2939345" y="190592"/>
        <a:ext cx="4968552" cy="2905762"/>
      </dsp:txXfrm>
    </dsp:sp>
    <dsp:sp modelId="{2227025C-9525-4ADC-9E69-00745A4DC845}">
      <dsp:nvSpPr>
        <dsp:cNvPr id="0" name=""/>
        <dsp:cNvSpPr/>
      </dsp:nvSpPr>
      <dsp:spPr>
        <a:xfrm>
          <a:off x="169957" y="531416"/>
          <a:ext cx="2566323" cy="2276900"/>
        </a:xfrm>
        <a:prstGeom prst="roundRect">
          <a:avLst/>
        </a:prstGeom>
        <a:solidFill>
          <a:srgbClr val="CCFFFF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</a:t>
          </a:r>
          <a:b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</a:br>
          <a:r>
            <a:rPr lang="th-TH" altLang="th-TH" sz="3500" b="1" kern="1200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  ที่ปรึกษา” </a:t>
          </a:r>
          <a:endParaRPr lang="th-TH" sz="3500" b="1" kern="1200" dirty="0"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169957" y="531416"/>
        <a:ext cx="2566323" cy="2276900"/>
      </dsp:txXfrm>
    </dsp:sp>
    <dsp:sp modelId="{975D578B-29B8-4C39-8DFA-2CAF0C82613D}">
      <dsp:nvSpPr>
        <dsp:cNvPr id="0" name=""/>
        <dsp:cNvSpPr/>
      </dsp:nvSpPr>
      <dsp:spPr>
        <a:xfrm>
          <a:off x="3168362" y="3230950"/>
          <a:ext cx="4605251" cy="2673156"/>
        </a:xfrm>
        <a:prstGeom prst="rightArrow">
          <a:avLst>
            <a:gd name="adj1" fmla="val 75000"/>
            <a:gd name="adj2" fmla="val 50000"/>
          </a:avLst>
        </a:prstGeom>
        <a:noFill/>
        <a:ln w="25400" cap="flat" cmpd="sng" algn="ctr">
          <a:solidFill>
            <a:srgbClr val="FF99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งานจ้างบริการจากบุคคลธรรมดา </a:t>
          </a:r>
          <a:b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หรือนิติบุคคล</a:t>
          </a:r>
          <a:endParaRPr lang="th-TH" sz="2400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altLang="th-TH" sz="2400" b="1" kern="1200" dirty="0" smtClean="0">
              <a:latin typeface="EucrosiaUPC" pitchFamily="18" charset="-34"/>
              <a:cs typeface="EucrosiaUPC" pitchFamily="18" charset="-34"/>
            </a:rPr>
            <a:t>เพื่อออกแบบหรือควบคุมงานก่อสร้าง</a:t>
          </a:r>
          <a:endParaRPr lang="th-TH" sz="2400" kern="1200" dirty="0">
            <a:latin typeface="EucrosiaUPC" pitchFamily="18" charset="-34"/>
            <a:cs typeface="EucrosiaUPC" pitchFamily="18" charset="-34"/>
          </a:endParaRPr>
        </a:p>
      </dsp:txBody>
      <dsp:txXfrm>
        <a:off x="3168362" y="3230950"/>
        <a:ext cx="4605251" cy="2673156"/>
      </dsp:txXfrm>
    </dsp:sp>
    <dsp:sp modelId="{E71EC63A-E862-47F8-A6D2-939A166768EA}">
      <dsp:nvSpPr>
        <dsp:cNvPr id="0" name=""/>
        <dsp:cNvSpPr/>
      </dsp:nvSpPr>
      <dsp:spPr>
        <a:xfrm>
          <a:off x="216016" y="3530448"/>
          <a:ext cx="2811571" cy="2074162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altLang="th-TH" sz="3500" b="1" kern="1200" dirty="0" smtClean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“งานจ้างออกแบบหรือควบคุมงานก่อสร้าง” </a:t>
          </a:r>
          <a:endParaRPr lang="th-TH" sz="3500" kern="1200" dirty="0">
            <a:solidFill>
              <a:schemeClr val="tx1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16016" y="3530448"/>
        <a:ext cx="2811571" cy="207416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323B62-A247-4C24-ACF7-13F964EAAA9F}">
      <dsp:nvSpPr>
        <dsp:cNvPr id="0" name=""/>
        <dsp:cNvSpPr/>
      </dsp:nvSpPr>
      <dsp:spPr>
        <a:xfrm>
          <a:off x="0" y="0"/>
          <a:ext cx="8352928" cy="93609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100" b="1" kern="1200" dirty="0" smtClean="0">
              <a:latin typeface="EucrosiaUPC" pitchFamily="18" charset="-34"/>
              <a:cs typeface="EucrosiaUPC" pitchFamily="18" charset="-34"/>
            </a:rPr>
            <a:t>สิ่งที่ต้องคำนึงในการจัดทำแผน</a:t>
          </a:r>
          <a:endParaRPr lang="th-TH" sz="41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0" y="0"/>
        <a:ext cx="8352928" cy="936092"/>
      </dsp:txXfrm>
    </dsp:sp>
    <dsp:sp modelId="{A1521BBA-9E80-4296-ADAF-955B12FEF314}">
      <dsp:nvSpPr>
        <dsp:cNvPr id="0" name=""/>
        <dsp:cNvSpPr/>
      </dsp:nvSpPr>
      <dsp:spPr>
        <a:xfrm>
          <a:off x="0" y="868900"/>
          <a:ext cx="4176464" cy="5195290"/>
        </a:xfrm>
        <a:prstGeom prst="rect">
          <a:avLst/>
        </a:prstGeom>
        <a:solidFill>
          <a:srgbClr val="FFFFB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งบประมาณที่ใช้ในการจัดซื้อจัดจ้าง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งบดำเนินงาน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ค่าใช้สอย (การจ้างบริการ การเช่าทรัพย์สิน การซ่อมแซมบำรุงรักษาทรัพย์สิน)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ค่าวัสดุ</a:t>
          </a:r>
          <a:b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ค่าสาธารณูปโภค (ที่รัฐไม่ได้ผูกขาดและมีการแข่งขัน)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งบลงทุน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ค่าครุภัณฑ์</a:t>
          </a:r>
          <a:b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</a:b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- ค่าที่ดิน สิ่งก่อสร้าง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งบรายจ่ายอื่น</a:t>
          </a:r>
          <a:r>
            <a:rPr lang="th-TH" sz="2400" b="1" u="none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 </a:t>
          </a:r>
          <a:r>
            <a:rPr lang="th-TH" sz="2400" b="1" i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ที่เบิกจ่ายในลักษณะดังกล่าวข้างต้น, หรือการจ้างที่ปรึกษา</a:t>
          </a:r>
          <a:endParaRPr lang="th-TH" sz="2400" b="1" i="1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0" y="868900"/>
        <a:ext cx="4176464" cy="5195290"/>
      </dsp:txXfrm>
    </dsp:sp>
    <dsp:sp modelId="{0E63B074-FA0B-4425-AEE2-63CD718A8D1B}">
      <dsp:nvSpPr>
        <dsp:cNvPr id="0" name=""/>
        <dsp:cNvSpPr/>
      </dsp:nvSpPr>
      <dsp:spPr>
        <a:xfrm>
          <a:off x="4176464" y="859303"/>
          <a:ext cx="4176464" cy="5214485"/>
        </a:xfrm>
        <a:prstGeom prst="rect">
          <a:avLst/>
        </a:prstGeom>
        <a:solidFill>
          <a:srgbClr val="CC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800" b="1" u="sng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การแบ่งซื้อแบ่งจ้าง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ระเบียบกระทรวงการคลังว่าด้วยการจัดซื้อจัดจ้างฯ ข้อ 20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</a:t>
          </a:r>
          <a:r>
            <a:rPr lang="th-TH" sz="2400" b="1" i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การแบ่งซื้อหรือแบ่งจ้างโดยลดวงเงินที่จะซื้อหรือจ้างในครั้งเดียวกันเพื่อให้วิธีการซื้อหรือจ้างหรืออำนาจในการสั่งซื้อสั่งจ้างเปลี่ยนแปลงไป จะกระทำมิได้ </a:t>
          </a:r>
          <a:endParaRPr lang="en-US" sz="2400" b="1" i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2400" b="1" i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        กรณีใดจะเป็นการแบ่งซื้อหรือแบ่งจ้างให้พิจารณาถึงวัตถุประสงค์ในการซื้อหรือจ้างครั้งนั้น และความคุ้มค่าของทางราชการเป็นสำคัญ</a:t>
          </a: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 smtClean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176464" y="859303"/>
        <a:ext cx="4176464" cy="5214485"/>
      </dsp:txXfrm>
    </dsp:sp>
    <dsp:sp modelId="{27CA4C8E-9E8A-4178-AF3E-70C5EF382AE2}">
      <dsp:nvSpPr>
        <dsp:cNvPr id="0" name=""/>
        <dsp:cNvSpPr/>
      </dsp:nvSpPr>
      <dsp:spPr>
        <a:xfrm>
          <a:off x="0" y="6053347"/>
          <a:ext cx="8352928" cy="139340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29A59B-5A79-4B3F-B288-D6710EBFA3E0}">
      <dsp:nvSpPr>
        <dsp:cNvPr id="0" name=""/>
        <dsp:cNvSpPr/>
      </dsp:nvSpPr>
      <dsp:spPr>
        <a:xfrm>
          <a:off x="5662557" y="2567698"/>
          <a:ext cx="91440" cy="519179"/>
        </a:xfrm>
        <a:custGeom>
          <a:avLst/>
          <a:gdLst/>
          <a:ahLst/>
          <a:cxnLst/>
          <a:rect l="0" t="0" r="0" b="0"/>
          <a:pathLst>
            <a:path>
              <a:moveTo>
                <a:pt x="107703" y="0"/>
              </a:moveTo>
              <a:lnTo>
                <a:pt x="107703" y="364864"/>
              </a:lnTo>
              <a:lnTo>
                <a:pt x="45720" y="364864"/>
              </a:lnTo>
              <a:lnTo>
                <a:pt x="45720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6B47DF-05A2-4C7E-BF19-2C6753502FD1}">
      <dsp:nvSpPr>
        <dsp:cNvPr id="0" name=""/>
        <dsp:cNvSpPr/>
      </dsp:nvSpPr>
      <dsp:spPr>
        <a:xfrm>
          <a:off x="4214612" y="1080194"/>
          <a:ext cx="1555648" cy="429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419"/>
              </a:lnTo>
              <a:lnTo>
                <a:pt x="1555648" y="275419"/>
              </a:lnTo>
              <a:lnTo>
                <a:pt x="1555648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7C1A3-90B9-442D-B278-8D00DD25F3C2}">
      <dsp:nvSpPr>
        <dsp:cNvPr id="0" name=""/>
        <dsp:cNvSpPr/>
      </dsp:nvSpPr>
      <dsp:spPr>
        <a:xfrm>
          <a:off x="2671307" y="2567698"/>
          <a:ext cx="991656" cy="51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864"/>
              </a:lnTo>
              <a:lnTo>
                <a:pt x="991656" y="364864"/>
              </a:lnTo>
              <a:lnTo>
                <a:pt x="991656" y="519179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A69C9-BCCE-4C41-BDFC-4110E86BC3FA}">
      <dsp:nvSpPr>
        <dsp:cNvPr id="0" name=""/>
        <dsp:cNvSpPr/>
      </dsp:nvSpPr>
      <dsp:spPr>
        <a:xfrm>
          <a:off x="1669673" y="2567698"/>
          <a:ext cx="1001634" cy="517974"/>
        </a:xfrm>
        <a:custGeom>
          <a:avLst/>
          <a:gdLst/>
          <a:ahLst/>
          <a:cxnLst/>
          <a:rect l="0" t="0" r="0" b="0"/>
          <a:pathLst>
            <a:path>
              <a:moveTo>
                <a:pt x="1001634" y="0"/>
              </a:moveTo>
              <a:lnTo>
                <a:pt x="1001634" y="363658"/>
              </a:lnTo>
              <a:lnTo>
                <a:pt x="0" y="363658"/>
              </a:lnTo>
              <a:lnTo>
                <a:pt x="0" y="51797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DF6BB-7B16-4D99-ABEE-42C0034BF030}">
      <dsp:nvSpPr>
        <dsp:cNvPr id="0" name=""/>
        <dsp:cNvSpPr/>
      </dsp:nvSpPr>
      <dsp:spPr>
        <a:xfrm>
          <a:off x="2671307" y="1080194"/>
          <a:ext cx="1543304" cy="429734"/>
        </a:xfrm>
        <a:custGeom>
          <a:avLst/>
          <a:gdLst/>
          <a:ahLst/>
          <a:cxnLst/>
          <a:rect l="0" t="0" r="0" b="0"/>
          <a:pathLst>
            <a:path>
              <a:moveTo>
                <a:pt x="1543304" y="0"/>
              </a:moveTo>
              <a:lnTo>
                <a:pt x="1543304" y="275419"/>
              </a:lnTo>
              <a:lnTo>
                <a:pt x="0" y="275419"/>
              </a:lnTo>
              <a:lnTo>
                <a:pt x="0" y="429734"/>
              </a:lnTo>
            </a:path>
          </a:pathLst>
        </a:custGeom>
        <a:noFill/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016BD-8060-4AF5-807D-3E3D2794743B}">
      <dsp:nvSpPr>
        <dsp:cNvPr id="0" name=""/>
        <dsp:cNvSpPr/>
      </dsp:nvSpPr>
      <dsp:spPr>
        <a:xfrm>
          <a:off x="2148305" y="22424"/>
          <a:ext cx="4132613" cy="105776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7765C-1109-4FB1-A055-D9A1736B8B0A}">
      <dsp:nvSpPr>
        <dsp:cNvPr id="0" name=""/>
        <dsp:cNvSpPr/>
      </dsp:nvSpPr>
      <dsp:spPr>
        <a:xfrm>
          <a:off x="2333392" y="198256"/>
          <a:ext cx="4132613" cy="1057769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(1) </a:t>
          </a: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ราคาที่ได้มาจากการคำนวณตามหลักเกณฑ์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ที่คณะกรรมการราคากลางกำหนด</a:t>
          </a:r>
          <a:endParaRPr lang="th-TH" sz="1800" b="1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333392" y="198256"/>
        <a:ext cx="4132613" cy="1057769"/>
      </dsp:txXfrm>
    </dsp:sp>
    <dsp:sp modelId="{25DAEB73-64CE-4B4E-86E2-8D9774AE4274}">
      <dsp:nvSpPr>
        <dsp:cNvPr id="0" name=""/>
        <dsp:cNvSpPr/>
      </dsp:nvSpPr>
      <dsp:spPr>
        <a:xfrm>
          <a:off x="1838418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4321D-477D-41AB-B86D-F833CF4DCEAE}">
      <dsp:nvSpPr>
        <dsp:cNvPr id="0" name=""/>
        <dsp:cNvSpPr/>
      </dsp:nvSpPr>
      <dsp:spPr>
        <a:xfrm>
          <a:off x="2023504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(2) ฐานข้อมูล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ราคาอ้างอิง</a:t>
          </a:r>
          <a:b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ของกรมบัญชีกลาง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023504" y="1685761"/>
        <a:ext cx="1665778" cy="1057769"/>
      </dsp:txXfrm>
    </dsp:sp>
    <dsp:sp modelId="{D45A1378-B308-4A5E-8D88-65D387AF0D58}">
      <dsp:nvSpPr>
        <dsp:cNvPr id="0" name=""/>
        <dsp:cNvSpPr/>
      </dsp:nvSpPr>
      <dsp:spPr>
        <a:xfrm>
          <a:off x="836783" y="3085672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515EA-CFC0-4EFC-B306-FF5709A44350}">
      <dsp:nvSpPr>
        <dsp:cNvPr id="0" name=""/>
        <dsp:cNvSpPr/>
      </dsp:nvSpPr>
      <dsp:spPr>
        <a:xfrm>
          <a:off x="1021870" y="3261504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(4) สืบราคา</a:t>
          </a:r>
          <a:b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</a:b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จากท้องตลาด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1021870" y="3261504"/>
        <a:ext cx="1665778" cy="1057769"/>
      </dsp:txXfrm>
    </dsp:sp>
    <dsp:sp modelId="{4CB19E09-393F-4C20-942C-F588D0367638}">
      <dsp:nvSpPr>
        <dsp:cNvPr id="0" name=""/>
        <dsp:cNvSpPr/>
      </dsp:nvSpPr>
      <dsp:spPr>
        <a:xfrm>
          <a:off x="2830074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15447-490D-4B2E-8181-7F54E4AF58EF}">
      <dsp:nvSpPr>
        <dsp:cNvPr id="0" name=""/>
        <dsp:cNvSpPr/>
      </dsp:nvSpPr>
      <dsp:spPr>
        <a:xfrm>
          <a:off x="3015161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(5) ราคาที่เคยซื้อหรือจ้างครั้งหลังสุดภายใน 2 ปีงบประมาณ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015161" y="3262710"/>
        <a:ext cx="1665778" cy="1057769"/>
      </dsp:txXfrm>
    </dsp:sp>
    <dsp:sp modelId="{4397ADF7-5871-454C-887B-D120E1790098}">
      <dsp:nvSpPr>
        <dsp:cNvPr id="0" name=""/>
        <dsp:cNvSpPr/>
      </dsp:nvSpPr>
      <dsp:spPr>
        <a:xfrm>
          <a:off x="4937371" y="1509929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3E58AB-0640-4DB9-A902-0C9D36C539BF}">
      <dsp:nvSpPr>
        <dsp:cNvPr id="0" name=""/>
        <dsp:cNvSpPr/>
      </dsp:nvSpPr>
      <dsp:spPr>
        <a:xfrm>
          <a:off x="5122458" y="1685761"/>
          <a:ext cx="1665778" cy="105776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rPr>
            <a:t>(3) ราคามาตรฐานของสำนักงบประมาณหรือหน่วยงานอื่น</a:t>
          </a:r>
          <a:endParaRPr lang="th-TH" sz="1700" b="1" kern="1200" dirty="0">
            <a:solidFill>
              <a:srgbClr val="FF0000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122458" y="1685761"/>
        <a:ext cx="1665778" cy="1057769"/>
      </dsp:txXfrm>
    </dsp:sp>
    <dsp:sp modelId="{7A36103A-EE62-49A1-B03F-9DE4C6301F03}">
      <dsp:nvSpPr>
        <dsp:cNvPr id="0" name=""/>
        <dsp:cNvSpPr/>
      </dsp:nvSpPr>
      <dsp:spPr>
        <a:xfrm>
          <a:off x="4875388" y="3086878"/>
          <a:ext cx="1665778" cy="1057769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8546-3892-4448-9985-8D8CDDAD08BD}">
      <dsp:nvSpPr>
        <dsp:cNvPr id="0" name=""/>
        <dsp:cNvSpPr/>
      </dsp:nvSpPr>
      <dsp:spPr>
        <a:xfrm>
          <a:off x="5060474" y="3262710"/>
          <a:ext cx="1665778" cy="105776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tx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(6) ราคาตามหลักเกณฑ์อื่นของหน่วยงานของรัฐ</a:t>
          </a:r>
          <a:endParaRPr lang="th-TH" sz="17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5060474" y="3262710"/>
        <a:ext cx="1665778" cy="105776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D95F6F-75F7-4B88-9B65-322479FE868C}">
      <dsp:nvSpPr>
        <dsp:cNvPr id="0" name=""/>
        <dsp:cNvSpPr/>
      </dsp:nvSpPr>
      <dsp:spPr>
        <a:xfrm>
          <a:off x="2865175" y="0"/>
          <a:ext cx="2634112" cy="26345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8AB83-BA3D-4255-BD69-6B174D8610FE}">
      <dsp:nvSpPr>
        <dsp:cNvPr id="0" name=""/>
        <dsp:cNvSpPr/>
      </dsp:nvSpPr>
      <dsp:spPr>
        <a:xfrm>
          <a:off x="3447400" y="951139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kern="12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3447400" y="951139"/>
        <a:ext cx="1463725" cy="731687"/>
      </dsp:txXfrm>
    </dsp:sp>
    <dsp:sp modelId="{0A0A709C-CBEA-4B0C-97E8-07EFC1F10E2C}">
      <dsp:nvSpPr>
        <dsp:cNvPr id="0" name=""/>
        <dsp:cNvSpPr/>
      </dsp:nvSpPr>
      <dsp:spPr>
        <a:xfrm>
          <a:off x="2133559" y="1513723"/>
          <a:ext cx="2634112" cy="26345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7BD80-9A3E-410B-90A4-84474D95B783}">
      <dsp:nvSpPr>
        <dsp:cNvPr id="0" name=""/>
        <dsp:cNvSpPr/>
      </dsp:nvSpPr>
      <dsp:spPr>
        <a:xfrm>
          <a:off x="2718753" y="2473618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kern="1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718753" y="2473618"/>
        <a:ext cx="1463725" cy="731687"/>
      </dsp:txXfrm>
    </dsp:sp>
    <dsp:sp modelId="{5DA839E5-ACAA-4842-8D7B-A71FC2D4DA80}">
      <dsp:nvSpPr>
        <dsp:cNvPr id="0" name=""/>
        <dsp:cNvSpPr/>
      </dsp:nvSpPr>
      <dsp:spPr>
        <a:xfrm>
          <a:off x="3052655" y="3179723"/>
          <a:ext cx="2263110" cy="22640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3C3E3-0AEC-448A-B4AD-5C51B4D82346}">
      <dsp:nvSpPr>
        <dsp:cNvPr id="0" name=""/>
        <dsp:cNvSpPr/>
      </dsp:nvSpPr>
      <dsp:spPr>
        <a:xfrm>
          <a:off x="3450863" y="3998287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450863" y="3998287"/>
        <a:ext cx="1463725" cy="73168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D95F6F-75F7-4B88-9B65-322479FE868C}">
      <dsp:nvSpPr>
        <dsp:cNvPr id="0" name=""/>
        <dsp:cNvSpPr/>
      </dsp:nvSpPr>
      <dsp:spPr>
        <a:xfrm>
          <a:off x="2865175" y="0"/>
          <a:ext cx="2634112" cy="26345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88AB83-BA3D-4255-BD69-6B174D8610FE}">
      <dsp:nvSpPr>
        <dsp:cNvPr id="0" name=""/>
        <dsp:cNvSpPr/>
      </dsp:nvSpPr>
      <dsp:spPr>
        <a:xfrm>
          <a:off x="3447400" y="951139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800" kern="1200" dirty="0">
            <a:solidFill>
              <a:srgbClr val="FF33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3447400" y="951139"/>
        <a:ext cx="1463725" cy="731687"/>
      </dsp:txXfrm>
    </dsp:sp>
    <dsp:sp modelId="{0A0A709C-CBEA-4B0C-97E8-07EFC1F10E2C}">
      <dsp:nvSpPr>
        <dsp:cNvPr id="0" name=""/>
        <dsp:cNvSpPr/>
      </dsp:nvSpPr>
      <dsp:spPr>
        <a:xfrm>
          <a:off x="2133559" y="1513723"/>
          <a:ext cx="2634112" cy="26345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7BD80-9A3E-410B-90A4-84474D95B783}">
      <dsp:nvSpPr>
        <dsp:cNvPr id="0" name=""/>
        <dsp:cNvSpPr/>
      </dsp:nvSpPr>
      <dsp:spPr>
        <a:xfrm>
          <a:off x="2718753" y="2473618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3200" kern="1200" dirty="0">
            <a:solidFill>
              <a:srgbClr val="008000"/>
            </a:solidFill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latin typeface="EucrosiaUPC" pitchFamily="18" charset="-34"/>
            <a:cs typeface="EucrosiaUPC" pitchFamily="18" charset="-34"/>
          </a:endParaRPr>
        </a:p>
      </dsp:txBody>
      <dsp:txXfrm>
        <a:off x="2718753" y="2473618"/>
        <a:ext cx="1463725" cy="731687"/>
      </dsp:txXfrm>
    </dsp:sp>
    <dsp:sp modelId="{5DA839E5-ACAA-4842-8D7B-A71FC2D4DA80}">
      <dsp:nvSpPr>
        <dsp:cNvPr id="0" name=""/>
        <dsp:cNvSpPr/>
      </dsp:nvSpPr>
      <dsp:spPr>
        <a:xfrm>
          <a:off x="3052655" y="3179723"/>
          <a:ext cx="2263110" cy="22640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3C3E3-0AEC-448A-B4AD-5C51B4D82346}">
      <dsp:nvSpPr>
        <dsp:cNvPr id="0" name=""/>
        <dsp:cNvSpPr/>
      </dsp:nvSpPr>
      <dsp:spPr>
        <a:xfrm>
          <a:off x="3450863" y="3998287"/>
          <a:ext cx="1463725" cy="731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rPr>
            <a:t>วิธีเฉพาะ  เจาะจง</a:t>
          </a:r>
          <a:endParaRPr lang="th-TH" sz="2800" kern="1200" dirty="0">
            <a:solidFill>
              <a:srgbClr val="0000FF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450863" y="3998287"/>
        <a:ext cx="1463725" cy="73168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0DC83B-4821-418F-949C-23F604B7039F}">
      <dsp:nvSpPr>
        <dsp:cNvPr id="0" name=""/>
        <dsp:cNvSpPr/>
      </dsp:nvSpPr>
      <dsp:spPr>
        <a:xfrm>
          <a:off x="3168098" y="0"/>
          <a:ext cx="2556284" cy="2556284"/>
        </a:xfrm>
        <a:prstGeom prst="triangle">
          <a:avLst/>
        </a:prstGeom>
        <a:solidFill>
          <a:srgbClr val="FFCCFF"/>
        </a:soli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400" b="1" kern="1200" dirty="0">
            <a:solidFill>
              <a:schemeClr val="tx1"/>
            </a:solidFill>
            <a:effectLst/>
            <a:latin typeface="EucrosiaUPC" pitchFamily="18" charset="-34"/>
            <a:cs typeface="EucrosiaUPC" pitchFamily="18" charset="-34"/>
          </a:endParaRPr>
        </a:p>
      </dsp:txBody>
      <dsp:txXfrm>
        <a:off x="3168098" y="0"/>
        <a:ext cx="2556284" cy="2556284"/>
      </dsp:txXfrm>
    </dsp:sp>
    <dsp:sp modelId="{534A7CA1-9910-4546-9281-423999DBE4FE}">
      <dsp:nvSpPr>
        <dsp:cNvPr id="0" name=""/>
        <dsp:cNvSpPr/>
      </dsp:nvSpPr>
      <dsp:spPr>
        <a:xfrm>
          <a:off x="1889956" y="2556284"/>
          <a:ext cx="2556284" cy="2556284"/>
        </a:xfrm>
        <a:prstGeom prst="triangl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2400" b="1" kern="1200" dirty="0">
            <a:ln>
              <a:solidFill>
                <a:sysClr val="windowText" lastClr="000000"/>
              </a:solidFill>
            </a:ln>
            <a:latin typeface="EucrosiaUPC" pitchFamily="18" charset="-34"/>
            <a:cs typeface="EucrosiaUPC" pitchFamily="18" charset="-34"/>
          </a:endParaRPr>
        </a:p>
      </dsp:txBody>
      <dsp:txXfrm>
        <a:off x="1889956" y="2556284"/>
        <a:ext cx="2556284" cy="2556284"/>
      </dsp:txXfrm>
    </dsp:sp>
    <dsp:sp modelId="{B812F516-C45C-4B6F-BBCB-8BF86FBD0A2F}">
      <dsp:nvSpPr>
        <dsp:cNvPr id="0" name=""/>
        <dsp:cNvSpPr/>
      </dsp:nvSpPr>
      <dsp:spPr>
        <a:xfrm rot="10800000">
          <a:off x="3168098" y="2556284"/>
          <a:ext cx="2556284" cy="2556284"/>
        </a:xfrm>
        <a:prstGeom prst="triangle">
          <a:avLst/>
        </a:prstGeom>
        <a:solidFill>
          <a:srgbClr val="FFFF00"/>
        </a:soli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crosiaUPC" pitchFamily="18" charset="-34"/>
            <a:cs typeface="EucrosiaUPC" pitchFamily="18" charset="-34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rPr>
            <a:t>วิธีเฉพาะ เจาะจง</a:t>
          </a:r>
          <a:endParaRPr lang="th-TH" sz="2400" b="1" kern="1200" dirty="0">
            <a:solidFill>
              <a:schemeClr val="tx1"/>
            </a:solidFill>
            <a:effectLst/>
            <a:latin typeface="EucrosiaUPC" pitchFamily="18" charset="-34"/>
            <a:cs typeface="EucrosiaUPC" pitchFamily="18" charset="-34"/>
          </a:endParaRPr>
        </a:p>
      </dsp:txBody>
      <dsp:txXfrm rot="10800000">
        <a:off x="3168098" y="2556284"/>
        <a:ext cx="2556284" cy="2556284"/>
      </dsp:txXfrm>
    </dsp:sp>
    <dsp:sp modelId="{7C83E3CC-9A86-4CB8-8525-085E8F547123}">
      <dsp:nvSpPr>
        <dsp:cNvPr id="0" name=""/>
        <dsp:cNvSpPr/>
      </dsp:nvSpPr>
      <dsp:spPr>
        <a:xfrm>
          <a:off x="4446240" y="2556284"/>
          <a:ext cx="2556284" cy="2556284"/>
        </a:xfrm>
        <a:prstGeom prst="triangle">
          <a:avLst/>
        </a:prstGeom>
        <a:solidFill>
          <a:srgbClr val="00B0F0"/>
        </a:solidFill>
        <a:ln>
          <a:noFill/>
        </a:ln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   ประกวดแบบ</a:t>
          </a:r>
          <a:endParaRPr lang="th-TH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446240" y="2556284"/>
        <a:ext cx="2556284" cy="255628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C79945-BD50-426C-BDB0-53F819EF542D}">
      <dsp:nvSpPr>
        <dsp:cNvPr id="0" name=""/>
        <dsp:cNvSpPr/>
      </dsp:nvSpPr>
      <dsp:spPr>
        <a:xfrm>
          <a:off x="3054" y="121778"/>
          <a:ext cx="1836639" cy="734655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วิธีประกาศเชิญชวนทั่วไป</a:t>
          </a:r>
          <a:endParaRPr lang="th-TH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3054" y="121778"/>
        <a:ext cx="1836639" cy="734655"/>
      </dsp:txXfrm>
    </dsp:sp>
    <dsp:sp modelId="{6DFDB32E-CFEA-4A33-9F59-EB7934141CD9}">
      <dsp:nvSpPr>
        <dsp:cNvPr id="0" name=""/>
        <dsp:cNvSpPr/>
      </dsp:nvSpPr>
      <dsp:spPr>
        <a:xfrm>
          <a:off x="3054" y="856433"/>
          <a:ext cx="1836639" cy="471042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งานไม่ซับซ้อน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มาตรา 80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3054" y="856433"/>
        <a:ext cx="1836639" cy="4710420"/>
      </dsp:txXfrm>
    </dsp:sp>
    <dsp:sp modelId="{F5230FE6-D72B-415F-8847-F037EA9CD536}">
      <dsp:nvSpPr>
        <dsp:cNvPr id="0" name=""/>
        <dsp:cNvSpPr/>
      </dsp:nvSpPr>
      <dsp:spPr>
        <a:xfrm>
          <a:off x="2096823" y="121778"/>
          <a:ext cx="1836639" cy="734655"/>
        </a:xfrm>
        <a:prstGeom prst="rect">
          <a:avLst/>
        </a:prstGeom>
        <a:solidFill>
          <a:srgbClr val="FF99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วิธีคัดเลือก</a:t>
          </a:r>
          <a:endParaRPr lang="th-TH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2096823" y="121778"/>
        <a:ext cx="1836639" cy="734655"/>
      </dsp:txXfrm>
    </dsp:sp>
    <dsp:sp modelId="{EA6934E4-B99C-4202-A2A3-074B5B3072CB}">
      <dsp:nvSpPr>
        <dsp:cNvPr id="0" name=""/>
        <dsp:cNvSpPr/>
      </dsp:nvSpPr>
      <dsp:spPr>
        <a:xfrm>
          <a:off x="2096823" y="856433"/>
          <a:ext cx="1836639" cy="4710420"/>
        </a:xfrm>
        <a:prstGeom prst="rect">
          <a:avLst/>
        </a:prstGeom>
        <a:solidFill>
          <a:srgbClr val="FFCCFF">
            <a:alpha val="90000"/>
          </a:srgb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ใช้วิธีประกาศเชิญชวนทั่วไปแล้ว</a:t>
          </a:r>
          <a:br>
            <a:rPr lang="th-TH" sz="20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ไม่มีผู้ยื่นข้อเสนอ หรือข้อเสนอนั้นไม่ได้รับคัดเลือก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งานซับซ้อนหรือซับซ้อนมาก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งานออกแบบหรือใช้ความคิด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กรณีอื่นที่กำหนดในกฎกระทรวง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มาตรา 81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2096823" y="856433"/>
        <a:ext cx="1836639" cy="4710420"/>
      </dsp:txXfrm>
    </dsp:sp>
    <dsp:sp modelId="{DCD3991A-514B-4059-AAA2-A4F153B7B625}">
      <dsp:nvSpPr>
        <dsp:cNvPr id="0" name=""/>
        <dsp:cNvSpPr/>
      </dsp:nvSpPr>
      <dsp:spPr>
        <a:xfrm>
          <a:off x="4190592" y="121778"/>
          <a:ext cx="1836639" cy="73465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วิธีเฉพาะเจาะจง</a:t>
          </a:r>
          <a:endParaRPr lang="th-TH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4190592" y="121778"/>
        <a:ext cx="1836639" cy="734655"/>
      </dsp:txXfrm>
    </dsp:sp>
    <dsp:sp modelId="{4537C6A2-2B16-4ADC-BCDD-50E71EB3601F}">
      <dsp:nvSpPr>
        <dsp:cNvPr id="0" name=""/>
        <dsp:cNvSpPr/>
      </dsp:nvSpPr>
      <dsp:spPr>
        <a:xfrm>
          <a:off x="4190592" y="856433"/>
          <a:ext cx="1836639" cy="471042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ใช้วิธีอื่นไม่ได้ผล</a:t>
          </a:r>
          <a:endParaRPr lang="th-TH" sz="1900" b="1" kern="1200" dirty="0">
            <a:latin typeface="EucrosiaUPC" pitchFamily="18" charset="-34"/>
            <a:cs typeface="EucrosiaUPC" pitchFamily="18" charset="-3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วงเงินก่อสร้าง</a:t>
          </a:r>
          <a:br>
            <a:rPr lang="th-TH" sz="19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ที่กำหนด</a:t>
          </a:r>
          <a:br>
            <a:rPr lang="th-TH" sz="19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ในกฎกระทรวง</a:t>
          </a:r>
          <a:endParaRPr lang="th-TH" sz="1900" b="1" kern="1200" dirty="0">
            <a:latin typeface="EucrosiaUPC" pitchFamily="18" charset="-34"/>
            <a:cs typeface="EucrosiaUPC" pitchFamily="18" charset="-3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งานซับซ้อนมาก </a:t>
          </a:r>
          <a:br>
            <a:rPr lang="th-TH" sz="19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ใช้วิธีคัดเลือกแล้ว</a:t>
          </a:r>
          <a:br>
            <a:rPr lang="th-TH" sz="19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ไม่ได้ผล</a:t>
          </a:r>
          <a:endParaRPr lang="th-TH" sz="1900" b="1" kern="1200" dirty="0">
            <a:latin typeface="EucrosiaUPC" pitchFamily="18" charset="-34"/>
            <a:cs typeface="EucrosiaUPC" pitchFamily="18" charset="-3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จำเป็นเร่งด่วนหรือเกี่ยวกับความมั่นคงของขาติ</a:t>
          </a:r>
          <a:endParaRPr lang="th-TH" sz="1900" b="1" kern="1200" dirty="0">
            <a:latin typeface="EucrosiaUPC" pitchFamily="18" charset="-34"/>
            <a:cs typeface="EucrosiaUPC" pitchFamily="18" charset="-3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รายเดิมทำต่อ</a:t>
          </a:r>
          <a:endParaRPr lang="th-TH" sz="1900" b="1" kern="1200" dirty="0">
            <a:latin typeface="EucrosiaUPC" pitchFamily="18" charset="-34"/>
            <a:cs typeface="EucrosiaUPC" pitchFamily="18" charset="-3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กรณีอื่นที่กำหนด</a:t>
          </a:r>
          <a:br>
            <a:rPr lang="th-TH" sz="19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ในกฎกระทรวง</a:t>
          </a:r>
          <a:endParaRPr lang="th-TH" sz="1900" b="1" kern="1200" dirty="0">
            <a:latin typeface="EucrosiaUPC" pitchFamily="18" charset="-34"/>
            <a:cs typeface="EucrosiaUPC" pitchFamily="18" charset="-3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900" b="1" kern="1200" dirty="0">
            <a:latin typeface="EucrosiaUPC" pitchFamily="18" charset="-34"/>
            <a:cs typeface="EucrosiaUPC" pitchFamily="18" charset="-34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900" b="1" kern="1200" dirty="0" smtClean="0">
              <a:latin typeface="EucrosiaUPC" pitchFamily="18" charset="-34"/>
              <a:cs typeface="EucrosiaUPC" pitchFamily="18" charset="-34"/>
            </a:rPr>
            <a:t>มาตรา 82</a:t>
          </a:r>
          <a:endParaRPr lang="th-TH" sz="19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4190592" y="856433"/>
        <a:ext cx="1836639" cy="4710420"/>
      </dsp:txXfrm>
    </dsp:sp>
    <dsp:sp modelId="{39DA492C-4F0D-428A-8BE7-415F32064E93}">
      <dsp:nvSpPr>
        <dsp:cNvPr id="0" name=""/>
        <dsp:cNvSpPr/>
      </dsp:nvSpPr>
      <dsp:spPr>
        <a:xfrm>
          <a:off x="6287416" y="121778"/>
          <a:ext cx="1836639" cy="734655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12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rPr>
            <a:t>วิธีประกวดแบบ</a:t>
          </a:r>
          <a:endParaRPr lang="th-TH" sz="2400" b="1" kern="1200" dirty="0">
            <a:solidFill>
              <a:schemeClr val="tx1"/>
            </a:solidFill>
            <a:latin typeface="EucrosiaUPC" pitchFamily="18" charset="-34"/>
            <a:cs typeface="EucrosiaUPC" pitchFamily="18" charset="-34"/>
          </a:endParaRPr>
        </a:p>
      </dsp:txBody>
      <dsp:txXfrm>
        <a:off x="6287416" y="121778"/>
        <a:ext cx="1836639" cy="734655"/>
      </dsp:txXfrm>
    </dsp:sp>
    <dsp:sp modelId="{3C29A296-5B93-4ABA-B708-0064B874E974}">
      <dsp:nvSpPr>
        <dsp:cNvPr id="0" name=""/>
        <dsp:cNvSpPr/>
      </dsp:nvSpPr>
      <dsp:spPr>
        <a:xfrm>
          <a:off x="6284361" y="856433"/>
          <a:ext cx="1836639" cy="4710420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ออกแบบงานก่อสร้างที่มีลักษณะพิเศษ </a:t>
          </a:r>
          <a:br>
            <a:rPr lang="th-TH" sz="2000" b="1" kern="1200" dirty="0" smtClean="0">
              <a:latin typeface="EucrosiaUPC" pitchFamily="18" charset="-34"/>
              <a:cs typeface="EucrosiaUPC" pitchFamily="18" charset="-34"/>
            </a:rPr>
          </a:b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เป็นที่เชิดชูคุณค่าด้านศิลปกรรมหรือสถาปัตยกรรมของชาติ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กรณีอื่นที่กำหนดในกฎกระทรวง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EucrosiaUPC" pitchFamily="18" charset="-34"/>
            <a:cs typeface="EucrosiaUPC" pitchFamily="18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EucrosiaUPC" pitchFamily="18" charset="-34"/>
              <a:cs typeface="EucrosiaUPC" pitchFamily="18" charset="-34"/>
            </a:rPr>
            <a:t>มาตรา 83</a:t>
          </a:r>
          <a:endParaRPr lang="th-TH" sz="2000" b="1" kern="1200" dirty="0">
            <a:latin typeface="EucrosiaUPC" pitchFamily="18" charset="-34"/>
            <a:cs typeface="EucrosiaUPC" pitchFamily="18" charset="-34"/>
          </a:endParaRPr>
        </a:p>
      </dsp:txBody>
      <dsp:txXfrm>
        <a:off x="6284361" y="856433"/>
        <a:ext cx="1836639" cy="4710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DE6E0-EC9B-4C21-A994-0F2CF3B2C930}" type="datetimeFigureOut">
              <a:rPr lang="th-TH" smtClean="0"/>
              <a:pPr/>
              <a:t>06/12/61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DE0A-A496-4738-9101-C1EA07CA358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997421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8AA65-B81F-4103-8690-76C82E2CA6D4}" type="datetimeFigureOut">
              <a:rPr lang="th-TH" smtClean="0"/>
              <a:pPr/>
              <a:t>06/12/61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5EC4D-CA3B-4FD4-BFE9-0CCA618FB64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3120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24101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49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875396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50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634029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89</a:t>
            </a:fld>
            <a:endParaRPr lang="th-T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98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62720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107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86777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7F6CA-A214-43DE-93E5-FB2B68654397}" type="slidenum">
              <a:rPr lang="th-TH" smtClean="0"/>
              <a:pPr/>
              <a:t>108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773807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110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627206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น่น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3634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5EC4D-CA3B-4FD4-BFE9-0CCA618FB643}" type="slidenum">
              <a:rPr lang="th-TH" smtClean="0"/>
              <a:pPr/>
              <a:t>19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4614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cs typeface="Cordia New" pitchFamily="34" charset="-34"/>
            </a:endParaRPr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93063D-F85B-4EC0-A902-E4458D32335E}" type="slidenum">
              <a:rPr lang="th-TH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th-TH" smtClean="0">
              <a:latin typeface="Arial" pitchFamily="34" charset="0"/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1324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19045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17FBA-6231-461C-94D7-CB47B81ADFEC}" type="slidenum">
              <a:rPr lang="th-TH" smtClean="0"/>
              <a:pPr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0023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6218-E5EF-4950-85CC-E1389EB2CB10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1856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4E86-4795-41FC-8C17-E47413492304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005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905-4BFB-4628-9C9D-9C61ED59F3CF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8984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ชื่อเรื่องและไดอะแกรมหรือแผนผังองค์ก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 SmartArt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0710-AFB9-4D74-9C4A-F06389FF2CD8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F0CF-95B0-49C3-84EA-9B01F17F9888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7607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EA5C2-D8D2-426B-BDD6-1C9BC5351492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9617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17CF-AA06-4F61-BFD4-3C7A4EAD3391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3575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C8D2A-AD4B-472A-B8C4-01252D28A4E1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6889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FEDC-4A16-44E3-993E-AE543CF870F3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3304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827B-0B6A-48C1-9364-2A964F06E9F0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442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140-77E2-4A58-8112-13A8908E3730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5594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8ED1-D4CE-482F-A886-3E1626993D26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387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282D0-FA92-4359-A9D5-1BA2846DFD08}" type="datetime1">
              <a:rPr lang="th-TH" smtClean="0"/>
              <a:pPr/>
              <a:t>06/12/61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D85E7-25CD-47EF-B19D-98B9F94D825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870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slide" Target="slide35.xml"/><Relationship Id="rId4" Type="http://schemas.openxmlformats.org/officeDocument/2006/relationships/image" Target="../media/image24.jpeg"/><Relationship Id="rId9" Type="http://schemas.microsoft.com/office/2007/relationships/diagramDrawing" Target="../diagrams/drawing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4.gi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132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8000"/>
          </a:blip>
          <a:stretch>
            <a:fillRect/>
          </a:stretch>
        </p:blipFill>
        <p:spPr>
          <a:xfrm>
            <a:off x="-828600" y="908720"/>
            <a:ext cx="6816758" cy="51125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  <p:cxnSp>
        <p:nvCxnSpPr>
          <p:cNvPr id="23" name="Straight Connector 22"/>
          <p:cNvCxnSpPr/>
          <p:nvPr/>
        </p:nvCxnSpPr>
        <p:spPr>
          <a:xfrm>
            <a:off x="0" y="6165304"/>
            <a:ext cx="9144000" cy="7200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D651E4-D978-4564-9E30-A8B3DC3D23A9}" type="slidenum">
              <a:rPr lang="en-US" altLang="th-TH" smtClean="0"/>
              <a:pPr/>
              <a:t>1</a:t>
            </a:fld>
            <a:endParaRPr lang="th-TH" altLang="th-TH" smtClean="0"/>
          </a:p>
        </p:txBody>
      </p:sp>
      <p:grpSp>
        <p:nvGrpSpPr>
          <p:cNvPr id="2" name="Group 23"/>
          <p:cNvGrpSpPr/>
          <p:nvPr/>
        </p:nvGrpSpPr>
        <p:grpSpPr>
          <a:xfrm>
            <a:off x="0" y="931367"/>
            <a:ext cx="9144000" cy="5593977"/>
            <a:chOff x="0" y="931367"/>
            <a:chExt cx="9144000" cy="559397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6093296"/>
              <a:ext cx="9144000" cy="7200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4"/>
            <p:cNvSpPr txBox="1">
              <a:spLocks noChangeArrowheads="1"/>
            </p:cNvSpPr>
            <p:nvPr/>
          </p:nvSpPr>
          <p:spPr>
            <a:xfrm>
              <a:off x="2303240" y="4005064"/>
              <a:ext cx="6445224" cy="1368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ตามพระราชบัญญัติการจัดซื้อจัดจ้าง</a:t>
              </a:r>
            </a:p>
            <a:p>
              <a:pPr marL="796925" indent="-796925" algn="r">
                <a:defRPr/>
              </a:pPr>
              <a:r>
                <a:rPr lang="th-TH" sz="4000" b="1" dirty="0" smtClean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EucrosiaUPC" pitchFamily="18" charset="-34"/>
                  <a:cs typeface="EucrosiaUPC" pitchFamily="18" charset="-34"/>
                </a:rPr>
                <a:t>และการบริหารพัสดุภาครัฐ พ.ศ. 2560</a:t>
              </a:r>
              <a:endParaRPr lang="th-TH" sz="40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12568" y="5805264"/>
              <a:ext cx="399593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Natchanon</a:t>
              </a:r>
              <a:r>
                <a:rPr lang="en-US" sz="3400" b="1" dirty="0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  </a:t>
              </a:r>
              <a:r>
                <a:rPr lang="en-US" sz="3400" b="1" dirty="0" err="1" smtClean="0">
                  <a:solidFill>
                    <a:schemeClr val="tx1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Angsana New" pitchFamily="18" charset="-34"/>
                  <a:cs typeface="Angsana New" pitchFamily="18" charset="-34"/>
                </a:rPr>
                <a:t>Siriphongsurapa</a:t>
              </a:r>
              <a:endParaRPr lang="th-TH" sz="34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88024" y="931367"/>
              <a:ext cx="396044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Courier New" pitchFamily="49" charset="0"/>
                <a:buChar char="o"/>
              </a:pPr>
              <a:r>
                <a:rPr lang="th-TH" sz="4400" b="1" dirty="0" smtClean="0">
                  <a:solidFill>
                    <a:srgbClr val="0000FF"/>
                  </a:solidFill>
                  <a:effectLst/>
                  <a:latin typeface="EucrosiaUPC" pitchFamily="18" charset="-34"/>
                  <a:cs typeface="EucrosiaUPC" pitchFamily="18" charset="-34"/>
                </a:rPr>
                <a:t> การจ้างที่ปรึกษา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64088" y="6237312"/>
              <a:ext cx="3672408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6600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  <a:cs typeface="Angsana New" pitchFamily="18" charset="-34"/>
                </a:rPr>
                <a:t> C O P Y R I G H T</a:t>
              </a:r>
              <a:endParaRPr lang="th-TH" sz="4000" b="1" dirty="0">
                <a:solidFill>
                  <a:srgbClr val="FF66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652120" y="6165304"/>
            <a:ext cx="432048" cy="43204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rPr>
              <a:t>C</a:t>
            </a:r>
            <a:endParaRPr lang="th-TH" sz="4000" b="1" dirty="0">
              <a:solidFill>
                <a:schemeClr val="tx1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Angsana New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8024" y="1737390"/>
            <a:ext cx="3960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4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 การจ้างออกแบบ  </a:t>
            </a:r>
          </a:p>
          <a:p>
            <a:pPr algn="ctr"/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44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หรือควบคุมงาน </a:t>
            </a:r>
          </a:p>
          <a:p>
            <a:pPr algn="ctr"/>
            <a:r>
              <a:rPr lang="th-TH" sz="4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sz="44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ก่อสร้าง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b="1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10</a:t>
            </a:fld>
            <a:endParaRPr lang="en-US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467544" y="155029"/>
            <a:ext cx="1570037" cy="1401763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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การพิจารณาอุทธรณ์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(ถ้ามี)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(ม.114 – ม.119)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339752" y="116632"/>
            <a:ext cx="1800200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องค์ประกอบ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ของการอุทธรณ์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ผู้มีสิทธิอุทธรณ์ ได้แก่ ผู้ที่ได้ยื่นข้อเสนอเท่านั้น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อุทธรณ์ได้เฉพาะเรื่องที่ไม่ต้องห้าม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ต้องทำเป็นหนังสือลงลายมือชื่อผู้อุทธรณ์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ต้องใช้ถ้อยคำสุภาพ ระบุข้อเท็จจริงและเหตุผลอันเป็นเหตุแห่งการอุทธรณ์ให้ชัดเจน พร้อมแนบเอกสารหลักฐาน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ยื่นอุทธรณ์ต่อหน่วยงานของรัฐภายใน 7 วันทำการ นับแต่ วันประกาศผลในระบบกรมบัญชีกลาง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4355976" y="116632"/>
            <a:ext cx="1584176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   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หน่วยงานของรัฐ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ต้องเสร็จภายใน 7 วัน ทำการนับแต่วันที่ได้รับอุทธรณ์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กรณีเห็นด้วย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ให้ดำเนินการตามความเห็นนั้นภายในเวลา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กรณีไม่เห็นด้วย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ต้องรายงานไปยังคณะกรรมการพิจารณาอุทธรณ์ ภายใน 3 วัน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</a:t>
            </a:r>
            <a:r>
              <a:rPr kumimoji="0" lang="th-TH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156176" y="116632"/>
            <a:ext cx="2592289" cy="3528392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การพิจารณาของ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lang="th-TH" sz="15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คณะกรรมการพิจารณาอุทธรณ์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วินิจฉัยให้แล้วเสร็จภายใน 30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(ขยายได้ </a:t>
            </a:r>
            <a:r>
              <a:rPr lang="en-US" sz="15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ครั้งๆ ละไม่เกิน 15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วัน)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อุทธรณ์ฟังขึ้นและมีผลอย่างมีนัยสำคัญ แจ้งให้หน่วยงานของรัฐดำเนินการใหม่ หรือเริ่มจากขั้นตอนใดตามที่เห็นสมควร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อุทธรณ์ฟังไม่ขึ้นหรือ</a:t>
            </a:r>
            <a:b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ไม่มีผลอย่างมีนัยสำคัญ แจ้งให้ หน่วยงานของรัฐ ดำเนินการต่อไป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การวินิจฉัยถือเป็นที่สุด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ผู้อุทธรณ์มีสิทธิฟ้องคดีต่อศาล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ถ้าพิจารณาเกินกำหนด ให้ยุติเรื่อง และให้แจ้งผู้อุทธรณ์ / ผู้ชนะหรือได้รับคัดเลือก /และแจ้งหน่วยงานของรัฐ ดำเนินการต่อไป 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467544" y="3762399"/>
            <a:ext cx="1570037" cy="134143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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การลงนามในสัญญา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(ม.93,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ม.96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2324100" y="4005064"/>
            <a:ext cx="2967980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การลงนามในสัญญา</a:t>
            </a:r>
            <a:endParaRPr lang="th-TH" sz="15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จะกระทำได้ต่อเมื่อล่วงพ้นระยะเวลาอุทธรณ์และไม่มีผู้อุทธรณ์ตาม ม.117 หรือในกรณีที่มีการอุทธรณ์แต่คณะกรรมการพิจารณาอุทธรณ์ให้ดำเนินการต่อไปได้ </a:t>
            </a:r>
            <a:r>
              <a:rPr kumimoji="0" lang="th-TH" sz="1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เว้นแต่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การจัดซื้อจัดจ้างที่มีความจำเป็นเร่งด่วนตาม ม.56(1)(ค)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วิธีเฉพาะเจาะจง หรือ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กรณีที่มีวงเงินเล็กน้อยตามที่กำหนดในกฎกระทรวง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66 วรรคสอง)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364088" y="4005064"/>
            <a:ext cx="3384376" cy="2304256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การแก้ไขสัญญา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กรณีแก้ไขสัญญาเพื่อเพิ่มวงเงิน หากรวมกับวงเงินตามสัญญาเดิมแล้วมีผลทำให้ผู้มีอำนาจสั่งซื้อหรือสั่งจ้างเปลี่ยนแปลงไป ต้องเสนอผู้มีอำนาจเหนือขึ้นไป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วรรคสี่)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กรณีที่มีการแก้ไขสัญญาหรือข้อตกลงเพื่อลดวงเงินให้ผู้มี</a:t>
            </a:r>
            <a:r>
              <a:rPr kumimoji="0" lang="th-TH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อํา</a:t>
            </a:r>
            <a:r>
              <a:rPr lang="th-TH" sz="1500" b="1" dirty="0" err="1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นาจ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อนุมัติสั่งซื้อหรือสั่งจ้าง ตามวงเงินเดิมเป็นผู้อนุมัติการแก้ไขสัญญาหรือข้อตกลง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97 วรรคห้า)</a:t>
            </a:r>
            <a:endParaRPr kumimoji="0" 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·"/>
              <a:tabLst/>
            </a:pP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ต้องประกาศเผยแพร่ในระบบสารสนเทศของกรมบัญชีกลาง และของหน่วยงานของรัฐ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98)</a:t>
            </a:r>
            <a:endParaRPr kumimoji="0" lang="th-TH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139952" y="784128"/>
            <a:ext cx="216024" cy="19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940152" y="764704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2051720" y="76470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0" name="Shape 19"/>
          <p:cNvCxnSpPr/>
          <p:nvPr/>
        </p:nvCxnSpPr>
        <p:spPr>
          <a:xfrm>
            <a:off x="2051720" y="3789040"/>
            <a:ext cx="4968552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923928" y="378904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6322" idx="2"/>
            <a:endCxn id="56330" idx="0"/>
          </p:cNvCxnSpPr>
          <p:nvPr/>
        </p:nvCxnSpPr>
        <p:spPr>
          <a:xfrm>
            <a:off x="1252563" y="1556792"/>
            <a:ext cx="0" cy="2205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259632" y="5157192"/>
            <a:ext cx="0" cy="792088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43608" y="5949280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</a:t>
            </a:r>
          </a:p>
        </p:txBody>
      </p:sp>
      <p:sp>
        <p:nvSpPr>
          <p:cNvPr id="32" name="สี่เหลี่ยมผืนผ้า 19"/>
          <p:cNvSpPr/>
          <p:nvPr/>
        </p:nvSpPr>
        <p:spPr>
          <a:xfrm>
            <a:off x="107504" y="107776"/>
            <a:ext cx="8928992" cy="67056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100</a:t>
            </a:fld>
            <a:endParaRPr lang="th-TH"/>
          </a:p>
        </p:txBody>
      </p:sp>
      <p:pic>
        <p:nvPicPr>
          <p:cNvPr id="5" name="Picture 4" descr="กฎ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712967" cy="61653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116632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กฎกระทรวงกำหนดอัตราค่าจ้างผู้ให้บริการออกแบบหรือควบคุมงานก่อสร้าง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โรงพยาบา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4365104"/>
            <a:ext cx="2304256" cy="23042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539552" y="284455"/>
            <a:ext cx="813690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</a:t>
            </a:r>
          </a:p>
          <a:p>
            <a:pPr algn="ctr"/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ผู้ให้บริการออกแบบหรือควบคุมงานก่อสร้าง</a:t>
            </a:r>
          </a:p>
        </p:txBody>
      </p:sp>
      <p:pic>
        <p:nvPicPr>
          <p:cNvPr id="6" name="Picture 5" descr="กฎ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205" y="2132856"/>
            <a:ext cx="8296275" cy="2419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1620089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ลักษณะความซับซ้อนของงานสถาปัตยกรรม</a:t>
            </a:r>
            <a:endParaRPr lang="th-TH" sz="3200" dirty="0">
              <a:solidFill>
                <a:srgbClr val="0000FF"/>
              </a:solidFill>
            </a:endParaRPr>
          </a:p>
        </p:txBody>
      </p:sp>
      <p:pic>
        <p:nvPicPr>
          <p:cNvPr id="10" name="Picture 9" descr="พิพิธภัณ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2725" y="4538228"/>
            <a:ext cx="2745499" cy="205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รัฐสภา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725144"/>
            <a:ext cx="2789042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539552" y="188640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กฎกระทรวงกำหนดอัตราค่าจ้างผู้ให้บริการออกแบบหรือควบคุมงานก่อสร้าง</a:t>
            </a:r>
          </a:p>
        </p:txBody>
      </p:sp>
      <p:sp>
        <p:nvSpPr>
          <p:cNvPr id="7" name="Rectangle 6"/>
          <p:cNvSpPr/>
          <p:nvPr/>
        </p:nvSpPr>
        <p:spPr>
          <a:xfrm>
            <a:off x="971600" y="836712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ลักษณะความซับซ้อนของงานสถาปัตยกรรม</a:t>
            </a:r>
            <a:endParaRPr lang="th-TH" dirty="0">
              <a:solidFill>
                <a:srgbClr val="0000FF"/>
              </a:solidFill>
            </a:endParaRPr>
          </a:p>
        </p:txBody>
      </p:sp>
      <p:pic>
        <p:nvPicPr>
          <p:cNvPr id="8" name="Picture 7" descr="กฎ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8039100" cy="1314450"/>
          </a:xfrm>
          <a:prstGeom prst="rect">
            <a:avLst/>
          </a:prstGeom>
        </p:spPr>
      </p:pic>
      <p:pic>
        <p:nvPicPr>
          <p:cNvPr id="9" name="Picture 8" descr="กฎ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492896"/>
            <a:ext cx="8324850" cy="1209675"/>
          </a:xfrm>
          <a:prstGeom prst="rect">
            <a:avLst/>
          </a:prstGeom>
        </p:spPr>
      </p:pic>
      <p:pic>
        <p:nvPicPr>
          <p:cNvPr id="10" name="Picture 9" descr="กฎ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7" y="4509120"/>
            <a:ext cx="8239125" cy="1162050"/>
          </a:xfrm>
          <a:prstGeom prst="rect">
            <a:avLst/>
          </a:prstGeom>
        </p:spPr>
      </p:pic>
      <p:pic>
        <p:nvPicPr>
          <p:cNvPr id="11" name="Picture 10" descr="โรงเรียน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059306" y="3429001"/>
            <a:ext cx="1897070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อาคารจอดรถ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771034" y="5445224"/>
            <a:ext cx="2473374" cy="1067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103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</a:t>
            </a:r>
            <a:r>
              <a:rPr lang="th-TH" sz="5400" b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ควบคุมงาน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บก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3"/>
            <a:ext cx="7008490" cy="6552727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836712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บก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47637"/>
            <a:ext cx="7027540" cy="6377707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836712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106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วิธีที่จะจ้าง </a:t>
            </a:r>
            <a:r>
              <a:rPr lang="en-US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เหตุผล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ไดอะแกรม 6"/>
          <p:cNvGraphicFramePr/>
          <p:nvPr>
            <p:extLst>
              <p:ext uri="{D42A27DB-BD31-4B8C-83A1-F6EECF244321}">
                <p14:modId xmlns="" xmlns:p14="http://schemas.microsoft.com/office/powerpoint/2010/main" val="1767391203"/>
              </p:ext>
            </p:extLst>
          </p:nvPr>
        </p:nvGraphicFramePr>
        <p:xfrm>
          <a:off x="288032" y="1052736"/>
          <a:ext cx="88924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 rot="18027555">
            <a:off x="444676" y="2371944"/>
            <a:ext cx="4077841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Gulim" panose="020B0600000101010101" pitchFamily="34" charset="-127"/>
                <a:cs typeface="Browallia New" pitchFamily="34" charset="-34"/>
              </a:rPr>
              <a:t> งานจ้างออกแบบ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ea typeface="Gulim" panose="020B0600000101010101" pitchFamily="34" charset="-127"/>
              <a:cs typeface="Browallia New" pitchFamily="34" charset="-34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312" y="5589240"/>
            <a:ext cx="1584176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b="1" dirty="0"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79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3596840">
            <a:off x="4935017" y="2605163"/>
            <a:ext cx="417646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ควบคุมงานก่อสร้าง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23928" y="476672"/>
            <a:ext cx="1356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wallia New" pitchFamily="34" charset="-34"/>
                <a:ea typeface="Gulim" panose="020B0600000101010101" pitchFamily="34" charset="-127"/>
                <a:cs typeface="Browallia New" pitchFamily="34" charset="-34"/>
              </a:rPr>
              <a:t>  หรือ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owallia New" pitchFamily="34" charset="-34"/>
              <a:ea typeface="Gulim" panose="020B0600000101010101" pitchFamily="34" charset="-127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1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28669"/>
          </a:xfrm>
          <a:noFill/>
        </p:spPr>
        <p:txBody>
          <a:bodyPr>
            <a:normAutofit/>
          </a:bodyPr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วิธีจ้างออกแบบหรือควบคุมงานก่อสร้าง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13400504"/>
              </p:ext>
            </p:extLst>
          </p:nvPr>
        </p:nvGraphicFramePr>
        <p:xfrm>
          <a:off x="539552" y="908720"/>
          <a:ext cx="81240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109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  <a:endParaRPr lang="th-TH" sz="4800" b="1" dirty="0"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2924944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2852936"/>
            <a:ext cx="8208912" cy="5040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9552" y="404664"/>
            <a:ext cx="2016224" cy="172819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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การบริหารสัญญา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และการตรวจรับพัสดุ</a:t>
            </a:r>
            <a:b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(ม.100-105)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771800" y="977536"/>
            <a:ext cx="1584176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การงดหรือลดค่าปรับ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หรือการขยายเวลา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ทำการตามสัญญา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427984" y="977536"/>
            <a:ext cx="1440160" cy="1155320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การบอกเลิก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สัญญา</a:t>
            </a: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7380312" y="977536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การตรวจรับ</a:t>
            </a:r>
          </a:p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987824" y="4149080"/>
            <a:ext cx="1584176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</a:pPr>
            <a:r>
              <a:rPr lang="en-US" sz="20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</a:t>
            </a:r>
            <a:endParaRPr lang="en-US" sz="2000" b="1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การบริหารพัสดุ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39552" y="4149080"/>
            <a:ext cx="2016224" cy="194421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และเปิดเผยผลสัมฤทธิ์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ของการจัดซื้อ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จัดจ้างและการบริหารพัสดุ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8)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4932040" y="4149080"/>
            <a:ext cx="3528392" cy="936104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ควบคุมและดูแลพัสดุให้มีการใช้และการบริหารพัสดุ  ที่เหมาะสม คุ้มค่า และเกิดประโยชน์ให้มากที่สุด</a:t>
            </a:r>
            <a:endParaRPr lang="th-TH" sz="1600" dirty="0" smtClean="0"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932040" y="5301208"/>
            <a:ext cx="3528392" cy="792088"/>
          </a:xfrm>
          <a:prstGeom prst="rect">
            <a:avLst/>
          </a:prstGeom>
          <a:solidFill>
            <a:srgbClr val="FFE79B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การเก็บ การบันทึก การเบิกจ่าย การยืม การตรวจสอบ 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การบำรุงรักษา และการจำหน่ายพัสดุ </a:t>
            </a:r>
          </a:p>
          <a:p>
            <a:pPr marL="0" marR="0" lvl="1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14" name="Shape 13"/>
          <p:cNvCxnSpPr>
            <a:endCxn id="57349" idx="0"/>
          </p:cNvCxnSpPr>
          <p:nvPr/>
        </p:nvCxnSpPr>
        <p:spPr>
          <a:xfrm>
            <a:off x="2555776" y="548680"/>
            <a:ext cx="5508612" cy="4288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63888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48064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55776" y="508518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72000" y="46531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72000" y="566124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915816" y="2420888"/>
            <a:ext cx="1800200" cy="122413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8064A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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การจัดทำรายงาน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ผลการพิจารณา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12)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24" name="Shape 23"/>
          <p:cNvCxnSpPr>
            <a:stCxn id="57349" idx="2"/>
            <a:endCxn id="21" idx="3"/>
          </p:cNvCxnSpPr>
          <p:nvPr/>
        </p:nvCxnSpPr>
        <p:spPr>
          <a:xfrm rot="5400000">
            <a:off x="5941433" y="910000"/>
            <a:ext cx="897539" cy="334837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851920" y="3645024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2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5940152" y="980728"/>
            <a:ext cx="1368152" cy="1157881"/>
          </a:xfrm>
          <a:prstGeom prst="rect">
            <a:avLst/>
          </a:prstGeom>
          <a:solidFill>
            <a:srgbClr val="CCFFCC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0000"/>
              </a:buClr>
              <a:buSzTx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การประเมินผลผู้ประกอบการ</a:t>
            </a:r>
            <a:endParaRPr kumimoji="0" 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660232" y="54868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5736" y="548680"/>
            <a:ext cx="6480720" cy="1296144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การพิจารณาคัดเลือกข้อเสนอ</a:t>
            </a:r>
            <a:b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4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งานจ้างออกแบบหรือควบคุมงาน</a:t>
            </a:r>
            <a:endParaRPr lang="th-TH" sz="44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2719461"/>
            <a:ext cx="6264696" cy="2653755"/>
          </a:xfrm>
        </p:spPr>
        <p:txBody>
          <a:bodyPr>
            <a:normAutofit/>
          </a:bodyPr>
          <a:lstStyle/>
          <a:p>
            <a:pPr marL="809625" lvl="4" indent="-447675"/>
            <a:r>
              <a:rPr lang="th-TH" sz="38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ใช้เกณฑ์ด้านคุณภาพ</a:t>
            </a:r>
          </a:p>
          <a:p>
            <a:pPr marL="628650" lvl="4"/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 พิจารณา</a:t>
            </a:r>
            <a:r>
              <a:rPr lang="th-TH" sz="3800" b="1" dirty="0"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แนวคิด</a:t>
            </a:r>
            <a:r>
              <a:rPr lang="th-TH" sz="3800" b="1" dirty="0">
                <a:latin typeface="EucrosiaUPC" pitchFamily="18" charset="-34"/>
                <a:cs typeface="EucrosiaUPC" pitchFamily="18" charset="-34"/>
              </a:rPr>
              <a:t>ของผู้</a:t>
            </a:r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ให้บริการ</a:t>
            </a:r>
          </a:p>
          <a:p>
            <a:pPr marL="628650" lvl="4"/>
            <a:r>
              <a:rPr lang="th-TH" sz="3800" b="1" dirty="0" smtClean="0">
                <a:latin typeface="EucrosiaUPC" pitchFamily="18" charset="-34"/>
                <a:cs typeface="EucrosiaUPC" pitchFamily="18" charset="-34"/>
              </a:rPr>
              <a:t> ที่ได้คะแนนด้านคุณภาพมากที่สุด</a:t>
            </a:r>
            <a:endParaRPr lang="th-TH" sz="38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34044"/>
            <a:ext cx="2520280" cy="211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คำบรรยายภาพแบบวงรี 3"/>
          <p:cNvSpPr/>
          <p:nvPr/>
        </p:nvSpPr>
        <p:spPr>
          <a:xfrm>
            <a:off x="467544" y="260648"/>
            <a:ext cx="1440160" cy="1368152"/>
          </a:xfrm>
          <a:prstGeom prst="wedgeEllipseCallout">
            <a:avLst>
              <a:gd name="adj1" fmla="val 68392"/>
              <a:gd name="adj2" fmla="val 107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90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17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111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6664225" cy="135733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ดำเนินงาน</a:t>
            </a:r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altLang="th-TH" sz="4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2816"/>
            <a:ext cx="8208963" cy="4392488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ให้ผู้มีอำนาจแต่งตั้งคณะกรรมการดำเนินงานจ้างออกแบบหรือควบคุมงานก่อสร้าง</a:t>
            </a:r>
          </a:p>
          <a:p>
            <a:pPr>
              <a:buNone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                                * </a:t>
            </a: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องค์ประกอบและองค์ประชุม และ</a:t>
            </a:r>
          </a:p>
          <a:p>
            <a:pPr>
              <a:buNone/>
              <a:defRPr/>
            </a:pP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   หน้าที่ของ คณะกรรมการ ให้เป็น</a:t>
            </a:r>
            <a:b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              ไปตามระเบียบที่รัฐมนตรีกำหนด</a:t>
            </a:r>
          </a:p>
          <a:p>
            <a:pPr>
              <a:buNone/>
              <a:defRPr/>
            </a:pP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                                * </a:t>
            </a:r>
            <a:r>
              <a:rPr lang="th-TH" alt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ค่าตอบแทน</a:t>
            </a:r>
            <a:r>
              <a:rPr lang="th-TH" altLang="th-TH" sz="36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ให้เป็นไปตามที่</a:t>
            </a:r>
            <a:b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                             กระทรวงการคลังกำหนด</a:t>
            </a:r>
            <a:endParaRPr lang="en-US" altLang="th-TH" sz="3600" b="1" dirty="0" smtClean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Picture 3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1772816"/>
            <a:ext cx="8208963" cy="4392488"/>
          </a:xfrm>
          <a:prstGeom prst="rect">
            <a:avLst/>
          </a:prstGeom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ให้ผู้มีอำนาจแต่งตั้งคณะกรรมการดำเนินงานจ้างออกแบบหรือควบคุมงานก่อสร้าง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 องค์ประชุม และ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หน้าที่ของ คณะกรรมการ ให้เป็น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ไปตามระเบียบที่รัฐมนตรีกำหนด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ค่าตอบแทน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ให้เป็นไปตามที่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กระทรวงการคลังกำหนด</a:t>
            </a: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6" name="Picture 5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371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คำบรรยายภาพแบบวงรี 3"/>
          <p:cNvSpPr/>
          <p:nvPr/>
        </p:nvSpPr>
        <p:spPr>
          <a:xfrm>
            <a:off x="7380312" y="260648"/>
            <a:ext cx="1368152" cy="1296144"/>
          </a:xfrm>
          <a:prstGeom prst="wedgeEllipseCallout">
            <a:avLst>
              <a:gd name="adj1" fmla="val -73631"/>
              <a:gd name="adj2" fmla="val 1294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89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467544" y="2132856"/>
            <a:ext cx="8496944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(1) คณะกรรมการดำเนินการจ้างออกแบบหรือควบคุมงานก่อสร้างโดยวิธีประกาศเชิญชวนทั่วไป</a:t>
            </a:r>
          </a:p>
          <a:p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(2) </a:t>
            </a:r>
            <a:r>
              <a:rPr lang="th-TH" sz="26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ดำเนินการจ้างออกแบบหรือควบคุมงานก่อสร้างโดยวิธีคัดเลือก </a:t>
            </a:r>
          </a:p>
          <a:p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(3)คณะกรรมการดำเนินการจ้างออกแบบหรือควบคุมงานก่อสร้างโดยวิธีเฉพาะเจาะจง </a:t>
            </a:r>
          </a:p>
          <a:p>
            <a:pPr marL="442913" indent="-442913"/>
            <a:r>
              <a:rPr lang="th-TH" sz="2600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(4) </a:t>
            </a:r>
            <a:r>
              <a:rPr lang="th-TH" sz="26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คณะกรรมการดำเนินการจ้างออกแบบหรือควบคุมงานก่อสร้างโดยวิธีประกวดแบบ</a:t>
            </a:r>
          </a:p>
          <a:p>
            <a:pPr marL="442913" indent="-442913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(5)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คณะกรรมการตรวจรับพัสดุในงานจ้างออกแบบหรือควบคุมงานก่อสร้าง </a:t>
            </a:r>
            <a:endParaRPr lang="th-TH" sz="2600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1907704" y="404664"/>
            <a:ext cx="6984776" cy="165618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การจ้างออกแบบหรือควบคุมงานก่อสร้างแต่ละครั้ง 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แต่งตั้งคณะกรรมการดำเนินการจ้างออกแบบหรือควบคุมงานก่อสร้าง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เพื่อปฏิบัติการตามระเบียบนี้ พร้อมกับกำหนดระยะเวลาในการพิจารณาของคณะกรรมการ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907704" y="4470963"/>
            <a:ext cx="5040560" cy="1800200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ให้คณะกรรมการซื้อหรือจ้างแต่ละคณะ </a:t>
            </a:r>
          </a:p>
          <a:p>
            <a:pPr>
              <a:buFont typeface="Arial" pitchFamily="34" charset="0"/>
              <a:buChar char="•"/>
            </a:pP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รายงานผลการพิจารณาต่อหัวหน้าหน่วยงานของรัฐ </a:t>
            </a:r>
          </a:p>
          <a:p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395536" y="4470963"/>
            <a:ext cx="1512168" cy="1838357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4470963"/>
            <a:ext cx="2088232" cy="1800200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113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95536" y="404664"/>
            <a:ext cx="1440160" cy="1368152"/>
          </a:xfrm>
          <a:prstGeom prst="wedgeEllipseCallout">
            <a:avLst>
              <a:gd name="adj1" fmla="val 62442"/>
              <a:gd name="adj2" fmla="val -2453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1052736"/>
            <a:ext cx="3312368" cy="331236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คณะกรรมการตาม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141</a:t>
            </a:r>
            <a:endParaRPr lang="en-US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ประกอบด้วย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ประธานกรรมการ</a:t>
            </a:r>
            <a:r>
              <a:rPr lang="en-US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กรรมการ อย่างน้อย</a:t>
            </a:r>
            <a:r>
              <a:rPr lang="en-US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2</a:t>
            </a:r>
            <a:r>
              <a:rPr lang="th-TH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endParaRPr lang="th-TH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995936" y="1196752"/>
            <a:ext cx="4824536" cy="3024336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แต่งตั้งจาก ข้าราชการ </a:t>
            </a:r>
            <a:r>
              <a:rPr lang="th-TH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 พนักงานราชการ พนักงานมหาวิทยาลัย พนักงานของรัฐ หรือพนักงานของหน่วยงานของรัฐที่เรียกชื่ออย่างอื่น </a:t>
            </a:r>
            <a:endParaRPr lang="th-TH" b="1" dirty="0" smtClean="0"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โดย</a:t>
            </a:r>
            <a:r>
              <a:rPr lang="th-TH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211960" y="4725144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จะแต่งตั้ง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ผู้ชำนาญการหรือ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ผู้ทรงคุณวุฒิ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ที่เป็นบุคคลภายนอก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ด้วยก็ได้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95536" y="4725144"/>
            <a:ext cx="3168352" cy="14401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นอกเหนือจากวรรคหนึ่ง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114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635896" y="4941168"/>
            <a:ext cx="720080" cy="93610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คำบรรยายภาพแบบวงรี 3"/>
          <p:cNvSpPr/>
          <p:nvPr/>
        </p:nvSpPr>
        <p:spPr>
          <a:xfrm>
            <a:off x="1259632" y="260648"/>
            <a:ext cx="1440160" cy="1440160"/>
          </a:xfrm>
          <a:prstGeom prst="wedgeEllipseCallout">
            <a:avLst>
              <a:gd name="adj1" fmla="val 68395"/>
              <a:gd name="adj2" fmla="val -851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ctangle 18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661248"/>
            <a:ext cx="8784976" cy="72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115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380312" y="764704"/>
            <a:ext cx="1440160" cy="1368152"/>
          </a:xfrm>
          <a:prstGeom prst="wedgeEllipseCallout">
            <a:avLst>
              <a:gd name="adj1" fmla="val -77100"/>
              <a:gd name="adj2" fmla="val -24138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7380312" y="332656"/>
            <a:ext cx="1368152" cy="1368152"/>
          </a:xfrm>
          <a:prstGeom prst="wedgeEllipseCallout">
            <a:avLst>
              <a:gd name="adj1" fmla="val -72227"/>
              <a:gd name="adj2" fmla="val -2119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143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21088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5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5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5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05264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296144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116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2483768" y="332656"/>
            <a:ext cx="5400600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547664" y="116632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สี่เหลี่ยมผืนผ้า 25"/>
          <p:cNvSpPr/>
          <p:nvPr/>
        </p:nvSpPr>
        <p:spPr>
          <a:xfrm>
            <a:off x="755576" y="3501008"/>
            <a:ext cx="5832648" cy="252028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รายละเอียด วิธีการ และขั้นตอนงานจ้างออกแบบหรือควบคุมงานก่อสร้างที่ไม่ได้บัญญัติไว้ในหมวดนี้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ให้เป็นไปตามระเบียบที่รัฐมนตรีกำหนด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117</a:t>
            </a:fld>
            <a:endParaRPr lang="th-TH"/>
          </a:p>
        </p:txBody>
      </p:sp>
      <p:sp>
        <p:nvSpPr>
          <p:cNvPr id="17" name="สี่เหลี่ยมผืนผ้า 25"/>
          <p:cNvSpPr/>
          <p:nvPr/>
        </p:nvSpPr>
        <p:spPr>
          <a:xfrm>
            <a:off x="1979712" y="908720"/>
            <a:ext cx="6840760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การจัดทำประกาศเชิญชวน หรือหนังสือเชิญชวนผู้ให้บริการ และการประกาศผลผู้ชนะหรือผู้ได้รับการคัดเลือก ให้นำมาตรา </a:t>
            </a:r>
            <a:r>
              <a:rPr lang="en-US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62 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และมาตรา</a:t>
            </a:r>
            <a:r>
              <a:rPr lang="en-US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66 </a:t>
            </a:r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มาใช้บังคับโดยอนุโลม</a:t>
            </a:r>
            <a:endParaRPr lang="th-TH" b="1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467544" y="692696"/>
            <a:ext cx="1440160" cy="1368152"/>
          </a:xfrm>
          <a:prstGeom prst="wedgeEllipseCallout">
            <a:avLst>
              <a:gd name="adj1" fmla="val 68392"/>
              <a:gd name="adj2" fmla="val 107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91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คำบรรยายภาพแบบวงรี 3"/>
          <p:cNvSpPr/>
          <p:nvPr/>
        </p:nvSpPr>
        <p:spPr>
          <a:xfrm>
            <a:off x="7092280" y="4005064"/>
            <a:ext cx="1440160" cy="1368152"/>
          </a:xfrm>
          <a:prstGeom prst="wedgeEllipseCallout">
            <a:avLst>
              <a:gd name="adj1" fmla="val -71823"/>
              <a:gd name="adj2" fmla="val -1091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92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07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116632"/>
            <a:ext cx="1832620" cy="1368152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543877" y="2564904"/>
            <a:ext cx="7992888" cy="3888432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กรณีราชการส่วนกลาง ราชการส่วน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ภูมิภาค                       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หรือราชการส่วนท้องถิ่น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ใด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ไม่มีหน่วยงาน</a:t>
            </a:r>
            <a:r>
              <a:rPr lang="th-TH" sz="32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ออกแบบหรือควบคุมงาน</a:t>
            </a:r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                 หรือ</a:t>
            </a:r>
            <a:r>
              <a:rPr lang="th-TH" sz="3200" b="1" i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มีแต่ไม่สามารถออกแบบหรือควบคุมงานก่อสร้างได้เอง </a:t>
            </a:r>
            <a:endParaRPr lang="th-TH" sz="3200" b="1" i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อาจขอ</a:t>
            </a:r>
            <a:r>
              <a:rPr lang="th-TH" sz="3200" b="1" dirty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ความร่วมมือ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กับกรม</a:t>
            </a:r>
            <a:r>
              <a:rPr lang="th-TH" sz="3200" b="1" dirty="0" err="1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โยธาธิ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การและผังเมือง 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กรม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ศิลปากร 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หน่วยงานของรัฐอื่นที่มีหน่วยงานออกแบบ 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ควบคุมงาน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  <a:r>
              <a:rPr lang="th-TH" sz="3200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ก่อน</a:t>
            </a:r>
            <a:r>
              <a:rPr lang="th-TH" sz="3200" b="1" dirty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ก็</a:t>
            </a:r>
            <a:r>
              <a:rPr lang="th-TH" sz="3200" b="1" dirty="0" smtClean="0">
                <a:solidFill>
                  <a:srgbClr val="FF6600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  <a:endParaRPr lang="th-TH" sz="3200" b="1" dirty="0">
              <a:solidFill>
                <a:srgbClr val="FF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4" y="1412776"/>
            <a:ext cx="8069221" cy="10801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หมวด 4 งานจ้างออกแบบหรือควบคุมงานก่อสร้าง</a:t>
            </a:r>
          </a:p>
          <a:p>
            <a:pPr algn="ctr"/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 ส่วนที่ 1 บททั่วไป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67744" y="476672"/>
            <a:ext cx="475252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ระเบียบกระทรวงการคลังฯ</a:t>
            </a:r>
            <a:endParaRPr lang="th-TH" sz="40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118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683568" y="116632"/>
            <a:ext cx="1440160" cy="1368152"/>
          </a:xfrm>
          <a:prstGeom prst="wedgeEllipseCallout">
            <a:avLst>
              <a:gd name="adj1" fmla="val 66304"/>
              <a:gd name="adj2" fmla="val 1074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066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72058" y="1844824"/>
            <a:ext cx="3623878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หลักเกณฑ์ วิธีการ และรายละเอียด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ก่อสร้าง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187624" y="404664"/>
            <a:ext cx="748883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ให้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หน่วยงานของรัฐที่จะจ้างออกออกแบบหรือควบคุมงาน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ก่อสร้างให้กับ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หน่วยงานของรัฐอื่น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4221088"/>
            <a:ext cx="8352928" cy="1800200"/>
          </a:xfrm>
          <a:prstGeom prst="rect">
            <a:avLst/>
          </a:prstGeom>
          <a:solidFill>
            <a:srgbClr val="FEF5CE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คณะกรรมการนโยบาย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อาจประกาศกำหนดหลักเกณฑ์ วิธีการ และ รายละเอียดการดำเนินการจ้างออกแบบหรือควบคุมงานก่อสร้าง </a:t>
            </a:r>
          </a:p>
          <a:p>
            <a:pPr algn="ctr"/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เพื่อให้หน่วยงานของรัฐปฏิบัติก็ได้ [มาตรา 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86] </a:t>
            </a:r>
            <a:endParaRPr lang="th-TH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119</a:t>
            </a:fld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139952" y="1844824"/>
            <a:ext cx="4536504" cy="22322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เสนอต่อคณะกรรมการนโยบายเพื่อขอความเห็นชอบ </a:t>
            </a:r>
          </a:p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และเมื่อได้รับความเห็นชอบแล้วให้หน่วยงานของรัฐดำเนินการ </a:t>
            </a:r>
          </a:p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ตามวิธีการที่กำหนดต่อไป </a:t>
            </a: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95536" y="332656"/>
            <a:ext cx="1440160" cy="1368152"/>
          </a:xfrm>
          <a:prstGeom prst="wedgeEllipseCallout">
            <a:avLst>
              <a:gd name="adj1" fmla="val 68393"/>
              <a:gd name="adj2" fmla="val 192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8825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/>
            </a:r>
            <a:br>
              <a:rPr lang="th-TH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การจัดซื้อจัดจ้างประจำปี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</a:t>
            </a:fld>
            <a:endParaRPr lang="th-TH"/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1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 descr="ข้อมู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1970" flipH="1">
            <a:off x="6132860" y="3659096"/>
            <a:ext cx="2570541" cy="168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260648"/>
            <a:ext cx="8496944" cy="1944216"/>
          </a:xfrm>
          <a:prstGeom prst="rect">
            <a:avLst/>
          </a:prstGeom>
          <a:solidFill>
            <a:srgbClr val="FFFFB7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135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ในกรณีที่ผู้ว่าจ้างหรือหน่วยงานของรัฐอื่น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จะนำแบบ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แปลนรายละเอียดงานจ้างไป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ก่อสร้างนอกเหนือจาก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ที่กำหนด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ไว้ในสัญญา 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ผู้ว่าจ้างหรือหน่วยงานของรัฐนั้นๆ จ่ายเงินค่าจ้าง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แก่ผู้ให้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บริการจ้างออกแบบงานก่อสร้าง ตามอัตราที่คณะกรรมการวินิจฉัยพิจารณา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รายๆ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</a:p>
          <a:p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4149080"/>
            <a:ext cx="8532440" cy="20882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7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sz="27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37</a:t>
            </a:r>
            <a:r>
              <a:rPr lang="th-TH" sz="27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ระหว่างดำเนินการตามสัญญาจ้าง </a:t>
            </a:r>
          </a:p>
          <a:p>
            <a:r>
              <a:rPr lang="th-TH" sz="2700" b="1" u="sng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ผู้ว่าจ้าง</a:t>
            </a:r>
            <a:r>
              <a:rPr lang="th-TH" sz="2700" b="1" u="sng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อาจ</a:t>
            </a:r>
            <a:r>
              <a:rPr lang="th-TH" sz="27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ขอให้</a:t>
            </a:r>
            <a:r>
              <a:rPr lang="th-TH" sz="27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ผู้ให้บริการจ้างออกแบบ</a:t>
            </a:r>
            <a:r>
              <a:rPr lang="th-TH" sz="27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  <a:r>
              <a:rPr lang="th-TH" sz="27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  <a:r>
              <a:rPr lang="th-TH" sz="27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เปลี่ยนแปลงแก้ไข</a:t>
            </a:r>
            <a:r>
              <a:rPr lang="th-TH" sz="27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รายละเอียดเล็กๆ น้อยๆ ในส่วนที่ไม่กระทบต่อโครงสร้างทีสำคัญ และเป็นไปตาม มาตรฐานงานก่อสร้างที่ผู้ให้บริการจ้างออกแบบงาน</a:t>
            </a:r>
            <a:r>
              <a:rPr lang="th-TH" sz="27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ก่อสร้างได้</a:t>
            </a:r>
            <a:r>
              <a:rPr lang="th-TH" sz="27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ส่งมอบตามงวดงานในสัญญาแล้ว </a:t>
            </a:r>
            <a:r>
              <a:rPr lang="th-TH" sz="27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โดยไม่คิด ค่าใช้จ่ายเพิ่มอีก </a:t>
            </a:r>
          </a:p>
        </p:txBody>
      </p:sp>
      <p:sp>
        <p:nvSpPr>
          <p:cNvPr id="5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442392" cy="556171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120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395536" y="2204864"/>
            <a:ext cx="7344816" cy="1944216"/>
          </a:xfrm>
          <a:prstGeom prst="flowChartProcess">
            <a:avLst/>
          </a:prstGeom>
          <a:solidFill>
            <a:srgbClr val="FDE6C3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36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ห้ามผู้ให้บริการจ้างออกแบบงานก่อสร้างนำแบบแปลนรายละเอียดงานจ้างที่ได้ทำสัญญากับผู้ว่าจ้างแล้วไปให้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ผู้อื่น</a:t>
            </a:r>
          </a:p>
          <a:p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ดำเนินการ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ก่อสร้างอีก </a:t>
            </a:r>
          </a:p>
          <a:p>
            <a:pPr>
              <a:buFont typeface="Courier New" pitchFamily="49" charset="0"/>
              <a:buChar char="o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เว้น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 จะได้รับอนุญาตเป็นลายลักษณ์อักษรจาก ผู้ว่าจ้างก่อน 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2132856"/>
            <a:ext cx="1728192" cy="2048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554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548680"/>
            <a:ext cx="2088232" cy="1584176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619672" y="116632"/>
            <a:ext cx="7272808" cy="1629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32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ให้บริการควบคุมงานก่อสร้างจะต้องจัดผู้ควบคุม</a:t>
            </a:r>
            <a:r>
              <a:rPr lang="th-TH" sz="32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งาน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มีความรู้และมี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ความชำนาญงาน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ก่อสร้างให้เหมาะสม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กับสภาพงานก่อสร้างนั้นๆ</a:t>
            </a:r>
          </a:p>
          <a:p>
            <a:pPr algn="ctr"/>
            <a:endParaRPr lang="th-TH" sz="3200" b="1" dirty="0"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53200" y="6473229"/>
            <a:ext cx="2123256" cy="41215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308304" y="1052736"/>
            <a:ext cx="1440160" cy="1368152"/>
          </a:xfrm>
          <a:prstGeom prst="wedgeEllipseCallout">
            <a:avLst>
              <a:gd name="adj1" fmla="val -59254"/>
              <a:gd name="adj2" fmla="val -4541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2132857"/>
            <a:ext cx="3672408" cy="415498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4625" indent="-174625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ผู้ให้บริการควบคุมงานก่อสร้างจะต้องส่งรายชื่อผู้ควบคุมงาน ผู้ตรวจการ หรือผู้แทน </a:t>
            </a:r>
          </a:p>
          <a:p>
            <a:pPr marL="174625" indent="-174625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ให้ผู้ว่าจ้างให้ความเห็นชอบ</a:t>
            </a:r>
          </a:p>
          <a:p>
            <a:pPr marL="174625" indent="-174625">
              <a:buFont typeface="Wingdings" pitchFamily="2" charset="2"/>
              <a:buChar char="q"/>
            </a:pPr>
            <a:endParaRPr lang="th-TH" sz="7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5" name="สี่เหลี่ยมผืนผ้า 4"/>
          <p:cNvSpPr/>
          <p:nvPr/>
        </p:nvSpPr>
        <p:spPr>
          <a:xfrm>
            <a:off x="4283968" y="2132856"/>
            <a:ext cx="4464496" cy="412517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 indent="361950">
              <a:buFont typeface="Wingdings" pitchFamily="2" charset="2"/>
              <a:buChar char="Ø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กรณีที่</a:t>
            </a:r>
            <a:r>
              <a:rPr lang="th-TH" sz="32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ผู้ควบคุมงานไม่สามารถปฏิบัติงาน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ตามความในวรรคหนึ่ง</a:t>
            </a:r>
          </a:p>
          <a:p>
            <a:pPr marL="87313" indent="361950">
              <a:buFont typeface="Wingdings" pitchFamily="2" charset="2"/>
              <a:buChar char="Ø"/>
            </a:pP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ผู้ให้บริการควบคุมงานก่อสร้างจะต้องเสนอชื่อ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ผู้ควบคุมงานปฏิบัติงานแทน </a:t>
            </a:r>
            <a:endParaRPr lang="th-TH" sz="3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marL="87313" indent="361950">
              <a:buFont typeface="Wingdings" pitchFamily="2" charset="2"/>
              <a:buChar char="Ø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32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ที่ปฏิบัติงานแทนในกรณีดังกล่าวจะต้องได้รับความ</a:t>
            </a:r>
            <a:r>
              <a:rPr lang="th-TH" sz="32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ยินยอมจาก</a:t>
            </a:r>
            <a:r>
              <a:rPr lang="th-TH" sz="32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ผู้ว่าจ้าง</a:t>
            </a:r>
          </a:p>
        </p:txBody>
      </p:sp>
    </p:spTree>
    <p:extLst>
      <p:ext uri="{BB962C8B-B14F-4D97-AF65-F5344CB8AC3E}">
        <p14:creationId xmlns="" xmlns:p14="http://schemas.microsoft.com/office/powerpoint/2010/main" val="34963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คุมงาน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502786"/>
            <a:ext cx="1944216" cy="243027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95536" y="3429000"/>
            <a:ext cx="8424936" cy="3024336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200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</a:t>
            </a:r>
            <a:r>
              <a:rPr lang="th-TH" sz="2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ประกาศเชิญชวนทั่วไป ข้อ 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14</a:t>
            </a:r>
            <a:r>
              <a:rPr lang="en-US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5</a:t>
            </a:r>
            <a:r>
              <a:rPr lang="th-TH" sz="2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ประกอบข้อ 109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จัดทำเอกสาร</a:t>
            </a:r>
            <a:r>
              <a:rPr lang="th-TH" sz="2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งานจ้างออกแบบหรือควบคุมงานก่อสร้างโดยวิธี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sz="2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ชวนทั่วไปพร้อมประกาศเผยแพร่ 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2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แบบที่</a:t>
            </a:r>
            <a:r>
              <a:rPr lang="th-TH" sz="2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คณะกรรมการนโยบายกำหนด </a:t>
            </a:r>
          </a:p>
          <a:p>
            <a:pPr>
              <a:buFont typeface="Courier New" pitchFamily="49" charset="0"/>
              <a:buChar char="o"/>
            </a:pP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การทำเอกสาร ถ้าจำเป็นต้อง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มีข้อความหรือรายการแตกต่างไปจาก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ที่คณะกรรมการนโยบายกำหนด 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โดยมี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สาระสำคัญตามที่กำหนด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ไว้ใน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แบบ</a:t>
            </a:r>
          </a:p>
          <a:p>
            <a:pPr marL="457200" indent="-457200"/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และไม่ทำให้</a:t>
            </a:r>
            <a:r>
              <a:rPr 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หน่วยงานของรัฐเสียเปรียบก็ให้</a:t>
            </a:r>
            <a:r>
              <a:rPr 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กระทำได้</a:t>
            </a:r>
          </a:p>
          <a:p>
            <a:r>
              <a:rPr lang="th-TH" sz="2200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เว้นแต่ หัวหน้าหน่วยงานของรัฐเห็นว่าจะมีปัญหาในทางเสียเปรียบหรือไม่รัดกุมพอก็ให้ส่งร่างเอกสารงานจ้างออกแบบหรือควบคุมงานก่อสร้างและ ประกาศดังกล่าวไปให้สำนักงานอัยการสูงสุดตรวจพิจารณา</a:t>
            </a:r>
            <a:endParaRPr lang="th-TH" sz="2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03848" y="1484784"/>
            <a:ext cx="417646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arenBoth"/>
            </a:pP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ประกาศเชิญชวน</a:t>
            </a: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ทั่วไป</a:t>
            </a:r>
          </a:p>
          <a:p>
            <a:pPr marL="514350" indent="-514350">
              <a:buAutoNum type="arabicParenBoth"/>
            </a:pP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วิธีคัดเลือก</a:t>
            </a:r>
          </a:p>
          <a:p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(3) วิธี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เฉพาะเจาะจง</a:t>
            </a:r>
          </a:p>
          <a:p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(4) วิธี</a:t>
            </a:r>
            <a:r>
              <a:rPr lang="th-TH" sz="31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ประกวด</a:t>
            </a:r>
            <a:r>
              <a:rPr lang="th-TH" sz="3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แบบ</a:t>
            </a:r>
            <a:endParaRPr lang="th-TH" sz="31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339752" y="216024"/>
            <a:ext cx="6408712" cy="980728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ก่อสร้าง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กระทำ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ได้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วิธี ดังนี้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Picture 5" descr="พิมพ์เขียว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043" y="1628800"/>
            <a:ext cx="2669789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คำบรรยายภาพแบบวงรี 3"/>
          <p:cNvSpPr/>
          <p:nvPr/>
        </p:nvSpPr>
        <p:spPr>
          <a:xfrm>
            <a:off x="755576" y="188640"/>
            <a:ext cx="1440160" cy="1368152"/>
          </a:xfrm>
          <a:prstGeom prst="wedgeEllipseCallout">
            <a:avLst>
              <a:gd name="adj1" fmla="val 68394"/>
              <a:gd name="adj2" fmla="val -434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668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1520" y="2060848"/>
            <a:ext cx="8640960" cy="41764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หัวหน้าเจ้าหน้าที่เผยแพร่ประกาศและเอกสารงานจ้างออกแบบหรือควบคุมงานก่อสร้างในระบบ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เครือข่ายสารสนเทศ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กรมบัญชีกลาง และ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ของหน่วยงานของรัฐ และให้ปิดประกาศโดยเปิดเผย ณ สถานที่ปิด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ประกาศของ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หน่วยงานของรัฐนั้น เป็นเวลาติดต่อกันไม่น้อยกว่า 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 วันทำการ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และ</a:t>
            </a: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ให้กรมบัญชีกลางจัดส่งประกาศ เอกสารงานจ้างออกแบบหรือควบคุมงานก่อสร้าง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ให้สำนักงาน</a:t>
            </a: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การตรวจเงินแผ่นดินผ่านทาง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ระบบอิเล็กทรอนิกส์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ให้เอกสารงานจ้างออกแบบหรือควบคุมงานก่อสร้างโดยวิธี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ประกาศ  เชิญ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ชวนทั่วไป 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รวมทั้งเอกสาร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ที่เกี่ยวข้อง ให้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กระทำไป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พร้อมกันกับการเผยแพร่ประกาศและเอกสารงานจ้างออกแบบหรือควบคุม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ตามวรรค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หนึ่ง</a:t>
            </a:r>
            <a:endParaRPr lang="th-TH" sz="30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755576" y="476672"/>
            <a:ext cx="1440160" cy="1368152"/>
          </a:xfrm>
          <a:prstGeom prst="wedgeEllipseCallout">
            <a:avLst>
              <a:gd name="adj1" fmla="val 72362"/>
              <a:gd name="adj2" fmla="val 1933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7784" y="1052736"/>
            <a:ext cx="59766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เมื่อหัวหน้าหน่วยงานของรัฐให้ความเห็นชอบรายงานตามข้อ </a:t>
            </a:r>
            <a:r>
              <a:rPr lang="en-US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140</a:t>
            </a:r>
            <a:r>
              <a:rPr lang="th-TH" sz="3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แล้ว</a:t>
            </a:r>
            <a:endParaRPr lang="th-TH" sz="3400" dirty="0">
              <a:solidFill>
                <a:srgbClr val="0000FF"/>
              </a:solidFill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15816" y="221739"/>
            <a:ext cx="5078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Courier New" pitchFamily="49" charset="0"/>
              <a:buChar char="o"/>
            </a:pPr>
            <a:r>
              <a:rPr lang="th-TH" sz="4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วิธีประกาศเชิญชวนทั่วไป</a:t>
            </a:r>
          </a:p>
        </p:txBody>
      </p:sp>
    </p:spTree>
    <p:extLst>
      <p:ext uri="{BB962C8B-B14F-4D97-AF65-F5344CB8AC3E}">
        <p14:creationId xmlns="" xmlns:p14="http://schemas.microsoft.com/office/powerpoint/2010/main" val="22220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476672"/>
            <a:ext cx="8280920" cy="60486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sz="3200" b="1" u="sng" dirty="0">
                <a:latin typeface="EucrosiaUPC" pitchFamily="18" charset="-34"/>
                <a:cs typeface="EucrosiaUPC" pitchFamily="18" charset="-34"/>
              </a:rPr>
              <a:t>เพื่อให้ผู้ให้บริการงานจ้างออกแบบหรือควบคุมงานก่อสร้างที่ประสงค์จะเข้ายื่นข้อเสนอ สามารถขอรับเอกสารงานจ้างออกแบบหรือควบคุมงานก่อสร้างตั้งแต่วันเริ่มต้นประกาศจนถึงวันสุดท้าย</a:t>
            </a:r>
            <a:r>
              <a:rPr lang="th-TH" sz="3600" b="1" dirty="0">
                <a:latin typeface="EucrosiaUPC" pitchFamily="18" charset="-34"/>
                <a:cs typeface="EucrosiaUPC" pitchFamily="18" charset="-34"/>
              </a:rPr>
              <a:t>ของ การ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เผยแพร่ประกาศและเอกสารงานจ้างออกแบบหรือควบคุมงานก่อสร้าง </a:t>
            </a:r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571500" indent="-571500" algn="ctr">
              <a:buFont typeface="Wingdings" pitchFamily="2" charset="2"/>
              <a:buChar char="v"/>
            </a:pPr>
            <a:endParaRPr lang="th-TH" sz="3600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marL="571500" indent="-571500" algn="ctr">
              <a:buFont typeface="Wingdings" pitchFamily="2" charset="2"/>
              <a:buChar char="v"/>
            </a:pPr>
            <a:r>
              <a:rPr lang="th-TH" sz="36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การกำหนด</a:t>
            </a:r>
            <a:r>
              <a:rPr lang="th-TH" sz="36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วัน เวลาในการยื่น</a:t>
            </a:r>
            <a:r>
              <a:rPr lang="th-TH" sz="36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ให้กำหนด</a:t>
            </a:r>
            <a:r>
              <a:rPr lang="th-TH" sz="3600" b="1" u="sng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วันทำการ</a:t>
            </a:r>
            <a:r>
              <a:rPr lang="th-TH" sz="3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วันใดวันหนึ่งเพียงวันเดียว</a:t>
            </a:r>
            <a:r>
              <a:rPr lang="th-TH" sz="3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</a:t>
            </a:r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บถัด</a:t>
            </a:r>
            <a:r>
              <a:rPr lang="th-TH" sz="3600" b="1" u="sng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จากวันสุดท้ายของการเผยแพร่ประกาศและเอกสารตามวรรคหนึ่ง โดยให้มีระยะเวลาให้ที่ผู้ให้บริการ เตรียมการ</a:t>
            </a:r>
            <a:r>
              <a:rPr lang="th-TH" sz="3600" b="1" u="sng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จัดทำเอกสาร</a:t>
            </a:r>
            <a:r>
              <a:rPr lang="th-TH" sz="3600" b="1" u="sng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เพื่อยื่นข้อเสนอ</a:t>
            </a:r>
            <a:r>
              <a:rPr lang="th-TH" sz="3600" b="1" dirty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3" name="ลูกศรโค้งขวา 2"/>
          <p:cNvSpPr/>
          <p:nvPr/>
        </p:nvSpPr>
        <p:spPr>
          <a:xfrm>
            <a:off x="1403648" y="2852936"/>
            <a:ext cx="648072" cy="936104"/>
          </a:xfrm>
          <a:prstGeom prst="curvedRightArrow">
            <a:avLst/>
          </a:prstGeom>
          <a:solidFill>
            <a:srgbClr val="EDF2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124</a:t>
            </a:fld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440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11560" y="2564904"/>
            <a:ext cx="8208912" cy="40324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การยื่นซองข้อเสนอ 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ให้บริการที่ประสงค์จะยื่นข้อเสนอจะต้องผนึกซอง จ่าหน้าถึงประธานคณะกรรมการ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ดำเนินงาน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โดยวิธีประกาศเชิญชวนทั่วไป ครั้งนั้น </a:t>
            </a:r>
            <a:endParaRPr lang="th-TH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i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i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ส่งถึงหน่วยงานของรัฐ โดยยื่นโดยตรงต่อหน่วยงานของ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รัฐ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พร้อมรับรองเอกสารหลักฐานที่ยื่นว่า เอกสารดังกล่าวถูกต้องและเป็นความจริงทุกประการ ให้เจ้าหน้าที่ลงรับโดยไม่เปิดซองพร้อมระบุวันและเวลาที่รับซอง ในกรณีที่ผู้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ให้บริการมา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ยื่นซองให้ออกใบรับให้แก่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ผู้ให้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บริการ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และให้ส่งมอบซอง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ให้แก่คณะกรรมการฯ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611560" y="332656"/>
            <a:ext cx="8208912" cy="18722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ถึงกำหนดวันและเวลาการยื่นข้อเสนอในงานจ้างออกแบบหรือควบคุมงาน ก่อสร้างโดยวิธีประกาศเชิญชวนทั่วไป ห้ามมิให้ร่นหรือเลื่อน หรือเปลี่ยนแปลง 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วันยื่นซองข้อเสนอ หรือ รับเอกสารการยื่นข้อเสนอนอกเหนือจากเวลาที่ได้ กำหนดไว้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125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696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ซองข้อเสนอ และตรวจสอบเอกสารหลักฐานต่างๆ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ของผู้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ให้บริการทุก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ราย แล้วให้กรรมการทุกคนลงลายมือ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ชื่อกำกับ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ไว้ในเอกสารประกอบการยื่นข้อเสนอทุก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แผ่น</a:t>
            </a:r>
          </a:p>
          <a:p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และเอกสารหลักฐานต่างๆ ของผู้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ให้บริการแล้ว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คัดเลือกผู้ให้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บริการที่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ไม่มีผลประโยชน์ร่วมกัน และยื่นเอกสารครบถ้วน ถูกต้อง มีคุณสมบัติและ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ข้อเสนอเป็นไปตามเงื่อนไข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ที่หน่วยงานของ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ไว้ใน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เอกสารงาน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ก่อสร้าง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57158" y="332656"/>
            <a:ext cx="8429684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126</a:t>
            </a:fld>
            <a:endParaRPr lang="th-TH"/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683568" y="692696"/>
            <a:ext cx="1440160" cy="1368152"/>
          </a:xfrm>
          <a:prstGeom prst="wedgeEllipseCallout">
            <a:avLst>
              <a:gd name="adj1" fmla="val 68394"/>
              <a:gd name="adj2" fmla="val -434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146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2024" y="548680"/>
            <a:ext cx="610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เมื่อถึงกำหนดวัน เวลาในการเปิดซองข้อเสนอ </a:t>
            </a:r>
          </a:p>
          <a:p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ให้คณะกรรมการดำเนินงานจ้างออกแบบหรือควบคุมงานก่อสร้างโดยวิธีประกาศเชิญชวนทั่วไป ดำเนินการ ดังนี้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236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643182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142852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จากผู้ให้บริการรายใดก็ได้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แต่จะให้ผู้ให้บริการราย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หากคณะกรรมการเห็นว่าผู้ให้บริการราย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ในประกาศ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เอกสารงานจ้างออกแบบหรือควบคุมงานก่อสร้าง 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ของผู้ให้บริการรายนั้น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2808882"/>
          </a:xfrm>
          <a:prstGeom prst="rect">
            <a:avLst/>
          </a:prstGeom>
          <a:noFill/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เอกสารด้านคุณภาพ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ไม่ครบถ้วน 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ไว้ในประกาศและ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เอกสารงานจ้างออกแบบหรือควบคุมงานก่อสร้างใน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สิทธิ์ผู้ให้บริการรายนั้น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476672"/>
            <a:ext cx="2503165" cy="250316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61336" y="332656"/>
            <a:ext cx="8496944" cy="5904656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3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 indent="-355600" algn="ctr"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กรณีผู้ให้บริการรายที่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คัดเลือกไว้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ซึ่งได้คะแนนคุณภาพ</a:t>
            </a:r>
          </a:p>
          <a:p>
            <a:pPr marL="355600" indent="-355600" algn="ctr">
              <a:tabLst>
                <a:tab pos="722313" algn="l"/>
              </a:tabLst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มากที่สุดไม่ยอมเข้าทำสัญญาหรือ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ข้อตกลง 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พิจารณา</a:t>
            </a:r>
          </a:p>
          <a:p>
            <a:pPr marL="355600" indent="-355600" algn="ctr">
              <a:tabLst>
                <a:tab pos="722313" algn="l"/>
              </a:tabLst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ผู้ที่ได้คะแนนคุณภาพมากที่สุดในลำดับถัดไป</a:t>
            </a:r>
          </a:p>
          <a:p>
            <a:pPr marL="355600" indent="-355600">
              <a:tabLst>
                <a:tab pos="722313" algn="l"/>
              </a:tabLst>
            </a:pPr>
            <a:endParaRPr lang="th-TH" sz="3200" b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>
              <a:tabLst>
                <a:tab pos="722313" algn="l"/>
              </a:tabLst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จัดทำรายงานผลการพิจารณา โดยให้นำความในข้อ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114(4)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มาใช้บังคับโดยอนุโลม</a:t>
            </a:r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514415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พิจารณาคัดเลือกข้อเสนอของผู้ให้บริการรายที่ถูกต้องตาม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ซึ่งมีคุณภาพและคุณสมบัติเป็นประโยชน์ต่อหน่วยงานของรัฐ  แล้วให้เสนอจ้างจากรายที่ได้คะแนนคุณภาพ มากที่สุด และจัดลำดับไว้ไม่เกิน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ราย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558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28596" y="2060848"/>
            <a:ext cx="8247860" cy="410445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>
              <a:buFont typeface="Wingdings" pitchFamily="2" charset="2"/>
              <a:buChar char="Ø"/>
            </a:pPr>
            <a:r>
              <a:rPr lang="th-TH" sz="30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0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เสนอหัวหน้าหน่วยงานของรัฐ ผ่านหัวหน้าเจ้าหน้าที่ เพื่อ</a:t>
            </a:r>
            <a:r>
              <a:rPr lang="th-TH" sz="3000" b="1" u="sng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ยกเลิกการ</a:t>
            </a:r>
            <a:r>
              <a:rPr lang="th-TH" sz="3000" b="1" u="sng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sz="30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ชวนทั่วไปครั้ง</a:t>
            </a:r>
            <a:r>
              <a:rPr lang="th-TH" sz="30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ถ้า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เห็นว่า มี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เหตุผลสมควรที่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ต่อไป</a:t>
            </a:r>
            <a:r>
              <a:rPr lang="th-TH" sz="30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โดยไม่</a:t>
            </a:r>
            <a:r>
              <a:rPr lang="th-TH" sz="30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ต้องยกเลิก</a:t>
            </a:r>
            <a:r>
              <a:rPr lang="th-TH" sz="30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การประกาศเชิญชวนทั่วไป ให้คณะกรรมการต่อรอง</a:t>
            </a: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กับผู้ให้บริการรายนั้น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กรณีที่ไม่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มีผู้ให้บริการเข้ายื่น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ข้อเสนอหรือข้อเสนอนั้นไม่ได้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รับ การคัดเลือกให้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รัฐ ผ่าน</a:t>
            </a:r>
            <a:r>
              <a:rPr lang="th-TH" sz="3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เจ้าหน้าที่ “</a:t>
            </a:r>
            <a:r>
              <a:rPr lang="th-TH" sz="30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3000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พิจารณายกเลิกการจ้างในครั้ง</a:t>
            </a:r>
            <a:r>
              <a:rPr lang="th-TH" sz="30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  <a:r>
              <a:rPr lang="th-TH" sz="3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endParaRPr lang="th-TH" sz="3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80774" y="6356350"/>
            <a:ext cx="2106025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129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071670" y="332656"/>
            <a:ext cx="6604786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เมื่อคณะกรรมการฯ ได้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พิจารณาตาม ข้อ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146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แล้ว ปรากฏว่า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มีผู้ให้บริการผู้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ยื่นข้อเสนอเพียง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รายเดียวหรือยื่นหลาย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รายแต่ผ่านการคัดเลือกเพียงรายเดียว 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346336"/>
            <a:ext cx="1440160" cy="1368152"/>
          </a:xfrm>
          <a:prstGeom prst="wedgeEllipseCallout">
            <a:avLst>
              <a:gd name="adj1" fmla="val 66607"/>
              <a:gd name="adj2" fmla="val -2098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504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5AEF19-E2D0-4313-8762-81A8A23F68B3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13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1" name="Rectangle 4"/>
          <p:cNvSpPr txBox="1">
            <a:spLocks noChangeArrowheads="1"/>
          </p:cNvSpPr>
          <p:nvPr/>
        </p:nvSpPr>
        <p:spPr bwMode="auto">
          <a:xfrm>
            <a:off x="680590" y="1412776"/>
            <a:ext cx="6339682" cy="29523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ทำ </a:t>
            </a:r>
            <a:r>
              <a:rPr lang="th-TH" altLang="th-TH" sz="36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“แผนการจัดซื้อจัดจ้างประจำปี”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3600" b="1" i="1" dirty="0"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ประกาศในระบบ 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</a:t>
            </a:r>
            <a:r>
              <a:rPr lang="en-US" altLang="th-TH" sz="36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gp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altLang="th-TH" sz="36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ปิด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ประกาศโดยเปิดเผย</a:t>
            </a:r>
            <a:endParaRPr lang="en-US" altLang="th-TH" sz="36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85750" y="292100"/>
            <a:ext cx="8643938" cy="769441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85750" y="5157192"/>
            <a:ext cx="8643938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หลักเกณฑ์ 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วิธีการ รายละเอียด และการเปลี่ยนแปลงแผน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ระเบียบที่รัฐมนตรีกำหนด</a:t>
            </a:r>
          </a:p>
        </p:txBody>
      </p:sp>
      <p:pic>
        <p:nvPicPr>
          <p:cNvPr id="6" name="Picture 5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46040">
            <a:off x="6408762" y="2360465"/>
            <a:ext cx="2184633" cy="12421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gpro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789040"/>
            <a:ext cx="5473860" cy="12870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778651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39552" y="4077072"/>
            <a:ext cx="6572296" cy="1944216"/>
          </a:xfrm>
          <a:prstGeom prst="roundRect">
            <a:avLst>
              <a:gd name="adj" fmla="val 201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ให้นำความในข้อ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118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มาใช้บังคับกับการประกาศผลผู้ชนะในงานจ้างออกแบบหรือควบคุมงานก่อสร้างโดยวิธีประกาศเชิญชวนทั่วไป โดยอนุโลม 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28596" y="857232"/>
            <a:ext cx="1643074" cy="1653904"/>
          </a:xfrm>
          <a:prstGeom prst="wedgeEllipseCallout">
            <a:avLst>
              <a:gd name="adj1" fmla="val 65660"/>
              <a:gd name="adj2" fmla="val -2013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67744" y="642918"/>
            <a:ext cx="62646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 เห็นว่า การดำเนินการประกาศเชิญชวนทั่วไปใหม่อาจไม่ได้ผลดี จะสั่งให้ดำเนินการจ้างโดยวิธีคัดเลือกตามมาตรา 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81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หรือวิธีเฉพาะเจาะจงตาม 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82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แล้วแต่กรณีก็ได้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เว้นแต่ หน่วยงานของรัฐจะดำเนินการโดยวิธีคัดเลือกหรือวิธีเฉพาะเจาะจงด้วยเหตุอื่น ให้เริ่มกระบวนการจ้างใหม่โดยการจัดทำรายงานขอจ้างตามข้อ </a:t>
            </a:r>
            <a:r>
              <a:rPr lang="en-US" sz="30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140</a:t>
            </a:r>
            <a:endParaRPr lang="th-TH" sz="30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286644" y="4202848"/>
            <a:ext cx="1643074" cy="1653904"/>
          </a:xfrm>
          <a:prstGeom prst="wedgeEllipseCallout">
            <a:avLst>
              <a:gd name="adj1" fmla="val -66141"/>
              <a:gd name="adj2" fmla="val -947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905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000232" y="850962"/>
            <a:ext cx="6677934" cy="178595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เมื่อหัวหน้าหน่วยงานของรัฐให้ความเห็นชอบรายงานขอจ้างออกแบบหรือควบคุมงานก่อสร้างตามข้อ 1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40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ให้คณะกรรมการดำเนินงานจ้างออกแบบหรือควบคุมงานก่อสร้างโดยวิธีคัดเลือก ดำเนินการดังต่อไปนี้</a:t>
            </a:r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4581128"/>
            <a:ext cx="8462174" cy="18459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ถึงกำหนดวัน เวลาใน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การรับซองข้อเสนอ 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ให้รับซองข้อเสนอ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ของผู้ให้บริการเฉพาะรายที่ได้มีหนังสือเชิญชวนเท่านั้น พร้อมทั้งจัดทำบัญชีรายชื่อผู้ให้บริการที่มายื่นข้อเสนอ </a:t>
            </a:r>
          </a:p>
          <a:p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เมื่อพ้นกำหนดเวลารับซอง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 ห้ามรับเอกสารหลักฐานต่างๆ ตาม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เงื่อนไขที่กำหนดในหนังสือ</a:t>
            </a:r>
            <a:r>
              <a:rPr lang="th-TH" sz="25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เชิญชวนเพิ่มเติม</a:t>
            </a:r>
            <a:r>
              <a:rPr lang="th-TH" sz="25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จากผู้ให้บริการ</a:t>
            </a:r>
            <a:endParaRPr lang="th-TH" sz="25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89648" y="4226218"/>
            <a:ext cx="8430824" cy="49892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5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การยื่นซองข้อเสนอและการรับซองข้อเสนอ ให้ดำเนินการตามข้อ </a:t>
            </a:r>
            <a:r>
              <a:rPr lang="en-US" sz="2500" b="1" dirty="0" smtClean="0">
                <a:latin typeface="EucrosiaUPC" pitchFamily="18" charset="-34"/>
                <a:cs typeface="EucrosiaUPC" pitchFamily="18" charset="-34"/>
              </a:rPr>
              <a:t>113</a:t>
            </a:r>
            <a:r>
              <a:rPr lang="th-TH" sz="2500" b="1" dirty="0" smtClean="0">
                <a:latin typeface="EucrosiaUPC" pitchFamily="18" charset="-34"/>
                <a:cs typeface="EucrosiaUPC" pitchFamily="18" charset="-34"/>
              </a:rPr>
              <a:t> โดยอนุโลม</a:t>
            </a:r>
            <a:endParaRPr lang="th-TH" sz="2500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57158" y="764704"/>
            <a:ext cx="1440160" cy="1368152"/>
          </a:xfrm>
          <a:prstGeom prst="wedgeEllipseCallout">
            <a:avLst>
              <a:gd name="adj1" fmla="val 64712"/>
              <a:gd name="adj2" fmla="val 99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2672333"/>
            <a:ext cx="84249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จัดทำหนังสือเชิญชวนผู้ให้บริการที่มีคุณสมบัติตามที่กำหนดให้เข้ายื่นข้อเสนอต่อหน่วยงานของรัฐ ไม่น้อยกว่า </a:t>
            </a:r>
            <a:r>
              <a:rPr lang="en-US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เว้นแต่ในงานนั้นมีผู้ให้บริการที่มีคุณสมบัติตรงตามที่กำหนดน้อยกว่า </a:t>
            </a:r>
            <a:r>
              <a:rPr lang="en-US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5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โดยคำนึงถึงการไม่มีผลประโยชน์ร่วมกัน และให้จัดทำบัญชีรายชื่อผู้ให้บริการที่คณะกรรมการฯ มีหนังสือเชิญชวนด้วย</a:t>
            </a:r>
            <a:endParaRPr lang="th-TH" sz="2500" b="1" dirty="0">
              <a:solidFill>
                <a:srgbClr val="660033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563888" y="149731"/>
            <a:ext cx="2643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Courier New" pitchFamily="49" charset="0"/>
              <a:buChar char="o"/>
            </a:pPr>
            <a:r>
              <a:rPr lang="th-TH" sz="4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วิธีคัดเลือก</a:t>
            </a:r>
          </a:p>
        </p:txBody>
      </p:sp>
    </p:spTree>
    <p:extLst>
      <p:ext uri="{BB962C8B-B14F-4D97-AF65-F5344CB8AC3E}">
        <p14:creationId xmlns="" xmlns:p14="http://schemas.microsoft.com/office/powerpoint/2010/main" val="37333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81288" y="3645024"/>
            <a:ext cx="7962678" cy="244029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endParaRPr lang="th-TH" sz="3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r>
              <a:rPr lang="th-TH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และเอกสารหลักฐาน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ต่างๆ แล้วคัดเลือกผู้ให้บริการที่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ไม่มีผลประโยชน์ร่วมกัน และยื่นเอกสารครบถ้วน ถูกต้อง มีคุณสมบัติและ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ข้อเสนอเป็นไปตามเงื่อนไข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ที่หน่วยงานของ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</a:t>
            </a:r>
          </a:p>
          <a:p>
            <a:pPr algn="ctr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endParaRPr lang="th-TH" sz="3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81288" y="642918"/>
            <a:ext cx="7105422" cy="292895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r>
              <a:rPr lang="th-TH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เมื่อถึงกำหนดวัน เวลาในการเปิดซองข้อเสนอ </a:t>
            </a:r>
          </a:p>
          <a:p>
            <a:pPr marL="723900" indent="-1778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ให้เปิดซองข้อเสนอและเอกสารหลักฐาน ต่างๆ ของผู้ให้บริการทุกราย </a:t>
            </a:r>
          </a:p>
          <a:p>
            <a:pPr marL="723900" indent="-177800" defTabSz="3556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ให้กรรมการทุกคนลงลายมือชื่อกำกับไว้ในเอกสารประกอบการยื่นข้อเสนอทุกแผ่น </a:t>
            </a:r>
            <a:endParaRPr lang="th-TH" sz="3200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215206" y="428604"/>
            <a:ext cx="1440160" cy="1368152"/>
          </a:xfrm>
          <a:prstGeom prst="wedgeEllipseCallout">
            <a:avLst>
              <a:gd name="adj1" fmla="val -68651"/>
              <a:gd name="adj2" fmla="val 502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49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035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643182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142852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จากผู้ให้บริการรายใดก็ได้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แต่จะให้ผู้ให้บริการราย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หากคณะกรรมการเห็นว่าผู้ให้บริการราย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 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ของผู้ให้บริการรายนั้น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2736874"/>
          </a:xfrm>
          <a:prstGeom prst="rect">
            <a:avLst/>
          </a:prstGeom>
          <a:noFill/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เอกสารด้านคุณภาพ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ไม่ครบถ้วน 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ต่อผู้ให้บริการราย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สิทธิ์ผู้ให้บริการรายนั้น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836712"/>
            <a:ext cx="8280920" cy="52565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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คัดเลือกข้อเสนอของผู้ให้บริการรายที่ถูกต้อง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ตาม </a:t>
            </a:r>
            <a:r>
              <a:rPr lang="th-TH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ซึ่งมีคุณภาพและ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คุณสมบัติเป็น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ประโยชน์ต่อหน่วยงานของรัฐ แล้วให้เสนอจ้างจากรายที่ได้คะแนนคุณภาพมากที่สุด</a:t>
            </a:r>
            <a:r>
              <a:rPr lang="th-TH" sz="32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32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จัดลำดับ</a:t>
            </a:r>
          </a:p>
          <a:p>
            <a:r>
              <a:rPr 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กรณีที่ผู้ให้บริการรายที่คัดเลือกไว้ซึ่งได้คะแนนคุณภาพมากที่สุดไม่ยอม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เข้าทำสัญญาหรือข้อตกลงใน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เวลา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ที่กำหนด 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คณะกรรมการพิจารณาผู้ที่ได้คะแนนคุณภาพมาก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ที่สุด</a:t>
            </a:r>
          </a:p>
          <a:p>
            <a:pPr marL="457200" indent="-457200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ในลำดับ</a:t>
            </a:r>
            <a:r>
              <a:rPr lang="th-TH" sz="32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ถัดไป </a:t>
            </a:r>
            <a:endParaRPr lang="th-TH" sz="3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/>
            <a:r>
              <a:rPr lang="en-US" sz="3200" b="1" dirty="0" smtClean="0">
                <a:solidFill>
                  <a:srgbClr val="00B05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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14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(4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)</a:t>
            </a:r>
          </a:p>
          <a:p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มาใช้บังคับโดย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อนุโลม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049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28596" y="2060848"/>
            <a:ext cx="8247860" cy="388843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 ผ่านหัวหน้าเจ้าหน้าที่ 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ยกเลิกการ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ชวนทั่วไปครั้ง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ถ้า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เห็นว่า มี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เหตุผลสมควรที่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ต่อไป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โดยไม่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ต้องยกเลิก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การคัดเลือก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ให้คณะกรรมการต่อรอง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กับผู้ให้บริการรายนั้น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กรณีที่ไม่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มีผู้ให้บริการเข้ายื่น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หรือข้อเสนอนั้นไม่ได้รับการ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คัดเลือกให้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 ผ่าน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เจ้าหน้าที่          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พิจารณายกเลิกการจ้างในครั้ง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80774" y="6356350"/>
            <a:ext cx="2106025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071670" y="332656"/>
            <a:ext cx="6604786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เมื่อคณะกรรมการฯ ได้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พิจารณาตาม ข้อ </a:t>
            </a:r>
            <a:r>
              <a:rPr lang="en-US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149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แล้ว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ปรากฏ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ว่า 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มีผู้ให้บริการ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ยื่นข้อเสนอเพียง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รายเดียว หรือยื่นหลาย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รายแต่ผ่านการคัดเลือกเพียงรายเดียว </a:t>
            </a: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346336"/>
            <a:ext cx="1440160" cy="1368152"/>
          </a:xfrm>
          <a:prstGeom prst="wedgeEllipseCallout">
            <a:avLst>
              <a:gd name="adj1" fmla="val 67930"/>
              <a:gd name="adj2" fmla="val -16114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504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778651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642910" y="3717032"/>
            <a:ext cx="6305354" cy="1944216"/>
          </a:xfrm>
          <a:prstGeom prst="roundRect">
            <a:avLst>
              <a:gd name="adj" fmla="val 201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ให้นำความในข้อ </a:t>
            </a:r>
            <a:r>
              <a:rPr lang="en-US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118 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มาใช้บังคับกับการประกาศผลผู้ชนะในงานจ้างออกแบบหรือควบคุมงานก่อสร้างโดยวิธีคัดเลือก โดยอนุโลม </a:t>
            </a:r>
            <a:endParaRPr lang="th-TH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28596" y="857232"/>
            <a:ext cx="1643074" cy="1653904"/>
          </a:xfrm>
          <a:prstGeom prst="wedgeEllipseCallout">
            <a:avLst>
              <a:gd name="adj1" fmla="val 65660"/>
              <a:gd name="adj2" fmla="val -2013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500298" y="642918"/>
            <a:ext cx="5857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 เห็นว่า การดำเนินการจ้างโดยวิธีคัดเลือกใหม่อาจไม่ได้ผลดี จะสั่งให้ดำเนินการจ้างโดยวิธีเฉพาะเจาะจงตาม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82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ก็ได้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เว้นแต่ หน่วยงานของรัฐจะดำเนินการโดยวิธีเฉพาะเจาะจงด้วยเหตุอื่น ให้เริ่มกระบวนการจ้างใหม่โดยการจัดทำรายงานขอจ้างตามข้อ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140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คำบรรยายภาพแบบวงรี 3"/>
          <p:cNvSpPr/>
          <p:nvPr/>
        </p:nvSpPr>
        <p:spPr>
          <a:xfrm>
            <a:off x="7236296" y="4149080"/>
            <a:ext cx="1643074" cy="1653904"/>
          </a:xfrm>
          <a:prstGeom prst="wedgeEllipseCallout">
            <a:avLst>
              <a:gd name="adj1" fmla="val -69039"/>
              <a:gd name="adj2" fmla="val -1984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51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905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2348880"/>
            <a:ext cx="8462744" cy="30243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7675" indent="-447675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จัดทำหนังสือเชิญชวนผู้ให้บริการรายใดรายหนึ่งที่เคยทราบหรือเคยเห็นความสามารถแล้ว และมีคุณสมบัติเหมาะสม ให้เข้ายื่นข้อเสนอ</a:t>
            </a: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ของผู้ให้บริการ 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เพื่อให้ได้ข้อเสนอที่เหมาะสม ถูกต้อง เป็นประโยชน์ต่อทางหน่วยงานของรัฐมากที่สุด และสอดคล้อง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กับวัตถุประสงค์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ของการจ้างครั้งนั้น </a:t>
            </a:r>
            <a:endParaRPr lang="th-TH" sz="26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11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(4) มาใช้บังคับ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โดยอนุโลม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3108" y="1340768"/>
            <a:ext cx="6572296" cy="1295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หัวหน้าหน่วยงานของรัฐให้ความเห็นชอบรายงานขอ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จ้างฯ ตาม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140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 ให้คณะกรรมการฯ 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ดังนี้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 algn="l"/>
              <a:t>137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596" y="5229200"/>
            <a:ext cx="8501122" cy="954107"/>
          </a:xfrm>
          <a:prstGeom prst="rect">
            <a:avLst/>
          </a:prstGeo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153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ให้นำความในข้อ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มาใช้บังคับกับการประกาศผลผู้ได้รับการคัดเลือก โดยอนุโลม  </a:t>
            </a:r>
            <a:endParaRPr lang="th-TH" b="1" dirty="0">
              <a:solidFill>
                <a:prstClr val="black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4"/>
          <p:cNvSpPr/>
          <p:nvPr/>
        </p:nvSpPr>
        <p:spPr>
          <a:xfrm>
            <a:off x="2714612" y="422904"/>
            <a:ext cx="5759500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วิธีเฉพาะเจาะจง</a:t>
            </a:r>
            <a:endParaRPr lang="th-TH" sz="36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74386" y="489212"/>
            <a:ext cx="1440160" cy="1368152"/>
          </a:xfrm>
          <a:prstGeom prst="wedgeEllipseCallout">
            <a:avLst>
              <a:gd name="adj1" fmla="val 72293"/>
              <a:gd name="adj2" fmla="val -1797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739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11560" y="4509120"/>
            <a:ext cx="8496944" cy="17281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โดยมีสาระสำคัญตามที่กำหนดไว้ในแบบ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และไม่ทำให้หน่วยงานของรัฐเสียเปรียบ ก็ให้กระทำได้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เว้นแต่หัวหน้าหน่วยงานของรัฐเห็นว่า จะมีปัญหาในทางเสียเปรียบหรือไม่รัดกุมพอ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ส่งร่างเอกสารงานจ้างออกแบบ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งานก่อสร้าง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และประกาศดังกล่าวไป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สำนักงาน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อัยการสูงสุดตรวจพิจารณา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ก่อน</a:t>
            </a:r>
            <a:r>
              <a:rPr lang="th-TH" sz="2600" dirty="0"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2843808" y="1484784"/>
            <a:ext cx="5760640" cy="129614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จัดทำ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เอกสารงานจ้างออกแบบงานก่อสร้างโดยวิธีประกวดแบบ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พร้อมประกาศเผยแพร่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ตาม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แบบที่คณะกรรมการนโยบายกำหนด 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79512" y="1196752"/>
            <a:ext cx="2088232" cy="16561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ให้เจ้าหน้าที่</a:t>
            </a:r>
            <a:endParaRPr lang="th-TH" sz="40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วงรี 4"/>
          <p:cNvSpPr/>
          <p:nvPr/>
        </p:nvSpPr>
        <p:spPr>
          <a:xfrm>
            <a:off x="1835696" y="306842"/>
            <a:ext cx="6120680" cy="7458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4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วิธี</a:t>
            </a:r>
            <a:r>
              <a:rPr lang="th-TH" sz="48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ประกวด</a:t>
            </a:r>
            <a:r>
              <a:rPr lang="th-TH" sz="48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แบบ</a:t>
            </a:r>
            <a:endParaRPr lang="th-TH" sz="4800" b="1" dirty="0">
              <a:solidFill>
                <a:schemeClr val="tx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483768" y="3140968"/>
            <a:ext cx="6192688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ถ้า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จำเป็นต้องมีข้อความหรือรายการแตกต่างไป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จากแบบที่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คณะกรรมการนโยบายกำหนด 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ลูกศรลง 6"/>
          <p:cNvSpPr/>
          <p:nvPr/>
        </p:nvSpPr>
        <p:spPr>
          <a:xfrm>
            <a:off x="5076056" y="2780928"/>
            <a:ext cx="1008112" cy="36004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ลูกศรลง 7"/>
          <p:cNvSpPr/>
          <p:nvPr/>
        </p:nvSpPr>
        <p:spPr>
          <a:xfrm>
            <a:off x="4932040" y="4149080"/>
            <a:ext cx="1152128" cy="432048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21" y="2766935"/>
            <a:ext cx="2143125" cy="1575618"/>
          </a:xfrm>
          <a:prstGeom prst="rect">
            <a:avLst/>
          </a:prstGeom>
        </p:spPr>
      </p:pic>
      <p:sp>
        <p:nvSpPr>
          <p:cNvPr id="10" name="ลูกศรขวา 9"/>
          <p:cNvSpPr/>
          <p:nvPr/>
        </p:nvSpPr>
        <p:spPr>
          <a:xfrm>
            <a:off x="2267744" y="1628800"/>
            <a:ext cx="576064" cy="93610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ตัวแทน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0" name="คำบรรยายภาพแบบวงรี 3"/>
          <p:cNvSpPr/>
          <p:nvPr/>
        </p:nvSpPr>
        <p:spPr>
          <a:xfrm>
            <a:off x="7092280" y="116632"/>
            <a:ext cx="1440160" cy="1368152"/>
          </a:xfrm>
          <a:prstGeom prst="wedgeEllipseCallout">
            <a:avLst>
              <a:gd name="adj1" fmla="val -54693"/>
              <a:gd name="adj2" fmla="val 4468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1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57356" y="2286562"/>
            <a:ext cx="7056784" cy="315866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ก)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เผยแพร่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ประกาศประกวดแบบในระบบเครือข่าย สารสนเทศของกรมบัญชีกลางผ่านระบบการจัดซื้อจัดจ้างภาครัฐด้วยอิเล็กทรอนิกส์ และของหน่วยงานของรัฐ และให้ปิดประกาศโดยเปิดเผย ณ สถานที่ปิดประกาศของหน่วยงานของรัฐนั้น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เป็นเวลาติดต่อกันไม่น้อยกว่า </a:t>
            </a:r>
            <a:r>
              <a:rPr lang="en-US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15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วันทำการ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โดยให้คำนึงถึงระยะเวลาในการชี้แจงรายละเอียด (ถ้ามี) และระยะเวลาที่ให้ผู้ให้บริการเตรียมจัดทำเอกสารเพื่อยื่นข้อเสนอด้วย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835696" y="260648"/>
            <a:ext cx="6984776" cy="13681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หัวหน้าหน่วยงานของ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 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ความเห็นชอบรายงานขอจ้างออกแบบหรือ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ควบคุมงาน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ก่อสร้างตามข้อ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40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แล้ว ให้ดำเนินการดังนี้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282" y="1428736"/>
            <a:ext cx="1643074" cy="8116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ขั้นตอนที่ 1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4282" y="2285992"/>
            <a:ext cx="1643074" cy="122413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ให้เจ้าหน้าที่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57356" y="1556792"/>
            <a:ext cx="7072362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/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ประกวดแนวความคิดในการออกแบบ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80684" y="5373216"/>
            <a:ext cx="8749034" cy="10801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และให้กรมบัญชีกลางจัดส่ง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ประกาศและเอกสาร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งานจ้าง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ออกแบบโดย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วิธีประกวดแบบให้</a:t>
            </a:r>
            <a:r>
              <a:rPr lang="th-TH" sz="2600" b="1" u="sng" dirty="0">
                <a:latin typeface="EucrosiaUPC" pitchFamily="18" charset="-34"/>
                <a:cs typeface="EucrosiaUPC" pitchFamily="18" charset="-34"/>
              </a:rPr>
              <a:t>สำนักงานการตรวจเงินแผ่นดิน ผ่านทางระบบอิเล็กทรอนิ</a:t>
            </a:r>
            <a:r>
              <a:rPr lang="th-TH" sz="2600" u="sng" dirty="0">
                <a:latin typeface="EucrosiaUPC" pitchFamily="18" charset="-34"/>
                <a:cs typeface="EucrosiaUPC" pitchFamily="18" charset="-34"/>
              </a:rPr>
              <a:t>กส์</a:t>
            </a: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139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คำบรรยายภาพแบบวงรี 3"/>
          <p:cNvSpPr/>
          <p:nvPr/>
        </p:nvSpPr>
        <p:spPr>
          <a:xfrm>
            <a:off x="323528" y="188640"/>
            <a:ext cx="1440160" cy="1368152"/>
          </a:xfrm>
          <a:prstGeom prst="wedgeEllipseCallout">
            <a:avLst>
              <a:gd name="adj1" fmla="val 61049"/>
              <a:gd name="adj2" fmla="val -1866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B7E42-9247-4382-9685-2FB016EE0FB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14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85750" y="188640"/>
            <a:ext cx="8643938" cy="584775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32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6" name="Rectangle 4"/>
          <p:cNvSpPr txBox="1">
            <a:spLocks noChangeArrowheads="1"/>
          </p:cNvSpPr>
          <p:nvPr/>
        </p:nvSpPr>
        <p:spPr bwMode="auto">
          <a:xfrm>
            <a:off x="285750" y="908721"/>
            <a:ext cx="8643938" cy="5688632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         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r>
              <a:rPr lang="th-TH" alt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1. การซื้อหรือจ้างโดยวิธีคัดเลือก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กรณีจำเป็นเร่งด่วนตาม ม.56(1)(ค)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กรณีพัสดุ</a:t>
            </a:r>
            <a:r>
              <a:rPr lang="th-TH" altLang="th-TH" sz="2600" b="1" dirty="0">
                <a:latin typeface="EucrosiaUPC" pitchFamily="18" charset="-34"/>
                <a:cs typeface="EucrosiaUPC" pitchFamily="18" charset="-34"/>
              </a:rPr>
              <a:t>ที่ใช้ในราชการ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ลับตาม ม.56(1)(ฉ)</a:t>
            </a:r>
            <a:endParaRPr lang="th-TH" altLang="th-TH" sz="26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altLang="th-TH" sz="26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การซื้อหรือจ้างโดยวิธีเฉพาะเจาะจง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กรณีที่มีวงเงินในการจัดซื้อจัดจ้างตามที่กำหนดในกฎกระทรวงตาม ม. 56(2)(ข)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กรณีจำเป็นต้องใช้พัสดุโดยฉุกเฉินตาม ม.56(2)(ง)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กรณีเป็นพัสดุที่จะขายทอดตลาดตาม ม.56(2)(ฉ)</a:t>
            </a:r>
          </a:p>
          <a:p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3. งาน</a:t>
            </a:r>
            <a:r>
              <a:rPr lang="th-TH" alt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</a:t>
            </a: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กรณีที่มีวงเงินค่าจ้างตามที่กำหนดในกฎกระทรวงตาม ม.70(3)(ข)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กรณีจำเป็น</a:t>
            </a:r>
            <a:r>
              <a:rPr lang="th-TH" alt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ม.70(3)(ฉ)</a:t>
            </a:r>
          </a:p>
          <a:p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4. งาน</a:t>
            </a:r>
            <a:r>
              <a:rPr lang="th-TH" alt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ก่อสร้างโดยวิธีเฉพาะเจาะจง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</a:t>
            </a:r>
            <a:r>
              <a:rPr lang="th-TH" alt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ความจำเป็นเร่งด่วนหรือเกี่ยวกับความมั่นคงของ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ม.82(3)</a:t>
            </a:r>
            <a:endParaRPr lang="en-US" altLang="th-TH" sz="26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708" y="943868"/>
            <a:ext cx="540916" cy="540916"/>
          </a:xfrm>
          <a:prstGeom prst="rect">
            <a:avLst/>
          </a:prstGeom>
        </p:spPr>
      </p:pic>
      <p:pic>
        <p:nvPicPr>
          <p:cNvPr id="6" name="Picture 5" descr="ข้อมู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940151" y="1124744"/>
            <a:ext cx="2880321" cy="188362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4211" y="3573016"/>
            <a:ext cx="8546261" cy="23762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ชี้แจงรายละเอียดเกี่ยวกับการประกวดแนวความคิดในขั้นตอนที่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๑</a:t>
            </a:r>
          </a:p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ให้กำหนดเป็นวันทำการ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วันใดวัน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หนึ่ง ก่อน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วันยื่นข้อเสนอ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การกำหนดวันยื่นข้อเสนอ ให้กำหนดเป็นวัน เวลาทำการ เพียงวันเดียว</a:t>
            </a: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หลังจากสิ้นสุดการเผยแพร่ประกาศ และเอกสารตามวรรคหนึ่ง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5720" y="404664"/>
            <a:ext cx="8534752" cy="302433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b="1" dirty="0">
                <a:latin typeface="EucrosiaUPC" pitchFamily="18" charset="-34"/>
                <a:cs typeface="EucrosiaUPC" pitchFamily="18" charset="-34"/>
              </a:rPr>
              <a:t>การให้เอกสารงานจ้างออกแบบงานก่อสร้างโดยวิธีประกวดแบบ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รวมทั้ง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เอกสารที่เกี่ยวข้อง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indent="-457200" algn="ctr">
              <a:buFont typeface="Wingdings" pitchFamily="2" charset="2"/>
              <a:buChar char="q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กระทำไปพร้อมกันกับการเผยแพร่ประกาศ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และเอกสารงานจ้างออกแบบงานก่อสร้างตามวรรคหนึ่ง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เพื่อให้ผู้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ให้บริการที่ประสงค์จะเข้ายื่นข้อเสนอสามารถขอรับเอกสารงานจ้างออกแบบงานก่อสร้างตั้งแต่วัน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เริ่มต้นประกาศ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จนถึงวันสุดท้ายของการเผยแพร่ประกาศและเอกสารงานจ้างออกแบบงานก่อสร้าง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484834" y="6356350"/>
            <a:ext cx="2201966" cy="393212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140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844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57158" y="4143380"/>
            <a:ext cx="8572560" cy="19499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3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</a:t>
            </a: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) ตรวจสอบการมีผลประโยชน์ของผู้ให้บริการที่ได้รับคัดเลือกตาม (ข) แล้วคัดเลือกผู้ให้บริการที่ไม่มีผลประโยชน์ร่วมกัน เพื่อไปดำเนินการขั้นตอนที่ 2 ต่อไป </a:t>
            </a:r>
          </a:p>
          <a:p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3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285728"/>
            <a:ext cx="6408712" cy="371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 indent="-442913"/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(ข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sz="30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เมื่อถึงกำหนดวัน เวลาการเปิด</a:t>
            </a:r>
            <a:r>
              <a:rPr lang="th-TH" sz="30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ซองข้อเสนอ</a:t>
            </a:r>
            <a:endParaRPr lang="th-TH" sz="30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คณะกรรมการ 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เอกสารหลักฐานต่างๆ ของผู้ให้บริการทุก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ราย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แล้ว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คัดเลือกผู้ให้บริการที่ยื่นเอกสารหลักฐานครบถ้วน ถูกต้อง และเสนอแนวความคิดในการออกแบบเป็นไปตามเงื่อนไขที่กำหนดไว้ในเอกสารงานจ้างออกแบบ</a:t>
            </a: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ก่อสร้าง</a:t>
            </a:r>
            <a:r>
              <a:rPr lang="th-TH" sz="3000" b="1" dirty="0">
                <a:latin typeface="EucrosiaUPC" pitchFamily="18" charset="-34"/>
                <a:cs typeface="EucrosiaUPC" pitchFamily="18" charset="-34"/>
              </a:rPr>
              <a:t>โดยวิธีประกวดแบบ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858016" y="285728"/>
            <a:ext cx="2034464" cy="371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คัดเลือกผู้ให้บริการ                  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แนวความคิด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ที่ที่ผ่านเกณฑ์คุณภาพและเป็นไปตามวัตถุประสงค์ และจัดลำดับ 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141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251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0114" y="214290"/>
            <a:ext cx="8892480" cy="338437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dirty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ง) ให้คณะกรรมการรายงานผลการ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พิจารณาและความเห็น พร้อมด้วยเอกสารที่ได้รับไว้ทั้งหมดต่อหัวหน้าหน่วยงานของรัฐ ผ่านหัวหน้าเจ้าหน้าที่ เพื่อพิจารณาให้ความเห็นชอบ</a:t>
            </a:r>
          </a:p>
          <a:p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จ) เมื่อหัวหน้าหน่วยงานของรัฐให้ความ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เห็นชอบตาม (ง) แล้ว </a:t>
            </a:r>
            <a:r>
              <a:rPr lang="th-TH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เจ้าหน้าที่ประกาศผล ผู้ชนะการประกวดแบบ</a:t>
            </a:r>
            <a:r>
              <a:rPr lang="th-TH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แนวความคิดใน</a:t>
            </a:r>
            <a:r>
              <a:rPr lang="th-TH" sz="26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ขั้นตอนที่ </a:t>
            </a:r>
            <a:r>
              <a:rPr lang="en-US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26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ในระบบเครือข่ายสารสนเทศของกรมบัญชีกลาง และของหน่วยงาน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ของรัฐ และให้ปิดประกาศโดยเปิดเผย ณ สถานที่ปิดประกาศของหน่วยงานของรัฐนั้น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และแจ้งให้ผู้ให้บริการทุกรายทราบผ่านทาง 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e-Mail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ตามแบบที่กรมบัญชีกลางกำหนด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85720" y="3356992"/>
            <a:ext cx="547260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3200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ขั้นตอน</a:t>
            </a:r>
            <a:r>
              <a:rPr lang="th-TH" sz="3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ที่ 2 </a:t>
            </a:r>
            <a:r>
              <a:rPr lang="th-TH" sz="3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ประกวดแบบ 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3861048"/>
            <a:ext cx="8643998" cy="2448272"/>
          </a:xfrm>
          <a:prstGeom prst="rect">
            <a:avLst/>
          </a:prstGeom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(ก) ให้ผู้ให้บริการที่ได้รับการคัดเลือกแน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วความคิด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จากขั้นตอนที่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ทุกราย พัฒนาแนวความคิดที่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ได้เสนอไว้แล้วให้เป็นแบ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บงานก่อสร้างตามเงื่อนไขที่หน่วยงานของรัฐกำหนด และ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จัดส่งให้หน่วยงานของรัฐภายในเวลาที่กำหนด </a:t>
            </a:r>
            <a:r>
              <a:rPr lang="th-TH" b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พร้อมเสนอรายชื่อผู้ให้บริการที่จะเข้าทำสัญญาร่วมงานกัน </a:t>
            </a:r>
            <a:r>
              <a:rPr lang="th-TH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(ถ้ามี) </a:t>
            </a:r>
            <a:r>
              <a:rPr lang="th-TH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รายชื่อสถาปนิกหรือวิศวกรทุกสาขาที่เกี่ยวข้องที่</a:t>
            </a:r>
            <a:r>
              <a:rPr lang="th-TH" b="1" i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ได้รับใบอนุญาต</a:t>
            </a:r>
            <a:r>
              <a:rPr lang="th-TH" b="1" i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ประกอบวิชาชีพสถาปัตยกรรมหรือวิศวกรรม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142</a:t>
            </a:fld>
            <a:endParaRPr lang="th-TH"/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836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95536" y="227994"/>
            <a:ext cx="4032448" cy="170080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กรณีจำเป็นต้องชี้แจงรายละเอียด</a:t>
            </a:r>
          </a:p>
          <a:p>
            <a:pPr algn="ctr"/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เกี่ยวกับ</a:t>
            </a:r>
            <a:r>
              <a:rPr lang="th-TH" sz="32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การประกวด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แบบ</a:t>
            </a:r>
            <a:endParaRPr lang="th-TH" sz="32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500034" y="2285992"/>
            <a:ext cx="3816424" cy="3786214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2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กำหนดเป็นวันทำการวันใดวัน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หนึ่ง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โดยให้ชี้แจงรายละเอียดให้ผู้บริการทุกรายทราบไม่น้อยกว่า 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7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วันทำการ ก่อนถึงกำหนดวันยื่นข้อเสนอ</a:t>
            </a:r>
            <a:endParaRPr lang="th-TH" sz="3200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857752" y="214290"/>
            <a:ext cx="3818134" cy="17145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การกำหนดวัน เวลาในการยื่น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endParaRPr lang="th-TH" sz="32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4929190" y="2214554"/>
            <a:ext cx="3816424" cy="39290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6213" indent="-176213"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กำหนดเป็นวันทำการวันใดวัน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หนึ่ง</a:t>
            </a:r>
          </a:p>
          <a:p>
            <a:pPr marL="176213" indent="-176213"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โดยคำนึงถึงระยะเวลาในการให้ผู้ให้บริการจัดทำแบบงานก่อสร้าง</a:t>
            </a:r>
            <a:endParaRPr lang="th-TH" sz="32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143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ลูกศรลง 9"/>
          <p:cNvSpPr/>
          <p:nvPr/>
        </p:nvSpPr>
        <p:spPr>
          <a:xfrm>
            <a:off x="2214546" y="1928802"/>
            <a:ext cx="57150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ลง 10"/>
          <p:cNvSpPr/>
          <p:nvPr/>
        </p:nvSpPr>
        <p:spPr>
          <a:xfrm>
            <a:off x="6643702" y="1928802"/>
            <a:ext cx="57150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1979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57158" y="285728"/>
            <a:ext cx="8463314" cy="5807568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(ข) เมื่อถึงกำหนดเวลาการ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เปิดซองข้อเสนอ</a:t>
            </a:r>
            <a:endParaRPr lang="th-TH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ให้คณะกรรมการตรวจสอบเอกสารหลักฐานต่างๆ ของผู้ให้บริการทุกรายและการมีผลประโยชน์ร่วมกัน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คัดเลือกผู้ให้บริการที่ไม่มีผลประโยชน์ร่วมกันและยื่นเอกสารหลักฐานครบถ้วน ถูกต้อง แล้วคัดเลือกผู้ให้บริการที่ยื่นเอกสารหลักฐานครบถ้วน ถูกต้อง และเสนอแบบเป็นไปตามวัตถุประสงค์ของหน่วยงานของรัฐ</a:t>
            </a:r>
          </a:p>
          <a:p>
            <a:pPr>
              <a:buFont typeface="Arial" pitchFamily="34" charset="0"/>
              <a:buChar char="•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ให้คัดเลือกผู้ชนะการประกวดแบบที่ได้คะแนนคุณภาพมากที่สุด และจัดลำดับ </a:t>
            </a:r>
            <a:r>
              <a:rPr lang="th-TH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   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กรณีที่ผู้ให้บริการรายที่คัดเลือกไว้ซึ่งได้คะแนนคุณภาพมากที่สุด</a:t>
            </a:r>
            <a:r>
              <a:rPr lang="th-TH" b="1" u="sng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ไม่ยอม</a:t>
            </a: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เข้าทำสัญญาหรือ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ข้อตกลงใน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เวลา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ที่กำหนด</a:t>
            </a:r>
          </a:p>
          <a:p>
            <a:pPr>
              <a:buFont typeface="Arial" pitchFamily="34" charset="0"/>
              <a:buChar char="•"/>
            </a:pPr>
            <a:r>
              <a:rPr lang="th-TH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คณะกรรมการพิจารณาผู้ที่ได้คะแนนคุณภาพมาก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ที่สุดในลำดับ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ถัดไป 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(ค) จัดทำรายงาน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14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(4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)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มาใช้บังคับโดย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อนุโลม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144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049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019" y="3648445"/>
            <a:ext cx="871597" cy="1585316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51520" y="836712"/>
            <a:ext cx="4392488" cy="28077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156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ให้นำความในข้อ 118มาใช้บังคับกับการประกาศผล     ผู้ชนะในงานจ้างออกแบบงานก่อสร้างโดยวิธีประกวดแบบ   โดยอนุโลม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928662" y="116632"/>
            <a:ext cx="7643865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รายงานผลการ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พิจารณาต่อผู้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มีอำนาจ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อนุมัติสั่งจ้าง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788024" y="858373"/>
            <a:ext cx="4104456" cy="2857520"/>
          </a:xfrm>
          <a:prstGeom prst="round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เมื่อหัวหน้าหน่วยงานฯ เห็นชอบและอนุมัติสั่งจ้างแล้ว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ประกาศผลผู้ชนะ/แจ้ง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ผลการ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พิจารณาตาม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แบบที่กรมบัญชีกลางกำหนด</a:t>
            </a: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547664" y="3937617"/>
            <a:ext cx="3059832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แจ้งให้ผู้บริการ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ทุก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รายทราบ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28728" y="4787463"/>
            <a:ext cx="7463752" cy="662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ระบบเครือข่าย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สารสนเทศ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ของกรมบัญชีกลางและของหน่วยงานของรัฐ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971110" y="5593801"/>
            <a:ext cx="7921370" cy="648072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สถานที่ปิดประกาศของหน่วยงานของรัฐนั้น</a:t>
            </a:r>
            <a:endParaRPr lang="th-TH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076056" y="3937617"/>
            <a:ext cx="3816424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ผ่านทางจดหมายอิเล็กทรอนิกส์ </a:t>
            </a:r>
            <a:endParaRPr lang="th-TH" sz="24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644008" y="4141671"/>
            <a:ext cx="43204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145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ลูกศรลง 16"/>
          <p:cNvSpPr/>
          <p:nvPr/>
        </p:nvSpPr>
        <p:spPr>
          <a:xfrm>
            <a:off x="2928926" y="3644455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32-Point Star 17"/>
          <p:cNvSpPr/>
          <p:nvPr/>
        </p:nvSpPr>
        <p:spPr>
          <a:xfrm>
            <a:off x="971600" y="4729705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32-Point Star 19"/>
          <p:cNvSpPr/>
          <p:nvPr/>
        </p:nvSpPr>
        <p:spPr>
          <a:xfrm>
            <a:off x="1115616" y="3937617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32-Point Star 20"/>
          <p:cNvSpPr/>
          <p:nvPr/>
        </p:nvSpPr>
        <p:spPr>
          <a:xfrm>
            <a:off x="527582" y="5521793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254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146</a:t>
            </a:fld>
            <a:endParaRPr lang="th-TH"/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500034" y="908720"/>
            <a:ext cx="8072494" cy="5163486"/>
          </a:xfrm>
          <a:prstGeom prst="flowChartProcess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               หน่วยงานของรัฐ อาจกำหนดเงินค่าตอบแทนให้กับ ผู้เข้าประกวดแบบในขั้นตอนที่ 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ที่ได้รับการคัดเลือกตามข้อ 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155 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(ข) โดยคำนึงถึงความเหมาะสมและประโยชน์ต่อทางราชการเป็นสำคัญ </a:t>
            </a:r>
          </a:p>
          <a:p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     ทั้งนี้ ให้หน่วยงานของรัฐแจ้งการจ่ายเงินค่าตอบแทนดังกล่าว ไว้ในประกาศและเอกสารงานจ้างออกแบบก่อสร้างโดยวิธีประกวดแบบด้วย</a:t>
            </a:r>
            <a:endParaRPr lang="th-TH" sz="32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รูปภาพ 3" descr="ค่าตอบแท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933056"/>
            <a:ext cx="2276326" cy="211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683568" y="116632"/>
            <a:ext cx="1440160" cy="1368152"/>
          </a:xfrm>
          <a:prstGeom prst="wedgeEllipseCallout">
            <a:avLst>
              <a:gd name="adj1" fmla="val 63695"/>
              <a:gd name="adj2" fmla="val 2728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หัวหน้าหน่วยงา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845" y="1928802"/>
            <a:ext cx="3524275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2699792" y="1988840"/>
            <a:ext cx="612068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tabLst>
                <a:tab pos="357188" algn="l"/>
              </a:tabLst>
            </a:pPr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หน่วยงานของรัฐ ไม่เกิน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50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บาท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ผู้มีอำนาจ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เหนือขึ้นไปหนึ่งชั้น เกิน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50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,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000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บาท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42910" y="1071546"/>
            <a:ext cx="820663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7425" indent="-811213"/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            การ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สั่งจ้างออกแบบหรือควบคุมงานครั้งหนึ่ง ให้เป็นอำนาจของผู้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ดำรงตำแหน่ง </a:t>
            </a:r>
            <a:r>
              <a:rPr lang="th-TH" sz="3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และภายในวงเงิน ดังต่อไปนี้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39552" y="4509120"/>
            <a:ext cx="8280920" cy="16653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159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รัฐวิสาหกิจใดมีความจำเป็นจะกำหนดผู้มีอำนาจและวงเงินในการสั่งจ้างตามข้อ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15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8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แตกต่าง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ไปจากที่กำหนดไว้ในระเบียบนี้ </a:t>
            </a:r>
            <a:r>
              <a:rPr lang="th-TH" sz="2600" b="1" u="sng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u="sng" dirty="0">
                <a:latin typeface="EucrosiaUPC" pitchFamily="18" charset="-34"/>
                <a:cs typeface="EucrosiaUPC" pitchFamily="18" charset="-34"/>
              </a:rPr>
              <a:t>เสนอต่อคณะกรรมการวินิจฉัยเพื่อขอ</a:t>
            </a:r>
            <a:r>
              <a:rPr lang="th-TH" sz="2600" b="1" u="sng" dirty="0" smtClean="0">
                <a:latin typeface="EucrosiaUPC" pitchFamily="18" charset="-34"/>
                <a:cs typeface="EucrosiaUPC" pitchFamily="18" charset="-34"/>
              </a:rPr>
              <a:t>ความเห็นชอบ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เมื่อได้รับความเห็นชอบแล้วให้รายงานสำนักงานการตรวจเงินแผ่นดินทราบด้วย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699792" y="3284984"/>
            <a:ext cx="6120680" cy="10081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มีอำนาจเหนือขึ้นไปหนึ่งชั้นตามข้อ </a:t>
            </a:r>
            <a:r>
              <a:rPr lang="en-US" b="1" dirty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5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8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ให้เป็นไปตามบัญชีแนบท้ายระเบียบนี้ </a:t>
            </a: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147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1840" y="149731"/>
            <a:ext cx="4126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8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อำนาจในการสั่งจ้าง</a:t>
            </a:r>
            <a:endParaRPr lang="th-TH" sz="48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" name="คำบรรยายภาพแบบวงรี 3"/>
          <p:cNvSpPr/>
          <p:nvPr/>
        </p:nvSpPr>
        <p:spPr>
          <a:xfrm>
            <a:off x="611560" y="188640"/>
            <a:ext cx="1440160" cy="1368152"/>
          </a:xfrm>
          <a:prstGeom prst="wedgeEllipseCallout">
            <a:avLst>
              <a:gd name="adj1" fmla="val 63695"/>
              <a:gd name="adj2" fmla="val 2728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25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1769"/>
            <a:ext cx="8353177" cy="942975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การยกเลิกการจัดซื้อจัดจ้าง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14421"/>
            <a:ext cx="8353177" cy="5527691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1. ไม่ได้รับงบประมาณหรืองบประมาณไม่พอ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2. มีการกระทำที่เข้าลักษณะการมีผลประโยชน์ร่วมกัน หรือมีส่วนได้เสีย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กับผู้ยื่นข้อเสนอรายอื่น หรือขัดขวางการแข่งขันอย่างเป็นธรรม หรือสมยอม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การเสนอราคา หรือส่อว่ากระทำการทุจริต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3. การดำเนินการต่อไปอาจเกิดความเสียหายแก่หน่วยงานหรือกระทบต่อ</a:t>
            </a:r>
            <a:b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ประโยชน์สาธารณะ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4. เกณฑ์อื่นที่กำหนดในกฎกระทรวง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5. แจ้งผู้ประกอบการทราบถึงเหตุผลในการยกเลิก</a:t>
            </a:r>
          </a:p>
          <a:p>
            <a:pPr marL="457200" indent="-457200">
              <a:spcBef>
                <a:spcPts val="0"/>
              </a:spcBef>
              <a:buNone/>
              <a:defRPr/>
            </a:pP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6. ประกาศในระบบ </a:t>
            </a:r>
            <a:r>
              <a:rPr lang="en-US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E-GP </a:t>
            </a:r>
            <a:r>
              <a:rPr lang="th-TH" alt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และหน่วยงาน และปิดประกาศโดยเปิดเผย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กรณีมีหน่วยงานของรัฐเข้าเสนอราคาเป็นผู้ยื่นข้อเสนอตั้งแต่ </a:t>
            </a:r>
            <a:r>
              <a:rPr lang="en-US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รายขึ้นไป </a:t>
            </a:r>
            <a:b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8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มิให้ถือว่าหน่วยงานของรัฐนั้นมีผลประโยชน์ร่วมกันหรือมีส่วนได้เสียกับหน่วยงานของรัฐอื่น</a:t>
            </a:r>
            <a:endParaRPr lang="en-US" altLang="th-TH" sz="2800" b="1" i="1" dirty="0" smtClean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7092280" y="260648"/>
            <a:ext cx="1440160" cy="1368152"/>
          </a:xfrm>
          <a:prstGeom prst="wedgeEllipseCallout">
            <a:avLst>
              <a:gd name="adj1" fmla="val -69243"/>
              <a:gd name="adj2" fmla="val -2284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67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3"/>
          <p:cNvSpPr/>
          <p:nvPr/>
        </p:nvSpPr>
        <p:spPr>
          <a:xfrm>
            <a:off x="5436096" y="3645024"/>
            <a:ext cx="3384376" cy="864096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149</a:t>
            </a:fld>
            <a:endParaRPr lang="th-TH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2060848"/>
            <a:ext cx="8064896" cy="216024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ประกาศผลการจัดซื้อจัดจ้าง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 ม.77, ม.91)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5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 txBox="1">
            <a:spLocks/>
          </p:cNvSpPr>
          <p:nvPr/>
        </p:nvSpPr>
        <p:spPr>
          <a:xfrm>
            <a:off x="323528" y="116632"/>
            <a:ext cx="7056784" cy="5760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th-TH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ระเบียบกระทรวงการคลังฯ ส่วนที่ </a:t>
            </a:r>
            <a:r>
              <a:rPr lang="en-US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sz="2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การจัดทำแผนการจัดซื้อจัดจ้าง</a:t>
            </a:r>
            <a:endParaRPr lang="en-US" sz="2800" b="1" dirty="0" smtClean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51719" y="1684856"/>
            <a:ext cx="3024338" cy="311229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ชื่อโครงการ</a:t>
            </a:r>
          </a:p>
          <a:p>
            <a:pPr marL="185738" indent="-185738"/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วงเงินที่จะจัดซื้อจัดจ้างโดยประมาณ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3.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ระยะเวลาที่คาดว่าจะจัดซื้อจัดจ้าง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4. 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รายการอื่นตามที่กรมบัญชีกลางกำหนด</a:t>
            </a:r>
            <a:endParaRPr lang="th-TH" sz="20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496" y="1684856"/>
            <a:ext cx="2016222" cy="2968280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เมื่อได้รับความเห็นชอบวงเงินงบประมาณที่จะใช้จัดซื้อจัดจ้างจากผู้มีอำนาจอนุมัติแล้ว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ให้เจ้าหน้าที่/ผู้ได้รับมอบหมาย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จัดทำแผนการจัดซื้อจัดจ้างประจำปี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35496" y="4653136"/>
            <a:ext cx="3888432" cy="2016224"/>
          </a:xfrm>
          <a:prstGeom prst="rect">
            <a:avLst/>
          </a:prstGeom>
          <a:solidFill>
            <a:srgbClr val="CCFFCC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1.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ให้เจ้าหน้าที่หรือผู้ได้รับมอบหมายจัดทำรายงาน / ระบุ</a:t>
            </a:r>
            <a:r>
              <a:rPr lang="th-TH" sz="20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เหตุผลความจำเป็นที่</a:t>
            </a:r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เปลี่ยน</a:t>
            </a:r>
            <a:endParaRPr lang="en-US" sz="20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2.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เสนอหัวหน้าหน่วยงานของรัฐเห็นชอบแผนให้ประกาศเผยแพร่ใน</a:t>
            </a:r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website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ตามข้อ</a:t>
            </a:r>
            <a:r>
              <a:rPr lang="en-US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11</a:t>
            </a:r>
            <a:r>
              <a:rPr lang="th-TH" sz="2000" b="1" dirty="0" smtClean="0">
                <a:solidFill>
                  <a:srgbClr val="002D86"/>
                </a:solidFill>
                <a:latin typeface="EucrosiaUPC" pitchFamily="18" charset="-34"/>
                <a:cs typeface="EucrosiaUPC" pitchFamily="18" charset="-34"/>
              </a:rPr>
              <a:t> วรรคสามต่อไป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923927" y="4653136"/>
            <a:ext cx="3144633" cy="2016224"/>
          </a:xfrm>
          <a:prstGeom prst="rect">
            <a:avLst/>
          </a:prstGeom>
          <a:solidFill>
            <a:srgbClr val="FFCCFF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หลังจากเผยแพร่แผนฯ ให้จัดซื้อจัดจ้างให้เป็นไป</a:t>
            </a:r>
            <a:r>
              <a:rPr lang="th-TH" sz="2000" b="1" i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ตามแผนและขั้นตอนของระเบียบ เพื่อให้พร้อมที่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จะลงนามสัญญา/ข้อตกลงได้ทันทีเมื่อได้รับอนุมัติทางการเงินแล้ว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480213" y="1124744"/>
            <a:ext cx="2628291" cy="3544344"/>
          </a:xfrm>
          <a:prstGeom prst="rect">
            <a:avLst/>
          </a:prstGeom>
          <a:solidFill>
            <a:srgbClr val="FFFFB7"/>
          </a:solidFill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buFont typeface="Courier New" pitchFamily="49" charset="0"/>
              <a:buChar char="o"/>
            </a:pPr>
            <a:r>
              <a:rPr lang="th-TH" sz="20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ให้หัวหน้าเจ้าหน้าที่ประกาศเผยแพร่แผนฯ ที่ได้รับความเห็นชอบแล้ว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เว็บไซต์ของกรมบัญชีกลาง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หน่วยงานตามวิธีการที่กรมบัญชีกลางกำหนด และปิดประกาศโดยเปิดเผยที่สำนักงาน</a:t>
            </a:r>
          </a:p>
          <a:p>
            <a:pPr>
              <a:buFont typeface="Courier New" pitchFamily="49" charset="0"/>
              <a:buChar char="o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เว้นแต่กรณีที่บัญญัติไว้</a:t>
            </a:r>
          </a:p>
          <a:p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ตามมาตรา </a:t>
            </a:r>
            <a:r>
              <a:rPr lang="en-US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11 </a:t>
            </a: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วรรคหนึ่ง</a:t>
            </a: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ข้าวหลามตัด 23"/>
          <p:cNvSpPr/>
          <p:nvPr/>
        </p:nvSpPr>
        <p:spPr>
          <a:xfrm>
            <a:off x="2915816" y="54868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ข้าวหลามตัด 24"/>
          <p:cNvSpPr/>
          <p:nvPr/>
        </p:nvSpPr>
        <p:spPr>
          <a:xfrm>
            <a:off x="5436096" y="57067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004047" y="1700808"/>
            <a:ext cx="1476165" cy="3024336"/>
          </a:xfrm>
          <a:prstGeom prst="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ให้เสนอแผนฯ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เพื่อขอความเห็นชอบจาก 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</a:p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ของรัฐ</a:t>
            </a:r>
          </a:p>
        </p:txBody>
      </p:sp>
      <p:sp>
        <p:nvSpPr>
          <p:cNvPr id="11" name="รูปห้าเหลี่ยม 10"/>
          <p:cNvSpPr/>
          <p:nvPr/>
        </p:nvSpPr>
        <p:spPr>
          <a:xfrm>
            <a:off x="4716016" y="1015820"/>
            <a:ext cx="1872208" cy="684988"/>
          </a:xfrm>
          <a:prstGeom prst="homePlat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เสนอขอความเห็นชอบแผนฯ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รูปห้าเหลี่ยม 12"/>
          <p:cNvSpPr/>
          <p:nvPr/>
        </p:nvSpPr>
        <p:spPr>
          <a:xfrm>
            <a:off x="2051720" y="980728"/>
            <a:ext cx="3024336" cy="704128"/>
          </a:xfrm>
          <a:prstGeom prst="homePlat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แผน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ฯ อย่าง</a:t>
            </a:r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น้อย</a:t>
            </a:r>
          </a:p>
          <a:p>
            <a:pPr algn="ctr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ต้องมี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รายการ ดังนี้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ข้าวหลามตัด 26"/>
          <p:cNvSpPr/>
          <p:nvPr/>
        </p:nvSpPr>
        <p:spPr>
          <a:xfrm>
            <a:off x="7488324" y="282638"/>
            <a:ext cx="756084" cy="482066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รูปห้าเหลี่ยม 27"/>
          <p:cNvSpPr/>
          <p:nvPr/>
        </p:nvSpPr>
        <p:spPr>
          <a:xfrm>
            <a:off x="6444208" y="764704"/>
            <a:ext cx="2699792" cy="360040"/>
          </a:xfrm>
          <a:prstGeom prst="homePlate">
            <a:avLst/>
          </a:prstGeom>
          <a:solidFill>
            <a:srgbClr val="FFFF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ประกาศเผยแพร่แผน ฯ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รูปห้าเหลี่ยม 28"/>
          <p:cNvSpPr/>
          <p:nvPr/>
        </p:nvSpPr>
        <p:spPr>
          <a:xfrm>
            <a:off x="35496" y="980728"/>
            <a:ext cx="2304256" cy="704128"/>
          </a:xfrm>
          <a:prstGeom prst="homePlate">
            <a:avLst/>
          </a:prstGeom>
          <a:solidFill>
            <a:srgbClr val="FFC000"/>
          </a:solidFill>
          <a:ln w="63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ให้เริ่มจัดทำแผน</a:t>
            </a:r>
            <a:r>
              <a:rPr lang="th-TH" sz="2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ฯ        ได้เมื่อใด</a:t>
            </a:r>
            <a:endParaRPr lang="th-TH" sz="20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48264" y="4581128"/>
            <a:ext cx="2088232" cy="2016224"/>
          </a:xfrm>
          <a:prstGeom prst="roundRect">
            <a:avLst/>
          </a:prstGeom>
          <a:solidFill>
            <a:srgbClr val="FFFFB7"/>
          </a:solidFill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หากหน่วยงานของรัฐไม่ประกาศแผนในเว็บไซต์กรมบัญชีกลาง </a:t>
            </a:r>
            <a:r>
              <a:rPr lang="th-TH" sz="20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จะไม่สามารถจัดซื้อจัดจ้างโครงการนั้นได้</a:t>
            </a:r>
            <a:endParaRPr lang="th-TH" sz="2000" b="1" u="sng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2" name="ดาว 32 แฉก 41"/>
          <p:cNvSpPr/>
          <p:nvPr/>
        </p:nvSpPr>
        <p:spPr>
          <a:xfrm>
            <a:off x="2555776" y="3861048"/>
            <a:ext cx="1296144" cy="637077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13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3" name="ดาว 32 แฉก 42"/>
          <p:cNvSpPr/>
          <p:nvPr/>
        </p:nvSpPr>
        <p:spPr>
          <a:xfrm>
            <a:off x="3995936" y="548680"/>
            <a:ext cx="1296144" cy="576065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 11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z="2000" smtClean="0">
                <a:latin typeface="EucrosiaUPC" pitchFamily="18" charset="-34"/>
                <a:cs typeface="EucrosiaUPC" pitchFamily="18" charset="-34"/>
              </a:rPr>
              <a:pPr/>
              <a:t>15</a:t>
            </a:fld>
            <a:endParaRPr lang="th-TH" sz="200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ดาว 32 แฉก 30"/>
          <p:cNvSpPr/>
          <p:nvPr/>
        </p:nvSpPr>
        <p:spPr>
          <a:xfrm>
            <a:off x="5076056" y="3861048"/>
            <a:ext cx="1296144" cy="576064"/>
          </a:xfrm>
          <a:prstGeom prst="star32">
            <a:avLst/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ข้อ</a:t>
            </a:r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 12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4" name="แผนผังลำดับงาน: สิ้นสุด 33"/>
          <p:cNvSpPr/>
          <p:nvPr/>
        </p:nvSpPr>
        <p:spPr>
          <a:xfrm>
            <a:off x="1115616" y="4475110"/>
            <a:ext cx="2160240" cy="322042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การเปลี่ยนแปลงแผนฯ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ข้าวหลามตัด 25"/>
          <p:cNvSpPr/>
          <p:nvPr/>
        </p:nvSpPr>
        <p:spPr>
          <a:xfrm>
            <a:off x="3851920" y="4365104"/>
            <a:ext cx="756084" cy="520064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8" name="ข้าวหลามตัด 37"/>
          <p:cNvSpPr/>
          <p:nvPr/>
        </p:nvSpPr>
        <p:spPr>
          <a:xfrm>
            <a:off x="395536" y="4437112"/>
            <a:ext cx="756084" cy="504056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ข้าวหลามตัด 8"/>
          <p:cNvSpPr/>
          <p:nvPr/>
        </p:nvSpPr>
        <p:spPr>
          <a:xfrm>
            <a:off x="719572" y="548680"/>
            <a:ext cx="756084" cy="410058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35" name="Picture 34" descr="ลูกศร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83304">
            <a:off x="8261597" y="3832801"/>
            <a:ext cx="659860" cy="823737"/>
          </a:xfrm>
          <a:prstGeom prst="rect">
            <a:avLst/>
          </a:prstGeom>
        </p:spPr>
      </p:pic>
      <p:sp>
        <p:nvSpPr>
          <p:cNvPr id="39" name="ข้าวหลามตัด 38"/>
          <p:cNvSpPr/>
          <p:nvPr/>
        </p:nvSpPr>
        <p:spPr>
          <a:xfrm>
            <a:off x="7596336" y="4293096"/>
            <a:ext cx="756084" cy="554074"/>
          </a:xfrm>
          <a:prstGeom prst="diamond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" name="แผนผังลำดับงาน: สิ้นสุด 32"/>
          <p:cNvSpPr/>
          <p:nvPr/>
        </p:nvSpPr>
        <p:spPr>
          <a:xfrm>
            <a:off x="4571999" y="4437112"/>
            <a:ext cx="2160241" cy="356052"/>
          </a:xfrm>
          <a:prstGeom prst="flowChartTerminator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การเตรียมจัดซื้อจัดจ้าง</a:t>
            </a:r>
            <a:endParaRPr lang="th-TH" sz="2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tangle 4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755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ผู้ชน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922114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การประกาศผลการจัดซื้อจัดจ้าง</a:t>
            </a:r>
            <a:endParaRPr lang="th-TH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Arial" pitchFamily="34" charset="0"/>
              <a:buChar char="•"/>
            </a:pP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ให้ประกาศผลผู้ชนะการจัดซื้อจัดจ้างหรือผู้ได้รับการคัดเลือกและเหตุผลสนับสนุน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ในระบบเครือข่ายสาระสนเทศของกรมบัญชีกลาง และหน่วยงานของรัฐตามวิธีการที่กรมบัญชีกลางกำหนด </a:t>
            </a:r>
            <a:r>
              <a:rPr lang="th-TH" sz="3600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</a:p>
          <a:p>
            <a:pPr>
              <a:buFont typeface="Wingdings" pitchFamily="2" charset="2"/>
              <a:buChar char="q"/>
            </a:pPr>
            <a:r>
              <a:rPr lang="th-TH" sz="36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ปิดประกาศโดยเปิดเผย ณ สถานที่ปิดประกาศของหน่วยงานของรัฐ</a:t>
            </a:r>
          </a:p>
          <a:p>
            <a:pPr>
              <a:buNone/>
            </a:pP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3" name="คำบรรยายภาพแบบวงรี 3"/>
          <p:cNvSpPr/>
          <p:nvPr/>
        </p:nvSpPr>
        <p:spPr>
          <a:xfrm>
            <a:off x="7308304" y="116632"/>
            <a:ext cx="1440160" cy="1368152"/>
          </a:xfrm>
          <a:prstGeom prst="wedgeEllipseCallout">
            <a:avLst>
              <a:gd name="adj1" fmla="val -86439"/>
              <a:gd name="adj2" fmla="val -56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พ.ร.บ. มาตรา 66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151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187624" y="1988840"/>
            <a:ext cx="6624736" cy="19442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การปฏิบัติงานในระบบเครือข่ายสารสนเทศ</a:t>
            </a:r>
          </a:p>
          <a:p>
            <a:pPr algn="ctr"/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ของกรมบัญชีกลาง</a:t>
            </a:r>
            <a:endParaRPr lang="th-TH" sz="4000" dirty="0">
              <a:solidFill>
                <a:srgbClr val="0000FF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484784"/>
            <a:ext cx="9144000" cy="7920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>
            <a:off x="0" y="3140968"/>
            <a:ext cx="9144000" cy="936104"/>
          </a:xfrm>
          <a:prstGeom prst="bentConnector3">
            <a:avLst>
              <a:gd name="adj1" fmla="val 3177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0" y="3429000"/>
            <a:ext cx="9144000" cy="936104"/>
          </a:xfrm>
          <a:prstGeom prst="bentConnector3">
            <a:avLst>
              <a:gd name="adj1" fmla="val 501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71849" y="1772817"/>
            <a:ext cx="878497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Wingdings" pitchFamily="2" charset="2"/>
              <a:buChar char="v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ระเบียบกระทรวงการคลังฯ ส่วนที่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4 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9</a:t>
            </a:r>
            <a:endParaRPr lang="th-TH" sz="3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endParaRPr lang="th-TH" sz="3200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051720" y="4437112"/>
            <a:ext cx="6840760" cy="180020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ให้กรมบัญชีกลาง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จัดทำแนวทางปฏิบัติใน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การดำเนินการจัดซื้อจัดจ้างผ่านทางระบบจัดซื้อจัดจ้างภาครัฐด้วยอิเล็กทรอนิกส์ </a:t>
            </a:r>
            <a:r>
              <a:rPr lang="th-TH" sz="2600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เพื่อให้หน่วยงานของรัฐและผู้ประกอบการใช้เป็นแนวทางปฏิบัติ</a:t>
            </a:r>
            <a:endParaRPr lang="th-TH" sz="2600" b="1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60648"/>
            <a:ext cx="1619672" cy="1512168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79512" y="4437112"/>
            <a:ext cx="1872209" cy="180020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 1</a:t>
            </a:r>
            <a:r>
              <a:rPr lang="en-US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0</a:t>
            </a:r>
            <a:r>
              <a:rPr lang="th-TH" sz="26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การจัดทำคู่มือ วิธีการจัดซื้อจัดจ้างทางอิเล็กทรอนิกส์</a:t>
            </a:r>
            <a:endParaRPr lang="th-TH" sz="26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331640" y="332656"/>
            <a:ext cx="7560840" cy="1512168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พ.ร.บ. มาตรา 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57, 71 ,85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รายละเอียด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วิธีการจัดซื้อจัดจ้าง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้วยวิธีการทางอิเล็กทรอนิกส์ในระบบเครือข่ายสารสนเทศของกรมบัญชีกลางให้เป็นไปตามระเบียบที่รัฐมนตรีกำหนด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339752" y="2492896"/>
            <a:ext cx="6617073" cy="1800200"/>
          </a:xfrm>
          <a:prstGeom prst="round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ดำเนินการ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ในระบบเครือข่ายสารสนเทศของ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กรมบัญชีกลาง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ทางระบบจัดซื้อจัดจ้างภาครัฐ ด้วยอิเล็กทรอนิกส์ (</a:t>
            </a:r>
            <a:r>
              <a:rPr lang="en-US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Electronic Government Procurement : e - GP</a:t>
            </a:r>
            <a:r>
              <a:rPr lang="en-US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en-US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วิธีการที่กรมบัญชีกลาง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กำหนด</a:t>
            </a:r>
          </a:p>
          <a:p>
            <a:pPr marL="88900" indent="-88900"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171849" y="2492896"/>
            <a:ext cx="2167903" cy="180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88900" indent="-88900"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</a:p>
          <a:p>
            <a:pPr marL="88900" indent="-88900" algn="ctr"/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หน่วยงาน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ของรัฐ 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450088" y="5589240"/>
            <a:ext cx="370384" cy="41215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152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358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ขอบคุณ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5232" y="260648"/>
            <a:ext cx="5047208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55576" y="4437112"/>
            <a:ext cx="7704856" cy="2088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Mobile :</a:t>
            </a:r>
            <a:r>
              <a:rPr lang="th-TH" sz="4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084 383 3989</a:t>
            </a:r>
          </a:p>
          <a:p>
            <a:pPr algn="ctr"/>
            <a:r>
              <a:rPr lang="en-US" sz="4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Line ID : </a:t>
            </a:r>
            <a:r>
              <a:rPr lang="th-TH" sz="4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084 383 3989</a:t>
            </a:r>
            <a:r>
              <a:rPr lang="en-US" sz="48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4800" b="1" dirty="0">
              <a:solidFill>
                <a:srgbClr val="008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9592" y="116632"/>
            <a:ext cx="7488832" cy="800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1043608" y="3140968"/>
            <a:ext cx="374441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th-TH" sz="44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ณัฐชนน</a:t>
            </a: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400" b="1" dirty="0" err="1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ศิริพงษ์สุร</a:t>
            </a:r>
            <a:r>
              <a:rPr lang="th-TH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ภา</a:t>
            </a:r>
            <a:endParaRPr lang="th-TH" sz="4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9" name="Picture 8" descr="โทรศัพท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581128"/>
            <a:ext cx="792088" cy="792088"/>
          </a:xfrm>
          <a:prstGeom prst="rect">
            <a:avLst/>
          </a:prstGeom>
        </p:spPr>
      </p:pic>
      <p:pic>
        <p:nvPicPr>
          <p:cNvPr id="10" name="Picture 9" descr="ไลน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5517232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16</a:t>
            </a:fld>
            <a:endParaRPr lang="th-TH"/>
          </a:p>
        </p:txBody>
      </p:sp>
      <p:graphicFrame>
        <p:nvGraphicFramePr>
          <p:cNvPr id="4" name="Diagram 3"/>
          <p:cNvGraphicFramePr/>
          <p:nvPr/>
        </p:nvGraphicFramePr>
        <p:xfrm>
          <a:off x="395536" y="332656"/>
          <a:ext cx="835292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4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5508104" y="3284984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17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39552" y="980728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2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347864" y="980728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9" name="Picture 8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90035">
            <a:off x="6385152" y="3395184"/>
            <a:ext cx="2280620" cy="151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2843808" y="46365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รายงานขอจ้างที่ปรึกษา</a:t>
            </a:r>
            <a:endParaRPr lang="th-TH" sz="36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88640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332656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79712" y="836712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th-TH" sz="27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ให้เจ้าหน้าที่จัดทำรายงานฯ เสนอหัวหน้าหน่วยงานของรัฐ ผ่านหัวหน้าเจ้าหน้าที่ โดยมีรายการ ดังนี้</a:t>
            </a:r>
            <a:endParaRPr lang="th-TH" sz="27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1560" y="191683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1560" y="249289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1560" y="3068960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1560" y="3645024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560" y="479715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1560" y="537321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11560" y="6021288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616" y="1412776"/>
            <a:ext cx="4533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เหตุผลและความจำเป็นที่ต้องจ้างที่ปรึกษา </a:t>
            </a:r>
            <a:endParaRPr lang="th-TH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616" y="1916832"/>
            <a:ext cx="684076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7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ขอบเขตของงานจ้างที่ปรึกษา</a:t>
            </a:r>
            <a:endParaRPr lang="th-TH" sz="2700" dirty="0">
              <a:solidFill>
                <a:srgbClr val="CC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15616" y="247373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คุณสมบัติของที่ปรึกษาที่จะจ้าง</a:t>
            </a:r>
            <a:endParaRPr lang="th-TH" dirty="0"/>
          </a:p>
        </p:txBody>
      </p:sp>
      <p:sp>
        <p:nvSpPr>
          <p:cNvPr id="29" name="Rectangle 28"/>
          <p:cNvSpPr/>
          <p:nvPr/>
        </p:nvSpPr>
        <p:spPr>
          <a:xfrm>
            <a:off x="1115616" y="3084421"/>
            <a:ext cx="684076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ราคากลางงานจ้างที่ปรึกษา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15616" y="3573016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วงเงินที่จะจ้างฯ</a:t>
            </a:r>
            <a:endParaRPr lang="th-TH" dirty="0">
              <a:solidFill>
                <a:srgbClr val="0066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5616" y="4777988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วิธีจ้างที่ปรึกษา และเหตุผลที่ต้องจ้างฯ โดยวิธีนั้น </a:t>
            </a:r>
            <a:endParaRPr lang="th-TH" dirty="0">
              <a:solidFill>
                <a:srgbClr val="CC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15616" y="537321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  <a:endParaRPr lang="th-TH" dirty="0"/>
          </a:p>
        </p:txBody>
      </p:sp>
      <p:sp>
        <p:nvSpPr>
          <p:cNvPr id="33" name="Rectangle 32"/>
          <p:cNvSpPr/>
          <p:nvPr/>
        </p:nvSpPr>
        <p:spPr>
          <a:xfrm>
            <a:off x="1152128" y="5843371"/>
            <a:ext cx="7164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ข้อเสนออื่นๆ เช่น การขออนุมัติแต่งตั้งคณะกรรมการต่างๆ </a:t>
            </a:r>
          </a:p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ที่จำเป็นในการจ้างฯ การออกประกาศและเอกสารเชิญชวน หรือหนังสือเชิญชวน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467544" y="1340768"/>
            <a:ext cx="8676456" cy="504056"/>
          </a:xfrm>
          <a:prstGeom prst="bentConnector3">
            <a:avLst>
              <a:gd name="adj1" fmla="val -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467544" y="1844824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467544" y="2348880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504056" y="2996952"/>
            <a:ext cx="8423920" cy="576064"/>
          </a:xfrm>
          <a:prstGeom prst="bentConnector3">
            <a:avLst>
              <a:gd name="adj1" fmla="val -4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467544" y="3573016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467544" y="4653136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67544" y="5301208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>
            <a:off x="467544" y="5877272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0547" flipH="1">
            <a:off x="7194879" y="779582"/>
            <a:ext cx="1797872" cy="1084341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Oval 51"/>
          <p:cNvSpPr/>
          <p:nvPr/>
        </p:nvSpPr>
        <p:spPr>
          <a:xfrm>
            <a:off x="611560" y="4221088"/>
            <a:ext cx="432048" cy="43204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15616" y="414908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กำหนดเวลาแล้วเสร็จ</a:t>
            </a:r>
            <a:endParaRPr lang="th-TH" dirty="0"/>
          </a:p>
        </p:txBody>
      </p:sp>
      <p:cxnSp>
        <p:nvCxnSpPr>
          <p:cNvPr id="55" name="Elbow Connector 54"/>
          <p:cNvCxnSpPr/>
          <p:nvPr/>
        </p:nvCxnSpPr>
        <p:spPr>
          <a:xfrm>
            <a:off x="467544" y="4149080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508104" y="2780928"/>
            <a:ext cx="3096344" cy="169277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เมื่อหัวหน้าหน่วยงานของรัฐให้ความเห็นชอบแล้ว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ให้เจ้าหน้าที่ดำเนินการจ้างตามวิธีจ้างนั้นต่อไปได้</a:t>
            </a:r>
            <a:endParaRPr lang="th-TH" sz="2600" b="1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0" name="คำบรรยายภาพแบบวงรี 3"/>
          <p:cNvSpPr/>
          <p:nvPr/>
        </p:nvSpPr>
        <p:spPr>
          <a:xfrm>
            <a:off x="395536" y="89248"/>
            <a:ext cx="1368152" cy="1323528"/>
          </a:xfrm>
          <a:prstGeom prst="wedgeEllipseCallout">
            <a:avLst>
              <a:gd name="adj1" fmla="val 61777"/>
              <a:gd name="adj2" fmla="val 2536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ข้อ 104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1560" y="1340768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19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จ้างที่ปรึกษา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143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511660" y="-1071500"/>
            <a:ext cx="6120680" cy="849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8875"/>
            <a:ext cx="7772400" cy="207168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งานจ้างที่ปรึกษา</a:t>
            </a:r>
            <a:b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 มาตรา 69-78</a:t>
            </a:r>
            <a:b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ระเบียบฯ ข้อ 101-130</a:t>
            </a:r>
            <a:r>
              <a:rPr lang="th-TH" sz="6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sz="6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endParaRPr lang="th-TH" sz="6000" b="1" dirty="0" smtClean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ในการจ้าง    ที่ปรึกษา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งานจ้าง       ที่ปรึกษา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งานที่ตรงกับความต้องการ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จ้าง</a:t>
            </a:r>
          </a:p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ในราคาที่เหมาะสม</a:t>
            </a:r>
            <a:endParaRPr lang="th-TH" sz="2200" b="1" dirty="0">
              <a:solidFill>
                <a:srgbClr val="FF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กำหนดให้ที่ปรึกษายื่นเอกสารสำหรับใช้ในการตรวจสอบ</a:t>
            </a:r>
          </a:p>
          <a:p>
            <a:pPr algn="l"/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76256" y="4143380"/>
            <a:ext cx="1991548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ถูกต้องตามแนวทางปฏิบัติ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ของกรมบัญชีกลาง 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สี่เหลี่ยมมุมมน 6"/>
          <p:cNvSpPr/>
          <p:nvPr/>
        </p:nvSpPr>
        <p:spPr>
          <a:xfrm>
            <a:off x="611560" y="1644760"/>
            <a:ext cx="1857388" cy="20002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4797152"/>
            <a:ext cx="504056" cy="504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21</a:t>
            </a:fld>
            <a:endParaRPr lang="th-TH"/>
          </a:p>
        </p:txBody>
      </p:sp>
      <p:pic>
        <p:nvPicPr>
          <p:cNvPr id="5" name="Picture 4" descr="หัวหน้าหน่วยงา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1988840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9552" y="1517883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</a:p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24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047455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 / มอบหมาย</a:t>
            </a:r>
            <a:endParaRPr lang="th-TH" sz="24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คณะกรรม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764704"/>
            <a:ext cx="2304256" cy="131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496171" y="323945"/>
            <a:ext cx="1859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endParaRPr lang="th-TH" sz="32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 descr="บุคคลหนึ่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5" y="2697344"/>
            <a:ext cx="1872208" cy="15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3275856" y="321297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3059832" y="4129916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เจ้าหน้าที่ 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บุคคลหนึ่ง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607" y="4797152"/>
            <a:ext cx="230220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48976" y="6074132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บุคคลใดบุคคลหนึ่ง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51920" y="4797152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องค์ประกอบ ระยะเวลาการพิจารณา และ การประชุมของคณะกรรมการ</a:t>
            </a:r>
          </a:p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ให้เป็นไปตามที่หัวหน้าหน่วยงานของรัฐกำหนดตามความจำเป็นและเหมาะสม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95925" y="1738551"/>
            <a:ext cx="3996555" cy="255454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รับผิดชอบ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จัดทำร่างขอบเขตของงานจ้าง  ที่ปรึกษา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2123728" y="3068960"/>
            <a:ext cx="432048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Striped Right Arrow 20"/>
          <p:cNvSpPr/>
          <p:nvPr/>
        </p:nvSpPr>
        <p:spPr>
          <a:xfrm rot="19502672">
            <a:off x="1768243" y="1512595"/>
            <a:ext cx="406829" cy="395362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1547664" y="4401108"/>
            <a:ext cx="360040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107504" y="116632"/>
            <a:ext cx="8884096" cy="66294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คำบรรยายภาพแบบวงรี 3"/>
          <p:cNvSpPr/>
          <p:nvPr/>
        </p:nvSpPr>
        <p:spPr>
          <a:xfrm>
            <a:off x="6660232" y="260648"/>
            <a:ext cx="1440160" cy="1440160"/>
          </a:xfrm>
          <a:prstGeom prst="wedgeEllipseCallout">
            <a:avLst>
              <a:gd name="adj1" fmla="val -68513"/>
              <a:gd name="adj2" fmla="val 4091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103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22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คุณสมบัติ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ที่ปรึกษาที่จะจ้าง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การขึ้นทะเบียนที่ปรึกษา</a:t>
            </a:r>
            <a:endParaRPr lang="th-TH" sz="4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979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sz="28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ที่ปรึกษาที่จะเข้าร่วมการเสนองาน</a:t>
            </a:r>
          </a:p>
          <a:p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ต้องเป็นที่ปรึกษาที่ได้ขึ้นทะเบียนไว้กับศูนย์ข้อมูลที่ปรึกษา กระทรวงการคลัง</a:t>
            </a:r>
          </a:p>
          <a:p>
            <a:r>
              <a:rPr lang="th-TH" sz="28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 </a:t>
            </a:r>
            <a:r>
              <a:rPr lang="th-TH" sz="28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จะมีหนังสือรับรองจากศูนย์ฯ ว่า ไม่มีที่ปรึกษาในการที่จ้างนั้น หรือเป็นการจ้างที่ปรึกษาของหน่วยงานของรัฐในต่างประเทศ</a:t>
            </a:r>
            <a:endParaRPr lang="th-TH" sz="28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ที่ปรึกษา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20561">
            <a:off x="5686425" y="3043641"/>
            <a:ext cx="2806042" cy="3050940"/>
          </a:xfrm>
          <a:prstGeom prst="rect">
            <a:avLst/>
          </a:prstGeom>
        </p:spPr>
      </p:pic>
      <p:pic>
        <p:nvPicPr>
          <p:cNvPr id="4" name="Picture 3" descr="ที่ปรึกษ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140968"/>
            <a:ext cx="4752528" cy="3384376"/>
          </a:xfrm>
          <a:prstGeom prst="rect">
            <a:avLst/>
          </a:prstGeom>
        </p:spPr>
      </p:pic>
      <p:sp>
        <p:nvSpPr>
          <p:cNvPr id="6" name="คำบรรยายภาพแบบวงรี 3"/>
          <p:cNvSpPr/>
          <p:nvPr/>
        </p:nvSpPr>
        <p:spPr>
          <a:xfrm>
            <a:off x="6660232" y="260648"/>
            <a:ext cx="1512168" cy="1440160"/>
          </a:xfrm>
          <a:prstGeom prst="wedgeEllipseCallout">
            <a:avLst>
              <a:gd name="adj1" fmla="val -67664"/>
              <a:gd name="adj2" fmla="val -2225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มาตรา73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491880" y="137152"/>
            <a:ext cx="2592288" cy="720080"/>
          </a:xfrm>
          <a:prstGeom prst="rect">
            <a:avLst/>
          </a:prstGeom>
          <a:solidFill>
            <a:srgbClr val="00133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กฎกระทรวง</a:t>
            </a: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995548"/>
            <a:ext cx="8534752" cy="576064"/>
          </a:xfrm>
          <a:prstGeom prst="rect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กำหนดหลักเกณฑ์ วิธีการ และเงื่อนไขการขึ้นทะเบียนที่ปรึกษา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7158" y="1638490"/>
            <a:ext cx="8501122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273050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หลักเกณฑ์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เงื่อนไขการขึ้น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ทะเบียน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61906" y="2282002"/>
            <a:ext cx="8496374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การขึ้นทะเบียนและอัตราค่าธรรมเนียม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36" y="61431"/>
            <a:ext cx="920144" cy="857250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357158" y="2853506"/>
            <a:ext cx="8501122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การประเมินผลการปฏิบัติงานของที่ปรึกษา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3528" y="3423870"/>
            <a:ext cx="8534752" cy="576634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4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การเปลี่ยนแปลงและการเพิ่มเติมข้อมูล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57158" y="4063962"/>
            <a:ext cx="8501122" cy="579484"/>
          </a:xfrm>
          <a:prstGeom prst="rect">
            <a:avLst/>
          </a:prstGeom>
          <a:solidFill>
            <a:srgbClr val="FFC1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การเพิกถอนและยกเลิกการขึ้นทะเบียน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57158" y="4714884"/>
            <a:ext cx="8501122" cy="571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6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การอุทธรณ์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57158" y="5357826"/>
            <a:ext cx="8501122" cy="571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หมวด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7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การให้บริการข้อมูล 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7158" y="6000768"/>
            <a:ext cx="8501122" cy="57150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87425" indent="-722313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บทเฉพาะกาล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24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0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25</a:t>
            </a:fld>
            <a:endParaRPr lang="th-TH"/>
          </a:p>
        </p:txBody>
      </p:sp>
      <p:sp>
        <p:nvSpPr>
          <p:cNvPr id="897025" name="Rectangle 1"/>
          <p:cNvSpPr>
            <a:spLocks noChangeArrowheads="1"/>
          </p:cNvSpPr>
          <p:nvPr/>
        </p:nvSpPr>
        <p:spPr bwMode="auto">
          <a:xfrm>
            <a:off x="395536" y="1692091"/>
            <a:ext cx="864096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53035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การจ้างที่ปรึกษา เป็นงานให้บริการเพื่อเป็นผู้ให้คำปรึกษาหรือแนะนำแก่หน่วยงานของรัฐ โดยที่ปรึกษาต้องเป็นที่ปรึกษาที่ได้ขึ้นทะเบียนไว้กับศูนย์ข้อมูลที่ปรึกษา กระทรวงการคลัง เว้นแต่จะมีหนังสือรับรองจากศูนย์ข้อมูลที่ปรึกษา กระทรวงการคลัง ว่าไม่มีที่ปรึกษาเป็นผู้ให้บริการในงานที่จ้างนั้น หรือเป็นงานจ้าง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53035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ที่ปรึกษาของหน่วยงานของรัฐในต่างประเทศ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530350" algn="l"/>
              </a:tabLst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	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ในกรณีที่มีความจำเป็นต้องจ้างที่ปรึกษาต่างประเทศ ให้หน่วยงานของรัฐแสดงเหตุผลและความจำเป็นในการจ้างที่ปรึกษาต่างประเทศไว้ในรายงานขอจ้าง โดยการจ้างที่ปรึกษาต่างประเทศในครั้งนั้น จะต้องมีบุคลากรไทยร่วมงานด้วย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ea typeface="Cordia New" pitchFamily="34" charset="-34"/>
                <a:cs typeface="EucrosiaUPC" pitchFamily="18" charset="-34"/>
              </a:rPr>
              <a:t> ทั้งนี้ เพื่อให้เกิดการถ่ายทอดองค์ความรู้และเทคโนโลยีให้แก่บุคลากรไทย เว้นแต่สาขาบริการหรืองานจ้างที่ไม่อาจมีบุคลากรไทยได้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EucrosiaUPC" pitchFamily="18" charset="-34"/>
                <a:cs typeface="EucrosiaUPC" pitchFamily="18" charset="-34"/>
              </a:rPr>
              <a:t> </a:t>
            </a:r>
          </a:p>
        </p:txBody>
      </p:sp>
      <p:sp>
        <p:nvSpPr>
          <p:cNvPr id="4" name="คำบรรยายภาพแบบวงรี 3"/>
          <p:cNvSpPr/>
          <p:nvPr/>
        </p:nvSpPr>
        <p:spPr>
          <a:xfrm>
            <a:off x="1187624" y="188640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101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832" y="548680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บททั่วไป </a:t>
            </a:r>
            <a:r>
              <a:rPr lang="en-US" sz="4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lang="th-TH" sz="40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Calibri" pitchFamily="34" charset="0"/>
                <a:cs typeface="EucrosiaUPC" pitchFamily="18" charset="-34"/>
              </a:rPr>
              <a:t>การจ้างที่ปรึกษา </a:t>
            </a:r>
            <a:endParaRPr lang="th-TH" sz="40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lbow Connector 7"/>
          <p:cNvCxnSpPr/>
          <p:nvPr/>
        </p:nvCxnSpPr>
        <p:spPr>
          <a:xfrm>
            <a:off x="179512" y="620688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1010627"/>
            <a:ext cx="8599033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คุณสมบัติของที่ปรึกษา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1.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มีความสามารถตามกฎหมาย 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2. ไม่เป็นบุคคลล้มละลาย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3.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ไม่อยู่ระหว่างเลิกกิจการ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4.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5.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9633" y="262389"/>
            <a:ext cx="3422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12" name="Elbow Connector 11"/>
          <p:cNvCxnSpPr/>
          <p:nvPr/>
        </p:nvCxnSpPr>
        <p:spPr>
          <a:xfrm>
            <a:off x="179512" y="404664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>
            <a:off x="179512" y="836712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825099"/>
            <a:ext cx="859903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คุณสมบัติของที่ปรึกษา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971800" algn="ctr"/>
                <a:tab pos="5943600" algn="r"/>
              </a:tabLst>
            </a:pPr>
            <a:endParaRPr kumimoji="0" lang="th-TH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6. 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</a:t>
            </a:r>
            <a:r>
              <a:rPr lang="th-TH" sz="2600" b="1" dirty="0" err="1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นุเบกษา</a:t>
            </a:r>
            <a:endParaRPr lang="th-TH" sz="2600" b="1" dirty="0" smtClean="0">
              <a:solidFill>
                <a:srgbClr val="0000FF"/>
              </a:solidFill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7. เป็นบุคคลธรรมดาหรือนิติบุคคลผู้มีอาชีพให้บริการงานจ้างที่ปรึกษา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ซึ่งจดทะเบียนไว้กับศูนย์ข้อมูลที่ปรึกษา กระทรวงการคลัง</a:t>
            </a:r>
            <a:endParaRPr lang="th-TH" sz="2600" b="1" dirty="0" smtClean="0">
              <a:solidFill>
                <a:srgbClr val="0000FF"/>
              </a:solidFill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8.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ไม่เป็นผู้มีผลประโยชน์ร่วมกันกับผู้ยื่นข้อเสนอรายอื่น หรือกระทำการอันเป็นการขัดขวางการแข่งขันราคาอย่างเป็นธรรม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9.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ไม่เป็นผู้ได้รับเอกสิทธิ์หรือความคุ้มกันซึ่งอาจปฏิเสธไม่ยอมขึ้นศาลไทย เว้นแต่รัฐบาลของผู้เสนอราคาได้มีคำสั่งให้สละเอกสิทธิ์และความคุ้มกันเช่นว่านั้น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* 10. ต้องมีผลงานประเภทเดียวกันกับงานที่จะจ้างในวงเงินไม่น้อยกว่า.........บาท และเป็นผลงานที่เป็นคู่สัญญาโดยตรงกับหน่วยงานของรัฐ หรือเอกชนที่..........เชื่อถือ</a:t>
            </a:r>
            <a:endParaRPr kumimoji="0" lang="en-US" sz="2600" b="1" i="0" u="none" strike="noStrike" cap="none" normalizeH="0" baseline="0" dirty="0" smtClean="0">
              <a:ln>
                <a:noFill/>
              </a:ln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27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0112" y="188640"/>
            <a:ext cx="34227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15752"/>
          </a:xfr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เงื่อนไขในการจ้างที่ปรึกษา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มนมุมสี่เหลี่ยมด้านเดียวกัน 3"/>
          <p:cNvSpPr/>
          <p:nvPr/>
        </p:nvSpPr>
        <p:spPr>
          <a:xfrm>
            <a:off x="500034" y="1220416"/>
            <a:ext cx="2643206" cy="984448"/>
          </a:xfrm>
          <a:prstGeom prst="round2Same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ดุลพินิจ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มนมุมสี่เหลี่ยมด้านเดียวกัน 4"/>
          <p:cNvSpPr/>
          <p:nvPr/>
        </p:nvSpPr>
        <p:spPr>
          <a:xfrm>
            <a:off x="3286116" y="1220416"/>
            <a:ext cx="2643206" cy="984448"/>
          </a:xfrm>
          <a:prstGeom prst="round2Same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 + ระเบียบฯ </a:t>
            </a:r>
            <a:r>
              <a:rPr lang="en-US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+ </a:t>
            </a:r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หนังสือเวียน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มนมุมสี่เหลี่ยมด้านเดียวกัน 5"/>
          <p:cNvSpPr/>
          <p:nvPr/>
        </p:nvSpPr>
        <p:spPr>
          <a:xfrm>
            <a:off x="6072198" y="1220416"/>
            <a:ext cx="2643206" cy="984448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กฎหมาย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ที่เกี่ยวข้อง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00034" y="2276872"/>
            <a:ext cx="2643206" cy="396044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การยืนราคา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ระยะเวลาเข้าทำสัญญา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การแบ่งงวดงาน/เงิน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การส่งมอบงานและเบิกจ่ายเงินข้ามงวด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86116" y="2276872"/>
            <a:ext cx="2643206" cy="396044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เกณฑ์การพิจารณา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ราคาที่เสนอต้องรวมภาษี (ถ้ามี) และค่าใช้จ่ายทั้งปวง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ค่าปรับ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การจ่ายเงินล่วงหน้า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หลักประกัน (หลักประกันผลงาน </a:t>
            </a:r>
            <a:r>
              <a:rPr lang="en-US" sz="2600" b="1" dirty="0" smtClean="0">
                <a:latin typeface="EucrosiaUPC" pitchFamily="18" charset="-34"/>
                <a:cs typeface="EucrosiaUPC" pitchFamily="18" charset="-34"/>
              </a:rPr>
              <a:t>VS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หลักประกันสัญญา)</a:t>
            </a:r>
          </a:p>
          <a:p>
            <a:pPr algn="l">
              <a:lnSpc>
                <a:spcPts val="2800"/>
              </a:lnSpc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การยึดหลักประกันการเสนอราคา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72198" y="2276872"/>
            <a:ext cx="2643206" cy="39604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>
              <a:buFontTx/>
              <a:buChar char="-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งวดงาน/เงินต้องสัมพันธ์กัน</a:t>
            </a:r>
          </a:p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ฯลฯ</a:t>
            </a: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 smtClean="0">
              <a:latin typeface="EucrosiaUPC" pitchFamily="18" charset="-34"/>
              <a:cs typeface="EucrosiaUPC" pitchFamily="18" charset="-34"/>
            </a:endParaRPr>
          </a:p>
          <a:p>
            <a:pPr algn="l"/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29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  <a:b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7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นิยาม</a:t>
            </a:r>
            <a:endParaRPr lang="th-TH" sz="72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35" y="1772816"/>
            <a:ext cx="3251729" cy="2376264"/>
          </a:xfrm>
          <a:prstGeom prst="rect">
            <a:avLst/>
          </a:prstGeom>
        </p:spPr>
      </p:pic>
      <p:pic>
        <p:nvPicPr>
          <p:cNvPr id="7" name="Picture 6" descr="ปักหมุด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373216"/>
            <a:ext cx="576064" cy="57606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194364"/>
            <a:ext cx="7632848" cy="858372"/>
          </a:xfrm>
        </p:spPr>
        <p:txBody>
          <a:bodyPr>
            <a:normAutofit fontScale="90000"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ราคากลาง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” 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ราคาเพื่อ</a:t>
            </a:r>
            <a:r>
              <a:rPr lang="th-TH" altLang="th-TH" sz="28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ใช้เป็นฐานสำหรับเปรียบเทียบราคาที่ผู้ยื่นข้อเสนอได้ยื่นเสนอไว้</a:t>
            </a:r>
            <a:r>
              <a:rPr lang="th-TH" altLang="th-TH" sz="2800" b="1" dirty="0" smtClean="0">
                <a:latin typeface="EucrosiaUPC" pitchFamily="18" charset="-34"/>
                <a:cs typeface="EucrosiaUPC" pitchFamily="18" charset="-34"/>
              </a:rPr>
              <a:t>ซึ่งสามารถจัดซื้อจัดจ้างได้จริงตามลำดับ ดังต่อไปนี้</a:t>
            </a:r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3272742"/>
              </p:ext>
            </p:extLst>
          </p:nvPr>
        </p:nvGraphicFramePr>
        <p:xfrm>
          <a:off x="1547664" y="1196752"/>
          <a:ext cx="75963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551723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     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กรณีที่มีราคาตาม (1) ให้ใช้ราคาตาม (1) ก่อน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กรณีไม่มีราคาตาม (1) แต่มีราคาตาม (2) หรือ (3) </a:t>
            </a:r>
          </a:p>
          <a:p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ให้ใช้ราคาตาม (2) </a:t>
            </a:r>
            <a:r>
              <a:rPr lang="th-TH" altLang="th-TH" sz="2000" b="1" i="1" u="sng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(3)</a:t>
            </a: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/ กรณีที่ไม่มีราคาตาม (1)  (2) และ (3) ให้ใช้ราคาตาม (4) (5) </a:t>
            </a:r>
            <a:r>
              <a:rPr lang="th-TH" altLang="th-TH" sz="2000" b="1" i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altLang="th-TH" sz="2000" b="1" i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(6) </a:t>
            </a:r>
          </a:p>
          <a:p>
            <a:pPr>
              <a:buFont typeface="Wingdings" pitchFamily="2" charset="2"/>
              <a:buChar char="Ø"/>
            </a:pPr>
            <a:r>
              <a:rPr lang="th-TH" altLang="th-TH" sz="2000" b="1" i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000" b="1" i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จะใช้ราคาใดให้คำนึงถึงประโยชน์ของหน่วยงานของรัฐเป็นสำคัญ</a:t>
            </a:r>
            <a:endParaRPr lang="th-TH" sz="2000" i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 w="63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1" name="Regular Pentagon 10">
            <a:hlinkClick r:id="rId10" action="ppaction://hlinksldjump"/>
          </p:cNvPr>
          <p:cNvSpPr/>
          <p:nvPr/>
        </p:nvSpPr>
        <p:spPr>
          <a:xfrm>
            <a:off x="179512" y="692696"/>
            <a:ext cx="1872208" cy="1296144"/>
          </a:xfrm>
          <a:prstGeom prst="pentagon">
            <a:avLst/>
          </a:prstGeom>
          <a:solidFill>
            <a:srgbClr val="FF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พ.ร.บ.</a:t>
            </a:r>
          </a:p>
          <a:p>
            <a:pPr algn="ctr">
              <a:lnSpc>
                <a:spcPts val="2500"/>
              </a:lnSpc>
            </a:pPr>
            <a:r>
              <a:rPr lang="th-TH" b="1" dirty="0" smtClean="0">
                <a:solidFill>
                  <a:srgbClr val="CC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มาตรา 4</a:t>
            </a:r>
            <a:endParaRPr lang="th-TH" sz="4000" b="1" dirty="0">
              <a:solidFill>
                <a:srgbClr val="CC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7056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บก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99392"/>
            <a:ext cx="6984776" cy="649796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51520" y="836712"/>
            <a:ext cx="1656184" cy="5324535"/>
          </a:xfrm>
          <a:prstGeom prst="rect">
            <a:avLst/>
          </a:prstGeom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คู่มือ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แนวทาง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การประกาศรายละเอียดข้อมูลราคากลาง และการคำนวณราคากลางเกี่ยวกับการจัดซื้อจัดจ้างของหน่วยงานของรัฐ (ตามหนังสือ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กค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0405.3/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ว.453 </a:t>
            </a:r>
            <a:r>
              <a:rPr lang="th-TH" sz="2400" b="1" dirty="0" err="1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ลว.</a:t>
            </a: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th-TH" sz="2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ต.ค. 61)</a:t>
            </a:r>
            <a:endParaRPr lang="en-US" sz="2400" dirty="0">
              <a:solidFill>
                <a:srgbClr val="0000FF"/>
              </a:solidFill>
              <a:latin typeface="EucrosiaUPC" pitchFamily="18" charset="-34"/>
              <a:ea typeface="Times New Roman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ประกาศราคากลา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178" y="4126197"/>
            <a:ext cx="3486894" cy="2615171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flipV="1">
            <a:off x="0" y="620688"/>
            <a:ext cx="9144000" cy="2880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flipV="1">
            <a:off x="0" y="692696"/>
            <a:ext cx="9144000" cy="288032"/>
          </a:xfrm>
          <a:prstGeom prst="bentConnector3">
            <a:avLst>
              <a:gd name="adj1" fmla="val 482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>
            <a:off x="179512" y="0"/>
            <a:ext cx="8964488" cy="6669360"/>
          </a:xfrm>
          <a:prstGeom prst="bentConnector3">
            <a:avLst>
              <a:gd name="adj1" fmla="val -68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20080"/>
          </a:xfrm>
        </p:spPr>
        <p:txBody>
          <a:bodyPr>
            <a:no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การประกาศราคากลาง ทำอย่างไร ?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39750" y="1500188"/>
            <a:ext cx="8208963" cy="44490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ให้ประกาศรายละเอียดข้อมูลราคากลาง และ</a:t>
            </a:r>
            <a:b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การคำนวณราคากลาง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ในระบบเครือข่ายสารสนเทศของกรมบัญชีกลาง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th-TH" alt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ตามวิธีการที่กรมบัญชีกลางกำหนด</a:t>
            </a:r>
            <a:endParaRPr kumimoji="0" lang="en-US" altLang="th-TH" sz="40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19" name="Picture 18" descr="ราคากลา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19466">
            <a:off x="5876975" y="4239671"/>
            <a:ext cx="2361031" cy="11291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5292080" y="764704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i="1" dirty="0" smtClean="0">
                <a:solidFill>
                  <a:srgbClr val="0099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พ.ร.บ. มาตรา 63</a:t>
            </a:r>
            <a:endParaRPr lang="th-TH" sz="4400" i="1" dirty="0">
              <a:solidFill>
                <a:srgbClr val="0099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4241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200" dirty="0"/>
          </a:p>
        </p:txBody>
      </p:sp>
      <p:pic>
        <p:nvPicPr>
          <p:cNvPr id="20" name="Picture 19" descr="เงื่อนไข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8247915" cy="549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339752" y="406405"/>
            <a:ext cx="4743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3600" dirty="0"/>
          </a:p>
        </p:txBody>
      </p:sp>
      <p:pic>
        <p:nvPicPr>
          <p:cNvPr id="18" name="Picture 17" descr="เงื่อนไข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1682755"/>
            <a:ext cx="8424937" cy="2949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15302" y="169476"/>
            <a:ext cx="3728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dirty="0"/>
          </a:p>
        </p:txBody>
      </p:sp>
      <p:pic>
        <p:nvPicPr>
          <p:cNvPr id="18" name="Picture 17" descr="เงื่อไข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29127"/>
            <a:ext cx="8100392" cy="1907785"/>
          </a:xfrm>
          <a:prstGeom prst="rect">
            <a:avLst/>
          </a:prstGeom>
        </p:spPr>
      </p:pic>
      <p:pic>
        <p:nvPicPr>
          <p:cNvPr id="20" name="Picture 19" descr="เงื่อนไข-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652555"/>
            <a:ext cx="7937253" cy="3440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B90AF72-CB5E-47A1-ADED-8A6CBD88807C}" type="slidenum">
              <a:rPr lang="en-US">
                <a:solidFill>
                  <a:schemeClr val="tx1"/>
                </a:solidFill>
              </a:rPr>
              <a:pPr>
                <a:defRPr/>
              </a:pPr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23728" y="488866"/>
            <a:ext cx="5248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คู่มือฯ บทที่ 4 เงื่อนไขการประกาศ</a:t>
            </a:r>
            <a:endParaRPr lang="th-TH" sz="4000" dirty="0"/>
          </a:p>
        </p:txBody>
      </p:sp>
      <p:pic>
        <p:nvPicPr>
          <p:cNvPr id="18" name="Picture 17" descr="เงื่อนไข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8496944" cy="240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37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วงเงินที่จะซื้อหรือจ้าง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งบก้อนแร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316" y="908719"/>
            <a:ext cx="8067174" cy="5760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h-TH" sz="1800"/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blackGray">
          <a:xfrm rot="5400000" flipH="1">
            <a:off x="-2036951" y="2004627"/>
            <a:ext cx="4032251" cy="4001071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 sz="1800">
              <a:cs typeface="+mn-cs"/>
            </a:endParaRPr>
          </a:p>
        </p:txBody>
      </p:sp>
      <p:sp>
        <p:nvSpPr>
          <p:cNvPr id="12348" name="AutoShape 10"/>
          <p:cNvSpPr>
            <a:spLocks noChangeArrowheads="1"/>
          </p:cNvSpPr>
          <p:nvPr/>
        </p:nvSpPr>
        <p:spPr bwMode="gray">
          <a:xfrm>
            <a:off x="1187624" y="1196752"/>
            <a:ext cx="6696744" cy="79255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</a:t>
            </a: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งบประมาณตามกฎหมายว่าด้วยงบประมาณรายจ่าย กฎหมายว่าด้วย</a:t>
            </a:r>
            <a:b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วิธีการงบประมาณ หรือกฎหมายเกี่ยวด้วยการโอนงบประมาณ</a:t>
            </a:r>
            <a:endParaRPr lang="en-US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340" name="AutoShape 9"/>
          <p:cNvSpPr>
            <a:spLocks noChangeArrowheads="1"/>
          </p:cNvSpPr>
          <p:nvPr/>
        </p:nvSpPr>
        <p:spPr bwMode="gray">
          <a:xfrm>
            <a:off x="2267744" y="2276872"/>
            <a:ext cx="6264696" cy="792088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เงินที่ได้รับอนุญาตจากรัฐมนตรีให้ไม่ต้องนำส่งคลังตามกฎหมาย</a:t>
            </a:r>
            <a:b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ว่าด้วยวิธีการงบประมาณ หรือกฎหมายว่าด้วยเงินคงคลัง</a:t>
            </a:r>
            <a:endParaRPr lang="en-US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39552" y="1438432"/>
            <a:ext cx="576064" cy="550408"/>
            <a:chOff x="2078" y="1680"/>
            <a:chExt cx="1615" cy="1615"/>
          </a:xfrm>
        </p:grpSpPr>
        <p:sp>
          <p:nvSpPr>
            <p:cNvPr id="12326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2327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8707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29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8707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2331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Rectangle 68"/>
          <p:cNvSpPr/>
          <p:nvPr/>
        </p:nvSpPr>
        <p:spPr>
          <a:xfrm>
            <a:off x="3275856" y="188640"/>
            <a:ext cx="32880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“เงินงบประมาณ”</a:t>
            </a:r>
            <a:endParaRPr lang="th-TH" sz="48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4" name="AutoShape 9"/>
          <p:cNvSpPr>
            <a:spLocks noChangeArrowheads="1"/>
          </p:cNvSpPr>
          <p:nvPr/>
        </p:nvSpPr>
        <p:spPr bwMode="gray">
          <a:xfrm>
            <a:off x="2627784" y="3356992"/>
            <a:ext cx="6264696" cy="792088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400" b="1" dirty="0" smtClean="0">
                <a:solidFill>
                  <a:srgbClr val="CC0099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เงินที่ได้รับไว้โดยไม่ต้องนำส่งคลังเป็นรายได้แผ่นดินตามกฎหมาย</a:t>
            </a:r>
            <a:endParaRPr lang="en-US" sz="2400" b="1" dirty="0">
              <a:solidFill>
                <a:srgbClr val="CC0099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5" name="AutoShape 9"/>
          <p:cNvSpPr>
            <a:spLocks noChangeArrowheads="1"/>
          </p:cNvSpPr>
          <p:nvPr/>
        </p:nvSpPr>
        <p:spPr bwMode="gray">
          <a:xfrm>
            <a:off x="2483768" y="4437112"/>
            <a:ext cx="6120680" cy="79208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เงิน ภาษีอากร ค่าธรรมเนียม หรือผลประโยชน์อื่นใดที่ตกเป็นรายได้ของ</a:t>
            </a:r>
            <a:b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1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ราชการส่วนท้องถิ่น หรือที่ราชการส่วนท้องถิ่นมีอำนาจเรียกเก็บตามกฎหมาย</a:t>
            </a:r>
            <a:endParaRPr lang="en-US" sz="21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619672" y="2446544"/>
            <a:ext cx="576064" cy="550408"/>
            <a:chOff x="2078" y="1680"/>
            <a:chExt cx="1615" cy="1615"/>
          </a:xfrm>
        </p:grpSpPr>
        <p:sp>
          <p:nvSpPr>
            <p:cNvPr id="91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2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3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4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95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96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B0F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979712" y="3501008"/>
            <a:ext cx="576064" cy="550408"/>
            <a:chOff x="2078" y="1680"/>
            <a:chExt cx="1615" cy="1615"/>
          </a:xfrm>
        </p:grpSpPr>
        <p:sp>
          <p:nvSpPr>
            <p:cNvPr id="98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99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0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1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2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3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35696" y="4534776"/>
            <a:ext cx="576064" cy="550408"/>
            <a:chOff x="2078" y="1680"/>
            <a:chExt cx="1615" cy="1615"/>
          </a:xfrm>
        </p:grpSpPr>
        <p:sp>
          <p:nvSpPr>
            <p:cNvPr id="105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6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07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08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09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0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111" name="AutoShape 9"/>
          <p:cNvSpPr>
            <a:spLocks noChangeArrowheads="1"/>
          </p:cNvSpPr>
          <p:nvPr/>
        </p:nvSpPr>
        <p:spPr bwMode="gray">
          <a:xfrm>
            <a:off x="1619672" y="5445224"/>
            <a:ext cx="6408712" cy="792088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หมายความรวมถึงเงินกู้ เงินช่วยเหลือ และเงินอื่นตามที่กำหนดในกฎกระทรวง</a:t>
            </a:r>
            <a:endParaRPr lang="en-US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971600" y="5589240"/>
            <a:ext cx="576064" cy="550408"/>
            <a:chOff x="2078" y="1680"/>
            <a:chExt cx="1615" cy="1615"/>
          </a:xfrm>
        </p:grpSpPr>
        <p:sp>
          <p:nvSpPr>
            <p:cNvPr id="113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4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h-TH" sz="1800"/>
            </a:p>
          </p:txBody>
        </p:sp>
        <p:sp>
          <p:nvSpPr>
            <p:cNvPr id="115" name="Oval 35"/>
            <p:cNvSpPr>
              <a:spLocks noChangeArrowheads="1"/>
            </p:cNvSpPr>
            <p:nvPr/>
          </p:nvSpPr>
          <p:spPr bwMode="gray">
            <a:xfrm>
              <a:off x="2253" y="1854"/>
              <a:ext cx="1265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6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endParaRPr lang="th-TH" sz="1800"/>
            </a:p>
          </p:txBody>
        </p:sp>
        <p:sp>
          <p:nvSpPr>
            <p:cNvPr id="117" name="Oval 37"/>
            <p:cNvSpPr>
              <a:spLocks noChangeArrowheads="1"/>
            </p:cNvSpPr>
            <p:nvPr/>
          </p:nvSpPr>
          <p:spPr bwMode="gray">
            <a:xfrm>
              <a:off x="2334" y="1941"/>
              <a:ext cx="1097" cy="109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th-TH" sz="1800">
                <a:cs typeface="+mn-cs"/>
              </a:endParaRPr>
            </a:p>
          </p:txBody>
        </p:sp>
        <p:sp>
          <p:nvSpPr>
            <p:cNvPr id="118" name="Oval 38"/>
            <p:cNvSpPr>
              <a:spLocks noChangeArrowheads="1"/>
            </p:cNvSpPr>
            <p:nvPr/>
          </p:nvSpPr>
          <p:spPr bwMode="gray">
            <a:xfrm>
              <a:off x="2337" y="1938"/>
              <a:ext cx="1096" cy="1096"/>
            </a:xfrm>
            <a:prstGeom prst="ellipse">
              <a:avLst/>
            </a:prstGeom>
            <a:solidFill>
              <a:srgbClr val="0070C0"/>
            </a:solidFill>
            <a:ln w="381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algn="ctr"/>
              <a:endParaRPr lang="th-TH" sz="180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6185" y="3287886"/>
            <a:ext cx="12602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3200" dirty="0"/>
          </a:p>
        </p:txBody>
      </p:sp>
      <p:grpSp>
        <p:nvGrpSpPr>
          <p:cNvPr id="7" name="Group 4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Oval 5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39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วิธีที่จะจ้าง </a:t>
            </a:r>
            <a:r>
              <a:rPr lang="en-US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5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เหตุผล</a:t>
            </a:r>
            <a:endParaRPr lang="th-TH" sz="5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nsparency.jpg"/>
          <p:cNvPicPr>
            <a:picLocks noChangeAspect="1"/>
          </p:cNvPicPr>
          <p:nvPr/>
        </p:nvPicPr>
        <p:blipFill>
          <a:blip r:embed="rId2" cstate="print">
            <a:lum bright="21000"/>
          </a:blip>
          <a:stretch>
            <a:fillRect/>
          </a:stretch>
        </p:blipFill>
        <p:spPr>
          <a:xfrm>
            <a:off x="35496" y="2564904"/>
            <a:ext cx="9023740" cy="418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432048"/>
            <a:ext cx="7704856" cy="836712"/>
          </a:xfrm>
        </p:spPr>
        <p:txBody>
          <a:bodyPr/>
          <a:lstStyle/>
          <a:p>
            <a:pPr algn="l"/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“การจัดซื้อจัดจ้าง”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การดำเนินการเพื่อให้ได้มาซึ่ง</a:t>
            </a: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พัสดุ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0818584"/>
              </p:ext>
            </p:extLst>
          </p:nvPr>
        </p:nvGraphicFramePr>
        <p:xfrm>
          <a:off x="971600" y="965448"/>
          <a:ext cx="7138987" cy="563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888" y="3501008"/>
            <a:ext cx="2088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</a:t>
            </a:r>
          </a:p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มาตรา 4</a:t>
            </a:r>
            <a:endParaRPr lang="th-TH" sz="4000" dirty="0">
              <a:solidFill>
                <a:srgbClr val="FF0000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4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2464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เลือก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872142"/>
            <a:ext cx="3600400" cy="27043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3136"/>
            <a:ext cx="9108504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683568" y="1052736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5940152" y="1124744"/>
            <a:ext cx="273630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3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เชิญชวนให้ที่ปรึกษา</a:t>
            </a: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ทั่วไป</a:t>
            </a:r>
            <a:b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altLang="th-TH" sz="23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คุณสมบัติตรง</a:t>
            </a:r>
            <a:r>
              <a:rPr lang="th-TH" altLang="th-TH" sz="23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ตามเงื่อนไขที่กำหนดเข้ายื่น</a:t>
            </a: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3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(ม.69(1))</a:t>
            </a:r>
            <a:endParaRPr lang="en-US" altLang="th-TH" sz="2300" b="1" dirty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251520" y="1326827"/>
            <a:ext cx="302433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เชิญชวนเฉพาะที่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มีคุณสมบัติตรง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ตามที่กำหนด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ซึ่ง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ต้องไม่น้อยกว่า 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ราย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ข้อเสนอ</a:t>
            </a:r>
            <a:b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u="sng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เว้นแต่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ที่ปรึกษาที่มี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คุณสมบัติ               ตรงตามที่</a:t>
            </a:r>
            <a:r>
              <a:rPr lang="th-TH" altLang="th-TH" sz="22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กำหนดน้อยกว่า </a:t>
            </a: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3 ราย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(ม.69(2))</a:t>
            </a:r>
            <a:endParaRPr lang="th-TH" altLang="th-TH" sz="22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5939339" y="4437112"/>
            <a:ext cx="273630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เชิญชวนเฉพาะที่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  <a:b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มีคุณสมบัติตรงตามที่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     ราย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ใดรายหนึ่ง 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เข้ายื่นข้อเสนอ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หรือให้</a:t>
            </a:r>
            <a:r>
              <a:rPr lang="th-TH" altLang="th-TH" sz="22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เข้ามาเจรจาต่อรองราคา</a:t>
            </a: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โดยตรง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(ม.69(3))</a:t>
            </a:r>
            <a:endParaRPr lang="th-TH" altLang="th-TH" sz="22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2780928"/>
            <a:ext cx="1973823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9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3136"/>
            <a:ext cx="5112568" cy="609600"/>
          </a:xfrm>
        </p:spPr>
        <p:txBody>
          <a:bodyPr>
            <a:normAutofit fontScale="90000"/>
          </a:bodyPr>
          <a:lstStyle/>
          <a:p>
            <a:r>
              <a:rPr lang="th-TH" altLang="ko-KR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วิธีจ้างที่ปรึกษา</a:t>
            </a:r>
            <a:endParaRPr lang="en-US" altLang="ko-KR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607384905"/>
              </p:ext>
            </p:extLst>
          </p:nvPr>
        </p:nvGraphicFramePr>
        <p:xfrm>
          <a:off x="539552" y="836712"/>
          <a:ext cx="763284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กล่องข้อความ 4"/>
          <p:cNvSpPr txBox="1">
            <a:spLocks noChangeArrowheads="1"/>
          </p:cNvSpPr>
          <p:nvPr/>
        </p:nvSpPr>
        <p:spPr bwMode="auto">
          <a:xfrm>
            <a:off x="5724128" y="332656"/>
            <a:ext cx="25202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ม.70(1)</a:t>
            </a:r>
            <a:endParaRPr lang="en-US" altLang="th-TH" sz="2200" b="1" dirty="0" smtClean="0">
              <a:solidFill>
                <a:srgbClr val="FF33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กรณีเป็นงาน</a:t>
            </a:r>
            <a:r>
              <a:rPr lang="th-TH" altLang="th-TH" sz="2200" b="1" dirty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ที่</a:t>
            </a: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ไม่ซับซ้อน </a:t>
            </a:r>
            <a:b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มีลักษณะเป็นงานประจำ หรือ</a:t>
            </a:r>
            <a:b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2200" b="1" dirty="0" smtClean="0">
                <a:solidFill>
                  <a:srgbClr val="FF33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มีมาตรฐานตามหลักวิชาชีพ</a:t>
            </a:r>
          </a:p>
        </p:txBody>
      </p:sp>
      <p:sp>
        <p:nvSpPr>
          <p:cNvPr id="9" name="กล่องข้อความ 9"/>
          <p:cNvSpPr txBox="1">
            <a:spLocks noChangeArrowheads="1"/>
          </p:cNvSpPr>
          <p:nvPr/>
        </p:nvSpPr>
        <p:spPr bwMode="auto">
          <a:xfrm>
            <a:off x="382426" y="1484784"/>
            <a:ext cx="260539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ม.70(2)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(ก) กรณีใช้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วิธี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ประกาศเชิญ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ชวนทั่วไปแล้ว แต่ไม่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มีผู้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ยื่นข้อเสนอ 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หรือข้อเสนอนั้นไม่ได้รับการคัดเลือก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(ข) เป็นงานที่ซับซ้อน ซับซ้อนมาก หรือที่มีเทคนิคเฉพาะ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(ค) มีที่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ปรึกษาใน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งานที่</a:t>
            </a:r>
            <a:r>
              <a:rPr lang="th-TH" altLang="th-TH" sz="2000" b="1" dirty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จะจ้างจำนวน</a:t>
            </a:r>
            <a:r>
              <a:rPr lang="th-TH" altLang="th-TH" sz="2000" b="1" dirty="0" smtClean="0">
                <a:solidFill>
                  <a:srgbClr val="008000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จำกัด</a:t>
            </a:r>
          </a:p>
        </p:txBody>
      </p:sp>
      <p:sp>
        <p:nvSpPr>
          <p:cNvPr id="10" name="กล่องข้อความ 10"/>
          <p:cNvSpPr txBox="1">
            <a:spLocks noChangeArrowheads="1"/>
          </p:cNvSpPr>
          <p:nvPr/>
        </p:nvSpPr>
        <p:spPr bwMode="auto">
          <a:xfrm>
            <a:off x="5848894" y="2132856"/>
            <a:ext cx="3043586" cy="452431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ม.70(3)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(ก) กรณี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ใช้วิธีประกาศเชิญชวนทั่วไป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และ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วิธี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คัดเลือก หรือใช้วิธีคัดเลือกแล้ว แต่ไม่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ผู้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ยื่นข้อเสนอ หรือข้อเสนอไม่ได้รับการคัดเลือก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(ข) การจ้างที่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มีวงเงินค่าจ้างครั้งไม่เกินวงเงินตามที่กำหนดไว้ในกฎกระทรวง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(ค) เป็น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งานที่จำเป็นต้องจ้างที่ปรึกษารายเดิมทำต่อจากงานที่ได้ทำไว้แล้วเนื่องจากเหตุผลทางเทคนิค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(ง) มีที่ปรึกษาจำนวนจำกัดและมีมีวงเงิน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ไม่เกินตามที่กำหนดในกฎกระทรวง หรือ 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(จ) มีที่ปรึกษารายเดียว หรือ (ฉ) มี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ความจำเป็นเร่งด่วนหรือที่เกี่ยวกับความมั่นคงของชาติ หากล่าช้าจะ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เสียหายแก่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ราชการหรือความมั่นคงของชาติ 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หรือ (ช) งานอื่น</a:t>
            </a:r>
            <a:b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</a:b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ที</a:t>
            </a:r>
            <a:r>
              <a:rPr lang="th-TH" altLang="th-TH" sz="1800" b="1" spc="-30" dirty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กำหนดใน</a:t>
            </a:r>
            <a:r>
              <a:rPr lang="th-TH" altLang="th-TH" sz="1800" b="1" spc="-30" dirty="0" smtClean="0">
                <a:solidFill>
                  <a:srgbClr val="0000FF"/>
                </a:solidFill>
                <a:latin typeface="EucrosiaUPC" pitchFamily="18" charset="-34"/>
                <a:ea typeface="Times New Roman" panose="02020603050405020304" pitchFamily="18" charset="0"/>
                <a:cs typeface="EucrosiaUPC" pitchFamily="18" charset="-34"/>
              </a:rPr>
              <a:t>กฎกระทรวง </a:t>
            </a:r>
            <a:endParaRPr lang="th-TH" altLang="th-TH" sz="18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80349">
            <a:off x="877252" y="4671696"/>
            <a:ext cx="2016223" cy="134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6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42</a:t>
            </a:fld>
            <a:endParaRPr lang="th-TH"/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ที่ปรึกษาเจาะจง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782" y="188640"/>
            <a:ext cx="8102674" cy="606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43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Picture 13" descr="ที่ปรึกษาเจาะจง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507166" cy="519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1259632" y="2924944"/>
            <a:ext cx="7488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7544" y="3284984"/>
            <a:ext cx="33843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59632" y="3717032"/>
            <a:ext cx="7488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67544" y="4077072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59632" y="4437112"/>
            <a:ext cx="5760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59632" y="4869160"/>
            <a:ext cx="5184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59632" y="5229200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67544" y="5589240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44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ที่ปรึกษาเจาะจง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755" y="2342356"/>
            <a:ext cx="8467725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ที่ปรึกษาเจาะจง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692696"/>
            <a:ext cx="8343900" cy="11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1259632" y="2492896"/>
            <a:ext cx="7488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7544" y="2924944"/>
            <a:ext cx="8280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7544" y="3284984"/>
            <a:ext cx="3960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45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4" name="Picture 13" descr="สนับสนุน 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375" y="1176337"/>
            <a:ext cx="8477250" cy="4505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46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สนับสนุน 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5" y="1540346"/>
            <a:ext cx="8401050" cy="455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ที่ปรึกษาเจาะจง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07293"/>
            <a:ext cx="8343900" cy="11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47</a:t>
            </a:fld>
            <a:endParaRPr lang="th-TH"/>
          </a:p>
        </p:txBody>
      </p: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pic>
        <p:nvPicPr>
          <p:cNvPr id="13" name="Picture 12" descr="สนับสนุน 2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464" y="2726432"/>
            <a:ext cx="8382000" cy="990600"/>
          </a:xfrm>
          <a:prstGeom prst="rect">
            <a:avLst/>
          </a:prstGeom>
        </p:spPr>
      </p:pic>
      <p:pic>
        <p:nvPicPr>
          <p:cNvPr id="14" name="Picture 13" descr="สนับสนุน 2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90392"/>
            <a:ext cx="8420100" cy="1066800"/>
          </a:xfrm>
          <a:prstGeom prst="rect">
            <a:avLst/>
          </a:prstGeom>
        </p:spPr>
      </p:pic>
      <p:pic>
        <p:nvPicPr>
          <p:cNvPr id="15" name="Picture 14" descr="ที่ปรึกษาเจาะจง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692696"/>
            <a:ext cx="8343900" cy="11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48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หลักเกณฑ์การพิจารณา</a:t>
            </a:r>
            <a:b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54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789040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16" name="Elbow Connector 15"/>
          <p:cNvCxnSpPr/>
          <p:nvPr/>
        </p:nvCxnSpPr>
        <p:spPr>
          <a:xfrm flipV="1">
            <a:off x="539552" y="3725416"/>
            <a:ext cx="8361312" cy="3516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Oval 4"/>
          <p:cNvSpPr>
            <a:spLocks noChangeArrowheads="1"/>
          </p:cNvSpPr>
          <p:nvPr/>
        </p:nvSpPr>
        <p:spPr bwMode="ltGray">
          <a:xfrm>
            <a:off x="2362200" y="4191000"/>
            <a:ext cx="5562600" cy="13255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175">
                <a:solidFill>
                  <a:schemeClr val="tx1"/>
                </a:solidFill>
                <a:round/>
                <a:headEnd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2075" tIns="46038" rIns="92075" bIns="46038" anchor="ctr"/>
          <a:lstStyle/>
          <a:p>
            <a:endParaRPr lang="th-TH"/>
          </a:p>
        </p:txBody>
      </p:sp>
      <p:sp>
        <p:nvSpPr>
          <p:cNvPr id="54278" name="Oval 6"/>
          <p:cNvSpPr>
            <a:spLocks noChangeArrowheads="1"/>
          </p:cNvSpPr>
          <p:nvPr/>
        </p:nvSpPr>
        <p:spPr bwMode="ltGray">
          <a:xfrm rot="-998297">
            <a:off x="1636713" y="2078038"/>
            <a:ext cx="5762625" cy="30162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24314"/>
                  <a:invGamma/>
                </a:schemeClr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ltGray">
          <a:xfrm rot="-998297">
            <a:off x="1700213" y="1924050"/>
            <a:ext cx="5564187" cy="2922588"/>
          </a:xfrm>
          <a:prstGeom prst="ellipse">
            <a:avLst/>
          </a:prstGeom>
          <a:gradFill rotWithShape="1">
            <a:gsLst>
              <a:gs pos="0">
                <a:srgbClr val="409EC4">
                  <a:gamma/>
                  <a:tint val="45490"/>
                  <a:invGamma/>
                </a:srgbClr>
              </a:gs>
              <a:gs pos="100000">
                <a:srgbClr val="409EC4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0" name="Arc 8"/>
          <p:cNvSpPr>
            <a:spLocks/>
          </p:cNvSpPr>
          <p:nvPr/>
        </p:nvSpPr>
        <p:spPr bwMode="auto">
          <a:xfrm rot="-998297">
            <a:off x="4565650" y="2987675"/>
            <a:ext cx="2652713" cy="1320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933 w 19933"/>
              <a:gd name="T1" fmla="*/ 8321 h 19523"/>
              <a:gd name="T2" fmla="*/ 9242 w 19933"/>
              <a:gd name="T3" fmla="*/ 19523 h 19523"/>
              <a:gd name="T4" fmla="*/ 0 w 19933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33" h="19523" fill="none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</a:path>
              <a:path w="19933" h="19523" stroke="0" extrusionOk="0">
                <a:moveTo>
                  <a:pt x="19932" y="8320"/>
                </a:moveTo>
                <a:cubicBezTo>
                  <a:pt x="17876" y="13247"/>
                  <a:pt x="14067" y="17238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D9AF1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1" name="Arc 9"/>
          <p:cNvSpPr>
            <a:spLocks/>
          </p:cNvSpPr>
          <p:nvPr/>
        </p:nvSpPr>
        <p:spPr bwMode="gray">
          <a:xfrm rot="-998297">
            <a:off x="4341813" y="1993900"/>
            <a:ext cx="2849562" cy="1538288"/>
          </a:xfrm>
          <a:custGeom>
            <a:avLst/>
            <a:gdLst>
              <a:gd name="G0" fmla="+- 0 0 0"/>
              <a:gd name="G1" fmla="+- 14335 0 0"/>
              <a:gd name="G2" fmla="+- 21600 0 0"/>
              <a:gd name="T0" fmla="*/ 16157 w 21600"/>
              <a:gd name="T1" fmla="*/ 0 h 22718"/>
              <a:gd name="T2" fmla="*/ 19907 w 21600"/>
              <a:gd name="T3" fmla="*/ 22718 h 22718"/>
              <a:gd name="T4" fmla="*/ 0 w 21600"/>
              <a:gd name="T5" fmla="*/ 14335 h 22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718" fill="none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</a:path>
              <a:path w="21600" h="22718" stroke="0" extrusionOk="0">
                <a:moveTo>
                  <a:pt x="16157" y="-1"/>
                </a:moveTo>
                <a:cubicBezTo>
                  <a:pt x="19663" y="3951"/>
                  <a:pt x="21600" y="9051"/>
                  <a:pt x="21600" y="14335"/>
                </a:cubicBezTo>
                <a:cubicBezTo>
                  <a:pt x="21600" y="17214"/>
                  <a:pt x="21024" y="20064"/>
                  <a:pt x="19906" y="22717"/>
                </a:cubicBezTo>
                <a:lnTo>
                  <a:pt x="0" y="1433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2" name="Arc 10"/>
          <p:cNvSpPr>
            <a:spLocks/>
          </p:cNvSpPr>
          <p:nvPr/>
        </p:nvSpPr>
        <p:spPr bwMode="gray">
          <a:xfrm rot="20601703" flipH="1">
            <a:off x="1747838" y="3306763"/>
            <a:ext cx="2876550" cy="1630362"/>
          </a:xfrm>
          <a:custGeom>
            <a:avLst/>
            <a:gdLst>
              <a:gd name="G0" fmla="+- 0 0 0"/>
              <a:gd name="G1" fmla="+- 6947 0 0"/>
              <a:gd name="G2" fmla="+- 21600 0 0"/>
              <a:gd name="T0" fmla="*/ 20452 w 21600"/>
              <a:gd name="T1" fmla="*/ 0 h 24439"/>
              <a:gd name="T2" fmla="*/ 12673 w 21600"/>
              <a:gd name="T3" fmla="*/ 24439 h 24439"/>
              <a:gd name="T4" fmla="*/ 0 w 21600"/>
              <a:gd name="T5" fmla="*/ 6947 h 24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439" fill="none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</a:path>
              <a:path w="21600" h="24439" stroke="0" extrusionOk="0">
                <a:moveTo>
                  <a:pt x="20452" y="-1"/>
                </a:moveTo>
                <a:cubicBezTo>
                  <a:pt x="21212" y="2237"/>
                  <a:pt x="21600" y="4584"/>
                  <a:pt x="21600" y="6947"/>
                </a:cubicBezTo>
                <a:cubicBezTo>
                  <a:pt x="21600" y="13871"/>
                  <a:pt x="18280" y="20376"/>
                  <a:pt x="12672" y="24438"/>
                </a:cubicBezTo>
                <a:lnTo>
                  <a:pt x="0" y="6947"/>
                </a:lnTo>
                <a:close/>
              </a:path>
            </a:pathLst>
          </a:custGeom>
          <a:gradFill rotWithShape="1">
            <a:gsLst>
              <a:gs pos="0">
                <a:srgbClr val="47ABE3">
                  <a:gamma/>
                  <a:tint val="45490"/>
                  <a:invGamma/>
                </a:srgbClr>
              </a:gs>
              <a:gs pos="100000">
                <a:srgbClr val="47AB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3" name="Arc 11"/>
          <p:cNvSpPr>
            <a:spLocks/>
          </p:cNvSpPr>
          <p:nvPr/>
        </p:nvSpPr>
        <p:spPr bwMode="gray">
          <a:xfrm rot="-998297">
            <a:off x="3600450" y="1730375"/>
            <a:ext cx="2814638" cy="1417638"/>
          </a:xfrm>
          <a:custGeom>
            <a:avLst/>
            <a:gdLst>
              <a:gd name="G0" fmla="+- 4839 0 0"/>
              <a:gd name="G1" fmla="+- 21600 0 0"/>
              <a:gd name="G2" fmla="+- 21600 0 0"/>
              <a:gd name="T0" fmla="*/ 0 w 21397"/>
              <a:gd name="T1" fmla="*/ 549 h 21600"/>
              <a:gd name="T2" fmla="*/ 21397 w 21397"/>
              <a:gd name="T3" fmla="*/ 7730 h 21600"/>
              <a:gd name="T4" fmla="*/ 4839 w 2139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97" h="21600" fill="none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</a:path>
              <a:path w="21397" h="21600" stroke="0" extrusionOk="0">
                <a:moveTo>
                  <a:pt x="0" y="549"/>
                </a:moveTo>
                <a:cubicBezTo>
                  <a:pt x="1587" y="184"/>
                  <a:pt x="3210" y="0"/>
                  <a:pt x="4839" y="0"/>
                </a:cubicBezTo>
                <a:cubicBezTo>
                  <a:pt x="11230" y="0"/>
                  <a:pt x="17293" y="2830"/>
                  <a:pt x="21397" y="7729"/>
                </a:cubicBezTo>
                <a:lnTo>
                  <a:pt x="4839" y="2160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b="1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4" name="Arc 12"/>
          <p:cNvSpPr>
            <a:spLocks/>
          </p:cNvSpPr>
          <p:nvPr/>
        </p:nvSpPr>
        <p:spPr bwMode="gray">
          <a:xfrm rot="20601703" flipH="1">
            <a:off x="1562100" y="2374900"/>
            <a:ext cx="2762250" cy="1381125"/>
          </a:xfrm>
          <a:custGeom>
            <a:avLst/>
            <a:gdLst>
              <a:gd name="G0" fmla="+- 0 0 0"/>
              <a:gd name="G1" fmla="+- 21142 0 0"/>
              <a:gd name="G2" fmla="+- 21600 0 0"/>
              <a:gd name="T0" fmla="*/ 4423 w 20934"/>
              <a:gd name="T1" fmla="*/ 0 h 21142"/>
              <a:gd name="T2" fmla="*/ 20934 w 20934"/>
              <a:gd name="T3" fmla="*/ 15820 h 21142"/>
              <a:gd name="T4" fmla="*/ 0 w 20934"/>
              <a:gd name="T5" fmla="*/ 21142 h 21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34" h="21142" fill="none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</a:path>
              <a:path w="20934" h="21142" stroke="0" extrusionOk="0">
                <a:moveTo>
                  <a:pt x="4423" y="-1"/>
                </a:moveTo>
                <a:cubicBezTo>
                  <a:pt x="12495" y="1688"/>
                  <a:pt x="18902" y="7826"/>
                  <a:pt x="20934" y="15819"/>
                </a:cubicBezTo>
                <a:lnTo>
                  <a:pt x="0" y="21142"/>
                </a:lnTo>
                <a:close/>
              </a:path>
            </a:pathLst>
          </a:custGeom>
          <a:gradFill rotWithShape="1">
            <a:gsLst>
              <a:gs pos="0">
                <a:srgbClr val="47ABE3"/>
              </a:gs>
              <a:gs pos="100000">
                <a:srgbClr val="47ABE3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4285" name="Freeform 13"/>
          <p:cNvSpPr>
            <a:spLocks/>
          </p:cNvSpPr>
          <p:nvPr/>
        </p:nvSpPr>
        <p:spPr bwMode="auto">
          <a:xfrm rot="-998297">
            <a:off x="4681538" y="3236913"/>
            <a:ext cx="1220787" cy="1498600"/>
          </a:xfrm>
          <a:custGeom>
            <a:avLst/>
            <a:gdLst>
              <a:gd name="T0" fmla="*/ 480 w 480"/>
              <a:gd name="T1" fmla="*/ 716 h 716"/>
              <a:gd name="T2" fmla="*/ 480 w 480"/>
              <a:gd name="T3" fmla="*/ 604 h 716"/>
              <a:gd name="T4" fmla="*/ 0 w 480"/>
              <a:gd name="T5" fmla="*/ 0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716">
                <a:moveTo>
                  <a:pt x="480" y="716"/>
                </a:moveTo>
                <a:lnTo>
                  <a:pt x="480" y="60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6A93D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54286" name="Freeform 14"/>
          <p:cNvSpPr>
            <a:spLocks/>
          </p:cNvSpPr>
          <p:nvPr/>
        </p:nvSpPr>
        <p:spPr bwMode="auto">
          <a:xfrm rot="-998297">
            <a:off x="4575175" y="2984500"/>
            <a:ext cx="2562225" cy="809625"/>
          </a:xfrm>
          <a:custGeom>
            <a:avLst/>
            <a:gdLst>
              <a:gd name="T0" fmla="*/ 1008 w 1008"/>
              <a:gd name="T1" fmla="*/ 388 h 388"/>
              <a:gd name="T2" fmla="*/ 1000 w 1008"/>
              <a:gd name="T3" fmla="*/ 284 h 388"/>
              <a:gd name="T4" fmla="*/ 0 w 1008"/>
              <a:gd name="T5" fmla="*/ 0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8" h="388">
                <a:moveTo>
                  <a:pt x="1008" y="388"/>
                </a:moveTo>
                <a:lnTo>
                  <a:pt x="1000" y="28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th-TH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276725" y="3016250"/>
            <a:ext cx="3040063" cy="1725613"/>
            <a:chOff x="2694" y="1900"/>
            <a:chExt cx="1915" cy="1087"/>
          </a:xfrm>
        </p:grpSpPr>
        <p:sp>
          <p:nvSpPr>
            <p:cNvPr id="54288" name="Arc 16"/>
            <p:cNvSpPr>
              <a:spLocks/>
            </p:cNvSpPr>
            <p:nvPr/>
          </p:nvSpPr>
          <p:spPr bwMode="gray">
            <a:xfrm rot="-886887">
              <a:off x="2694" y="1900"/>
              <a:ext cx="1858" cy="80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9866 w 19866"/>
                <a:gd name="T1" fmla="*/ 8479 h 19523"/>
                <a:gd name="T2" fmla="*/ 9242 w 19866"/>
                <a:gd name="T3" fmla="*/ 19523 h 19523"/>
                <a:gd name="T4" fmla="*/ 0 w 19866"/>
                <a:gd name="T5" fmla="*/ 0 h 19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66" h="19523" fill="none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</a:path>
                <a:path w="19866" h="19523" stroke="0" extrusionOk="0">
                  <a:moveTo>
                    <a:pt x="19866" y="8479"/>
                  </a:moveTo>
                  <a:cubicBezTo>
                    <a:pt x="17793" y="13335"/>
                    <a:pt x="14014" y="17263"/>
                    <a:pt x="9241" y="19522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shade val="42353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4289" name="Freeform 17"/>
            <p:cNvSpPr>
              <a:spLocks/>
            </p:cNvSpPr>
            <p:nvPr/>
          </p:nvSpPr>
          <p:spPr bwMode="gray">
            <a:xfrm rot="-886887">
              <a:off x="2747" y="2019"/>
              <a:ext cx="868" cy="968"/>
            </a:xfrm>
            <a:custGeom>
              <a:avLst/>
              <a:gdLst>
                <a:gd name="T0" fmla="*/ 480 w 486"/>
                <a:gd name="T1" fmla="*/ 633 h 762"/>
                <a:gd name="T2" fmla="*/ 486 w 486"/>
                <a:gd name="T3" fmla="*/ 762 h 762"/>
                <a:gd name="T4" fmla="*/ 9 w 486"/>
                <a:gd name="T5" fmla="*/ 129 h 762"/>
                <a:gd name="T6" fmla="*/ 0 w 486"/>
                <a:gd name="T7" fmla="*/ 0 h 762"/>
                <a:gd name="T8" fmla="*/ 480 w 486"/>
                <a:gd name="T9" fmla="*/ 633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762">
                  <a:moveTo>
                    <a:pt x="480" y="633"/>
                  </a:moveTo>
                  <a:lnTo>
                    <a:pt x="486" y="762"/>
                  </a:lnTo>
                  <a:lnTo>
                    <a:pt x="9" y="129"/>
                  </a:lnTo>
                  <a:lnTo>
                    <a:pt x="0" y="0"/>
                  </a:lnTo>
                  <a:lnTo>
                    <a:pt x="480" y="633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000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  <p:sp>
          <p:nvSpPr>
            <p:cNvPr id="54287" name="Freeform 15"/>
            <p:cNvSpPr>
              <a:spLocks/>
            </p:cNvSpPr>
            <p:nvPr/>
          </p:nvSpPr>
          <p:spPr bwMode="gray">
            <a:xfrm rot="-886887">
              <a:off x="3614" y="2125"/>
              <a:ext cx="995" cy="617"/>
            </a:xfrm>
            <a:custGeom>
              <a:avLst/>
              <a:gdLst>
                <a:gd name="T0" fmla="*/ 0 w 556"/>
                <a:gd name="T1" fmla="*/ 342 h 486"/>
                <a:gd name="T2" fmla="*/ 552 w 556"/>
                <a:gd name="T3" fmla="*/ 0 h 486"/>
                <a:gd name="T4" fmla="*/ 556 w 556"/>
                <a:gd name="T5" fmla="*/ 138 h 486"/>
                <a:gd name="T6" fmla="*/ 346 w 556"/>
                <a:gd name="T7" fmla="*/ 338 h 486"/>
                <a:gd name="T8" fmla="*/ 6 w 556"/>
                <a:gd name="T9" fmla="*/ 486 h 486"/>
                <a:gd name="T10" fmla="*/ 0 w 556"/>
                <a:gd name="T11" fmla="*/ 34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486">
                  <a:moveTo>
                    <a:pt x="0" y="342"/>
                  </a:moveTo>
                  <a:lnTo>
                    <a:pt x="552" y="0"/>
                  </a:lnTo>
                  <a:lnTo>
                    <a:pt x="556" y="138"/>
                  </a:lnTo>
                  <a:cubicBezTo>
                    <a:pt x="522" y="194"/>
                    <a:pt x="438" y="280"/>
                    <a:pt x="346" y="338"/>
                  </a:cubicBezTo>
                  <a:cubicBezTo>
                    <a:pt x="254" y="396"/>
                    <a:pt x="64" y="485"/>
                    <a:pt x="6" y="486"/>
                  </a:cubicBezTo>
                  <a:cubicBezTo>
                    <a:pt x="8" y="434"/>
                    <a:pt x="1" y="372"/>
                    <a:pt x="0" y="34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th-TH"/>
            </a:p>
          </p:txBody>
        </p:sp>
      </p:grpSp>
      <p:sp>
        <p:nvSpPr>
          <p:cNvPr id="54292" name="Freeform 20"/>
          <p:cNvSpPr>
            <a:spLocks/>
          </p:cNvSpPr>
          <p:nvPr/>
        </p:nvSpPr>
        <p:spPr bwMode="gray">
          <a:xfrm rot="-998297">
            <a:off x="6248400" y="3276600"/>
            <a:ext cx="1555750" cy="1092200"/>
          </a:xfrm>
          <a:custGeom>
            <a:avLst/>
            <a:gdLst>
              <a:gd name="T0" fmla="*/ 0 w 556"/>
              <a:gd name="T1" fmla="*/ 342 h 486"/>
              <a:gd name="T2" fmla="*/ 552 w 556"/>
              <a:gd name="T3" fmla="*/ 0 h 486"/>
              <a:gd name="T4" fmla="*/ 556 w 556"/>
              <a:gd name="T5" fmla="*/ 138 h 486"/>
              <a:gd name="T6" fmla="*/ 346 w 556"/>
              <a:gd name="T7" fmla="*/ 338 h 486"/>
              <a:gd name="T8" fmla="*/ 6 w 556"/>
              <a:gd name="T9" fmla="*/ 486 h 486"/>
              <a:gd name="T10" fmla="*/ 0 w 556"/>
              <a:gd name="T11" fmla="*/ 342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486">
                <a:moveTo>
                  <a:pt x="0" y="342"/>
                </a:moveTo>
                <a:lnTo>
                  <a:pt x="552" y="0"/>
                </a:lnTo>
                <a:lnTo>
                  <a:pt x="556" y="138"/>
                </a:lnTo>
                <a:cubicBezTo>
                  <a:pt x="522" y="194"/>
                  <a:pt x="438" y="280"/>
                  <a:pt x="346" y="338"/>
                </a:cubicBezTo>
                <a:cubicBezTo>
                  <a:pt x="254" y="396"/>
                  <a:pt x="64" y="485"/>
                  <a:pt x="6" y="486"/>
                </a:cubicBezTo>
                <a:cubicBezTo>
                  <a:pt x="8" y="434"/>
                  <a:pt x="1" y="372"/>
                  <a:pt x="0" y="34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54293" name="Arc 21"/>
          <p:cNvSpPr>
            <a:spLocks/>
          </p:cNvSpPr>
          <p:nvPr/>
        </p:nvSpPr>
        <p:spPr bwMode="gray">
          <a:xfrm rot="-1060795">
            <a:off x="4800600" y="2895600"/>
            <a:ext cx="2905125" cy="1397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9866 w 19866"/>
              <a:gd name="T1" fmla="*/ 8479 h 19523"/>
              <a:gd name="T2" fmla="*/ 9242 w 19866"/>
              <a:gd name="T3" fmla="*/ 19523 h 19523"/>
              <a:gd name="T4" fmla="*/ 0 w 19866"/>
              <a:gd name="T5" fmla="*/ 0 h 19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66" h="19523" fill="none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</a:path>
              <a:path w="19866" h="19523" stroke="0" extrusionOk="0">
                <a:moveTo>
                  <a:pt x="19866" y="8479"/>
                </a:moveTo>
                <a:cubicBezTo>
                  <a:pt x="17793" y="13335"/>
                  <a:pt x="14014" y="17263"/>
                  <a:pt x="9241" y="19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th-TH"/>
          </a:p>
        </p:txBody>
      </p:sp>
      <p:sp>
        <p:nvSpPr>
          <p:cNvPr id="54294" name="Freeform 22"/>
          <p:cNvSpPr>
            <a:spLocks/>
          </p:cNvSpPr>
          <p:nvPr/>
        </p:nvSpPr>
        <p:spPr bwMode="gray">
          <a:xfrm rot="-998297">
            <a:off x="4933950" y="3190771"/>
            <a:ext cx="1358900" cy="1593850"/>
          </a:xfrm>
          <a:custGeom>
            <a:avLst/>
            <a:gdLst>
              <a:gd name="T0" fmla="*/ 480 w 486"/>
              <a:gd name="T1" fmla="*/ 633 h 762"/>
              <a:gd name="T2" fmla="*/ 486 w 486"/>
              <a:gd name="T3" fmla="*/ 762 h 762"/>
              <a:gd name="T4" fmla="*/ 9 w 486"/>
              <a:gd name="T5" fmla="*/ 129 h 762"/>
              <a:gd name="T6" fmla="*/ 0 w 486"/>
              <a:gd name="T7" fmla="*/ 0 h 762"/>
              <a:gd name="T8" fmla="*/ 480 w 486"/>
              <a:gd name="T9" fmla="*/ 63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6" h="762">
                <a:moveTo>
                  <a:pt x="480" y="633"/>
                </a:moveTo>
                <a:lnTo>
                  <a:pt x="486" y="762"/>
                </a:lnTo>
                <a:lnTo>
                  <a:pt x="9" y="129"/>
                </a:lnTo>
                <a:lnTo>
                  <a:pt x="0" y="0"/>
                </a:lnTo>
                <a:lnTo>
                  <a:pt x="480" y="6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endParaRPr lang="th-TH"/>
          </a:p>
        </p:txBody>
      </p:sp>
      <p:sp>
        <p:nvSpPr>
          <p:cNvPr id="54301" name="Oval 29"/>
          <p:cNvSpPr>
            <a:spLocks noChangeArrowheads="1"/>
          </p:cNvSpPr>
          <p:nvPr/>
        </p:nvSpPr>
        <p:spPr bwMode="gray">
          <a:xfrm rot="-998297">
            <a:off x="3154363" y="2630488"/>
            <a:ext cx="2695575" cy="1339850"/>
          </a:xfrm>
          <a:prstGeom prst="ellipse">
            <a:avLst/>
          </a:prstGeom>
          <a:gradFill rotWithShape="0">
            <a:gsLst>
              <a:gs pos="0">
                <a:schemeClr val="tx2"/>
              </a:gs>
              <a:gs pos="50000">
                <a:schemeClr val="tx2">
                  <a:gamma/>
                  <a:tint val="24314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dirty="0" smtClean="0"/>
              <a:t>เกณฑ์ด้านคุณภาพ</a:t>
            </a:r>
            <a:endParaRPr lang="th-TH" dirty="0"/>
          </a:p>
        </p:txBody>
      </p:sp>
      <p:sp>
        <p:nvSpPr>
          <p:cNvPr id="54302" name="Oval 30"/>
          <p:cNvSpPr>
            <a:spLocks noChangeArrowheads="1"/>
          </p:cNvSpPr>
          <p:nvPr/>
        </p:nvSpPr>
        <p:spPr bwMode="white">
          <a:xfrm rot="-998297">
            <a:off x="3233807" y="2840521"/>
            <a:ext cx="2587625" cy="10906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เกณฑ์ด้านคุณภาพ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0" name="AutoShape 38"/>
          <p:cNvSpPr>
            <a:spLocks noChangeArrowheads="1"/>
          </p:cNvSpPr>
          <p:nvPr/>
        </p:nvSpPr>
        <p:spPr bwMode="white">
          <a:xfrm>
            <a:off x="1982396" y="2438451"/>
            <a:ext cx="1689901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จำนวน  บุคลากร</a:t>
            </a:r>
            <a:endParaRPr lang="en-US" altLang="ko-KR" sz="2400" b="1" dirty="0">
              <a:solidFill>
                <a:schemeClr val="bg1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4311" name="AutoShape 39"/>
          <p:cNvSpPr>
            <a:spLocks noChangeArrowheads="1"/>
          </p:cNvSpPr>
          <p:nvPr/>
        </p:nvSpPr>
        <p:spPr bwMode="white">
          <a:xfrm rot="21348780">
            <a:off x="3251252" y="1744431"/>
            <a:ext cx="3237123" cy="995422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>
                <a:solidFill>
                  <a:schemeClr val="bg1"/>
                </a:solidFill>
              </a:rPr>
              <a:t>ประเภท</a:t>
            </a:r>
            <a:r>
              <a:rPr lang="th-TH" sz="2000" b="1" dirty="0" smtClean="0">
                <a:solidFill>
                  <a:schemeClr val="bg1"/>
                </a:solidFill>
              </a:rPr>
              <a:t>ที่ปรึกษา</a:t>
            </a:r>
            <a:r>
              <a:rPr lang="th-TH" sz="2000" b="1" dirty="0">
                <a:solidFill>
                  <a:schemeClr val="bg1"/>
                </a:solidFill>
              </a:rPr>
              <a:t>ที่รัฐต้องการ</a:t>
            </a:r>
            <a:br>
              <a:rPr lang="th-TH" sz="2000" b="1" dirty="0">
                <a:solidFill>
                  <a:schemeClr val="bg1"/>
                </a:solidFill>
              </a:rPr>
            </a:br>
            <a:r>
              <a:rPr lang="th-TH" sz="2000" b="1" dirty="0">
                <a:solidFill>
                  <a:schemeClr val="bg1"/>
                </a:solidFill>
              </a:rPr>
              <a:t>ส่งเสริมสนับสนุน</a:t>
            </a:r>
          </a:p>
        </p:txBody>
      </p:sp>
      <p:sp>
        <p:nvSpPr>
          <p:cNvPr id="54312" name="AutoShape 40"/>
          <p:cNvSpPr>
            <a:spLocks noChangeArrowheads="1"/>
          </p:cNvSpPr>
          <p:nvPr/>
        </p:nvSpPr>
        <p:spPr bwMode="white">
          <a:xfrm>
            <a:off x="5715000" y="2018438"/>
            <a:ext cx="1568942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ข้อเสนอทางการเงิน</a:t>
            </a:r>
          </a:p>
        </p:txBody>
      </p:sp>
      <p:sp>
        <p:nvSpPr>
          <p:cNvPr id="54313" name="AutoShape 41"/>
          <p:cNvSpPr>
            <a:spLocks noChangeArrowheads="1"/>
          </p:cNvSpPr>
          <p:nvPr/>
        </p:nvSpPr>
        <p:spPr bwMode="white">
          <a:xfrm>
            <a:off x="5378603" y="3179872"/>
            <a:ext cx="1880779" cy="101489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defTabSz="9334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th-TH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หลักเกณฑ์               การ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itchFamily="18" charset="-34"/>
                <a:cs typeface="EucrosiaUPC" pitchFamily="18" charset="-34"/>
              </a:rPr>
              <a:t>คัดเลือกข้อเสนอ</a:t>
            </a:r>
            <a:endParaRPr lang="th-TH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4" name="AutoShape 42"/>
          <p:cNvSpPr>
            <a:spLocks noChangeArrowheads="1"/>
          </p:cNvSpPr>
          <p:nvPr/>
        </p:nvSpPr>
        <p:spPr bwMode="white">
          <a:xfrm>
            <a:off x="1624126" y="3675293"/>
            <a:ext cx="2109616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วิธีการบริหาร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และวิธีปฏิบัติงาน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315" name="AutoShape 43"/>
          <p:cNvSpPr>
            <a:spLocks noChangeArrowheads="1"/>
          </p:cNvSpPr>
          <p:nvPr/>
        </p:nvSpPr>
        <p:spPr bwMode="white">
          <a:xfrm>
            <a:off x="3572387" y="3837673"/>
            <a:ext cx="1762796" cy="116853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2353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400" b="1" u="sng" dirty="0" smtClean="0">
                <a:latin typeface="EucrosiaUPC" pitchFamily="18" charset="-34"/>
                <a:cs typeface="EucrosiaUPC" pitchFamily="18" charset="-34"/>
              </a:rPr>
              <a:t>ผลงานและ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ประสบการณ์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404664"/>
            <a:ext cx="6048672" cy="1224136"/>
          </a:xfrm>
        </p:spPr>
        <p:txBody>
          <a:bodyPr>
            <a:normAutofit fontScale="90000"/>
          </a:bodyPr>
          <a:lstStyle/>
          <a:p>
            <a:r>
              <a:rPr lang="th-TH" altLang="ko-KR" sz="4400" b="1" dirty="0" smtClean="0">
                <a:solidFill>
                  <a:srgbClr val="0000FF"/>
                </a:solidFill>
                <a:latin typeface="Browallia New" pitchFamily="34" charset="-34"/>
                <a:ea typeface="Gulim" panose="020B0600000101010101" pitchFamily="34" charset="-127"/>
                <a:cs typeface="Browallia New" pitchFamily="34" charset="-34"/>
              </a:rPr>
              <a:t>    </a:t>
            </a:r>
            <a: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เกณฑ์การพิจารณาข้อเสนอ</a:t>
            </a:r>
            <a:b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</a:br>
            <a:r>
              <a:rPr lang="th-TH" altLang="ko-KR" sz="44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sz="44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99592" y="1556792"/>
            <a:ext cx="2232248" cy="1296144"/>
          </a:xfrm>
          <a:prstGeom prst="ellipse">
            <a:avLst/>
          </a:prstGeom>
          <a:noFill/>
          <a:scene3d>
            <a:camera prst="isometricTopU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ความคุ่มค่า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80112" y="4797152"/>
            <a:ext cx="2520280" cy="1440160"/>
          </a:xfrm>
          <a:prstGeom prst="ellipse">
            <a:avLst/>
          </a:prstGeom>
          <a:noFill/>
          <a:scene3d>
            <a:camera prst="isometricTopU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วัตถุประสงค์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32" name="คำบรรยายภาพแบบวงรี 3"/>
          <p:cNvSpPr/>
          <p:nvPr/>
        </p:nvSpPr>
        <p:spPr>
          <a:xfrm>
            <a:off x="6876256" y="476672"/>
            <a:ext cx="1512168" cy="1440160"/>
          </a:xfrm>
          <a:prstGeom prst="wedgeEllipseCallout">
            <a:avLst>
              <a:gd name="adj1" fmla="val -73962"/>
              <a:gd name="adj2" fmla="val -16960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มาตรา75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71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5364088" y="404664"/>
            <a:ext cx="3312368" cy="331236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sp>
      <p:sp>
        <p:nvSpPr>
          <p:cNvPr id="7" name="Oval 6"/>
          <p:cNvSpPr/>
          <p:nvPr/>
        </p:nvSpPr>
        <p:spPr>
          <a:xfrm>
            <a:off x="611560" y="332656"/>
            <a:ext cx="4608512" cy="4752528"/>
          </a:xfrm>
          <a:prstGeom prst="ellipse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9" name="Oval 8"/>
          <p:cNvSpPr/>
          <p:nvPr/>
        </p:nvSpPr>
        <p:spPr>
          <a:xfrm>
            <a:off x="4572000" y="3573016"/>
            <a:ext cx="2880320" cy="2808312"/>
          </a:xfrm>
          <a:prstGeom prst="ellipse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graphicFrame>
        <p:nvGraphicFramePr>
          <p:cNvPr id="28" name="ไดอะแกรม 27"/>
          <p:cNvGraphicFramePr/>
          <p:nvPr>
            <p:extLst>
              <p:ext uri="{D42A27DB-BD31-4B8C-83A1-F6EECF244321}">
                <p14:modId xmlns:p14="http://schemas.microsoft.com/office/powerpoint/2010/main" xmlns="" val="573888608"/>
              </p:ext>
            </p:extLst>
          </p:nvPr>
        </p:nvGraphicFramePr>
        <p:xfrm>
          <a:off x="827584" y="404664"/>
          <a:ext cx="76328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3724" y="3933056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04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3428992" y="1613133"/>
            <a:ext cx="2235224" cy="73574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2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1243" name="AutoShape 43"/>
          <p:cNvSpPr>
            <a:spLocks noChangeArrowheads="1"/>
          </p:cNvSpPr>
          <p:nvPr/>
        </p:nvSpPr>
        <p:spPr bwMode="auto">
          <a:xfrm>
            <a:off x="755576" y="1613133"/>
            <a:ext cx="2133600" cy="73574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1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51218" name="AutoShape 18"/>
          <p:cNvSpPr>
            <a:spLocks noChangeArrowheads="1"/>
          </p:cNvSpPr>
          <p:nvPr/>
        </p:nvSpPr>
        <p:spPr bwMode="auto">
          <a:xfrm>
            <a:off x="6012160" y="2492896"/>
            <a:ext cx="2664000" cy="3600986"/>
          </a:xfrm>
          <a:prstGeom prst="chevron">
            <a:avLst>
              <a:gd name="adj" fmla="val 17409"/>
            </a:avLst>
          </a:prstGeom>
          <a:solidFill>
            <a:srgbClr val="FFFF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  </a:t>
            </a:r>
          </a:p>
          <a:p>
            <a:pPr algn="ctr" eaLnBrk="1" hangingPunct="1">
              <a:defRPr/>
            </a:pP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กรณีเป็นงานที่มี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ความซับซ้อนมาก      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ให้คัดเลือก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ผู้ยื่นข้อเสนอที่ผ่านเกณฑ์ด้านคุณภาพ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และได้คะแนน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tx2">
                    <a:lumMod val="75000"/>
                  </a:schemeClr>
                </a:solidFill>
                <a:latin typeface="EucrosiaUPC" pitchFamily="18" charset="-34"/>
                <a:cs typeface="EucrosiaUPC" pitchFamily="18" charset="-34"/>
              </a:rPr>
              <a:t>ด้านคุณภาพมากที่สุด</a:t>
            </a:r>
          </a:p>
          <a:p>
            <a:pPr algn="ctr" eaLnBrk="1" hangingPunct="1">
              <a:defRPr/>
            </a:pPr>
            <a:endParaRPr lang="th-TH" sz="2400" b="1" dirty="0" smtClean="0">
              <a:solidFill>
                <a:schemeClr val="tx2">
                  <a:lumMod val="75000"/>
                </a:schemeClr>
              </a:solidFill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endParaRPr lang="en-US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19" name="AutoShape 19"/>
          <p:cNvSpPr>
            <a:spLocks noChangeArrowheads="1"/>
          </p:cNvSpPr>
          <p:nvPr/>
        </p:nvSpPr>
        <p:spPr bwMode="auto">
          <a:xfrm>
            <a:off x="467544" y="2492896"/>
            <a:ext cx="3096000" cy="3600986"/>
          </a:xfrm>
          <a:prstGeom prst="chevron">
            <a:avLst>
              <a:gd name="adj" fmla="val 19371"/>
            </a:avLst>
          </a:prstGeom>
          <a:solidFill>
            <a:srgbClr val="CCFFF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th-TH" sz="800" b="1" dirty="0" smtClean="0"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กรณีเป็นงานประจำ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หรืองานที่มีมาตรฐาน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เชิงคุณภาพ       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ตามหลักวิชาชีพ 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หรืองานที่ไม่ซับซ้อน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 ให้คัดเลือกผู้ยื่นข้อเสนอ</a:t>
            </a:r>
          </a:p>
          <a:p>
            <a:pPr algn="ctr" eaLnBrk="1" hangingPunct="1">
              <a:defRPr/>
            </a:pPr>
            <a:r>
              <a:rPr lang="th-TH" sz="2000" b="1" dirty="0" smtClean="0">
                <a:latin typeface="EucrosiaUPC" pitchFamily="18" charset="-34"/>
                <a:cs typeface="EucrosiaUPC" pitchFamily="18" charset="-34"/>
              </a:rPr>
              <a:t>   ที่ผ่านเกณฑ์ด้านคุณภาพซึ่งเสนอราคาต่ำสุด</a:t>
            </a:r>
          </a:p>
          <a:p>
            <a:pPr algn="ctr" eaLnBrk="1" hangingPunct="1">
              <a:defRPr/>
            </a:pPr>
            <a:endParaRPr lang="en-US" sz="2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8" name="AutoShape 48"/>
          <p:cNvSpPr>
            <a:spLocks noChangeArrowheads="1"/>
          </p:cNvSpPr>
          <p:nvPr/>
        </p:nvSpPr>
        <p:spPr bwMode="auto">
          <a:xfrm>
            <a:off x="3275856" y="2492310"/>
            <a:ext cx="2880000" cy="3600986"/>
          </a:xfrm>
          <a:prstGeom prst="chevron">
            <a:avLst>
              <a:gd name="adj" fmla="val 19371"/>
            </a:avLst>
          </a:prstGeom>
          <a:solidFill>
            <a:srgbClr val="CCFF99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9250" dir="3267739" algn="ctr" rotWithShape="0">
              <a:srgbClr val="808080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th-TH" sz="800" b="1" dirty="0" smtClean="0">
              <a:solidFill>
                <a:schemeClr val="bg2">
                  <a:lumMod val="10000"/>
                </a:schemeClr>
              </a:solidFill>
              <a:latin typeface="EucrosiaUPC" pitchFamily="18" charset="-34"/>
              <a:cs typeface="EucrosiaUPC" pitchFamily="18" charset="-34"/>
            </a:endParaRP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กรณีเป็นงาน</a:t>
            </a:r>
            <a:b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ตามมาตรฐานของหน่วยงานของรัฐ 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</a:t>
            </a:r>
          </a:p>
          <a:p>
            <a:pPr algn="ctr" eaLnBrk="1" hangingPunct="1">
              <a:defRPr/>
            </a:pPr>
            <a:r>
              <a:rPr lang="th-TH" sz="2000" b="1" dirty="0" smtClean="0">
                <a:solidFill>
                  <a:schemeClr val="bg2">
                    <a:lumMod val="10000"/>
                  </a:schemeClr>
                </a:solidFill>
                <a:latin typeface="EucrosiaUPC" pitchFamily="18" charset="-34"/>
                <a:cs typeface="EucrosiaUPC" pitchFamily="18" charset="-34"/>
              </a:rPr>
              <a:t> มากที่สุด</a:t>
            </a:r>
            <a:endParaRPr lang="th-TH" sz="2000" b="1" dirty="0">
              <a:solidFill>
                <a:schemeClr val="bg2">
                  <a:lumMod val="10000"/>
                </a:schemeClr>
              </a:solidFill>
              <a:latin typeface="EucrosiaUPC" pitchFamily="18" charset="-34"/>
              <a:ea typeface="Times New Roman" panose="02020603050405020304" pitchFamily="18" charset="0"/>
              <a:cs typeface="EucrosiaUPC" pitchFamily="18" charset="-34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87152"/>
            <a:ext cx="8352928" cy="609600"/>
          </a:xfrm>
        </p:spPr>
        <p:txBody>
          <a:bodyPr>
            <a:normAutofit fontScale="90000"/>
          </a:bodyPr>
          <a:lstStyle/>
          <a:p>
            <a: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 การพิจารณาคัดเลือกข้อเสนอ</a:t>
            </a:r>
            <a:b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</a:br>
            <a:r>
              <a:rPr lang="th-TH" altLang="ko-KR" sz="4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งานจ้างที่ปรึกษา</a:t>
            </a:r>
            <a:endParaRPr lang="en-US" altLang="ko-KR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916692" y="214290"/>
            <a:ext cx="1512168" cy="1440160"/>
          </a:xfrm>
          <a:prstGeom prst="wedgeEllipseCallout">
            <a:avLst>
              <a:gd name="adj1" fmla="val 64820"/>
              <a:gd name="adj2" fmla="val -1250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มาตรา76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1244" name="AutoShape 44"/>
          <p:cNvSpPr>
            <a:spLocks noChangeArrowheads="1"/>
          </p:cNvSpPr>
          <p:nvPr/>
        </p:nvSpPr>
        <p:spPr bwMode="auto">
          <a:xfrm>
            <a:off x="5886400" y="1613133"/>
            <a:ext cx="2286000" cy="73574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EucrosiaUPC" pitchFamily="18" charset="-34"/>
                <a:ea typeface="Gulim" panose="020B0600000101010101" pitchFamily="34" charset="-127"/>
                <a:cs typeface="EucrosiaUPC" pitchFamily="18" charset="-34"/>
              </a:rPr>
              <a:t>3</a:t>
            </a:r>
            <a:endParaRPr lang="en-US" altLang="ko-KR" b="1" dirty="0">
              <a:solidFill>
                <a:srgbClr val="FF0000"/>
              </a:solidFill>
              <a:latin typeface="EucrosiaUPC" pitchFamily="18" charset="-34"/>
              <a:ea typeface="Gulim" panose="020B0600000101010101" pitchFamily="34" charset="-127"/>
              <a:cs typeface="EucrosiaUPC" pitchFamily="18" charset="-34"/>
            </a:endParaRPr>
          </a:p>
        </p:txBody>
      </p:sp>
      <p:sp>
        <p:nvSpPr>
          <p:cNvPr id="13" name="คำบรรยายภาพแบบวงรี 3"/>
          <p:cNvSpPr/>
          <p:nvPr/>
        </p:nvSpPr>
        <p:spPr>
          <a:xfrm>
            <a:off x="6876256" y="357166"/>
            <a:ext cx="1553396" cy="1571636"/>
          </a:xfrm>
          <a:prstGeom prst="wedgeEllipseCallout">
            <a:avLst>
              <a:gd name="adj1" fmla="val -73619"/>
              <a:gd name="adj2" fmla="val -16055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126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51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54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การตั้งคณะกรรมการ</a:t>
            </a:r>
            <a:endParaRPr lang="th-TH" sz="5400" dirty="0"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789040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cxnSp>
        <p:nvCxnSpPr>
          <p:cNvPr id="16" name="Elbow Connector 15"/>
          <p:cNvCxnSpPr/>
          <p:nvPr/>
        </p:nvCxnSpPr>
        <p:spPr>
          <a:xfrm flipV="1">
            <a:off x="539552" y="3725416"/>
            <a:ext cx="8361312" cy="3516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3"/>
            <a:ext cx="8248650" cy="1357337"/>
          </a:xfr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</a:t>
            </a:r>
            <a:b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altLang="th-TH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ดำเนินการจ้างที่ปรึกษา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552" y="1772816"/>
            <a:ext cx="8208963" cy="4392488"/>
          </a:xfrm>
          <a:prstGeom prst="rect">
            <a:avLst/>
          </a:prstGeom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ให้ผู้มีอำนาจแต่งตั้งคณะกรรมการดำเนินงานจ้างที่ปรึกษา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th-TH" altLang="th-TH" sz="20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องค์ประกอบ  องค์ประชุม และ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  หน้าที่ของ คณะกรรมการ ให้เป็น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ไปตามระเบียบที่รัฐมนตรีกำหนด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 *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ค่าตอบแทน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</a:t>
            </a: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ให้เป็นไปตามที่</a:t>
            </a:r>
            <a:b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</a:br>
            <a:r>
              <a:rPr kumimoji="0" lang="th-TH" altLang="th-TH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EucrosiaUPC" pitchFamily="18" charset="-34"/>
                <a:ea typeface="+mn-ea"/>
                <a:cs typeface="EucrosiaUPC" pitchFamily="18" charset="-34"/>
              </a:rPr>
              <a:t>                                กระทรวงการคลังกำหนด</a:t>
            </a:r>
            <a:endParaRPr kumimoji="0" lang="en-US" altLang="th-TH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8" name="Picture 7" descr="ประชุม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371" y="3284984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คำบรรยายภาพแบบวงรี 3"/>
          <p:cNvSpPr/>
          <p:nvPr/>
        </p:nvSpPr>
        <p:spPr>
          <a:xfrm>
            <a:off x="6876256" y="260648"/>
            <a:ext cx="1512168" cy="1440160"/>
          </a:xfrm>
          <a:prstGeom prst="wedgeEllipseCallout">
            <a:avLst>
              <a:gd name="adj1" fmla="val -67034"/>
              <a:gd name="adj2" fmla="val -1166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พ.ร.บ. มาตรา74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กระบวนการ 1"/>
          <p:cNvSpPr/>
          <p:nvPr/>
        </p:nvSpPr>
        <p:spPr>
          <a:xfrm>
            <a:off x="539552" y="2060848"/>
            <a:ext cx="7561566" cy="2294699"/>
          </a:xfrm>
          <a:prstGeom prst="flowChartProcess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(1) คณะกรรมการดำเนินการจ้างที่ปรึกษาโดยวิธีประกาศเชิญชวนทั่วไป</a:t>
            </a:r>
          </a:p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(2) คณะกรรมการดำเนินการจ้างที่ปรึกษาโดยวิธีคัดเลือก 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(3) คณะกรรมการดำเนินการจ้างที่ปรึกษา</a:t>
            </a:r>
          </a:p>
          <a:p>
            <a:pPr marL="442913" indent="-442913"/>
            <a:r>
              <a:rPr lang="th-TH" b="1" dirty="0" smtClean="0">
                <a:solidFill>
                  <a:srgbClr val="00682F"/>
                </a:solidFill>
                <a:latin typeface="EucrosiaUPC" pitchFamily="18" charset="-34"/>
                <a:cs typeface="EucrosiaUPC" pitchFamily="18" charset="-34"/>
              </a:rPr>
              <a:t>      โดยวิธีเฉพาะเจาะจง</a:t>
            </a:r>
          </a:p>
          <a:p>
            <a:pPr marL="442913" indent="-442913"/>
            <a:r>
              <a:rPr lang="th-TH" b="1" dirty="0" smtClean="0">
                <a:solidFill>
                  <a:srgbClr val="660066"/>
                </a:solidFill>
                <a:latin typeface="EucrosiaUPC" pitchFamily="18" charset="-34"/>
                <a:cs typeface="EucrosiaUPC" pitchFamily="18" charset="-34"/>
              </a:rPr>
              <a:t>(4)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คณะกรรมการตรวจรับพัสดุในงานจ้างที่ปรึกษา </a:t>
            </a:r>
            <a:endParaRPr lang="th-TH" b="1" dirty="0" smtClean="0">
              <a:solidFill>
                <a:srgbClr val="66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แผนผังลำดับงาน: กระบวนการ 2"/>
          <p:cNvSpPr/>
          <p:nvPr/>
        </p:nvSpPr>
        <p:spPr>
          <a:xfrm>
            <a:off x="1187624" y="188640"/>
            <a:ext cx="7884368" cy="576064"/>
          </a:xfrm>
          <a:prstGeom prst="flowChartProcess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การแต่งตั้งคณะกรรมการดำเนินการจ้างที่ปรึกษา </a:t>
            </a:r>
            <a:endParaRPr lang="th-TH" sz="36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แผนผังลำดับงาน: กระบวนการ 3"/>
          <p:cNvSpPr/>
          <p:nvPr/>
        </p:nvSpPr>
        <p:spPr>
          <a:xfrm>
            <a:off x="1691680" y="857570"/>
            <a:ext cx="7272808" cy="1419302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ในการซื้อหรือจ้างแต่ละครั้ง 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ให้หัวหน้าหน่วยงานของรัฐ </a:t>
            </a:r>
            <a:r>
              <a:rPr lang="th-TH" sz="2600" b="1" u="sng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แต่งตั้ง คณะกรรมการดำเนินการจ้างที่ปรึกษา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เพื่อปฏิบัติการตามระเบียบนี้ พร้อมกับกำหนดระยะเวลาในการพิจารณาของคณะกรรมการ แล้วแต่กรณี คือ </a:t>
            </a:r>
          </a:p>
        </p:txBody>
      </p:sp>
      <p:sp>
        <p:nvSpPr>
          <p:cNvPr id="6" name="แผนผังลำดับงาน: กระบวนการ 5"/>
          <p:cNvSpPr/>
          <p:nvPr/>
        </p:nvSpPr>
        <p:spPr>
          <a:xfrm>
            <a:off x="1619672" y="4365104"/>
            <a:ext cx="7344816" cy="1903863"/>
          </a:xfrm>
          <a:prstGeom prst="flowChartProcess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ให้คณะกรรมการซื้อหรือจ้างแต่ละคณะ </a:t>
            </a:r>
          </a:p>
          <a:p>
            <a:pPr algn="ctr"/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รายงานผลการพิจารณาต่อหัวหน้าหน่วยงานของรัฐ </a:t>
            </a:r>
          </a:p>
          <a:p>
            <a:pPr algn="ctr"/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ภายในระยะเวลาที่กำหนด </a:t>
            </a:r>
          </a:p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ถ้ามีเหตุที่ทำให้การรายงานล่าช้า ให้เสนอหัวหน้าหน่วยงานของรัฐพิจารณาขยายเวลาให้ตามความจำเป็น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179512" y="4365104"/>
            <a:ext cx="1728192" cy="194421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การรายงานผลของคณะกรรมการ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2636912"/>
            <a:ext cx="2329952" cy="1717178"/>
          </a:xfrm>
          <a:prstGeom prst="rect">
            <a:avLst/>
          </a:prstGeom>
        </p:spPr>
      </p:pic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53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251520" y="332656"/>
            <a:ext cx="1440160" cy="1368152"/>
          </a:xfrm>
          <a:prstGeom prst="wedgeEllipseCallout">
            <a:avLst>
              <a:gd name="adj1" fmla="val 66636"/>
              <a:gd name="adj2" fmla="val -27862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105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3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47864" y="404664"/>
            <a:ext cx="55446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องค์ประกอบของคณะกรรมการ</a:t>
            </a:r>
            <a:endParaRPr lang="th-TH" sz="40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241376"/>
            <a:ext cx="3024336" cy="172819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คณะกรรมการตาม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105</a:t>
            </a:r>
            <a:endParaRPr lang="en-US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ละคณะประกอบด้วย </a:t>
            </a:r>
            <a:endParaRPr lang="th-TH" sz="2600" b="1" dirty="0" smtClean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ประธานกรรมการ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1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คน </a:t>
            </a:r>
            <a:r>
              <a:rPr lang="th-TH" sz="2600" b="1" i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และกรรมการอย่าง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น้อย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i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4 คน </a:t>
            </a:r>
            <a:endParaRPr lang="th-TH" sz="2600" i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รูปห้าเหลี่ยม 3"/>
          <p:cNvSpPr/>
          <p:nvPr/>
        </p:nvSpPr>
        <p:spPr>
          <a:xfrm>
            <a:off x="3419872" y="980728"/>
            <a:ext cx="5724128" cy="2160240"/>
          </a:xfrm>
          <a:prstGeom prst="homePlat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แต่งตั้งจาก </a:t>
            </a:r>
            <a:r>
              <a:rPr lang="th-TH" sz="2400" b="1" dirty="0" smtClean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ข้าราชการ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solidFill>
                  <a:srgbClr val="00682F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ลูกจ้างประจำ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พนักงานราชการ </a:t>
            </a:r>
            <a:r>
              <a:rPr lang="th-TH" sz="2400" b="1" dirty="0"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พนักงานมหาวิทยาลัย </a:t>
            </a:r>
            <a:r>
              <a:rPr lang="th-TH" sz="2400" b="1" dirty="0">
                <a:solidFill>
                  <a:srgbClr val="00339A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พนักงานของรัฐ 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400" b="1" dirty="0">
                <a:solidFill>
                  <a:srgbClr val="8000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พนักงานของหน่วยงานของรัฐที่เรียกชื่ออย่างอื่น </a:t>
            </a:r>
            <a:endParaRPr lang="th-TH" sz="2400" b="1" dirty="0" smtClean="0">
              <a:solidFill>
                <a:srgbClr val="8000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Arial" pitchFamily="34" charset="0"/>
              <a:buChar char="•"/>
            </a:pP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โดย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ให้คำนึงถึง ลักษณะหน้าที่และความรับผิดชอบ</a:t>
            </a:r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ของ</a:t>
            </a:r>
          </a:p>
          <a:p>
            <a:pPr algn="ctr"/>
            <a:r>
              <a:rPr lang="th-TH" sz="24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400" b="1" dirty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ที่ได้รับแต่งตั้งเป็นสำคัญ </a:t>
            </a:r>
            <a:endParaRPr lang="th-TH" sz="2400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ามเหลี่ยมหน้าจั่ว 4"/>
          <p:cNvSpPr/>
          <p:nvPr/>
        </p:nvSpPr>
        <p:spPr>
          <a:xfrm>
            <a:off x="251520" y="188640"/>
            <a:ext cx="3096344" cy="936104"/>
          </a:xfrm>
          <a:prstGeom prst="triangle">
            <a:avLst>
              <a:gd name="adj" fmla="val 49692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10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179512" y="3140968"/>
            <a:ext cx="3168352" cy="15121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 smtClean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จำเป็นหรือ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sz="2400" b="1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ประโยชน์ของหน่วยงานของรัฐ</a:t>
            </a:r>
            <a:r>
              <a:rPr lang="th-TH" sz="2400" b="1" u="sng" dirty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จะแต่งตั้งบุคคลอื่นร่วมเป็นกรรมการ ด้วยก็</a:t>
            </a:r>
            <a:r>
              <a:rPr lang="th-TH" sz="2400" b="1" u="sng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ได้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รูปห้าเหลี่ยม 6"/>
          <p:cNvSpPr/>
          <p:nvPr/>
        </p:nvSpPr>
        <p:spPr>
          <a:xfrm>
            <a:off x="4572000" y="3212976"/>
            <a:ext cx="4499992" cy="1440160"/>
          </a:xfrm>
          <a:prstGeom prst="homePlate">
            <a:avLst/>
          </a:prstGeom>
          <a:solidFill>
            <a:srgbClr val="CC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จำนวน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กรรมการที่เป็นบุคคล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อื่น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</a:t>
            </a:r>
            <a:r>
              <a:rPr lang="th-TH" sz="2400" b="1" dirty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มากกว่าจำนวน</a:t>
            </a:r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ตามวรรคหนึ่ง</a:t>
            </a:r>
            <a:endParaRPr lang="th-TH" sz="2400" dirty="0">
              <a:solidFill>
                <a:srgbClr val="006600"/>
              </a:solidFill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4644008" y="4797152"/>
            <a:ext cx="4392488" cy="1440160"/>
          </a:xfrm>
          <a:prstGeom prst="homePlate">
            <a:avLst/>
          </a:prstGeom>
          <a:solidFill>
            <a:srgbClr val="CC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ควร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แต่งตั้งผู้ชำนาญการหรือผู้ทรงคุณวุฒิเกี่ยวกับ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งานจ้างนั้นๆ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เข้า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ร่วมเป็นกรรมการ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ด้วย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4797152"/>
            <a:ext cx="3168352" cy="13681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คุณสมบัติของคณะกรรมการ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ที่จะแต่งตั้ง ทุกคณะ</a:t>
            </a:r>
            <a:endParaRPr lang="th-TH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3347864" y="3284984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54</a:t>
            </a:fld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347864" y="4797152"/>
            <a:ext cx="1368152" cy="1296144"/>
          </a:xfrm>
          <a:prstGeom prst="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13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ประชุม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1184"/>
            <a:ext cx="2348880" cy="19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716016" y="3933056"/>
            <a:ext cx="4104456" cy="1656184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หากไม่สามารถปฏิบัติหน้าที่ได้</a:t>
            </a:r>
          </a:p>
          <a:p>
            <a:pPr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ให้แต่งตั้งประธานกรรมการคนใหม่</a:t>
            </a:r>
            <a:endParaRPr lang="th-TH" sz="26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16016" y="1890374"/>
            <a:ext cx="4141124" cy="1826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ให้ประธานและกรรมการ</a:t>
            </a:r>
          </a:p>
          <a:p>
            <a:pPr marL="266700" indent="-266700"/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ออกเสียงคนละหนึ่งเสียง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มติกรรมการให้ถือเสียงข้างมาก เว้นแต่ 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sz="2400" b="1" dirty="0" err="1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คกก.</a:t>
            </a: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ตรวจรับพัสดุ ให้ถือมติเอกฉันท์</a:t>
            </a:r>
            <a:endParaRPr lang="th-TH" sz="2400" b="1" i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8" y="1890374"/>
            <a:ext cx="3888432" cy="1800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กรรมการต้องมาประชุมไม่น้อยกว่า              กึ่งหนึ่ง ของจำนวนกรรมการทั้งหมด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733256"/>
            <a:ext cx="8784976" cy="6480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Courier New" pitchFamily="49" charset="0"/>
              <a:buChar char="o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กรรมการคนใดคณะใดไม่เห็นด้วย - ให้ทำความเห็นแย้งไว้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7524" y="3933056"/>
            <a:ext cx="3996444" cy="165618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ประธานต้องอยู่ในที่ประชุม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ด้วยทุกครั้ง</a:t>
            </a:r>
          </a:p>
        </p:txBody>
      </p:sp>
      <p:sp>
        <p:nvSpPr>
          <p:cNvPr id="13" name="ลูกศรขวา 12"/>
          <p:cNvSpPr/>
          <p:nvPr/>
        </p:nvSpPr>
        <p:spPr>
          <a:xfrm>
            <a:off x="4211960" y="253844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47964" y="4581128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1763688" y="548680"/>
            <a:ext cx="460851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องค์ประชุม </a:t>
            </a:r>
            <a:r>
              <a:rPr lang="en-US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&amp; </a:t>
            </a: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มติ</a:t>
            </a:r>
          </a:p>
          <a:p>
            <a:pPr marL="457200" indent="-457200" algn="ctr">
              <a:lnSpc>
                <a:spcPts val="4800"/>
              </a:lnSpc>
            </a:pPr>
            <a:r>
              <a:rPr lang="th-TH" sz="42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7" name="คำบรรยายภาพแบบวงรี 3"/>
          <p:cNvSpPr/>
          <p:nvPr/>
        </p:nvSpPr>
        <p:spPr>
          <a:xfrm>
            <a:off x="5796136" y="332656"/>
            <a:ext cx="1440160" cy="1368152"/>
          </a:xfrm>
          <a:prstGeom prst="wedgeEllipseCallout">
            <a:avLst>
              <a:gd name="adj1" fmla="val -62334"/>
              <a:gd name="adj2" fmla="val 6948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4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7308304" y="620688"/>
            <a:ext cx="1440160" cy="1368152"/>
          </a:xfrm>
          <a:prstGeom prst="wedgeEllipseCallout">
            <a:avLst>
              <a:gd name="adj1" fmla="val -60627"/>
              <a:gd name="adj2" fmla="val -1597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4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089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คำบรรยายภาพแบบวงรี 3"/>
          <p:cNvSpPr/>
          <p:nvPr/>
        </p:nvSpPr>
        <p:spPr>
          <a:xfrm>
            <a:off x="6876256" y="404664"/>
            <a:ext cx="1368152" cy="1296144"/>
          </a:xfrm>
          <a:prstGeom prst="wedgeEllipseCallout">
            <a:avLst>
              <a:gd name="adj1" fmla="val -73619"/>
              <a:gd name="adj2" fmla="val -16055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107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5" name="Picture 14" descr="เด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945232"/>
            <a:ext cx="1979712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4860032" y="4293096"/>
            <a:ext cx="4032448" cy="1656184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ประธานหรือกรรมการผู้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265113" indent="-265113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ลาออก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จากการเป็นประธานหรือ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กรรมการ ใน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r>
              <a:rPr lang="th-TH" sz="2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ที่ตน</a:t>
            </a:r>
            <a:r>
              <a:rPr lang="th-TH" sz="2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ที่ได้รับการแต่งตั้งนั้น </a:t>
            </a:r>
            <a:endParaRPr lang="th-TH" sz="2600" b="1" dirty="0" smtClean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23728" y="1412776"/>
            <a:ext cx="2808312" cy="12961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ประธานกรรมการและ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กรรมการจัดซื้อจัดจ้าง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860032" y="2879393"/>
            <a:ext cx="4032448" cy="1413703"/>
          </a:xfrm>
          <a:prstGeom prst="rect">
            <a:avLst/>
          </a:prstGeom>
          <a:noFill/>
          <a:ln w="6350"/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เป็นไป</a:t>
            </a:r>
            <a:r>
              <a:rPr lang="th-TH" sz="2600" b="1" dirty="0" smtClean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ตามกฎหมาย</a:t>
            </a:r>
            <a:r>
              <a:rPr lang="th-TH" sz="2600" b="1" dirty="0">
                <a:solidFill>
                  <a:schemeClr val="tx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ว่าด้วยวิธีปฏิบัติราชการทางปกครอง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1520" y="2852936"/>
            <a:ext cx="3960440" cy="1440160"/>
          </a:xfrm>
          <a:prstGeom prst="rect">
            <a:avLst/>
          </a:prstGeom>
          <a:solidFill>
            <a:srgbClr val="FFFF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มีส่วนได้เสียในเรื่องซึ่งที่ประชุมพิจารณาของประธาน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 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กรรมการ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9512" y="5877272"/>
            <a:ext cx="8784976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371475" algn="ctr">
              <a:buFont typeface="Wingdings" pitchFamily="2" charset="2"/>
              <a:buChar char="Ø"/>
            </a:pP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และให้หัวหน้าหน่วยงานของรัฐ</a:t>
            </a:r>
            <a:r>
              <a:rPr lang="th-TH" sz="2600" b="1" i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แต่งตั้งผู้อื่นเพื่อปฏิบัติหน้าที่</a:t>
            </a:r>
            <a:r>
              <a:rPr lang="th-TH" sz="2600" b="1" i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แทน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5516" y="4437112"/>
            <a:ext cx="3996444" cy="1410502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หากประธานหรือกรรมการทราบ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ว่า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ตน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เป็นผู้มีส่วนได้เสียกับผู้ยื่น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 algn="ctr"/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คู่สัญญาใน</a:t>
            </a: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การซื้อ</a:t>
            </a:r>
            <a:r>
              <a:rPr lang="th-TH" sz="26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หรือจ้างครั้งนั้น </a:t>
            </a:r>
            <a:endParaRPr lang="th-TH" sz="2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4283968" y="3284984"/>
            <a:ext cx="576064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283968" y="4725144"/>
            <a:ext cx="576064" cy="605722"/>
          </a:xfrm>
          <a:prstGeom prst="rightArrow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364088" y="1615121"/>
            <a:ext cx="3312368" cy="1165807"/>
          </a:xfrm>
          <a:prstGeom prst="rect">
            <a:avLst/>
          </a:prstGeom>
          <a:noFill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จะต้องไม่เป็นผู้มีส่วนได้เสีย</a:t>
            </a:r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กับ</a:t>
            </a:r>
          </a:p>
          <a:p>
            <a:pPr algn="ctr"/>
            <a:r>
              <a:rPr lang="th-TH" sz="2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6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ยื่นข้อเสนอ หรือคู่สัญญา</a:t>
            </a:r>
          </a:p>
        </p:txBody>
      </p:sp>
      <p:sp>
        <p:nvSpPr>
          <p:cNvPr id="12" name="ลูกศรขวา 11"/>
          <p:cNvSpPr/>
          <p:nvPr/>
        </p:nvSpPr>
        <p:spPr>
          <a:xfrm>
            <a:off x="5076056" y="1843328"/>
            <a:ext cx="432048" cy="577560"/>
          </a:xfrm>
          <a:prstGeom prst="rightArrow">
            <a:avLst/>
          </a:prstGeom>
          <a:solidFill>
            <a:srgbClr val="FF6600"/>
          </a:solidFill>
          <a:ln w="28575"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2483768" y="260648"/>
            <a:ext cx="4968552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ts val="4000"/>
              </a:lnSpc>
            </a:pPr>
            <a:r>
              <a:rPr lang="th-TH" sz="3600" b="1" dirty="0" smtClean="0">
                <a:solidFill>
                  <a:srgbClr val="0000FF"/>
                </a:solidFill>
                <a:effectLst/>
                <a:latin typeface="EucrosiaUPC" pitchFamily="18" charset="-34"/>
                <a:cs typeface="EucrosiaUPC" pitchFamily="18" charset="-34"/>
              </a:rPr>
              <a:t>การมีส่วนได้เสีย</a:t>
            </a:r>
          </a:p>
          <a:p>
            <a:pPr marL="457200" indent="-457200" algn="ctr">
              <a:lnSpc>
                <a:spcPts val="4000"/>
              </a:lnSpc>
            </a:pPr>
            <a:r>
              <a:rPr lang="th-TH" sz="36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ของคณะกรรมการ</a:t>
            </a:r>
          </a:p>
        </p:txBody>
      </p:sp>
      <p:sp>
        <p:nvSpPr>
          <p:cNvPr id="18" name="คำบรรยายภาพแบบวงรี 3"/>
          <p:cNvSpPr/>
          <p:nvPr/>
        </p:nvSpPr>
        <p:spPr>
          <a:xfrm>
            <a:off x="1115616" y="116632"/>
            <a:ext cx="1368152" cy="1296144"/>
          </a:xfrm>
          <a:prstGeom prst="wedgeEllipseCallout">
            <a:avLst>
              <a:gd name="adj1" fmla="val 70040"/>
              <a:gd name="adj2" fmla="val 1770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27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870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1680" y="454020"/>
            <a:ext cx="7250906" cy="30469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การจัดทำประกาศเชิญชวน หรือหนังสือเชิญชวนที่ปรึกษา </a:t>
            </a:r>
          </a:p>
          <a:p>
            <a:pPr>
              <a:defRPr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ให้เข้าร่วมการยื่นข้อเสนอ และการประกาศผลผู้ชนะ หรือ </a:t>
            </a:r>
          </a:p>
          <a:p>
            <a:pPr>
              <a:defRPr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ผู้ได้รับการคัดเลือก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ให้นำมาตรา </a:t>
            </a:r>
            <a:r>
              <a:rPr lang="en-US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62 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และมาตรา </a:t>
            </a:r>
            <a:r>
              <a:rPr lang="en-US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66 </a:t>
            </a:r>
            <a:r>
              <a:rPr lang="th-TH" sz="32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มาใช้โดยอนุโลม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>
              <a:defRPr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(ได้แก่ การลงเว็บไซต์หน่วยงานของรัฐ และของกรมบัญชีกลาง และปิดประกาศที่สำนักงาน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)</a:t>
            </a:r>
            <a:endParaRPr lang="th-TH" sz="32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918" y="3874726"/>
            <a:ext cx="7143800" cy="250660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Courier New" pitchFamily="49" charset="0"/>
              <a:buChar char="o"/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รายละเอียด และขั้นตอนงานจ้างที่ปรึกษา ที่ไม่ได้ประกาศไว้ในหมวดนี้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th-TH" sz="3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ให้เป็นไปตามที่รัฐมนตรีกำหนด</a:t>
            </a:r>
            <a:endParaRPr lang="th-TH" sz="36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14282" y="476672"/>
            <a:ext cx="1404789" cy="1887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มาตรา </a:t>
            </a:r>
            <a:r>
              <a:rPr lang="en-US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77</a:t>
            </a:r>
            <a:endParaRPr lang="th-TH" sz="3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44408" y="6237312"/>
            <a:ext cx="432048" cy="484163"/>
          </a:xfrm>
        </p:spPr>
        <p:txBody>
          <a:bodyPr/>
          <a:lstStyle/>
          <a:p>
            <a:pPr>
              <a:defRPr/>
            </a:pPr>
            <a:fld id="{34437B98-2FD0-48E1-88EA-DCA0825C3A59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57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14282" y="3861048"/>
            <a:ext cx="1477368" cy="1728191"/>
          </a:xfrm>
          <a:prstGeom prst="rect">
            <a:avLst/>
          </a:prstGeom>
          <a:solidFill>
            <a:srgbClr val="00B0F0"/>
          </a:solidFill>
          <a:ln>
            <a:solidFill>
              <a:srgbClr val="CC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มาตรา</a:t>
            </a:r>
            <a:endParaRPr lang="en-US" sz="3200" b="1" dirty="0" smtClean="0"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78</a:t>
            </a:r>
            <a:endParaRPr lang="th-TH" sz="32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2420888"/>
            <a:ext cx="1440160" cy="28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179512" y="2780928"/>
            <a:ext cx="1440160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179512" y="5661248"/>
            <a:ext cx="1512168" cy="288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179512" y="6021288"/>
            <a:ext cx="1512168" cy="3600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654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58</a:t>
            </a:fld>
            <a:endParaRPr lang="th-TH"/>
          </a:p>
        </p:txBody>
      </p:sp>
      <p:grpSp>
        <p:nvGrpSpPr>
          <p:cNvPr id="3" name="Group 2"/>
          <p:cNvGrpSpPr/>
          <p:nvPr/>
        </p:nvGrpSpPr>
        <p:grpSpPr>
          <a:xfrm>
            <a:off x="107504" y="3356992"/>
            <a:ext cx="8568952" cy="3312368"/>
            <a:chOff x="251520" y="1340768"/>
            <a:chExt cx="6480720" cy="3024336"/>
          </a:xfrm>
        </p:grpSpPr>
        <p:pic>
          <p:nvPicPr>
            <p:cNvPr id="4" name="Picture 3" descr="ที่ปรึกษา 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240" y="1340768"/>
              <a:ext cx="6477000" cy="29813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51520" y="1340768"/>
              <a:ext cx="648072" cy="3024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15616" y="1484784"/>
              <a:ext cx="2088232" cy="43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Government</a:t>
              </a:r>
              <a:endParaRPr lang="th-TH" b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" name="คำบรรยายภาพแบบวงรี 3"/>
          <p:cNvSpPr/>
          <p:nvPr/>
        </p:nvSpPr>
        <p:spPr>
          <a:xfrm>
            <a:off x="7164288" y="1196752"/>
            <a:ext cx="1440160" cy="1368152"/>
          </a:xfrm>
          <a:prstGeom prst="wedgeEllipseCallout">
            <a:avLst>
              <a:gd name="adj1" fmla="val -54624"/>
              <a:gd name="adj2" fmla="val -5516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108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9089" y="404664"/>
            <a:ext cx="6615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44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วิธีการจ้างที่ปรึกษา กระทำได้ 3 วิธี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20280" y="14127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วิธีประกาศเชิญชวนทั่วไป 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วิธีคัดเลือก </a:t>
            </a:r>
          </a:p>
          <a:p>
            <a:pPr>
              <a:buFont typeface="Arial" pitchFamily="34" charset="0"/>
              <a:buChar char="•"/>
            </a:pPr>
            <a:r>
              <a:rPr lang="th-TH" sz="40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วิธีเฉพาะเจาะจง</a:t>
            </a:r>
            <a:endParaRPr lang="th-TH" sz="40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1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95536" y="1340768"/>
            <a:ext cx="8424936" cy="34563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จัดทำเอกสาร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จ้างที่ปรึกษาโดยวิธีประกาศเชิญชวน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ทั่วไป</a:t>
            </a:r>
          </a:p>
          <a:p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พร้อมประกาศเชิญชวน ตามแบบ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คณะกรรมการนโยบายกำหนด 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การทำเอกสาร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จ้างที่ปรึกษาและประกาศ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เผยแพร่ ถ้าจำเป็นต้อง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มีข้อความ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หรือรายการ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แตกต่างไปจากแบบที่คณะกรรมการนโยบาย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กำหนด หากไม่ทำให้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หน่วยงานของรัฐเสียเปรียบก็ให้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กระทำได้ เว้นแต่หัวหน้าหน่วยงานของรัฐ เห็นว่า จะ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ปัญหาในทางเสียเปรียบ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หรือไม่รัดกุมพอ ก็ให้ส่งร่างเอกสารจ้างที่ปรึกษาและ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ประกาศเชิญชวนดังกล่าว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ไป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ให้สำนักงานอัยการ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สูงสุดตรวจพิจารณาก่อน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332656"/>
            <a:ext cx="8640960" cy="864096"/>
          </a:xfrm>
          <a:prstGeom prst="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 </a:t>
            </a:r>
            <a:r>
              <a:rPr lang="en-US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:</a:t>
            </a:r>
            <a:r>
              <a:rPr lang="th-TH" sz="40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วิธีป</a:t>
            </a:r>
            <a:r>
              <a:rPr lang="th-TH" sz="40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ระกาศเชิญชวนทั่วไป</a:t>
            </a: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59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4725144"/>
            <a:ext cx="8424936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การกำหนดวัน เวลาการยื่นข้อเสนอในเอกสารจ้างที่ปรึกษาและประกาศเชิญชวนตามวรรคหนึ่ง ให้กำหนดเป็นวันถัดจากวันสุดท้ายของระยะเวลาการเผยแพร่ประกาศและเอกสารจ้างที่ปรึกษาโดยกำหนดเป็นวัน เวลา ทำการ เพียงวันเดียว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596336" y="620688"/>
            <a:ext cx="1440160" cy="1368152"/>
          </a:xfrm>
          <a:prstGeom prst="wedgeEllipseCallout">
            <a:avLst>
              <a:gd name="adj1" fmla="val -63221"/>
              <a:gd name="adj2" fmla="val 1793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109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7857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8FF90-5F06-404B-A5BE-6B6D6165B473}" type="slidenum">
              <a:rPr lang="en-US" altLang="th-TH" smtClean="0"/>
              <a:pPr>
                <a:defRPr/>
              </a:pPr>
              <a:t>6</a:t>
            </a:fld>
            <a:endParaRPr lang="th-TH" altLang="th-TH"/>
          </a:p>
        </p:txBody>
      </p:sp>
      <p:graphicFrame>
        <p:nvGraphicFramePr>
          <p:cNvPr id="5" name="Diagram 4"/>
          <p:cNvGraphicFramePr/>
          <p:nvPr/>
        </p:nvGraphicFramePr>
        <p:xfrm>
          <a:off x="251520" y="692696"/>
          <a:ext cx="82809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pic>
        <p:nvPicPr>
          <p:cNvPr id="7" name="Picture 2" descr="2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4149080"/>
            <a:ext cx="119894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 descr="about_us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 rot="514942">
            <a:off x="7276087" y="1436822"/>
            <a:ext cx="1435430" cy="1606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81396" y="395953"/>
            <a:ext cx="2400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(พ.ร.บ. มาตรา 4)</a:t>
            </a:r>
            <a:endParaRPr lang="th-TH" sz="3200" dirty="0"/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285984" y="857232"/>
            <a:ext cx="6429420" cy="10001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หัวหน้าหน่วยงานของรัฐให้ความเห็นชอบรายงานขอจ้างที่ปรึกษา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ตาม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104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แล้ว </a:t>
            </a:r>
            <a:r>
              <a:rPr lang="th-TH" sz="24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ให้หัวหน้าเจ้าหน้าที่เผยแพร่</a:t>
            </a:r>
            <a:r>
              <a:rPr lang="th-TH" sz="24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ประกาศและเอกสารฯ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1928794" y="353176"/>
            <a:ext cx="7000924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การเผยแพร่ประกาศจ้างที่ปรึกษาวิธีประกาศเชิญชวนทั่วไป</a:t>
            </a:r>
            <a:endParaRPr lang="th-TH" b="1" dirty="0">
              <a:solidFill>
                <a:srgbClr val="0033CC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00034" y="5157192"/>
            <a:ext cx="6072230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กรมบัญชีกลางจัดส่งประกาศและเอกสารจ้างที่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</a:p>
          <a:p>
            <a:pPr algn="ctr">
              <a:buFont typeface="Wingdings" pitchFamily="2" charset="2"/>
              <a:buChar char="Ø"/>
            </a:pP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ให้ </a:t>
            </a:r>
            <a:r>
              <a:rPr lang="th-TH" sz="24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ผ่าน</a:t>
            </a:r>
            <a:r>
              <a:rPr lang="th-TH" sz="24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ทางระบบอิเล็กทรอนิกส์ </a:t>
            </a:r>
            <a:endParaRPr lang="th-TH" sz="2400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28596" y="3357562"/>
            <a:ext cx="8429684" cy="15836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เอกสารวิธี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ประกาศเชิญชวน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ทั่วไป รวมทั้ง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เอกสารที่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เกี่ยวข้องให้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กระทำไปพร้อมกันกับการเผยแพร่ประกาศ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และเอกสารจ้างที่ปรึกษาตามวรรค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หนึ่ง</a:t>
            </a:r>
          </a:p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เพื่อให้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ที่ปรึกษาที่ประสงค์จะเข้ายื่นข้อเสนอสามารถขอรับเอกสารจ้างที่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ปรึกษา</a:t>
            </a:r>
            <a:r>
              <a:rPr lang="th-TH" sz="24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ตั้งแต่วันเริ่มต้นประกาศจนถึงวันสุดท้ายของการเผยแพร่ประกาศและเอกสารจ้างที่ปรึกษา </a:t>
            </a: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428596" y="274898"/>
            <a:ext cx="1440160" cy="1368152"/>
          </a:xfrm>
          <a:prstGeom prst="wedgeEllipseCallout">
            <a:avLst>
              <a:gd name="adj1" fmla="val 64712"/>
              <a:gd name="adj2" fmla="val 119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19072" y="1785926"/>
            <a:ext cx="8367770" cy="15633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ในระบบเครือข่ายสารสนเทศของ กรมบัญชีกลางและของหน่วยงานของรัฐ และให้ปิดประกาศโดยเปิดเผย ณ สถานที่ปิดประกาศของหน่วยงานของรัฐนั้น </a:t>
            </a:r>
            <a:r>
              <a:rPr lang="th-TH" sz="2400" b="1" u="sng" dirty="0" smtClean="0">
                <a:latin typeface="EucrosiaUPC" pitchFamily="18" charset="-34"/>
                <a:cs typeface="EucrosiaUPC" pitchFamily="18" charset="-34"/>
              </a:rPr>
              <a:t>เป็นเวลาติดต่อกันไม่น้อยกว่า ๕ วันทำการ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โดยคำนึงถึงระยะเวลาในการให้ที่ปรึกษาเตรียมการจัดทำเอกสารเพื่อยื่นข้อเสนอด้วย</a:t>
            </a:r>
          </a:p>
        </p:txBody>
      </p:sp>
      <p:sp>
        <p:nvSpPr>
          <p:cNvPr id="11" name="คำบรรยายภาพแบบวงรี 3"/>
          <p:cNvSpPr/>
          <p:nvPr/>
        </p:nvSpPr>
        <p:spPr>
          <a:xfrm>
            <a:off x="7132938" y="4869160"/>
            <a:ext cx="1368152" cy="1296144"/>
          </a:xfrm>
          <a:prstGeom prst="wedgeEllipseCallout">
            <a:avLst>
              <a:gd name="adj1" fmla="val -83968"/>
              <a:gd name="adj2" fmla="val 16838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111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443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39552" y="2071678"/>
            <a:ext cx="8136904" cy="40324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 </a:t>
            </a:r>
            <a:r>
              <a:rPr lang="th-TH" sz="3200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sz="32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ยื่นซองข้อเสนอ</a:t>
            </a:r>
            <a:r>
              <a:rPr lang="th-TH" sz="2400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400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2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ปรึกษาที่ประสงค์จะยื่น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 จะต้อง</a:t>
            </a:r>
            <a:r>
              <a:rPr lang="th-TH" sz="2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ผนึกซองจ่าหน้าถึง ประธานคณะกรรมการ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ดำเนินงาน</a:t>
            </a:r>
            <a:r>
              <a:rPr lang="th-TH" sz="24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จ้างที่ปรึกษาโดยวิธีประกาศเชิญชวน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ทั่วไป ครั้งนั้น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และส่งถึงหน่วยงานของรัฐ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ยื่นโดยตรงต่อหน่วยงานของรัฐ 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พร้อมรับรองเอกสารหลักฐานที่ยื่นว่าเอกสารดังกล่าวถูกต้องและเป็น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ความจริง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ทุกประการ </a:t>
            </a:r>
            <a:endParaRPr lang="th-TH" sz="2400" b="1" dirty="0" smtClean="0">
              <a:latin typeface="EucrosiaUPC" pitchFamily="18" charset="-34"/>
              <a:cs typeface="EucrosiaUPC" pitchFamily="18" charset="-34"/>
            </a:endParaRPr>
          </a:p>
          <a:p>
            <a:pPr marL="457200" lvl="3" indent="-457200"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เจ้าหน้าที่ลงรับโดยไม่เปิด</a:t>
            </a: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ซอง พร้อม</a:t>
            </a:r>
            <a:r>
              <a:rPr lang="th-TH" sz="24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ระบุวันและเวลาที่รับซอง </a:t>
            </a:r>
            <a:endParaRPr lang="th-TH" sz="24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ใน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กรณีที่ปรึกษาผู้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ยื่นข้อเสนอ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มายื่น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ซอง ให้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ออกใบรับให้แก่ที่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 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sz="24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ให้ส่งมอบ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ซองข้อเสนอและเอกสารหลักฐานต่างๆ ให้แก่คณะกรรมการฯ 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เพื่อดำเนินการต่อไป</a:t>
            </a:r>
          </a:p>
          <a:p>
            <a:pPr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การยื่นซองผ่านระบบเครือข่ายสารสนเทศของกรมบัญชีกลาง ให้เป็นไปตามวิธีการที่กรมบัญชีกลางกำหนด</a:t>
            </a:r>
            <a:endParaRPr lang="th-TH" sz="2400" b="1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85984" y="428604"/>
            <a:ext cx="6397446" cy="144016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ถึงกำหนดวันและเวลาการยื่นข้อเสนอในงานจ้างที่ปรึกษาโดยวิธี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ชวนทั่วไป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ห้ามมิให้ร่นหรือเลื่อน หรือเปลี่ยนแปลงกำหนดวันยื่นซอง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28596" y="274898"/>
            <a:ext cx="1440160" cy="1368152"/>
          </a:xfrm>
          <a:prstGeom prst="wedgeEllipseCallout">
            <a:avLst>
              <a:gd name="adj1" fmla="val 64712"/>
              <a:gd name="adj2" fmla="val 119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358082" y="4000504"/>
            <a:ext cx="1368152" cy="1296144"/>
          </a:xfrm>
          <a:prstGeom prst="wedgeEllipseCallout">
            <a:avLst>
              <a:gd name="adj1" fmla="val -69629"/>
              <a:gd name="adj2" fmla="val -24479"/>
            </a:avLst>
          </a:prstGeom>
          <a:solidFill>
            <a:srgbClr val="00B0F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ระเบียบฯ</a:t>
            </a:r>
          </a:p>
          <a:p>
            <a:pPr algn="ctr">
              <a:lnSpc>
                <a:spcPts val="3000"/>
              </a:lnSpc>
            </a:pP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113</a:t>
            </a:r>
            <a:r>
              <a:rPr lang="th-TH" sz="22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22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286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1413974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2852936"/>
            <a:ext cx="5715000" cy="3810000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51520" y="404664"/>
            <a:ext cx="8678198" cy="612068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arenBoth"/>
            </a:pP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AutoNum type="arabicParenBoth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ซองข้อเสนอ และตรวจสอบเอกสารหลักฐานต่างๆ ของที่ปรึกษ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า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ผู้ยื่นข้อเสนอทุกราย แล้วให้กรรมการทุกคนลงลายมือ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ชื่อกำกับ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ไว้ในเอกสารประกอบการยื่นข้อเสนอทุกแผ่น </a:t>
            </a:r>
            <a:endParaRPr lang="th-TH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514350" indent="-514350">
              <a:buAutoNum type="arabicParenBoth"/>
            </a:pP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และเอกสารหลักฐาน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ต่างๆ ของ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  ผู้ยื่นข้อเสนอ 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แล้วคัดเลือกที่ปรึกษาผู้ยื่นข้อเสนอที่ไม่มีผลประโยชน์ร่วมกัน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และ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ยื่นเอกสารครบถ้วน ถูกต้อง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มีคุณสมบัติ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ข้อเสนอเป็นไปตามเงื่อนไข   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ไว้ในเอกสาร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จ้างที่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ปรึกษา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14546" y="620688"/>
            <a:ext cx="6286544" cy="1593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ถึงกำหนดวัน เวลาในการเปิดซอง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คณะกรรมการดำเนินงานจ้าง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ที่ปรึกษา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โดยวิธีประกาศเชิญชวนทั่วไป ดำเนินการดังนี้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560650"/>
            <a:ext cx="1440160" cy="1368152"/>
          </a:xfrm>
          <a:prstGeom prst="wedgeEllipseCallout">
            <a:avLst>
              <a:gd name="adj1" fmla="val 64712"/>
              <a:gd name="adj2" fmla="val 1195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295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643182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260648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สอบถามข้อเท็จจริงเพิ่มเติมจากที่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ปรึกษารายใดก็ได้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จะให้ที่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 เห็น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ว่าที่ปรึกษาราย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ในประกาศ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และเอกสารจ้างที่ปรึกษา 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คณะกรรมการตัดรายชื่อของที่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ปรึกษารายนั้น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310643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กรณีที่ที่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เอกสารด้านคุณภาพ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ไม่ครบถ้วนหรือเสนอรายละเอียดแตกต่างไป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ไว้ในประกาศและเอกสารจ้างที่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เกิดการได้เปรียบเสียเปรียบต่อที่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พิจารณาผ่อนปรนการตัดสิทธิ์ที่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1428751"/>
            <a:ext cx="2143125" cy="214312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361336" y="527590"/>
            <a:ext cx="8496944" cy="604468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sz="3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เปิดซองข้อเสนอด้านราคาของที่ปรึกษาผู้ยื่นข้อเสนอรายที่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ถูกต้อง</a:t>
            </a:r>
          </a:p>
          <a:p>
            <a:pPr indent="811213"/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ตาม (</a:t>
            </a:r>
            <a:r>
              <a:rPr lang="en-US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)</a:t>
            </a:r>
          </a:p>
          <a:p>
            <a:pPr marL="1179513" indent="-457200">
              <a:buFont typeface="Wingdings" pitchFamily="2" charset="2"/>
              <a:buChar char="Ø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และพิจารณาเลือก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รายที่เสนอราคา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ต่ำสุด </a:t>
            </a:r>
          </a:p>
          <a:p>
            <a:pPr marL="1179513" indent="-457200">
              <a:buFont typeface="Wingdings" pitchFamily="2" charset="2"/>
              <a:buChar char="Ø"/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และจัดลำดับไว้ไม่เกิน </a:t>
            </a:r>
            <a:r>
              <a:rPr lang="en-US" sz="3200" b="1" dirty="0" smtClean="0">
                <a:latin typeface="EucrosiaUPC" pitchFamily="18" charset="-34"/>
                <a:cs typeface="EucrosiaUPC" pitchFamily="18" charset="-34"/>
              </a:rPr>
              <a:t>3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ราย</a:t>
            </a:r>
          </a:p>
          <a:p>
            <a:pPr marL="1179513" indent="-457200"/>
            <a:endParaRPr lang="th-TH" sz="3200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 indent="-355600"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sz="32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200" b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  <a:r>
              <a:rPr lang="th-TH" sz="32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sz="3200" b="1" u="sng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คัดเลือกไว้ซึ่งเสนอ</a:t>
            </a:r>
            <a:r>
              <a:rPr lang="th-TH" sz="3200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ราคาต่ำสุดไม่เข้าทำสัญญา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หรือ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ข้อตกลง </a:t>
            </a: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คณะกรรมการพิจารณาผู้ที่เสนอราคา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ต่ำสุดรายถัดไป</a:t>
            </a: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</a:p>
          <a:p>
            <a:pPr>
              <a:buFont typeface="Courier New" pitchFamily="49" charset="0"/>
              <a:buChar char="o"/>
              <a:tabLst>
                <a:tab pos="722313" algn="l"/>
              </a:tabLst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ที่มีที่ปรึกษาผู้ยื่นข้อเสนอเสนอราคา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ต่ำสุด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เท่ากันหลายราย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เรียกที่ปรึกษาดังกล่าว</a:t>
            </a:r>
            <a:r>
              <a:rPr lang="th-TH" sz="32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มาเสนอ</a:t>
            </a:r>
            <a:r>
              <a:rPr lang="th-TH" sz="32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ราคาใหม่ด้วยวิธีการยื่นซองข้อเสนอด้านราคา 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และพิจารณาเลือกรายที่เสนอราคา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ต่ำสุด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9" name="Straight Connector 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558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71472" y="260648"/>
            <a:ext cx="8104984" cy="1239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(4</a:t>
            </a:r>
            <a:r>
              <a:rPr lang="th-TH" sz="3200" b="1" dirty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sz="32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จัดทำรายงานผลการ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 </a:t>
            </a:r>
            <a:r>
              <a:rPr lang="th-TH" sz="32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อย่าง</a:t>
            </a:r>
            <a:r>
              <a:rPr lang="th-TH" sz="3200" b="1" u="sng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น้อย</a:t>
            </a:r>
            <a:r>
              <a:rPr lang="th-TH" sz="3200" b="1" u="sng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ให้ต้องมีรายการ ดังนี้</a:t>
            </a:r>
            <a:endParaRPr lang="th-TH" sz="3200" b="1" dirty="0">
              <a:solidFill>
                <a:srgbClr val="660033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28596" y="1500174"/>
            <a:ext cx="8424936" cy="36749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(ก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รายละเอียด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งานจ้างที่ปรึกษา และคุณสมบัติของที่ปรึกษาที่จะจ้าง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ข) รายชื่อที่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 วงเงิน และข้อเสนอของที่ปรึกษาทุกราย</a:t>
            </a:r>
            <a:endParaRPr lang="th-TH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(ค)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รายชื่อที่ปรึกษาที่ผ่านการคัดเลือกว่าไม่เป็นผู้มีผลประโยชน์ร่วมกัน</a:t>
            </a:r>
            <a:endParaRPr lang="th-TH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(ง)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หลักเกณฑ์การคัดเลือก พร้อมการให้คะแนน</a:t>
            </a:r>
            <a:endParaRPr lang="th-TH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จ)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ผลการพิจารณา และการให้คะแนนข้อเสนอของที่ปรึกษาทุกราย พร้อมเหตุผลสนับสนุนในการพิจารณา</a:t>
            </a:r>
            <a:endParaRPr lang="th-TH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6" name="รูปภาพ 5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933056"/>
            <a:ext cx="3281588" cy="218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ลูกศรลง 3"/>
          <p:cNvSpPr/>
          <p:nvPr/>
        </p:nvSpPr>
        <p:spPr>
          <a:xfrm>
            <a:off x="4175956" y="1138424"/>
            <a:ext cx="864096" cy="57606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747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28596" y="2060848"/>
            <a:ext cx="8247860" cy="4608512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 ผ่านหัวหน้าเจ้าหน้าที่ 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ยกเลิกการ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ประกาศเชิญ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ชวนทั่วไปครั้ง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ถ้าคณะกรรมการพิจารณาแล้ว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เห็นว่า มี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เหตุผลสมควรที่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ต่อไป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โดยไม่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ต้องยกเลิก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การประกาศเชิญชวนทั่วไป ให้คณะกรรมการต่อรอง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กับที่ปรึกษาราย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 marL="442913">
              <a:buFont typeface="Wingdings" pitchFamily="2" charset="2"/>
              <a:buChar char="Ø"/>
            </a:pP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กรณีที่ไม่มีที่ปรึกษาผู้ยื่นข้อเสนอ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หรือข้อเสนอนั้นไม่ได้รับการ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คัดเลือกให้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เสนอ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รัฐ ผ่าน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เจ้าหน้าที่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พิจารณายกเลิกการจ้างในครั้ง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endParaRPr lang="th-TH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6580774" y="6356350"/>
            <a:ext cx="2106025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66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071670" y="332656"/>
            <a:ext cx="6604786" cy="15121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คณะกรรมการดำเนินการจ้างโดยวิธีประกาศเชิญชวนทั่วไปได้พิจารณาตาม ข้อ </a:t>
            </a:r>
            <a:r>
              <a:rPr lang="en-US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114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แล้ว ปรากฏว่า ที่ปรึกษา</a:t>
            </a:r>
            <a:r>
              <a:rPr lang="th-TH" b="1" u="sng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ผู้ยื่นข้อเสนอ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เพียง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รายเดียว</a:t>
            </a: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หรือยื่นหลาย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รายแต่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การคัดเลือกเพียงรายเดียว 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คำบรรยายภาพแบบวงรี 3"/>
          <p:cNvSpPr/>
          <p:nvPr/>
        </p:nvSpPr>
        <p:spPr>
          <a:xfrm>
            <a:off x="488634" y="346336"/>
            <a:ext cx="1440160" cy="1368152"/>
          </a:xfrm>
          <a:prstGeom prst="wedgeEllipseCallout">
            <a:avLst>
              <a:gd name="adj1" fmla="val 66607"/>
              <a:gd name="adj2" fmla="val -2794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504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6553200" y="6778651"/>
            <a:ext cx="2133600" cy="365125"/>
          </a:xfrm>
        </p:spPr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67544" y="3699362"/>
            <a:ext cx="8136904" cy="19442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เว้น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แต่ หน่วยงานของรัฐจะดำเนินการโดยวิธีคัดเลือกหรือวิธีเฉพาะเจาะจงด้วยเหตุอื่น ให้เริ่มกระบวนการจ้างใหม่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โดยการจัดทำ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รายงานขอจ้างตามข้อ </a:t>
            </a:r>
            <a:r>
              <a:rPr lang="en-US" b="1" dirty="0">
                <a:latin typeface="EucrosiaUPC" pitchFamily="18" charset="-34"/>
                <a:cs typeface="EucrosiaUPC" pitchFamily="18" charset="-34"/>
              </a:rPr>
              <a:t>104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คำบรรยายภาพแบบวงรี 3"/>
          <p:cNvSpPr/>
          <p:nvPr/>
        </p:nvSpPr>
        <p:spPr>
          <a:xfrm>
            <a:off x="428596" y="857232"/>
            <a:ext cx="1643074" cy="1653904"/>
          </a:xfrm>
          <a:prstGeom prst="wedgeEllipseCallout">
            <a:avLst>
              <a:gd name="adj1" fmla="val 65660"/>
              <a:gd name="adj2" fmla="val -201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500298" y="642918"/>
            <a:ext cx="58579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แต่หากหัวหน้าหน่วยงานของรัฐ เห็นว่า หากดำเนินการจ้างด้วยวิธีประกาศเชิญชวนทั่วไปใหม่อาจไม่ได้ผลดี จะสั่งให้ดำเนินการ จ้างโดยวิธีคัดเลือกตามมาตรา 70 (2) (ก) หรือวิธีเฉพาะเจาะจงตาม 70 (3) (ก) แล้วแต่กรณีก็ได้</a:t>
            </a:r>
            <a:endParaRPr lang="th-TH" sz="3200" dirty="0">
              <a:solidFill>
                <a:srgbClr val="0033CC"/>
              </a:solidFill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05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2591" y="2215124"/>
            <a:ext cx="8568952" cy="23660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(1)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ให้ต่อรอง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ราคากับที่ปรึกษา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รายดังกล่าวให้ต่ำสุด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เท่าที่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จะทำได้ หาก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ที่ปรึกษาเสนอราคารายนั้นยอมลดราคาแล้ว หากราคาที่เสนอใหม่ไม่สูง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กว่าวงเงิน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ที่จะจ้าง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หรือสูงกว่าแต่ไม่เกินร้อยละสิบ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ของวงเงินที่จะจ้าง หรือต่อรองแล้วไม่ยอมลดราคาอีก แต่ส่วนที่ สูงกว่าวงเงินที่จะจ้างนั้นไม่เกินร้อยละสิบของวงเงินที่จะจ้าง ถ้าเห็นว่าราคาดังกล่าวเป็นราคาที่เหมาะสม ก็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ให้เสนอ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จ้างจากที่ปรึกษาที่เสนอราคารายนั้น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11760" y="188640"/>
            <a:ext cx="608933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การต่อรองราคางานจ้างที่ปรึกษา</a:t>
            </a: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214546" y="836712"/>
            <a:ext cx="6676996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จ้างที่ปรึกษาโดยวิธีประกาศเชิญชวน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ทั่วไป ที่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ปรากฏ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ว่าราย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ต่ำสุดที่ชนะการเสนอ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ราคาไว้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ยัง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สูงกว่าวงเงินที่จะจ้างตาม 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104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ดังนี้ </a:t>
            </a: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2591" y="4773212"/>
            <a:ext cx="8568952" cy="13920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b="1" u="sng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ถ้าดำเนินการตาม </a:t>
            </a:r>
            <a:r>
              <a:rPr lang="th-TH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1</a:t>
            </a:r>
            <a:r>
              <a:rPr lang="th-TH" b="1" u="sng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) </a:t>
            </a:r>
            <a:r>
              <a:rPr lang="th-TH" b="1" u="sng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แล้วไม่</a:t>
            </a:r>
            <a:r>
              <a:rPr lang="th-TH" b="1" u="sng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ได้ผล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แจ้งที่ปรึกษา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ที่ผ่านเกณฑ์ด้านคุณภาพทุกราย เพื่อเสนอราคา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ใหม่ พร้อม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กันยื่นซองข้อเสนอด้านราคาภายในระยะเวลาที่หน่วยงานของรัฐกำหนด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68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488634" y="489212"/>
            <a:ext cx="1440160" cy="1368152"/>
          </a:xfrm>
          <a:prstGeom prst="wedgeEllipseCallout">
            <a:avLst>
              <a:gd name="adj1" fmla="val 70398"/>
              <a:gd name="adj2" fmla="val 297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63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500042"/>
            <a:ext cx="8424936" cy="6072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หากที่ปรึกษารายใดไม่ยื่นซองข้อเสนอด้านราคา ให้ถือว่าที่ปรึกษาที่เสนอราคารายนั้นยืนราคาตามที่เสนอไว้เดิม หากที่ปรึกษาที่เสนอราคาต่ำสุดในการเสนอราคาครั้งนั้นเสนอราคาไม่สูงกว่าวงเงินที่จะจ้าง หรือสูงกว่าแต่ส่วนที่สูงกว่านั้นไม่เกิน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ร้อยละสิบ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ของวงเงินที่จะจ้าง ถ้าเห็นว่าราคาดังกล่าวเป็นราคาที่เหมาะสมก็ให้เสนอจ้างจากที่ปรึกษารายนั้น </a:t>
            </a:r>
          </a:p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3) ถ้าดำเนินการตาม (2) แล้วไม่ได้ผล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ให้เสนอหัวหน้าหน่วยงานของรัฐเพื่อพิจารณาว่าจะขอเงินเพิ่ม หรือยกเลิกการจ้างในครั้งนั้น หากดำเนินการจ้างด้วยวิธีประกาศเชิญชวนทั่วไปใหม่อาจไม่ได้ผลดี จะสั่งให้ดำเนินการจ้าง โดยวิธีคัดเลือกหรือวิธีเฉพาะเจาะจง ตามมาตรา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70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2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(ก) หรือ มาตรา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70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(ก) แล้วแต่กรณีก็ได้ เว้น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แต่ หน่วยงานของรัฐ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โดยวิธีคัดเลือกหรือวิธีเฉพาะเจาะจงด้วยเหตุอื่น ให้เริ่มกระบวนการจ้างใหม่โดย การ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ขอจ้างตามข้อ </a:t>
            </a:r>
            <a:r>
              <a:rPr lang="en-US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10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</a:p>
          <a:p>
            <a:endParaRPr lang="th-TH" b="1" dirty="0">
              <a:latin typeface="EucrosiaUPC" pitchFamily="18" charset="-34"/>
              <a:cs typeface="EucrosiaUPC" pitchFamily="18" charset="-34"/>
            </a:endParaRPr>
          </a:p>
          <a:p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 algn="l"/>
              <a:t>69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Rectangle 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799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2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1" name="Straight Connector 2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55576" y="268869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Courier New" pitchFamily="49" charset="0"/>
              <a:buChar char="o"/>
              <a:tabLst>
                <a:tab pos="900113" algn="l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ขั้นตอนดำเนินการ</a:t>
            </a: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ตาม พ.ร.บ. การจัดซื้อจัดจ้างฯ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โดยสังเขป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11560" y="4221088"/>
            <a:ext cx="2681181" cy="1765249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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จัดทำรายงานเสนอหัวหน้าหน่วยงาน</a:t>
            </a:r>
            <a:b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ของรัฐเพื่อพิจารณาให้ความเห็นชอบ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707904" y="4221088"/>
            <a:ext cx="4867226" cy="1800200"/>
          </a:xfrm>
          <a:prstGeom prst="rect">
            <a:avLst/>
          </a:prstGeom>
          <a:solidFill>
            <a:srgbClr val="DAEEF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รายงานขอซื้อหรือขอจ้าง (ระเบียบฯ ข้อ 22 หรือ 23 แล้วแต่กรณี)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รายงานขอเช่าสังหาริมทรัพย์ (ระเบียบฯ ข้อ 92 ประกอบข้อ 22)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รายงานขอเช่าอสังหาริมทรัพย์ (ระเบียบฯ ข้อ 94)</a:t>
            </a: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รายงานขอแลกเปลี่ยน (ระเบียบฯ ข้อ 97)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รายงานขอจ้างที่ปรึกษา (ระเบียบฯ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 104)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lvl="1" fontAlgn="base">
              <a:spcBef>
                <a:spcPct val="0"/>
              </a:spcBef>
              <a:buFont typeface="Wingdings" pitchFamily="2" charset="2"/>
              <a:buChar char="Ø"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รายงานขอจ้างออกแบบหรือควบคุม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 (ระเบียบฯ ข้อ 140)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11560" y="1052736"/>
            <a:ext cx="2687308" cy="208823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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 “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แผนการจัดซื้อจัดจ้างประจำปี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”ประกาศในระบบเครือข่ายสารสนเทศของกรมบัญชีกลางและของหน่วยงานของรัฐ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และปิดประกาศโดยเปิดเผย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707904" y="1022925"/>
            <a:ext cx="4896544" cy="2118043"/>
          </a:xfrm>
          <a:prstGeom prst="rect">
            <a:avLst/>
          </a:prstGeom>
          <a:solidFill>
            <a:srgbClr val="FFFFB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การยกเว้นไม่ต้องจัดทำแผน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กรณีจำเป็นเร่งด่วน หรือพัสดุที่ใช้ในราชการลับ ตาม</a:t>
            </a:r>
            <a:r>
              <a:rPr kumimoji="0" lang="th-TH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ม.56(1)(ค)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วงเงินตามที่กำหนดในกฎกระทรวง หรือจำเป็นต้องใช้พัสดุโดยฉุกเฉินหรือเป็นพัสดุที่จะขายทอดตลาด  ตาม ม.56(2)(ข) (ง)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งานจ้างที่ปรึกษาที่มีวงเงินตามที่กำหนดในกฎกระทรวง หรือจำเป็นเร่งด่วนหรือเกี่ยวกับความมั่นคงของชาติ ตาม ม.70(3)(ข) หรือ (ฉ)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งานจ้างออกแบบหรือควบคุมงานก่อสร้างที่มีความจำเป็นเร่งด่วนหรือเกี่ยวกับความมั่นคงของชาติ</a:t>
            </a: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ตาม ม.82(3)</a:t>
            </a:r>
            <a:endParaRPr kumimoji="0" lang="th-TH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07" name="AutoShape 11"/>
          <p:cNvCxnSpPr>
            <a:cxnSpLocks noChangeShapeType="1"/>
          </p:cNvCxnSpPr>
          <p:nvPr/>
        </p:nvCxnSpPr>
        <p:spPr bwMode="auto">
          <a:xfrm>
            <a:off x="2339752" y="3140968"/>
            <a:ext cx="0" cy="10801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699792" y="3418318"/>
            <a:ext cx="5904656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  หรือรายละเอียดคุณลักษณะเฉพาะ  หรือแบบรูปรายการก่อสร้าง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611560" y="3418318"/>
            <a:ext cx="1368152" cy="514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จัดทำราคากลาง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600" b="1" dirty="0" smtClean="0">
                <a:latin typeface="EucrosiaUPC" pitchFamily="18" charset="-34"/>
                <a:cs typeface="EucrosiaUPC" pitchFamily="18" charset="-34"/>
              </a:rPr>
              <a:t>(มาตรา 4,63)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>
            <a:off x="1979712" y="3717032"/>
            <a:ext cx="72008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0" name="Right Arrow 39"/>
          <p:cNvSpPr/>
          <p:nvPr/>
        </p:nvSpPr>
        <p:spPr>
          <a:xfrm>
            <a:off x="3347864" y="1844824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Right Arrow 40"/>
          <p:cNvSpPr/>
          <p:nvPr/>
        </p:nvSpPr>
        <p:spPr>
          <a:xfrm>
            <a:off x="3347864" y="4941168"/>
            <a:ext cx="36004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5" name="AutoShape 11"/>
          <p:cNvCxnSpPr>
            <a:cxnSpLocks noChangeShapeType="1"/>
          </p:cNvCxnSpPr>
          <p:nvPr/>
        </p:nvCxnSpPr>
        <p:spPr bwMode="auto">
          <a:xfrm>
            <a:off x="2267744" y="6012904"/>
            <a:ext cx="0" cy="2964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0" name="Rectangle 49"/>
          <p:cNvSpPr/>
          <p:nvPr/>
        </p:nvSpPr>
        <p:spPr>
          <a:xfrm>
            <a:off x="2051720" y="6237312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</a:t>
            </a:r>
          </a:p>
        </p:txBody>
      </p:sp>
      <p:sp>
        <p:nvSpPr>
          <p:cNvPr id="51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019" y="3648445"/>
            <a:ext cx="871597" cy="1585316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51520" y="836712"/>
            <a:ext cx="4534794" cy="28077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6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117 </a:t>
            </a:r>
            <a:r>
              <a:rPr lang="th-TH" sz="32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ให้คณะกรรมการฯ</a:t>
            </a:r>
            <a:endParaRPr lang="th-TH" sz="3200" b="1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รายงาน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ผลการพิจารณาและความเห็นพร้อมด้วยเอกสารที่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เกี่ยวข้อง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ทั้งหมด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ต่อ</a:t>
            </a:r>
            <a:r>
              <a:rPr lang="th-TH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หัวหน้าหน่วยงานของ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รัฐ</a:t>
            </a:r>
          </a:p>
          <a:p>
            <a:pPr algn="ctr"/>
            <a:r>
              <a:rPr lang="th-TH" sz="3200" b="1" u="sng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sz="3200" b="1" u="sng" dirty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sz="3200" b="1" u="sng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sz="3200" b="1" dirty="0" smtClean="0">
                <a:solidFill>
                  <a:srgbClr val="CC0099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เพื่อ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พิจารณาให้ความ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เห็นชอบ</a:t>
            </a:r>
            <a:endParaRPr lang="th-TH" sz="36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928662" y="116632"/>
            <a:ext cx="7643865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การ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รายงานผลการ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พิจารณาต่อผู้</a:t>
            </a:r>
            <a:r>
              <a:rPr lang="th-TH" sz="3600" b="1" dirty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มีอำนาจ</a:t>
            </a:r>
            <a:r>
              <a:rPr lang="th-TH" sz="3600" b="1" dirty="0" smtClean="0">
                <a:solidFill>
                  <a:srgbClr val="0000FF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อนุมัติสั่งจ้าง</a:t>
            </a:r>
            <a:endParaRPr lang="th-TH" sz="3600" b="1" dirty="0">
              <a:solidFill>
                <a:srgbClr val="0000FF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932040" y="858373"/>
            <a:ext cx="3960440" cy="2857520"/>
          </a:xfrm>
          <a:prstGeom prst="roundRect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เมื่อหัวหน้าหน่วยงานฯ เห็นชอบและอนุมัติสั่งจ้างแล้ว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“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หัวหน้า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เจ้าหน้าที่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”</a:t>
            </a:r>
            <a:r>
              <a:rPr lang="th-TH" b="1" u="sng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ประกาศผลผู้ชนะ/แจ้ง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ผลการ</a:t>
            </a: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พิจารณาตาม</a:t>
            </a:r>
            <a:r>
              <a:rPr lang="th-TH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แบบที่กรมบัญชีกลางกำหนด</a:t>
            </a:r>
          </a:p>
          <a:p>
            <a:pPr algn="ctr"/>
            <a:endParaRPr lang="th-TH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547664" y="3937617"/>
            <a:ext cx="3059832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แจ้งให้ที่ปรึกษา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ทุก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รายทราบ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1428728" y="4787463"/>
            <a:ext cx="7463752" cy="662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ระบบเครือข่าย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สารสนเทศ</a:t>
            </a:r>
          </a:p>
          <a:p>
            <a:pPr algn="ctr">
              <a:lnSpc>
                <a:spcPts val="2800"/>
              </a:lnSpc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ของกรมบัญชีกลางและของหน่วยงานของรัฐ</a:t>
            </a:r>
            <a:endParaRPr lang="th-TH" sz="2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971110" y="5593801"/>
            <a:ext cx="7921370" cy="648072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สถานที่ปิดประกาศของหน่วยงานของรัฐนั้น</a:t>
            </a:r>
            <a:endParaRPr lang="th-TH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076056" y="3937617"/>
            <a:ext cx="3816424" cy="720080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ผ่านทางจดหมายอิเล็กทรอนิกส์ </a:t>
            </a:r>
            <a:endParaRPr lang="th-TH" sz="24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4644008" y="4141671"/>
            <a:ext cx="432048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ลูกศรลง 16"/>
          <p:cNvSpPr/>
          <p:nvPr/>
        </p:nvSpPr>
        <p:spPr>
          <a:xfrm>
            <a:off x="2928926" y="3644455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32-Point Star 17"/>
          <p:cNvSpPr/>
          <p:nvPr/>
        </p:nvSpPr>
        <p:spPr>
          <a:xfrm>
            <a:off x="971600" y="4729705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32-Point Star 19"/>
          <p:cNvSpPr/>
          <p:nvPr/>
        </p:nvSpPr>
        <p:spPr>
          <a:xfrm>
            <a:off x="1115616" y="3937617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32-Point Star 20"/>
          <p:cNvSpPr/>
          <p:nvPr/>
        </p:nvSpPr>
        <p:spPr>
          <a:xfrm>
            <a:off x="527582" y="5521793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2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2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254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857488" y="565780"/>
            <a:ext cx="5616624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การจ้างที่ปรึกษาโดยวิธีคัดเลือก</a:t>
            </a:r>
            <a:endParaRPr lang="th-TH" sz="36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400096" y="1643050"/>
            <a:ext cx="3600400" cy="4429156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99336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เมื่อหัวหน้าหน่วยงานของรัฐเห็นชอบรายงานจ้างที่ปรึกษาตามข้อ </a:t>
            </a:r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104 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endParaRPr lang="th-TH" sz="3200" b="1" i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ตัดมุมสี่เหลี่ยมผืนผ้าด้านเดียวกัน 8"/>
          <p:cNvSpPr/>
          <p:nvPr/>
        </p:nvSpPr>
        <p:spPr>
          <a:xfrm>
            <a:off x="4355976" y="1998620"/>
            <a:ext cx="4536504" cy="1930446"/>
          </a:xfrm>
          <a:prstGeom prst="snip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th-TH" b="1" i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เจ้าหน้าที่ขอรายชื่อที่</a:t>
            </a: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ปรึกษา    ใน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สาขางานที่จะจ้างจากศูนย์</a:t>
            </a: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ข้อมูล     ที่</a:t>
            </a:r>
            <a:r>
              <a:rPr lang="th-TH" b="1" i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ปรึกษา กระทรวงการคลัง 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แผนผังลำดับงาน: กระบวนการ 9"/>
          <p:cNvSpPr/>
          <p:nvPr/>
        </p:nvSpPr>
        <p:spPr>
          <a:xfrm>
            <a:off x="4415008" y="4164564"/>
            <a:ext cx="4536504" cy="1836204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th-TH" b="1" i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แล้ว</a:t>
            </a:r>
            <a:r>
              <a:rPr lang="th-TH" b="1" dirty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มอบให้คณะกรรมการดำเนินงานจ้างที่ปรึกษาโดยวิธี</a:t>
            </a:r>
            <a:r>
              <a:rPr lang="th-TH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คัดเลือก เพื่อดำเนินการต่อไป</a:t>
            </a:r>
            <a:endParaRPr lang="th-TH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4071934" y="2786058"/>
            <a:ext cx="42862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ลูกศรขวา 12"/>
          <p:cNvSpPr/>
          <p:nvPr/>
        </p:nvSpPr>
        <p:spPr>
          <a:xfrm>
            <a:off x="4071934" y="4500570"/>
            <a:ext cx="42862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" name="Group 2"/>
          <p:cNvGrpSpPr/>
          <p:nvPr/>
        </p:nvGrpSpPr>
        <p:grpSpPr>
          <a:xfrm>
            <a:off x="494904" y="4143380"/>
            <a:ext cx="3429024" cy="1571636"/>
            <a:chOff x="251520" y="1340768"/>
            <a:chExt cx="6480720" cy="3024336"/>
          </a:xfrm>
        </p:grpSpPr>
        <p:pic>
          <p:nvPicPr>
            <p:cNvPr id="16" name="Picture 3" descr="ที่ปรึกษา 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240" y="1340768"/>
              <a:ext cx="6477000" cy="29813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ctangle 4"/>
            <p:cNvSpPr/>
            <p:nvPr/>
          </p:nvSpPr>
          <p:spPr>
            <a:xfrm>
              <a:off x="251520" y="1340768"/>
              <a:ext cx="648072" cy="3024336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Rectangle 5"/>
            <p:cNvSpPr/>
            <p:nvPr/>
          </p:nvSpPr>
          <p:spPr>
            <a:xfrm>
              <a:off x="926595" y="1478238"/>
              <a:ext cx="2430270" cy="4124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Government</a:t>
              </a:r>
              <a:endParaRPr lang="th-TH" sz="1600" b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9" name="คำบรรยายภาพแบบวงรี 3"/>
          <p:cNvSpPr/>
          <p:nvPr/>
        </p:nvSpPr>
        <p:spPr>
          <a:xfrm>
            <a:off x="845824" y="142852"/>
            <a:ext cx="1440160" cy="1368152"/>
          </a:xfrm>
          <a:prstGeom prst="wedgeEllipseCallout">
            <a:avLst>
              <a:gd name="adj1" fmla="val 37230"/>
              <a:gd name="adj2" fmla="val 56842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187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785918" y="1491054"/>
            <a:ext cx="7000924" cy="11521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จัดทำหนังสือ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เชิญชวนที่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ปรึกษาไม่น้อยกว่า </a:t>
            </a:r>
            <a:r>
              <a:rPr lang="en-US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เว้นแต่ในงานนั้นมีที่ปรึกษาที่มีคุณสมบัติตรงตามที่กำหนดไม่ถึง </a:t>
            </a:r>
            <a:r>
              <a:rPr lang="en-US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ราย ให้เข้ายื่นข้อเสนอ </a:t>
            </a: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โดยคำนึงถึงการไม่มีผลประโยชน์ร่วมกัน พร้อมจัดทำบัญชีรายชื่อที่ปรึกษาที่คณะกรรมการฯ มีหนังสือเชิญชวนด้วย</a:t>
            </a:r>
            <a:endParaRPr lang="th-TH" b="1" dirty="0">
              <a:solidFill>
                <a:srgbClr val="660033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3108" y="357166"/>
            <a:ext cx="6535058" cy="9361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 ให้คณะกรรมการดำเนินงานจ้างที่ปรึกษาโดยวิธีคัดเลือกดำเนินการดังนี้</a:t>
            </a:r>
            <a:endParaRPr lang="th-TH" sz="3000" b="1" dirty="0">
              <a:solidFill>
                <a:srgbClr val="00339A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08710" y="4071942"/>
            <a:ext cx="8321008" cy="24288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 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เมื่อ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ถึงกำหนดวัน เวลาใน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การรับซองข้อเสนอ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ให้รับซองข้อเสนอของที่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ปรึกษาเฉพาะรายที่ได้มีหนังสือเชิญชวนเท่านั้น พร้อมทั้งจัดทำบัญชีรายชื่อที่ปรึกษาที่มายื่นข้อเสนอ 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เมื่อพ้นกำหนดเวลารับซอง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 ห้ามรับเอกสารหลักฐานต่างๆ ตาม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เงื่อนไขที่กำหนดในหนังสือ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เชิญชวนเพิ่มเติมจากที่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</a:t>
            </a:r>
            <a:endParaRPr lang="th-TH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71472" y="3214686"/>
            <a:ext cx="8143932" cy="100013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การยื่นซองข้อเสนอและการรับซองข้อเสนอ ให้ดำเนินการตามข้อ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113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โดยอนุโลม</a:t>
            </a:r>
            <a:endParaRPr lang="th-TH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357158" y="357166"/>
            <a:ext cx="1440160" cy="1368152"/>
          </a:xfrm>
          <a:prstGeom prst="wedgeEllipseCallout">
            <a:avLst>
              <a:gd name="adj1" fmla="val 64712"/>
              <a:gd name="adj2" fmla="val 9958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20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333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81288" y="3436980"/>
            <a:ext cx="7962678" cy="2728324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3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ตรวจสอบ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การมีผลประโยชน์ร่วมกัน และเอกสารหลักฐาน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ต่างๆ แล้ว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คัดเลือกที่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ไม่มีผลประโยชน์ร่วมกัน และยื่นเอกสารครบถ้วน ถูกต้อง มีคุณสมบัติและ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ข้อเสนอเป็นไปตามเงื่อนไข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ที่หน่วยงานของ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sz="3200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 </a:t>
            </a:r>
          </a:p>
          <a:p>
            <a:pPr algn="ctr"/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endParaRPr lang="th-TH" sz="32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681288" y="642918"/>
            <a:ext cx="7105422" cy="278608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</a:t>
            </a:r>
            <a:r>
              <a:rPr lang="en-US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เมื่อถึงกำหนดวัน เวลาในการเปิดซองข้อเสนอ </a:t>
            </a:r>
          </a:p>
          <a:p>
            <a:pPr marL="723900" indent="-1778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339A"/>
                </a:solidFill>
                <a:latin typeface="EucrosiaUPC" pitchFamily="18" charset="-34"/>
                <a:cs typeface="EucrosiaUPC" pitchFamily="18" charset="-34"/>
              </a:rPr>
              <a:t>ให้เปิดซองข้อเสนอและเอกสารหลักฐาน ต่างๆ  ของที่ปรึกษาทุกราย </a:t>
            </a:r>
          </a:p>
          <a:p>
            <a:pPr marL="723900" indent="-177800" defTabSz="355600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 ให้กรรมการทุกคนลงลายมือชื่อกำกับไว้ในเอกสารประกอบการยื่นข้อเสนอทุกแผ่น </a:t>
            </a:r>
            <a:endParaRPr lang="th-TH" sz="3200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73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215206" y="428604"/>
            <a:ext cx="1440160" cy="1368152"/>
          </a:xfrm>
          <a:prstGeom prst="wedgeEllipseCallout">
            <a:avLst>
              <a:gd name="adj1" fmla="val -46164"/>
              <a:gd name="adj2" fmla="val 5584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20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035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2947997"/>
            <a:ext cx="2969064" cy="21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3528" y="260648"/>
            <a:ext cx="8424936" cy="3239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ในกระบวนการพิจารณา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อาจ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สอบถามข้อเท็จจริงเพิ่มเติมจากที่ปรึกษาผู้ยื่นข้อเสนอราย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ใดก็ได้</a:t>
            </a: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จะให้ที่ปรึกษาผู้ยื่นข้อเสนอรายใดเปลี่ยนแปลง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สาระสำคัญ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ที่เสนอไว้แล้วมิได้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355600">
              <a:buFont typeface="Arial" pitchFamily="34" charset="0"/>
              <a:buChar char="•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หาก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 เห็น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ว่าที่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ปรึกษาผู้ยื่นข้อเสนอรายใดมีคุณสมบัติไม่ครบถ้วนตามเงื่อนไขที่หน่วยงานของรัฐ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ได้กำหนด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 </a:t>
            </a:r>
            <a:r>
              <a:rPr lang="th-TH" b="1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คณะกรรมการตัดรายชื่อของที่</a:t>
            </a:r>
            <a:r>
              <a:rPr lang="th-TH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ปรึกษารายนั้นออกจากการคัดเลือกในครั้งนั้น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74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85720" y="3500438"/>
            <a:ext cx="8643998" cy="3106438"/>
          </a:xfrm>
          <a:prstGeom prst="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กรณีที่ที่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ใดเสนอ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เอกสารไม่ครบถ้วน</a:t>
            </a:r>
          </a:p>
          <a:p>
            <a:pPr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หรือเสนอรายละเอียดแตกต่างไป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จากเงื่อนไข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</a:t>
            </a:r>
          </a:p>
          <a:p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หน่วยงาน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รัฐกำหนด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ไว้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ในหนังสือเชิญชวนใน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ส่วน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ที่มิใช่สาระสำคัญ 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และความแตกต่างนั้นไม่มี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ผลทำให้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เกิดการได้เปรียบเสียเปรียบต่อที่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อื่นหรือเป็นการผิดพลาด</a:t>
            </a:r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เล็กน้อย ให้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พิจารณาผ่อนปรนการตัดสิทธิ์ที่</a:t>
            </a:r>
            <a:r>
              <a:rPr lang="th-TH" b="1" u="sng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ปรึกษารายนั้น และพิจารณา</a:t>
            </a:r>
            <a:r>
              <a:rPr lang="th-TH" b="1" u="sng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ในขั้นตอนต่อไป </a:t>
            </a:r>
          </a:p>
        </p:txBody>
      </p:sp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86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357422" y="1703088"/>
            <a:ext cx="6391042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530225" indent="-530225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(ก)  กรณี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งานจ้างที่ปรึกษาที่เป็นไปตามมาตรฐานของหน่วยงานของรัฐหรืองานที่ซับซ้อน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ให้คัดเลือกจากรายที่ได้คะแนนรวมด้านคุณภาพและด้านราคามากที่สุด 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endParaRPr lang="th-TH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260648"/>
            <a:ext cx="8424936" cy="1382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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คัดเลือก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ข้อเสนอของที่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ปรึกษาที่ถูกต้องตาม </a:t>
            </a: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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และผ่านเกณฑ์ด้านคุณภาพที่หน่วยงานของรัฐกำหนด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และจัดลำดับ 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และให้พิจารณาคัดเลือกผู้ชนะหรือผู้ได้รับการคัดเลือกตามหลักเกณฑ์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ดังนี้ </a:t>
            </a:r>
            <a:endParaRPr lang="th-TH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57158" y="1714488"/>
            <a:ext cx="1857388" cy="1428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งานซับซ้อน</a:t>
            </a:r>
            <a:endParaRPr lang="th-TH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4509120"/>
            <a:ext cx="8424936" cy="1584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กรณี</a:t>
            </a:r>
            <a:r>
              <a:rPr lang="th-TH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ที่ปรึกษาผู้ยื่นข้อเสนอรายที่คัดเลือกไว้ไม่เข้าทำสัญญาหรือข้อตกลง</a:t>
            </a:r>
          </a:p>
          <a:p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คณะกรรมการฯพิจารณาที่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ได้คะแนนมาก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ที่สุดลำดับถัดไป </a:t>
            </a:r>
            <a:r>
              <a:rPr lang="th-TH" b="1" u="sng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ตาม (ก) หรือ (ข) แล้วแต่</a:t>
            </a:r>
            <a:r>
              <a:rPr lang="th-TH" b="1" u="sng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กรณี </a:t>
            </a:r>
            <a:endParaRPr lang="th-TH" b="1" u="sng" dirty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428596" y="3353002"/>
            <a:ext cx="1785950" cy="8618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งานซับซ้อน</a:t>
            </a:r>
            <a:r>
              <a:rPr lang="th-TH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มาก </a:t>
            </a:r>
            <a:endParaRPr lang="th-TH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357422" y="3357562"/>
            <a:ext cx="635798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(ข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) ให้คัดเลือกรายที่ได้คะแนนด้าน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คุณภาพมาก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ที่สุด </a:t>
            </a: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75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808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76</a:t>
            </a:fld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14348" y="975028"/>
            <a:ext cx="7643866" cy="1382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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ในกรณีที่มีที่ปรึกษาได้คะแนนเท่ากันหลายราย ให้ดำเนินการดังนี้</a:t>
            </a:r>
          </a:p>
          <a:p>
            <a:pPr marL="6270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(ก) กรณีตาม (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)(ก) ให้พิจารณาผู้ที่ได้รับคะแนนด้านคุณภาพมากที่สุด</a:t>
            </a:r>
          </a:p>
          <a:p>
            <a:pPr marL="6270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(ข) กรณีตาม (</a:t>
            </a:r>
            <a:r>
              <a:rPr lang="en-US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6</a:t>
            </a:r>
            <a:r>
              <a:rPr lang="th-TH" sz="3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)(ข) ให้พิจารณาผู้ที่เสนอราคาต่ำสุด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85786" y="3429000"/>
            <a:ext cx="38576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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จัดทำรายงานผลการพิจารณา โดยให้นำความในข้อ 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114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sz="3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) มาใช้บังคับโดยอนุโลม</a:t>
            </a:r>
            <a:endParaRPr lang="th-TH" sz="3200" dirty="0">
              <a:solidFill>
                <a:srgbClr val="006600"/>
              </a:solidFill>
            </a:endParaRPr>
          </a:p>
        </p:txBody>
      </p:sp>
      <p:pic>
        <p:nvPicPr>
          <p:cNvPr id="6" name="รูปภาพ 5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3143248"/>
            <a:ext cx="3649973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8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1412776"/>
            <a:ext cx="8280920" cy="2880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มี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ที่ปรึกษาผู้ยื่นข้อเสนอเพียงราย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เดียวหรือ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มีที่ปรึกษาผู้ยื่นข้อเสนอหลาย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ราย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แต่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ผ่าน</a:t>
            </a: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การคัดเลือก</a:t>
            </a:r>
            <a:r>
              <a:rPr lang="th-TH" sz="2600" b="1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เพียงรายเดียว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เสนอหัวหน้าหน่วยงานของรัฐ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ยกเลิก</a:t>
            </a:r>
          </a:p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 แต่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ถ้าคณะ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กรรมการฯ เห็น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ว่ามีเหตุผลสมควรที่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ต่อไปโดยไม่ต้องยกเลิกการคัดเลือก 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คณะกรรมการต่อรอง</a:t>
            </a:r>
            <a:r>
              <a:rPr lang="th-TH" sz="26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กับที่ปรึกษาราย</a:t>
            </a:r>
            <a:r>
              <a:rPr lang="th-TH" sz="26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pPr>
              <a:buFont typeface="Wingdings" pitchFamily="2" charset="2"/>
              <a:buChar char="Ø"/>
            </a:pP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ใน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กรณีที่ไม่มีที่ปรึกษาผู้ยื่นข้อเสนอหรือข้อเสนอนั้นไม่ได้รับการคัดเลือก ให้เสนอ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หัวหน้าหน่วยงาน</a:t>
            </a:r>
            <a:r>
              <a:rPr lang="th-TH" sz="2600" b="1" dirty="0">
                <a:latin typeface="EucrosiaUPC" pitchFamily="18" charset="-34"/>
                <a:cs typeface="EucrosiaUPC" pitchFamily="18" charset="-34"/>
              </a:rPr>
              <a:t>ของรัฐผ่านหัวหน้าเจ้าหน้าที่เพื่อพิจารณายกเลิกการจ้างในครั้ง</a:t>
            </a: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นั้น</a:t>
            </a:r>
            <a:endParaRPr lang="th-TH" sz="2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4437112"/>
            <a:ext cx="8247860" cy="17281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แต่หากดำเนินการ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จ้างโดยวิธีคัดเลือกใหม่อาจไม่ได้ผลดี 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จะสั่ง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ให้ดำเนินการ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จ้างโดย วิธีเฉพาะเจาะจงตามมาตรา 70 (3) (ก) ก็ได้ 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เว้นแต่ หน่วยงาน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ของรัฐ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จะดำเนินการ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โดยวิธี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เฉพาะเจาะจง เหตุ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อื่น ให้เริ่มกระบวนการจ้างใหม่โดยการ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ขอจ้างตามข้อ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104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7544" y="385854"/>
            <a:ext cx="8280920" cy="8829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           เมื่อ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คณะกรรมการดำเนินการจ้างที่ปรึกษาโดยวิธี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คัดเลือก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ได้พิจารณาตาม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120</a:t>
            </a: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แล้ว ปรากฏว่า 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77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4" name="คำบรรยายภาพแบบวงรี 3"/>
          <p:cNvSpPr/>
          <p:nvPr/>
        </p:nvSpPr>
        <p:spPr>
          <a:xfrm>
            <a:off x="323528" y="188640"/>
            <a:ext cx="1440160" cy="1368152"/>
          </a:xfrm>
          <a:prstGeom prst="wedgeEllipseCallout">
            <a:avLst>
              <a:gd name="adj1" fmla="val 67595"/>
              <a:gd name="adj2" fmla="val 502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21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1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411760" y="332656"/>
            <a:ext cx="6089330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การต่อรองราคางานจ้างที่ปรึกษา</a:t>
            </a:r>
            <a:endParaRPr lang="th-TH" sz="3200" b="1" dirty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214546" y="980728"/>
            <a:ext cx="6676996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ในกรณีที่ปรากฏว่า ราคาของที่ปรึกษาที่เป็นผู้ชนะหรือได้รับการคัดเลือก</a:t>
            </a:r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ยัง</a:t>
            </a:r>
            <a:r>
              <a:rPr lang="th-TH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สูงกว่าวงเงินที่จะจ้างตาม 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104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ให้</a:t>
            </a:r>
            <a:r>
              <a:rPr lang="th-TH" b="1" dirty="0" smtClean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คณะกรรมการดำเนินการ </a:t>
            </a:r>
            <a:r>
              <a:rPr lang="th-TH" b="1" dirty="0">
                <a:solidFill>
                  <a:srgbClr val="660033"/>
                </a:solidFill>
                <a:latin typeface="EucrosiaUPC" pitchFamily="18" charset="-34"/>
                <a:cs typeface="EucrosiaUPC" pitchFamily="18" charset="-34"/>
              </a:rPr>
              <a:t>ดังนี้ </a:t>
            </a: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78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488634" y="489212"/>
            <a:ext cx="1440160" cy="1368152"/>
          </a:xfrm>
          <a:prstGeom prst="wedgeEllipseCallout">
            <a:avLst>
              <a:gd name="adj1" fmla="val 70398"/>
              <a:gd name="adj2" fmla="val 2975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5720" y="3933056"/>
            <a:ext cx="8643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หากดำเนินการตาม </a:t>
            </a:r>
            <a:r>
              <a:rPr lang="th-TH" sz="2400" b="1" u="sng" dirty="0" smtClean="0"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400" b="1" u="sng" dirty="0" smtClean="0"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แล้วไม่ได้ผล 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ให้เสนอหัวหน้าหน่วยงานของรัฐผ่านหัวหน้าเจ้าหน้าที่เพื่อประกอบการใช้ดุลพินิจว่าจะขอเงินเพิ่ม หรือยกเลิกการจ้างในครั้งนั้น และดำเนินการจ้างโดยวิธีคัดเลือกใหม่ แต่หากหัวหน้าหน่วยงานของรัฐพิจารณาแล้วเห็นว่าการดำเนินการจ้างโดยวิธีคัดเลือกอาจใหม่ไม่ได้ผลดี จะสั่งให้ดำเนินการจ้างโดยวิธีวิธีเฉพาะเจาะจงตามมาตรา </a:t>
            </a:r>
            <a:r>
              <a:rPr lang="en-US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70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(</a:t>
            </a:r>
            <a:r>
              <a:rPr lang="en-US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3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) (ก) ก็ได้ เว้นแต่ เว้นแต่หน่วยงานของรัฐจะดำเนินการโดยวิธีเฉพาะเจาะจงด้วยเหตุอื่น ให้เริ่มกระบวนการจ้างใหม่โดยการจัดทำรายงานขอจ้างตามข้อ </a:t>
            </a:r>
            <a:r>
              <a:rPr lang="en-US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10</a:t>
            </a:r>
            <a:r>
              <a:rPr lang="th-TH" sz="24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</a:p>
        </p:txBody>
      </p:sp>
      <p:grpSp>
        <p:nvGrpSpPr>
          <p:cNvPr id="9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2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95536" y="221938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EucrosiaUPC" pitchFamily="18" charset="-34"/>
                <a:cs typeface="EucrosiaUPC" pitchFamily="18" charset="-34"/>
                <a:sym typeface="Wingdings 2"/>
              </a:rPr>
              <a:t> 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ต่อรองราคากับที่ปรึกษารายดังกล่าวให้ต่ำสุดเท่าที่จะทำได้ หากที่ปรึกษารายนั้นยอมลดราคาแล้ว ราคาที่เสนอใหม่ไม่สูงกว่าวงเงินที่จะจ้าง </a:t>
            </a:r>
            <a:r>
              <a:rPr lang="th-TH" sz="24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หรือสูงกว่าไม่เกินร้อยละสิบ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ของวงเงินที่จะจ้าง หรือต่อรองแล้วไม่ยอมลดราคาอีก แต่ส่วนที่สูงกว่านั้นไม่เกินร้อยละสิบของวงเงินที่จะจ้าง ถ้าเห็นว่าราคาดังกล่าวเป็นราคาที่เหมาะสม ก็ให้เสนอจ้างจากที่ปรึกษารายนั้น</a:t>
            </a:r>
            <a:endParaRPr lang="th-TH" sz="2400" b="1" dirty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3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79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571736" y="500042"/>
            <a:ext cx="6000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0033CC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การประกาศผลผู้ได้รับการคัดเลือก</a:t>
            </a:r>
            <a:endParaRPr lang="th-TH" sz="4400" dirty="0">
              <a:solidFill>
                <a:srgbClr val="0033CC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คำบรรยายภาพแบบวงรี 3"/>
          <p:cNvSpPr/>
          <p:nvPr/>
        </p:nvSpPr>
        <p:spPr>
          <a:xfrm>
            <a:off x="774386" y="489212"/>
            <a:ext cx="1440160" cy="1368152"/>
          </a:xfrm>
          <a:prstGeom prst="wedgeEllipseCallout">
            <a:avLst>
              <a:gd name="adj1" fmla="val 72293"/>
              <a:gd name="adj2" fmla="val -1797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428728" y="1210432"/>
            <a:ext cx="707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 ให้นำความในข้อ </a:t>
            </a:r>
            <a:r>
              <a:rPr lang="en-US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 </a:t>
            </a:r>
          </a:p>
          <a:p>
            <a:pPr lvl="0" algn="ctr">
              <a:buFont typeface="Courier New" pitchFamily="49" charset="0"/>
              <a:buChar char="o"/>
            </a:pPr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 มาใช้บังคับกับการประกาศผลผู้ได้รับการคัดเลือกในงานจ้างที่ปรึกษาโดยวิธีคัดเลือก โดยอนุโลม</a:t>
            </a:r>
            <a:endParaRPr lang="th-TH" sz="3600" dirty="0">
              <a:solidFill>
                <a:srgbClr val="003217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2" y="3139258"/>
            <a:ext cx="1000100" cy="1585316"/>
          </a:xfrm>
          <a:prstGeom prst="rect">
            <a:avLst/>
          </a:prstGeom>
        </p:spPr>
      </p:pic>
      <p:sp>
        <p:nvSpPr>
          <p:cNvPr id="13" name="สี่เหลี่ยมผืนผ้ามุมมน 6"/>
          <p:cNvSpPr/>
          <p:nvPr/>
        </p:nvSpPr>
        <p:spPr>
          <a:xfrm>
            <a:off x="1547664" y="3425010"/>
            <a:ext cx="3059832" cy="862956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แจ้งให้ที่ปรึกษา</a:t>
            </a:r>
          </a:p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ทุก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รายทราบ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4" name="สี่เหลี่ยมผืนผ้ามุมมน 7"/>
          <p:cNvSpPr/>
          <p:nvPr/>
        </p:nvSpPr>
        <p:spPr>
          <a:xfrm>
            <a:off x="1428728" y="4425142"/>
            <a:ext cx="7463752" cy="8766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ประกาศใน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ระบบเครือข่าย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สารสนเทศ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ของกรมบัญชีกลางและของหน่วยงานของรัฐ</a:t>
            </a: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5" name="สี่เหลี่ยมผืนผ้ามุมมน 8"/>
          <p:cNvSpPr/>
          <p:nvPr/>
        </p:nvSpPr>
        <p:spPr>
          <a:xfrm>
            <a:off x="971110" y="5425274"/>
            <a:ext cx="7921370" cy="740030"/>
          </a:xfrm>
          <a:prstGeom prst="roundRect">
            <a:avLst/>
          </a:prstGeom>
          <a:solidFill>
            <a:srgbClr val="CCFFFF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ปิดประกาศ โดยเปิดเผย </a:t>
            </a:r>
            <a:r>
              <a:rPr lang="th-TH" b="1" dirty="0" smtClean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ณ </a:t>
            </a:r>
            <a:r>
              <a:rPr lang="th-TH" b="1" dirty="0">
                <a:solidFill>
                  <a:srgbClr val="800000"/>
                </a:solidFill>
                <a:latin typeface="EucrosiaUPC" pitchFamily="18" charset="-34"/>
                <a:cs typeface="EucrosiaUPC" pitchFamily="18" charset="-34"/>
              </a:rPr>
              <a:t>สถานที่ปิดประกาศของหน่วยงานของรัฐนั้น</a:t>
            </a:r>
            <a:endParaRPr lang="th-TH" dirty="0">
              <a:solidFill>
                <a:srgbClr val="8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สี่เหลี่ยมผืนผ้ามุมมน 9"/>
          <p:cNvSpPr/>
          <p:nvPr/>
        </p:nvSpPr>
        <p:spPr>
          <a:xfrm>
            <a:off x="5076056" y="3425010"/>
            <a:ext cx="3816424" cy="862956"/>
          </a:xfrm>
          <a:prstGeom prst="roundRect">
            <a:avLst/>
          </a:prstGeom>
          <a:solidFill>
            <a:srgbClr val="FFFF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ผ่านทางจดหมายอิเล็กทรอนิกส์ </a:t>
            </a:r>
            <a:endParaRPr lang="th-TH" sz="2400" b="1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400" b="1" dirty="0" smtClean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EucrosiaUPC" pitchFamily="18" charset="-34"/>
                <a:cs typeface="EucrosiaUPC" pitchFamily="18" charset="-34"/>
              </a:rPr>
              <a:t>e - mail) </a:t>
            </a:r>
            <a:endParaRPr lang="th-TH" sz="24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7" name="32-Point Star 17"/>
          <p:cNvSpPr/>
          <p:nvPr/>
        </p:nvSpPr>
        <p:spPr>
          <a:xfrm>
            <a:off x="994401" y="4496580"/>
            <a:ext cx="720079" cy="720080"/>
          </a:xfrm>
          <a:prstGeom prst="star32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2</a:t>
            </a:r>
            <a:endParaRPr lang="th-TH" sz="4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32-Point Star 19"/>
          <p:cNvSpPr/>
          <p:nvPr/>
        </p:nvSpPr>
        <p:spPr>
          <a:xfrm>
            <a:off x="1208714" y="3496448"/>
            <a:ext cx="720080" cy="720080"/>
          </a:xfrm>
          <a:prstGeom prst="star32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1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32-Point Star 20"/>
          <p:cNvSpPr/>
          <p:nvPr/>
        </p:nvSpPr>
        <p:spPr>
          <a:xfrm>
            <a:off x="527582" y="5445224"/>
            <a:ext cx="732050" cy="720079"/>
          </a:xfrm>
          <a:prstGeom prst="star32">
            <a:avLst/>
          </a:prstGeom>
          <a:solidFill>
            <a:srgbClr val="66FFFF"/>
          </a:solidFill>
          <a:ln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EucrosiaUPC" pitchFamily="18" charset="-34"/>
                <a:cs typeface="EucrosiaUPC" pitchFamily="18" charset="-34"/>
              </a:rPr>
              <a:t>3</a:t>
            </a:r>
            <a:endParaRPr lang="th-TH" sz="40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ลูกศรขวา 19"/>
          <p:cNvSpPr/>
          <p:nvPr/>
        </p:nvSpPr>
        <p:spPr>
          <a:xfrm>
            <a:off x="4643438" y="3703352"/>
            <a:ext cx="42862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2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507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95536" y="364406"/>
            <a:ext cx="1944216" cy="162443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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ดำเนินการจัดซื้อจัดจ้างพัสดุ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เมื่อหัวหน้าหน่วยงานของรัฐ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ให้ความเห็นชอบ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783161" y="332656"/>
            <a:ext cx="2304256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การจัดซื้อจัดจ้างพัสดุ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วิธีตลาดอิเล็กทรอนิกส์ 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e-market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วิธีประกวดราคาอิเล็กทรอนิกส์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e-bidding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วิธีสอบราคา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FF"/>
              </a:buClr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364088" y="332656"/>
            <a:ext cx="3456384" cy="187220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 และวิธีคัดเลือก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โดยพิจารณาจากรายที่เสนอราคาต่ำสุด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-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เกณฑ์ราคาและเกณฑ์อื่น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เช่น ต้นทุนของพัสดุตลอดอายุการใช้งาน / มาตรฐานของสินค้าหรือบริการ / บริการหลังการขาย / พัสดุที่รัฐต้องการส่งเสริม / การประเมินผลการปฏิบัติงานของผู้ประกอบการ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/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ข้อเสนอด้านเทคนิคหรือข้อเสนออื่น โดยพิจารณาจากรายที่ได้คะแนนรวมสูงสุด</a:t>
            </a:r>
          </a:p>
          <a:p>
            <a:pPr marL="0" marR="0" lvl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ใช้เกณฑ์ราคา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783161" y="2276872"/>
            <a:ext cx="2304256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การจ้างที่ปรึกษา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364088" y="2276872"/>
            <a:ext cx="3456384" cy="2016224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กรณีเป็นงานประจำ หรืองานที่มีมาตรฐานเชิงคุณภาพตามหลักวิชาชีพ หรืองานที่ไม่ซับซ้อน ให้คัดเลือกผู้ยื่นข้อเสนอที่ผ่านเกณฑ์ด้านคุณภาพซึ่งเสนอราคาต่ำสุด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กรณีเป็นงานตามมาตรฐานของหน่วยงานของรัฐ หรืองานที่ซับซ้อน ให้คัดเลือกผู้ยื่นข้อเสนอที่ผ่านเกณฑ์ด้านคุณภาพและได้คะแนนรวมด้านคุณภาพและด้านราคามากที่สุด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กรณีเป็นงานที่มีความซับซ้อนมาก ให้คัดเลือก ผู้ยื่นข้อเสนอที่ผ่านเกณฑ์ด้านคุณภาพและได้คะแนนด้านคุณภาพมากที่สุด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783161" y="4365104"/>
            <a:ext cx="2304255" cy="100545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การจ้างออกแบบหรือควบคุมงาน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วิธีประกาศเชิญชวนทั่วไป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วิธีคัดเลือก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วิธีเฉพาะเจาะจง</a:t>
            </a:r>
          </a:p>
          <a:p>
            <a:pPr marL="0" marR="0" lvl="0" indent="0" algn="l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วิธีประกวดแบบ</a:t>
            </a:r>
            <a:endParaRPr kumimoji="0" lang="th-TH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364088" y="4365104"/>
            <a:ext cx="3456384" cy="986408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  <a:endParaRPr lang="th-TH" sz="1400" b="1" dirty="0" smtClean="0">
              <a:solidFill>
                <a:srgbClr val="FF0000"/>
              </a:solidFill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พิจารณาจากแนวคิดของผู้ให้บริการที่ได้คะแนนด้านคุณภาพมากที่สุด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2771800" y="5445224"/>
            <a:ext cx="2304256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การเช่า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FF0000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สังหาริมทรัพย์  ให้ใช้ข้อกำหนดเกี่ยวกับการซื้อ โดยอนุโลม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35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ให้ตกลงราคากับผู้ให้เช่า</a:t>
            </a:r>
            <a:endParaRPr kumimoji="0" lang="th-TH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364088" y="5445224"/>
            <a:ext cx="3456384" cy="936104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เกณฑ์การพิจารณา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สังหาริมทรัพย์ ใช้เกณฑ์ราคา หรือเกณฑ์ราคาร่วมกับเกณฑ์อื่น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th-TH" sz="14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</a:t>
            </a:r>
            <a:r>
              <a:rPr kumimoji="0" lang="th-TH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อสังหาริมทรัพย์ ใช้เกณฑ์ราคา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76056" y="105273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>
            <a:off x="5076056" y="3068960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>
            <a:off x="5076056" y="4725144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Arrow 18"/>
          <p:cNvSpPr/>
          <p:nvPr/>
        </p:nvSpPr>
        <p:spPr>
          <a:xfrm>
            <a:off x="5076056" y="5733256"/>
            <a:ext cx="2880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1" name="Elbow Connector 20"/>
          <p:cNvCxnSpPr/>
          <p:nvPr/>
        </p:nvCxnSpPr>
        <p:spPr>
          <a:xfrm>
            <a:off x="2339752" y="1052736"/>
            <a:ext cx="432048" cy="48779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55776" y="105273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55776" y="3212976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55776" y="4941168"/>
            <a:ext cx="2273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4274" idx="2"/>
          </p:cNvCxnSpPr>
          <p:nvPr/>
        </p:nvCxnSpPr>
        <p:spPr>
          <a:xfrm>
            <a:off x="1367644" y="1988840"/>
            <a:ext cx="36004" cy="396044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160892" y="599167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ym typeface="Wingdings 2"/>
              </a:rPr>
              <a:t></a:t>
            </a:r>
            <a:endParaRPr lang="th-TH" dirty="0"/>
          </a:p>
        </p:txBody>
      </p:sp>
      <p:sp>
        <p:nvSpPr>
          <p:cNvPr id="36" name="สี่เหลี่ยมผืนผ้า 19"/>
          <p:cNvSpPr/>
          <p:nvPr/>
        </p:nvSpPr>
        <p:spPr>
          <a:xfrm>
            <a:off x="228600" y="18864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Oval 2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95536" y="2276872"/>
            <a:ext cx="8462744" cy="30963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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จัดทำหนังสือเชิญ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ชวนที่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ปรึกษาที่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มี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คุณสมบัติตรงตามเงื่อนไขรายใดรายหนึ่ง ให้เข้ายื่นข้อเสนอหรือเจรจาต่อรองราคา</a:t>
            </a: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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พิจารณา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ข้อเสนอของที่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ปรึกษาและ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เจรจาต่อรองกับที่ปรึกษารายนั้นโดยตรง เพื่อให้ได้ข้อเสนอที่เหมาะสม ถูกต้อง เป็นประโยชน์ต่อทางหน่วยงานของรัฐมากที่สุด และสอดคล้อง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กับวัตถุประสงค์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ของการจ้างครั้งนั้น </a:t>
            </a:r>
            <a:endParaRPr lang="th-TH" sz="26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  <a:p>
            <a:pPr marL="450850" indent="-450850"/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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  <a:sym typeface="Wingdings 2"/>
              </a:rPr>
              <a:t> 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จัดทำรายงาน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ผลการพิจารณา โดย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ให้นำความ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ในข้อ 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11</a:t>
            </a:r>
            <a:r>
              <a:rPr lang="en-US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4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600" b="1" dirty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(4) มาใช้บังคับ</a:t>
            </a:r>
            <a:r>
              <a:rPr lang="th-TH" sz="2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โดยอนุโลม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3108" y="1268760"/>
            <a:ext cx="6429420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เมื่อ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หัวหน้าหน่วยงานของรัฐให้ความเห็นชอบรายงานขอจ้างที่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ปรึกษาตาม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104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แล้ว ให้คณะกรรมการฯ ดำเนินการ</a:t>
            </a:r>
            <a:r>
              <a:rPr lang="th-TH" b="1" dirty="0">
                <a:latin typeface="EucrosiaUPC" pitchFamily="18" charset="-34"/>
                <a:cs typeface="EucrosiaUPC" pitchFamily="18" charset="-34"/>
              </a:rPr>
              <a:t>ดังนี้ </a:t>
            </a:r>
            <a:endParaRPr lang="th-TH" b="1" dirty="0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 algn="l"/>
              <a:t>80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28596" y="5229200"/>
            <a:ext cx="8391876" cy="954107"/>
          </a:xfrm>
          <a:prstGeom prst="rect">
            <a:avLst/>
          </a:prstGeom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125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การประกาศผลผู้ได้รับการคัดเลือก ให้นำความในข้อ </a:t>
            </a:r>
            <a:r>
              <a:rPr lang="en-US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118</a:t>
            </a:r>
            <a:r>
              <a:rPr lang="th-TH" b="1" dirty="0" smtClean="0">
                <a:solidFill>
                  <a:prstClr val="black"/>
                </a:solidFill>
                <a:latin typeface="EucrosiaUPC" pitchFamily="18" charset="-34"/>
                <a:cs typeface="EucrosiaUPC" pitchFamily="18" charset="-34"/>
              </a:rPr>
              <a:t> มาใช้บังคับโดยอนุโลม  </a:t>
            </a:r>
            <a:endParaRPr lang="th-TH" b="1" dirty="0">
              <a:solidFill>
                <a:prstClr val="black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มุมมน 4"/>
          <p:cNvSpPr/>
          <p:nvPr/>
        </p:nvSpPr>
        <p:spPr>
          <a:xfrm>
            <a:off x="2714612" y="422904"/>
            <a:ext cx="5759500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การจ้างที่ปรึกษาโดยวิธีเฉพาะเจาะจง</a:t>
            </a:r>
            <a:endParaRPr lang="th-TH" sz="3600" b="1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คำบรรยายภาพแบบวงรี 3"/>
          <p:cNvSpPr/>
          <p:nvPr/>
        </p:nvSpPr>
        <p:spPr>
          <a:xfrm>
            <a:off x="774386" y="404664"/>
            <a:ext cx="1440160" cy="1452700"/>
          </a:xfrm>
          <a:prstGeom prst="wedgeEllipseCallout">
            <a:avLst>
              <a:gd name="adj1" fmla="val 72293"/>
              <a:gd name="adj2" fmla="val -17973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sz="2400" b="1" dirty="0" smtClean="0">
                <a:latin typeface="EucrosiaUPC" pitchFamily="18" charset="-34"/>
                <a:cs typeface="EucrosiaUPC" pitchFamily="18" charset="-34"/>
              </a:rPr>
              <a:t>124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739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ำดับงาน: กระบวนการ 2"/>
          <p:cNvSpPr/>
          <p:nvPr/>
        </p:nvSpPr>
        <p:spPr>
          <a:xfrm>
            <a:off x="1984747" y="214290"/>
            <a:ext cx="6087715" cy="108012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อำนาจสั่งจ้างที่ปรึกษา</a:t>
            </a:r>
            <a:endParaRPr lang="th-TH" sz="4800" b="1" dirty="0"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7544" y="1916832"/>
            <a:ext cx="4320480" cy="122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หัวหน้าหน่วยงานของรัฐ</a:t>
            </a:r>
            <a:endParaRPr lang="th-TH" sz="3600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หยดน้ำ 5"/>
          <p:cNvSpPr/>
          <p:nvPr/>
        </p:nvSpPr>
        <p:spPr>
          <a:xfrm>
            <a:off x="5004048" y="1772816"/>
            <a:ext cx="3816424" cy="1440160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ไม่เกิน</a:t>
            </a:r>
          </a:p>
          <a:p>
            <a:pPr algn="ctr"/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100,000,000 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บาท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แผนผังลำดับงาน: กระบวนการ 6"/>
          <p:cNvSpPr/>
          <p:nvPr/>
        </p:nvSpPr>
        <p:spPr>
          <a:xfrm>
            <a:off x="467544" y="3501008"/>
            <a:ext cx="4320480" cy="1296144"/>
          </a:xfrm>
          <a:prstGeom prst="flowChartProcess">
            <a:avLst/>
          </a:prstGeom>
          <a:solidFill>
            <a:srgbClr val="FF66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003217"/>
                </a:solidFill>
                <a:latin typeface="EucrosiaUPC" pitchFamily="18" charset="-34"/>
                <a:cs typeface="EucrosiaUPC" pitchFamily="18" charset="-34"/>
              </a:rPr>
              <a:t>ผู้มีอำนาจเหนือขึ้นไปหนึ่งชั้น</a:t>
            </a:r>
            <a:endParaRPr lang="th-TH" sz="3600" b="1" dirty="0">
              <a:solidFill>
                <a:srgbClr val="003217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หยดน้ำ 7"/>
          <p:cNvSpPr/>
          <p:nvPr/>
        </p:nvSpPr>
        <p:spPr>
          <a:xfrm>
            <a:off x="5076056" y="3429000"/>
            <a:ext cx="3600400" cy="1440160"/>
          </a:xfrm>
          <a:prstGeom prst="teardrop">
            <a:avLst/>
          </a:prstGeom>
          <a:solidFill>
            <a:srgbClr val="F4F7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เกิน</a:t>
            </a:r>
            <a:endParaRPr lang="th-TH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en-US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100,000,000 </a:t>
            </a:r>
            <a:r>
              <a:rPr lang="th-TH" b="1" dirty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บาท</a:t>
            </a:r>
          </a:p>
        </p:txBody>
      </p:sp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81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516692" y="5229200"/>
            <a:ext cx="8087756" cy="864096"/>
          </a:xfrm>
          <a:prstGeom prst="roundRect">
            <a:avLst/>
          </a:prstGeom>
          <a:solidFill>
            <a:srgbClr val="FEF5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รัฐวิสาหกิจใดจะเสนอแตกต่าง ให้เสนอคณะกรรมการวินิจฉัย</a:t>
            </a:r>
          </a:p>
          <a:p>
            <a:pPr algn="ctr"/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เพื่อขอความเห็นชอบ และรายงาน </a:t>
            </a:r>
            <a:r>
              <a:rPr lang="th-TH" b="1" dirty="0" err="1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สตง.</a:t>
            </a:r>
            <a:r>
              <a:rPr lang="th-TH" b="1" dirty="0" smtClean="0">
                <a:solidFill>
                  <a:srgbClr val="003300"/>
                </a:solidFill>
                <a:latin typeface="EucrosiaUPC" pitchFamily="18" charset="-34"/>
                <a:cs typeface="EucrosiaUPC" pitchFamily="18" charset="-34"/>
              </a:rPr>
              <a:t> ทราบด้วย</a:t>
            </a:r>
            <a:endParaRPr lang="th-TH" b="1" dirty="0">
              <a:solidFill>
                <a:srgbClr val="0033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571472" y="214290"/>
            <a:ext cx="1643074" cy="1643074"/>
          </a:xfrm>
          <a:prstGeom prst="wedgeEllipseCallout">
            <a:avLst>
              <a:gd name="adj1" fmla="val 89105"/>
              <a:gd name="adj2" fmla="val -6959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ระเบียบฯ ข้อ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127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3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781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928670"/>
            <a:ext cx="3528392" cy="22860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ให้เป็นไปตามความเหมาะสม ประหยัด โดยคำนึงถึงองค์ประกอบต่างๆ ไม่เกินอัตราที่กระทรวงการคลังกำหนด</a:t>
            </a:r>
          </a:p>
          <a:p>
            <a:pPr algn="ctr"/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(ถ้ามี)</a:t>
            </a:r>
            <a:endParaRPr lang="th-TH" b="1" u="sng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 algn="ctr"/>
            <a:endParaRPr lang="th-TH" b="1" u="sng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11760" y="142852"/>
            <a:ext cx="46805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129 </a:t>
            </a:r>
            <a:r>
              <a:rPr lang="th-TH" sz="3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ค่าจ้างที่ปรึกษา</a:t>
            </a:r>
            <a:endParaRPr lang="th-TH" sz="3600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4000504"/>
            <a:ext cx="8424936" cy="17270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/>
            <a:endParaRPr lang="th-TH" sz="2600" b="1" u="sng" dirty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3528" y="3140968"/>
            <a:ext cx="352839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 indent="-354013" algn="ctr"/>
            <a:r>
              <a:rPr lang="th-TH" sz="3600" b="1" dirty="0" smtClean="0">
                <a:latin typeface="EucrosiaUPC" pitchFamily="18" charset="-34"/>
                <a:cs typeface="EucrosiaUPC" pitchFamily="18" charset="-34"/>
              </a:rPr>
              <a:t>ค่าจ้างล่วงหน้า</a:t>
            </a:r>
            <a:endParaRPr lang="th-TH" sz="36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ตัวแทนหมายเลขภาพนิ่ง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>
                <a:latin typeface="EucrosiaUPC" pitchFamily="18" charset="-34"/>
                <a:cs typeface="EucrosiaUPC" pitchFamily="18" charset="-34"/>
              </a:rPr>
              <a:pPr/>
              <a:t>82</a:t>
            </a:fld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211960" y="928670"/>
            <a:ext cx="4646320" cy="1357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530225" indent="-530225"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ลักษณะของงานที่จ้าง/อัตราค่าจ้างที่หน่วยงานของรัฐอื่นเคยจ้างลักษณะเดียวกัน</a:t>
            </a:r>
            <a:endParaRPr lang="th-TH" b="1" u="sng" dirty="0" smtClean="0">
              <a:solidFill>
                <a:srgbClr val="FF0000"/>
              </a:solidFill>
              <a:latin typeface="EucrosiaUPC" pitchFamily="18" charset="-34"/>
              <a:cs typeface="EucrosiaUPC" pitchFamily="18" charset="-34"/>
            </a:endParaRPr>
          </a:p>
          <a:p>
            <a:pPr marL="354013" indent="-354013"/>
            <a:endParaRPr lang="th-TH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214810" y="2357430"/>
            <a:ext cx="4646320" cy="864096"/>
          </a:xfrm>
          <a:prstGeom prst="rect">
            <a:avLst/>
          </a:prstGeom>
          <a:solidFill>
            <a:srgbClr val="FEF5C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b="1" dirty="0" smtClean="0">
              <a:latin typeface="EucrosiaUPC" pitchFamily="18" charset="-34"/>
              <a:cs typeface="EucrosiaUPC" pitchFamily="18" charset="-34"/>
            </a:endParaRPr>
          </a:p>
          <a:p>
            <a:pPr marL="530225" indent="-530225" algn="ctr"/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จำนวนคน – เดือน </a:t>
            </a:r>
            <a:r>
              <a:rPr lang="en-US" b="1" dirty="0" smtClean="0">
                <a:latin typeface="EucrosiaUPC" pitchFamily="18" charset="-34"/>
                <a:cs typeface="EucrosiaUPC" pitchFamily="18" charset="-34"/>
              </a:rPr>
              <a:t>man – months </a:t>
            </a:r>
          </a:p>
          <a:p>
            <a:pPr marL="530225" indent="-530225" algn="ctr"/>
            <a:r>
              <a:rPr lang="th-TH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ดัชนีค่าครองชีพ</a:t>
            </a:r>
          </a:p>
          <a:p>
            <a:pPr marL="354013" indent="-354013" algn="ctr"/>
            <a:endParaRPr lang="th-TH" b="1" u="sng" dirty="0" smtClean="0">
              <a:solidFill>
                <a:srgbClr val="C0000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3851920" y="1785926"/>
            <a:ext cx="360040" cy="80177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57158" y="5426414"/>
            <a:ext cx="8358246" cy="810898"/>
          </a:xfrm>
          <a:prstGeom prst="roundRect">
            <a:avLst/>
          </a:prstGeom>
          <a:solidFill>
            <a:srgbClr val="FEF5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สำหรับการจ้างหน่วยงานของรัฐ ให้จ่ายเงินค่าจ้างล่วงหน้าได้ไม่เกิน </a:t>
            </a:r>
            <a:r>
              <a:rPr lang="en-US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50 %</a:t>
            </a:r>
            <a:endParaRPr lang="th-TH" sz="26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และไม่ต้องมีหลักประกันเงินล่วงหน้าก็ได้</a:t>
            </a:r>
            <a:endParaRPr lang="th-TH" sz="26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3774519"/>
            <a:ext cx="84969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ข้อ 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130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จ่ายได้ไม่เกิน </a:t>
            </a:r>
            <a:r>
              <a:rPr lang="en-US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15 %  </a:t>
            </a: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นำหนังสือค้ำประกันหรือหนังสือค้ำประกันอิเล็กทรอนิกส์ของธนาคารภายในประเทศมาค้ำประกันเงินล่วงหน้า และให้คืนเมื่อหน่วยงานของรัฐได้หักเงินที่ได้จ่ายล่วงหน้าจากค่าจ้างที่จ่ายตามผลงานแต่ละงวดครบถ้วนแล้ว ทั้งนี้ ให้กำหนดไว้ในประกาศ/หนังสือเชิญชวน/ในสัญญาด้วย</a:t>
            </a:r>
            <a:endParaRPr lang="th-TH" sz="2600" b="1" u="sng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0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6980238" y="4500563"/>
            <a:ext cx="1449387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2000" b="1">
                <a:latin typeface="Browallia New" pitchFamily="34" charset="-34"/>
                <a:cs typeface="Browallia New" pitchFamily="34" charset="-34"/>
              </a:rPr>
              <a:t>มาตรา ๗๙ - ๙๒</a:t>
            </a:r>
            <a:endParaRPr lang="th-TH" sz="2000"/>
          </a:p>
        </p:txBody>
      </p:sp>
      <p:pic>
        <p:nvPicPr>
          <p:cNvPr id="4" name="Picture 3" descr="IMG_1144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385900" y="-945740"/>
            <a:ext cx="6372200" cy="849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509440"/>
            <a:ext cx="7772400" cy="207168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th-TH" sz="6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งานจ้างออกแบบ</a:t>
            </a:r>
            <a:b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หรือควบคุมงานก่อสร้าง</a:t>
            </a:r>
            <a:b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/>
            </a:r>
            <a:br>
              <a:rPr lang="th-TH" sz="6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พ.ร.บ. หมวด 8 มาตรา 79-92</a:t>
            </a:r>
            <a:br>
              <a:rPr lang="th-TH" sz="5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50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ระเบียบฯ หมวด 4 ข้อ 131-160 </a:t>
            </a:r>
            <a:endParaRPr lang="th-TH" sz="5000" b="1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79512" y="260648"/>
            <a:ext cx="8784976" cy="6336703"/>
          </a:xfrm>
          <a:prstGeom prst="rect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EucrosiaUPC" pitchFamily="18" charset="-34"/>
              <a:ea typeface="+mn-ea"/>
              <a:cs typeface="EucrosiaUPC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7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9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Input 7"/>
          <p:cNvSpPr/>
          <p:nvPr/>
        </p:nvSpPr>
        <p:spPr>
          <a:xfrm>
            <a:off x="5508104" y="3717032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การจัดทำแผน</a:t>
            </a: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/>
            </a:r>
            <a:br>
              <a:rPr lang="th-TH" b="1" dirty="0" smtClean="0">
                <a:latin typeface="EucrosiaUPC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การจัดซื้อจัดจ้างประจำปี</a:t>
            </a:r>
            <a:endParaRPr lang="th-TH" b="1" dirty="0">
              <a:solidFill>
                <a:srgbClr val="0000FF"/>
              </a:solidFill>
              <a:effectLst>
                <a:reflection blurRad="6350" stA="60000" endA="900" endPos="580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84</a:t>
            </a:fld>
            <a:endParaRPr lang="th-TH"/>
          </a:p>
        </p:txBody>
      </p:sp>
      <p:sp>
        <p:nvSpPr>
          <p:cNvPr id="5" name="Pentagon 4"/>
          <p:cNvSpPr/>
          <p:nvPr/>
        </p:nvSpPr>
        <p:spPr>
          <a:xfrm>
            <a:off x="539552" y="1412776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1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347864" y="1412776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 descr="ข้อมู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881970" flipH="1">
            <a:off x="6132860" y="3659096"/>
            <a:ext cx="2570541" cy="168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9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5AEF19-E2D0-4313-8762-81A8A23F68B3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85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1" name="Rectangle 4"/>
          <p:cNvSpPr txBox="1">
            <a:spLocks noChangeArrowheads="1"/>
          </p:cNvSpPr>
          <p:nvPr/>
        </p:nvSpPr>
        <p:spPr bwMode="auto">
          <a:xfrm>
            <a:off x="680590" y="1412776"/>
            <a:ext cx="6339682" cy="29523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ต้อง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ทำ </a:t>
            </a:r>
            <a:r>
              <a:rPr lang="th-TH" altLang="th-TH" sz="3600" b="1" i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“แผนการจัดซื้อจัดจ้างประจำปี”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 </a:t>
            </a:r>
            <a:endParaRPr lang="th-TH" altLang="th-TH" sz="3600" b="1" i="1" dirty="0"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ประกาศในระบบ 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e-</a:t>
            </a:r>
            <a:r>
              <a:rPr lang="en-US" altLang="th-TH" sz="3600" b="1" i="1" dirty="0" err="1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gp</a:t>
            </a:r>
            <a:r>
              <a:rPr lang="en-US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3600" b="1" i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และ</a:t>
            </a:r>
            <a:r>
              <a:rPr lang="th-TH" altLang="th-TH" sz="36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altLang="th-TH" sz="3600" b="1" i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Courier New" pitchFamily="49" charset="0"/>
              <a:buChar char="o"/>
            </a:pPr>
            <a:r>
              <a:rPr lang="th-TH" altLang="th-TH" sz="3600" b="1" i="1" dirty="0">
                <a:latin typeface="EucrosiaUPC" pitchFamily="18" charset="-34"/>
                <a:cs typeface="EucrosiaUPC" pitchFamily="18" charset="-34"/>
              </a:rPr>
              <a:t> ปิด</a:t>
            </a:r>
            <a:r>
              <a:rPr lang="th-TH" altLang="th-TH" sz="3600" b="1" i="1" dirty="0" smtClean="0">
                <a:latin typeface="EucrosiaUPC" pitchFamily="18" charset="-34"/>
                <a:cs typeface="EucrosiaUPC" pitchFamily="18" charset="-34"/>
              </a:rPr>
              <a:t>ประกาศโดยเปิดเผย</a:t>
            </a:r>
            <a:endParaRPr lang="en-US" altLang="th-TH" sz="3600" b="1" i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85750" y="292100"/>
            <a:ext cx="8643938" cy="769441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44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44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44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285750" y="5157192"/>
            <a:ext cx="8643938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th-TH" sz="3200" b="1" i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หลักเกณฑ์ 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วิธีการ รายละเอียด และการเปลี่ยนแปลงแผน </a:t>
            </a:r>
            <a:r>
              <a:rPr lang="th-TH" altLang="th-TH" sz="3200" b="1" i="1" dirty="0" smtClean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ให้เป็นไปตาม</a:t>
            </a:r>
            <a:r>
              <a:rPr lang="th-TH" altLang="th-TH" sz="3200" b="1" i="1" dirty="0">
                <a:solidFill>
                  <a:srgbClr val="008000"/>
                </a:solidFill>
                <a:latin typeface="EucrosiaUPC" pitchFamily="18" charset="-34"/>
                <a:cs typeface="EucrosiaUPC" pitchFamily="18" charset="-34"/>
              </a:rPr>
              <a:t>ระเบียบที่รัฐมนตรีกำหนด</a:t>
            </a:r>
          </a:p>
        </p:txBody>
      </p:sp>
      <p:pic>
        <p:nvPicPr>
          <p:cNvPr id="6" name="Picture 5" descr="ระบบคอ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46040">
            <a:off x="6408762" y="2360465"/>
            <a:ext cx="2184633" cy="12421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gpro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789040"/>
            <a:ext cx="5473860" cy="12870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" name="Group 7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9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B7E42-9247-4382-9685-2FB016EE0FBF}" type="slidenum">
              <a:rPr lang="en-US" altLang="th-TH" smtClean="0">
                <a:latin typeface="EucrosiaUPC" pitchFamily="18" charset="-34"/>
                <a:cs typeface="EucrosiaUPC" pitchFamily="18" charset="-34"/>
              </a:rPr>
              <a:pPr/>
              <a:t>86</a:t>
            </a:fld>
            <a:endParaRPr lang="th-TH" altLang="th-TH" smtClean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85750" y="188640"/>
            <a:ext cx="8643938" cy="584775"/>
          </a:xfrm>
          <a:prstGeom prst="rect">
            <a:avLst/>
          </a:prstGeom>
          <a:solidFill>
            <a:srgbClr val="CC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th-TH" altLang="th-TH" sz="3200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แผนการจัดซื้อจัดจ้าง (</a:t>
            </a:r>
            <a:r>
              <a:rPr lang="th-TH" alt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ม.11) </a:t>
            </a:r>
            <a:endParaRPr lang="th-TH" altLang="th-TH" sz="32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3796" name="Rectangle 4"/>
          <p:cNvSpPr txBox="1">
            <a:spLocks noChangeArrowheads="1"/>
          </p:cNvSpPr>
          <p:nvPr/>
        </p:nvSpPr>
        <p:spPr bwMode="auto">
          <a:xfrm>
            <a:off x="285750" y="908721"/>
            <a:ext cx="8643938" cy="5688632"/>
          </a:xfrm>
          <a:prstGeom prst="rect">
            <a:avLst/>
          </a:prstGeom>
          <a:ln w="31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         </a:t>
            </a:r>
            <a:r>
              <a:rPr lang="th-TH" altLang="th-TH" sz="32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เว้นแต่</a:t>
            </a:r>
          </a:p>
          <a:p>
            <a:r>
              <a:rPr lang="th-TH" altLang="th-TH" sz="2600" b="1" i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1. การซื้อหรือจ้างโดยวิธีคัดเลือก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กรณีจำเป็นเร่งด่วนตาม ม.56(1)(ค)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กรณีพัสดุ</a:t>
            </a:r>
            <a:r>
              <a:rPr lang="th-TH" altLang="th-TH" sz="2600" b="1" dirty="0">
                <a:latin typeface="EucrosiaUPC" pitchFamily="18" charset="-34"/>
                <a:cs typeface="EucrosiaUPC" pitchFamily="18" charset="-34"/>
              </a:rPr>
              <a:t>ที่ใช้ในราชการ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ลับตาม ม.56(1)(ฉ)</a:t>
            </a:r>
            <a:endParaRPr lang="th-TH" altLang="th-TH" sz="2600" b="1" dirty="0">
              <a:latin typeface="EucrosiaUPC" pitchFamily="18" charset="-34"/>
              <a:cs typeface="EucrosiaUPC" pitchFamily="18" charset="-34"/>
            </a:endParaRPr>
          </a:p>
          <a:p>
            <a:r>
              <a:rPr lang="th-TH" altLang="th-TH" sz="2600" b="1" dirty="0"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altLang="th-TH" sz="2600" b="1" dirty="0" smtClean="0">
                <a:latin typeface="EucrosiaUPC" pitchFamily="18" charset="-34"/>
                <a:cs typeface="EucrosiaUPC" pitchFamily="18" charset="-34"/>
              </a:rPr>
              <a:t>   </a:t>
            </a: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2. การซื้อหรือจ้างโดยวิธีเฉพาะเจาะจง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กรณีที่มีวงเงินในการจัดซื้อจัดจ้างตามที่กำหนดในกฎกระทรวงตาม ม. 56(2)(ข)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กรณีจำเป็นต้องใช้พัสดุโดยฉุกเฉินตาม ม.56(2)(ง)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กรณีเป็นพัสดุที่จะขายทอดตลาดตาม ม.56(2)(ฉ)</a:t>
            </a:r>
          </a:p>
          <a:p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3. งาน</a:t>
            </a:r>
            <a:r>
              <a:rPr lang="th-TH" alt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จ้างที่</a:t>
            </a: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ปรึกษาโดยวิธีเฉพาะเจาะจง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กรณีที่มีวงเงินค่าจ้างตามที่กำหนดในกฎกระทรวงตาม ม.70(3)(ข)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กรณีจำเป็น</a:t>
            </a:r>
            <a:r>
              <a:rPr lang="th-TH" altLang="th-TH" sz="2600" b="1" dirty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ม.70(3)(ฉ)</a:t>
            </a:r>
          </a:p>
          <a:p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   4. งาน</a:t>
            </a:r>
            <a:r>
              <a:rPr lang="th-TH" alt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จ้างออกแบบหรือควบคุมงาน</a:t>
            </a: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ก่อสร้างโดยวิธีเฉพาะเจาะจง</a:t>
            </a:r>
          </a:p>
          <a:p>
            <a:pPr marL="542925">
              <a:buFont typeface="Arial" pitchFamily="34" charset="0"/>
              <a:buChar char="•"/>
            </a:pP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กรณีที่มี</a:t>
            </a:r>
            <a:r>
              <a:rPr lang="th-TH" altLang="th-TH" sz="2600" b="1" dirty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ความจำเป็นเร่งด่วนหรือเกี่ยวกับความมั่นคงของ</a:t>
            </a:r>
            <a:r>
              <a:rPr lang="th-TH" altLang="th-TH" sz="2600" b="1" dirty="0" smtClean="0">
                <a:solidFill>
                  <a:srgbClr val="008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ชาติตาม ม.82(3)</a:t>
            </a:r>
            <a:endParaRPr lang="en-US" altLang="th-TH" sz="2600" b="1" dirty="0">
              <a:solidFill>
                <a:srgbClr val="008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5" name="Picture 4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708" y="943868"/>
            <a:ext cx="540916" cy="540916"/>
          </a:xfrm>
          <a:prstGeom prst="rect">
            <a:avLst/>
          </a:prstGeom>
        </p:spPr>
      </p:pic>
      <p:pic>
        <p:nvPicPr>
          <p:cNvPr id="6" name="Picture 5" descr="ข้อมู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940151" y="1124744"/>
            <a:ext cx="2880321" cy="1883626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>
            <a:off x="5508104" y="3284984"/>
            <a:ext cx="3384376" cy="864096"/>
          </a:xfrm>
          <a:prstGeom prst="flowChartManualInp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87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จัดทำรายงาน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ขอจ้างออกแบบหรือควบคุมงานก่อสร้าง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39552" y="980728"/>
            <a:ext cx="3024336" cy="93610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atin typeface="EucrosiaUPC" pitchFamily="18" charset="-34"/>
                <a:cs typeface="EucrosiaUPC" pitchFamily="18" charset="-34"/>
              </a:rPr>
              <a:t>ขั้นตอนที่ 2</a:t>
            </a:r>
            <a:endParaRPr lang="th-TH" sz="48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347864" y="980728"/>
            <a:ext cx="792088" cy="936104"/>
          </a:xfrm>
          <a:prstGeom prst="chevron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9" name="Picture 8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90035">
            <a:off x="6425167" y="3831692"/>
            <a:ext cx="2110291" cy="140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88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802254" y="116632"/>
            <a:ext cx="57940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solidFill>
                  <a:srgbClr val="0000FF"/>
                </a:solidFill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รายงานขอจ้างออกแบบหรือควบคุมงานก่อสร้าง</a:t>
            </a:r>
            <a:endParaRPr lang="th-TH" sz="3000" dirty="0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188640"/>
            <a:ext cx="9144000" cy="432048"/>
          </a:xfrm>
          <a:prstGeom prst="bentConnector3">
            <a:avLst>
              <a:gd name="adj1" fmla="val 83750"/>
            </a:avLst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flipV="1">
            <a:off x="0" y="332656"/>
            <a:ext cx="9144000" cy="360040"/>
          </a:xfrm>
          <a:prstGeom prst="bentConnector3">
            <a:avLst>
              <a:gd name="adj1" fmla="val 82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979712" y="836712"/>
            <a:ext cx="53285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ให้เจ้าหน้าที่จัดทำรายงานฯ เสนอหัวหน้าหน่วยงานของรัฐ ผ่านหัวหน้าเจ้าหน้าที่ โดยมีรายการ ดังนี้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1560" y="1412776"/>
            <a:ext cx="432048" cy="432048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1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1560" y="191683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2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11560" y="249289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1560" y="3068960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1560" y="3645024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5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560" y="4797152"/>
            <a:ext cx="432048" cy="432048"/>
          </a:xfrm>
          <a:prstGeom prst="ellipse">
            <a:avLst/>
          </a:prstGeom>
          <a:solidFill>
            <a:srgbClr val="CC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1560" y="5373216"/>
            <a:ext cx="432048" cy="43204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11560" y="6021288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5616" y="1412776"/>
            <a:ext cx="3796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เหตุผลและความจำเป็นที่ต้องจ้างฯ </a:t>
            </a:r>
            <a:endParaRPr lang="th-TH" dirty="0">
              <a:solidFill>
                <a:srgbClr val="FF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5616" y="1916832"/>
            <a:ext cx="684076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700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ขอบเขตของงานจ้างออกแบบหรือควบคุมงานก่อสร้าง</a:t>
            </a:r>
            <a:endParaRPr lang="th-TH" sz="2700" dirty="0">
              <a:solidFill>
                <a:srgbClr val="CC0066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15616" y="247373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คุณสมบัติของผู้ให้บริการงานจ้างออกแบบหรือควบคุมงานก่อสร้าง </a:t>
            </a:r>
            <a:endParaRPr lang="th-TH" dirty="0"/>
          </a:p>
        </p:txBody>
      </p:sp>
      <p:sp>
        <p:nvSpPr>
          <p:cNvPr id="29" name="Rectangle 28"/>
          <p:cNvSpPr/>
          <p:nvPr/>
        </p:nvSpPr>
        <p:spPr>
          <a:xfrm>
            <a:off x="1115616" y="3084421"/>
            <a:ext cx="684076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วงเงินค่าก่อสร้างโดยประมาณ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15616" y="3573016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ค่าจ้างออกแบบหรือควบคุมงานก่อสร้างโดยประมาณ </a:t>
            </a:r>
            <a:endParaRPr lang="th-TH" dirty="0">
              <a:solidFill>
                <a:srgbClr val="0066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5616" y="4777988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CC0066"/>
                </a:solidFill>
                <a:latin typeface="EucrosiaUPC" pitchFamily="18" charset="-34"/>
                <a:cs typeface="EucrosiaUPC" pitchFamily="18" charset="-34"/>
              </a:rPr>
              <a:t>วิธีที่จะจ้างฯ และเหตุผลที่ต้องจ้างฯ โดยวิธีนั้น </a:t>
            </a:r>
            <a:endParaRPr lang="th-TH" dirty="0">
              <a:solidFill>
                <a:srgbClr val="CC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15616" y="537321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หลักเกณฑ์การพิจารณาคัดเลือกข้อเสนอ</a:t>
            </a:r>
            <a:endParaRPr lang="th-TH" dirty="0"/>
          </a:p>
        </p:txBody>
      </p:sp>
      <p:sp>
        <p:nvSpPr>
          <p:cNvPr id="33" name="Rectangle 32"/>
          <p:cNvSpPr/>
          <p:nvPr/>
        </p:nvSpPr>
        <p:spPr>
          <a:xfrm>
            <a:off x="1152128" y="5843371"/>
            <a:ext cx="7164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ข้อเสนออื่นๆ เช่น การขออนุมัติแต่งตั้งคณะกรรมการต่างๆ </a:t>
            </a:r>
          </a:p>
          <a:p>
            <a:pPr>
              <a:lnSpc>
                <a:spcPts val="3000"/>
              </a:lnSpc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EucrosiaUPC" pitchFamily="18" charset="-34"/>
                <a:cs typeface="EucrosiaUPC" pitchFamily="18" charset="-34"/>
              </a:rPr>
              <a:t>ที่จำเป็นในการจ้างฯ การออกประกาศและเอกสารเชิญชวน หรือหนังสือเชิญชวน</a:t>
            </a:r>
            <a:endParaRPr lang="th-TH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6" name="Elbow Connector 35"/>
          <p:cNvCxnSpPr/>
          <p:nvPr/>
        </p:nvCxnSpPr>
        <p:spPr>
          <a:xfrm>
            <a:off x="467544" y="1340768"/>
            <a:ext cx="8676456" cy="504056"/>
          </a:xfrm>
          <a:prstGeom prst="bentConnector3">
            <a:avLst>
              <a:gd name="adj1" fmla="val -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467544" y="1844824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>
            <a:off x="467544" y="2348880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>
            <a:off x="504056" y="2996952"/>
            <a:ext cx="8423920" cy="576064"/>
          </a:xfrm>
          <a:prstGeom prst="bentConnector3">
            <a:avLst>
              <a:gd name="adj1" fmla="val -4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>
            <a:off x="467544" y="3573016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>
            <a:off x="467544" y="4653136"/>
            <a:ext cx="8460432" cy="648072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67544" y="5301208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>
            <a:off x="467544" y="5877272"/>
            <a:ext cx="8460432" cy="792088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>
            <a:off x="107504" y="0"/>
            <a:ext cx="9036496" cy="6597352"/>
          </a:xfrm>
          <a:prstGeom prst="bentConnector3">
            <a:avLst>
              <a:gd name="adj1" fmla="val 13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ยื่น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0547" flipH="1">
            <a:off x="7194879" y="779582"/>
            <a:ext cx="1797872" cy="1084341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Oval 51"/>
          <p:cNvSpPr/>
          <p:nvPr/>
        </p:nvSpPr>
        <p:spPr>
          <a:xfrm>
            <a:off x="611560" y="4221088"/>
            <a:ext cx="432048" cy="43204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6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15616" y="4149080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กำหนดเวลาแล้วเสร็จของงาน</a:t>
            </a:r>
            <a:endParaRPr lang="th-TH" dirty="0"/>
          </a:p>
        </p:txBody>
      </p:sp>
      <p:cxnSp>
        <p:nvCxnSpPr>
          <p:cNvPr id="55" name="Elbow Connector 54"/>
          <p:cNvCxnSpPr/>
          <p:nvPr/>
        </p:nvCxnSpPr>
        <p:spPr>
          <a:xfrm>
            <a:off x="467544" y="4149080"/>
            <a:ext cx="8460432" cy="576064"/>
          </a:xfrm>
          <a:prstGeom prst="bentConnector3">
            <a:avLst>
              <a:gd name="adj1" fmla="val 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876256" y="3140968"/>
            <a:ext cx="2088232" cy="249299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เมื่อหัวหน้าหน่วยงานของรัฐให้ความเห็นชอบแล้ว 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2600" b="1" dirty="0" smtClean="0">
                <a:effectLst>
                  <a:innerShdw blurRad="114300">
                    <a:prstClr val="black"/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ให้เจ้าหน้าที่ดำเนินการจ้างตามวิธีจ้างนั้นต่อไปได้</a:t>
            </a:r>
            <a:endParaRPr lang="th-TH" sz="2600" b="1" dirty="0">
              <a:effectLst>
                <a:innerShdw blurRad="114300">
                  <a:prstClr val="black"/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0" name="คำบรรยายภาพแบบวงรี 3"/>
          <p:cNvSpPr/>
          <p:nvPr/>
        </p:nvSpPr>
        <p:spPr>
          <a:xfrm>
            <a:off x="395536" y="89248"/>
            <a:ext cx="1368152" cy="1251520"/>
          </a:xfrm>
          <a:prstGeom prst="wedgeEllipseCallout">
            <a:avLst>
              <a:gd name="adj1" fmla="val 61777"/>
              <a:gd name="adj2" fmla="val 25364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ข้อ 140</a:t>
            </a:r>
            <a:endParaRPr lang="th-TH" sz="2200" b="1" dirty="0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แว่นต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62893" y="3959557"/>
            <a:ext cx="3177059" cy="141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ปากก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8480" y="2708920"/>
            <a:ext cx="3631952" cy="29055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89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08912" cy="244827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การ</a:t>
            </a: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จัดทำขอบเขตของงาน</a:t>
            </a:r>
            <a:b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</a:br>
            <a:r>
              <a:rPr lang="th-TH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284984"/>
            <a:ext cx="9144000" cy="5040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0" y="3356992"/>
            <a:ext cx="9144000" cy="648072"/>
          </a:xfrm>
          <a:prstGeom prst="bentConnector3">
            <a:avLst>
              <a:gd name="adj1" fmla="val 48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0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5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8FFA-EA94-4CF6-A7BE-C6D65D3AAC31}" type="slidenum">
              <a:rPr lang="en-US" smtClean="0">
                <a:latin typeface="EucrosiaUPC" pitchFamily="18" charset="-34"/>
                <a:cs typeface="EucrosiaUPC" pitchFamily="18" charset="-34"/>
              </a:rPr>
              <a:pPr>
                <a:defRPr/>
              </a:pPr>
              <a:t>9</a:t>
            </a:fld>
            <a:endParaRPr lang="en-US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39552" y="4365104"/>
            <a:ext cx="1944216" cy="1584176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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ประกาศผล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การจัดซื้อจัดจ้าง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(ม.66 วรรคหนึ่ง,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ม.77, ม.91)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131840" y="4437112"/>
            <a:ext cx="5544616" cy="864096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1. ประกาศในระบบสารสนเทศ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ของกรมบัญชีกลาง (ระบบ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e-GP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600" b="1" dirty="0" smtClean="0"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    - </a:t>
            </a: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131840" y="5373216"/>
            <a:ext cx="5544616" cy="576064"/>
          </a:xfrm>
          <a:prstGeom prst="rect">
            <a:avLst/>
          </a:prstGeom>
          <a:solidFill>
            <a:srgbClr val="FFE79B"/>
          </a:solidFill>
          <a:ln w="9525">
            <a:solidFill>
              <a:srgbClr val="CC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2. ปิดประกาศโดยเปิดเผย ณ สถานที่ปิดประกาศของหน่วยงานของรัฐ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39552" y="476672"/>
            <a:ext cx="1944216" cy="1656184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9BBB5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  <a:sym typeface="Wingdings 2" pitchFamily="18" charset="2"/>
              </a:rPr>
              <a:t>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เสนอผู้มีอำนาจอนุมัติ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สั่งซื้อหรือสั่งจ้างพัสดุ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ea typeface="Angsana New" pitchFamily="18" charset="-34"/>
              <a:cs typeface="EucrosiaUPC" pitchFamily="18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rPr>
              <a:t>(มาตรา 15)</a:t>
            </a:r>
            <a:endParaRPr kumimoji="0" lang="th-TH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6" name="Group 30"/>
          <p:cNvGrpSpPr/>
          <p:nvPr/>
        </p:nvGrpSpPr>
        <p:grpSpPr>
          <a:xfrm>
            <a:off x="3131840" y="476671"/>
            <a:ext cx="5544616" cy="3240361"/>
            <a:chOff x="3131840" y="476671"/>
            <a:chExt cx="5544616" cy="3240361"/>
          </a:xfrm>
        </p:grpSpPr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3131840" y="476672"/>
              <a:ext cx="1339165" cy="52478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ผู้มีอำนาจ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>
              <a:off x="4499992" y="476671"/>
              <a:ext cx="1525562" cy="53275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การสั่งซื้อหรือสั่งจ้าง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84 - 87)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3131840" y="1028542"/>
              <a:ext cx="1339165" cy="132871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หัวหน้า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หน่วยงานของรัฐ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>
              <a:off x="3131840" y="2381948"/>
              <a:ext cx="1339165" cy="132632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เหนือขึ้นไป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หนึ่งชั้น</a:t>
              </a:r>
              <a:endParaRPr kumimoji="0" lang="th-T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6050413" y="476672"/>
              <a:ext cx="1302277" cy="53116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การสั่งจ้างที่ปรึกษา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127)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7367926" y="476672"/>
              <a:ext cx="1308530" cy="535940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การสั่งจ้างออกแบบฯ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14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th-TH" sz="1400" b="1" dirty="0" smtClean="0">
                  <a:solidFill>
                    <a:srgbClr val="FF0000"/>
                  </a:solidFill>
                  <a:latin typeface="EucrosiaUPC" pitchFamily="18" charset="-34"/>
                  <a:cs typeface="EucrosiaUPC" pitchFamily="18" charset="-34"/>
                </a:rPr>
                <a:t>(ระเบียบฯ ข้อ 158)</a:t>
              </a:r>
              <a:endParaRPr kumimoji="0" lang="th-TH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4499992" y="1030932"/>
              <a:ext cx="1530373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200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ไม่เกิน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>
              <a:off x="4499992" y="2381948"/>
              <a:ext cx="1524760" cy="1326322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วิธีประกาศเชิญชวนฯ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</a:t>
              </a: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200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วิธีคัดเลือก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100 ล้านบาท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Symbol" pitchFamily="18" charset="2"/>
                <a:buChar char="·"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วิธีเฉพาะเจาะจง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Angsana New" pitchFamily="18" charset="-34"/>
                <a:cs typeface="EucrosiaUPC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- เกิน 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6050413" y="1034915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 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6044799" y="2385931"/>
              <a:ext cx="1300674" cy="1326322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th-TH" sz="1400" b="1" dirty="0" smtClean="0"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100</a:t>
              </a: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7368728" y="1038898"/>
              <a:ext cx="1307728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ไม่เกิน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7372737" y="2390710"/>
              <a:ext cx="1303719" cy="132632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เกินกว่า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th-TH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EucrosiaUPC" pitchFamily="18" charset="-34"/>
                  <a:ea typeface="Angsana New" pitchFamily="18" charset="-34"/>
                  <a:cs typeface="EucrosiaUPC" pitchFamily="18" charset="-34"/>
                </a:rPr>
                <a:t>50 ล้านบาท</a:t>
              </a:r>
              <a:endParaRPr kumimoji="0" lang="th-TH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cs typeface="EucrosiaUPC" pitchFamily="18" charset="-34"/>
              </a:endParaRPr>
            </a:p>
          </p:txBody>
        </p:sp>
      </p:grp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3240360" y="3845659"/>
            <a:ext cx="54360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หมายเหตุ</a:t>
            </a:r>
            <a:r>
              <a:rPr kumimoji="0" lang="th-TH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: </a:t>
            </a: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อำนาจสั่งซื้อสั่งจ้างเป็นไปตามระเบียบกระทรวงการคลังว่าด้วยการจัดซื้อจัดจ้าง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</a:tabLst>
            </a:pPr>
            <a:r>
              <a:rPr kumimoji="0" lang="th-TH" sz="15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crosiaUPC" pitchFamily="18" charset="-34"/>
                <a:ea typeface="Calibri" pitchFamily="34" charset="0"/>
                <a:cs typeface="EucrosiaUPC" pitchFamily="18" charset="-34"/>
              </a:rPr>
              <a:t>               และการบริหารพัสดุภาครัฐ พ.ศ. </a:t>
            </a:r>
            <a:r>
              <a:rPr lang="th-TH" sz="1500" b="1" i="1" dirty="0" smtClean="0">
                <a:latin typeface="EucrosiaUPC" pitchFamily="18" charset="-34"/>
                <a:ea typeface="Calibri" pitchFamily="34" charset="0"/>
                <a:cs typeface="EucrosiaUPC" pitchFamily="18" charset="-34"/>
              </a:rPr>
              <a:t>2560</a:t>
            </a:r>
            <a:endParaRPr kumimoji="0" lang="th-TH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555776" y="11967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ight Arrow 23"/>
          <p:cNvSpPr/>
          <p:nvPr/>
        </p:nvSpPr>
        <p:spPr>
          <a:xfrm>
            <a:off x="2555776" y="472514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ight Arrow 24"/>
          <p:cNvSpPr/>
          <p:nvPr/>
        </p:nvSpPr>
        <p:spPr>
          <a:xfrm>
            <a:off x="2555776" y="544522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7" name="Straight Arrow Connector 26"/>
          <p:cNvCxnSpPr>
            <a:stCxn id="55301" idx="2"/>
            <a:endCxn id="55298" idx="0"/>
          </p:cNvCxnSpPr>
          <p:nvPr/>
        </p:nvCxnSpPr>
        <p:spPr>
          <a:xfrm>
            <a:off x="1511660" y="2132856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75656" y="6021288"/>
            <a:ext cx="0" cy="288032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259632" y="6269250"/>
            <a:ext cx="4828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  <a:sym typeface="Wingdings 2" pitchFamily="18" charset="2"/>
              </a:rPr>
              <a:t></a:t>
            </a:r>
          </a:p>
        </p:txBody>
      </p:sp>
      <p:sp>
        <p:nvSpPr>
          <p:cNvPr id="35" name="สี่เหลี่ยมผืนผ้า 19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noFill/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ปักหมุด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4869160"/>
            <a:ext cx="504056" cy="5040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90</a:t>
            </a:fld>
            <a:endParaRPr lang="th-TH"/>
          </a:p>
        </p:txBody>
      </p:sp>
      <p:pic>
        <p:nvPicPr>
          <p:cNvPr id="5" name="Picture 4" descr="หัวหน้าหน่วยงา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1988840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39552" y="1517883"/>
            <a:ext cx="16273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หัวหน้า</a:t>
            </a:r>
          </a:p>
          <a:p>
            <a:pPr algn="ctr"/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หน่วยงานของรัฐ</a:t>
            </a:r>
            <a:endParaRPr lang="th-TH" sz="2400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047455"/>
            <a:ext cx="199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แต่งตั้ง / มอบหมาย</a:t>
            </a:r>
            <a:endParaRPr lang="th-TH" sz="2400" b="1" dirty="0"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8" name="Picture 7" descr="คณะกรรมการ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764704"/>
            <a:ext cx="2304256" cy="131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411760" y="395953"/>
            <a:ext cx="1859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คณะกรรมการ</a:t>
            </a:r>
            <a:endParaRPr lang="th-TH" sz="3200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 descr="บุคคลหนึ่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5" y="2697344"/>
            <a:ext cx="1872208" cy="15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3275856" y="321297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3059832" y="4129916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เจ้าหน้าที่ 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12" descr="บุคคลหนึ่ง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607" y="4797152"/>
            <a:ext cx="230220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48976" y="6074132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บุคคลใดบุคคลหนึ่ง</a:t>
            </a:r>
            <a:endParaRPr lang="th-TH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39952" y="4509120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องค์ประกอบ ระยะเวลาการพิจารณา และ การประชุมของคณะกรรมการ</a:t>
            </a:r>
          </a:p>
          <a:p>
            <a:pPr lvl="0">
              <a:buFont typeface="Courier New" pitchFamily="49" charset="0"/>
              <a:buChar char="o"/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 ให้เป็นไปตามที่หัวหน้าหน่วยงานของรัฐกำหนดตามความจำเป็นและเหมาะสม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6016" y="1738551"/>
            <a:ext cx="4140571" cy="255454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รับผิดชอบ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จัดทำร่างขอบเขตของงานจ้างออกแบบหรือควบคุมงานก่อสร้าง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กำหนดหลักเกณฑ์การพิจารณาคัดเลือกข้อเสนอ</a:t>
            </a:r>
            <a:endParaRPr lang="th-TH" sz="3200" dirty="0">
              <a:solidFill>
                <a:srgbClr val="0000FF"/>
              </a:solidFill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2123728" y="3068960"/>
            <a:ext cx="432048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Striped Right Arrow 20"/>
          <p:cNvSpPr/>
          <p:nvPr/>
        </p:nvSpPr>
        <p:spPr>
          <a:xfrm rot="19502672">
            <a:off x="1768243" y="1512595"/>
            <a:ext cx="406829" cy="395362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Striped Right Arrow 21"/>
          <p:cNvSpPr/>
          <p:nvPr/>
        </p:nvSpPr>
        <p:spPr>
          <a:xfrm rot="5400000">
            <a:off x="1547664" y="4401108"/>
            <a:ext cx="360040" cy="432048"/>
          </a:xfrm>
          <a:prstGeom prst="striped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107504" y="116632"/>
            <a:ext cx="8884096" cy="66294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3" name="คำบรรยายภาพแบบวงรี 3"/>
          <p:cNvSpPr/>
          <p:nvPr/>
        </p:nvSpPr>
        <p:spPr>
          <a:xfrm>
            <a:off x="6660232" y="260648"/>
            <a:ext cx="1440160" cy="1368152"/>
          </a:xfrm>
          <a:prstGeom prst="wedgeEllipseCallout">
            <a:avLst>
              <a:gd name="adj1" fmla="val -55947"/>
              <a:gd name="adj2" fmla="val 6667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ระเบียบฯ ข้อ 139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5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26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28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มุมมน 24"/>
          <p:cNvSpPr/>
          <p:nvPr/>
        </p:nvSpPr>
        <p:spPr>
          <a:xfrm>
            <a:off x="357158" y="1571612"/>
            <a:ext cx="8501122" cy="22860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714612" y="1643050"/>
            <a:ext cx="1857388" cy="20002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คุณสมบัติ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ผู้ให้บริการ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786314" y="1643050"/>
            <a:ext cx="1857388" cy="200026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เงื่อนไข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ในการจ้าง    ออกแบบหรือควบคุมงาน</a:t>
            </a:r>
            <a:endParaRPr lang="th-TH" sz="28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6858016" y="1643050"/>
            <a:ext cx="1857388" cy="2000264"/>
          </a:xfrm>
          <a:prstGeom prst="roundRect">
            <a:avLst/>
          </a:prstGeom>
          <a:solidFill>
            <a:srgbClr val="FF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ราคากลาง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งานจ้าง       ออกแบบหรือควบคุมงาน</a:t>
            </a:r>
            <a:endParaRPr lang="th-TH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8" name="สี่เหลี่ยมมุมมน 17"/>
          <p:cNvSpPr/>
          <p:nvPr/>
        </p:nvSpPr>
        <p:spPr>
          <a:xfrm>
            <a:off x="571472" y="285728"/>
            <a:ext cx="1857388" cy="107157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66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งานที่ตรงกับความต้องการ</a:t>
            </a:r>
            <a:endParaRPr lang="th-TH" sz="2400" b="1" dirty="0">
              <a:solidFill>
                <a:srgbClr val="0066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9" name="สี่เหลี่ยมมุมมน 18"/>
          <p:cNvSpPr/>
          <p:nvPr/>
        </p:nvSpPr>
        <p:spPr>
          <a:xfrm>
            <a:off x="2714612" y="285728"/>
            <a:ext cx="1857388" cy="1071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ผู้ให้บริการ</a:t>
            </a:r>
          </a:p>
          <a:p>
            <a:pPr algn="ctr"/>
            <a:r>
              <a:rPr lang="th-TH" sz="24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ที่มีศักยภาพ</a:t>
            </a:r>
            <a:endParaRPr lang="th-TH" sz="24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0" name="สี่เหลี่ยมมุมมน 19"/>
          <p:cNvSpPr/>
          <p:nvPr/>
        </p:nvSpPr>
        <p:spPr>
          <a:xfrm>
            <a:off x="4786314" y="285728"/>
            <a:ext cx="1857388" cy="107157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200" b="1" dirty="0" smtClean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ประโยชน์สูงสุด</a:t>
            </a:r>
          </a:p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ที่ราชการจะได้รับ</a:t>
            </a:r>
          </a:p>
          <a:p>
            <a:pPr algn="ctr"/>
            <a:endParaRPr lang="th-TH" sz="22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1" name="สี่เหลี่ยมมุมมน 20"/>
          <p:cNvSpPr/>
          <p:nvPr/>
        </p:nvSpPr>
        <p:spPr>
          <a:xfrm>
            <a:off x="6858016" y="285728"/>
            <a:ext cx="1857388" cy="1071570"/>
          </a:xfrm>
          <a:prstGeom prst="roundRect">
            <a:avLst/>
          </a:prstGeom>
          <a:ln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จ้างในราคา</a:t>
            </a:r>
          </a:p>
          <a:p>
            <a:pPr algn="ctr"/>
            <a:r>
              <a:rPr lang="th-TH" sz="2200" b="1" dirty="0" smtClean="0">
                <a:solidFill>
                  <a:srgbClr val="FF0066"/>
                </a:solidFill>
                <a:latin typeface="EucrosiaUPC" pitchFamily="18" charset="-34"/>
                <a:cs typeface="EucrosiaUPC" pitchFamily="18" charset="-34"/>
              </a:rPr>
              <a:t>ที่เหมาะสม</a:t>
            </a:r>
            <a:endParaRPr lang="th-TH" sz="2200" b="1" dirty="0">
              <a:solidFill>
                <a:srgbClr val="FF0066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7" name="ลูกศรขวาท้ายขีด 26"/>
          <p:cNvSpPr/>
          <p:nvPr/>
        </p:nvSpPr>
        <p:spPr>
          <a:xfrm rot="16200000">
            <a:off x="3464711" y="1250143"/>
            <a:ext cx="428629" cy="500064"/>
          </a:xfrm>
          <a:prstGeom prst="stripedRightArrow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8" name="ลูกศรขวาท้ายขีด 27"/>
          <p:cNvSpPr/>
          <p:nvPr/>
        </p:nvSpPr>
        <p:spPr>
          <a:xfrm rot="16200000">
            <a:off x="5536413" y="1250143"/>
            <a:ext cx="428629" cy="500064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 rot="16200000">
            <a:off x="7608115" y="1250141"/>
            <a:ext cx="428629" cy="500064"/>
          </a:xfrm>
          <a:prstGeom prst="stripedRightArrow">
            <a:avLst/>
          </a:prstGeom>
          <a:solidFill>
            <a:srgbClr val="FF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rot="5400000">
            <a:off x="1285852" y="4000504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/>
          <p:cNvCxnSpPr/>
          <p:nvPr/>
        </p:nvCxnSpPr>
        <p:spPr>
          <a:xfrm rot="5400000">
            <a:off x="7644628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/>
          <p:cNvCxnSpPr/>
          <p:nvPr/>
        </p:nvCxnSpPr>
        <p:spPr>
          <a:xfrm rot="5400000">
            <a:off x="5644364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ลูกศรเชื่อมต่อแบบตรง 33"/>
          <p:cNvCxnSpPr/>
          <p:nvPr/>
        </p:nvCxnSpPr>
        <p:spPr>
          <a:xfrm rot="5400000">
            <a:off x="3499636" y="3999710"/>
            <a:ext cx="285752" cy="1588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467544" y="4143380"/>
            <a:ext cx="6120680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สอดคล้องงบประมาณและความต้องการของผู้ใช้ / ไม่เกินความจำเป็น</a:t>
            </a:r>
          </a:p>
          <a:p>
            <a:pPr>
              <a:buFont typeface="Wingdings" pitchFamily="2" charset="2"/>
              <a:buChar char="Ø"/>
            </a:pPr>
            <a:r>
              <a:rPr lang="th-TH" sz="2200" b="1" dirty="0" smtClean="0">
                <a:solidFill>
                  <a:schemeClr val="tx1"/>
                </a:solidFill>
                <a:latin typeface="EucrosiaUPC" pitchFamily="18" charset="-34"/>
                <a:ea typeface="Calibri" pitchFamily="34" charset="0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ไม่ขัดกับกฎหมาย ข้อบังคับ ระเบียบ มติ ครม. ที่เกี่ยวข้อง</a:t>
            </a:r>
            <a:endParaRPr lang="en-US" sz="2200" b="1" dirty="0" smtClean="0">
              <a:solidFill>
                <a:srgbClr val="006600"/>
              </a:solidFill>
              <a:latin typeface="EucrosiaUPC" pitchFamily="18" charset="-34"/>
              <a:cs typeface="EucrosiaUPC" pitchFamily="18" charset="-34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ความหมายชัดเจน ไม่กำกวม / ศัพท์เทคนิคหรือศัพท์เฉพาะ</a:t>
            </a:r>
          </a:p>
          <a:p>
            <a:pPr algn="l"/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    ให้อธิบายความให้ชัดเจน</a:t>
            </a:r>
            <a:r>
              <a:rPr lang="en-US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/ </a:t>
            </a:r>
            <a:r>
              <a:rPr lang="th-TH" sz="22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มีความยืดหยุ่น</a:t>
            </a:r>
          </a:p>
          <a:p>
            <a:pPr algn="l">
              <a:buFont typeface="Wingdings" pitchFamily="2" charset="2"/>
              <a:buChar char="Ø"/>
            </a:pPr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กำหนดให้ผู้ให้บริการยื่นเอกสารสำหรับใช้ในการตรวจสอบ</a:t>
            </a:r>
          </a:p>
          <a:p>
            <a:pPr algn="l"/>
            <a:r>
              <a:rPr lang="th-TH" sz="2200" b="1" dirty="0" smtClean="0">
                <a:solidFill>
                  <a:srgbClr val="0033CC"/>
                </a:solidFill>
                <a:latin typeface="EucrosiaUPC" pitchFamily="18" charset="-34"/>
                <a:cs typeface="EucrosiaUPC" pitchFamily="18" charset="-34"/>
              </a:rPr>
              <a:t>     ให้ครบถ้วน</a:t>
            </a:r>
            <a:endParaRPr lang="en-US" sz="2200" b="1" dirty="0" smtClean="0">
              <a:solidFill>
                <a:srgbClr val="0033CC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6876256" y="4143380"/>
            <a:ext cx="1991548" cy="2093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 ถูกต้องตาม พ.ร.บ. มาตรา 4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 ถูกต้องตามแนวทางปฏิบัติ</a:t>
            </a:r>
            <a:r>
              <a:rPr lang="th-TH" sz="2000" b="1" dirty="0" smtClean="0">
                <a:solidFill>
                  <a:srgbClr val="CC3300"/>
                </a:solidFill>
                <a:latin typeface="EucrosiaUPC" pitchFamily="18" charset="-34"/>
                <a:cs typeface="EucrosiaUPC" pitchFamily="18" charset="-34"/>
              </a:rPr>
              <a:t>ของกรมบัญชีกลาง</a:t>
            </a:r>
            <a:endParaRPr lang="th-TH" sz="2000" b="1" dirty="0" smtClean="0">
              <a:solidFill>
                <a:srgbClr val="CC3300"/>
              </a:solidFill>
              <a:latin typeface="EucrosiaUPC" pitchFamily="18" charset="-34"/>
              <a:cs typeface="EucrosiaUPC" pitchFamily="18" charset="-34"/>
            </a:endParaRPr>
          </a:p>
          <a:p>
            <a:pPr>
              <a:buFont typeface="Wingdings" pitchFamily="2" charset="2"/>
              <a:buChar char="§"/>
            </a:pPr>
            <a:endParaRPr lang="th-TH" sz="2000" b="1" dirty="0">
              <a:solidFill>
                <a:schemeClr val="tx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41" name="Straight Connector 40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37" name="สี่เหลี่ยมมุมมน 6"/>
          <p:cNvSpPr/>
          <p:nvPr/>
        </p:nvSpPr>
        <p:spPr>
          <a:xfrm>
            <a:off x="611560" y="1644760"/>
            <a:ext cx="1857388" cy="200026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ขอบเขตของงานจ้าง</a:t>
            </a:r>
          </a:p>
          <a:p>
            <a:pPr algn="ctr"/>
            <a:r>
              <a:rPr lang="th-TH" sz="2800" b="1" dirty="0" smtClean="0">
                <a:solidFill>
                  <a:schemeClr val="bg1"/>
                </a:solidFill>
                <a:latin typeface="EucrosiaUPC" pitchFamily="18" charset="-34"/>
                <a:cs typeface="EucrosiaUPC" pitchFamily="18" charset="-34"/>
              </a:rPr>
              <a:t>ออกแบบหรือควบคุมงาน</a:t>
            </a:r>
            <a:endParaRPr lang="th-TH" sz="2800" b="1" dirty="0">
              <a:solidFill>
                <a:schemeClr val="bg1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26" name="ลูกศรขวาท้ายขีด 25"/>
          <p:cNvSpPr/>
          <p:nvPr/>
        </p:nvSpPr>
        <p:spPr>
          <a:xfrm rot="16200000">
            <a:off x="1321571" y="1250142"/>
            <a:ext cx="428629" cy="500064"/>
          </a:xfrm>
          <a:prstGeom prst="stripedRightArrow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92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คุณสมบัติของผู้ให้บริการ</a:t>
            </a:r>
            <a:b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</a:br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งานจ้างออกแบบหรือควบคุมงานก่อสร้าง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3356992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3501008"/>
            <a:ext cx="8208912" cy="360040"/>
          </a:xfrm>
          <a:prstGeom prst="bentConnector3">
            <a:avLst>
              <a:gd name="adj1" fmla="val 515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Elbow Connector 7"/>
          <p:cNvCxnSpPr/>
          <p:nvPr/>
        </p:nvCxnSpPr>
        <p:spPr>
          <a:xfrm>
            <a:off x="179512" y="620688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610518"/>
            <a:ext cx="8599033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คุณสมบัติของผู้ให้บริการ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1.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มีความสามารถตามกฎหมาย 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2. ไม่เป็นบุคคลล้มละลาย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3.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ไม่อยู่ระหว่างเลิกกิจการ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4.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อยู่ระหว่างถูกระงับการยื่นข้อเสนอหรือทำสัญญากับหน่วยงานของรัฐไว้ชั่วคราวเนื่องจากเป็นผู้ที่ไม่ผ่านเกณฑ์การประเมินผลการปฏิบัติงานของผู้ประกอบการตามระเบียบที่รัฐมนตรีว่าการกระทรวงการคลังกำหนดตามที่ประกาศเผยแพร่ในระบบเครือข่ายสารสนเทศของกรมบัญชีกลาง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	5.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บุคคลซึ่งถูกระบุชื่อไว้ในบัญชีรายชื่อผู้ทิ้งงานและได้แจ้งเวียนชื่อให้เป็นผู้ทิ้งงานของหน่วยงานของรัฐในระบบเครือข่ายสารสนเทศของกรมบัญชีกลาง ซึ่งรวมถึงนิติบุคคลที่ผู้ทิ้งงานเป็นหุ้นส่วนผู้จัดการ กรรมการผู้จัดการ ผู้บริหาร ผู้มีอำนาจในการดำเนินงานในกิจการของนิติบุคคลนั้นด้วย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6. มีคุณสมบัติและไม่มีลักษณะต้องห้ามตามที่คณะกรรมการนโยบายการจัดซื้อจัดจ้างและการบริหารพัสดุภาครัฐกำหนดในราชกิจจา</a:t>
            </a:r>
            <a:r>
              <a:rPr lang="th-TH" sz="2600" b="1" dirty="0" err="1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นุเบกษา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93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9633" y="262389"/>
            <a:ext cx="3422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cxnSp>
        <p:nvCxnSpPr>
          <p:cNvPr id="12" name="Elbow Connector 11"/>
          <p:cNvCxnSpPr/>
          <p:nvPr/>
        </p:nvCxnSpPr>
        <p:spPr>
          <a:xfrm>
            <a:off x="179512" y="404664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Oval 10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lbow Connector 11"/>
          <p:cNvCxnSpPr/>
          <p:nvPr/>
        </p:nvCxnSpPr>
        <p:spPr>
          <a:xfrm>
            <a:off x="179512" y="260648"/>
            <a:ext cx="8784976" cy="648072"/>
          </a:xfrm>
          <a:prstGeom prst="bentConnector3">
            <a:avLst>
              <a:gd name="adj1" fmla="val 5845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>
            <a:off x="179512" y="836712"/>
            <a:ext cx="8784976" cy="216024"/>
          </a:xfrm>
          <a:prstGeom prst="bentConnector3">
            <a:avLst>
              <a:gd name="adj1" fmla="val 57156"/>
            </a:avLst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5953" name="Rectangle 1"/>
          <p:cNvSpPr>
            <a:spLocks noChangeArrowheads="1"/>
          </p:cNvSpPr>
          <p:nvPr/>
        </p:nvSpPr>
        <p:spPr bwMode="auto">
          <a:xfrm>
            <a:off x="365455" y="409602"/>
            <a:ext cx="8599033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>
                <a:tab pos="2971800" algn="ctr"/>
                <a:tab pos="5943600" algn="r"/>
              </a:tabLst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คุณสมบัติของผู้ให้บริการ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971800" algn="ctr"/>
                <a:tab pos="5943600" algn="r"/>
              </a:tabLst>
            </a:pPr>
            <a:endParaRPr kumimoji="0" lang="th-TH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FF0000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7. เป็นบุคคลธรรมดาหรือนิติบุคคลผู้มีอาชีพให้บริการออกแบบหรือควบคุมงานก่อสร้าง</a:t>
            </a:r>
          </a:p>
          <a:p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  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- กรณีบุคคลธรรมดา ต้องมีสัญชาติไทยและเป็นผู้ที่ได้รับใบอนุญาตประกอบวิชาชีพ 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      สถาปัตยกรรมและหรือวิศวกรรมสำหรับงานว่าจ้างตามที่กำหนดโดยกฎหมายว่าด้วยวิชาชีพ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      สถาปัตยกรรมและหรือวิศวกรรม แล้วแต่กรณี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 - กรณีเป็นนิติบุคคล ต้องเป็นผู้ได้รับการขึ้นทะเบียนไว้กับสภาวิชาชีพนั้นๆ ด้วย  โดยกรรมการ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    ผู้จัดการหรือหุ้นส่วนผู้จัดการของนิติบุคคลนั้นจะต้องเป็นคนไทย และเป็นนิติบุคคลที่มี</a:t>
            </a:r>
          </a:p>
          <a:p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       ผู้ถือหุ้นเป็นคนไทย</a:t>
            </a:r>
            <a:r>
              <a:rPr lang="th-TH" sz="24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เกินร้อยละห้าสิบของทุนการจัดตั้งนิติบุคคล</a:t>
            </a:r>
            <a:r>
              <a:rPr lang="th-TH" sz="2400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นั้น </a:t>
            </a:r>
            <a:endParaRPr lang="th-TH" sz="2400" b="1" dirty="0" smtClean="0">
              <a:solidFill>
                <a:srgbClr val="006600"/>
              </a:solidFill>
              <a:latin typeface="EucrosiaUPC" pitchFamily="18" charset="-34"/>
              <a:ea typeface="Times New Roman" pitchFamily="18" charset="0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solidFill>
                  <a:srgbClr val="0000FF"/>
                </a:solidFill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8.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ไม่เป็นผู้มีผลประโยชน์ร่วมกันกับผู้ยื่นข้อเสนอรายอื่น หรือกระทำการอันเป็นการขัดขวางการแข่งขันราคาอย่างเป็นธรรม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9.</a:t>
            </a:r>
            <a:r>
              <a:rPr kumimoji="0" lang="th-TH" sz="2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 </a:t>
            </a:r>
            <a:r>
              <a:rPr kumimoji="0" lang="th-TH" sz="2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EucrosiaUPC" pitchFamily="18" charset="-34"/>
                <a:ea typeface="Times New Roman" pitchFamily="18" charset="0"/>
                <a:cs typeface="EucrosiaUPC" pitchFamily="18" charset="-34"/>
              </a:rPr>
              <a:t>ไม่เป็นผู้ได้รับเอกสิทธิ์หรือความคุ้มกันซึ่งอาจปฏิเสธไม่ยอมขึ้นศาลไทย เว้นแต่รัฐบาลของผู้เสนอราคาได้มีคำสั่งให้สละเอกสิทธิ์และความคุ้มกันเช่นว่านั้น</a:t>
            </a:r>
            <a:endParaRPr kumimoji="0" lang="en-US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crosiaUPC" pitchFamily="18" charset="-34"/>
              <a:cs typeface="EucrosiaUPC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</a:pPr>
            <a:r>
              <a:rPr lang="th-TH" sz="2600" b="1" dirty="0" smtClean="0">
                <a:latin typeface="EucrosiaUPC" pitchFamily="18" charset="-34"/>
                <a:cs typeface="EucrosiaUPC" pitchFamily="18" charset="-34"/>
              </a:rPr>
              <a:t>* 10. ต้องมีผลงานประเภทเดียวกันกับงานที่จะจ้างในวงเงินไม่น้อยกว่า.........บาท และเป็นผลงานที่เป็นคู่สัญญาโดยตรงกับหน่วยงานของรัฐ หรือเอกชนที่..........เชื่อถือ</a:t>
            </a:r>
            <a:endParaRPr kumimoji="0" lang="en-US" sz="2600" b="1" i="0" u="none" strike="noStrike" cap="none" normalizeH="0" baseline="0" dirty="0" smtClean="0">
              <a:ln>
                <a:noFill/>
              </a:ln>
              <a:effectLst/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839200" cy="6629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0112" y="188640"/>
            <a:ext cx="34227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th-TH" sz="3600" b="1" dirty="0" smtClean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หลักเกณฑ์ที่ต้องคำนึงถึง</a:t>
            </a:r>
            <a:endParaRPr lang="th-TH" sz="3600" b="1" dirty="0">
              <a:solidFill>
                <a:srgbClr val="FF000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คุมงาน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3460576"/>
            <a:ext cx="1944215" cy="2687291"/>
          </a:xfrm>
          <a:prstGeom prst="rect">
            <a:avLst/>
          </a:prstGeom>
        </p:spPr>
      </p:pic>
      <p:sp>
        <p:nvSpPr>
          <p:cNvPr id="2" name="พับมุม 1"/>
          <p:cNvSpPr/>
          <p:nvPr/>
        </p:nvSpPr>
        <p:spPr>
          <a:xfrm>
            <a:off x="467544" y="188640"/>
            <a:ext cx="8352928" cy="1080120"/>
          </a:xfrm>
          <a:prstGeom prst="foldedCorner">
            <a:avLst/>
          </a:prstGeom>
          <a:solidFill>
            <a:srgbClr val="FFFF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คุณสมบัติผู้ให้บริการ</a:t>
            </a:r>
          </a:p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จ้างออกแบบหรือควบคุมงานก่อสร้าง</a:t>
            </a:r>
            <a:endParaRPr lang="th-TH" sz="3600" b="1" dirty="0">
              <a:solidFill>
                <a:srgbClr val="00206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347864" y="1340768"/>
            <a:ext cx="5472608" cy="2016224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66700" indent="-266700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ต้องมีใบอนุญาตประกอบอาชีพสถาปัตยกรรม หรือวิศวกรรม แล้วแต่กรณี</a:t>
            </a:r>
          </a:p>
          <a:p>
            <a:pPr marL="266700" indent="-266700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กรณีเป็นนิติบุคคล ต้องเป็นผู้ได้รับการขึ้นทะเบียนไว้กับสภาวิชาชีพนั้นๆ ด้วย</a:t>
            </a:r>
            <a:endParaRPr lang="th-TH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95</a:t>
            </a:fld>
            <a:endParaRPr lang="th-TH"/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7596336" y="116632"/>
            <a:ext cx="1368152" cy="1296144"/>
          </a:xfrm>
          <a:prstGeom prst="wedgeEllipseCallout">
            <a:avLst>
              <a:gd name="adj1" fmla="val -33253"/>
              <a:gd name="adj2" fmla="val 5851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87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3" name="Picture 12" descr="พิมพ์เขียว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20388"/>
            <a:ext cx="2840526" cy="2036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สี่เหลี่ยมผืนผ้า 1"/>
          <p:cNvSpPr/>
          <p:nvPr/>
        </p:nvSpPr>
        <p:spPr>
          <a:xfrm>
            <a:off x="539552" y="3501008"/>
            <a:ext cx="6840760" cy="306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ผู้ให้บริการที่เป็นบุคคลธรรมดา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ต้องมีสัญชาติไทย และเป็นผู้ที่ได้รับใบอนุญาตประกอบวิชาชีพสถาปัตยกรรมและหรือวิศวกรรมสำหรับงานว่าจ้างตามที่กำหนด</a:t>
            </a:r>
          </a:p>
          <a:p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โดยกฎหมายว่าด้วยวิชาชีพสถาปัตยกรรมและหรือวิศวกรรม แล้วแต่กรณี</a:t>
            </a:r>
          </a:p>
          <a:p>
            <a:pPr>
              <a:buFont typeface="Courier New" pitchFamily="49" charset="0"/>
              <a:buChar char="o"/>
            </a:pPr>
            <a:r>
              <a:rPr lang="th-TH" sz="24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400" b="1" u="sng" dirty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ให้บริการที่เป็นนิติ</a:t>
            </a:r>
            <a:r>
              <a:rPr lang="th-TH" sz="2400" b="1" u="sng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บุคคล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กรรมการ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ผู้จัดการหรือหุ้นส่วนผู้จัดการของนิติบุคคล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นั้นจะต้องเป็น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คน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ไทย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 เป็น</a:t>
            </a:r>
            <a:r>
              <a:rPr lang="th-TH" sz="2400" b="1" dirty="0">
                <a:latin typeface="EucrosiaUPC" pitchFamily="18" charset="-34"/>
                <a:cs typeface="EucrosiaUPC" pitchFamily="18" charset="-34"/>
              </a:rPr>
              <a:t>นิติบุคคล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ที่มีผู้ถือหุ้นเป็นคนไทย</a:t>
            </a:r>
            <a:r>
              <a:rPr lang="th-TH" sz="24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เกินร้อยละห้าสิบของทุนการ</a:t>
            </a:r>
            <a:r>
              <a:rPr lang="th-TH" sz="24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จัดตั้ง</a:t>
            </a:r>
          </a:p>
          <a:p>
            <a:r>
              <a:rPr lang="th-TH" sz="2400" b="1" u="sng" dirty="0" smtClean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นิติ</a:t>
            </a:r>
            <a:r>
              <a:rPr lang="th-TH" sz="2400" b="1" u="sng" dirty="0">
                <a:solidFill>
                  <a:srgbClr val="006600"/>
                </a:solidFill>
                <a:latin typeface="EucrosiaUPC" pitchFamily="18" charset="-34"/>
                <a:cs typeface="EucrosiaUPC" pitchFamily="18" charset="-34"/>
              </a:rPr>
              <a:t>บุคคล</a:t>
            </a:r>
            <a:r>
              <a:rPr lang="th-TH" sz="2400" b="1" dirty="0">
                <a:solidFill>
                  <a:schemeClr val="tx1"/>
                </a:solidFill>
                <a:latin typeface="EucrosiaUPC" pitchFamily="18" charset="-34"/>
                <a:cs typeface="EucrosiaUPC" pitchFamily="18" charset="-34"/>
              </a:rPr>
              <a:t>นั้น </a:t>
            </a: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144016" y="2276872"/>
            <a:ext cx="1331640" cy="1224136"/>
          </a:xfrm>
          <a:prstGeom prst="wedgeEllipseCallout">
            <a:avLst>
              <a:gd name="adj1" fmla="val 45379"/>
              <a:gd name="adj2" fmla="val 52459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134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17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19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41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พับมุม 1"/>
          <p:cNvSpPr/>
          <p:nvPr/>
        </p:nvSpPr>
        <p:spPr>
          <a:xfrm>
            <a:off x="611560" y="260648"/>
            <a:ext cx="8136904" cy="1224136"/>
          </a:xfrm>
          <a:prstGeom prst="foldedCorner">
            <a:avLst/>
          </a:prstGeom>
          <a:solidFill>
            <a:srgbClr val="FFFF8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002060"/>
                </a:solidFill>
                <a:latin typeface="EucrosiaUPC" pitchFamily="18" charset="-34"/>
                <a:cs typeface="EucrosiaUPC" pitchFamily="18" charset="-34"/>
              </a:rPr>
              <a:t>คุณสมบัติผู้ให้บริการ</a:t>
            </a: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จ้างออกแบบ</a:t>
            </a:r>
          </a:p>
          <a:p>
            <a:pPr algn="ctr">
              <a:lnSpc>
                <a:spcPts val="3800"/>
              </a:lnSpc>
            </a:pPr>
            <a:r>
              <a:rPr lang="th-TH" sz="3600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หรือควบคุมงานก่อสร้าง</a:t>
            </a:r>
            <a:endParaRPr lang="th-TH" sz="3600" b="1" dirty="0">
              <a:solidFill>
                <a:srgbClr val="002060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96</a:t>
            </a:fld>
            <a:endParaRPr lang="th-TH"/>
          </a:p>
        </p:txBody>
      </p:sp>
      <p:sp>
        <p:nvSpPr>
          <p:cNvPr id="9" name="คำบรรยายภาพแบบวงรี 3"/>
          <p:cNvSpPr/>
          <p:nvPr/>
        </p:nvSpPr>
        <p:spPr>
          <a:xfrm>
            <a:off x="395536" y="476672"/>
            <a:ext cx="1368152" cy="1296144"/>
          </a:xfrm>
          <a:prstGeom prst="wedgeEllipseCallout">
            <a:avLst>
              <a:gd name="adj1" fmla="val 52380"/>
              <a:gd name="adj2" fmla="val 50427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พ.ร.บ.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มาตรา 88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0" name="Picture 9" descr="ก่อสร้าง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244827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สี่เหลี่ยมผืนผ้า 1"/>
          <p:cNvSpPr/>
          <p:nvPr/>
        </p:nvSpPr>
        <p:spPr>
          <a:xfrm>
            <a:off x="2051720" y="3645024"/>
            <a:ext cx="6408712" cy="273630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Courier New" pitchFamily="49" charset="0"/>
              <a:buChar char="o"/>
            </a:pP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ผู้ให้บริการจ้างออกแบบหรือควบคุมงานก่อสร้าง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ที่เป็นคู่สัญญากับหน่วยงานของรัฐ ต้องไม่มีส่วนได้เสียกับผู้ประกอบการงานก่อสร้างในงานนั้น ในลักษณะดังต่อไปนี้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(1) มี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ความสัมพันธ์โดยตรง 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คือ ผู้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ให้บริการจะต้องไม่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ผู้รับจ้างก่อสร้าง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ในงาน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ที่ตนเอง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เป็นคู่สัญญากับหน่วยงานของรัฐ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นั้น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    (2) มี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ความสัมพันธ์โดยอ้อม 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คือ ผู้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ให้บริการจะต้องไม่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ผู้รับ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จ้างให้กับคู่สัญญา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ของหน่วยงาน</a:t>
            </a:r>
            <a:r>
              <a:rPr lang="th-TH" sz="2500" b="1" dirty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ของรัฐในงานที่ตนเอง</a:t>
            </a:r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เป็น</a:t>
            </a:r>
          </a:p>
          <a:p>
            <a:r>
              <a:rPr lang="th-TH" sz="2500" b="1" dirty="0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ผู้</a:t>
            </a:r>
            <a:r>
              <a:rPr lang="th-TH" sz="2500" b="1" dirty="0" err="1" smtClean="0">
                <a:solidFill>
                  <a:srgbClr val="0000FF"/>
                </a:solidFill>
                <a:latin typeface="EucrosiaUPC" pitchFamily="18" charset="-34"/>
                <a:cs typeface="EucrosiaUPC" pitchFamily="18" charset="-34"/>
              </a:rPr>
              <a:t>ให้บริการฃ</a:t>
            </a:r>
            <a:endParaRPr lang="th-TH" sz="2500" b="1" dirty="0">
              <a:solidFill>
                <a:srgbClr val="0000FF"/>
              </a:solidFill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12" name="คำบรรยายภาพแบบวงรี 3"/>
          <p:cNvSpPr/>
          <p:nvPr/>
        </p:nvSpPr>
        <p:spPr>
          <a:xfrm>
            <a:off x="7596336" y="3284984"/>
            <a:ext cx="1368152" cy="1296144"/>
          </a:xfrm>
          <a:prstGeom prst="wedgeEllipseCallout">
            <a:avLst>
              <a:gd name="adj1" fmla="val -54834"/>
              <a:gd name="adj2" fmla="val 40140"/>
            </a:avLst>
          </a:prstGeom>
          <a:solidFill>
            <a:srgbClr val="00B0F0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2200" b="1" dirty="0" smtClean="0">
                <a:latin typeface="EucrosiaUPC" pitchFamily="18" charset="-34"/>
                <a:cs typeface="EucrosiaUPC" pitchFamily="18" charset="-34"/>
              </a:rPr>
              <a:t>ระเบียบฯ </a:t>
            </a:r>
            <a:r>
              <a:rPr lang="th-TH" sz="2400" b="1" dirty="0" smtClean="0">
                <a:latin typeface="EucrosiaUPC" pitchFamily="18" charset="-34"/>
                <a:cs typeface="EucrosiaUPC" pitchFamily="18" charset="-34"/>
              </a:rPr>
              <a:t>ข้อ 133</a:t>
            </a:r>
            <a:endParaRPr lang="th-TH" sz="2400" b="1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14" name="Picture 13" descr="คุมงาน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289" y="4025602"/>
            <a:ext cx="1681431" cy="24277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1916832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ต้องไม่เป็นผู้มีส่วนได้เสียกับผู้ประกอบการ  งานก่อสร้างงานนั้น</a:t>
            </a:r>
          </a:p>
          <a:p>
            <a:pPr>
              <a:buFont typeface="Courier New" pitchFamily="49" charset="0"/>
              <a:buChar char="o"/>
            </a:pPr>
            <a:r>
              <a:rPr lang="th-TH" sz="3000" b="1" dirty="0" smtClean="0">
                <a:latin typeface="EucrosiaUPC" pitchFamily="18" charset="-34"/>
                <a:cs typeface="EucrosiaUPC" pitchFamily="18" charset="-34"/>
              </a:rPr>
              <a:t> ทั้งนี้ ตามระเบียบที่รัฐมนตรีกำหนด </a:t>
            </a:r>
          </a:p>
        </p:txBody>
      </p:sp>
    </p:spTree>
    <p:extLst>
      <p:ext uri="{BB962C8B-B14F-4D97-AF65-F5344CB8AC3E}">
        <p14:creationId xmlns:p14="http://schemas.microsoft.com/office/powerpoint/2010/main" xmlns="" val="741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97</a:t>
            </a:fld>
            <a:endParaRPr lang="th-TH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08912" cy="244827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itchFamily="18" charset="-34"/>
                <a:cs typeface="EucrosiaUPC" pitchFamily="18" charset="-34"/>
              </a:rPr>
              <a:t>ค่าจ้างออกแบบหรือควบคุมงานก่อสร้าง</a:t>
            </a:r>
            <a:endParaRPr lang="th-TH" sz="48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EucrosiaUPC" pitchFamily="18" charset="-34"/>
              <a:cs typeface="EucrosiaUPC" pitchFamily="18" charset="-34"/>
            </a:endParaRPr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0" y="2852936"/>
            <a:ext cx="9144000" cy="7200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539552" y="2780928"/>
            <a:ext cx="8136904" cy="648072"/>
          </a:xfrm>
          <a:prstGeom prst="bentConnector3">
            <a:avLst>
              <a:gd name="adj1" fmla="val 5175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3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 13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คำบรรยายภาพแบบวงรี 3"/>
          <p:cNvSpPr/>
          <p:nvPr/>
        </p:nvSpPr>
        <p:spPr>
          <a:xfrm>
            <a:off x="6300192" y="260648"/>
            <a:ext cx="1872208" cy="1872208"/>
          </a:xfrm>
          <a:prstGeom prst="wedgeEllipseCallout">
            <a:avLst>
              <a:gd name="adj1" fmla="val -38956"/>
              <a:gd name="adj2" fmla="val 52971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พ.ร.บ. มาตรา 90</a:t>
            </a:r>
          </a:p>
          <a:p>
            <a:pPr algn="ctr">
              <a:lnSpc>
                <a:spcPts val="3000"/>
              </a:lnSpc>
            </a:pPr>
            <a:r>
              <a:rPr lang="th-TH" b="1" dirty="0" smtClean="0">
                <a:latin typeface="EucrosiaUPC" pitchFamily="18" charset="-34"/>
                <a:cs typeface="EucrosiaUPC" pitchFamily="18" charset="-34"/>
              </a:rPr>
              <a:t>วรรคสอง</a:t>
            </a:r>
            <a:endParaRPr lang="th-TH" b="1" dirty="0">
              <a:latin typeface="EucrosiaUPC" pitchFamily="18" charset="-34"/>
              <a:cs typeface="EucrosiaUPC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5226" y="2204864"/>
            <a:ext cx="4117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อัตราค่าจ้าง</a:t>
            </a:r>
          </a:p>
          <a:p>
            <a:pPr algn="ctr">
              <a:buFont typeface="Courier New" pitchFamily="49" charset="0"/>
              <a:buChar char="o"/>
            </a:pPr>
            <a:r>
              <a:rPr lang="th-TH" sz="4000" b="1" dirty="0" smtClean="0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EucrosiaUPC" pitchFamily="18" charset="-34"/>
                <a:cs typeface="EucrosiaUPC" pitchFamily="18" charset="-34"/>
              </a:rPr>
              <a:t> ให้เป็นไปตามที่กำหนดในกฎกระทรวง</a:t>
            </a:r>
          </a:p>
        </p:txBody>
      </p:sp>
      <p:pic>
        <p:nvPicPr>
          <p:cNvPr id="11" name="Picture 10" descr="เหรียญ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664804"/>
            <a:ext cx="4104456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5"/>
          <p:cNvGrpSpPr/>
          <p:nvPr/>
        </p:nvGrpSpPr>
        <p:grpSpPr>
          <a:xfrm>
            <a:off x="0" y="6237312"/>
            <a:ext cx="9144000" cy="576064"/>
            <a:chOff x="0" y="6165304"/>
            <a:chExt cx="9144000" cy="576064"/>
          </a:xfrm>
        </p:grpSpPr>
        <p:grpSp>
          <p:nvGrpSpPr>
            <p:cNvPr id="5" name="Group 10"/>
            <p:cNvGrpSpPr/>
            <p:nvPr/>
          </p:nvGrpSpPr>
          <p:grpSpPr>
            <a:xfrm>
              <a:off x="0" y="6165304"/>
              <a:ext cx="9144000" cy="576064"/>
              <a:chOff x="0" y="5877272"/>
              <a:chExt cx="9144000" cy="576064"/>
            </a:xfrm>
          </p:grpSpPr>
          <p:grpSp>
            <p:nvGrpSpPr>
              <p:cNvPr id="6" name="Group 23"/>
              <p:cNvGrpSpPr/>
              <p:nvPr/>
            </p:nvGrpSpPr>
            <p:grpSpPr>
              <a:xfrm>
                <a:off x="0" y="5877272"/>
                <a:ext cx="9144000" cy="576064"/>
                <a:chOff x="0" y="5877272"/>
                <a:chExt cx="9144000" cy="57606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0" y="6093296"/>
                  <a:ext cx="9144000" cy="72008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/>
                <p:cNvSpPr/>
                <p:nvPr/>
              </p:nvSpPr>
              <p:spPr>
                <a:xfrm>
                  <a:off x="6444208" y="5877272"/>
                  <a:ext cx="2664296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Natchanon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  </a:t>
                  </a:r>
                  <a:r>
                    <a:rPr lang="en-US" sz="2000" b="1" dirty="0" err="1" smtClean="0">
                      <a:solidFill>
                        <a:schemeClr val="tx1"/>
                      </a:solidFill>
                      <a:effectLst>
                        <a:innerShdw blurRad="63500" dist="50800" dir="5400000">
                          <a:prstClr val="black">
                            <a:alpha val="50000"/>
                          </a:prstClr>
                        </a:innerShdw>
                      </a:effectLst>
                      <a:latin typeface="Angsana New" pitchFamily="18" charset="-34"/>
                      <a:cs typeface="Angsana New" pitchFamily="18" charset="-34"/>
                    </a:rPr>
                    <a:t>Siriphongsurapa</a:t>
                  </a:r>
                  <a:endParaRPr lang="th-TH" sz="2000" b="1" dirty="0">
                    <a:solidFill>
                      <a:schemeClr val="tx1"/>
                    </a:solidFill>
                    <a:effectLst>
                      <a:innerShdw blurRad="63500" dist="50800" dir="5400000">
                        <a:prstClr val="black">
                          <a:alpha val="50000"/>
                        </a:prstClr>
                      </a:innerShdw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804248" y="6165304"/>
                  <a:ext cx="2160240" cy="2880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b="1" dirty="0" smtClean="0">
                      <a:solidFill>
                        <a:srgbClr val="FF6600"/>
                      </a:solidFill>
                      <a:effectLst>
                        <a:innerShdw blurRad="114300">
                          <a:prstClr val="black"/>
                        </a:innerShdw>
                        <a:reflection blurRad="6350" stA="55000" endA="300" endPos="45500" dir="5400000" sy="-100000" algn="bl" rotWithShape="0"/>
                      </a:effectLst>
                      <a:latin typeface="Angsana New" pitchFamily="18" charset="-34"/>
                      <a:cs typeface="Angsana New" pitchFamily="18" charset="-34"/>
                    </a:rPr>
                    <a:t> C    O P Y R I G H T</a:t>
                  </a:r>
                  <a:endParaRPr lang="th-TH" sz="2000" b="1" dirty="0">
                    <a:solidFill>
                      <a:srgbClr val="FF6600"/>
                    </a:solidFill>
                    <a:effectLst>
                      <a:innerShdw blurRad="114300">
                        <a:prstClr val="black"/>
                      </a:innerShdw>
                      <a:reflection blurRad="6350" stA="55000" endA="300" endPos="45500" dir="5400000" sy="-100000" algn="bl" rotWithShape="0"/>
                    </a:effectLst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0" y="6165304"/>
                <a:ext cx="9144000" cy="720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092280" y="6453336"/>
              <a:ext cx="288032" cy="2880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  <a:effectLst>
                    <a:innerShdw blurRad="114300">
                      <a:prstClr val="black"/>
                    </a:innerShdw>
                    <a:reflection blurRad="6350" stA="55000" endA="300" endPos="45500" dir="5400000" sy="-100000" algn="bl" rotWithShape="0"/>
                  </a:effectLst>
                  <a:latin typeface="Angsana New" pitchFamily="18" charset="-34"/>
                </a:rPr>
                <a:t>C</a:t>
              </a:r>
              <a:endParaRPr lang="th-TH" sz="2000" b="1" dirty="0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Angsana New" pitchFamily="18" charset="-34"/>
              </a:endParaRPr>
            </a:p>
          </p:txBody>
        </p:sp>
      </p:grpSp>
      <p:sp>
        <p:nvSpPr>
          <p:cNvPr id="21" name="คำบรรยายภาพแบบวงรี 3"/>
          <p:cNvSpPr/>
          <p:nvPr/>
        </p:nvSpPr>
        <p:spPr>
          <a:xfrm>
            <a:off x="5796136" y="4293096"/>
            <a:ext cx="1872208" cy="1872208"/>
          </a:xfrm>
          <a:prstGeom prst="wedgeEllipseCallout">
            <a:avLst>
              <a:gd name="adj1" fmla="val -30816"/>
              <a:gd name="adj2" fmla="val -63026"/>
            </a:avLst>
          </a:prstGeom>
          <a:solidFill>
            <a:srgbClr val="FF00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ระเบียบ </a:t>
            </a:r>
          </a:p>
          <a:p>
            <a:pPr algn="ctr">
              <a:lnSpc>
                <a:spcPts val="3000"/>
              </a:lnSpc>
            </a:pPr>
            <a:r>
              <a:rPr lang="th-TH" sz="3200" b="1" dirty="0" smtClean="0">
                <a:latin typeface="EucrosiaUPC" pitchFamily="18" charset="-34"/>
                <a:cs typeface="EucrosiaUPC" pitchFamily="18" charset="-34"/>
              </a:rPr>
              <a:t>ข้อ 160</a:t>
            </a:r>
          </a:p>
        </p:txBody>
      </p:sp>
    </p:spTree>
    <p:extLst>
      <p:ext uri="{BB962C8B-B14F-4D97-AF65-F5344CB8AC3E}">
        <p14:creationId xmlns="" xmlns:p14="http://schemas.microsoft.com/office/powerpoint/2010/main" val="2317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D85E7-25CD-47EF-B19D-98B9F94D8257}" type="slidenum">
              <a:rPr lang="th-TH" smtClean="0"/>
              <a:pPr/>
              <a:t>99</a:t>
            </a:fld>
            <a:endParaRPr lang="th-TH"/>
          </a:p>
        </p:txBody>
      </p:sp>
      <p:pic>
        <p:nvPicPr>
          <p:cNvPr id="5" name="Picture 4" descr="กฎ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764704"/>
            <a:ext cx="7128792" cy="588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2" y="188640"/>
            <a:ext cx="8136904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Courier New" pitchFamily="49" charset="0"/>
              <a:buChar char="o"/>
            </a:pPr>
            <a:r>
              <a:rPr lang="th-TH" b="1" dirty="0" smtClean="0">
                <a:solidFill>
                  <a:srgbClr val="FF0000"/>
                </a:solidFill>
                <a:latin typeface="EucrosiaUPC" pitchFamily="18" charset="-34"/>
                <a:cs typeface="EucrosiaUPC" pitchFamily="18" charset="-34"/>
              </a:rPr>
              <a:t> กฎกระทรวงกำหนดอัตราค่าจ้างผู้ให้บริการออกแบบหรือควบคุมงานก่อสร้าง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32265</TotalTime>
  <Words>15081</Words>
  <Application>Microsoft Office PowerPoint</Application>
  <PresentationFormat>On-screen Show (4:3)</PresentationFormat>
  <Paragraphs>1865</Paragraphs>
  <Slides>153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4" baseType="lpstr">
      <vt:lpstr>ชุดรูปแบบของ Office</vt:lpstr>
      <vt:lpstr>Slide 1</vt:lpstr>
      <vt:lpstr> งานจ้างที่ปรึกษา พ.ร.บ. มาตรา 69-78 ระเบียบฯ ข้อ 101-130 </vt:lpstr>
      <vt:lpstr>นิยาม</vt:lpstr>
      <vt:lpstr>  “การจัดซื้อจัดจ้าง” การดำเนินการเพื่อให้ได้มาซึ่งพัสดุ</vt:lpstr>
      <vt:lpstr>Slide 5</vt:lpstr>
      <vt:lpstr>Slide 6</vt:lpstr>
      <vt:lpstr>Slide 7</vt:lpstr>
      <vt:lpstr>Slide 8</vt:lpstr>
      <vt:lpstr>Slide 9</vt:lpstr>
      <vt:lpstr>Slide 10</vt:lpstr>
      <vt:lpstr>Slide 11</vt:lpstr>
      <vt:lpstr>การจัดทำแผน การจัดซื้อจัดจ้างประจำปี</vt:lpstr>
      <vt:lpstr>Slide 13</vt:lpstr>
      <vt:lpstr>Slide 14</vt:lpstr>
      <vt:lpstr>Slide 15</vt:lpstr>
      <vt:lpstr>Slide 16</vt:lpstr>
      <vt:lpstr>การจัดทำ รายงานขอจ้างที่ปรึกษา</vt:lpstr>
      <vt:lpstr>Slide 18</vt:lpstr>
      <vt:lpstr>การจัดทำขอบเขตของงาน จ้างที่ปรึกษา</vt:lpstr>
      <vt:lpstr>Slide 20</vt:lpstr>
      <vt:lpstr>Slide 21</vt:lpstr>
      <vt:lpstr>คุณสมบัติที่ปรึกษาที่จะจ้าง</vt:lpstr>
      <vt:lpstr>การขึ้นทะเบียนที่ปรึกษา</vt:lpstr>
      <vt:lpstr>Slide 24</vt:lpstr>
      <vt:lpstr>Slide 25</vt:lpstr>
      <vt:lpstr>Slide 26</vt:lpstr>
      <vt:lpstr>Slide 27</vt:lpstr>
      <vt:lpstr>เงื่อนไขในการจ้างที่ปรึกษา</vt:lpstr>
      <vt:lpstr>การจัดทำราคากลาง งานจ้างที่ปรึกษา</vt:lpstr>
      <vt:lpstr>“ราคากลาง” ราคาเพื่อใช้เป็นฐานสำหรับเปรียบเทียบราคาที่ผู้ยื่นข้อเสนอได้ยื่นเสนอไว้ซึ่งสามารถจัดซื้อจัดจ้างได้จริงตามลำดับ ดังต่อไปนี้</vt:lpstr>
      <vt:lpstr>Slide 31</vt:lpstr>
      <vt:lpstr> การประกาศราคากลาง ทำอย่างไร ?</vt:lpstr>
      <vt:lpstr>Slide 33</vt:lpstr>
      <vt:lpstr>Slide 34</vt:lpstr>
      <vt:lpstr>Slide 35</vt:lpstr>
      <vt:lpstr>Slide 36</vt:lpstr>
      <vt:lpstr>วงเงินที่จะซื้อหรือจ้าง</vt:lpstr>
      <vt:lpstr>Slide 38</vt:lpstr>
      <vt:lpstr>วิธีที่จะจ้าง &amp; เหตุผล</vt:lpstr>
      <vt:lpstr>งานจ้างที่ปรึกษา</vt:lpstr>
      <vt:lpstr>วิธีจ้างที่ปรึกษา</vt:lpstr>
      <vt:lpstr>Slide 42</vt:lpstr>
      <vt:lpstr>Slide 43</vt:lpstr>
      <vt:lpstr>Slide 44</vt:lpstr>
      <vt:lpstr>Slide 45</vt:lpstr>
      <vt:lpstr>Slide 46</vt:lpstr>
      <vt:lpstr>Slide 47</vt:lpstr>
      <vt:lpstr>หลักเกณฑ์การพิจารณา คัดเลือกข้อเสนอ</vt:lpstr>
      <vt:lpstr>    เกณฑ์การพิจารณาข้อเสนอ งานจ้างที่ปรึกษา</vt:lpstr>
      <vt:lpstr> การพิจารณาคัดเลือกข้อเสนอ งานจ้างที่ปรึกษา</vt:lpstr>
      <vt:lpstr>การตั้งคณะกรรมการ</vt:lpstr>
      <vt:lpstr>การแต่งตั้งคณะกรรมการ ดำเนินการจ้างที่ปรึกษา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 งานจ้างออกแบบ หรือควบคุมงานก่อสร้าง  พ.ร.บ. หมวด 8 มาตรา 79-92 ระเบียบฯ หมวด 4 ข้อ 131-160 </vt:lpstr>
      <vt:lpstr>การจัดทำแผน การจัดซื้อจัดจ้างประจำปี</vt:lpstr>
      <vt:lpstr>Slide 85</vt:lpstr>
      <vt:lpstr>Slide 86</vt:lpstr>
      <vt:lpstr>การจัดทำรายงาน ขอจ้างออกแบบหรือควบคุมงานก่อสร้าง</vt:lpstr>
      <vt:lpstr>Slide 88</vt:lpstr>
      <vt:lpstr>การจัดทำขอบเขตของงาน จ้างออกแบบหรือควบคุมงานก่อสร้าง</vt:lpstr>
      <vt:lpstr>Slide 90</vt:lpstr>
      <vt:lpstr>Slide 91</vt:lpstr>
      <vt:lpstr>คุณสมบัติของผู้ให้บริการ งานจ้างออกแบบหรือควบคุมงานก่อสร้าง</vt:lpstr>
      <vt:lpstr>Slide 93</vt:lpstr>
      <vt:lpstr>Slide 94</vt:lpstr>
      <vt:lpstr>Slide 95</vt:lpstr>
      <vt:lpstr>Slide 96</vt:lpstr>
      <vt:lpstr>ค่าจ้างออกแบบหรือควบคุมงานก่อสร้าง</vt:lpstr>
      <vt:lpstr>Slide 98</vt:lpstr>
      <vt:lpstr>Slide 99</vt:lpstr>
      <vt:lpstr>Slide 100</vt:lpstr>
      <vt:lpstr>Slide 101</vt:lpstr>
      <vt:lpstr>Slide 102</vt:lpstr>
      <vt:lpstr>การจัดทำราคากลาง งานจ้างออกแบบหรือควบคุมงาน</vt:lpstr>
      <vt:lpstr>Slide 104</vt:lpstr>
      <vt:lpstr>Slide 105</vt:lpstr>
      <vt:lpstr>วิธีที่จะจ้าง &amp; เหตุผล</vt:lpstr>
      <vt:lpstr> งานจ้างออกแบบ</vt:lpstr>
      <vt:lpstr>  วิธีจ้างออกแบบหรือควบคุมงานก่อสร้าง</vt:lpstr>
      <vt:lpstr>หลักเกณฑ์การพิจารณาคัดเลือกข้อเสนอ</vt:lpstr>
      <vt:lpstr>การพิจารณาคัดเลือกข้อเสนอ งานจ้างออกแบบหรือควบคุมงาน</vt:lpstr>
      <vt:lpstr>การแต่งตั้งคณะกรรมการ</vt:lpstr>
      <vt:lpstr>การแต่งตั้งคณะกรรมการ ดำเนินงานจ้างออกแบบหรือควบคุมงานก่อสร้าง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การยกเลิกการจัดซื้อจัดจ้าง</vt:lpstr>
      <vt:lpstr>Slide 149</vt:lpstr>
      <vt:lpstr>การประกาศผลการจัดซื้อจัดจ้าง</vt:lpstr>
      <vt:lpstr>Slide 151</vt:lpstr>
      <vt:lpstr>Slide 152</vt:lpstr>
      <vt:lpstr>Slide 153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โครงการพัฒนาศักยภาพการปฏิบัติงานพัสดุของบุคลากรในสังกัด  วิทยาลัยเทคโนโลยีทางการแพทย์และสาธารณสุข กาญจนาภิเษก  วิชา “การบริหารงานพัสดุอย่างมีประสิทธิภาพ”   บรรยายโดย อาจารย์ รวีวัลย์ แสงจันทร์ อดีต ผู้อำนวยการกลุ่มงานระเบียบว่าด้วยการพัสดุ   กรรมการและผู้ช่วยเลขานุการ กวพ. กวพอ.  และผู้อำนวยการเฉพาะด้านวิชาการคลังสูง(คลังจังหวัดเชียงราย) กรมบัญชีกลาง  โทร. ๐๘๑-๙๙๔ ๙๒๔๕  สืบหาข้อมูลเพิ่มเติมได้ที่ ศูนย์ข้อมูลจัดซื้อจัดจ้าง www.gprocurement.go.th)  (สงวนลิขสิทธิ์)</dc:title>
  <dc:creator>User</dc:creator>
  <cp:lastModifiedBy>natchanon.s</cp:lastModifiedBy>
  <cp:revision>2576</cp:revision>
  <dcterms:created xsi:type="dcterms:W3CDTF">2016-06-09T14:32:02Z</dcterms:created>
  <dcterms:modified xsi:type="dcterms:W3CDTF">2018-12-06T08:28:16Z</dcterms:modified>
</cp:coreProperties>
</file>