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sldx" ContentType="application/vnd.openxmlformats-officedocument.presentationml.slide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09.xml" ContentType="application/vnd.openxmlformats-officedocument.presentationml.slide+xml"/>
  <Override PartName="/ppt/slides/slide310.xml" ContentType="application/vnd.openxmlformats-officedocument.presentationml.slide+xml"/>
  <Override PartName="/ppt/slides/slide311.xml" ContentType="application/vnd.openxmlformats-officedocument.presentationml.slide+xml"/>
  <Override PartName="/ppt/slides/slide312.xml" ContentType="application/vnd.openxmlformats-officedocument.presentationml.slide+xml"/>
  <Override PartName="/ppt/slides/slide313.xml" ContentType="application/vnd.openxmlformats-officedocument.presentationml.slide+xml"/>
  <Override PartName="/ppt/slides/slide314.xml" ContentType="application/vnd.openxmlformats-officedocument.presentationml.slide+xml"/>
  <Override PartName="/ppt/slides/slide315.xml" ContentType="application/vnd.openxmlformats-officedocument.presentationml.slide+xml"/>
  <Override PartName="/ppt/slides/slide316.xml" ContentType="application/vnd.openxmlformats-officedocument.presentationml.slide+xml"/>
  <Override PartName="/ppt/slides/slide317.xml" ContentType="application/vnd.openxmlformats-officedocument.presentationml.slide+xml"/>
  <Override PartName="/ppt/slides/slide318.xml" ContentType="application/vnd.openxmlformats-officedocument.presentationml.slide+xml"/>
  <Override PartName="/ppt/slides/slide319.xml" ContentType="application/vnd.openxmlformats-officedocument.presentationml.slide+xml"/>
  <Override PartName="/ppt/slides/slide320.xml" ContentType="application/vnd.openxmlformats-officedocument.presentationml.slide+xml"/>
  <Override PartName="/ppt/slides/slide321.xml" ContentType="application/vnd.openxmlformats-officedocument.presentationml.slide+xml"/>
  <Override PartName="/ppt/slides/slide322.xml" ContentType="application/vnd.openxmlformats-officedocument.presentationml.slide+xml"/>
  <Override PartName="/ppt/slides/slide323.xml" ContentType="application/vnd.openxmlformats-officedocument.presentationml.slide+xml"/>
  <Override PartName="/ppt/slides/slide324.xml" ContentType="application/vnd.openxmlformats-officedocument.presentationml.slide+xml"/>
  <Override PartName="/ppt/slides/slide325.xml" ContentType="application/vnd.openxmlformats-officedocument.presentationml.slide+xml"/>
  <Override PartName="/ppt/slides/slide326.xml" ContentType="application/vnd.openxmlformats-officedocument.presentationml.slide+xml"/>
  <Override PartName="/ppt/slides/slide327.xml" ContentType="application/vnd.openxmlformats-officedocument.presentationml.slide+xml"/>
  <Override PartName="/ppt/slides/slide328.xml" ContentType="application/vnd.openxmlformats-officedocument.presentationml.slide+xml"/>
  <Override PartName="/ppt/slides/slide329.xml" ContentType="application/vnd.openxmlformats-officedocument.presentationml.slide+xml"/>
  <Override PartName="/ppt/slides/slide330.xml" ContentType="application/vnd.openxmlformats-officedocument.presentationml.slide+xml"/>
  <Override PartName="/ppt/slides/slide331.xml" ContentType="application/vnd.openxmlformats-officedocument.presentationml.slide+xml"/>
  <Override PartName="/ppt/slides/slide332.xml" ContentType="application/vnd.openxmlformats-officedocument.presentationml.slide+xml"/>
  <Override PartName="/ppt/slides/slide333.xml" ContentType="application/vnd.openxmlformats-officedocument.presentationml.slide+xml"/>
  <Override PartName="/ppt/slides/slide334.xml" ContentType="application/vnd.openxmlformats-officedocument.presentationml.slide+xml"/>
  <Override PartName="/ppt/slides/slide335.xml" ContentType="application/vnd.openxmlformats-officedocument.presentationml.slide+xml"/>
  <Override PartName="/ppt/slides/slide336.xml" ContentType="application/vnd.openxmlformats-officedocument.presentationml.slide+xml"/>
  <Override PartName="/ppt/slides/slide337.xml" ContentType="application/vnd.openxmlformats-officedocument.presentationml.slide+xml"/>
  <Override PartName="/ppt/slides/slide338.xml" ContentType="application/vnd.openxmlformats-officedocument.presentationml.slide+xml"/>
  <Override PartName="/ppt/slides/slide339.xml" ContentType="application/vnd.openxmlformats-officedocument.presentationml.slide+xml"/>
  <Override PartName="/ppt/slides/slide340.xml" ContentType="application/vnd.openxmlformats-officedocument.presentationml.slide+xml"/>
  <Override PartName="/ppt/slides/slide341.xml" ContentType="application/vnd.openxmlformats-officedocument.presentationml.slide+xml"/>
  <Override PartName="/ppt/slides/slide342.xml" ContentType="application/vnd.openxmlformats-officedocument.presentationml.slide+xml"/>
  <Override PartName="/ppt/slides/slide343.xml" ContentType="application/vnd.openxmlformats-officedocument.presentationml.slide+xml"/>
  <Override PartName="/ppt/slides/slide344.xml" ContentType="application/vnd.openxmlformats-officedocument.presentationml.slide+xml"/>
  <Override PartName="/ppt/slides/slide345.xml" ContentType="application/vnd.openxmlformats-officedocument.presentationml.slide+xml"/>
  <Override PartName="/ppt/slides/slide346.xml" ContentType="application/vnd.openxmlformats-officedocument.presentationml.slide+xml"/>
  <Override PartName="/ppt/slides/slide347.xml" ContentType="application/vnd.openxmlformats-officedocument.presentationml.slide+xml"/>
  <Override PartName="/ppt/slides/slide348.xml" ContentType="application/vnd.openxmlformats-officedocument.presentationml.slide+xml"/>
  <Override PartName="/ppt/slides/slide349.xml" ContentType="application/vnd.openxmlformats-officedocument.presentationml.slide+xml"/>
  <Override PartName="/ppt/slides/slide350.xml" ContentType="application/vnd.openxmlformats-officedocument.presentationml.slide+xml"/>
  <Override PartName="/ppt/slides/slide351.xml" ContentType="application/vnd.openxmlformats-officedocument.presentationml.slide+xml"/>
  <Override PartName="/ppt/slides/slide352.xml" ContentType="application/vnd.openxmlformats-officedocument.presentationml.slide+xml"/>
  <Override PartName="/ppt/slides/slide353.xml" ContentType="application/vnd.openxmlformats-officedocument.presentationml.slide+xml"/>
  <Override PartName="/ppt/slides/slide354.xml" ContentType="application/vnd.openxmlformats-officedocument.presentationml.slide+xml"/>
  <Override PartName="/ppt/slides/slide355.xml" ContentType="application/vnd.openxmlformats-officedocument.presentationml.slide+xml"/>
  <Override PartName="/ppt/slides/slide356.xml" ContentType="application/vnd.openxmlformats-officedocument.presentationml.slide+xml"/>
  <Override PartName="/ppt/slides/slide357.xml" ContentType="application/vnd.openxmlformats-officedocument.presentationml.slide+xml"/>
  <Override PartName="/ppt/slides/slide358.xml" ContentType="application/vnd.openxmlformats-officedocument.presentationml.slide+xml"/>
  <Override PartName="/ppt/slides/slide359.xml" ContentType="application/vnd.openxmlformats-officedocument.presentationml.slide+xml"/>
  <Override PartName="/ppt/slides/slide360.xml" ContentType="application/vnd.openxmlformats-officedocument.presentationml.slide+xml"/>
  <Override PartName="/ppt/slides/slide361.xml" ContentType="application/vnd.openxmlformats-officedocument.presentationml.slide+xml"/>
  <Override PartName="/ppt/slides/slide362.xml" ContentType="application/vnd.openxmlformats-officedocument.presentationml.slide+xml"/>
  <Override PartName="/ppt/slides/slide363.xml" ContentType="application/vnd.openxmlformats-officedocument.presentationml.slide+xml"/>
  <Override PartName="/ppt/slides/slide364.xml" ContentType="application/vnd.openxmlformats-officedocument.presentationml.slide+xml"/>
  <Override PartName="/ppt/slides/slide365.xml" ContentType="application/vnd.openxmlformats-officedocument.presentationml.slide+xml"/>
  <Override PartName="/ppt/slides/slide366.xml" ContentType="application/vnd.openxmlformats-officedocument.presentationml.slide+xml"/>
  <Override PartName="/ppt/slides/slide367.xml" ContentType="application/vnd.openxmlformats-officedocument.presentationml.slide+xml"/>
  <Override PartName="/ppt/slides/slide368.xml" ContentType="application/vnd.openxmlformats-officedocument.presentationml.slide+xml"/>
  <Override PartName="/ppt/slides/slide369.xml" ContentType="application/vnd.openxmlformats-officedocument.presentationml.slide+xml"/>
  <Override PartName="/ppt/slides/slide370.xml" ContentType="application/vnd.openxmlformats-officedocument.presentationml.slide+xml"/>
  <Override PartName="/ppt/slides/slide371.xml" ContentType="application/vnd.openxmlformats-officedocument.presentationml.slide+xml"/>
  <Override PartName="/ppt/slides/slide372.xml" ContentType="application/vnd.openxmlformats-officedocument.presentationml.slide+xml"/>
  <Override PartName="/ppt/slides/slide373.xml" ContentType="application/vnd.openxmlformats-officedocument.presentationml.slide+xml"/>
  <Override PartName="/ppt/slides/slide374.xml" ContentType="application/vnd.openxmlformats-officedocument.presentationml.slide+xml"/>
  <Override PartName="/ppt/slides/slide375.xml" ContentType="application/vnd.openxmlformats-officedocument.presentationml.slide+xml"/>
  <Override PartName="/ppt/slides/slide376.xml" ContentType="application/vnd.openxmlformats-officedocument.presentationml.slide+xml"/>
  <Override PartName="/ppt/slides/slide377.xml" ContentType="application/vnd.openxmlformats-officedocument.presentationml.slide+xml"/>
  <Override PartName="/ppt/slides/slide378.xml" ContentType="application/vnd.openxmlformats-officedocument.presentationml.slide+xml"/>
  <Override PartName="/ppt/slides/slide379.xml" ContentType="application/vnd.openxmlformats-officedocument.presentationml.slide+xml"/>
  <Override PartName="/ppt/slides/slide380.xml" ContentType="application/vnd.openxmlformats-officedocument.presentationml.slide+xml"/>
  <Override PartName="/ppt/slides/slide381.xml" ContentType="application/vnd.openxmlformats-officedocument.presentationml.slide+xml"/>
  <Override PartName="/ppt/slides/slide382.xml" ContentType="application/vnd.openxmlformats-officedocument.presentationml.slide+xml"/>
  <Override PartName="/ppt/slides/slide383.xml" ContentType="application/vnd.openxmlformats-officedocument.presentationml.slide+xml"/>
  <Override PartName="/ppt/slides/slide384.xml" ContentType="application/vnd.openxmlformats-officedocument.presentationml.slide+xml"/>
  <Override PartName="/ppt/slides/slide385.xml" ContentType="application/vnd.openxmlformats-officedocument.presentationml.slide+xml"/>
  <Override PartName="/ppt/slides/slide386.xml" ContentType="application/vnd.openxmlformats-officedocument.presentationml.slide+xml"/>
  <Override PartName="/ppt/slides/slide387.xml" ContentType="application/vnd.openxmlformats-officedocument.presentationml.slide+xml"/>
  <Override PartName="/ppt/slides/slide388.xml" ContentType="application/vnd.openxmlformats-officedocument.presentationml.slide+xml"/>
  <Override PartName="/ppt/slides/slide389.xml" ContentType="application/vnd.openxmlformats-officedocument.presentationml.slide+xml"/>
  <Override PartName="/ppt/slides/slide390.xml" ContentType="application/vnd.openxmlformats-officedocument.presentationml.slide+xml"/>
  <Override PartName="/ppt/slides/slide391.xml" ContentType="application/vnd.openxmlformats-officedocument.presentationml.slide+xml"/>
  <Override PartName="/ppt/slides/slide392.xml" ContentType="application/vnd.openxmlformats-officedocument.presentationml.slide+xml"/>
  <Override PartName="/ppt/slides/slide393.xml" ContentType="application/vnd.openxmlformats-officedocument.presentationml.slide+xml"/>
  <Override PartName="/ppt/slides/slide394.xml" ContentType="application/vnd.openxmlformats-officedocument.presentationml.slide+xml"/>
  <Override PartName="/ppt/slides/slide395.xml" ContentType="application/vnd.openxmlformats-officedocument.presentationml.slide+xml"/>
  <Override PartName="/ppt/slides/slide396.xml" ContentType="application/vnd.openxmlformats-officedocument.presentationml.slide+xml"/>
  <Override PartName="/ppt/slides/slide397.xml" ContentType="application/vnd.openxmlformats-officedocument.presentationml.slide+xml"/>
  <Override PartName="/ppt/slides/slide398.xml" ContentType="application/vnd.openxmlformats-officedocument.presentationml.slide+xml"/>
  <Override PartName="/ppt/slides/slide399.xml" ContentType="application/vnd.openxmlformats-officedocument.presentationml.slide+xml"/>
  <Override PartName="/ppt/slides/slide400.xml" ContentType="application/vnd.openxmlformats-officedocument.presentationml.slide+xml"/>
  <Override PartName="/ppt/slides/slide401.xml" ContentType="application/vnd.openxmlformats-officedocument.presentationml.slide+xml"/>
  <Override PartName="/ppt/slides/slide402.xml" ContentType="application/vnd.openxmlformats-officedocument.presentationml.slide+xml"/>
  <Override PartName="/ppt/slides/slide403.xml" ContentType="application/vnd.openxmlformats-officedocument.presentationml.slide+xml"/>
  <Override PartName="/ppt/slides/slide404.xml" ContentType="application/vnd.openxmlformats-officedocument.presentationml.slide+xml"/>
  <Override PartName="/ppt/slides/slide405.xml" ContentType="application/vnd.openxmlformats-officedocument.presentationml.slide+xml"/>
  <Override PartName="/ppt/slides/slide406.xml" ContentType="application/vnd.openxmlformats-officedocument.presentationml.slide+xml"/>
  <Override PartName="/ppt/slides/slide407.xml" ContentType="application/vnd.openxmlformats-officedocument.presentationml.slide+xml"/>
  <Override PartName="/ppt/slides/slide408.xml" ContentType="application/vnd.openxmlformats-officedocument.presentationml.slide+xml"/>
  <Override PartName="/ppt/slides/slide409.xml" ContentType="application/vnd.openxmlformats-officedocument.presentationml.slide+xml"/>
  <Override PartName="/ppt/slides/slide410.xml" ContentType="application/vnd.openxmlformats-officedocument.presentationml.slide+xml"/>
  <Override PartName="/ppt/slides/slide411.xml" ContentType="application/vnd.openxmlformats-officedocument.presentationml.slide+xml"/>
  <Override PartName="/ppt/slides/slide412.xml" ContentType="application/vnd.openxmlformats-officedocument.presentationml.slide+xml"/>
  <Override PartName="/ppt/slides/slide413.xml" ContentType="application/vnd.openxmlformats-officedocument.presentationml.slide+xml"/>
  <Override PartName="/ppt/slides/slide414.xml" ContentType="application/vnd.openxmlformats-officedocument.presentationml.slide+xml"/>
  <Override PartName="/ppt/slides/slide415.xml" ContentType="application/vnd.openxmlformats-officedocument.presentationml.slide+xml"/>
  <Override PartName="/ppt/slides/slide416.xml" ContentType="application/vnd.openxmlformats-officedocument.presentationml.slide+xml"/>
  <Override PartName="/ppt/slides/slide417.xml" ContentType="application/vnd.openxmlformats-officedocument.presentationml.slide+xml"/>
  <Override PartName="/ppt/slides/slide418.xml" ContentType="application/vnd.openxmlformats-officedocument.presentationml.slide+xml"/>
  <Override PartName="/ppt/slides/slide419.xml" ContentType="application/vnd.openxmlformats-officedocument.presentationml.slide+xml"/>
  <Override PartName="/ppt/slides/slide420.xml" ContentType="application/vnd.openxmlformats-officedocument.presentationml.slide+xml"/>
  <Override PartName="/ppt/slides/slide421.xml" ContentType="application/vnd.openxmlformats-officedocument.presentationml.slide+xml"/>
  <Override PartName="/ppt/slides/slide422.xml" ContentType="application/vnd.openxmlformats-officedocument.presentationml.slide+xml"/>
  <Override PartName="/ppt/slides/slide423.xml" ContentType="application/vnd.openxmlformats-officedocument.presentationml.slide+xml"/>
  <Override PartName="/ppt/slides/slide424.xml" ContentType="application/vnd.openxmlformats-officedocument.presentationml.slide+xml"/>
  <Override PartName="/ppt/slides/slide425.xml" ContentType="application/vnd.openxmlformats-officedocument.presentationml.slide+xml"/>
  <Override PartName="/ppt/slides/slide426.xml" ContentType="application/vnd.openxmlformats-officedocument.presentationml.slide+xml"/>
  <Override PartName="/ppt/slides/slide427.xml" ContentType="application/vnd.openxmlformats-officedocument.presentationml.slide+xml"/>
  <Override PartName="/ppt/slides/slide428.xml" ContentType="application/vnd.openxmlformats-officedocument.presentationml.slide+xml"/>
  <Override PartName="/ppt/slides/slide429.xml" ContentType="application/vnd.openxmlformats-officedocument.presentationml.slide+xml"/>
  <Override PartName="/ppt/slides/slide430.xml" ContentType="application/vnd.openxmlformats-officedocument.presentationml.slide+xml"/>
  <Override PartName="/ppt/slides/slide431.xml" ContentType="application/vnd.openxmlformats-officedocument.presentationml.slide+xml"/>
  <Override PartName="/ppt/slides/slide432.xml" ContentType="application/vnd.openxmlformats-officedocument.presentationml.slide+xml"/>
  <Override PartName="/ppt/slides/slide433.xml" ContentType="application/vnd.openxmlformats-officedocument.presentationml.slide+xml"/>
  <Override PartName="/ppt/slides/slide434.xml" ContentType="application/vnd.openxmlformats-officedocument.presentationml.slide+xml"/>
  <Override PartName="/ppt/slides/slide435.xml" ContentType="application/vnd.openxmlformats-officedocument.presentationml.slide+xml"/>
  <Override PartName="/ppt/slides/slide436.xml" ContentType="application/vnd.openxmlformats-officedocument.presentationml.slide+xml"/>
  <Override PartName="/ppt/slides/slide437.xml" ContentType="application/vnd.openxmlformats-officedocument.presentationml.slide+xml"/>
  <Override PartName="/ppt/slides/slide438.xml" ContentType="application/vnd.openxmlformats-officedocument.presentationml.slide+xml"/>
  <Override PartName="/ppt/slides/slide439.xml" ContentType="application/vnd.openxmlformats-officedocument.presentationml.slide+xml"/>
  <Override PartName="/ppt/slides/slide440.xml" ContentType="application/vnd.openxmlformats-officedocument.presentationml.slide+xml"/>
  <Override PartName="/ppt/slides/slide441.xml" ContentType="application/vnd.openxmlformats-officedocument.presentationml.slide+xml"/>
  <Override PartName="/ppt/slides/slide442.xml" ContentType="application/vnd.openxmlformats-officedocument.presentationml.slide+xml"/>
  <Override PartName="/ppt/slides/slide443.xml" ContentType="application/vnd.openxmlformats-officedocument.presentationml.slide+xml"/>
  <Override PartName="/ppt/slides/slide444.xml" ContentType="application/vnd.openxmlformats-officedocument.presentationml.slide+xml"/>
  <Override PartName="/ppt/slides/slide445.xml" ContentType="application/vnd.openxmlformats-officedocument.presentationml.slide+xml"/>
  <Override PartName="/ppt/slides/slide446.xml" ContentType="application/vnd.openxmlformats-officedocument.presentationml.slide+xml"/>
  <Override PartName="/ppt/slides/slide447.xml" ContentType="application/vnd.openxmlformats-officedocument.presentationml.slide+xml"/>
  <Override PartName="/ppt/slides/slide448.xml" ContentType="application/vnd.openxmlformats-officedocument.presentationml.slide+xml"/>
  <Override PartName="/ppt/slides/slide449.xml" ContentType="application/vnd.openxmlformats-officedocument.presentationml.slide+xml"/>
  <Override PartName="/ppt/slides/slide450.xml" ContentType="application/vnd.openxmlformats-officedocument.presentationml.slide+xml"/>
  <Override PartName="/ppt/slides/slide451.xml" ContentType="application/vnd.openxmlformats-officedocument.presentationml.slide+xml"/>
  <Override PartName="/ppt/slides/slide452.xml" ContentType="application/vnd.openxmlformats-officedocument.presentationml.slide+xml"/>
  <Override PartName="/ppt/slides/slide453.xml" ContentType="application/vnd.openxmlformats-officedocument.presentationml.slide+xml"/>
  <Override PartName="/ppt/slides/slide454.xml" ContentType="application/vnd.openxmlformats-officedocument.presentationml.slide+xml"/>
  <Override PartName="/ppt/slides/slide455.xml" ContentType="application/vnd.openxmlformats-officedocument.presentationml.slide+xml"/>
  <Override PartName="/ppt/slides/slide456.xml" ContentType="application/vnd.openxmlformats-officedocument.presentationml.slide+xml"/>
  <Override PartName="/ppt/slides/slide457.xml" ContentType="application/vnd.openxmlformats-officedocument.presentationml.slide+xml"/>
  <Override PartName="/ppt/slides/slide458.xml" ContentType="application/vnd.openxmlformats-officedocument.presentationml.slide+xml"/>
  <Override PartName="/ppt/slides/slide459.xml" ContentType="application/vnd.openxmlformats-officedocument.presentationml.slide+xml"/>
  <Override PartName="/ppt/slides/slide460.xml" ContentType="application/vnd.openxmlformats-officedocument.presentationml.slide+xml"/>
  <Override PartName="/ppt/slides/slide461.xml" ContentType="application/vnd.openxmlformats-officedocument.presentationml.slide+xml"/>
  <Override PartName="/ppt/slides/slide462.xml" ContentType="application/vnd.openxmlformats-officedocument.presentationml.slide+xml"/>
  <Override PartName="/ppt/slides/slide463.xml" ContentType="application/vnd.openxmlformats-officedocument.presentationml.slide+xml"/>
  <Override PartName="/ppt/slides/slide464.xml" ContentType="application/vnd.openxmlformats-officedocument.presentationml.slide+xml"/>
  <Override PartName="/ppt/slides/slide465.xml" ContentType="application/vnd.openxmlformats-officedocument.presentationml.slide+xml"/>
  <Override PartName="/ppt/slides/slide466.xml" ContentType="application/vnd.openxmlformats-officedocument.presentationml.slide+xml"/>
  <Override PartName="/ppt/slides/slide467.xml" ContentType="application/vnd.openxmlformats-officedocument.presentationml.slide+xml"/>
  <Override PartName="/ppt/slides/slide468.xml" ContentType="application/vnd.openxmlformats-officedocument.presentationml.slide+xml"/>
  <Override PartName="/ppt/slides/slide469.xml" ContentType="application/vnd.openxmlformats-officedocument.presentationml.slide+xml"/>
  <Override PartName="/ppt/slides/slide470.xml" ContentType="application/vnd.openxmlformats-officedocument.presentationml.slide+xml"/>
  <Override PartName="/ppt/slides/slide471.xml" ContentType="application/vnd.openxmlformats-officedocument.presentationml.slide+xml"/>
  <Override PartName="/ppt/slides/slide472.xml" ContentType="application/vnd.openxmlformats-officedocument.presentationml.slide+xml"/>
  <Override PartName="/ppt/slides/slide473.xml" ContentType="application/vnd.openxmlformats-officedocument.presentationml.slide+xml"/>
  <Override PartName="/ppt/slides/slide474.xml" ContentType="application/vnd.openxmlformats-officedocument.presentationml.slide+xml"/>
  <Override PartName="/ppt/slides/slide475.xml" ContentType="application/vnd.openxmlformats-officedocument.presentationml.slide+xml"/>
  <Override PartName="/ppt/slides/slide476.xml" ContentType="application/vnd.openxmlformats-officedocument.presentationml.slide+xml"/>
  <Override PartName="/ppt/slides/slide477.xml" ContentType="application/vnd.openxmlformats-officedocument.presentationml.slide+xml"/>
  <Override PartName="/ppt/slides/slide478.xml" ContentType="application/vnd.openxmlformats-officedocument.presentationml.slide+xml"/>
  <Override PartName="/ppt/slides/slide479.xml" ContentType="application/vnd.openxmlformats-officedocument.presentationml.slide+xml"/>
  <Override PartName="/ppt/slides/slide480.xml" ContentType="application/vnd.openxmlformats-officedocument.presentationml.slide+xml"/>
  <Override PartName="/ppt/slides/slide481.xml" ContentType="application/vnd.openxmlformats-officedocument.presentationml.slide+xml"/>
  <Override PartName="/ppt/slides/slide482.xml" ContentType="application/vnd.openxmlformats-officedocument.presentationml.slide+xml"/>
  <Override PartName="/ppt/slides/slide483.xml" ContentType="application/vnd.openxmlformats-officedocument.presentationml.slide+xml"/>
  <Override PartName="/ppt/slides/slide484.xml" ContentType="application/vnd.openxmlformats-officedocument.presentationml.slide+xml"/>
  <Override PartName="/ppt/slides/slide485.xml" ContentType="application/vnd.openxmlformats-officedocument.presentationml.slide+xml"/>
  <Override PartName="/ppt/slides/slide486.xml" ContentType="application/vnd.openxmlformats-officedocument.presentationml.slide+xml"/>
  <Override PartName="/ppt/slides/slide487.xml" ContentType="application/vnd.openxmlformats-officedocument.presentationml.slide+xml"/>
  <Override PartName="/ppt/slides/slide488.xml" ContentType="application/vnd.openxmlformats-officedocument.presentationml.slide+xml"/>
  <Override PartName="/ppt/slides/slide489.xml" ContentType="application/vnd.openxmlformats-officedocument.presentationml.slide+xml"/>
  <Override PartName="/ppt/slides/slide490.xml" ContentType="application/vnd.openxmlformats-officedocument.presentationml.slide+xml"/>
  <Override PartName="/ppt/slides/slide49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5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26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27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28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7" r:id="rId2"/>
    <p:sldMasterId id="2147483679" r:id="rId3"/>
  </p:sldMasterIdLst>
  <p:notesMasterIdLst>
    <p:notesMasterId r:id="rId495"/>
  </p:notesMasterIdLst>
  <p:handoutMasterIdLst>
    <p:handoutMasterId r:id="rId496"/>
  </p:handoutMasterIdLst>
  <p:sldIdLst>
    <p:sldId id="3599" r:id="rId4"/>
    <p:sldId id="2609" r:id="rId5"/>
    <p:sldId id="2882" r:id="rId6"/>
    <p:sldId id="2679" r:id="rId7"/>
    <p:sldId id="2680" r:id="rId8"/>
    <p:sldId id="2832" r:id="rId9"/>
    <p:sldId id="2833" r:id="rId10"/>
    <p:sldId id="3038" r:id="rId11"/>
    <p:sldId id="2793" r:id="rId12"/>
    <p:sldId id="2794" r:id="rId13"/>
    <p:sldId id="2795" r:id="rId14"/>
    <p:sldId id="3561" r:id="rId15"/>
    <p:sldId id="3562" r:id="rId16"/>
    <p:sldId id="3764" r:id="rId17"/>
    <p:sldId id="4570" r:id="rId18"/>
    <p:sldId id="2796" r:id="rId19"/>
    <p:sldId id="2797" r:id="rId20"/>
    <p:sldId id="2798" r:id="rId21"/>
    <p:sldId id="3825" r:id="rId22"/>
    <p:sldId id="3826" r:id="rId23"/>
    <p:sldId id="3827" r:id="rId24"/>
    <p:sldId id="3828" r:id="rId25"/>
    <p:sldId id="3829" r:id="rId26"/>
    <p:sldId id="3830" r:id="rId27"/>
    <p:sldId id="3565" r:id="rId28"/>
    <p:sldId id="4034" r:id="rId29"/>
    <p:sldId id="3754" r:id="rId30"/>
    <p:sldId id="4035" r:id="rId31"/>
    <p:sldId id="3580" r:id="rId32"/>
    <p:sldId id="3831" r:id="rId33"/>
    <p:sldId id="3887" r:id="rId34"/>
    <p:sldId id="3996" r:id="rId35"/>
    <p:sldId id="4028" r:id="rId36"/>
    <p:sldId id="4228" r:id="rId37"/>
    <p:sldId id="4235" r:id="rId38"/>
    <p:sldId id="3176" r:id="rId39"/>
    <p:sldId id="4202" r:id="rId40"/>
    <p:sldId id="4201" r:id="rId41"/>
    <p:sldId id="3164" r:id="rId42"/>
    <p:sldId id="3198" r:id="rId43"/>
    <p:sldId id="3199" r:id="rId44"/>
    <p:sldId id="3194" r:id="rId45"/>
    <p:sldId id="3195" r:id="rId46"/>
    <p:sldId id="3196" r:id="rId47"/>
    <p:sldId id="3197" r:id="rId48"/>
    <p:sldId id="3489" r:id="rId49"/>
    <p:sldId id="3165" r:id="rId50"/>
    <p:sldId id="3166" r:id="rId51"/>
    <p:sldId id="3167" r:id="rId52"/>
    <p:sldId id="3168" r:id="rId53"/>
    <p:sldId id="3478" r:id="rId54"/>
    <p:sldId id="3479" r:id="rId55"/>
    <p:sldId id="3480" r:id="rId56"/>
    <p:sldId id="3481" r:id="rId57"/>
    <p:sldId id="3482" r:id="rId58"/>
    <p:sldId id="3169" r:id="rId59"/>
    <p:sldId id="3175" r:id="rId60"/>
    <p:sldId id="3171" r:id="rId61"/>
    <p:sldId id="3179" r:id="rId62"/>
    <p:sldId id="3178" r:id="rId63"/>
    <p:sldId id="3174" r:id="rId64"/>
    <p:sldId id="2834" r:id="rId65"/>
    <p:sldId id="2835" r:id="rId66"/>
    <p:sldId id="2836" r:id="rId67"/>
    <p:sldId id="3212" r:id="rId68"/>
    <p:sldId id="3213" r:id="rId69"/>
    <p:sldId id="2837" r:id="rId70"/>
    <p:sldId id="2800" r:id="rId71"/>
    <p:sldId id="2801" r:id="rId72"/>
    <p:sldId id="2802" r:id="rId73"/>
    <p:sldId id="2803" r:id="rId74"/>
    <p:sldId id="3508" r:id="rId75"/>
    <p:sldId id="3832" r:id="rId76"/>
    <p:sldId id="3833" r:id="rId77"/>
    <p:sldId id="3766" r:id="rId78"/>
    <p:sldId id="3767" r:id="rId79"/>
    <p:sldId id="3768" r:id="rId80"/>
    <p:sldId id="4246" r:id="rId81"/>
    <p:sldId id="3772" r:id="rId82"/>
    <p:sldId id="3773" r:id="rId83"/>
    <p:sldId id="3774" r:id="rId84"/>
    <p:sldId id="4247" r:id="rId85"/>
    <p:sldId id="3778" r:id="rId86"/>
    <p:sldId id="4249" r:id="rId87"/>
    <p:sldId id="2814" r:id="rId88"/>
    <p:sldId id="4250" r:id="rId89"/>
    <p:sldId id="4251" r:id="rId90"/>
    <p:sldId id="4569" r:id="rId91"/>
    <p:sldId id="4252" r:id="rId92"/>
    <p:sldId id="4253" r:id="rId93"/>
    <p:sldId id="4017" r:id="rId94"/>
    <p:sldId id="4018" r:id="rId95"/>
    <p:sldId id="4019" r:id="rId96"/>
    <p:sldId id="4020" r:id="rId97"/>
    <p:sldId id="4254" r:id="rId98"/>
    <p:sldId id="4255" r:id="rId99"/>
    <p:sldId id="4038" r:id="rId100"/>
    <p:sldId id="4239" r:id="rId101"/>
    <p:sldId id="4188" r:id="rId102"/>
    <p:sldId id="4191" r:id="rId103"/>
    <p:sldId id="4192" r:id="rId104"/>
    <p:sldId id="4256" r:id="rId105"/>
    <p:sldId id="4257" r:id="rId106"/>
    <p:sldId id="2821" r:id="rId107"/>
    <p:sldId id="3783" r:id="rId108"/>
    <p:sldId id="4157" r:id="rId109"/>
    <p:sldId id="4160" r:id="rId110"/>
    <p:sldId id="4159" r:id="rId111"/>
    <p:sldId id="3786" r:id="rId112"/>
    <p:sldId id="3787" r:id="rId113"/>
    <p:sldId id="4161" r:id="rId114"/>
    <p:sldId id="4162" r:id="rId115"/>
    <p:sldId id="4030" r:id="rId116"/>
    <p:sldId id="4210" r:id="rId117"/>
    <p:sldId id="3788" r:id="rId118"/>
    <p:sldId id="3789" r:id="rId119"/>
    <p:sldId id="4026" r:id="rId120"/>
    <p:sldId id="3790" r:id="rId121"/>
    <p:sldId id="3791" r:id="rId122"/>
    <p:sldId id="3792" r:id="rId123"/>
    <p:sldId id="3793" r:id="rId124"/>
    <p:sldId id="3794" r:id="rId125"/>
    <p:sldId id="3795" r:id="rId126"/>
    <p:sldId id="4013" r:id="rId127"/>
    <p:sldId id="4014" r:id="rId128"/>
    <p:sldId id="4016" r:id="rId129"/>
    <p:sldId id="3796" r:id="rId130"/>
    <p:sldId id="3889" r:id="rId131"/>
    <p:sldId id="3797" r:id="rId132"/>
    <p:sldId id="4258" r:id="rId133"/>
    <p:sldId id="3798" r:id="rId134"/>
    <p:sldId id="3890" r:id="rId135"/>
    <p:sldId id="3799" r:id="rId136"/>
    <p:sldId id="4055" r:id="rId137"/>
    <p:sldId id="4056" r:id="rId138"/>
    <p:sldId id="4057" r:id="rId139"/>
    <p:sldId id="4058" r:id="rId140"/>
    <p:sldId id="4059" r:id="rId141"/>
    <p:sldId id="4060" r:id="rId142"/>
    <p:sldId id="4061" r:id="rId143"/>
    <p:sldId id="4062" r:id="rId144"/>
    <p:sldId id="4063" r:id="rId145"/>
    <p:sldId id="4064" r:id="rId146"/>
    <p:sldId id="4259" r:id="rId147"/>
    <p:sldId id="3739" r:id="rId148"/>
    <p:sldId id="3740" r:id="rId149"/>
    <p:sldId id="3741" r:id="rId150"/>
    <p:sldId id="3742" r:id="rId151"/>
    <p:sldId id="3743" r:id="rId152"/>
    <p:sldId id="4027" r:id="rId153"/>
    <p:sldId id="3953" r:id="rId154"/>
    <p:sldId id="3954" r:id="rId155"/>
    <p:sldId id="3955" r:id="rId156"/>
    <p:sldId id="3956" r:id="rId157"/>
    <p:sldId id="3957" r:id="rId158"/>
    <p:sldId id="3958" r:id="rId159"/>
    <p:sldId id="3959" r:id="rId160"/>
    <p:sldId id="3981" r:id="rId161"/>
    <p:sldId id="3982" r:id="rId162"/>
    <p:sldId id="3983" r:id="rId163"/>
    <p:sldId id="3984" r:id="rId164"/>
    <p:sldId id="3985" r:id="rId165"/>
    <p:sldId id="3986" r:id="rId166"/>
    <p:sldId id="3987" r:id="rId167"/>
    <p:sldId id="3988" r:id="rId168"/>
    <p:sldId id="3989" r:id="rId169"/>
    <p:sldId id="3960" r:id="rId170"/>
    <p:sldId id="3961" r:id="rId171"/>
    <p:sldId id="3962" r:id="rId172"/>
    <p:sldId id="3963" r:id="rId173"/>
    <p:sldId id="3964" r:id="rId174"/>
    <p:sldId id="3965" r:id="rId175"/>
    <p:sldId id="3966" r:id="rId176"/>
    <p:sldId id="3967" r:id="rId177"/>
    <p:sldId id="3968" r:id="rId178"/>
    <p:sldId id="3972" r:id="rId179"/>
    <p:sldId id="4260" r:id="rId180"/>
    <p:sldId id="4261" r:id="rId181"/>
    <p:sldId id="3577" r:id="rId182"/>
    <p:sldId id="3560" r:id="rId183"/>
    <p:sldId id="4262" r:id="rId184"/>
    <p:sldId id="3573" r:id="rId185"/>
    <p:sldId id="3543" r:id="rId186"/>
    <p:sldId id="3600" r:id="rId187"/>
    <p:sldId id="3601" r:id="rId188"/>
    <p:sldId id="3538" r:id="rId189"/>
    <p:sldId id="4263" r:id="rId190"/>
    <p:sldId id="3542" r:id="rId191"/>
    <p:sldId id="2831" r:id="rId192"/>
    <p:sldId id="4068" r:id="rId193"/>
    <p:sldId id="2830" r:id="rId194"/>
    <p:sldId id="4240" r:id="rId195"/>
    <p:sldId id="4241" r:id="rId196"/>
    <p:sldId id="4070" r:id="rId197"/>
    <p:sldId id="4071" r:id="rId198"/>
    <p:sldId id="4072" r:id="rId199"/>
    <p:sldId id="4242" r:id="rId200"/>
    <p:sldId id="4243" r:id="rId201"/>
    <p:sldId id="4079" r:id="rId202"/>
    <p:sldId id="4080" r:id="rId203"/>
    <p:sldId id="4534" r:id="rId204"/>
    <p:sldId id="4535" r:id="rId205"/>
    <p:sldId id="4536" r:id="rId206"/>
    <p:sldId id="4244" r:id="rId207"/>
    <p:sldId id="3553" r:id="rId208"/>
    <p:sldId id="2847" r:id="rId209"/>
    <p:sldId id="3557" r:id="rId210"/>
    <p:sldId id="4264" r:id="rId211"/>
    <p:sldId id="4081" r:id="rId212"/>
    <p:sldId id="4154" r:id="rId213"/>
    <p:sldId id="4082" r:id="rId214"/>
    <p:sldId id="2859" r:id="rId215"/>
    <p:sldId id="2860" r:id="rId216"/>
    <p:sldId id="2861" r:id="rId217"/>
    <p:sldId id="2881" r:id="rId218"/>
    <p:sldId id="4245" r:id="rId219"/>
    <p:sldId id="3202" r:id="rId220"/>
    <p:sldId id="3207" r:id="rId221"/>
    <p:sldId id="4029" r:id="rId222"/>
    <p:sldId id="3203" r:id="rId223"/>
    <p:sldId id="2857" r:id="rId224"/>
    <p:sldId id="2863" r:id="rId225"/>
    <p:sldId id="3733" r:id="rId226"/>
    <p:sldId id="2864" r:id="rId227"/>
    <p:sldId id="3779" r:id="rId228"/>
    <p:sldId id="3781" r:id="rId229"/>
    <p:sldId id="3782" r:id="rId230"/>
    <p:sldId id="3780" r:id="rId231"/>
    <p:sldId id="4572" r:id="rId232"/>
    <p:sldId id="4265" r:id="rId233"/>
    <p:sldId id="4266" r:id="rId234"/>
    <p:sldId id="4267" r:id="rId235"/>
    <p:sldId id="4268" r:id="rId236"/>
    <p:sldId id="4269" r:id="rId237"/>
    <p:sldId id="3331" r:id="rId238"/>
    <p:sldId id="3568" r:id="rId239"/>
    <p:sldId id="4270" r:id="rId240"/>
    <p:sldId id="4271" r:id="rId241"/>
    <p:sldId id="4272" r:id="rId242"/>
    <p:sldId id="4273" r:id="rId243"/>
    <p:sldId id="4277" r:id="rId244"/>
    <p:sldId id="4274" r:id="rId245"/>
    <p:sldId id="4275" r:id="rId246"/>
    <p:sldId id="4278" r:id="rId247"/>
    <p:sldId id="4280" r:id="rId248"/>
    <p:sldId id="3928" r:id="rId249"/>
    <p:sldId id="3934" r:id="rId250"/>
    <p:sldId id="3935" r:id="rId251"/>
    <p:sldId id="3936" r:id="rId252"/>
    <p:sldId id="3940" r:id="rId253"/>
    <p:sldId id="3941" r:id="rId254"/>
    <p:sldId id="3942" r:id="rId255"/>
    <p:sldId id="3943" r:id="rId256"/>
    <p:sldId id="3944" r:id="rId257"/>
    <p:sldId id="3945" r:id="rId258"/>
    <p:sldId id="3946" r:id="rId259"/>
    <p:sldId id="3947" r:id="rId260"/>
    <p:sldId id="3948" r:id="rId261"/>
    <p:sldId id="3949" r:id="rId262"/>
    <p:sldId id="3950" r:id="rId263"/>
    <p:sldId id="3951" r:id="rId264"/>
    <p:sldId id="3952" r:id="rId265"/>
    <p:sldId id="4556" r:id="rId266"/>
    <p:sldId id="4557" r:id="rId267"/>
    <p:sldId id="4354" r:id="rId268"/>
    <p:sldId id="4559" r:id="rId269"/>
    <p:sldId id="4558" r:id="rId270"/>
    <p:sldId id="3149" r:id="rId271"/>
    <p:sldId id="3514" r:id="rId272"/>
    <p:sldId id="3150" r:id="rId273"/>
    <p:sldId id="3151" r:id="rId274"/>
    <p:sldId id="3515" r:id="rId275"/>
    <p:sldId id="3152" r:id="rId276"/>
    <p:sldId id="3516" r:id="rId277"/>
    <p:sldId id="3517" r:id="rId278"/>
    <p:sldId id="3030" r:id="rId279"/>
    <p:sldId id="3031" r:id="rId280"/>
    <p:sldId id="2887" r:id="rId281"/>
    <p:sldId id="3155" r:id="rId282"/>
    <p:sldId id="2894" r:id="rId283"/>
    <p:sldId id="2962" r:id="rId284"/>
    <p:sldId id="2896" r:id="rId285"/>
    <p:sldId id="3509" r:id="rId286"/>
    <p:sldId id="3635" r:id="rId287"/>
    <p:sldId id="3753" r:id="rId288"/>
    <p:sldId id="3888" r:id="rId289"/>
    <p:sldId id="3042" r:id="rId290"/>
    <p:sldId id="2897" r:id="rId291"/>
    <p:sldId id="3340" r:id="rId292"/>
    <p:sldId id="2900" r:id="rId293"/>
    <p:sldId id="2901" r:id="rId294"/>
    <p:sldId id="2902" r:id="rId295"/>
    <p:sldId id="2903" r:id="rId296"/>
    <p:sldId id="3043" r:id="rId297"/>
    <p:sldId id="2905" r:id="rId298"/>
    <p:sldId id="2906" r:id="rId299"/>
    <p:sldId id="2907" r:id="rId300"/>
    <p:sldId id="2908" r:id="rId301"/>
    <p:sldId id="2910" r:id="rId302"/>
    <p:sldId id="2911" r:id="rId303"/>
    <p:sldId id="3339" r:id="rId304"/>
    <p:sldId id="4209" r:id="rId305"/>
    <p:sldId id="4495" r:id="rId306"/>
    <p:sldId id="4497" r:id="rId307"/>
    <p:sldId id="4501" r:id="rId308"/>
    <p:sldId id="4504" r:id="rId309"/>
    <p:sldId id="3346" r:id="rId310"/>
    <p:sldId id="3347" r:id="rId311"/>
    <p:sldId id="3348" r:id="rId312"/>
    <p:sldId id="3349" r:id="rId313"/>
    <p:sldId id="3350" r:id="rId314"/>
    <p:sldId id="3351" r:id="rId315"/>
    <p:sldId id="3352" r:id="rId316"/>
    <p:sldId id="3454" r:id="rId317"/>
    <p:sldId id="3353" r:id="rId318"/>
    <p:sldId id="3354" r:id="rId319"/>
    <p:sldId id="3355" r:id="rId320"/>
    <p:sldId id="3356" r:id="rId321"/>
    <p:sldId id="3357" r:id="rId322"/>
    <p:sldId id="4087" r:id="rId323"/>
    <p:sldId id="4088" r:id="rId324"/>
    <p:sldId id="4089" r:id="rId325"/>
    <p:sldId id="4090" r:id="rId326"/>
    <p:sldId id="4091" r:id="rId327"/>
    <p:sldId id="4230" r:id="rId328"/>
    <p:sldId id="4092" r:id="rId329"/>
    <p:sldId id="4093" r:id="rId330"/>
    <p:sldId id="4094" r:id="rId331"/>
    <p:sldId id="4095" r:id="rId332"/>
    <p:sldId id="4096" r:id="rId333"/>
    <p:sldId id="4097" r:id="rId334"/>
    <p:sldId id="4227" r:id="rId335"/>
    <p:sldId id="4231" r:id="rId336"/>
    <p:sldId id="4099" r:id="rId337"/>
    <p:sldId id="4100" r:id="rId338"/>
    <p:sldId id="4101" r:id="rId339"/>
    <p:sldId id="4102" r:id="rId340"/>
    <p:sldId id="4103" r:id="rId341"/>
    <p:sldId id="4232" r:id="rId342"/>
    <p:sldId id="4105" r:id="rId343"/>
    <p:sldId id="3358" r:id="rId344"/>
    <p:sldId id="3646" r:id="rId345"/>
    <p:sldId id="3647" r:id="rId346"/>
    <p:sldId id="4528" r:id="rId347"/>
    <p:sldId id="3648" r:id="rId348"/>
    <p:sldId id="3649" r:id="rId349"/>
    <p:sldId id="3650" r:id="rId350"/>
    <p:sldId id="3998" r:id="rId351"/>
    <p:sldId id="3999" r:id="rId352"/>
    <p:sldId id="4001" r:id="rId353"/>
    <p:sldId id="4002" r:id="rId354"/>
    <p:sldId id="4003" r:id="rId355"/>
    <p:sldId id="4006" r:id="rId356"/>
    <p:sldId id="4007" r:id="rId357"/>
    <p:sldId id="4395" r:id="rId358"/>
    <p:sldId id="4399" r:id="rId359"/>
    <p:sldId id="4566" r:id="rId360"/>
    <p:sldId id="4561" r:id="rId361"/>
    <p:sldId id="4560" r:id="rId362"/>
    <p:sldId id="4562" r:id="rId363"/>
    <p:sldId id="4222" r:id="rId364"/>
    <p:sldId id="4563" r:id="rId365"/>
    <p:sldId id="4564" r:id="rId366"/>
    <p:sldId id="4565" r:id="rId367"/>
    <p:sldId id="4567" r:id="rId368"/>
    <p:sldId id="4568" r:id="rId369"/>
    <p:sldId id="3692" r:id="rId370"/>
    <p:sldId id="3693" r:id="rId371"/>
    <p:sldId id="3694" r:id="rId372"/>
    <p:sldId id="3695" r:id="rId373"/>
    <p:sldId id="3696" r:id="rId374"/>
    <p:sldId id="3697" r:id="rId375"/>
    <p:sldId id="3698" r:id="rId376"/>
    <p:sldId id="3699" r:id="rId377"/>
    <p:sldId id="3700" r:id="rId378"/>
    <p:sldId id="3701" r:id="rId379"/>
    <p:sldId id="3702" r:id="rId380"/>
    <p:sldId id="3703" r:id="rId381"/>
    <p:sldId id="3704" r:id="rId382"/>
    <p:sldId id="3705" r:id="rId383"/>
    <p:sldId id="3706" r:id="rId384"/>
    <p:sldId id="3711" r:id="rId385"/>
    <p:sldId id="4226" r:id="rId386"/>
    <p:sldId id="4107" r:id="rId387"/>
    <p:sldId id="4108" r:id="rId388"/>
    <p:sldId id="4109" r:id="rId389"/>
    <p:sldId id="4110" r:id="rId390"/>
    <p:sldId id="4111" r:id="rId391"/>
    <p:sldId id="4112" r:id="rId392"/>
    <p:sldId id="4113" r:id="rId393"/>
    <p:sldId id="4114" r:id="rId394"/>
    <p:sldId id="4116" r:id="rId395"/>
    <p:sldId id="4117" r:id="rId396"/>
    <p:sldId id="4118" r:id="rId397"/>
    <p:sldId id="4119" r:id="rId398"/>
    <p:sldId id="4121" r:id="rId399"/>
    <p:sldId id="4186" r:id="rId400"/>
    <p:sldId id="4122" r:id="rId401"/>
    <p:sldId id="4123" r:id="rId402"/>
    <p:sldId id="4124" r:id="rId403"/>
    <p:sldId id="4125" r:id="rId404"/>
    <p:sldId id="4126" r:id="rId405"/>
    <p:sldId id="4127" r:id="rId406"/>
    <p:sldId id="4128" r:id="rId407"/>
    <p:sldId id="4129" r:id="rId408"/>
    <p:sldId id="4130" r:id="rId409"/>
    <p:sldId id="3712" r:id="rId410"/>
    <p:sldId id="3713" r:id="rId411"/>
    <p:sldId id="3714" r:id="rId412"/>
    <p:sldId id="3715" r:id="rId413"/>
    <p:sldId id="3716" r:id="rId414"/>
    <p:sldId id="3717" r:id="rId415"/>
    <p:sldId id="3718" r:id="rId416"/>
    <p:sldId id="3719" r:id="rId417"/>
    <p:sldId id="3720" r:id="rId418"/>
    <p:sldId id="3721" r:id="rId419"/>
    <p:sldId id="3722" r:id="rId420"/>
    <p:sldId id="2949" r:id="rId421"/>
    <p:sldId id="2950" r:id="rId422"/>
    <p:sldId id="3488" r:id="rId423"/>
    <p:sldId id="2951" r:id="rId424"/>
    <p:sldId id="2952" r:id="rId425"/>
    <p:sldId id="2953" r:id="rId426"/>
    <p:sldId id="2954" r:id="rId427"/>
    <p:sldId id="2955" r:id="rId428"/>
    <p:sldId id="2956" r:id="rId429"/>
    <p:sldId id="3734" r:id="rId430"/>
    <p:sldId id="2958" r:id="rId431"/>
    <p:sldId id="3453" r:id="rId432"/>
    <p:sldId id="2959" r:id="rId433"/>
    <p:sldId id="4131" r:id="rId434"/>
    <p:sldId id="4132" r:id="rId435"/>
    <p:sldId id="2960" r:id="rId436"/>
    <p:sldId id="2961" r:id="rId437"/>
    <p:sldId id="4133" r:id="rId438"/>
    <p:sldId id="4134" r:id="rId439"/>
    <p:sldId id="4135" r:id="rId440"/>
    <p:sldId id="4136" r:id="rId441"/>
    <p:sldId id="4137" r:id="rId442"/>
    <p:sldId id="4138" r:id="rId443"/>
    <p:sldId id="4139" r:id="rId444"/>
    <p:sldId id="4140" r:id="rId445"/>
    <p:sldId id="4141" r:id="rId446"/>
    <p:sldId id="4142" r:id="rId447"/>
    <p:sldId id="4143" r:id="rId448"/>
    <p:sldId id="4144" r:id="rId449"/>
    <p:sldId id="4145" r:id="rId450"/>
    <p:sldId id="4146" r:id="rId451"/>
    <p:sldId id="4147" r:id="rId452"/>
    <p:sldId id="4148" r:id="rId453"/>
    <p:sldId id="4149" r:id="rId454"/>
    <p:sldId id="4150" r:id="rId455"/>
    <p:sldId id="4151" r:id="rId456"/>
    <p:sldId id="4152" r:id="rId457"/>
    <p:sldId id="4153" r:id="rId458"/>
    <p:sldId id="3022" r:id="rId459"/>
    <p:sldId id="2088" r:id="rId460"/>
    <p:sldId id="3180" r:id="rId461"/>
    <p:sldId id="3181" r:id="rId462"/>
    <p:sldId id="2589" r:id="rId463"/>
    <p:sldId id="2590" r:id="rId464"/>
    <p:sldId id="2307" r:id="rId465"/>
    <p:sldId id="3386" r:id="rId466"/>
    <p:sldId id="3636" r:id="rId467"/>
    <p:sldId id="3373" r:id="rId468"/>
    <p:sldId id="3156" r:id="rId469"/>
    <p:sldId id="3153" r:id="rId470"/>
    <p:sldId id="3160" r:id="rId471"/>
    <p:sldId id="3158" r:id="rId472"/>
    <p:sldId id="3159" r:id="rId473"/>
    <p:sldId id="3308" r:id="rId474"/>
    <p:sldId id="3566" r:id="rId475"/>
    <p:sldId id="3567" r:id="rId476"/>
    <p:sldId id="3520" r:id="rId477"/>
    <p:sldId id="3521" r:id="rId478"/>
    <p:sldId id="3522" r:id="rId479"/>
    <p:sldId id="3523" r:id="rId480"/>
    <p:sldId id="3309" r:id="rId481"/>
    <p:sldId id="3310" r:id="rId482"/>
    <p:sldId id="3311" r:id="rId483"/>
    <p:sldId id="3312" r:id="rId484"/>
    <p:sldId id="3456" r:id="rId485"/>
    <p:sldId id="3455" r:id="rId486"/>
    <p:sldId id="3569" r:id="rId487"/>
    <p:sldId id="3572" r:id="rId488"/>
    <p:sldId id="3574" r:id="rId489"/>
    <p:sldId id="3575" r:id="rId490"/>
    <p:sldId id="3576" r:id="rId491"/>
    <p:sldId id="3570" r:id="rId492"/>
    <p:sldId id="3571" r:id="rId493"/>
    <p:sldId id="2758" r:id="rId494"/>
  </p:sldIdLst>
  <p:sldSz cx="9144000" cy="6858000" type="screen4x3"/>
  <p:notesSz cx="6805613" cy="99393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00FF"/>
    <a:srgbClr val="FFFFB7"/>
    <a:srgbClr val="009900"/>
    <a:srgbClr val="FFCC99"/>
    <a:srgbClr val="CCFFFF"/>
    <a:srgbClr val="00CCFF"/>
    <a:srgbClr val="CCFFCC"/>
    <a:srgbClr val="CCFF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ลักษณะชุดรูปแบบ 1 - เน้น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50" autoAdjust="0"/>
    <p:restoredTop sz="94671" autoAdjust="0"/>
  </p:normalViewPr>
  <p:slideViewPr>
    <p:cSldViewPr>
      <p:cViewPr>
        <p:scale>
          <a:sx n="110" d="100"/>
          <a:sy n="110" d="100"/>
        </p:scale>
        <p:origin x="1992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34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4.xml"/><Relationship Id="rId299" Type="http://schemas.openxmlformats.org/officeDocument/2006/relationships/slide" Target="slides/slide296.xml"/><Relationship Id="rId21" Type="http://schemas.openxmlformats.org/officeDocument/2006/relationships/slide" Target="slides/slide18.xml"/><Relationship Id="rId63" Type="http://schemas.openxmlformats.org/officeDocument/2006/relationships/slide" Target="slides/slide60.xml"/><Relationship Id="rId159" Type="http://schemas.openxmlformats.org/officeDocument/2006/relationships/slide" Target="slides/slide156.xml"/><Relationship Id="rId324" Type="http://schemas.openxmlformats.org/officeDocument/2006/relationships/slide" Target="slides/slide321.xml"/><Relationship Id="rId366" Type="http://schemas.openxmlformats.org/officeDocument/2006/relationships/slide" Target="slides/slide363.xml"/><Relationship Id="rId170" Type="http://schemas.openxmlformats.org/officeDocument/2006/relationships/slide" Target="slides/slide167.xml"/><Relationship Id="rId226" Type="http://schemas.openxmlformats.org/officeDocument/2006/relationships/slide" Target="slides/slide223.xml"/><Relationship Id="rId433" Type="http://schemas.openxmlformats.org/officeDocument/2006/relationships/slide" Target="slides/slide430.xml"/><Relationship Id="rId268" Type="http://schemas.openxmlformats.org/officeDocument/2006/relationships/slide" Target="slides/slide265.xml"/><Relationship Id="rId475" Type="http://schemas.openxmlformats.org/officeDocument/2006/relationships/slide" Target="slides/slide472.xml"/><Relationship Id="rId32" Type="http://schemas.openxmlformats.org/officeDocument/2006/relationships/slide" Target="slides/slide29.xml"/><Relationship Id="rId74" Type="http://schemas.openxmlformats.org/officeDocument/2006/relationships/slide" Target="slides/slide71.xml"/><Relationship Id="rId128" Type="http://schemas.openxmlformats.org/officeDocument/2006/relationships/slide" Target="slides/slide125.xml"/><Relationship Id="rId335" Type="http://schemas.openxmlformats.org/officeDocument/2006/relationships/slide" Target="slides/slide332.xml"/><Relationship Id="rId377" Type="http://schemas.openxmlformats.org/officeDocument/2006/relationships/slide" Target="slides/slide374.xml"/><Relationship Id="rId500" Type="http://schemas.openxmlformats.org/officeDocument/2006/relationships/tableStyles" Target="tableStyles.xml"/><Relationship Id="rId5" Type="http://schemas.openxmlformats.org/officeDocument/2006/relationships/slide" Target="slides/slide2.xml"/><Relationship Id="rId181" Type="http://schemas.openxmlformats.org/officeDocument/2006/relationships/slide" Target="slides/slide178.xml"/><Relationship Id="rId237" Type="http://schemas.openxmlformats.org/officeDocument/2006/relationships/slide" Target="slides/slide234.xml"/><Relationship Id="rId402" Type="http://schemas.openxmlformats.org/officeDocument/2006/relationships/slide" Target="slides/slide399.xml"/><Relationship Id="rId279" Type="http://schemas.openxmlformats.org/officeDocument/2006/relationships/slide" Target="slides/slide276.xml"/><Relationship Id="rId444" Type="http://schemas.openxmlformats.org/officeDocument/2006/relationships/slide" Target="slides/slide441.xml"/><Relationship Id="rId486" Type="http://schemas.openxmlformats.org/officeDocument/2006/relationships/slide" Target="slides/slide483.xml"/><Relationship Id="rId43" Type="http://schemas.openxmlformats.org/officeDocument/2006/relationships/slide" Target="slides/slide40.xml"/><Relationship Id="rId139" Type="http://schemas.openxmlformats.org/officeDocument/2006/relationships/slide" Target="slides/slide136.xml"/><Relationship Id="rId290" Type="http://schemas.openxmlformats.org/officeDocument/2006/relationships/slide" Target="slides/slide287.xml"/><Relationship Id="rId304" Type="http://schemas.openxmlformats.org/officeDocument/2006/relationships/slide" Target="slides/slide301.xml"/><Relationship Id="rId346" Type="http://schemas.openxmlformats.org/officeDocument/2006/relationships/slide" Target="slides/slide343.xml"/><Relationship Id="rId388" Type="http://schemas.openxmlformats.org/officeDocument/2006/relationships/slide" Target="slides/slide385.xml"/><Relationship Id="rId85" Type="http://schemas.openxmlformats.org/officeDocument/2006/relationships/slide" Target="slides/slide82.xml"/><Relationship Id="rId150" Type="http://schemas.openxmlformats.org/officeDocument/2006/relationships/slide" Target="slides/slide147.xml"/><Relationship Id="rId192" Type="http://schemas.openxmlformats.org/officeDocument/2006/relationships/slide" Target="slides/slide189.xml"/><Relationship Id="rId206" Type="http://schemas.openxmlformats.org/officeDocument/2006/relationships/slide" Target="slides/slide203.xml"/><Relationship Id="rId413" Type="http://schemas.openxmlformats.org/officeDocument/2006/relationships/slide" Target="slides/slide410.xml"/><Relationship Id="rId248" Type="http://schemas.openxmlformats.org/officeDocument/2006/relationships/slide" Target="slides/slide245.xml"/><Relationship Id="rId455" Type="http://schemas.openxmlformats.org/officeDocument/2006/relationships/slide" Target="slides/slide452.xml"/><Relationship Id="rId497" Type="http://schemas.openxmlformats.org/officeDocument/2006/relationships/presProps" Target="presProps.xml"/><Relationship Id="rId12" Type="http://schemas.openxmlformats.org/officeDocument/2006/relationships/slide" Target="slides/slide9.xml"/><Relationship Id="rId108" Type="http://schemas.openxmlformats.org/officeDocument/2006/relationships/slide" Target="slides/slide105.xml"/><Relationship Id="rId315" Type="http://schemas.openxmlformats.org/officeDocument/2006/relationships/slide" Target="slides/slide312.xml"/><Relationship Id="rId357" Type="http://schemas.openxmlformats.org/officeDocument/2006/relationships/slide" Target="slides/slide354.xml"/><Relationship Id="rId54" Type="http://schemas.openxmlformats.org/officeDocument/2006/relationships/slide" Target="slides/slide51.xml"/><Relationship Id="rId96" Type="http://schemas.openxmlformats.org/officeDocument/2006/relationships/slide" Target="slides/slide93.xml"/><Relationship Id="rId161" Type="http://schemas.openxmlformats.org/officeDocument/2006/relationships/slide" Target="slides/slide158.xml"/><Relationship Id="rId217" Type="http://schemas.openxmlformats.org/officeDocument/2006/relationships/slide" Target="slides/slide214.xml"/><Relationship Id="rId399" Type="http://schemas.openxmlformats.org/officeDocument/2006/relationships/slide" Target="slides/slide396.xml"/><Relationship Id="rId259" Type="http://schemas.openxmlformats.org/officeDocument/2006/relationships/slide" Target="slides/slide256.xml"/><Relationship Id="rId424" Type="http://schemas.openxmlformats.org/officeDocument/2006/relationships/slide" Target="slides/slide421.xml"/><Relationship Id="rId466" Type="http://schemas.openxmlformats.org/officeDocument/2006/relationships/slide" Target="slides/slide463.xml"/><Relationship Id="rId23" Type="http://schemas.openxmlformats.org/officeDocument/2006/relationships/slide" Target="slides/slide20.xml"/><Relationship Id="rId119" Type="http://schemas.openxmlformats.org/officeDocument/2006/relationships/slide" Target="slides/slide116.xml"/><Relationship Id="rId270" Type="http://schemas.openxmlformats.org/officeDocument/2006/relationships/slide" Target="slides/slide267.xml"/><Relationship Id="rId326" Type="http://schemas.openxmlformats.org/officeDocument/2006/relationships/slide" Target="slides/slide323.xml"/><Relationship Id="rId65" Type="http://schemas.openxmlformats.org/officeDocument/2006/relationships/slide" Target="slides/slide62.xml"/><Relationship Id="rId130" Type="http://schemas.openxmlformats.org/officeDocument/2006/relationships/slide" Target="slides/slide127.xml"/><Relationship Id="rId368" Type="http://schemas.openxmlformats.org/officeDocument/2006/relationships/slide" Target="slides/slide365.xml"/><Relationship Id="rId172" Type="http://schemas.openxmlformats.org/officeDocument/2006/relationships/slide" Target="slides/slide169.xml"/><Relationship Id="rId228" Type="http://schemas.openxmlformats.org/officeDocument/2006/relationships/slide" Target="slides/slide225.xml"/><Relationship Id="rId435" Type="http://schemas.openxmlformats.org/officeDocument/2006/relationships/slide" Target="slides/slide432.xml"/><Relationship Id="rId477" Type="http://schemas.openxmlformats.org/officeDocument/2006/relationships/slide" Target="slides/slide474.xml"/><Relationship Id="rId281" Type="http://schemas.openxmlformats.org/officeDocument/2006/relationships/slide" Target="slides/slide278.xml"/><Relationship Id="rId337" Type="http://schemas.openxmlformats.org/officeDocument/2006/relationships/slide" Target="slides/slide334.xml"/><Relationship Id="rId34" Type="http://schemas.openxmlformats.org/officeDocument/2006/relationships/slide" Target="slides/slide31.xml"/><Relationship Id="rId76" Type="http://schemas.openxmlformats.org/officeDocument/2006/relationships/slide" Target="slides/slide73.xml"/><Relationship Id="rId141" Type="http://schemas.openxmlformats.org/officeDocument/2006/relationships/slide" Target="slides/slide138.xml"/><Relationship Id="rId379" Type="http://schemas.openxmlformats.org/officeDocument/2006/relationships/slide" Target="slides/slide376.xml"/><Relationship Id="rId7" Type="http://schemas.openxmlformats.org/officeDocument/2006/relationships/slide" Target="slides/slide4.xml"/><Relationship Id="rId183" Type="http://schemas.openxmlformats.org/officeDocument/2006/relationships/slide" Target="slides/slide180.xml"/><Relationship Id="rId239" Type="http://schemas.openxmlformats.org/officeDocument/2006/relationships/slide" Target="slides/slide236.xml"/><Relationship Id="rId390" Type="http://schemas.openxmlformats.org/officeDocument/2006/relationships/slide" Target="slides/slide387.xml"/><Relationship Id="rId404" Type="http://schemas.openxmlformats.org/officeDocument/2006/relationships/slide" Target="slides/slide401.xml"/><Relationship Id="rId446" Type="http://schemas.openxmlformats.org/officeDocument/2006/relationships/slide" Target="slides/slide443.xml"/><Relationship Id="rId250" Type="http://schemas.openxmlformats.org/officeDocument/2006/relationships/slide" Target="slides/slide247.xml"/><Relationship Id="rId292" Type="http://schemas.openxmlformats.org/officeDocument/2006/relationships/slide" Target="slides/slide289.xml"/><Relationship Id="rId306" Type="http://schemas.openxmlformats.org/officeDocument/2006/relationships/slide" Target="slides/slide303.xml"/><Relationship Id="rId488" Type="http://schemas.openxmlformats.org/officeDocument/2006/relationships/slide" Target="slides/slide485.xml"/><Relationship Id="rId45" Type="http://schemas.openxmlformats.org/officeDocument/2006/relationships/slide" Target="slides/slide42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348" Type="http://schemas.openxmlformats.org/officeDocument/2006/relationships/slide" Target="slides/slide345.xml"/><Relationship Id="rId152" Type="http://schemas.openxmlformats.org/officeDocument/2006/relationships/slide" Target="slides/slide149.xml"/><Relationship Id="rId194" Type="http://schemas.openxmlformats.org/officeDocument/2006/relationships/slide" Target="slides/slide191.xml"/><Relationship Id="rId208" Type="http://schemas.openxmlformats.org/officeDocument/2006/relationships/slide" Target="slides/slide205.xml"/><Relationship Id="rId415" Type="http://schemas.openxmlformats.org/officeDocument/2006/relationships/slide" Target="slides/slide412.xml"/><Relationship Id="rId457" Type="http://schemas.openxmlformats.org/officeDocument/2006/relationships/slide" Target="slides/slide454.xml"/><Relationship Id="rId261" Type="http://schemas.openxmlformats.org/officeDocument/2006/relationships/slide" Target="slides/slide258.xml"/><Relationship Id="rId499" Type="http://schemas.openxmlformats.org/officeDocument/2006/relationships/theme" Target="theme/theme1.xml"/><Relationship Id="rId14" Type="http://schemas.openxmlformats.org/officeDocument/2006/relationships/slide" Target="slides/slide11.xml"/><Relationship Id="rId56" Type="http://schemas.openxmlformats.org/officeDocument/2006/relationships/slide" Target="slides/slide53.xml"/><Relationship Id="rId317" Type="http://schemas.openxmlformats.org/officeDocument/2006/relationships/slide" Target="slides/slide314.xml"/><Relationship Id="rId359" Type="http://schemas.openxmlformats.org/officeDocument/2006/relationships/slide" Target="slides/slide356.xml"/><Relationship Id="rId98" Type="http://schemas.openxmlformats.org/officeDocument/2006/relationships/slide" Target="slides/slide95.xml"/><Relationship Id="rId121" Type="http://schemas.openxmlformats.org/officeDocument/2006/relationships/slide" Target="slides/slide118.xml"/><Relationship Id="rId163" Type="http://schemas.openxmlformats.org/officeDocument/2006/relationships/slide" Target="slides/slide160.xml"/><Relationship Id="rId219" Type="http://schemas.openxmlformats.org/officeDocument/2006/relationships/slide" Target="slides/slide216.xml"/><Relationship Id="rId370" Type="http://schemas.openxmlformats.org/officeDocument/2006/relationships/slide" Target="slides/slide367.xml"/><Relationship Id="rId426" Type="http://schemas.openxmlformats.org/officeDocument/2006/relationships/slide" Target="slides/slide423.xml"/><Relationship Id="rId230" Type="http://schemas.openxmlformats.org/officeDocument/2006/relationships/slide" Target="slides/slide227.xml"/><Relationship Id="rId468" Type="http://schemas.openxmlformats.org/officeDocument/2006/relationships/slide" Target="slides/slide465.xml"/><Relationship Id="rId25" Type="http://schemas.openxmlformats.org/officeDocument/2006/relationships/slide" Target="slides/slide22.xml"/><Relationship Id="rId67" Type="http://schemas.openxmlformats.org/officeDocument/2006/relationships/slide" Target="slides/slide64.xml"/><Relationship Id="rId272" Type="http://schemas.openxmlformats.org/officeDocument/2006/relationships/slide" Target="slides/slide269.xml"/><Relationship Id="rId328" Type="http://schemas.openxmlformats.org/officeDocument/2006/relationships/slide" Target="slides/slide325.xml"/><Relationship Id="rId132" Type="http://schemas.openxmlformats.org/officeDocument/2006/relationships/slide" Target="slides/slide129.xml"/><Relationship Id="rId174" Type="http://schemas.openxmlformats.org/officeDocument/2006/relationships/slide" Target="slides/slide171.xml"/><Relationship Id="rId381" Type="http://schemas.openxmlformats.org/officeDocument/2006/relationships/slide" Target="slides/slide378.xml"/><Relationship Id="rId241" Type="http://schemas.openxmlformats.org/officeDocument/2006/relationships/slide" Target="slides/slide238.xml"/><Relationship Id="rId437" Type="http://schemas.openxmlformats.org/officeDocument/2006/relationships/slide" Target="slides/slide434.xml"/><Relationship Id="rId479" Type="http://schemas.openxmlformats.org/officeDocument/2006/relationships/slide" Target="slides/slide476.xml"/><Relationship Id="rId36" Type="http://schemas.openxmlformats.org/officeDocument/2006/relationships/slide" Target="slides/slide33.xml"/><Relationship Id="rId283" Type="http://schemas.openxmlformats.org/officeDocument/2006/relationships/slide" Target="slides/slide280.xml"/><Relationship Id="rId339" Type="http://schemas.openxmlformats.org/officeDocument/2006/relationships/slide" Target="slides/slide336.xml"/><Relationship Id="rId490" Type="http://schemas.openxmlformats.org/officeDocument/2006/relationships/slide" Target="slides/slide487.xml"/><Relationship Id="rId78" Type="http://schemas.openxmlformats.org/officeDocument/2006/relationships/slide" Target="slides/slide75.xml"/><Relationship Id="rId101" Type="http://schemas.openxmlformats.org/officeDocument/2006/relationships/slide" Target="slides/slide98.xml"/><Relationship Id="rId143" Type="http://schemas.openxmlformats.org/officeDocument/2006/relationships/slide" Target="slides/slide140.xml"/><Relationship Id="rId185" Type="http://schemas.openxmlformats.org/officeDocument/2006/relationships/slide" Target="slides/slide182.xml"/><Relationship Id="rId350" Type="http://schemas.openxmlformats.org/officeDocument/2006/relationships/slide" Target="slides/slide347.xml"/><Relationship Id="rId406" Type="http://schemas.openxmlformats.org/officeDocument/2006/relationships/slide" Target="slides/slide403.xml"/><Relationship Id="rId9" Type="http://schemas.openxmlformats.org/officeDocument/2006/relationships/slide" Target="slides/slide6.xml"/><Relationship Id="rId210" Type="http://schemas.openxmlformats.org/officeDocument/2006/relationships/slide" Target="slides/slide207.xml"/><Relationship Id="rId392" Type="http://schemas.openxmlformats.org/officeDocument/2006/relationships/slide" Target="slides/slide389.xml"/><Relationship Id="rId448" Type="http://schemas.openxmlformats.org/officeDocument/2006/relationships/slide" Target="slides/slide445.xml"/><Relationship Id="rId252" Type="http://schemas.openxmlformats.org/officeDocument/2006/relationships/slide" Target="slides/slide249.xml"/><Relationship Id="rId294" Type="http://schemas.openxmlformats.org/officeDocument/2006/relationships/slide" Target="slides/slide291.xml"/><Relationship Id="rId308" Type="http://schemas.openxmlformats.org/officeDocument/2006/relationships/slide" Target="slides/slide305.xml"/><Relationship Id="rId47" Type="http://schemas.openxmlformats.org/officeDocument/2006/relationships/slide" Target="slides/slide44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54" Type="http://schemas.openxmlformats.org/officeDocument/2006/relationships/slide" Target="slides/slide151.xml"/><Relationship Id="rId361" Type="http://schemas.openxmlformats.org/officeDocument/2006/relationships/slide" Target="slides/slide358.xml"/><Relationship Id="rId196" Type="http://schemas.openxmlformats.org/officeDocument/2006/relationships/slide" Target="slides/slide193.xml"/><Relationship Id="rId417" Type="http://schemas.openxmlformats.org/officeDocument/2006/relationships/slide" Target="slides/slide414.xml"/><Relationship Id="rId459" Type="http://schemas.openxmlformats.org/officeDocument/2006/relationships/slide" Target="slides/slide456.xml"/><Relationship Id="rId16" Type="http://schemas.openxmlformats.org/officeDocument/2006/relationships/slide" Target="slides/slide13.xml"/><Relationship Id="rId221" Type="http://schemas.openxmlformats.org/officeDocument/2006/relationships/slide" Target="slides/slide218.xml"/><Relationship Id="rId263" Type="http://schemas.openxmlformats.org/officeDocument/2006/relationships/slide" Target="slides/slide260.xml"/><Relationship Id="rId319" Type="http://schemas.openxmlformats.org/officeDocument/2006/relationships/slide" Target="slides/slide316.xml"/><Relationship Id="rId470" Type="http://schemas.openxmlformats.org/officeDocument/2006/relationships/slide" Target="slides/slide467.xml"/><Relationship Id="rId58" Type="http://schemas.openxmlformats.org/officeDocument/2006/relationships/slide" Target="slides/slide55.xml"/><Relationship Id="rId123" Type="http://schemas.openxmlformats.org/officeDocument/2006/relationships/slide" Target="slides/slide120.xml"/><Relationship Id="rId330" Type="http://schemas.openxmlformats.org/officeDocument/2006/relationships/slide" Target="slides/slide327.xml"/><Relationship Id="rId165" Type="http://schemas.openxmlformats.org/officeDocument/2006/relationships/slide" Target="slides/slide162.xml"/><Relationship Id="rId372" Type="http://schemas.openxmlformats.org/officeDocument/2006/relationships/slide" Target="slides/slide369.xml"/><Relationship Id="rId428" Type="http://schemas.openxmlformats.org/officeDocument/2006/relationships/slide" Target="slides/slide425.xml"/><Relationship Id="rId232" Type="http://schemas.openxmlformats.org/officeDocument/2006/relationships/slide" Target="slides/slide229.xml"/><Relationship Id="rId274" Type="http://schemas.openxmlformats.org/officeDocument/2006/relationships/slide" Target="slides/slide271.xml"/><Relationship Id="rId481" Type="http://schemas.openxmlformats.org/officeDocument/2006/relationships/slide" Target="slides/slide478.xml"/><Relationship Id="rId27" Type="http://schemas.openxmlformats.org/officeDocument/2006/relationships/slide" Target="slides/slide24.xml"/><Relationship Id="rId69" Type="http://schemas.openxmlformats.org/officeDocument/2006/relationships/slide" Target="slides/slide66.xml"/><Relationship Id="rId134" Type="http://schemas.openxmlformats.org/officeDocument/2006/relationships/slide" Target="slides/slide131.xml"/><Relationship Id="rId80" Type="http://schemas.openxmlformats.org/officeDocument/2006/relationships/slide" Target="slides/slide77.xml"/><Relationship Id="rId176" Type="http://schemas.openxmlformats.org/officeDocument/2006/relationships/slide" Target="slides/slide173.xml"/><Relationship Id="rId341" Type="http://schemas.openxmlformats.org/officeDocument/2006/relationships/slide" Target="slides/slide338.xml"/><Relationship Id="rId383" Type="http://schemas.openxmlformats.org/officeDocument/2006/relationships/slide" Target="slides/slide380.xml"/><Relationship Id="rId439" Type="http://schemas.openxmlformats.org/officeDocument/2006/relationships/slide" Target="slides/slide436.xml"/><Relationship Id="rId201" Type="http://schemas.openxmlformats.org/officeDocument/2006/relationships/slide" Target="slides/slide198.xml"/><Relationship Id="rId243" Type="http://schemas.openxmlformats.org/officeDocument/2006/relationships/slide" Target="slides/slide240.xml"/><Relationship Id="rId285" Type="http://schemas.openxmlformats.org/officeDocument/2006/relationships/slide" Target="slides/slide282.xml"/><Relationship Id="rId450" Type="http://schemas.openxmlformats.org/officeDocument/2006/relationships/slide" Target="slides/slide447.xml"/><Relationship Id="rId38" Type="http://schemas.openxmlformats.org/officeDocument/2006/relationships/slide" Target="slides/slide35.xml"/><Relationship Id="rId103" Type="http://schemas.openxmlformats.org/officeDocument/2006/relationships/slide" Target="slides/slide100.xml"/><Relationship Id="rId310" Type="http://schemas.openxmlformats.org/officeDocument/2006/relationships/slide" Target="slides/slide307.xml"/><Relationship Id="rId492" Type="http://schemas.openxmlformats.org/officeDocument/2006/relationships/slide" Target="slides/slide489.xml"/><Relationship Id="rId91" Type="http://schemas.openxmlformats.org/officeDocument/2006/relationships/slide" Target="slides/slide88.xml"/><Relationship Id="rId145" Type="http://schemas.openxmlformats.org/officeDocument/2006/relationships/slide" Target="slides/slide142.xml"/><Relationship Id="rId187" Type="http://schemas.openxmlformats.org/officeDocument/2006/relationships/slide" Target="slides/slide184.xml"/><Relationship Id="rId352" Type="http://schemas.openxmlformats.org/officeDocument/2006/relationships/slide" Target="slides/slide349.xml"/><Relationship Id="rId394" Type="http://schemas.openxmlformats.org/officeDocument/2006/relationships/slide" Target="slides/slide391.xml"/><Relationship Id="rId408" Type="http://schemas.openxmlformats.org/officeDocument/2006/relationships/slide" Target="slides/slide405.xml"/><Relationship Id="rId212" Type="http://schemas.openxmlformats.org/officeDocument/2006/relationships/slide" Target="slides/slide209.xml"/><Relationship Id="rId254" Type="http://schemas.openxmlformats.org/officeDocument/2006/relationships/slide" Target="slides/slide251.xml"/><Relationship Id="rId49" Type="http://schemas.openxmlformats.org/officeDocument/2006/relationships/slide" Target="slides/slide46.xml"/><Relationship Id="rId114" Type="http://schemas.openxmlformats.org/officeDocument/2006/relationships/slide" Target="slides/slide111.xml"/><Relationship Id="rId296" Type="http://schemas.openxmlformats.org/officeDocument/2006/relationships/slide" Target="slides/slide293.xml"/><Relationship Id="rId461" Type="http://schemas.openxmlformats.org/officeDocument/2006/relationships/slide" Target="slides/slide458.xml"/><Relationship Id="rId60" Type="http://schemas.openxmlformats.org/officeDocument/2006/relationships/slide" Target="slides/slide57.xml"/><Relationship Id="rId156" Type="http://schemas.openxmlformats.org/officeDocument/2006/relationships/slide" Target="slides/slide153.xml"/><Relationship Id="rId198" Type="http://schemas.openxmlformats.org/officeDocument/2006/relationships/slide" Target="slides/slide195.xml"/><Relationship Id="rId321" Type="http://schemas.openxmlformats.org/officeDocument/2006/relationships/slide" Target="slides/slide318.xml"/><Relationship Id="rId363" Type="http://schemas.openxmlformats.org/officeDocument/2006/relationships/slide" Target="slides/slide360.xml"/><Relationship Id="rId419" Type="http://schemas.openxmlformats.org/officeDocument/2006/relationships/slide" Target="slides/slide416.xml"/><Relationship Id="rId223" Type="http://schemas.openxmlformats.org/officeDocument/2006/relationships/slide" Target="slides/slide220.xml"/><Relationship Id="rId430" Type="http://schemas.openxmlformats.org/officeDocument/2006/relationships/slide" Target="slides/slide427.xml"/><Relationship Id="rId18" Type="http://schemas.openxmlformats.org/officeDocument/2006/relationships/slide" Target="slides/slide15.xml"/><Relationship Id="rId265" Type="http://schemas.openxmlformats.org/officeDocument/2006/relationships/slide" Target="slides/slide262.xml"/><Relationship Id="rId472" Type="http://schemas.openxmlformats.org/officeDocument/2006/relationships/slide" Target="slides/slide469.xml"/><Relationship Id="rId125" Type="http://schemas.openxmlformats.org/officeDocument/2006/relationships/slide" Target="slides/slide122.xml"/><Relationship Id="rId167" Type="http://schemas.openxmlformats.org/officeDocument/2006/relationships/slide" Target="slides/slide164.xml"/><Relationship Id="rId332" Type="http://schemas.openxmlformats.org/officeDocument/2006/relationships/slide" Target="slides/slide329.xml"/><Relationship Id="rId374" Type="http://schemas.openxmlformats.org/officeDocument/2006/relationships/slide" Target="slides/slide371.xml"/><Relationship Id="rId71" Type="http://schemas.openxmlformats.org/officeDocument/2006/relationships/slide" Target="slides/slide68.xml"/><Relationship Id="rId234" Type="http://schemas.openxmlformats.org/officeDocument/2006/relationships/slide" Target="slides/slide23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76" Type="http://schemas.openxmlformats.org/officeDocument/2006/relationships/slide" Target="slides/slide273.xml"/><Relationship Id="rId441" Type="http://schemas.openxmlformats.org/officeDocument/2006/relationships/slide" Target="slides/slide438.xml"/><Relationship Id="rId483" Type="http://schemas.openxmlformats.org/officeDocument/2006/relationships/slide" Target="slides/slide480.xml"/><Relationship Id="rId40" Type="http://schemas.openxmlformats.org/officeDocument/2006/relationships/slide" Target="slides/slide37.xml"/><Relationship Id="rId136" Type="http://schemas.openxmlformats.org/officeDocument/2006/relationships/slide" Target="slides/slide133.xml"/><Relationship Id="rId178" Type="http://schemas.openxmlformats.org/officeDocument/2006/relationships/slide" Target="slides/slide175.xml"/><Relationship Id="rId301" Type="http://schemas.openxmlformats.org/officeDocument/2006/relationships/slide" Target="slides/slide298.xml"/><Relationship Id="rId343" Type="http://schemas.openxmlformats.org/officeDocument/2006/relationships/slide" Target="slides/slide340.xml"/><Relationship Id="rId82" Type="http://schemas.openxmlformats.org/officeDocument/2006/relationships/slide" Target="slides/slide79.xml"/><Relationship Id="rId203" Type="http://schemas.openxmlformats.org/officeDocument/2006/relationships/slide" Target="slides/slide200.xml"/><Relationship Id="rId385" Type="http://schemas.openxmlformats.org/officeDocument/2006/relationships/slide" Target="slides/slide382.xml"/><Relationship Id="rId245" Type="http://schemas.openxmlformats.org/officeDocument/2006/relationships/slide" Target="slides/slide242.xml"/><Relationship Id="rId287" Type="http://schemas.openxmlformats.org/officeDocument/2006/relationships/slide" Target="slides/slide284.xml"/><Relationship Id="rId410" Type="http://schemas.openxmlformats.org/officeDocument/2006/relationships/slide" Target="slides/slide407.xml"/><Relationship Id="rId452" Type="http://schemas.openxmlformats.org/officeDocument/2006/relationships/slide" Target="slides/slide449.xml"/><Relationship Id="rId494" Type="http://schemas.openxmlformats.org/officeDocument/2006/relationships/slide" Target="slides/slide491.xml"/><Relationship Id="rId105" Type="http://schemas.openxmlformats.org/officeDocument/2006/relationships/slide" Target="slides/slide102.xml"/><Relationship Id="rId147" Type="http://schemas.openxmlformats.org/officeDocument/2006/relationships/slide" Target="slides/slide144.xml"/><Relationship Id="rId312" Type="http://schemas.openxmlformats.org/officeDocument/2006/relationships/slide" Target="slides/slide309.xml"/><Relationship Id="rId354" Type="http://schemas.openxmlformats.org/officeDocument/2006/relationships/slide" Target="slides/slide351.xml"/><Relationship Id="rId51" Type="http://schemas.openxmlformats.org/officeDocument/2006/relationships/slide" Target="slides/slide48.xml"/><Relationship Id="rId93" Type="http://schemas.openxmlformats.org/officeDocument/2006/relationships/slide" Target="slides/slide90.xml"/><Relationship Id="rId189" Type="http://schemas.openxmlformats.org/officeDocument/2006/relationships/slide" Target="slides/slide186.xml"/><Relationship Id="rId396" Type="http://schemas.openxmlformats.org/officeDocument/2006/relationships/slide" Target="slides/slide393.xml"/><Relationship Id="rId214" Type="http://schemas.openxmlformats.org/officeDocument/2006/relationships/slide" Target="slides/slide211.xml"/><Relationship Id="rId256" Type="http://schemas.openxmlformats.org/officeDocument/2006/relationships/slide" Target="slides/slide253.xml"/><Relationship Id="rId298" Type="http://schemas.openxmlformats.org/officeDocument/2006/relationships/slide" Target="slides/slide295.xml"/><Relationship Id="rId421" Type="http://schemas.openxmlformats.org/officeDocument/2006/relationships/slide" Target="slides/slide418.xml"/><Relationship Id="rId463" Type="http://schemas.openxmlformats.org/officeDocument/2006/relationships/slide" Target="slides/slide460.xml"/><Relationship Id="rId116" Type="http://schemas.openxmlformats.org/officeDocument/2006/relationships/slide" Target="slides/slide113.xml"/><Relationship Id="rId158" Type="http://schemas.openxmlformats.org/officeDocument/2006/relationships/slide" Target="slides/slide155.xml"/><Relationship Id="rId323" Type="http://schemas.openxmlformats.org/officeDocument/2006/relationships/slide" Target="slides/slide320.xml"/><Relationship Id="rId20" Type="http://schemas.openxmlformats.org/officeDocument/2006/relationships/slide" Target="slides/slide17.xml"/><Relationship Id="rId62" Type="http://schemas.openxmlformats.org/officeDocument/2006/relationships/slide" Target="slides/slide59.xml"/><Relationship Id="rId365" Type="http://schemas.openxmlformats.org/officeDocument/2006/relationships/slide" Target="slides/slide362.xml"/><Relationship Id="rId225" Type="http://schemas.openxmlformats.org/officeDocument/2006/relationships/slide" Target="slides/slide222.xml"/><Relationship Id="rId267" Type="http://schemas.openxmlformats.org/officeDocument/2006/relationships/slide" Target="slides/slide264.xml"/><Relationship Id="rId432" Type="http://schemas.openxmlformats.org/officeDocument/2006/relationships/slide" Target="slides/slide429.xml"/><Relationship Id="rId474" Type="http://schemas.openxmlformats.org/officeDocument/2006/relationships/slide" Target="slides/slide471.xml"/><Relationship Id="rId106" Type="http://schemas.openxmlformats.org/officeDocument/2006/relationships/slide" Target="slides/slide103.xml"/><Relationship Id="rId127" Type="http://schemas.openxmlformats.org/officeDocument/2006/relationships/slide" Target="slides/slide124.xml"/><Relationship Id="rId313" Type="http://schemas.openxmlformats.org/officeDocument/2006/relationships/slide" Target="slides/slide310.xml"/><Relationship Id="rId49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52" Type="http://schemas.openxmlformats.org/officeDocument/2006/relationships/slide" Target="slides/slide49.xml"/><Relationship Id="rId73" Type="http://schemas.openxmlformats.org/officeDocument/2006/relationships/slide" Target="slides/slide70.xml"/><Relationship Id="rId94" Type="http://schemas.openxmlformats.org/officeDocument/2006/relationships/slide" Target="slides/slide91.xml"/><Relationship Id="rId148" Type="http://schemas.openxmlformats.org/officeDocument/2006/relationships/slide" Target="slides/slide145.xml"/><Relationship Id="rId169" Type="http://schemas.openxmlformats.org/officeDocument/2006/relationships/slide" Target="slides/slide166.xml"/><Relationship Id="rId334" Type="http://schemas.openxmlformats.org/officeDocument/2006/relationships/slide" Target="slides/slide331.xml"/><Relationship Id="rId355" Type="http://schemas.openxmlformats.org/officeDocument/2006/relationships/slide" Target="slides/slide352.xml"/><Relationship Id="rId376" Type="http://schemas.openxmlformats.org/officeDocument/2006/relationships/slide" Target="slides/slide373.xml"/><Relationship Id="rId397" Type="http://schemas.openxmlformats.org/officeDocument/2006/relationships/slide" Target="slides/slide394.xml"/><Relationship Id="rId4" Type="http://schemas.openxmlformats.org/officeDocument/2006/relationships/slide" Target="slides/slide1.xml"/><Relationship Id="rId180" Type="http://schemas.openxmlformats.org/officeDocument/2006/relationships/slide" Target="slides/slide177.xml"/><Relationship Id="rId215" Type="http://schemas.openxmlformats.org/officeDocument/2006/relationships/slide" Target="slides/slide212.xml"/><Relationship Id="rId236" Type="http://schemas.openxmlformats.org/officeDocument/2006/relationships/slide" Target="slides/slide233.xml"/><Relationship Id="rId257" Type="http://schemas.openxmlformats.org/officeDocument/2006/relationships/slide" Target="slides/slide254.xml"/><Relationship Id="rId278" Type="http://schemas.openxmlformats.org/officeDocument/2006/relationships/slide" Target="slides/slide275.xml"/><Relationship Id="rId401" Type="http://schemas.openxmlformats.org/officeDocument/2006/relationships/slide" Target="slides/slide398.xml"/><Relationship Id="rId422" Type="http://schemas.openxmlformats.org/officeDocument/2006/relationships/slide" Target="slides/slide419.xml"/><Relationship Id="rId443" Type="http://schemas.openxmlformats.org/officeDocument/2006/relationships/slide" Target="slides/slide440.xml"/><Relationship Id="rId464" Type="http://schemas.openxmlformats.org/officeDocument/2006/relationships/slide" Target="slides/slide461.xml"/><Relationship Id="rId303" Type="http://schemas.openxmlformats.org/officeDocument/2006/relationships/slide" Target="slides/slide300.xml"/><Relationship Id="rId485" Type="http://schemas.openxmlformats.org/officeDocument/2006/relationships/slide" Target="slides/slide482.xml"/><Relationship Id="rId42" Type="http://schemas.openxmlformats.org/officeDocument/2006/relationships/slide" Target="slides/slide39.xml"/><Relationship Id="rId84" Type="http://schemas.openxmlformats.org/officeDocument/2006/relationships/slide" Target="slides/slide81.xml"/><Relationship Id="rId138" Type="http://schemas.openxmlformats.org/officeDocument/2006/relationships/slide" Target="slides/slide135.xml"/><Relationship Id="rId345" Type="http://schemas.openxmlformats.org/officeDocument/2006/relationships/slide" Target="slides/slide342.xml"/><Relationship Id="rId387" Type="http://schemas.openxmlformats.org/officeDocument/2006/relationships/slide" Target="slides/slide384.xml"/><Relationship Id="rId191" Type="http://schemas.openxmlformats.org/officeDocument/2006/relationships/slide" Target="slides/slide188.xml"/><Relationship Id="rId205" Type="http://schemas.openxmlformats.org/officeDocument/2006/relationships/slide" Target="slides/slide202.xml"/><Relationship Id="rId247" Type="http://schemas.openxmlformats.org/officeDocument/2006/relationships/slide" Target="slides/slide244.xml"/><Relationship Id="rId412" Type="http://schemas.openxmlformats.org/officeDocument/2006/relationships/slide" Target="slides/slide409.xml"/><Relationship Id="rId107" Type="http://schemas.openxmlformats.org/officeDocument/2006/relationships/slide" Target="slides/slide104.xml"/><Relationship Id="rId289" Type="http://schemas.openxmlformats.org/officeDocument/2006/relationships/slide" Target="slides/slide286.xml"/><Relationship Id="rId454" Type="http://schemas.openxmlformats.org/officeDocument/2006/relationships/slide" Target="slides/slide451.xml"/><Relationship Id="rId496" Type="http://schemas.openxmlformats.org/officeDocument/2006/relationships/handoutMaster" Target="handoutMasters/handoutMaster1.xml"/><Relationship Id="rId11" Type="http://schemas.openxmlformats.org/officeDocument/2006/relationships/slide" Target="slides/slide8.xml"/><Relationship Id="rId53" Type="http://schemas.openxmlformats.org/officeDocument/2006/relationships/slide" Target="slides/slide50.xml"/><Relationship Id="rId149" Type="http://schemas.openxmlformats.org/officeDocument/2006/relationships/slide" Target="slides/slide146.xml"/><Relationship Id="rId314" Type="http://schemas.openxmlformats.org/officeDocument/2006/relationships/slide" Target="slides/slide311.xml"/><Relationship Id="rId356" Type="http://schemas.openxmlformats.org/officeDocument/2006/relationships/slide" Target="slides/slide353.xml"/><Relationship Id="rId398" Type="http://schemas.openxmlformats.org/officeDocument/2006/relationships/slide" Target="slides/slide395.xml"/><Relationship Id="rId95" Type="http://schemas.openxmlformats.org/officeDocument/2006/relationships/slide" Target="slides/slide92.xml"/><Relationship Id="rId160" Type="http://schemas.openxmlformats.org/officeDocument/2006/relationships/slide" Target="slides/slide157.xml"/><Relationship Id="rId216" Type="http://schemas.openxmlformats.org/officeDocument/2006/relationships/slide" Target="slides/slide213.xml"/><Relationship Id="rId423" Type="http://schemas.openxmlformats.org/officeDocument/2006/relationships/slide" Target="slides/slide420.xml"/><Relationship Id="rId258" Type="http://schemas.openxmlformats.org/officeDocument/2006/relationships/slide" Target="slides/slide255.xml"/><Relationship Id="rId465" Type="http://schemas.openxmlformats.org/officeDocument/2006/relationships/slide" Target="slides/slide462.xml"/><Relationship Id="rId22" Type="http://schemas.openxmlformats.org/officeDocument/2006/relationships/slide" Target="slides/slide19.xml"/><Relationship Id="rId64" Type="http://schemas.openxmlformats.org/officeDocument/2006/relationships/slide" Target="slides/slide61.xml"/><Relationship Id="rId118" Type="http://schemas.openxmlformats.org/officeDocument/2006/relationships/slide" Target="slides/slide115.xml"/><Relationship Id="rId325" Type="http://schemas.openxmlformats.org/officeDocument/2006/relationships/slide" Target="slides/slide322.xml"/><Relationship Id="rId367" Type="http://schemas.openxmlformats.org/officeDocument/2006/relationships/slide" Target="slides/slide364.xml"/><Relationship Id="rId171" Type="http://schemas.openxmlformats.org/officeDocument/2006/relationships/slide" Target="slides/slide168.xml"/><Relationship Id="rId227" Type="http://schemas.openxmlformats.org/officeDocument/2006/relationships/slide" Target="slides/slide224.xml"/><Relationship Id="rId269" Type="http://schemas.openxmlformats.org/officeDocument/2006/relationships/slide" Target="slides/slide266.xml"/><Relationship Id="rId434" Type="http://schemas.openxmlformats.org/officeDocument/2006/relationships/slide" Target="slides/slide431.xml"/><Relationship Id="rId476" Type="http://schemas.openxmlformats.org/officeDocument/2006/relationships/slide" Target="slides/slide473.xml"/><Relationship Id="rId33" Type="http://schemas.openxmlformats.org/officeDocument/2006/relationships/slide" Target="slides/slide30.xml"/><Relationship Id="rId129" Type="http://schemas.openxmlformats.org/officeDocument/2006/relationships/slide" Target="slides/slide126.xml"/><Relationship Id="rId280" Type="http://schemas.openxmlformats.org/officeDocument/2006/relationships/slide" Target="slides/slide277.xml"/><Relationship Id="rId336" Type="http://schemas.openxmlformats.org/officeDocument/2006/relationships/slide" Target="slides/slide333.xml"/><Relationship Id="rId75" Type="http://schemas.openxmlformats.org/officeDocument/2006/relationships/slide" Target="slides/slide72.xml"/><Relationship Id="rId140" Type="http://schemas.openxmlformats.org/officeDocument/2006/relationships/slide" Target="slides/slide137.xml"/><Relationship Id="rId182" Type="http://schemas.openxmlformats.org/officeDocument/2006/relationships/slide" Target="slides/slide179.xml"/><Relationship Id="rId378" Type="http://schemas.openxmlformats.org/officeDocument/2006/relationships/slide" Target="slides/slide375.xml"/><Relationship Id="rId403" Type="http://schemas.openxmlformats.org/officeDocument/2006/relationships/slide" Target="slides/slide400.xml"/><Relationship Id="rId6" Type="http://schemas.openxmlformats.org/officeDocument/2006/relationships/slide" Target="slides/slide3.xml"/><Relationship Id="rId238" Type="http://schemas.openxmlformats.org/officeDocument/2006/relationships/slide" Target="slides/slide235.xml"/><Relationship Id="rId445" Type="http://schemas.openxmlformats.org/officeDocument/2006/relationships/slide" Target="slides/slide442.xml"/><Relationship Id="rId487" Type="http://schemas.openxmlformats.org/officeDocument/2006/relationships/slide" Target="slides/slide484.xml"/><Relationship Id="rId291" Type="http://schemas.openxmlformats.org/officeDocument/2006/relationships/slide" Target="slides/slide288.xml"/><Relationship Id="rId305" Type="http://schemas.openxmlformats.org/officeDocument/2006/relationships/slide" Target="slides/slide302.xml"/><Relationship Id="rId347" Type="http://schemas.openxmlformats.org/officeDocument/2006/relationships/slide" Target="slides/slide344.xml"/><Relationship Id="rId44" Type="http://schemas.openxmlformats.org/officeDocument/2006/relationships/slide" Target="slides/slide41.xml"/><Relationship Id="rId86" Type="http://schemas.openxmlformats.org/officeDocument/2006/relationships/slide" Target="slides/slide83.xml"/><Relationship Id="rId151" Type="http://schemas.openxmlformats.org/officeDocument/2006/relationships/slide" Target="slides/slide148.xml"/><Relationship Id="rId389" Type="http://schemas.openxmlformats.org/officeDocument/2006/relationships/slide" Target="slides/slide386.xml"/><Relationship Id="rId193" Type="http://schemas.openxmlformats.org/officeDocument/2006/relationships/slide" Target="slides/slide190.xml"/><Relationship Id="rId207" Type="http://schemas.openxmlformats.org/officeDocument/2006/relationships/slide" Target="slides/slide204.xml"/><Relationship Id="rId249" Type="http://schemas.openxmlformats.org/officeDocument/2006/relationships/slide" Target="slides/slide246.xml"/><Relationship Id="rId414" Type="http://schemas.openxmlformats.org/officeDocument/2006/relationships/slide" Target="slides/slide411.xml"/><Relationship Id="rId456" Type="http://schemas.openxmlformats.org/officeDocument/2006/relationships/slide" Target="slides/slide453.xml"/><Relationship Id="rId498" Type="http://schemas.openxmlformats.org/officeDocument/2006/relationships/viewProps" Target="viewProps.xml"/><Relationship Id="rId13" Type="http://schemas.openxmlformats.org/officeDocument/2006/relationships/slide" Target="slides/slide10.xml"/><Relationship Id="rId109" Type="http://schemas.openxmlformats.org/officeDocument/2006/relationships/slide" Target="slides/slide106.xml"/><Relationship Id="rId260" Type="http://schemas.openxmlformats.org/officeDocument/2006/relationships/slide" Target="slides/slide257.xml"/><Relationship Id="rId316" Type="http://schemas.openxmlformats.org/officeDocument/2006/relationships/slide" Target="slides/slide313.xml"/><Relationship Id="rId55" Type="http://schemas.openxmlformats.org/officeDocument/2006/relationships/slide" Target="slides/slide52.xml"/><Relationship Id="rId97" Type="http://schemas.openxmlformats.org/officeDocument/2006/relationships/slide" Target="slides/slide94.xml"/><Relationship Id="rId120" Type="http://schemas.openxmlformats.org/officeDocument/2006/relationships/slide" Target="slides/slide117.xml"/><Relationship Id="rId358" Type="http://schemas.openxmlformats.org/officeDocument/2006/relationships/slide" Target="slides/slide355.xml"/><Relationship Id="rId162" Type="http://schemas.openxmlformats.org/officeDocument/2006/relationships/slide" Target="slides/slide159.xml"/><Relationship Id="rId218" Type="http://schemas.openxmlformats.org/officeDocument/2006/relationships/slide" Target="slides/slide215.xml"/><Relationship Id="rId425" Type="http://schemas.openxmlformats.org/officeDocument/2006/relationships/slide" Target="slides/slide422.xml"/><Relationship Id="rId467" Type="http://schemas.openxmlformats.org/officeDocument/2006/relationships/slide" Target="slides/slide464.xml"/><Relationship Id="rId271" Type="http://schemas.openxmlformats.org/officeDocument/2006/relationships/slide" Target="slides/slide268.xml"/><Relationship Id="rId24" Type="http://schemas.openxmlformats.org/officeDocument/2006/relationships/slide" Target="slides/slide21.xml"/><Relationship Id="rId66" Type="http://schemas.openxmlformats.org/officeDocument/2006/relationships/slide" Target="slides/slide63.xml"/><Relationship Id="rId131" Type="http://schemas.openxmlformats.org/officeDocument/2006/relationships/slide" Target="slides/slide128.xml"/><Relationship Id="rId327" Type="http://schemas.openxmlformats.org/officeDocument/2006/relationships/slide" Target="slides/slide324.xml"/><Relationship Id="rId369" Type="http://schemas.openxmlformats.org/officeDocument/2006/relationships/slide" Target="slides/slide366.xml"/><Relationship Id="rId173" Type="http://schemas.openxmlformats.org/officeDocument/2006/relationships/slide" Target="slides/slide170.xml"/><Relationship Id="rId229" Type="http://schemas.openxmlformats.org/officeDocument/2006/relationships/slide" Target="slides/slide226.xml"/><Relationship Id="rId380" Type="http://schemas.openxmlformats.org/officeDocument/2006/relationships/slide" Target="slides/slide377.xml"/><Relationship Id="rId436" Type="http://schemas.openxmlformats.org/officeDocument/2006/relationships/slide" Target="slides/slide433.xml"/><Relationship Id="rId240" Type="http://schemas.openxmlformats.org/officeDocument/2006/relationships/slide" Target="slides/slide237.xml"/><Relationship Id="rId478" Type="http://schemas.openxmlformats.org/officeDocument/2006/relationships/slide" Target="slides/slide475.xml"/><Relationship Id="rId35" Type="http://schemas.openxmlformats.org/officeDocument/2006/relationships/slide" Target="slides/slide32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282" Type="http://schemas.openxmlformats.org/officeDocument/2006/relationships/slide" Target="slides/slide279.xml"/><Relationship Id="rId338" Type="http://schemas.openxmlformats.org/officeDocument/2006/relationships/slide" Target="slides/slide335.xml"/><Relationship Id="rId8" Type="http://schemas.openxmlformats.org/officeDocument/2006/relationships/slide" Target="slides/slide5.xml"/><Relationship Id="rId142" Type="http://schemas.openxmlformats.org/officeDocument/2006/relationships/slide" Target="slides/slide139.xml"/><Relationship Id="rId184" Type="http://schemas.openxmlformats.org/officeDocument/2006/relationships/slide" Target="slides/slide181.xml"/><Relationship Id="rId391" Type="http://schemas.openxmlformats.org/officeDocument/2006/relationships/slide" Target="slides/slide388.xml"/><Relationship Id="rId405" Type="http://schemas.openxmlformats.org/officeDocument/2006/relationships/slide" Target="slides/slide402.xml"/><Relationship Id="rId447" Type="http://schemas.openxmlformats.org/officeDocument/2006/relationships/slide" Target="slides/slide444.xml"/><Relationship Id="rId251" Type="http://schemas.openxmlformats.org/officeDocument/2006/relationships/slide" Target="slides/slide248.xml"/><Relationship Id="rId489" Type="http://schemas.openxmlformats.org/officeDocument/2006/relationships/slide" Target="slides/slide486.xml"/><Relationship Id="rId46" Type="http://schemas.openxmlformats.org/officeDocument/2006/relationships/slide" Target="slides/slide43.xml"/><Relationship Id="rId293" Type="http://schemas.openxmlformats.org/officeDocument/2006/relationships/slide" Target="slides/slide290.xml"/><Relationship Id="rId307" Type="http://schemas.openxmlformats.org/officeDocument/2006/relationships/slide" Target="slides/slide304.xml"/><Relationship Id="rId349" Type="http://schemas.openxmlformats.org/officeDocument/2006/relationships/slide" Target="slides/slide346.xml"/><Relationship Id="rId88" Type="http://schemas.openxmlformats.org/officeDocument/2006/relationships/slide" Target="slides/slide85.xml"/><Relationship Id="rId111" Type="http://schemas.openxmlformats.org/officeDocument/2006/relationships/slide" Target="slides/slide108.xml"/><Relationship Id="rId153" Type="http://schemas.openxmlformats.org/officeDocument/2006/relationships/slide" Target="slides/slide150.xml"/><Relationship Id="rId195" Type="http://schemas.openxmlformats.org/officeDocument/2006/relationships/slide" Target="slides/slide192.xml"/><Relationship Id="rId209" Type="http://schemas.openxmlformats.org/officeDocument/2006/relationships/slide" Target="slides/slide206.xml"/><Relationship Id="rId360" Type="http://schemas.openxmlformats.org/officeDocument/2006/relationships/slide" Target="slides/slide357.xml"/><Relationship Id="rId416" Type="http://schemas.openxmlformats.org/officeDocument/2006/relationships/slide" Target="slides/slide413.xml"/><Relationship Id="rId220" Type="http://schemas.openxmlformats.org/officeDocument/2006/relationships/slide" Target="slides/slide217.xml"/><Relationship Id="rId458" Type="http://schemas.openxmlformats.org/officeDocument/2006/relationships/slide" Target="slides/slide455.xml"/><Relationship Id="rId15" Type="http://schemas.openxmlformats.org/officeDocument/2006/relationships/slide" Target="slides/slide12.xml"/><Relationship Id="rId57" Type="http://schemas.openxmlformats.org/officeDocument/2006/relationships/slide" Target="slides/slide54.xml"/><Relationship Id="rId262" Type="http://schemas.openxmlformats.org/officeDocument/2006/relationships/slide" Target="slides/slide259.xml"/><Relationship Id="rId318" Type="http://schemas.openxmlformats.org/officeDocument/2006/relationships/slide" Target="slides/slide315.xml"/><Relationship Id="rId99" Type="http://schemas.openxmlformats.org/officeDocument/2006/relationships/slide" Target="slides/slide96.xml"/><Relationship Id="rId122" Type="http://schemas.openxmlformats.org/officeDocument/2006/relationships/slide" Target="slides/slide119.xml"/><Relationship Id="rId164" Type="http://schemas.openxmlformats.org/officeDocument/2006/relationships/slide" Target="slides/slide161.xml"/><Relationship Id="rId371" Type="http://schemas.openxmlformats.org/officeDocument/2006/relationships/slide" Target="slides/slide368.xml"/><Relationship Id="rId427" Type="http://schemas.openxmlformats.org/officeDocument/2006/relationships/slide" Target="slides/slide424.xml"/><Relationship Id="rId469" Type="http://schemas.openxmlformats.org/officeDocument/2006/relationships/slide" Target="slides/slide466.xml"/><Relationship Id="rId26" Type="http://schemas.openxmlformats.org/officeDocument/2006/relationships/slide" Target="slides/slide23.xml"/><Relationship Id="rId231" Type="http://schemas.openxmlformats.org/officeDocument/2006/relationships/slide" Target="slides/slide228.xml"/><Relationship Id="rId273" Type="http://schemas.openxmlformats.org/officeDocument/2006/relationships/slide" Target="slides/slide270.xml"/><Relationship Id="rId329" Type="http://schemas.openxmlformats.org/officeDocument/2006/relationships/slide" Target="slides/slide326.xml"/><Relationship Id="rId480" Type="http://schemas.openxmlformats.org/officeDocument/2006/relationships/slide" Target="slides/slide477.xml"/><Relationship Id="rId68" Type="http://schemas.openxmlformats.org/officeDocument/2006/relationships/slide" Target="slides/slide65.xml"/><Relationship Id="rId133" Type="http://schemas.openxmlformats.org/officeDocument/2006/relationships/slide" Target="slides/slide130.xml"/><Relationship Id="rId175" Type="http://schemas.openxmlformats.org/officeDocument/2006/relationships/slide" Target="slides/slide172.xml"/><Relationship Id="rId340" Type="http://schemas.openxmlformats.org/officeDocument/2006/relationships/slide" Target="slides/slide337.xml"/><Relationship Id="rId200" Type="http://schemas.openxmlformats.org/officeDocument/2006/relationships/slide" Target="slides/slide197.xml"/><Relationship Id="rId382" Type="http://schemas.openxmlformats.org/officeDocument/2006/relationships/slide" Target="slides/slide379.xml"/><Relationship Id="rId438" Type="http://schemas.openxmlformats.org/officeDocument/2006/relationships/slide" Target="slides/slide435.xml"/><Relationship Id="rId242" Type="http://schemas.openxmlformats.org/officeDocument/2006/relationships/slide" Target="slides/slide239.xml"/><Relationship Id="rId284" Type="http://schemas.openxmlformats.org/officeDocument/2006/relationships/slide" Target="slides/slide281.xml"/><Relationship Id="rId491" Type="http://schemas.openxmlformats.org/officeDocument/2006/relationships/slide" Target="slides/slide488.xml"/><Relationship Id="rId37" Type="http://schemas.openxmlformats.org/officeDocument/2006/relationships/slide" Target="slides/slide34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44" Type="http://schemas.openxmlformats.org/officeDocument/2006/relationships/slide" Target="slides/slide141.xml"/><Relationship Id="rId90" Type="http://schemas.openxmlformats.org/officeDocument/2006/relationships/slide" Target="slides/slide87.xml"/><Relationship Id="rId186" Type="http://schemas.openxmlformats.org/officeDocument/2006/relationships/slide" Target="slides/slide183.xml"/><Relationship Id="rId351" Type="http://schemas.openxmlformats.org/officeDocument/2006/relationships/slide" Target="slides/slide348.xml"/><Relationship Id="rId393" Type="http://schemas.openxmlformats.org/officeDocument/2006/relationships/slide" Target="slides/slide390.xml"/><Relationship Id="rId407" Type="http://schemas.openxmlformats.org/officeDocument/2006/relationships/slide" Target="slides/slide404.xml"/><Relationship Id="rId449" Type="http://schemas.openxmlformats.org/officeDocument/2006/relationships/slide" Target="slides/slide446.xml"/><Relationship Id="rId211" Type="http://schemas.openxmlformats.org/officeDocument/2006/relationships/slide" Target="slides/slide208.xml"/><Relationship Id="rId253" Type="http://schemas.openxmlformats.org/officeDocument/2006/relationships/slide" Target="slides/slide250.xml"/><Relationship Id="rId295" Type="http://schemas.openxmlformats.org/officeDocument/2006/relationships/slide" Target="slides/slide292.xml"/><Relationship Id="rId309" Type="http://schemas.openxmlformats.org/officeDocument/2006/relationships/slide" Target="slides/slide306.xml"/><Relationship Id="rId460" Type="http://schemas.openxmlformats.org/officeDocument/2006/relationships/slide" Target="slides/slide457.xml"/><Relationship Id="rId48" Type="http://schemas.openxmlformats.org/officeDocument/2006/relationships/slide" Target="slides/slide45.xml"/><Relationship Id="rId113" Type="http://schemas.openxmlformats.org/officeDocument/2006/relationships/slide" Target="slides/slide110.xml"/><Relationship Id="rId320" Type="http://schemas.openxmlformats.org/officeDocument/2006/relationships/slide" Target="slides/slide317.xml"/><Relationship Id="rId155" Type="http://schemas.openxmlformats.org/officeDocument/2006/relationships/slide" Target="slides/slide152.xml"/><Relationship Id="rId197" Type="http://schemas.openxmlformats.org/officeDocument/2006/relationships/slide" Target="slides/slide194.xml"/><Relationship Id="rId362" Type="http://schemas.openxmlformats.org/officeDocument/2006/relationships/slide" Target="slides/slide359.xml"/><Relationship Id="rId418" Type="http://schemas.openxmlformats.org/officeDocument/2006/relationships/slide" Target="slides/slide415.xml"/><Relationship Id="rId222" Type="http://schemas.openxmlformats.org/officeDocument/2006/relationships/slide" Target="slides/slide219.xml"/><Relationship Id="rId264" Type="http://schemas.openxmlformats.org/officeDocument/2006/relationships/slide" Target="slides/slide261.xml"/><Relationship Id="rId471" Type="http://schemas.openxmlformats.org/officeDocument/2006/relationships/slide" Target="slides/slide468.xml"/><Relationship Id="rId17" Type="http://schemas.openxmlformats.org/officeDocument/2006/relationships/slide" Target="slides/slide14.xml"/><Relationship Id="rId59" Type="http://schemas.openxmlformats.org/officeDocument/2006/relationships/slide" Target="slides/slide56.xml"/><Relationship Id="rId124" Type="http://schemas.openxmlformats.org/officeDocument/2006/relationships/slide" Target="slides/slide121.xml"/><Relationship Id="rId70" Type="http://schemas.openxmlformats.org/officeDocument/2006/relationships/slide" Target="slides/slide67.xml"/><Relationship Id="rId166" Type="http://schemas.openxmlformats.org/officeDocument/2006/relationships/slide" Target="slides/slide163.xml"/><Relationship Id="rId331" Type="http://schemas.openxmlformats.org/officeDocument/2006/relationships/slide" Target="slides/slide328.xml"/><Relationship Id="rId373" Type="http://schemas.openxmlformats.org/officeDocument/2006/relationships/slide" Target="slides/slide370.xml"/><Relationship Id="rId429" Type="http://schemas.openxmlformats.org/officeDocument/2006/relationships/slide" Target="slides/slide426.xml"/><Relationship Id="rId1" Type="http://schemas.openxmlformats.org/officeDocument/2006/relationships/slideMaster" Target="slideMasters/slideMaster1.xml"/><Relationship Id="rId233" Type="http://schemas.openxmlformats.org/officeDocument/2006/relationships/slide" Target="slides/slide230.xml"/><Relationship Id="rId440" Type="http://schemas.openxmlformats.org/officeDocument/2006/relationships/slide" Target="slides/slide437.xml"/><Relationship Id="rId28" Type="http://schemas.openxmlformats.org/officeDocument/2006/relationships/slide" Target="slides/slide25.xml"/><Relationship Id="rId275" Type="http://schemas.openxmlformats.org/officeDocument/2006/relationships/slide" Target="slides/slide272.xml"/><Relationship Id="rId300" Type="http://schemas.openxmlformats.org/officeDocument/2006/relationships/slide" Target="slides/slide297.xml"/><Relationship Id="rId482" Type="http://schemas.openxmlformats.org/officeDocument/2006/relationships/slide" Target="slides/slide479.xml"/><Relationship Id="rId81" Type="http://schemas.openxmlformats.org/officeDocument/2006/relationships/slide" Target="slides/slide78.xml"/><Relationship Id="rId135" Type="http://schemas.openxmlformats.org/officeDocument/2006/relationships/slide" Target="slides/slide132.xml"/><Relationship Id="rId177" Type="http://schemas.openxmlformats.org/officeDocument/2006/relationships/slide" Target="slides/slide174.xml"/><Relationship Id="rId342" Type="http://schemas.openxmlformats.org/officeDocument/2006/relationships/slide" Target="slides/slide339.xml"/><Relationship Id="rId384" Type="http://schemas.openxmlformats.org/officeDocument/2006/relationships/slide" Target="slides/slide381.xml"/><Relationship Id="rId202" Type="http://schemas.openxmlformats.org/officeDocument/2006/relationships/slide" Target="slides/slide199.xml"/><Relationship Id="rId244" Type="http://schemas.openxmlformats.org/officeDocument/2006/relationships/slide" Target="slides/slide241.xml"/><Relationship Id="rId39" Type="http://schemas.openxmlformats.org/officeDocument/2006/relationships/slide" Target="slides/slide36.xml"/><Relationship Id="rId286" Type="http://schemas.openxmlformats.org/officeDocument/2006/relationships/slide" Target="slides/slide283.xml"/><Relationship Id="rId451" Type="http://schemas.openxmlformats.org/officeDocument/2006/relationships/slide" Target="slides/slide448.xml"/><Relationship Id="rId493" Type="http://schemas.openxmlformats.org/officeDocument/2006/relationships/slide" Target="slides/slide490.xml"/><Relationship Id="rId50" Type="http://schemas.openxmlformats.org/officeDocument/2006/relationships/slide" Target="slides/slide47.xml"/><Relationship Id="rId104" Type="http://schemas.openxmlformats.org/officeDocument/2006/relationships/slide" Target="slides/slide101.xml"/><Relationship Id="rId146" Type="http://schemas.openxmlformats.org/officeDocument/2006/relationships/slide" Target="slides/slide143.xml"/><Relationship Id="rId188" Type="http://schemas.openxmlformats.org/officeDocument/2006/relationships/slide" Target="slides/slide185.xml"/><Relationship Id="rId311" Type="http://schemas.openxmlformats.org/officeDocument/2006/relationships/slide" Target="slides/slide308.xml"/><Relationship Id="rId353" Type="http://schemas.openxmlformats.org/officeDocument/2006/relationships/slide" Target="slides/slide350.xml"/><Relationship Id="rId395" Type="http://schemas.openxmlformats.org/officeDocument/2006/relationships/slide" Target="slides/slide392.xml"/><Relationship Id="rId409" Type="http://schemas.openxmlformats.org/officeDocument/2006/relationships/slide" Target="slides/slide406.xml"/><Relationship Id="rId92" Type="http://schemas.openxmlformats.org/officeDocument/2006/relationships/slide" Target="slides/slide89.xml"/><Relationship Id="rId213" Type="http://schemas.openxmlformats.org/officeDocument/2006/relationships/slide" Target="slides/slide210.xml"/><Relationship Id="rId420" Type="http://schemas.openxmlformats.org/officeDocument/2006/relationships/slide" Target="slides/slide417.xml"/><Relationship Id="rId255" Type="http://schemas.openxmlformats.org/officeDocument/2006/relationships/slide" Target="slides/slide252.xml"/><Relationship Id="rId297" Type="http://schemas.openxmlformats.org/officeDocument/2006/relationships/slide" Target="slides/slide294.xml"/><Relationship Id="rId462" Type="http://schemas.openxmlformats.org/officeDocument/2006/relationships/slide" Target="slides/slide459.xml"/><Relationship Id="rId115" Type="http://schemas.openxmlformats.org/officeDocument/2006/relationships/slide" Target="slides/slide112.xml"/><Relationship Id="rId157" Type="http://schemas.openxmlformats.org/officeDocument/2006/relationships/slide" Target="slides/slide154.xml"/><Relationship Id="rId322" Type="http://schemas.openxmlformats.org/officeDocument/2006/relationships/slide" Target="slides/slide319.xml"/><Relationship Id="rId364" Type="http://schemas.openxmlformats.org/officeDocument/2006/relationships/slide" Target="slides/slide361.xml"/><Relationship Id="rId61" Type="http://schemas.openxmlformats.org/officeDocument/2006/relationships/slide" Target="slides/slide58.xml"/><Relationship Id="rId199" Type="http://schemas.openxmlformats.org/officeDocument/2006/relationships/slide" Target="slides/slide196.xml"/><Relationship Id="rId19" Type="http://schemas.openxmlformats.org/officeDocument/2006/relationships/slide" Target="slides/slide16.xml"/><Relationship Id="rId224" Type="http://schemas.openxmlformats.org/officeDocument/2006/relationships/slide" Target="slides/slide221.xml"/><Relationship Id="rId266" Type="http://schemas.openxmlformats.org/officeDocument/2006/relationships/slide" Target="slides/slide263.xml"/><Relationship Id="rId431" Type="http://schemas.openxmlformats.org/officeDocument/2006/relationships/slide" Target="slides/slide428.xml"/><Relationship Id="rId473" Type="http://schemas.openxmlformats.org/officeDocument/2006/relationships/slide" Target="slides/slide470.xml"/><Relationship Id="rId30" Type="http://schemas.openxmlformats.org/officeDocument/2006/relationships/slide" Target="slides/slide27.xml"/><Relationship Id="rId126" Type="http://schemas.openxmlformats.org/officeDocument/2006/relationships/slide" Target="slides/slide123.xml"/><Relationship Id="rId168" Type="http://schemas.openxmlformats.org/officeDocument/2006/relationships/slide" Target="slides/slide165.xml"/><Relationship Id="rId333" Type="http://schemas.openxmlformats.org/officeDocument/2006/relationships/slide" Target="slides/slide330.xml"/><Relationship Id="rId72" Type="http://schemas.openxmlformats.org/officeDocument/2006/relationships/slide" Target="slides/slide69.xml"/><Relationship Id="rId375" Type="http://schemas.openxmlformats.org/officeDocument/2006/relationships/slide" Target="slides/slide372.xml"/><Relationship Id="rId3" Type="http://schemas.openxmlformats.org/officeDocument/2006/relationships/slideMaster" Target="slideMasters/slideMaster3.xml"/><Relationship Id="rId235" Type="http://schemas.openxmlformats.org/officeDocument/2006/relationships/slide" Target="slides/slide232.xml"/><Relationship Id="rId277" Type="http://schemas.openxmlformats.org/officeDocument/2006/relationships/slide" Target="slides/slide274.xml"/><Relationship Id="rId400" Type="http://schemas.openxmlformats.org/officeDocument/2006/relationships/slide" Target="slides/slide397.xml"/><Relationship Id="rId442" Type="http://schemas.openxmlformats.org/officeDocument/2006/relationships/slide" Target="slides/slide439.xml"/><Relationship Id="rId484" Type="http://schemas.openxmlformats.org/officeDocument/2006/relationships/slide" Target="slides/slide481.xml"/><Relationship Id="rId137" Type="http://schemas.openxmlformats.org/officeDocument/2006/relationships/slide" Target="slides/slide134.xml"/><Relationship Id="rId302" Type="http://schemas.openxmlformats.org/officeDocument/2006/relationships/slide" Target="slides/slide299.xml"/><Relationship Id="rId344" Type="http://schemas.openxmlformats.org/officeDocument/2006/relationships/slide" Target="slides/slide341.xml"/><Relationship Id="rId41" Type="http://schemas.openxmlformats.org/officeDocument/2006/relationships/slide" Target="slides/slide38.xml"/><Relationship Id="rId83" Type="http://schemas.openxmlformats.org/officeDocument/2006/relationships/slide" Target="slides/slide80.xml"/><Relationship Id="rId179" Type="http://schemas.openxmlformats.org/officeDocument/2006/relationships/slide" Target="slides/slide176.xml"/><Relationship Id="rId386" Type="http://schemas.openxmlformats.org/officeDocument/2006/relationships/slide" Target="slides/slide383.xml"/><Relationship Id="rId190" Type="http://schemas.openxmlformats.org/officeDocument/2006/relationships/slide" Target="slides/slide187.xml"/><Relationship Id="rId204" Type="http://schemas.openxmlformats.org/officeDocument/2006/relationships/slide" Target="slides/slide201.xml"/><Relationship Id="rId246" Type="http://schemas.openxmlformats.org/officeDocument/2006/relationships/slide" Target="slides/slide243.xml"/><Relationship Id="rId288" Type="http://schemas.openxmlformats.org/officeDocument/2006/relationships/slide" Target="slides/slide285.xml"/><Relationship Id="rId411" Type="http://schemas.openxmlformats.org/officeDocument/2006/relationships/slide" Target="slides/slide408.xml"/><Relationship Id="rId453" Type="http://schemas.openxmlformats.org/officeDocument/2006/relationships/slide" Target="slides/slide450.xml"/></Relationships>
</file>

<file path=ppt/diagrams/_rels/data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FABB8F-641E-4896-BE26-D17BA69E8B0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5B66D640-90CB-43E0-9690-49DD32EDBD83}">
      <dgm:prSet phldrT="[Text]" custT="1"/>
      <dgm:spPr>
        <a:solidFill>
          <a:srgbClr val="FFC00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th-TH" sz="2400" b="1" cap="none" spc="50" dirty="0">
              <a:ln w="11430"/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ระเบียบสำนักนายกรัฐมนตรีว่าด้วยการพัสดุ พ.ศ. 2535 และที่แก้ไขเพิ่มเติม</a:t>
          </a:r>
        </a:p>
      </dgm:t>
    </dgm:pt>
    <dgm:pt modelId="{EC261AAF-DFB6-4E11-9897-BDFA2D514559}" type="parTrans" cxnId="{9C5D9131-F581-4BB4-8B92-52F01F08E046}">
      <dgm:prSet/>
      <dgm:spPr/>
      <dgm:t>
        <a:bodyPr/>
        <a:lstStyle/>
        <a:p>
          <a:endParaRPr lang="th-TH"/>
        </a:p>
      </dgm:t>
    </dgm:pt>
    <dgm:pt modelId="{0F02272E-9DBF-4A74-AC5F-2A8AC579AF91}" type="sibTrans" cxnId="{9C5D9131-F581-4BB4-8B92-52F01F08E046}">
      <dgm:prSet/>
      <dgm:spPr/>
      <dgm:t>
        <a:bodyPr/>
        <a:lstStyle/>
        <a:p>
          <a:endParaRPr lang="th-TH"/>
        </a:p>
      </dgm:t>
    </dgm:pt>
    <dgm:pt modelId="{0D128EDA-4CCE-4798-8961-333722EDF93A}">
      <dgm:prSet phldrT="[Text]" custT="1"/>
      <dgm:spPr>
        <a:solidFill>
          <a:srgbClr val="66FFFF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>
            <a:lnSpc>
              <a:spcPts val="2500"/>
            </a:lnSpc>
            <a:spcAft>
              <a:spcPts val="0"/>
            </a:spcAft>
          </a:pPr>
          <a:r>
            <a:rPr lang="th-TH" sz="2400" b="1" cap="none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ประกาศสำนักนายกรัฐมนตรี เรื่อง แนวทางปฏิบัติในการจัดหาพัสดุ </a:t>
          </a:r>
        </a:p>
        <a:p>
          <a:pPr>
            <a:lnSpc>
              <a:spcPts val="2500"/>
            </a:lnSpc>
            <a:spcAft>
              <a:spcPts val="0"/>
            </a:spcAft>
          </a:pPr>
          <a:r>
            <a:rPr lang="th-TH" sz="2400" b="1" cap="none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ด้วยวิธีตลาดอิเล็กทรอนิกส์ (</a:t>
          </a:r>
          <a:r>
            <a:rPr lang="en-US" sz="2400" b="1" cap="none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Electronic Market  :  e –</a:t>
          </a:r>
          <a:r>
            <a:rPr lang="th-TH" sz="2400" b="1" cap="none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 </a:t>
          </a:r>
          <a:r>
            <a:rPr lang="en-US" sz="2400" b="1" cap="none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market</a:t>
          </a:r>
          <a:r>
            <a:rPr lang="th-TH" sz="2400" b="1" cap="none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) และ</a:t>
          </a:r>
        </a:p>
        <a:p>
          <a:pPr>
            <a:lnSpc>
              <a:spcPts val="2500"/>
            </a:lnSpc>
            <a:spcAft>
              <a:spcPts val="0"/>
            </a:spcAft>
          </a:pPr>
          <a:r>
            <a:rPr lang="th-TH" sz="2400" b="1" cap="none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ด้วยวิธีประกวดราคาอิเล็กทรอนิกส์ (</a:t>
          </a:r>
          <a:r>
            <a:rPr lang="en-US" sz="2400" b="1" cap="none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Electronic</a:t>
          </a:r>
          <a:r>
            <a:rPr lang="th-TH" sz="2400" b="1" cap="none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 </a:t>
          </a:r>
          <a:r>
            <a:rPr lang="en-US" sz="2400" b="1" cap="none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Bidding  :  e –</a:t>
          </a:r>
          <a:r>
            <a:rPr lang="th-TH" sz="2400" b="1" cap="none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 </a:t>
          </a:r>
          <a:r>
            <a:rPr lang="en-US" sz="2400" b="1" cap="none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bidding</a:t>
          </a:r>
          <a:r>
            <a:rPr lang="th-TH" sz="2400" b="1" cap="none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)</a:t>
          </a:r>
        </a:p>
      </dgm:t>
    </dgm:pt>
    <dgm:pt modelId="{F730BDC0-EFC3-44C1-BCC3-2549C3F77EA5}" type="parTrans" cxnId="{B0A3C748-392E-4AF8-8F4A-FEE0579369C2}">
      <dgm:prSet/>
      <dgm:spPr/>
      <dgm:t>
        <a:bodyPr/>
        <a:lstStyle/>
        <a:p>
          <a:endParaRPr lang="th-TH"/>
        </a:p>
      </dgm:t>
    </dgm:pt>
    <dgm:pt modelId="{2FEF598C-CAA3-4B28-A97D-9397121B7107}" type="sibTrans" cxnId="{B0A3C748-392E-4AF8-8F4A-FEE0579369C2}">
      <dgm:prSet/>
      <dgm:spPr/>
      <dgm:t>
        <a:bodyPr/>
        <a:lstStyle/>
        <a:p>
          <a:endParaRPr lang="th-TH"/>
        </a:p>
      </dgm:t>
    </dgm:pt>
    <dgm:pt modelId="{DEE0227B-2234-405C-80CB-E658FC3875EF}">
      <dgm:prSet phldrT="[Text]" custT="1"/>
      <dgm:spPr>
        <a:solidFill>
          <a:srgbClr val="FFCCFF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th-TH" sz="2400" b="1" cap="none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ระเบียบ ข้อบังคับ ข้อบัญญัติว่าด้วยการพัสดุของหน่วยงานของรัฐ</a:t>
          </a:r>
          <a:endParaRPr lang="th-TH" sz="2400" b="1" cap="none" spc="50" dirty="0">
            <a:ln w="11430"/>
            <a:solidFill>
              <a:schemeClr val="tx1"/>
            </a:soli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FB5A4735-885C-4DAC-B630-2DB12F2ABC4D}" type="parTrans" cxnId="{CFAE62CB-D87D-4B12-BA89-05FD39DD5DEC}">
      <dgm:prSet/>
      <dgm:spPr/>
      <dgm:t>
        <a:bodyPr/>
        <a:lstStyle/>
        <a:p>
          <a:endParaRPr lang="th-TH"/>
        </a:p>
      </dgm:t>
    </dgm:pt>
    <dgm:pt modelId="{CFB3F387-9A9C-4DA7-B596-2C5B943E616F}" type="sibTrans" cxnId="{CFAE62CB-D87D-4B12-BA89-05FD39DD5DEC}">
      <dgm:prSet/>
      <dgm:spPr/>
      <dgm:t>
        <a:bodyPr/>
        <a:lstStyle/>
        <a:p>
          <a:endParaRPr lang="th-TH"/>
        </a:p>
      </dgm:t>
    </dgm:pt>
    <dgm:pt modelId="{DA8A5CC8-6F71-464F-AE37-F394C3D3C402}">
      <dgm:prSet custT="1"/>
      <dgm:spPr>
        <a:solidFill>
          <a:srgbClr val="CCFFCC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>
            <a:lnSpc>
              <a:spcPts val="2500"/>
            </a:lnSpc>
            <a:spcAft>
              <a:spcPts val="0"/>
            </a:spcAft>
          </a:pPr>
          <a:r>
            <a:rPr lang="th-TH" sz="2400" b="1" cap="none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ระเบียบสำนักนายกรัฐมนตรีว่าด้วยการพัสดุด้วยวิธีการทางอิเล็กทรอนิกส์ </a:t>
          </a:r>
        </a:p>
        <a:p>
          <a:pPr>
            <a:lnSpc>
              <a:spcPts val="2500"/>
            </a:lnSpc>
            <a:spcAft>
              <a:spcPts val="0"/>
            </a:spcAft>
          </a:pPr>
          <a:r>
            <a:rPr lang="th-TH" sz="2400" b="1" cap="none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พ.ศ. 2549</a:t>
          </a:r>
          <a:endParaRPr lang="th-TH" sz="2400" b="1" cap="none" spc="50" dirty="0">
            <a:ln w="11430"/>
            <a:solidFill>
              <a:schemeClr val="tx1"/>
            </a:soli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6D8080B2-6E16-4CC6-8AEF-E3A4A4979DD8}" type="parTrans" cxnId="{333EAF12-0CBB-4738-A873-BDEC23B192D1}">
      <dgm:prSet/>
      <dgm:spPr/>
      <dgm:t>
        <a:bodyPr/>
        <a:lstStyle/>
        <a:p>
          <a:endParaRPr lang="th-TH"/>
        </a:p>
      </dgm:t>
    </dgm:pt>
    <dgm:pt modelId="{2C882AF3-BA86-4F32-91D1-55192E283093}" type="sibTrans" cxnId="{333EAF12-0CBB-4738-A873-BDEC23B192D1}">
      <dgm:prSet/>
      <dgm:spPr/>
      <dgm:t>
        <a:bodyPr/>
        <a:lstStyle/>
        <a:p>
          <a:endParaRPr lang="th-TH"/>
        </a:p>
      </dgm:t>
    </dgm:pt>
    <dgm:pt modelId="{39FBE004-0EB9-48F9-87AA-1FA1E847E53E}" type="pres">
      <dgm:prSet presAssocID="{EBFABB8F-641E-4896-BE26-D17BA69E8B0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16B7B95E-8B66-4B75-B9D5-3E403F659BD0}" type="pres">
      <dgm:prSet presAssocID="{5B66D640-90CB-43E0-9690-49DD32EDBD83}" presName="parentLin" presStyleCnt="0"/>
      <dgm:spPr/>
    </dgm:pt>
    <dgm:pt modelId="{57AEA230-7086-4C84-A857-A18E260105D2}" type="pres">
      <dgm:prSet presAssocID="{5B66D640-90CB-43E0-9690-49DD32EDBD83}" presName="parentLeftMargin" presStyleLbl="node1" presStyleIdx="0" presStyleCnt="4"/>
      <dgm:spPr/>
      <dgm:t>
        <a:bodyPr/>
        <a:lstStyle/>
        <a:p>
          <a:endParaRPr lang="th-TH"/>
        </a:p>
      </dgm:t>
    </dgm:pt>
    <dgm:pt modelId="{879A3C7D-B308-4862-A385-65CCB8E10553}" type="pres">
      <dgm:prSet presAssocID="{5B66D640-90CB-43E0-9690-49DD32EDBD83}" presName="parentText" presStyleLbl="node1" presStyleIdx="0" presStyleCnt="4" custScaleX="142857" custLinFactNeighborX="-7749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62FEB47-F3DB-473E-808C-13B45279E9C2}" type="pres">
      <dgm:prSet presAssocID="{5B66D640-90CB-43E0-9690-49DD32EDBD83}" presName="negativeSpace" presStyleCnt="0"/>
      <dgm:spPr/>
    </dgm:pt>
    <dgm:pt modelId="{A850F633-C26C-44F1-B2FA-E89F63BF6E89}" type="pres">
      <dgm:prSet presAssocID="{5B66D640-90CB-43E0-9690-49DD32EDBD83}" presName="childText" presStyleLbl="conFgAcc1" presStyleIdx="0" presStyleCnt="4">
        <dgm:presLayoutVars>
          <dgm:bulletEnabled val="1"/>
        </dgm:presLayoutVars>
      </dgm:prSet>
      <dgm:spPr/>
    </dgm:pt>
    <dgm:pt modelId="{7646504F-F72F-48E5-8530-2628BAB5E969}" type="pres">
      <dgm:prSet presAssocID="{0F02272E-9DBF-4A74-AC5F-2A8AC579AF91}" presName="spaceBetweenRectangles" presStyleCnt="0"/>
      <dgm:spPr/>
    </dgm:pt>
    <dgm:pt modelId="{2EF59B4A-4449-4F9E-AB50-C4A5543B75C1}" type="pres">
      <dgm:prSet presAssocID="{0D128EDA-4CCE-4798-8961-333722EDF93A}" presName="parentLin" presStyleCnt="0"/>
      <dgm:spPr/>
    </dgm:pt>
    <dgm:pt modelId="{5E5FD8D6-1C5D-4B72-9870-C14917265D7B}" type="pres">
      <dgm:prSet presAssocID="{0D128EDA-4CCE-4798-8961-333722EDF93A}" presName="parentLeftMargin" presStyleLbl="node1" presStyleIdx="0" presStyleCnt="4"/>
      <dgm:spPr/>
      <dgm:t>
        <a:bodyPr/>
        <a:lstStyle/>
        <a:p>
          <a:endParaRPr lang="th-TH"/>
        </a:p>
      </dgm:t>
    </dgm:pt>
    <dgm:pt modelId="{85A32B43-9137-4D50-A91D-21C19BF565ED}" type="pres">
      <dgm:prSet presAssocID="{0D128EDA-4CCE-4798-8961-333722EDF93A}" presName="parentText" presStyleLbl="node1" presStyleIdx="1" presStyleCnt="4" custScaleX="142857" custScaleY="147350" custLinFactNeighborX="-7749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03E36B7-17C2-4DFE-9075-117F9CE55648}" type="pres">
      <dgm:prSet presAssocID="{0D128EDA-4CCE-4798-8961-333722EDF93A}" presName="negativeSpace" presStyleCnt="0"/>
      <dgm:spPr/>
    </dgm:pt>
    <dgm:pt modelId="{69F342DF-3B24-4CFA-93C6-BF54D5C5175E}" type="pres">
      <dgm:prSet presAssocID="{0D128EDA-4CCE-4798-8961-333722EDF93A}" presName="childText" presStyleLbl="conFgAcc1" presStyleIdx="1" presStyleCnt="4">
        <dgm:presLayoutVars>
          <dgm:bulletEnabled val="1"/>
        </dgm:presLayoutVars>
      </dgm:prSet>
      <dgm:spPr/>
    </dgm:pt>
    <dgm:pt modelId="{4E5D5C79-4A02-4110-9A33-D1EBE0E19A85}" type="pres">
      <dgm:prSet presAssocID="{2FEF598C-CAA3-4B28-A97D-9397121B7107}" presName="spaceBetweenRectangles" presStyleCnt="0"/>
      <dgm:spPr/>
    </dgm:pt>
    <dgm:pt modelId="{8409B6D1-91EF-4D40-91F1-6DFB09E798BE}" type="pres">
      <dgm:prSet presAssocID="{DEE0227B-2234-405C-80CB-E658FC3875EF}" presName="parentLin" presStyleCnt="0"/>
      <dgm:spPr/>
    </dgm:pt>
    <dgm:pt modelId="{BEE52E04-CD9F-47C2-B47D-F0418D93CDE9}" type="pres">
      <dgm:prSet presAssocID="{DEE0227B-2234-405C-80CB-E658FC3875EF}" presName="parentLeftMargin" presStyleLbl="node1" presStyleIdx="1" presStyleCnt="4"/>
      <dgm:spPr/>
      <dgm:t>
        <a:bodyPr/>
        <a:lstStyle/>
        <a:p>
          <a:endParaRPr lang="th-TH"/>
        </a:p>
      </dgm:t>
    </dgm:pt>
    <dgm:pt modelId="{69ACE41E-8099-4854-B55B-E29997958FCE}" type="pres">
      <dgm:prSet presAssocID="{DEE0227B-2234-405C-80CB-E658FC3875EF}" presName="parentText" presStyleLbl="node1" presStyleIdx="2" presStyleCnt="4" custScaleX="142857" custLinFactNeighborX="-7749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719BF21-65E8-4426-A3BF-24685403AD94}" type="pres">
      <dgm:prSet presAssocID="{DEE0227B-2234-405C-80CB-E658FC3875EF}" presName="negativeSpace" presStyleCnt="0"/>
      <dgm:spPr/>
    </dgm:pt>
    <dgm:pt modelId="{70CC20E8-205A-43BD-9645-9598FB9DF5BA}" type="pres">
      <dgm:prSet presAssocID="{DEE0227B-2234-405C-80CB-E658FC3875EF}" presName="childText" presStyleLbl="conFgAcc1" presStyleIdx="2" presStyleCnt="4">
        <dgm:presLayoutVars>
          <dgm:bulletEnabled val="1"/>
        </dgm:presLayoutVars>
      </dgm:prSet>
      <dgm:spPr/>
    </dgm:pt>
    <dgm:pt modelId="{F357E19D-A5B0-4E25-BB45-6BFC548A5FCB}" type="pres">
      <dgm:prSet presAssocID="{CFB3F387-9A9C-4DA7-B596-2C5B943E616F}" presName="spaceBetweenRectangles" presStyleCnt="0"/>
      <dgm:spPr/>
    </dgm:pt>
    <dgm:pt modelId="{83488B3B-0E97-40F1-9FD0-0587ED1F5776}" type="pres">
      <dgm:prSet presAssocID="{DA8A5CC8-6F71-464F-AE37-F394C3D3C402}" presName="parentLin" presStyleCnt="0"/>
      <dgm:spPr/>
    </dgm:pt>
    <dgm:pt modelId="{1CF1B454-7518-44AE-8F33-A000301C24F3}" type="pres">
      <dgm:prSet presAssocID="{DA8A5CC8-6F71-464F-AE37-F394C3D3C402}" presName="parentLeftMargin" presStyleLbl="node1" presStyleIdx="2" presStyleCnt="4"/>
      <dgm:spPr/>
      <dgm:t>
        <a:bodyPr/>
        <a:lstStyle/>
        <a:p>
          <a:endParaRPr lang="th-TH"/>
        </a:p>
      </dgm:t>
    </dgm:pt>
    <dgm:pt modelId="{23780625-2D02-45D2-A8D9-BCD4C99B17BD}" type="pres">
      <dgm:prSet presAssocID="{DA8A5CC8-6F71-464F-AE37-F394C3D3C402}" presName="parentText" presStyleLbl="node1" presStyleIdx="3" presStyleCnt="4" custScaleX="142857" custLinFactNeighborX="-7498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EB94EA2-835C-4A74-A6C8-7DB56F018158}" type="pres">
      <dgm:prSet presAssocID="{DA8A5CC8-6F71-464F-AE37-F394C3D3C402}" presName="negativeSpace" presStyleCnt="0"/>
      <dgm:spPr/>
    </dgm:pt>
    <dgm:pt modelId="{B342EB1E-3513-49AA-96F4-0511FC6564A6}" type="pres">
      <dgm:prSet presAssocID="{DA8A5CC8-6F71-464F-AE37-F394C3D3C402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9C5D9131-F581-4BB4-8B92-52F01F08E046}" srcId="{EBFABB8F-641E-4896-BE26-D17BA69E8B0F}" destId="{5B66D640-90CB-43E0-9690-49DD32EDBD83}" srcOrd="0" destOrd="0" parTransId="{EC261AAF-DFB6-4E11-9897-BDFA2D514559}" sibTransId="{0F02272E-9DBF-4A74-AC5F-2A8AC579AF91}"/>
    <dgm:cxn modelId="{2D6DE82E-94A9-414D-B488-DCC2C07C3AA9}" type="presOf" srcId="{DEE0227B-2234-405C-80CB-E658FC3875EF}" destId="{BEE52E04-CD9F-47C2-B47D-F0418D93CDE9}" srcOrd="0" destOrd="0" presId="urn:microsoft.com/office/officeart/2005/8/layout/list1"/>
    <dgm:cxn modelId="{C92670B7-CC06-404A-A166-214420349504}" type="presOf" srcId="{EBFABB8F-641E-4896-BE26-D17BA69E8B0F}" destId="{39FBE004-0EB9-48F9-87AA-1FA1E847E53E}" srcOrd="0" destOrd="0" presId="urn:microsoft.com/office/officeart/2005/8/layout/list1"/>
    <dgm:cxn modelId="{D7B59C9C-DA62-42A2-B65D-38EC1ADA1C28}" type="presOf" srcId="{0D128EDA-4CCE-4798-8961-333722EDF93A}" destId="{5E5FD8D6-1C5D-4B72-9870-C14917265D7B}" srcOrd="0" destOrd="0" presId="urn:microsoft.com/office/officeart/2005/8/layout/list1"/>
    <dgm:cxn modelId="{0785A221-4DC6-44DB-A6E8-EBDBD32D7EAD}" type="presOf" srcId="{5B66D640-90CB-43E0-9690-49DD32EDBD83}" destId="{879A3C7D-B308-4862-A385-65CCB8E10553}" srcOrd="1" destOrd="0" presId="urn:microsoft.com/office/officeart/2005/8/layout/list1"/>
    <dgm:cxn modelId="{79888BC8-998C-445C-8213-9A1A4317EE11}" type="presOf" srcId="{DA8A5CC8-6F71-464F-AE37-F394C3D3C402}" destId="{23780625-2D02-45D2-A8D9-BCD4C99B17BD}" srcOrd="1" destOrd="0" presId="urn:microsoft.com/office/officeart/2005/8/layout/list1"/>
    <dgm:cxn modelId="{333EAF12-0CBB-4738-A873-BDEC23B192D1}" srcId="{EBFABB8F-641E-4896-BE26-D17BA69E8B0F}" destId="{DA8A5CC8-6F71-464F-AE37-F394C3D3C402}" srcOrd="3" destOrd="0" parTransId="{6D8080B2-6E16-4CC6-8AEF-E3A4A4979DD8}" sibTransId="{2C882AF3-BA86-4F32-91D1-55192E283093}"/>
    <dgm:cxn modelId="{FEB0571B-4AF1-431D-8522-9F597AECB025}" type="presOf" srcId="{DEE0227B-2234-405C-80CB-E658FC3875EF}" destId="{69ACE41E-8099-4854-B55B-E29997958FCE}" srcOrd="1" destOrd="0" presId="urn:microsoft.com/office/officeart/2005/8/layout/list1"/>
    <dgm:cxn modelId="{9BF0E11F-4724-498E-A8C1-9E081ADB5FC3}" type="presOf" srcId="{0D128EDA-4CCE-4798-8961-333722EDF93A}" destId="{85A32B43-9137-4D50-A91D-21C19BF565ED}" srcOrd="1" destOrd="0" presId="urn:microsoft.com/office/officeart/2005/8/layout/list1"/>
    <dgm:cxn modelId="{B0A3C748-392E-4AF8-8F4A-FEE0579369C2}" srcId="{EBFABB8F-641E-4896-BE26-D17BA69E8B0F}" destId="{0D128EDA-4CCE-4798-8961-333722EDF93A}" srcOrd="1" destOrd="0" parTransId="{F730BDC0-EFC3-44C1-BCC3-2549C3F77EA5}" sibTransId="{2FEF598C-CAA3-4B28-A97D-9397121B7107}"/>
    <dgm:cxn modelId="{CFAE62CB-D87D-4B12-BA89-05FD39DD5DEC}" srcId="{EBFABB8F-641E-4896-BE26-D17BA69E8B0F}" destId="{DEE0227B-2234-405C-80CB-E658FC3875EF}" srcOrd="2" destOrd="0" parTransId="{FB5A4735-885C-4DAC-B630-2DB12F2ABC4D}" sibTransId="{CFB3F387-9A9C-4DA7-B596-2C5B943E616F}"/>
    <dgm:cxn modelId="{F92B496F-5D3B-41FE-8F97-77942E5BD731}" type="presOf" srcId="{DA8A5CC8-6F71-464F-AE37-F394C3D3C402}" destId="{1CF1B454-7518-44AE-8F33-A000301C24F3}" srcOrd="0" destOrd="0" presId="urn:microsoft.com/office/officeart/2005/8/layout/list1"/>
    <dgm:cxn modelId="{FC590724-E153-4E7B-9058-346D9ACCD4FB}" type="presOf" srcId="{5B66D640-90CB-43E0-9690-49DD32EDBD83}" destId="{57AEA230-7086-4C84-A857-A18E260105D2}" srcOrd="0" destOrd="0" presId="urn:microsoft.com/office/officeart/2005/8/layout/list1"/>
    <dgm:cxn modelId="{5240D98A-244B-4071-BCD5-D6859FD13EE6}" type="presParOf" srcId="{39FBE004-0EB9-48F9-87AA-1FA1E847E53E}" destId="{16B7B95E-8B66-4B75-B9D5-3E403F659BD0}" srcOrd="0" destOrd="0" presId="urn:microsoft.com/office/officeart/2005/8/layout/list1"/>
    <dgm:cxn modelId="{F73EAB5F-A638-4B59-80A3-6804E34972EB}" type="presParOf" srcId="{16B7B95E-8B66-4B75-B9D5-3E403F659BD0}" destId="{57AEA230-7086-4C84-A857-A18E260105D2}" srcOrd="0" destOrd="0" presId="urn:microsoft.com/office/officeart/2005/8/layout/list1"/>
    <dgm:cxn modelId="{1698465E-3FD2-43DB-BDC1-FB6FCFB57B7A}" type="presParOf" srcId="{16B7B95E-8B66-4B75-B9D5-3E403F659BD0}" destId="{879A3C7D-B308-4862-A385-65CCB8E10553}" srcOrd="1" destOrd="0" presId="urn:microsoft.com/office/officeart/2005/8/layout/list1"/>
    <dgm:cxn modelId="{B0251B8C-BAA7-4AC1-A575-9DBB1829E674}" type="presParOf" srcId="{39FBE004-0EB9-48F9-87AA-1FA1E847E53E}" destId="{A62FEB47-F3DB-473E-808C-13B45279E9C2}" srcOrd="1" destOrd="0" presId="urn:microsoft.com/office/officeart/2005/8/layout/list1"/>
    <dgm:cxn modelId="{AA2DCB38-01FA-41D7-9CB8-AD5B78C377A5}" type="presParOf" srcId="{39FBE004-0EB9-48F9-87AA-1FA1E847E53E}" destId="{A850F633-C26C-44F1-B2FA-E89F63BF6E89}" srcOrd="2" destOrd="0" presId="urn:microsoft.com/office/officeart/2005/8/layout/list1"/>
    <dgm:cxn modelId="{488E321A-791A-4270-BAA5-E20D41C728F8}" type="presParOf" srcId="{39FBE004-0EB9-48F9-87AA-1FA1E847E53E}" destId="{7646504F-F72F-48E5-8530-2628BAB5E969}" srcOrd="3" destOrd="0" presId="urn:microsoft.com/office/officeart/2005/8/layout/list1"/>
    <dgm:cxn modelId="{3DD163AA-31B1-4916-94D6-B7A0C80A27F1}" type="presParOf" srcId="{39FBE004-0EB9-48F9-87AA-1FA1E847E53E}" destId="{2EF59B4A-4449-4F9E-AB50-C4A5543B75C1}" srcOrd="4" destOrd="0" presId="urn:microsoft.com/office/officeart/2005/8/layout/list1"/>
    <dgm:cxn modelId="{A8E111A3-A242-423A-B292-AE707F2C8BEF}" type="presParOf" srcId="{2EF59B4A-4449-4F9E-AB50-C4A5543B75C1}" destId="{5E5FD8D6-1C5D-4B72-9870-C14917265D7B}" srcOrd="0" destOrd="0" presId="urn:microsoft.com/office/officeart/2005/8/layout/list1"/>
    <dgm:cxn modelId="{C2016D35-E364-4899-B945-0F9510642DA2}" type="presParOf" srcId="{2EF59B4A-4449-4F9E-AB50-C4A5543B75C1}" destId="{85A32B43-9137-4D50-A91D-21C19BF565ED}" srcOrd="1" destOrd="0" presId="urn:microsoft.com/office/officeart/2005/8/layout/list1"/>
    <dgm:cxn modelId="{68D00E56-105F-4EEB-B961-4F91401E40BC}" type="presParOf" srcId="{39FBE004-0EB9-48F9-87AA-1FA1E847E53E}" destId="{C03E36B7-17C2-4DFE-9075-117F9CE55648}" srcOrd="5" destOrd="0" presId="urn:microsoft.com/office/officeart/2005/8/layout/list1"/>
    <dgm:cxn modelId="{6A7F9C67-1152-4C8D-B6CD-9A6B83DC7CCB}" type="presParOf" srcId="{39FBE004-0EB9-48F9-87AA-1FA1E847E53E}" destId="{69F342DF-3B24-4CFA-93C6-BF54D5C5175E}" srcOrd="6" destOrd="0" presId="urn:microsoft.com/office/officeart/2005/8/layout/list1"/>
    <dgm:cxn modelId="{D3026F82-AC21-49AC-9F27-8C9EB31E60D9}" type="presParOf" srcId="{39FBE004-0EB9-48F9-87AA-1FA1E847E53E}" destId="{4E5D5C79-4A02-4110-9A33-D1EBE0E19A85}" srcOrd="7" destOrd="0" presId="urn:microsoft.com/office/officeart/2005/8/layout/list1"/>
    <dgm:cxn modelId="{D218D45D-A0C4-4629-8AE9-4D1A358FEA4F}" type="presParOf" srcId="{39FBE004-0EB9-48F9-87AA-1FA1E847E53E}" destId="{8409B6D1-91EF-4D40-91F1-6DFB09E798BE}" srcOrd="8" destOrd="0" presId="urn:microsoft.com/office/officeart/2005/8/layout/list1"/>
    <dgm:cxn modelId="{27D3EE5A-9E36-471F-ABE4-9822647B870C}" type="presParOf" srcId="{8409B6D1-91EF-4D40-91F1-6DFB09E798BE}" destId="{BEE52E04-CD9F-47C2-B47D-F0418D93CDE9}" srcOrd="0" destOrd="0" presId="urn:microsoft.com/office/officeart/2005/8/layout/list1"/>
    <dgm:cxn modelId="{62860C00-A357-4DA3-8528-EE05F4DA7C68}" type="presParOf" srcId="{8409B6D1-91EF-4D40-91F1-6DFB09E798BE}" destId="{69ACE41E-8099-4854-B55B-E29997958FCE}" srcOrd="1" destOrd="0" presId="urn:microsoft.com/office/officeart/2005/8/layout/list1"/>
    <dgm:cxn modelId="{D2055535-3523-4F02-8031-BE0AE4D34794}" type="presParOf" srcId="{39FBE004-0EB9-48F9-87AA-1FA1E847E53E}" destId="{8719BF21-65E8-4426-A3BF-24685403AD94}" srcOrd="9" destOrd="0" presId="urn:microsoft.com/office/officeart/2005/8/layout/list1"/>
    <dgm:cxn modelId="{33C13ADA-1B7D-40D8-B5AB-0CBF376ECA7D}" type="presParOf" srcId="{39FBE004-0EB9-48F9-87AA-1FA1E847E53E}" destId="{70CC20E8-205A-43BD-9645-9598FB9DF5BA}" srcOrd="10" destOrd="0" presId="urn:microsoft.com/office/officeart/2005/8/layout/list1"/>
    <dgm:cxn modelId="{7D762C14-8CDC-4582-B94E-350D00037A98}" type="presParOf" srcId="{39FBE004-0EB9-48F9-87AA-1FA1E847E53E}" destId="{F357E19D-A5B0-4E25-BB45-6BFC548A5FCB}" srcOrd="11" destOrd="0" presId="urn:microsoft.com/office/officeart/2005/8/layout/list1"/>
    <dgm:cxn modelId="{07DDD045-37D5-478B-BDAB-ADC5E4F601F1}" type="presParOf" srcId="{39FBE004-0EB9-48F9-87AA-1FA1E847E53E}" destId="{83488B3B-0E97-40F1-9FD0-0587ED1F5776}" srcOrd="12" destOrd="0" presId="urn:microsoft.com/office/officeart/2005/8/layout/list1"/>
    <dgm:cxn modelId="{F32E56A6-2650-49FD-8194-2D9928ECB932}" type="presParOf" srcId="{83488B3B-0E97-40F1-9FD0-0587ED1F5776}" destId="{1CF1B454-7518-44AE-8F33-A000301C24F3}" srcOrd="0" destOrd="0" presId="urn:microsoft.com/office/officeart/2005/8/layout/list1"/>
    <dgm:cxn modelId="{38E15BFF-10C0-4E7D-AA21-833201D6CD3F}" type="presParOf" srcId="{83488B3B-0E97-40F1-9FD0-0587ED1F5776}" destId="{23780625-2D02-45D2-A8D9-BCD4C99B17BD}" srcOrd="1" destOrd="0" presId="urn:microsoft.com/office/officeart/2005/8/layout/list1"/>
    <dgm:cxn modelId="{66D6D79E-F653-4EE4-8FCB-36B24B5832EF}" type="presParOf" srcId="{39FBE004-0EB9-48F9-87AA-1FA1E847E53E}" destId="{7EB94EA2-835C-4A74-A6C8-7DB56F018158}" srcOrd="13" destOrd="0" presId="urn:microsoft.com/office/officeart/2005/8/layout/list1"/>
    <dgm:cxn modelId="{9B1EDC84-1E9B-4483-8620-B189C3D9E6F1}" type="presParOf" srcId="{39FBE004-0EB9-48F9-87AA-1FA1E847E53E}" destId="{B342EB1E-3513-49AA-96F4-0511FC6564A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206CAD8-2B67-4837-87FE-6F1CA2959C01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22BBAA0C-6C09-4BA0-8CD3-431FBA5DAA1F}">
      <dgm:prSet custT="1"/>
      <dgm:spPr>
        <a:solidFill>
          <a:srgbClr val="CCFFFF"/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h-TH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224F787E-B0FF-4D7C-9327-7EBE7089D9F8}" type="sibTrans" cxnId="{CFF34522-7DFC-4F80-84C6-7B2D9E6CFCE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h-TH" sz="2000"/>
        </a:p>
      </dgm:t>
    </dgm:pt>
    <dgm:pt modelId="{C3E29728-C548-41F4-96A0-2390E76DB704}" type="parTrans" cxnId="{CFF34522-7DFC-4F80-84C6-7B2D9E6CFCE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h-TH" sz="2000"/>
        </a:p>
      </dgm:t>
    </dgm:pt>
    <dgm:pt modelId="{ECA9300E-6BEC-476B-85F9-6B688A7EC0B5}" type="pres">
      <dgm:prSet presAssocID="{9206CAD8-2B67-4837-87FE-6F1CA2959C01}" presName="linearFlow" presStyleCnt="0">
        <dgm:presLayoutVars>
          <dgm:dir/>
          <dgm:resizeHandles val="exact"/>
        </dgm:presLayoutVars>
      </dgm:prSet>
      <dgm:spPr/>
    </dgm:pt>
    <dgm:pt modelId="{2352C5DF-D568-4A72-A3A9-55393A578A02}" type="pres">
      <dgm:prSet presAssocID="{22BBAA0C-6C09-4BA0-8CD3-431FBA5DAA1F}" presName="composite" presStyleCnt="0"/>
      <dgm:spPr/>
    </dgm:pt>
    <dgm:pt modelId="{C791EE58-D991-45D2-8AE4-DAC6A90090E0}" type="pres">
      <dgm:prSet presAssocID="{22BBAA0C-6C09-4BA0-8CD3-431FBA5DAA1F}" presName="imgShp" presStyleLbl="fgImgPlace1" presStyleIdx="0" presStyleCnt="1" custLinFactX="-32443" custLinFactNeighborX="-100000" custLinFactNeighborY="-3482"/>
      <dgm:spPr/>
    </dgm:pt>
    <dgm:pt modelId="{C1FEFAEF-71C4-418A-94AE-18B017D97B96}" type="pres">
      <dgm:prSet presAssocID="{22BBAA0C-6C09-4BA0-8CD3-431FBA5DAA1F}" presName="txShp" presStyleLbl="node1" presStyleIdx="0" presStyleCnt="1" custScaleX="144734" custScaleY="155222" custLinFactNeighborX="-816" custLinFactNeighborY="-8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8A18F87C-927A-4304-95D5-233B6450BDB4}" type="presOf" srcId="{22BBAA0C-6C09-4BA0-8CD3-431FBA5DAA1F}" destId="{C1FEFAEF-71C4-418A-94AE-18B017D97B96}" srcOrd="0" destOrd="0" presId="urn:microsoft.com/office/officeart/2005/8/layout/vList3#2"/>
    <dgm:cxn modelId="{CFF34522-7DFC-4F80-84C6-7B2D9E6CFCEB}" srcId="{9206CAD8-2B67-4837-87FE-6F1CA2959C01}" destId="{22BBAA0C-6C09-4BA0-8CD3-431FBA5DAA1F}" srcOrd="0" destOrd="0" parTransId="{C3E29728-C548-41F4-96A0-2390E76DB704}" sibTransId="{224F787E-B0FF-4D7C-9327-7EBE7089D9F8}"/>
    <dgm:cxn modelId="{7F28654D-733B-4E50-A641-7837697614B3}" type="presOf" srcId="{9206CAD8-2B67-4837-87FE-6F1CA2959C01}" destId="{ECA9300E-6BEC-476B-85F9-6B688A7EC0B5}" srcOrd="0" destOrd="0" presId="urn:microsoft.com/office/officeart/2005/8/layout/vList3#2"/>
    <dgm:cxn modelId="{43A8982C-F627-489A-827D-584DDC115751}" type="presParOf" srcId="{ECA9300E-6BEC-476B-85F9-6B688A7EC0B5}" destId="{2352C5DF-D568-4A72-A3A9-55393A578A02}" srcOrd="0" destOrd="0" presId="urn:microsoft.com/office/officeart/2005/8/layout/vList3#2"/>
    <dgm:cxn modelId="{EDFCEBC3-17E7-4FD6-A663-9ECC3DA47927}" type="presParOf" srcId="{2352C5DF-D568-4A72-A3A9-55393A578A02}" destId="{C791EE58-D991-45D2-8AE4-DAC6A90090E0}" srcOrd="0" destOrd="0" presId="urn:microsoft.com/office/officeart/2005/8/layout/vList3#2"/>
    <dgm:cxn modelId="{420B22D6-ED0C-4766-842F-35CD994B66C7}" type="presParOf" srcId="{2352C5DF-D568-4A72-A3A9-55393A578A02}" destId="{C1FEFAEF-71C4-418A-94AE-18B017D97B96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206CAD8-2B67-4837-87FE-6F1CA2959C01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22BBAA0C-6C09-4BA0-8CD3-431FBA5DAA1F}">
      <dgm:prSet custT="1"/>
      <dgm:spPr>
        <a:solidFill>
          <a:srgbClr val="CCFFFF"/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h-TH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224F787E-B0FF-4D7C-9327-7EBE7089D9F8}" type="sibTrans" cxnId="{CFF34522-7DFC-4F80-84C6-7B2D9E6CFCE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h-TH" sz="2000"/>
        </a:p>
      </dgm:t>
    </dgm:pt>
    <dgm:pt modelId="{C3E29728-C548-41F4-96A0-2390E76DB704}" type="parTrans" cxnId="{CFF34522-7DFC-4F80-84C6-7B2D9E6CFCE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h-TH" sz="2000"/>
        </a:p>
      </dgm:t>
    </dgm:pt>
    <dgm:pt modelId="{ECA9300E-6BEC-476B-85F9-6B688A7EC0B5}" type="pres">
      <dgm:prSet presAssocID="{9206CAD8-2B67-4837-87FE-6F1CA2959C01}" presName="linearFlow" presStyleCnt="0">
        <dgm:presLayoutVars>
          <dgm:dir/>
          <dgm:resizeHandles val="exact"/>
        </dgm:presLayoutVars>
      </dgm:prSet>
      <dgm:spPr/>
    </dgm:pt>
    <dgm:pt modelId="{2352C5DF-D568-4A72-A3A9-55393A578A02}" type="pres">
      <dgm:prSet presAssocID="{22BBAA0C-6C09-4BA0-8CD3-431FBA5DAA1F}" presName="composite" presStyleCnt="0"/>
      <dgm:spPr/>
    </dgm:pt>
    <dgm:pt modelId="{C791EE58-D991-45D2-8AE4-DAC6A90090E0}" type="pres">
      <dgm:prSet presAssocID="{22BBAA0C-6C09-4BA0-8CD3-431FBA5DAA1F}" presName="imgShp" presStyleLbl="fgImgPlace1" presStyleIdx="0" presStyleCnt="1" custLinFactX="-32443" custLinFactNeighborX="-100000" custLinFactNeighborY="-3482"/>
      <dgm:spPr/>
    </dgm:pt>
    <dgm:pt modelId="{C1FEFAEF-71C4-418A-94AE-18B017D97B96}" type="pres">
      <dgm:prSet presAssocID="{22BBAA0C-6C09-4BA0-8CD3-431FBA5DAA1F}" presName="txShp" presStyleLbl="node1" presStyleIdx="0" presStyleCnt="1" custScaleX="144734" custScaleY="155222" custLinFactNeighborX="-816" custLinFactNeighborY="-8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CFF34522-7DFC-4F80-84C6-7B2D9E6CFCEB}" srcId="{9206CAD8-2B67-4837-87FE-6F1CA2959C01}" destId="{22BBAA0C-6C09-4BA0-8CD3-431FBA5DAA1F}" srcOrd="0" destOrd="0" parTransId="{C3E29728-C548-41F4-96A0-2390E76DB704}" sibTransId="{224F787E-B0FF-4D7C-9327-7EBE7089D9F8}"/>
    <dgm:cxn modelId="{440BB62D-BAFE-40BF-AF6D-618AE709853F}" type="presOf" srcId="{9206CAD8-2B67-4837-87FE-6F1CA2959C01}" destId="{ECA9300E-6BEC-476B-85F9-6B688A7EC0B5}" srcOrd="0" destOrd="0" presId="urn:microsoft.com/office/officeart/2005/8/layout/vList3#2"/>
    <dgm:cxn modelId="{AE0E472D-2C9C-4345-AD9D-0C0D7D5BCC15}" type="presOf" srcId="{22BBAA0C-6C09-4BA0-8CD3-431FBA5DAA1F}" destId="{C1FEFAEF-71C4-418A-94AE-18B017D97B96}" srcOrd="0" destOrd="0" presId="urn:microsoft.com/office/officeart/2005/8/layout/vList3#2"/>
    <dgm:cxn modelId="{9204A13E-DA6B-4944-9276-ECE4D376705D}" type="presParOf" srcId="{ECA9300E-6BEC-476B-85F9-6B688A7EC0B5}" destId="{2352C5DF-D568-4A72-A3A9-55393A578A02}" srcOrd="0" destOrd="0" presId="urn:microsoft.com/office/officeart/2005/8/layout/vList3#2"/>
    <dgm:cxn modelId="{556E73F9-6C69-46B4-ACE3-0942FAEF4992}" type="presParOf" srcId="{2352C5DF-D568-4A72-A3A9-55393A578A02}" destId="{C791EE58-D991-45D2-8AE4-DAC6A90090E0}" srcOrd="0" destOrd="0" presId="urn:microsoft.com/office/officeart/2005/8/layout/vList3#2"/>
    <dgm:cxn modelId="{15CBDA3D-CA05-424F-9C15-AC1E171AF9A0}" type="presParOf" srcId="{2352C5DF-D568-4A72-A3A9-55393A578A02}" destId="{C1FEFAEF-71C4-418A-94AE-18B017D97B96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206CAD8-2B67-4837-87FE-6F1CA2959C01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ECA9300E-6BEC-476B-85F9-6B688A7EC0B5}" type="pres">
      <dgm:prSet presAssocID="{9206CAD8-2B67-4837-87FE-6F1CA2959C01}" presName="linearFlow" presStyleCnt="0">
        <dgm:presLayoutVars>
          <dgm:dir/>
          <dgm:resizeHandles val="exact"/>
        </dgm:presLayoutVars>
      </dgm:prSet>
      <dgm:spPr/>
    </dgm:pt>
  </dgm:ptLst>
  <dgm:cxnLst>
    <dgm:cxn modelId="{2D0F7FED-4C82-4626-8607-16765EFD49BE}" type="presOf" srcId="{9206CAD8-2B67-4837-87FE-6F1CA2959C01}" destId="{ECA9300E-6BEC-476B-85F9-6B688A7EC0B5}" srcOrd="0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C28B011-B05A-437F-AC06-D7CE6D8B0EF2}" type="doc">
      <dgm:prSet loTypeId="urn:microsoft.com/office/officeart/2008/layout/HexagonCluster" loCatId="relationship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FDF7F8E-83BE-4585-98C0-444A4634505A}">
      <dgm:prSet phldrT="[Text]" custT="1"/>
      <dgm:spPr>
        <a:solidFill>
          <a:srgbClr val="00B050">
            <a:alpha val="85000"/>
          </a:srgbClr>
        </a:solidFill>
      </dgm:spPr>
      <dgm:t>
        <a:bodyPr/>
        <a:lstStyle/>
        <a:p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ราชการ</a:t>
          </a:r>
          <a:b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ส่วนท้องถิ่น</a:t>
          </a:r>
          <a:endParaRPr lang="en-US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B4FE1276-A316-476A-B7E6-0A77C1C5992D}" type="parTrans" cxnId="{FE8F33D8-451A-4A91-B824-3D4170671BBD}">
      <dgm:prSet/>
      <dgm:spPr/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4D47AA9A-D95C-424A-8B42-1F14C96F162B}" type="sibTrans" cxnId="{FE8F33D8-451A-4A91-B824-3D4170671BBD}">
      <dgm:prSet/>
      <dgm:spPr>
        <a:solidFill>
          <a:schemeClr val="accent4">
            <a:lumMod val="25000"/>
            <a:lumOff val="75000"/>
            <a:alpha val="90000"/>
          </a:schemeClr>
        </a:solidFill>
        <a:ln>
          <a:noFill/>
        </a:ln>
      </dgm:spPr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35AE859A-F905-4742-8556-6F5FEBF2F3A1}">
      <dgm:prSet phldrT="[Text]" custT="1"/>
      <dgm:spPr>
        <a:solidFill>
          <a:srgbClr val="FF7C80"/>
        </a:solidFill>
      </dgm:spPr>
      <dgm:t>
        <a:bodyPr/>
        <a:lstStyle/>
        <a:p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ราชการ</a:t>
          </a:r>
          <a:b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ส่วนภูมิภาค</a:t>
          </a:r>
          <a:endParaRPr lang="en-US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FB8327FF-73A0-49A2-AF22-7690E3D811D9}" type="parTrans" cxnId="{58985CD5-FA85-4D96-AD46-51D8B24FAE85}">
      <dgm:prSet/>
      <dgm:spPr/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E4997D77-7A34-4CFA-9DE2-964DCBA97C53}" type="sibTrans" cxnId="{58985CD5-FA85-4D96-AD46-51D8B24FAE85}">
      <dgm:prSet/>
      <dgm:spPr>
        <a:noFill/>
        <a:ln>
          <a:noFill/>
        </a:ln>
      </dgm:spPr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40C41FC5-8221-4CFC-ABA5-2C9F39409C54}">
      <dgm:prSet phldrT="[Text]" custT="1"/>
      <dgm:spPr>
        <a:solidFill>
          <a:srgbClr val="FFFF00"/>
        </a:solidFill>
      </dgm:spPr>
      <dgm:t>
        <a:bodyPr/>
        <a:lstStyle/>
        <a:p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ราชการส่วนกลาง</a:t>
          </a:r>
          <a:endParaRPr lang="en-US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643E1964-EAD4-4B59-98F7-582A0F98F8F8}" type="parTrans" cxnId="{94184CC6-0F48-4218-A8A7-8A27BF1F70D7}">
      <dgm:prSet/>
      <dgm:spPr/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1F384A33-4ED9-4EDD-9BBF-DF767062B382}" type="sibTrans" cxnId="{94184CC6-0F48-4218-A8A7-8A27BF1F70D7}">
      <dgm:prSet/>
      <dgm:spPr>
        <a:solidFill>
          <a:schemeClr val="accent5">
            <a:lumMod val="75000"/>
            <a:alpha val="90000"/>
          </a:schemeClr>
        </a:solidFill>
        <a:ln>
          <a:noFill/>
        </a:ln>
      </dgm:spPr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405F1469-0F0A-4015-BBD3-848FE1208667}">
      <dgm:prSet phldrT="[Text]" custT="1"/>
      <dgm:spPr>
        <a:solidFill>
          <a:srgbClr val="CCFF33"/>
        </a:solidFill>
        <a:ln w="57150"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รัฐวิสาหกิจ</a:t>
          </a:r>
          <a:endParaRPr lang="en-US" sz="24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8289414B-2E22-4A1B-9F20-949331FACFBF}" type="parTrans" cxnId="{5E987ACC-9217-41CF-8237-EDEDAD3E20E0}">
      <dgm:prSet/>
      <dgm:spPr/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6DC8F9FD-0413-407A-BD29-3623351BB5B0}" type="sibTrans" cxnId="{5E987ACC-9217-41CF-8237-EDEDAD3E20E0}">
      <dgm:prSet/>
      <dgm:spPr>
        <a:solidFill>
          <a:srgbClr val="92D050"/>
        </a:solidFill>
        <a:ln>
          <a:noFill/>
        </a:ln>
      </dgm:spPr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F107B600-E543-4378-80E7-0AD884D601A6}">
      <dgm:prSet phldrT="[Text]" custT="1"/>
      <dgm:spPr>
        <a:solidFill>
          <a:srgbClr val="FF9900"/>
        </a:solidFill>
      </dgm:spPr>
      <dgm:t>
        <a:bodyPr/>
        <a:lstStyle/>
        <a:p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องค์การมหาชน</a:t>
          </a:r>
          <a:endParaRPr lang="en-US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962BE27A-AEFB-4888-9B57-2F2DFFB66456}" type="parTrans" cxnId="{FD5FC8E8-B586-468E-B0D7-1B0C3625E918}">
      <dgm:prSet/>
      <dgm:spPr/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7B1E0B06-E0F7-4E4E-B3E4-8F3DC9FEEE94}" type="sibTrans" cxnId="{FD5FC8E8-B586-468E-B0D7-1B0C3625E918}">
      <dgm:prSet/>
      <dgm:spPr>
        <a:solidFill>
          <a:srgbClr val="CADC88">
            <a:alpha val="90000"/>
          </a:srgbClr>
        </a:solidFill>
        <a:ln>
          <a:noFill/>
        </a:ln>
      </dgm:spPr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C08185B3-1121-4E83-AC83-C6CA97F89D94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หน่วยงานอิสระของรัฐ</a:t>
          </a:r>
          <a:endParaRPr lang="en-US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ADDA6E59-8497-4A89-AE69-062AC3FE3962}" type="parTrans" cxnId="{522496DC-25A2-44E8-BB6B-E68C27E5CB9D}">
      <dgm:prSet/>
      <dgm:spPr/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B661A168-EA57-405D-8963-CB3496F18046}" type="sibTrans" cxnId="{522496DC-25A2-44E8-BB6B-E68C27E5CB9D}">
      <dgm:prSet/>
      <dgm:spPr>
        <a:solidFill>
          <a:schemeClr val="accent2">
            <a:lumMod val="75000"/>
            <a:alpha val="90000"/>
          </a:schemeClr>
        </a:solidFill>
        <a:ln>
          <a:noFill/>
        </a:ln>
      </dgm:spPr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FC199B38-B13A-4188-9A0E-EE9C26D5B8CC}">
      <dgm:prSet phldrT="[Text]" custT="1"/>
      <dgm:spPr>
        <a:solidFill>
          <a:srgbClr val="FF9900"/>
        </a:solidFill>
      </dgm:spPr>
      <dgm:t>
        <a:bodyPr/>
        <a:lstStyle/>
        <a:p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องค์กรตามรัฐธรรมนูญ</a:t>
          </a:r>
          <a:endParaRPr lang="en-US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62F74D05-0B8C-4C0F-B32F-09460D59076F}" type="parTrans" cxnId="{3E590D2B-5EE0-4365-9C3D-251267B051CB}">
      <dgm:prSet/>
      <dgm:spPr/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6753633F-EA82-4478-BB54-0ECCEC53335C}" type="sibTrans" cxnId="{3E590D2B-5EE0-4365-9C3D-251267B051CB}">
      <dgm:prSet/>
      <dgm:spPr>
        <a:solidFill>
          <a:schemeClr val="accent1">
            <a:lumMod val="75000"/>
          </a:schemeClr>
        </a:solidFill>
        <a:ln>
          <a:noFill/>
        </a:ln>
      </dgm:spPr>
      <dgm:t>
        <a:bodyPr/>
        <a:lstStyle/>
        <a:p>
          <a:endParaRPr lang="th-TH" sz="2000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F9430B30-AAAA-413B-A2A5-0DD4457EAD6A}">
      <dgm:prSet phldrT="[Text]" custT="1"/>
      <dgm:spPr>
        <a:solidFill>
          <a:srgbClr val="B3CD53"/>
        </a:solidFill>
      </dgm:spPr>
      <dgm:t>
        <a:bodyPr/>
        <a:lstStyle/>
        <a:p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หน่วยงานอื่น ที่กำหนดในกฎกระทรวง</a:t>
          </a:r>
          <a:endParaRPr lang="en-US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DC11532C-B0FB-435D-8F45-E5C89EB7D0E9}" type="parTrans" cxnId="{FEB613C4-400E-4E41-BFD8-AB3A662DD7F7}">
      <dgm:prSet/>
      <dgm:spPr/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65B7E0FC-25F2-4C25-A193-487DD34C1393}" type="sibTrans" cxnId="{FEB613C4-400E-4E41-BFD8-AB3A662DD7F7}">
      <dgm:prSet/>
      <dgm:spPr>
        <a:noFill/>
        <a:ln>
          <a:noFill/>
        </a:ln>
      </dgm:spPr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BD1947DE-0CA9-494E-AA64-95CA8E3F0B72}">
      <dgm:prSet phldrT="[Text]"/>
      <dgm:spPr>
        <a:solidFill>
          <a:srgbClr val="FFCCFF"/>
        </a:solidFill>
      </dgm:spPr>
      <dgm:t>
        <a:bodyPr/>
        <a:lstStyle/>
        <a:p>
          <a:r>
            <a: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มหาวิทยาลัยในกำกับของรัฐ</a:t>
          </a:r>
          <a:endParaRPr lang="en-US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F706ADAC-C4B5-46F9-8403-69263519BB6A}" type="parTrans" cxnId="{F49753F8-9844-40C3-9885-A5E8B9955387}">
      <dgm:prSet/>
      <dgm:spPr/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E87470A4-3F96-4162-BA13-9CA48C8CC98D}" type="sibTrans" cxnId="{F49753F8-9844-40C3-9885-A5E8B9955387}">
      <dgm:prSet/>
      <dgm:spPr>
        <a:solidFill>
          <a:schemeClr val="accent6">
            <a:lumMod val="75000"/>
            <a:alpha val="90000"/>
          </a:schemeClr>
        </a:solidFill>
      </dgm:spPr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E1ACB87E-B215-431D-82CC-BB4DF19216FB}">
      <dgm:prSet phldrT="[Text]" custT="1"/>
      <dgm:spPr/>
      <dgm:t>
        <a:bodyPr/>
        <a:lstStyle/>
        <a:p>
          <a:r>
            <a:rPr lang="th-TH" sz="2000" b="1" u="none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องค์กรอิสระ</a:t>
          </a:r>
          <a:endParaRPr lang="en-US" sz="2000" b="1" u="none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F116E35D-EDF9-43D7-95D9-072063D8DF32}" type="parTrans" cxnId="{9EC66542-576B-412C-BFE7-9B6986D1A0FD}">
      <dgm:prSet/>
      <dgm:spPr/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43F80211-45C4-47B4-8490-A06AAFBE2E52}" type="sibTrans" cxnId="{9EC66542-576B-412C-BFE7-9B6986D1A0FD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F1F9DC4B-605F-439C-B562-18867F49CB00}" type="pres">
      <dgm:prSet presAssocID="{4C28B011-B05A-437F-AC06-D7CE6D8B0EF2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th-TH"/>
        </a:p>
      </dgm:t>
    </dgm:pt>
    <dgm:pt modelId="{FB089D80-D0F5-40B3-BF67-DF09B0FACB70}" type="pres">
      <dgm:prSet presAssocID="{6FDF7F8E-83BE-4585-98C0-444A4634505A}" presName="text1" presStyleCnt="0"/>
      <dgm:spPr/>
    </dgm:pt>
    <dgm:pt modelId="{80075146-EA61-471E-849A-AF679D595D1E}" type="pres">
      <dgm:prSet presAssocID="{6FDF7F8E-83BE-4585-98C0-444A4634505A}" presName="textRepeatNode" presStyleLbl="alignNode1" presStyleIdx="0" presStyleCnt="10" custScaleX="99571" custScaleY="104620" custLinFactNeighborX="23728" custLinFactNeighborY="143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2E55CBD-764D-4090-9E41-F10A12F40A14}" type="pres">
      <dgm:prSet presAssocID="{6FDF7F8E-83BE-4585-98C0-444A4634505A}" presName="textaccent1" presStyleCnt="0"/>
      <dgm:spPr/>
    </dgm:pt>
    <dgm:pt modelId="{8AC1C4A0-BCE9-41FC-80BD-AF9D77C2B41E}" type="pres">
      <dgm:prSet presAssocID="{6FDF7F8E-83BE-4585-98C0-444A4634505A}" presName="accentRepeatNode" presStyleLbl="solidAlignAcc1" presStyleIdx="0" presStyleCnt="20" custLinFactX="86315" custLinFactNeighborX="100000"/>
      <dgm:spPr/>
    </dgm:pt>
    <dgm:pt modelId="{3B904292-BDAF-4A9A-B7F0-D6FBC9342039}" type="pres">
      <dgm:prSet presAssocID="{4D47AA9A-D95C-424A-8B42-1F14C96F162B}" presName="image1" presStyleCnt="0"/>
      <dgm:spPr/>
    </dgm:pt>
    <dgm:pt modelId="{FA7A8625-9B23-43C8-A879-637E636BE626}" type="pres">
      <dgm:prSet presAssocID="{4D47AA9A-D95C-424A-8B42-1F14C96F162B}" presName="imageRepeatNode" presStyleLbl="alignAcc1" presStyleIdx="0" presStyleCnt="10" custScaleX="43787" custScaleY="42267" custLinFactNeighborX="39936" custLinFactNeighborY="-300"/>
      <dgm:spPr/>
      <dgm:t>
        <a:bodyPr/>
        <a:lstStyle/>
        <a:p>
          <a:endParaRPr lang="th-TH"/>
        </a:p>
      </dgm:t>
    </dgm:pt>
    <dgm:pt modelId="{ABC63E50-5F60-4413-9257-06C415C642B7}" type="pres">
      <dgm:prSet presAssocID="{4D47AA9A-D95C-424A-8B42-1F14C96F162B}" presName="imageaccent1" presStyleCnt="0"/>
      <dgm:spPr/>
    </dgm:pt>
    <dgm:pt modelId="{F190A75E-D14E-405D-90E5-39544ED43F3F}" type="pres">
      <dgm:prSet presAssocID="{4D47AA9A-D95C-424A-8B42-1F14C96F162B}" presName="accentRepeatNode" presStyleLbl="solidAlignAcc1" presStyleIdx="1" presStyleCnt="20" custLinFactX="86315" custLinFactNeighborX="100000"/>
      <dgm:spPr/>
    </dgm:pt>
    <dgm:pt modelId="{2CE405DD-E11F-418B-81E6-AC79FFC1FF80}" type="pres">
      <dgm:prSet presAssocID="{35AE859A-F905-4742-8556-6F5FEBF2F3A1}" presName="text2" presStyleCnt="0"/>
      <dgm:spPr/>
    </dgm:pt>
    <dgm:pt modelId="{59919EA4-A12A-4441-A11E-E8D8C4309D31}" type="pres">
      <dgm:prSet presAssocID="{35AE859A-F905-4742-8556-6F5FEBF2F3A1}" presName="textRepeatNode" presStyleLbl="alignNode1" presStyleIdx="1" presStyleCnt="10" custScaleY="104091" custLinFactNeighborX="22508" custLinFactNeighborY="116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E7EB1D4-2FB7-4342-B81A-6666061139E8}" type="pres">
      <dgm:prSet presAssocID="{35AE859A-F905-4742-8556-6F5FEBF2F3A1}" presName="textaccent2" presStyleCnt="0"/>
      <dgm:spPr/>
    </dgm:pt>
    <dgm:pt modelId="{498C53CB-E2E0-4976-B77E-077A99CFEC7A}" type="pres">
      <dgm:prSet presAssocID="{35AE859A-F905-4742-8556-6F5FEBF2F3A1}" presName="accentRepeatNode" presStyleLbl="solidAlignAcc1" presStyleIdx="2" presStyleCnt="20" custLinFactX="86315" custLinFactNeighborX="100000"/>
      <dgm:spPr/>
    </dgm:pt>
    <dgm:pt modelId="{70CED49F-C7CF-46B6-919A-75D1BA6C33AC}" type="pres">
      <dgm:prSet presAssocID="{E4997D77-7A34-4CFA-9DE2-964DCBA97C53}" presName="image2" presStyleCnt="0"/>
      <dgm:spPr/>
    </dgm:pt>
    <dgm:pt modelId="{A1CF13C2-1177-4435-9BE1-5DB267DA6A7D}" type="pres">
      <dgm:prSet presAssocID="{E4997D77-7A34-4CFA-9DE2-964DCBA97C53}" presName="imageRepeatNode" presStyleLbl="alignAcc1" presStyleIdx="1" presStyleCnt="10" custScaleX="43988" custScaleY="48597" custLinFactNeighborX="21682"/>
      <dgm:spPr/>
      <dgm:t>
        <a:bodyPr/>
        <a:lstStyle/>
        <a:p>
          <a:endParaRPr lang="th-TH"/>
        </a:p>
      </dgm:t>
    </dgm:pt>
    <dgm:pt modelId="{C802B5C1-C449-4C36-BF77-C07C43E99264}" type="pres">
      <dgm:prSet presAssocID="{E4997D77-7A34-4CFA-9DE2-964DCBA97C53}" presName="imageaccent2" presStyleCnt="0"/>
      <dgm:spPr/>
    </dgm:pt>
    <dgm:pt modelId="{4514AE8E-450E-417C-8AC1-63F2DEE1F074}" type="pres">
      <dgm:prSet presAssocID="{E4997D77-7A34-4CFA-9DE2-964DCBA97C53}" presName="accentRepeatNode" presStyleLbl="solidAlignAcc1" presStyleIdx="3" presStyleCnt="20" custLinFactX="86315" custLinFactNeighborX="100000"/>
      <dgm:spPr/>
    </dgm:pt>
    <dgm:pt modelId="{B507A75F-5D05-481B-BB19-7923C4E3CB38}" type="pres">
      <dgm:prSet presAssocID="{40C41FC5-8221-4CFC-ABA5-2C9F39409C54}" presName="text3" presStyleCnt="0"/>
      <dgm:spPr/>
    </dgm:pt>
    <dgm:pt modelId="{B468091B-A969-4582-BB88-DE6ABA1679C8}" type="pres">
      <dgm:prSet presAssocID="{40C41FC5-8221-4CFC-ABA5-2C9F39409C54}" presName="textRepeatNode" presStyleLbl="alignNode1" presStyleIdx="2" presStyleCnt="10" custLinFactNeighborX="23728" custLinFactNeighborY="6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5A37403-B890-47B5-A314-6B7C5665CC84}" type="pres">
      <dgm:prSet presAssocID="{40C41FC5-8221-4CFC-ABA5-2C9F39409C54}" presName="textaccent3" presStyleCnt="0"/>
      <dgm:spPr/>
    </dgm:pt>
    <dgm:pt modelId="{79422A00-D9FE-40B7-881A-2107360A00C4}" type="pres">
      <dgm:prSet presAssocID="{40C41FC5-8221-4CFC-ABA5-2C9F39409C54}" presName="accentRepeatNode" presStyleLbl="solidAlignAcc1" presStyleIdx="4" presStyleCnt="20" custLinFactX="86315" custLinFactNeighborX="100000"/>
      <dgm:spPr/>
    </dgm:pt>
    <dgm:pt modelId="{1FA529FB-523E-4EAB-B14C-CDAB69695085}" type="pres">
      <dgm:prSet presAssocID="{1F384A33-4ED9-4EDD-9BBF-DF767062B382}" presName="image3" presStyleCnt="0"/>
      <dgm:spPr/>
    </dgm:pt>
    <dgm:pt modelId="{09716D33-8C7D-405C-9367-D958A35A96A4}" type="pres">
      <dgm:prSet presAssocID="{1F384A33-4ED9-4EDD-9BBF-DF767062B382}" presName="imageRepeatNode" presStyleLbl="alignAcc1" presStyleIdx="2" presStyleCnt="10" custScaleX="46000" custScaleY="42916" custLinFactNeighborX="-64401" custLinFactNeighborY="-30468"/>
      <dgm:spPr/>
      <dgm:t>
        <a:bodyPr/>
        <a:lstStyle/>
        <a:p>
          <a:endParaRPr lang="th-TH"/>
        </a:p>
      </dgm:t>
    </dgm:pt>
    <dgm:pt modelId="{B3E5BF9D-0286-43EA-BF64-792324A951CD}" type="pres">
      <dgm:prSet presAssocID="{1F384A33-4ED9-4EDD-9BBF-DF767062B382}" presName="imageaccent3" presStyleCnt="0"/>
      <dgm:spPr/>
    </dgm:pt>
    <dgm:pt modelId="{C158F7EC-E075-46C2-8F03-C49895C84176}" type="pres">
      <dgm:prSet presAssocID="{1F384A33-4ED9-4EDD-9BBF-DF767062B382}" presName="accentRepeatNode" presStyleLbl="solidAlignAcc1" presStyleIdx="5" presStyleCnt="20" custLinFactX="86315" custLinFactNeighborX="100000"/>
      <dgm:spPr/>
    </dgm:pt>
    <dgm:pt modelId="{4312A700-3E46-470D-B8C8-D89D4561F516}" type="pres">
      <dgm:prSet presAssocID="{405F1469-0F0A-4015-BBD3-848FE1208667}" presName="text4" presStyleCnt="0"/>
      <dgm:spPr/>
    </dgm:pt>
    <dgm:pt modelId="{9A62DBBD-6A84-4B0E-AE58-8501F54523EB}" type="pres">
      <dgm:prSet presAssocID="{405F1469-0F0A-4015-BBD3-848FE1208667}" presName="textRepeatNode" presStyleLbl="alignNode1" presStyleIdx="3" presStyleCnt="10" custLinFactNeighborX="216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3FC35C5-5213-4268-9B68-A13E510D8460}" type="pres">
      <dgm:prSet presAssocID="{405F1469-0F0A-4015-BBD3-848FE1208667}" presName="textaccent4" presStyleCnt="0"/>
      <dgm:spPr/>
    </dgm:pt>
    <dgm:pt modelId="{AAD6BFE4-18E5-42D9-A623-71C5CF9D0881}" type="pres">
      <dgm:prSet presAssocID="{405F1469-0F0A-4015-BBD3-848FE1208667}" presName="accentRepeatNode" presStyleLbl="solidAlignAcc1" presStyleIdx="6" presStyleCnt="20" custLinFactX="86315" custLinFactNeighborX="100000"/>
      <dgm:spPr/>
    </dgm:pt>
    <dgm:pt modelId="{DC89BEFE-E246-4AE8-8001-983A0B1DD404}" type="pres">
      <dgm:prSet presAssocID="{6DC8F9FD-0413-407A-BD29-3623351BB5B0}" presName="image4" presStyleCnt="0"/>
      <dgm:spPr/>
    </dgm:pt>
    <dgm:pt modelId="{51A2C5F0-280E-48B4-BB9F-067D6D6D5D64}" type="pres">
      <dgm:prSet presAssocID="{6DC8F9FD-0413-407A-BD29-3623351BB5B0}" presName="imageRepeatNode" presStyleLbl="alignAcc1" presStyleIdx="3" presStyleCnt="10" custScaleX="44394" custScaleY="41645" custLinFactX="18106" custLinFactY="-39865" custLinFactNeighborX="100000" custLinFactNeighborY="-100000"/>
      <dgm:spPr/>
      <dgm:t>
        <a:bodyPr/>
        <a:lstStyle/>
        <a:p>
          <a:endParaRPr lang="th-TH"/>
        </a:p>
      </dgm:t>
    </dgm:pt>
    <dgm:pt modelId="{29D71746-1551-47AC-8EEF-555CF34792E4}" type="pres">
      <dgm:prSet presAssocID="{6DC8F9FD-0413-407A-BD29-3623351BB5B0}" presName="imageaccent4" presStyleCnt="0"/>
      <dgm:spPr/>
    </dgm:pt>
    <dgm:pt modelId="{0013B808-2D44-46D7-AD11-C225AF82E2CD}" type="pres">
      <dgm:prSet presAssocID="{6DC8F9FD-0413-407A-BD29-3623351BB5B0}" presName="accentRepeatNode" presStyleLbl="solidAlignAcc1" presStyleIdx="7" presStyleCnt="20" custLinFactX="86315" custLinFactNeighborX="100000"/>
      <dgm:spPr/>
    </dgm:pt>
    <dgm:pt modelId="{1499911A-88BD-4DF0-8C44-8A0B1D96EEF3}" type="pres">
      <dgm:prSet presAssocID="{F107B600-E543-4378-80E7-0AD884D601A6}" presName="text5" presStyleCnt="0"/>
      <dgm:spPr/>
    </dgm:pt>
    <dgm:pt modelId="{136FCDC2-C3D9-4B9E-B64C-6ACD2FAC3051}" type="pres">
      <dgm:prSet presAssocID="{F107B600-E543-4378-80E7-0AD884D601A6}" presName="textRepeatNode" presStyleLbl="alignNode1" presStyleIdx="4" presStyleCnt="10" custLinFactNeighborX="216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DA240E3-E6C3-4A10-9AA0-9D68B984BEA4}" type="pres">
      <dgm:prSet presAssocID="{F107B600-E543-4378-80E7-0AD884D601A6}" presName="textaccent5" presStyleCnt="0"/>
      <dgm:spPr/>
    </dgm:pt>
    <dgm:pt modelId="{72AC4F7C-23F5-4B5B-BD3C-956FF493B55C}" type="pres">
      <dgm:prSet presAssocID="{F107B600-E543-4378-80E7-0AD884D601A6}" presName="accentRepeatNode" presStyleLbl="solidAlignAcc1" presStyleIdx="8" presStyleCnt="20" custLinFactX="86315" custLinFactNeighborX="100000"/>
      <dgm:spPr/>
    </dgm:pt>
    <dgm:pt modelId="{28D9EDC9-97E7-462A-A8C1-4769D3E9824C}" type="pres">
      <dgm:prSet presAssocID="{7B1E0B06-E0F7-4E4E-B3E4-8F3DC9FEEE94}" presName="image5" presStyleCnt="0"/>
      <dgm:spPr/>
    </dgm:pt>
    <dgm:pt modelId="{D6873164-8BC6-4A91-B1D2-5071E26151B4}" type="pres">
      <dgm:prSet presAssocID="{7B1E0B06-E0F7-4E4E-B3E4-8F3DC9FEEE94}" presName="imageRepeatNode" presStyleLbl="alignAcc1" presStyleIdx="4" presStyleCnt="10" custScaleX="46695" custScaleY="42438" custLinFactNeighborX="90805" custLinFactNeighborY="54777"/>
      <dgm:spPr/>
      <dgm:t>
        <a:bodyPr/>
        <a:lstStyle/>
        <a:p>
          <a:endParaRPr lang="th-TH"/>
        </a:p>
      </dgm:t>
    </dgm:pt>
    <dgm:pt modelId="{29D80A62-48E0-4392-A101-B803C545F1CC}" type="pres">
      <dgm:prSet presAssocID="{7B1E0B06-E0F7-4E4E-B3E4-8F3DC9FEEE94}" presName="imageaccent5" presStyleCnt="0"/>
      <dgm:spPr/>
    </dgm:pt>
    <dgm:pt modelId="{933D3601-E5EE-4E5F-859E-FA0BBDFB4C74}" type="pres">
      <dgm:prSet presAssocID="{7B1E0B06-E0F7-4E4E-B3E4-8F3DC9FEEE94}" presName="accentRepeatNode" presStyleLbl="solidAlignAcc1" presStyleIdx="9" presStyleCnt="20" custLinFactX="86315" custLinFactNeighborX="100000"/>
      <dgm:spPr/>
    </dgm:pt>
    <dgm:pt modelId="{D8FEC996-7EFA-46E2-BBB4-622959C11EF8}" type="pres">
      <dgm:prSet presAssocID="{C08185B3-1121-4E83-AC83-C6CA97F89D94}" presName="text6" presStyleCnt="0"/>
      <dgm:spPr/>
    </dgm:pt>
    <dgm:pt modelId="{DAC6422F-F79C-4222-AF71-C1DE028364E8}" type="pres">
      <dgm:prSet presAssocID="{C08185B3-1121-4E83-AC83-C6CA97F89D94}" presName="textRepeatNode" presStyleLbl="alignNode1" presStyleIdx="5" presStyleCnt="10" custScaleY="105691" custLinFactNeighborX="-61006" custLinFactNeighborY="-395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AFEBC1A-26D2-4CA3-B79B-B2D14850F90D}" type="pres">
      <dgm:prSet presAssocID="{C08185B3-1121-4E83-AC83-C6CA97F89D94}" presName="textaccent6" presStyleCnt="0"/>
      <dgm:spPr/>
    </dgm:pt>
    <dgm:pt modelId="{3E3901E3-5A13-4EFB-856C-0FA5768976F6}" type="pres">
      <dgm:prSet presAssocID="{C08185B3-1121-4E83-AC83-C6CA97F89D94}" presName="accentRepeatNode" presStyleLbl="solidAlignAcc1" presStyleIdx="10" presStyleCnt="20" custLinFactX="86315" custLinFactNeighborX="100000"/>
      <dgm:spPr/>
    </dgm:pt>
    <dgm:pt modelId="{80902889-441A-4119-A94A-8246F6864CB4}" type="pres">
      <dgm:prSet presAssocID="{B661A168-EA57-405D-8963-CB3496F18046}" presName="image6" presStyleCnt="0"/>
      <dgm:spPr/>
    </dgm:pt>
    <dgm:pt modelId="{6EBB7A40-5613-40B4-BAAF-18B5CC04B6B7}" type="pres">
      <dgm:prSet presAssocID="{B661A168-EA57-405D-8963-CB3496F18046}" presName="imageRepeatNode" presStyleLbl="alignAcc1" presStyleIdx="5" presStyleCnt="10" custScaleX="43550" custScaleY="39944" custLinFactNeighborX="26814" custLinFactNeighborY="-7814"/>
      <dgm:spPr/>
      <dgm:t>
        <a:bodyPr/>
        <a:lstStyle/>
        <a:p>
          <a:endParaRPr lang="th-TH"/>
        </a:p>
      </dgm:t>
    </dgm:pt>
    <dgm:pt modelId="{600A8B2D-4806-45EC-A41E-62749F51FE36}" type="pres">
      <dgm:prSet presAssocID="{B661A168-EA57-405D-8963-CB3496F18046}" presName="imageaccent6" presStyleCnt="0"/>
      <dgm:spPr/>
    </dgm:pt>
    <dgm:pt modelId="{2F95DF30-E764-41AB-A772-344B84D809B3}" type="pres">
      <dgm:prSet presAssocID="{B661A168-EA57-405D-8963-CB3496F18046}" presName="accentRepeatNode" presStyleLbl="solidAlignAcc1" presStyleIdx="11" presStyleCnt="20" custLinFactX="86315" custLinFactNeighborX="100000"/>
      <dgm:spPr/>
    </dgm:pt>
    <dgm:pt modelId="{658D25E8-D48A-4DBD-B3AE-ACC9F559E786}" type="pres">
      <dgm:prSet presAssocID="{FC199B38-B13A-4188-9A0E-EE9C26D5B8CC}" presName="text7" presStyleCnt="0"/>
      <dgm:spPr/>
    </dgm:pt>
    <dgm:pt modelId="{7379FF47-4E6B-444D-8050-658D8CFD0D20}" type="pres">
      <dgm:prSet presAssocID="{FC199B38-B13A-4188-9A0E-EE9C26D5B8CC}" presName="textRepeatNode" presStyleLbl="alignNode1" presStyleIdx="6" presStyleCnt="10" custLinFactX="9160" custLinFactNeighborX="100000" custLinFactNeighborY="-350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90B83BC-5714-47F4-B228-952E37399EB3}" type="pres">
      <dgm:prSet presAssocID="{FC199B38-B13A-4188-9A0E-EE9C26D5B8CC}" presName="textaccent7" presStyleCnt="0"/>
      <dgm:spPr/>
    </dgm:pt>
    <dgm:pt modelId="{8EAFC326-CCF7-456B-8642-D9968FFEA3E8}" type="pres">
      <dgm:prSet presAssocID="{FC199B38-B13A-4188-9A0E-EE9C26D5B8CC}" presName="accentRepeatNode" presStyleLbl="solidAlignAcc1" presStyleIdx="12" presStyleCnt="20" custLinFactX="86315" custLinFactNeighborX="100000"/>
      <dgm:spPr/>
    </dgm:pt>
    <dgm:pt modelId="{31E7481B-7F6F-4A91-ABF6-08C5CFFD583F}" type="pres">
      <dgm:prSet presAssocID="{6753633F-EA82-4478-BB54-0ECCEC53335C}" presName="image7" presStyleCnt="0"/>
      <dgm:spPr/>
    </dgm:pt>
    <dgm:pt modelId="{3065E83F-D139-4960-8BE1-DC0546C12CE6}" type="pres">
      <dgm:prSet presAssocID="{6753633F-EA82-4478-BB54-0ECCEC53335C}" presName="imageRepeatNode" presStyleLbl="alignAcc1" presStyleIdx="6" presStyleCnt="10" custScaleX="45740" custScaleY="44048" custLinFactX="7880" custLinFactNeighborX="100000" custLinFactNeighborY="-60734"/>
      <dgm:spPr/>
      <dgm:t>
        <a:bodyPr/>
        <a:lstStyle/>
        <a:p>
          <a:endParaRPr lang="th-TH"/>
        </a:p>
      </dgm:t>
    </dgm:pt>
    <dgm:pt modelId="{5AB75B6F-9BCC-495A-A4AD-B2FEF0B0EE88}" type="pres">
      <dgm:prSet presAssocID="{6753633F-EA82-4478-BB54-0ECCEC53335C}" presName="imageaccent7" presStyleCnt="0"/>
      <dgm:spPr/>
    </dgm:pt>
    <dgm:pt modelId="{9AFEBBCF-4FD9-43F2-AB02-15479C21B4F7}" type="pres">
      <dgm:prSet presAssocID="{6753633F-EA82-4478-BB54-0ECCEC53335C}" presName="accentRepeatNode" presStyleLbl="solidAlignAcc1" presStyleIdx="13" presStyleCnt="20" custLinFactX="86315" custLinFactNeighborX="100000"/>
      <dgm:spPr/>
    </dgm:pt>
    <dgm:pt modelId="{6A6FF8B0-4BD0-4273-B9B0-3302AD06897D}" type="pres">
      <dgm:prSet presAssocID="{F9430B30-AAAA-413B-A2A5-0DD4457EAD6A}" presName="text8" presStyleCnt="0"/>
      <dgm:spPr/>
    </dgm:pt>
    <dgm:pt modelId="{9E740828-25D0-48A3-A0DA-2F3BD7C4BFC1}" type="pres">
      <dgm:prSet presAssocID="{F9430B30-AAAA-413B-A2A5-0DD4457EAD6A}" presName="textRepeatNode" presStyleLbl="alignNode1" presStyleIdx="7" presStyleCnt="10" custLinFactNeighborX="-56194" custLinFactNeighborY="-421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E7FB72E-20E2-4E1C-BDE2-987A939A3C87}" type="pres">
      <dgm:prSet presAssocID="{F9430B30-AAAA-413B-A2A5-0DD4457EAD6A}" presName="textaccent8" presStyleCnt="0"/>
      <dgm:spPr/>
    </dgm:pt>
    <dgm:pt modelId="{B667D37F-9770-4BBE-833F-00A02835FEB3}" type="pres">
      <dgm:prSet presAssocID="{F9430B30-AAAA-413B-A2A5-0DD4457EAD6A}" presName="accentRepeatNode" presStyleLbl="solidAlignAcc1" presStyleIdx="14" presStyleCnt="20" custLinFactX="86315" custLinFactNeighborX="100000"/>
      <dgm:spPr/>
    </dgm:pt>
    <dgm:pt modelId="{EEB07721-B321-448F-B06D-A1B631192ABA}" type="pres">
      <dgm:prSet presAssocID="{65B7E0FC-25F2-4C25-A193-487DD34C1393}" presName="image8" presStyleCnt="0"/>
      <dgm:spPr/>
    </dgm:pt>
    <dgm:pt modelId="{2DF01804-8669-48C5-B848-079F3817EA6F}" type="pres">
      <dgm:prSet presAssocID="{65B7E0FC-25F2-4C25-A193-487DD34C1393}" presName="imageRepeatNode" presStyleLbl="alignAcc1" presStyleIdx="7" presStyleCnt="10" custScaleX="43974" custScaleY="42922" custLinFactNeighborX="21682"/>
      <dgm:spPr/>
      <dgm:t>
        <a:bodyPr/>
        <a:lstStyle/>
        <a:p>
          <a:endParaRPr lang="th-TH"/>
        </a:p>
      </dgm:t>
    </dgm:pt>
    <dgm:pt modelId="{531EAA03-0C5B-437D-96D8-654358DAB4FF}" type="pres">
      <dgm:prSet presAssocID="{65B7E0FC-25F2-4C25-A193-487DD34C1393}" presName="imageaccent8" presStyleCnt="0"/>
      <dgm:spPr/>
    </dgm:pt>
    <dgm:pt modelId="{695E907D-B15C-47E8-8DDA-F7768B14567C}" type="pres">
      <dgm:prSet presAssocID="{65B7E0FC-25F2-4C25-A193-487DD34C1393}" presName="accentRepeatNode" presStyleLbl="solidAlignAcc1" presStyleIdx="15" presStyleCnt="20" custLinFactX="77602" custLinFactNeighborX="100000" custLinFactNeighborY="25454"/>
      <dgm:spPr/>
    </dgm:pt>
    <dgm:pt modelId="{D49894B8-C4A4-40C0-AF78-E95EC268E7E4}" type="pres">
      <dgm:prSet presAssocID="{BD1947DE-0CA9-494E-AA64-95CA8E3F0B72}" presName="text9" presStyleCnt="0"/>
      <dgm:spPr/>
    </dgm:pt>
    <dgm:pt modelId="{0505F95F-1B8A-47EF-8A3E-8BE0191C4CCE}" type="pres">
      <dgm:prSet presAssocID="{BD1947DE-0CA9-494E-AA64-95CA8E3F0B72}" presName="textRepeatNode" presStyleLbl="alignNode1" presStyleIdx="8" presStyleCnt="10" custScaleX="103706" custScaleY="101095" custLinFactNeighborX="-59742" custLinFactNeighborY="516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D6E7E23-96C8-4F27-ABF2-86E5353767D1}" type="pres">
      <dgm:prSet presAssocID="{BD1947DE-0CA9-494E-AA64-95CA8E3F0B72}" presName="textaccent9" presStyleCnt="0"/>
      <dgm:spPr/>
    </dgm:pt>
    <dgm:pt modelId="{4E636143-F817-484C-8E84-CAAB77E16D7E}" type="pres">
      <dgm:prSet presAssocID="{BD1947DE-0CA9-494E-AA64-95CA8E3F0B72}" presName="accentRepeatNode" presStyleLbl="solidAlignAcc1" presStyleIdx="16" presStyleCnt="20"/>
      <dgm:spPr/>
    </dgm:pt>
    <dgm:pt modelId="{097555A8-3BB3-41ED-8585-B3EA8BB7410F}" type="pres">
      <dgm:prSet presAssocID="{E87470A4-3F96-4162-BA13-9CA48C8CC98D}" presName="image9" presStyleCnt="0"/>
      <dgm:spPr/>
    </dgm:pt>
    <dgm:pt modelId="{541C61C8-79CC-43E7-8D39-F2F329C25778}" type="pres">
      <dgm:prSet presAssocID="{E87470A4-3F96-4162-BA13-9CA48C8CC98D}" presName="imageRepeatNode" presStyleLbl="alignAcc1" presStyleIdx="8" presStyleCnt="10" custScaleX="45740" custScaleY="43064" custLinFactX="-100000" custLinFactY="-40100" custLinFactNeighborX="-139473" custLinFactNeighborY="-100000"/>
      <dgm:spPr/>
      <dgm:t>
        <a:bodyPr/>
        <a:lstStyle/>
        <a:p>
          <a:endParaRPr lang="th-TH"/>
        </a:p>
      </dgm:t>
    </dgm:pt>
    <dgm:pt modelId="{68A27F95-D83F-4C53-82D7-55E660CB7112}" type="pres">
      <dgm:prSet presAssocID="{E87470A4-3F96-4162-BA13-9CA48C8CC98D}" presName="imageaccent9" presStyleCnt="0"/>
      <dgm:spPr/>
    </dgm:pt>
    <dgm:pt modelId="{A37CEEE8-3690-4836-ABF9-EBD3F0813267}" type="pres">
      <dgm:prSet presAssocID="{E87470A4-3F96-4162-BA13-9CA48C8CC98D}" presName="accentRepeatNode" presStyleLbl="solidAlignAcc1" presStyleIdx="17" presStyleCnt="20"/>
      <dgm:spPr/>
    </dgm:pt>
    <dgm:pt modelId="{1CAA7BEB-B499-4AD3-94C8-7F3B3E651471}" type="pres">
      <dgm:prSet presAssocID="{E1ACB87E-B215-431D-82CC-BB4DF19216FB}" presName="text10" presStyleCnt="0"/>
      <dgm:spPr/>
    </dgm:pt>
    <dgm:pt modelId="{0B15D74B-6BE0-4706-8021-1B81ABFEC8D2}" type="pres">
      <dgm:prSet presAssocID="{E1ACB87E-B215-431D-82CC-BB4DF19216FB}" presName="textRepeatNode" presStyleLbl="alignNode1" presStyleIdx="9" presStyleCnt="10" custLinFactY="-100000" custLinFactNeighborX="-65200" custLinFactNeighborY="-1816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885F1C7-87A2-4D24-9143-E4C2F19761B1}" type="pres">
      <dgm:prSet presAssocID="{E1ACB87E-B215-431D-82CC-BB4DF19216FB}" presName="textaccent10" presStyleCnt="0"/>
      <dgm:spPr/>
    </dgm:pt>
    <dgm:pt modelId="{D5764CCE-DA8F-4286-B7DA-6A8CB6BFE7C4}" type="pres">
      <dgm:prSet presAssocID="{E1ACB87E-B215-431D-82CC-BB4DF19216FB}" presName="accentRepeatNode" presStyleLbl="solidAlignAcc1" presStyleIdx="18" presStyleCnt="20"/>
      <dgm:spPr/>
    </dgm:pt>
    <dgm:pt modelId="{3C66B7CA-50A0-4D87-B1FD-0C34329FCFAF}" type="pres">
      <dgm:prSet presAssocID="{43F80211-45C4-47B4-8490-A06AAFBE2E52}" presName="image10" presStyleCnt="0"/>
      <dgm:spPr/>
    </dgm:pt>
    <dgm:pt modelId="{C47D206D-00FF-496F-9D06-6E7B4E8ECFB4}" type="pres">
      <dgm:prSet presAssocID="{43F80211-45C4-47B4-8490-A06AAFBE2E52}" presName="imageRepeatNode" presStyleLbl="alignAcc1" presStyleIdx="9" presStyleCnt="10" custAng="3744015" custFlipVert="0" custScaleX="36460" custScaleY="39573" custLinFactX="-25437" custLinFactNeighborX="-100000" custLinFactNeighborY="-92414"/>
      <dgm:spPr/>
      <dgm:t>
        <a:bodyPr/>
        <a:lstStyle/>
        <a:p>
          <a:endParaRPr lang="th-TH"/>
        </a:p>
      </dgm:t>
    </dgm:pt>
    <dgm:pt modelId="{49849FB0-2ACB-422C-9CE5-C536578BAFDA}" type="pres">
      <dgm:prSet presAssocID="{43F80211-45C4-47B4-8490-A06AAFBE2E52}" presName="imageaccent10" presStyleCnt="0"/>
      <dgm:spPr/>
    </dgm:pt>
    <dgm:pt modelId="{A2494773-6237-46CF-9378-443C7DAB0392}" type="pres">
      <dgm:prSet presAssocID="{43F80211-45C4-47B4-8490-A06AAFBE2E52}" presName="accentRepeatNode" presStyleLbl="solidAlignAcc1" presStyleIdx="19" presStyleCnt="20"/>
      <dgm:spPr/>
    </dgm:pt>
  </dgm:ptLst>
  <dgm:cxnLst>
    <dgm:cxn modelId="{47C90512-222F-403E-BECB-71A598C07878}" type="presOf" srcId="{40C41FC5-8221-4CFC-ABA5-2C9F39409C54}" destId="{B468091B-A969-4582-BB88-DE6ABA1679C8}" srcOrd="0" destOrd="0" presId="urn:microsoft.com/office/officeart/2008/layout/HexagonCluster"/>
    <dgm:cxn modelId="{35A0E7E9-175F-493C-8AF0-6532ECC86248}" type="presOf" srcId="{B661A168-EA57-405D-8963-CB3496F18046}" destId="{6EBB7A40-5613-40B4-BAAF-18B5CC04B6B7}" srcOrd="0" destOrd="0" presId="urn:microsoft.com/office/officeart/2008/layout/HexagonCluster"/>
    <dgm:cxn modelId="{9EC66542-576B-412C-BFE7-9B6986D1A0FD}" srcId="{4C28B011-B05A-437F-AC06-D7CE6D8B0EF2}" destId="{E1ACB87E-B215-431D-82CC-BB4DF19216FB}" srcOrd="9" destOrd="0" parTransId="{F116E35D-EDF9-43D7-95D9-072063D8DF32}" sibTransId="{43F80211-45C4-47B4-8490-A06AAFBE2E52}"/>
    <dgm:cxn modelId="{FE8F33D8-451A-4A91-B824-3D4170671BBD}" srcId="{4C28B011-B05A-437F-AC06-D7CE6D8B0EF2}" destId="{6FDF7F8E-83BE-4585-98C0-444A4634505A}" srcOrd="0" destOrd="0" parTransId="{B4FE1276-A316-476A-B7E6-0A77C1C5992D}" sibTransId="{4D47AA9A-D95C-424A-8B42-1F14C96F162B}"/>
    <dgm:cxn modelId="{5AD08983-0C15-4DF7-B473-3B43601A2C11}" type="presOf" srcId="{4C28B011-B05A-437F-AC06-D7CE6D8B0EF2}" destId="{F1F9DC4B-605F-439C-B562-18867F49CB00}" srcOrd="0" destOrd="0" presId="urn:microsoft.com/office/officeart/2008/layout/HexagonCluster"/>
    <dgm:cxn modelId="{ED83189E-F8F7-45CC-A753-4E4D32CF88E0}" type="presOf" srcId="{F107B600-E543-4378-80E7-0AD884D601A6}" destId="{136FCDC2-C3D9-4B9E-B64C-6ACD2FAC3051}" srcOrd="0" destOrd="0" presId="urn:microsoft.com/office/officeart/2008/layout/HexagonCluster"/>
    <dgm:cxn modelId="{01D7AFB2-83A1-4459-95E0-6B61A8F33AF3}" type="presOf" srcId="{E1ACB87E-B215-431D-82CC-BB4DF19216FB}" destId="{0B15D74B-6BE0-4706-8021-1B81ABFEC8D2}" srcOrd="0" destOrd="0" presId="urn:microsoft.com/office/officeart/2008/layout/HexagonCluster"/>
    <dgm:cxn modelId="{FEB613C4-400E-4E41-BFD8-AB3A662DD7F7}" srcId="{4C28B011-B05A-437F-AC06-D7CE6D8B0EF2}" destId="{F9430B30-AAAA-413B-A2A5-0DD4457EAD6A}" srcOrd="7" destOrd="0" parTransId="{DC11532C-B0FB-435D-8F45-E5C89EB7D0E9}" sibTransId="{65B7E0FC-25F2-4C25-A193-487DD34C1393}"/>
    <dgm:cxn modelId="{9791B383-A5F6-49F0-831E-680A043042D7}" type="presOf" srcId="{FC199B38-B13A-4188-9A0E-EE9C26D5B8CC}" destId="{7379FF47-4E6B-444D-8050-658D8CFD0D20}" srcOrd="0" destOrd="0" presId="urn:microsoft.com/office/officeart/2008/layout/HexagonCluster"/>
    <dgm:cxn modelId="{0DC96495-D87F-452A-8B4B-33E4E4981B02}" type="presOf" srcId="{6FDF7F8E-83BE-4585-98C0-444A4634505A}" destId="{80075146-EA61-471E-849A-AF679D595D1E}" srcOrd="0" destOrd="0" presId="urn:microsoft.com/office/officeart/2008/layout/HexagonCluster"/>
    <dgm:cxn modelId="{522496DC-25A2-44E8-BB6B-E68C27E5CB9D}" srcId="{4C28B011-B05A-437F-AC06-D7CE6D8B0EF2}" destId="{C08185B3-1121-4E83-AC83-C6CA97F89D94}" srcOrd="5" destOrd="0" parTransId="{ADDA6E59-8497-4A89-AE69-062AC3FE3962}" sibTransId="{B661A168-EA57-405D-8963-CB3496F18046}"/>
    <dgm:cxn modelId="{94184CC6-0F48-4218-A8A7-8A27BF1F70D7}" srcId="{4C28B011-B05A-437F-AC06-D7CE6D8B0EF2}" destId="{40C41FC5-8221-4CFC-ABA5-2C9F39409C54}" srcOrd="2" destOrd="0" parTransId="{643E1964-EAD4-4B59-98F7-582A0F98F8F8}" sibTransId="{1F384A33-4ED9-4EDD-9BBF-DF767062B382}"/>
    <dgm:cxn modelId="{D3C4D2C7-8CB0-4929-B873-E7300C6B0DB4}" type="presOf" srcId="{BD1947DE-0CA9-494E-AA64-95CA8E3F0B72}" destId="{0505F95F-1B8A-47EF-8A3E-8BE0191C4CCE}" srcOrd="0" destOrd="0" presId="urn:microsoft.com/office/officeart/2008/layout/HexagonCluster"/>
    <dgm:cxn modelId="{26261259-D10F-4428-9D48-65497E1B3AAD}" type="presOf" srcId="{65B7E0FC-25F2-4C25-A193-487DD34C1393}" destId="{2DF01804-8669-48C5-B848-079F3817EA6F}" srcOrd="0" destOrd="0" presId="urn:microsoft.com/office/officeart/2008/layout/HexagonCluster"/>
    <dgm:cxn modelId="{8C0AAD34-FA26-448F-9B81-7C28D5E57861}" type="presOf" srcId="{E87470A4-3F96-4162-BA13-9CA48C8CC98D}" destId="{541C61C8-79CC-43E7-8D39-F2F329C25778}" srcOrd="0" destOrd="0" presId="urn:microsoft.com/office/officeart/2008/layout/HexagonCluster"/>
    <dgm:cxn modelId="{041CC007-851D-41F5-BF30-F13E1CCEE363}" type="presOf" srcId="{6DC8F9FD-0413-407A-BD29-3623351BB5B0}" destId="{51A2C5F0-280E-48B4-BB9F-067D6D6D5D64}" srcOrd="0" destOrd="0" presId="urn:microsoft.com/office/officeart/2008/layout/HexagonCluster"/>
    <dgm:cxn modelId="{5A0783BF-5724-4FB4-ADD2-4922EBB3497E}" type="presOf" srcId="{1F384A33-4ED9-4EDD-9BBF-DF767062B382}" destId="{09716D33-8C7D-405C-9367-D958A35A96A4}" srcOrd="0" destOrd="0" presId="urn:microsoft.com/office/officeart/2008/layout/HexagonCluster"/>
    <dgm:cxn modelId="{7FBE7E83-F001-4025-AF58-2D8F44E05956}" type="presOf" srcId="{F9430B30-AAAA-413B-A2A5-0DD4457EAD6A}" destId="{9E740828-25D0-48A3-A0DA-2F3BD7C4BFC1}" srcOrd="0" destOrd="0" presId="urn:microsoft.com/office/officeart/2008/layout/HexagonCluster"/>
    <dgm:cxn modelId="{6B44A3F0-114F-49D0-9403-B99291F010FC}" type="presOf" srcId="{43F80211-45C4-47B4-8490-A06AAFBE2E52}" destId="{C47D206D-00FF-496F-9D06-6E7B4E8ECFB4}" srcOrd="0" destOrd="0" presId="urn:microsoft.com/office/officeart/2008/layout/HexagonCluster"/>
    <dgm:cxn modelId="{F49753F8-9844-40C3-9885-A5E8B9955387}" srcId="{4C28B011-B05A-437F-AC06-D7CE6D8B0EF2}" destId="{BD1947DE-0CA9-494E-AA64-95CA8E3F0B72}" srcOrd="8" destOrd="0" parTransId="{F706ADAC-C4B5-46F9-8403-69263519BB6A}" sibTransId="{E87470A4-3F96-4162-BA13-9CA48C8CC98D}"/>
    <dgm:cxn modelId="{FD5FC8E8-B586-468E-B0D7-1B0C3625E918}" srcId="{4C28B011-B05A-437F-AC06-D7CE6D8B0EF2}" destId="{F107B600-E543-4378-80E7-0AD884D601A6}" srcOrd="4" destOrd="0" parTransId="{962BE27A-AEFB-4888-9B57-2F2DFFB66456}" sibTransId="{7B1E0B06-E0F7-4E4E-B3E4-8F3DC9FEEE94}"/>
    <dgm:cxn modelId="{3E590D2B-5EE0-4365-9C3D-251267B051CB}" srcId="{4C28B011-B05A-437F-AC06-D7CE6D8B0EF2}" destId="{FC199B38-B13A-4188-9A0E-EE9C26D5B8CC}" srcOrd="6" destOrd="0" parTransId="{62F74D05-0B8C-4C0F-B32F-09460D59076F}" sibTransId="{6753633F-EA82-4478-BB54-0ECCEC53335C}"/>
    <dgm:cxn modelId="{3AE9305E-71CF-48DD-8BE6-33AD58A0D0ED}" type="presOf" srcId="{7B1E0B06-E0F7-4E4E-B3E4-8F3DC9FEEE94}" destId="{D6873164-8BC6-4A91-B1D2-5071E26151B4}" srcOrd="0" destOrd="0" presId="urn:microsoft.com/office/officeart/2008/layout/HexagonCluster"/>
    <dgm:cxn modelId="{58985CD5-FA85-4D96-AD46-51D8B24FAE85}" srcId="{4C28B011-B05A-437F-AC06-D7CE6D8B0EF2}" destId="{35AE859A-F905-4742-8556-6F5FEBF2F3A1}" srcOrd="1" destOrd="0" parTransId="{FB8327FF-73A0-49A2-AF22-7690E3D811D9}" sibTransId="{E4997D77-7A34-4CFA-9DE2-964DCBA97C53}"/>
    <dgm:cxn modelId="{7BBFCC3F-6384-494B-B8CD-1554FE2218E6}" type="presOf" srcId="{E4997D77-7A34-4CFA-9DE2-964DCBA97C53}" destId="{A1CF13C2-1177-4435-9BE1-5DB267DA6A7D}" srcOrd="0" destOrd="0" presId="urn:microsoft.com/office/officeart/2008/layout/HexagonCluster"/>
    <dgm:cxn modelId="{F1158C10-0B7F-42E0-B45B-6FCC42192F96}" type="presOf" srcId="{C08185B3-1121-4E83-AC83-C6CA97F89D94}" destId="{DAC6422F-F79C-4222-AF71-C1DE028364E8}" srcOrd="0" destOrd="0" presId="urn:microsoft.com/office/officeart/2008/layout/HexagonCluster"/>
    <dgm:cxn modelId="{531A32D0-6294-40D4-B8CE-9527F3E311FA}" type="presOf" srcId="{405F1469-0F0A-4015-BBD3-848FE1208667}" destId="{9A62DBBD-6A84-4B0E-AE58-8501F54523EB}" srcOrd="0" destOrd="0" presId="urn:microsoft.com/office/officeart/2008/layout/HexagonCluster"/>
    <dgm:cxn modelId="{A83109CF-420B-4E3E-92AC-233E993E8224}" type="presOf" srcId="{35AE859A-F905-4742-8556-6F5FEBF2F3A1}" destId="{59919EA4-A12A-4441-A11E-E8D8C4309D31}" srcOrd="0" destOrd="0" presId="urn:microsoft.com/office/officeart/2008/layout/HexagonCluster"/>
    <dgm:cxn modelId="{5E987ACC-9217-41CF-8237-EDEDAD3E20E0}" srcId="{4C28B011-B05A-437F-AC06-D7CE6D8B0EF2}" destId="{405F1469-0F0A-4015-BBD3-848FE1208667}" srcOrd="3" destOrd="0" parTransId="{8289414B-2E22-4A1B-9F20-949331FACFBF}" sibTransId="{6DC8F9FD-0413-407A-BD29-3623351BB5B0}"/>
    <dgm:cxn modelId="{40CFA79F-30DE-458D-ACAB-402649A3BE81}" type="presOf" srcId="{4D47AA9A-D95C-424A-8B42-1F14C96F162B}" destId="{FA7A8625-9B23-43C8-A879-637E636BE626}" srcOrd="0" destOrd="0" presId="urn:microsoft.com/office/officeart/2008/layout/HexagonCluster"/>
    <dgm:cxn modelId="{816769B0-F00E-4991-A732-678089ACCFD2}" type="presOf" srcId="{6753633F-EA82-4478-BB54-0ECCEC53335C}" destId="{3065E83F-D139-4960-8BE1-DC0546C12CE6}" srcOrd="0" destOrd="0" presId="urn:microsoft.com/office/officeart/2008/layout/HexagonCluster"/>
    <dgm:cxn modelId="{B1D721D7-DAD0-49B7-975A-FD8C18EE314D}" type="presParOf" srcId="{F1F9DC4B-605F-439C-B562-18867F49CB00}" destId="{FB089D80-D0F5-40B3-BF67-DF09B0FACB70}" srcOrd="0" destOrd="0" presId="urn:microsoft.com/office/officeart/2008/layout/HexagonCluster"/>
    <dgm:cxn modelId="{289D75D6-A872-470C-98EE-45FC7AEB2A02}" type="presParOf" srcId="{FB089D80-D0F5-40B3-BF67-DF09B0FACB70}" destId="{80075146-EA61-471E-849A-AF679D595D1E}" srcOrd="0" destOrd="0" presId="urn:microsoft.com/office/officeart/2008/layout/HexagonCluster"/>
    <dgm:cxn modelId="{F41C4A89-2D9E-4DCE-88A9-1846F3E20CF8}" type="presParOf" srcId="{F1F9DC4B-605F-439C-B562-18867F49CB00}" destId="{F2E55CBD-764D-4090-9E41-F10A12F40A14}" srcOrd="1" destOrd="0" presId="urn:microsoft.com/office/officeart/2008/layout/HexagonCluster"/>
    <dgm:cxn modelId="{7BEA095D-9650-4271-B0DA-A57C337E8532}" type="presParOf" srcId="{F2E55CBD-764D-4090-9E41-F10A12F40A14}" destId="{8AC1C4A0-BCE9-41FC-80BD-AF9D77C2B41E}" srcOrd="0" destOrd="0" presId="urn:microsoft.com/office/officeart/2008/layout/HexagonCluster"/>
    <dgm:cxn modelId="{CADEB727-9F97-489D-8652-44012DB93279}" type="presParOf" srcId="{F1F9DC4B-605F-439C-B562-18867F49CB00}" destId="{3B904292-BDAF-4A9A-B7F0-D6FBC9342039}" srcOrd="2" destOrd="0" presId="urn:microsoft.com/office/officeart/2008/layout/HexagonCluster"/>
    <dgm:cxn modelId="{452334F8-8281-4401-B4D6-BE8FC9242AA0}" type="presParOf" srcId="{3B904292-BDAF-4A9A-B7F0-D6FBC9342039}" destId="{FA7A8625-9B23-43C8-A879-637E636BE626}" srcOrd="0" destOrd="0" presId="urn:microsoft.com/office/officeart/2008/layout/HexagonCluster"/>
    <dgm:cxn modelId="{E0FA20D9-75F4-4227-B496-625E8AAE341C}" type="presParOf" srcId="{F1F9DC4B-605F-439C-B562-18867F49CB00}" destId="{ABC63E50-5F60-4413-9257-06C415C642B7}" srcOrd="3" destOrd="0" presId="urn:microsoft.com/office/officeart/2008/layout/HexagonCluster"/>
    <dgm:cxn modelId="{B5F6FDC0-1427-4477-BE07-7F378492E1E4}" type="presParOf" srcId="{ABC63E50-5F60-4413-9257-06C415C642B7}" destId="{F190A75E-D14E-405D-90E5-39544ED43F3F}" srcOrd="0" destOrd="0" presId="urn:microsoft.com/office/officeart/2008/layout/HexagonCluster"/>
    <dgm:cxn modelId="{1544A6DC-9A9C-4ECA-BD84-CBE6A23A10EB}" type="presParOf" srcId="{F1F9DC4B-605F-439C-B562-18867F49CB00}" destId="{2CE405DD-E11F-418B-81E6-AC79FFC1FF80}" srcOrd="4" destOrd="0" presId="urn:microsoft.com/office/officeart/2008/layout/HexagonCluster"/>
    <dgm:cxn modelId="{64903387-1C56-46A1-B483-843BC090447A}" type="presParOf" srcId="{2CE405DD-E11F-418B-81E6-AC79FFC1FF80}" destId="{59919EA4-A12A-4441-A11E-E8D8C4309D31}" srcOrd="0" destOrd="0" presId="urn:microsoft.com/office/officeart/2008/layout/HexagonCluster"/>
    <dgm:cxn modelId="{FD9BFF8C-E675-4B1E-9984-B5E74D5751DD}" type="presParOf" srcId="{F1F9DC4B-605F-439C-B562-18867F49CB00}" destId="{FE7EB1D4-2FB7-4342-B81A-6666061139E8}" srcOrd="5" destOrd="0" presId="urn:microsoft.com/office/officeart/2008/layout/HexagonCluster"/>
    <dgm:cxn modelId="{69165B95-488E-46AD-A480-05A930F72304}" type="presParOf" srcId="{FE7EB1D4-2FB7-4342-B81A-6666061139E8}" destId="{498C53CB-E2E0-4976-B77E-077A99CFEC7A}" srcOrd="0" destOrd="0" presId="urn:microsoft.com/office/officeart/2008/layout/HexagonCluster"/>
    <dgm:cxn modelId="{32A6E330-D33D-4A76-A172-375F3B30644E}" type="presParOf" srcId="{F1F9DC4B-605F-439C-B562-18867F49CB00}" destId="{70CED49F-C7CF-46B6-919A-75D1BA6C33AC}" srcOrd="6" destOrd="0" presId="urn:microsoft.com/office/officeart/2008/layout/HexagonCluster"/>
    <dgm:cxn modelId="{46D6EB10-828A-405F-B90D-06C4EEE22ED3}" type="presParOf" srcId="{70CED49F-C7CF-46B6-919A-75D1BA6C33AC}" destId="{A1CF13C2-1177-4435-9BE1-5DB267DA6A7D}" srcOrd="0" destOrd="0" presId="urn:microsoft.com/office/officeart/2008/layout/HexagonCluster"/>
    <dgm:cxn modelId="{9DCE0E93-6C8F-4B17-A733-EB76C7FBD994}" type="presParOf" srcId="{F1F9DC4B-605F-439C-B562-18867F49CB00}" destId="{C802B5C1-C449-4C36-BF77-C07C43E99264}" srcOrd="7" destOrd="0" presId="urn:microsoft.com/office/officeart/2008/layout/HexagonCluster"/>
    <dgm:cxn modelId="{5A75F129-C7B5-40A3-8470-E209617899EF}" type="presParOf" srcId="{C802B5C1-C449-4C36-BF77-C07C43E99264}" destId="{4514AE8E-450E-417C-8AC1-63F2DEE1F074}" srcOrd="0" destOrd="0" presId="urn:microsoft.com/office/officeart/2008/layout/HexagonCluster"/>
    <dgm:cxn modelId="{6FA82A55-598E-4252-BD7B-E6AFD41FBB5D}" type="presParOf" srcId="{F1F9DC4B-605F-439C-B562-18867F49CB00}" destId="{B507A75F-5D05-481B-BB19-7923C4E3CB38}" srcOrd="8" destOrd="0" presId="urn:microsoft.com/office/officeart/2008/layout/HexagonCluster"/>
    <dgm:cxn modelId="{0538EE87-7CAA-459F-A2B4-D9C47680D49C}" type="presParOf" srcId="{B507A75F-5D05-481B-BB19-7923C4E3CB38}" destId="{B468091B-A969-4582-BB88-DE6ABA1679C8}" srcOrd="0" destOrd="0" presId="urn:microsoft.com/office/officeart/2008/layout/HexagonCluster"/>
    <dgm:cxn modelId="{C1A83D47-01DC-41E9-A345-7DB1002ACBA3}" type="presParOf" srcId="{F1F9DC4B-605F-439C-B562-18867F49CB00}" destId="{B5A37403-B890-47B5-A314-6B7C5665CC84}" srcOrd="9" destOrd="0" presId="urn:microsoft.com/office/officeart/2008/layout/HexagonCluster"/>
    <dgm:cxn modelId="{38E26276-26EE-4AD2-99DA-1883EBBAEA77}" type="presParOf" srcId="{B5A37403-B890-47B5-A314-6B7C5665CC84}" destId="{79422A00-D9FE-40B7-881A-2107360A00C4}" srcOrd="0" destOrd="0" presId="urn:microsoft.com/office/officeart/2008/layout/HexagonCluster"/>
    <dgm:cxn modelId="{6D8DD71F-EAEB-4E69-82D7-FA3841FDAC41}" type="presParOf" srcId="{F1F9DC4B-605F-439C-B562-18867F49CB00}" destId="{1FA529FB-523E-4EAB-B14C-CDAB69695085}" srcOrd="10" destOrd="0" presId="urn:microsoft.com/office/officeart/2008/layout/HexagonCluster"/>
    <dgm:cxn modelId="{AF6B412D-E900-4175-9659-756DFC301013}" type="presParOf" srcId="{1FA529FB-523E-4EAB-B14C-CDAB69695085}" destId="{09716D33-8C7D-405C-9367-D958A35A96A4}" srcOrd="0" destOrd="0" presId="urn:microsoft.com/office/officeart/2008/layout/HexagonCluster"/>
    <dgm:cxn modelId="{35123999-76BA-427E-B95A-620D8E29BBE7}" type="presParOf" srcId="{F1F9DC4B-605F-439C-B562-18867F49CB00}" destId="{B3E5BF9D-0286-43EA-BF64-792324A951CD}" srcOrd="11" destOrd="0" presId="urn:microsoft.com/office/officeart/2008/layout/HexagonCluster"/>
    <dgm:cxn modelId="{D8867688-4B83-47F5-8DCE-068348D9CF4A}" type="presParOf" srcId="{B3E5BF9D-0286-43EA-BF64-792324A951CD}" destId="{C158F7EC-E075-46C2-8F03-C49895C84176}" srcOrd="0" destOrd="0" presId="urn:microsoft.com/office/officeart/2008/layout/HexagonCluster"/>
    <dgm:cxn modelId="{63F2EA70-AAF7-4EAA-92D5-A68482082993}" type="presParOf" srcId="{F1F9DC4B-605F-439C-B562-18867F49CB00}" destId="{4312A700-3E46-470D-B8C8-D89D4561F516}" srcOrd="12" destOrd="0" presId="urn:microsoft.com/office/officeart/2008/layout/HexagonCluster"/>
    <dgm:cxn modelId="{D27611F0-B740-4A74-94CD-C4999D0145AB}" type="presParOf" srcId="{4312A700-3E46-470D-B8C8-D89D4561F516}" destId="{9A62DBBD-6A84-4B0E-AE58-8501F54523EB}" srcOrd="0" destOrd="0" presId="urn:microsoft.com/office/officeart/2008/layout/HexagonCluster"/>
    <dgm:cxn modelId="{35F4117D-7060-462A-8C5C-B0E8FBA7C9ED}" type="presParOf" srcId="{F1F9DC4B-605F-439C-B562-18867F49CB00}" destId="{93FC35C5-5213-4268-9B68-A13E510D8460}" srcOrd="13" destOrd="0" presId="urn:microsoft.com/office/officeart/2008/layout/HexagonCluster"/>
    <dgm:cxn modelId="{EBA2025E-B4E1-4E5F-A4D6-90822EAA246B}" type="presParOf" srcId="{93FC35C5-5213-4268-9B68-A13E510D8460}" destId="{AAD6BFE4-18E5-42D9-A623-71C5CF9D0881}" srcOrd="0" destOrd="0" presId="urn:microsoft.com/office/officeart/2008/layout/HexagonCluster"/>
    <dgm:cxn modelId="{4AEC1722-94A4-4FCA-9372-26CA78B2B5D3}" type="presParOf" srcId="{F1F9DC4B-605F-439C-B562-18867F49CB00}" destId="{DC89BEFE-E246-4AE8-8001-983A0B1DD404}" srcOrd="14" destOrd="0" presId="urn:microsoft.com/office/officeart/2008/layout/HexagonCluster"/>
    <dgm:cxn modelId="{AE03C5AA-BD49-4DDD-A3A8-D695F743A7BB}" type="presParOf" srcId="{DC89BEFE-E246-4AE8-8001-983A0B1DD404}" destId="{51A2C5F0-280E-48B4-BB9F-067D6D6D5D64}" srcOrd="0" destOrd="0" presId="urn:microsoft.com/office/officeart/2008/layout/HexagonCluster"/>
    <dgm:cxn modelId="{1880AEF9-7D80-4B72-BA20-5B1BFFC54020}" type="presParOf" srcId="{F1F9DC4B-605F-439C-B562-18867F49CB00}" destId="{29D71746-1551-47AC-8EEF-555CF34792E4}" srcOrd="15" destOrd="0" presId="urn:microsoft.com/office/officeart/2008/layout/HexagonCluster"/>
    <dgm:cxn modelId="{A1CE78D6-C241-496E-8725-748BCB1C578F}" type="presParOf" srcId="{29D71746-1551-47AC-8EEF-555CF34792E4}" destId="{0013B808-2D44-46D7-AD11-C225AF82E2CD}" srcOrd="0" destOrd="0" presId="urn:microsoft.com/office/officeart/2008/layout/HexagonCluster"/>
    <dgm:cxn modelId="{EF456FA0-D344-4234-9C5B-47A3195E28BE}" type="presParOf" srcId="{F1F9DC4B-605F-439C-B562-18867F49CB00}" destId="{1499911A-88BD-4DF0-8C44-8A0B1D96EEF3}" srcOrd="16" destOrd="0" presId="urn:microsoft.com/office/officeart/2008/layout/HexagonCluster"/>
    <dgm:cxn modelId="{D6875BDB-3825-4FFC-A837-C1CF074138BC}" type="presParOf" srcId="{1499911A-88BD-4DF0-8C44-8A0B1D96EEF3}" destId="{136FCDC2-C3D9-4B9E-B64C-6ACD2FAC3051}" srcOrd="0" destOrd="0" presId="urn:microsoft.com/office/officeart/2008/layout/HexagonCluster"/>
    <dgm:cxn modelId="{5CB7C570-55AE-4DFF-AA1C-7B20B8AF11CA}" type="presParOf" srcId="{F1F9DC4B-605F-439C-B562-18867F49CB00}" destId="{EDA240E3-E6C3-4A10-9AA0-9D68B984BEA4}" srcOrd="17" destOrd="0" presId="urn:microsoft.com/office/officeart/2008/layout/HexagonCluster"/>
    <dgm:cxn modelId="{D9884C98-B884-491E-92AA-BB41A1078607}" type="presParOf" srcId="{EDA240E3-E6C3-4A10-9AA0-9D68B984BEA4}" destId="{72AC4F7C-23F5-4B5B-BD3C-956FF493B55C}" srcOrd="0" destOrd="0" presId="urn:microsoft.com/office/officeart/2008/layout/HexagonCluster"/>
    <dgm:cxn modelId="{FB8180C3-1A07-45F4-86B1-BD9B48EDEF8A}" type="presParOf" srcId="{F1F9DC4B-605F-439C-B562-18867F49CB00}" destId="{28D9EDC9-97E7-462A-A8C1-4769D3E9824C}" srcOrd="18" destOrd="0" presId="urn:microsoft.com/office/officeart/2008/layout/HexagonCluster"/>
    <dgm:cxn modelId="{5DA56851-713F-40FF-AB22-9577E7DE42D7}" type="presParOf" srcId="{28D9EDC9-97E7-462A-A8C1-4769D3E9824C}" destId="{D6873164-8BC6-4A91-B1D2-5071E26151B4}" srcOrd="0" destOrd="0" presId="urn:microsoft.com/office/officeart/2008/layout/HexagonCluster"/>
    <dgm:cxn modelId="{6A9297B6-BA46-458D-8014-B36248DD3923}" type="presParOf" srcId="{F1F9DC4B-605F-439C-B562-18867F49CB00}" destId="{29D80A62-48E0-4392-A101-B803C545F1CC}" srcOrd="19" destOrd="0" presId="urn:microsoft.com/office/officeart/2008/layout/HexagonCluster"/>
    <dgm:cxn modelId="{1873270C-7F60-4D22-BB9B-142154C0A3A6}" type="presParOf" srcId="{29D80A62-48E0-4392-A101-B803C545F1CC}" destId="{933D3601-E5EE-4E5F-859E-FA0BBDFB4C74}" srcOrd="0" destOrd="0" presId="urn:microsoft.com/office/officeart/2008/layout/HexagonCluster"/>
    <dgm:cxn modelId="{344CD4FB-3EA7-4736-8E6A-359D04A220F0}" type="presParOf" srcId="{F1F9DC4B-605F-439C-B562-18867F49CB00}" destId="{D8FEC996-7EFA-46E2-BBB4-622959C11EF8}" srcOrd="20" destOrd="0" presId="urn:microsoft.com/office/officeart/2008/layout/HexagonCluster"/>
    <dgm:cxn modelId="{BDD23FB2-622E-451F-8BB8-4302828DD236}" type="presParOf" srcId="{D8FEC996-7EFA-46E2-BBB4-622959C11EF8}" destId="{DAC6422F-F79C-4222-AF71-C1DE028364E8}" srcOrd="0" destOrd="0" presId="urn:microsoft.com/office/officeart/2008/layout/HexagonCluster"/>
    <dgm:cxn modelId="{0A21259D-DA94-47CD-875B-A304A0976183}" type="presParOf" srcId="{F1F9DC4B-605F-439C-B562-18867F49CB00}" destId="{1AFEBC1A-26D2-4CA3-B79B-B2D14850F90D}" srcOrd="21" destOrd="0" presId="urn:microsoft.com/office/officeart/2008/layout/HexagonCluster"/>
    <dgm:cxn modelId="{1063DC86-2AD0-4BA6-8C92-195BC01479C9}" type="presParOf" srcId="{1AFEBC1A-26D2-4CA3-B79B-B2D14850F90D}" destId="{3E3901E3-5A13-4EFB-856C-0FA5768976F6}" srcOrd="0" destOrd="0" presId="urn:microsoft.com/office/officeart/2008/layout/HexagonCluster"/>
    <dgm:cxn modelId="{01991A16-EDBC-4918-9732-B3A042DB1791}" type="presParOf" srcId="{F1F9DC4B-605F-439C-B562-18867F49CB00}" destId="{80902889-441A-4119-A94A-8246F6864CB4}" srcOrd="22" destOrd="0" presId="urn:microsoft.com/office/officeart/2008/layout/HexagonCluster"/>
    <dgm:cxn modelId="{D4B45B8D-A913-4689-B249-9DF2A6B57AF5}" type="presParOf" srcId="{80902889-441A-4119-A94A-8246F6864CB4}" destId="{6EBB7A40-5613-40B4-BAAF-18B5CC04B6B7}" srcOrd="0" destOrd="0" presId="urn:microsoft.com/office/officeart/2008/layout/HexagonCluster"/>
    <dgm:cxn modelId="{FA5A0B5E-F9AF-4846-8BCA-5DA229E20064}" type="presParOf" srcId="{F1F9DC4B-605F-439C-B562-18867F49CB00}" destId="{600A8B2D-4806-45EC-A41E-62749F51FE36}" srcOrd="23" destOrd="0" presId="urn:microsoft.com/office/officeart/2008/layout/HexagonCluster"/>
    <dgm:cxn modelId="{FB8BE77B-57A5-4C84-A950-ECA802271EED}" type="presParOf" srcId="{600A8B2D-4806-45EC-A41E-62749F51FE36}" destId="{2F95DF30-E764-41AB-A772-344B84D809B3}" srcOrd="0" destOrd="0" presId="urn:microsoft.com/office/officeart/2008/layout/HexagonCluster"/>
    <dgm:cxn modelId="{FA0D20D0-B0A6-438D-895B-C38FA868C905}" type="presParOf" srcId="{F1F9DC4B-605F-439C-B562-18867F49CB00}" destId="{658D25E8-D48A-4DBD-B3AE-ACC9F559E786}" srcOrd="24" destOrd="0" presId="urn:microsoft.com/office/officeart/2008/layout/HexagonCluster"/>
    <dgm:cxn modelId="{4A4BEF42-2F5E-446A-8382-6E54711554FB}" type="presParOf" srcId="{658D25E8-D48A-4DBD-B3AE-ACC9F559E786}" destId="{7379FF47-4E6B-444D-8050-658D8CFD0D20}" srcOrd="0" destOrd="0" presId="urn:microsoft.com/office/officeart/2008/layout/HexagonCluster"/>
    <dgm:cxn modelId="{F2E8DC7E-FE4C-4F44-A33D-81AAD71C024B}" type="presParOf" srcId="{F1F9DC4B-605F-439C-B562-18867F49CB00}" destId="{190B83BC-5714-47F4-B228-952E37399EB3}" srcOrd="25" destOrd="0" presId="urn:microsoft.com/office/officeart/2008/layout/HexagonCluster"/>
    <dgm:cxn modelId="{37F0598F-3FB9-4622-8243-6F36CD969F63}" type="presParOf" srcId="{190B83BC-5714-47F4-B228-952E37399EB3}" destId="{8EAFC326-CCF7-456B-8642-D9968FFEA3E8}" srcOrd="0" destOrd="0" presId="urn:microsoft.com/office/officeart/2008/layout/HexagonCluster"/>
    <dgm:cxn modelId="{37222671-4CCE-49B7-BFAB-BE5A777C610F}" type="presParOf" srcId="{F1F9DC4B-605F-439C-B562-18867F49CB00}" destId="{31E7481B-7F6F-4A91-ABF6-08C5CFFD583F}" srcOrd="26" destOrd="0" presId="urn:microsoft.com/office/officeart/2008/layout/HexagonCluster"/>
    <dgm:cxn modelId="{91ABF66B-254D-42E8-AA73-1707654E4787}" type="presParOf" srcId="{31E7481B-7F6F-4A91-ABF6-08C5CFFD583F}" destId="{3065E83F-D139-4960-8BE1-DC0546C12CE6}" srcOrd="0" destOrd="0" presId="urn:microsoft.com/office/officeart/2008/layout/HexagonCluster"/>
    <dgm:cxn modelId="{50F1C290-FB4C-4CEF-8208-865A85EF9771}" type="presParOf" srcId="{F1F9DC4B-605F-439C-B562-18867F49CB00}" destId="{5AB75B6F-9BCC-495A-A4AD-B2FEF0B0EE88}" srcOrd="27" destOrd="0" presId="urn:microsoft.com/office/officeart/2008/layout/HexagonCluster"/>
    <dgm:cxn modelId="{7A181B82-CB57-4D4F-86A6-CE2E4D8BFC75}" type="presParOf" srcId="{5AB75B6F-9BCC-495A-A4AD-B2FEF0B0EE88}" destId="{9AFEBBCF-4FD9-43F2-AB02-15479C21B4F7}" srcOrd="0" destOrd="0" presId="urn:microsoft.com/office/officeart/2008/layout/HexagonCluster"/>
    <dgm:cxn modelId="{32187349-F4F3-4CB0-8BA2-E863C1875698}" type="presParOf" srcId="{F1F9DC4B-605F-439C-B562-18867F49CB00}" destId="{6A6FF8B0-4BD0-4273-B9B0-3302AD06897D}" srcOrd="28" destOrd="0" presId="urn:microsoft.com/office/officeart/2008/layout/HexagonCluster"/>
    <dgm:cxn modelId="{D1A478B5-6788-4C2A-B350-11609A846DF7}" type="presParOf" srcId="{6A6FF8B0-4BD0-4273-B9B0-3302AD06897D}" destId="{9E740828-25D0-48A3-A0DA-2F3BD7C4BFC1}" srcOrd="0" destOrd="0" presId="urn:microsoft.com/office/officeart/2008/layout/HexagonCluster"/>
    <dgm:cxn modelId="{D885B69D-BCFD-4EBE-962E-AFA3AA43BFF6}" type="presParOf" srcId="{F1F9DC4B-605F-439C-B562-18867F49CB00}" destId="{0E7FB72E-20E2-4E1C-BDE2-987A939A3C87}" srcOrd="29" destOrd="0" presId="urn:microsoft.com/office/officeart/2008/layout/HexagonCluster"/>
    <dgm:cxn modelId="{61D27C5C-48DD-4AE5-AE22-054CB7EBFE4D}" type="presParOf" srcId="{0E7FB72E-20E2-4E1C-BDE2-987A939A3C87}" destId="{B667D37F-9770-4BBE-833F-00A02835FEB3}" srcOrd="0" destOrd="0" presId="urn:microsoft.com/office/officeart/2008/layout/HexagonCluster"/>
    <dgm:cxn modelId="{84ED60A3-3364-4AF1-ACEF-4352B051439D}" type="presParOf" srcId="{F1F9DC4B-605F-439C-B562-18867F49CB00}" destId="{EEB07721-B321-448F-B06D-A1B631192ABA}" srcOrd="30" destOrd="0" presId="urn:microsoft.com/office/officeart/2008/layout/HexagonCluster"/>
    <dgm:cxn modelId="{FA233E9A-5CD3-477C-AD5D-BE3DD0B37EA1}" type="presParOf" srcId="{EEB07721-B321-448F-B06D-A1B631192ABA}" destId="{2DF01804-8669-48C5-B848-079F3817EA6F}" srcOrd="0" destOrd="0" presId="urn:microsoft.com/office/officeart/2008/layout/HexagonCluster"/>
    <dgm:cxn modelId="{5901B449-4404-4E82-AF4E-DCF06EF6049D}" type="presParOf" srcId="{F1F9DC4B-605F-439C-B562-18867F49CB00}" destId="{531EAA03-0C5B-437D-96D8-654358DAB4FF}" srcOrd="31" destOrd="0" presId="urn:microsoft.com/office/officeart/2008/layout/HexagonCluster"/>
    <dgm:cxn modelId="{E7E23990-13BD-41C1-AC61-78B73A7ADF11}" type="presParOf" srcId="{531EAA03-0C5B-437D-96D8-654358DAB4FF}" destId="{695E907D-B15C-47E8-8DDA-F7768B14567C}" srcOrd="0" destOrd="0" presId="urn:microsoft.com/office/officeart/2008/layout/HexagonCluster"/>
    <dgm:cxn modelId="{7646CFD3-C2D0-46EA-A025-0A2A9114B31B}" type="presParOf" srcId="{F1F9DC4B-605F-439C-B562-18867F49CB00}" destId="{D49894B8-C4A4-40C0-AF78-E95EC268E7E4}" srcOrd="32" destOrd="0" presId="urn:microsoft.com/office/officeart/2008/layout/HexagonCluster"/>
    <dgm:cxn modelId="{EF3170B6-005A-4E77-B440-77A984CF39D9}" type="presParOf" srcId="{D49894B8-C4A4-40C0-AF78-E95EC268E7E4}" destId="{0505F95F-1B8A-47EF-8A3E-8BE0191C4CCE}" srcOrd="0" destOrd="0" presId="urn:microsoft.com/office/officeart/2008/layout/HexagonCluster"/>
    <dgm:cxn modelId="{70768AAC-DF04-4E04-9D55-A7704F58B9E0}" type="presParOf" srcId="{F1F9DC4B-605F-439C-B562-18867F49CB00}" destId="{4D6E7E23-96C8-4F27-ABF2-86E5353767D1}" srcOrd="33" destOrd="0" presId="urn:microsoft.com/office/officeart/2008/layout/HexagonCluster"/>
    <dgm:cxn modelId="{823C5490-106F-4709-8877-D5417DD15319}" type="presParOf" srcId="{4D6E7E23-96C8-4F27-ABF2-86E5353767D1}" destId="{4E636143-F817-484C-8E84-CAAB77E16D7E}" srcOrd="0" destOrd="0" presId="urn:microsoft.com/office/officeart/2008/layout/HexagonCluster"/>
    <dgm:cxn modelId="{17F6ACE9-9110-41AB-ADC1-6023978700F2}" type="presParOf" srcId="{F1F9DC4B-605F-439C-B562-18867F49CB00}" destId="{097555A8-3BB3-41ED-8585-B3EA8BB7410F}" srcOrd="34" destOrd="0" presId="urn:microsoft.com/office/officeart/2008/layout/HexagonCluster"/>
    <dgm:cxn modelId="{F2BCE4C3-2CC5-4358-B315-F4ED78549EA5}" type="presParOf" srcId="{097555A8-3BB3-41ED-8585-B3EA8BB7410F}" destId="{541C61C8-79CC-43E7-8D39-F2F329C25778}" srcOrd="0" destOrd="0" presId="urn:microsoft.com/office/officeart/2008/layout/HexagonCluster"/>
    <dgm:cxn modelId="{BB4A2240-E61F-4985-A950-7B4FFAAF3897}" type="presParOf" srcId="{F1F9DC4B-605F-439C-B562-18867F49CB00}" destId="{68A27F95-D83F-4C53-82D7-55E660CB7112}" srcOrd="35" destOrd="0" presId="urn:microsoft.com/office/officeart/2008/layout/HexagonCluster"/>
    <dgm:cxn modelId="{78F023F8-9878-424E-B8FD-DCB22BEBBB0C}" type="presParOf" srcId="{68A27F95-D83F-4C53-82D7-55E660CB7112}" destId="{A37CEEE8-3690-4836-ABF9-EBD3F0813267}" srcOrd="0" destOrd="0" presId="urn:microsoft.com/office/officeart/2008/layout/HexagonCluster"/>
    <dgm:cxn modelId="{EE4F5C69-225F-4168-A393-D12614DF2A70}" type="presParOf" srcId="{F1F9DC4B-605F-439C-B562-18867F49CB00}" destId="{1CAA7BEB-B499-4AD3-94C8-7F3B3E651471}" srcOrd="36" destOrd="0" presId="urn:microsoft.com/office/officeart/2008/layout/HexagonCluster"/>
    <dgm:cxn modelId="{2AEDF174-C4B2-4376-9502-17CE02B6F09A}" type="presParOf" srcId="{1CAA7BEB-B499-4AD3-94C8-7F3B3E651471}" destId="{0B15D74B-6BE0-4706-8021-1B81ABFEC8D2}" srcOrd="0" destOrd="0" presId="urn:microsoft.com/office/officeart/2008/layout/HexagonCluster"/>
    <dgm:cxn modelId="{D12B4E55-BE8A-4B2E-AFA8-F6D0441A8D03}" type="presParOf" srcId="{F1F9DC4B-605F-439C-B562-18867F49CB00}" destId="{0885F1C7-87A2-4D24-9143-E4C2F19761B1}" srcOrd="37" destOrd="0" presId="urn:microsoft.com/office/officeart/2008/layout/HexagonCluster"/>
    <dgm:cxn modelId="{D7F94013-EB12-49A4-B7BE-5C11F6ECB9A9}" type="presParOf" srcId="{0885F1C7-87A2-4D24-9143-E4C2F19761B1}" destId="{D5764CCE-DA8F-4286-B7DA-6A8CB6BFE7C4}" srcOrd="0" destOrd="0" presId="urn:microsoft.com/office/officeart/2008/layout/HexagonCluster"/>
    <dgm:cxn modelId="{CD216A06-F782-47F0-857D-BECE08B353BF}" type="presParOf" srcId="{F1F9DC4B-605F-439C-B562-18867F49CB00}" destId="{3C66B7CA-50A0-4D87-B1FD-0C34329FCFAF}" srcOrd="38" destOrd="0" presId="urn:microsoft.com/office/officeart/2008/layout/HexagonCluster"/>
    <dgm:cxn modelId="{5F4E90D2-6D67-40AE-8ECA-F92367F932BF}" type="presParOf" srcId="{3C66B7CA-50A0-4D87-B1FD-0C34329FCFAF}" destId="{C47D206D-00FF-496F-9D06-6E7B4E8ECFB4}" srcOrd="0" destOrd="0" presId="urn:microsoft.com/office/officeart/2008/layout/HexagonCluster"/>
    <dgm:cxn modelId="{5E0B567E-5DC1-47FA-BEB5-A3F1BE915995}" type="presParOf" srcId="{F1F9DC4B-605F-439C-B562-18867F49CB00}" destId="{49849FB0-2ACB-422C-9CE5-C536578BAFDA}" srcOrd="39" destOrd="0" presId="urn:microsoft.com/office/officeart/2008/layout/HexagonCluster"/>
    <dgm:cxn modelId="{D47A3CB8-0B08-48B4-BA11-2C121F3AAF28}" type="presParOf" srcId="{49849FB0-2ACB-422C-9CE5-C536578BAFDA}" destId="{A2494773-6237-46CF-9378-443C7DAB0392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D6FAED2-FC13-4BCA-A979-61A1751617C5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D4288E37-F342-4E44-B6AC-3D8E9A802999}">
      <dgm:prSet phldrT="[ข้อความ]" custT="1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th-TH" sz="40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ซื้อ</a:t>
          </a:r>
        </a:p>
      </dgm:t>
    </dgm:pt>
    <dgm:pt modelId="{A5998956-C039-47C9-8090-DF2C2F9306A7}" type="parTrans" cxnId="{76AB5B25-F2F7-46EA-8D73-0FD94DEE3056}">
      <dgm:prSet/>
      <dgm:spPr/>
      <dgm:t>
        <a:bodyPr/>
        <a:lstStyle/>
        <a:p>
          <a:endParaRPr lang="th-TH"/>
        </a:p>
      </dgm:t>
    </dgm:pt>
    <dgm:pt modelId="{2C0AF901-11FE-48A2-9F1B-65F4D8037D6C}" type="sibTrans" cxnId="{76AB5B25-F2F7-46EA-8D73-0FD94DEE3056}">
      <dgm:prSet/>
      <dgm:spPr/>
      <dgm:t>
        <a:bodyPr/>
        <a:lstStyle/>
        <a:p>
          <a:endParaRPr lang="th-TH"/>
        </a:p>
      </dgm:t>
    </dgm:pt>
    <dgm:pt modelId="{AFD40C82-3608-4C40-96D1-D783134C43CD}">
      <dgm:prSet phldrT="[ข้อความ]" custT="1"/>
      <dgm:spPr>
        <a:solidFill>
          <a:srgbClr val="75D4D9">
            <a:alpha val="50000"/>
          </a:srgbClr>
        </a:solidFill>
      </dgm:spPr>
      <dgm:t>
        <a:bodyPr/>
        <a:lstStyle/>
        <a:p>
          <a:r>
            <a:rPr lang="th-TH" sz="40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จ้าง</a:t>
          </a:r>
        </a:p>
      </dgm:t>
    </dgm:pt>
    <dgm:pt modelId="{25FC705D-DC3D-4D9E-AC42-25DAB5BA6435}" type="parTrans" cxnId="{B9EF33F1-C317-4B9D-BDC0-D56E382BA4BD}">
      <dgm:prSet/>
      <dgm:spPr/>
      <dgm:t>
        <a:bodyPr/>
        <a:lstStyle/>
        <a:p>
          <a:endParaRPr lang="th-TH"/>
        </a:p>
      </dgm:t>
    </dgm:pt>
    <dgm:pt modelId="{03B4AF9B-4DBE-4177-87DD-E55E93E09AA6}" type="sibTrans" cxnId="{B9EF33F1-C317-4B9D-BDC0-D56E382BA4BD}">
      <dgm:prSet/>
      <dgm:spPr/>
      <dgm:t>
        <a:bodyPr/>
        <a:lstStyle/>
        <a:p>
          <a:endParaRPr lang="th-TH"/>
        </a:p>
      </dgm:t>
    </dgm:pt>
    <dgm:pt modelId="{00DD0F69-9778-46C1-8C50-8E470EE8A826}">
      <dgm:prSet phldrT="[ข้อความ]" custT="1"/>
      <dgm:spPr>
        <a:solidFill>
          <a:srgbClr val="FF99FF">
            <a:alpha val="49804"/>
          </a:srgbClr>
        </a:solidFill>
      </dgm:spPr>
      <dgm:t>
        <a:bodyPr/>
        <a:lstStyle/>
        <a:p>
          <a:r>
            <a:rPr lang="th-TH" sz="40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เช่า</a:t>
          </a:r>
        </a:p>
      </dgm:t>
    </dgm:pt>
    <dgm:pt modelId="{65530EF6-D6BB-4E71-AF6F-759D29A9D25B}" type="parTrans" cxnId="{A5834D82-5DE9-46D0-A9EC-4D325A31292C}">
      <dgm:prSet/>
      <dgm:spPr/>
      <dgm:t>
        <a:bodyPr/>
        <a:lstStyle/>
        <a:p>
          <a:endParaRPr lang="th-TH"/>
        </a:p>
      </dgm:t>
    </dgm:pt>
    <dgm:pt modelId="{062E3701-78C5-4C78-A5D4-E4CE00FCEA4F}" type="sibTrans" cxnId="{A5834D82-5DE9-46D0-A9EC-4D325A31292C}">
      <dgm:prSet/>
      <dgm:spPr/>
      <dgm:t>
        <a:bodyPr/>
        <a:lstStyle/>
        <a:p>
          <a:endParaRPr lang="th-TH"/>
        </a:p>
      </dgm:t>
    </dgm:pt>
    <dgm:pt modelId="{2BE0495D-71BE-41A2-8F04-04CA0D33AA5A}">
      <dgm:prSet phldrT="[ข้อความ]" custT="1"/>
      <dgm:spPr>
        <a:solidFill>
          <a:srgbClr val="00B050">
            <a:alpha val="50000"/>
          </a:srgbClr>
        </a:solidFill>
      </dgm:spPr>
      <dgm:t>
        <a:bodyPr/>
        <a:lstStyle/>
        <a:p>
          <a:r>
            <a:rPr lang="th-TH" sz="23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แลกเปลี่ยน</a:t>
          </a:r>
        </a:p>
      </dgm:t>
    </dgm:pt>
    <dgm:pt modelId="{515FE3DB-E2B3-4427-BA67-F0A7BE382000}" type="parTrans" cxnId="{7A9BA7A2-BED4-4AD3-92E6-B9813ECEB3B2}">
      <dgm:prSet/>
      <dgm:spPr/>
      <dgm:t>
        <a:bodyPr/>
        <a:lstStyle/>
        <a:p>
          <a:endParaRPr lang="th-TH"/>
        </a:p>
      </dgm:t>
    </dgm:pt>
    <dgm:pt modelId="{642AA283-470B-4245-83EB-11A0A0FCEA8A}" type="sibTrans" cxnId="{7A9BA7A2-BED4-4AD3-92E6-B9813ECEB3B2}">
      <dgm:prSet/>
      <dgm:spPr/>
      <dgm:t>
        <a:bodyPr/>
        <a:lstStyle/>
        <a:p>
          <a:endParaRPr lang="th-TH"/>
        </a:p>
      </dgm:t>
    </dgm:pt>
    <dgm:pt modelId="{9917C799-402C-4F8A-BBB2-ED1F5BA8203B}">
      <dgm:prSet phldrT="[ข้อความ]" custT="1"/>
      <dgm:spPr>
        <a:solidFill>
          <a:srgbClr val="CCFF33">
            <a:alpha val="49804"/>
          </a:srgbClr>
        </a:solidFill>
      </dgm:spPr>
      <dgm:t>
        <a:bodyPr/>
        <a:lstStyle/>
        <a:p>
          <a:r>
            <a:rPr lang="th-TH" sz="23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นิติกรรมอื่น</a:t>
          </a:r>
        </a:p>
      </dgm:t>
    </dgm:pt>
    <dgm:pt modelId="{B7153D27-CD55-4792-99B8-FCC64DFC4080}" type="parTrans" cxnId="{A5150AEB-06A4-4156-982F-5E9176F82093}">
      <dgm:prSet/>
      <dgm:spPr/>
      <dgm:t>
        <a:bodyPr/>
        <a:lstStyle/>
        <a:p>
          <a:endParaRPr lang="th-TH"/>
        </a:p>
      </dgm:t>
    </dgm:pt>
    <dgm:pt modelId="{01B221D5-9385-42F7-8480-3C10337CBAEE}" type="sibTrans" cxnId="{A5150AEB-06A4-4156-982F-5E9176F82093}">
      <dgm:prSet/>
      <dgm:spPr/>
      <dgm:t>
        <a:bodyPr/>
        <a:lstStyle/>
        <a:p>
          <a:endParaRPr lang="th-TH"/>
        </a:p>
      </dgm:t>
    </dgm:pt>
    <dgm:pt modelId="{C9C80859-DFA0-4256-A0CB-DA4C5AD9948E}" type="pres">
      <dgm:prSet presAssocID="{0D6FAED2-FC13-4BCA-A979-61A1751617C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448DC402-6EA8-439E-9BA2-FC46777F857A}" type="pres">
      <dgm:prSet presAssocID="{D4288E37-F342-4E44-B6AC-3D8E9A802999}" presName="Name5" presStyleLbl="vennNode1" presStyleIdx="0" presStyleCnt="5" custLinFactX="13848" custLinFactNeighborX="100000" custLinFactNeighborY="-16129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B11DEBF-466A-4225-912A-BF5D21FB66FE}" type="pres">
      <dgm:prSet presAssocID="{2C0AF901-11FE-48A2-9F1B-65F4D8037D6C}" presName="space" presStyleCnt="0"/>
      <dgm:spPr/>
    </dgm:pt>
    <dgm:pt modelId="{B33D3E7E-A042-4646-9108-D130284EA7B3}" type="pres">
      <dgm:prSet presAssocID="{AFD40C82-3608-4C40-96D1-D783134C43CD}" presName="Name5" presStyleLbl="vennNode1" presStyleIdx="1" presStyleCnt="5" custLinFactNeighborX="23484" custLinFactNeighborY="-9362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D262931-31F3-4A7D-BF95-9767DDCAA5E1}" type="pres">
      <dgm:prSet presAssocID="{03B4AF9B-4DBE-4177-87DD-E55E93E09AA6}" presName="space" presStyleCnt="0"/>
      <dgm:spPr/>
    </dgm:pt>
    <dgm:pt modelId="{DF1FAF52-4EA8-45BF-B89D-169630E6D53D}" type="pres">
      <dgm:prSet presAssocID="{00DD0F69-9778-46C1-8C50-8E470EE8A826}" presName="Name5" presStyleLbl="vennNode1" presStyleIdx="2" presStyleCnt="5" custLinFactY="-10572" custLinFactNeighborX="55712" custLinFactNeighborY="-10000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ECB8386-90D1-4769-93CE-1FDDFF62800E}" type="pres">
      <dgm:prSet presAssocID="{062E3701-78C5-4C78-A5D4-E4CE00FCEA4F}" presName="space" presStyleCnt="0"/>
      <dgm:spPr/>
    </dgm:pt>
    <dgm:pt modelId="{BC30AEE3-664D-4201-9A6E-8A9F4D77BC2D}" type="pres">
      <dgm:prSet presAssocID="{2BE0495D-71BE-41A2-8F04-04CA0D33AA5A}" presName="Name5" presStyleLbl="vennNode1" presStyleIdx="3" presStyleCnt="5" custLinFactX="128" custLinFactNeighborX="100000" custLinFactNeighborY="-8768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37D0914-A303-4CE8-8A8A-EAD9277910A5}" type="pres">
      <dgm:prSet presAssocID="{642AA283-470B-4245-83EB-11A0A0FCEA8A}" presName="space" presStyleCnt="0"/>
      <dgm:spPr/>
    </dgm:pt>
    <dgm:pt modelId="{1CB39A62-0014-47C2-AC05-919375C43E5D}" type="pres">
      <dgm:prSet presAssocID="{9917C799-402C-4F8A-BBB2-ED1F5BA8203B}" presName="Name5" presStyleLbl="vennNode1" presStyleIdx="4" presStyleCnt="5" custLinFactNeighborX="-53605" custLinFactNeighborY="-887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87F3CA27-2793-4B43-8FCB-130D0A6EBF01}" type="presOf" srcId="{AFD40C82-3608-4C40-96D1-D783134C43CD}" destId="{B33D3E7E-A042-4646-9108-D130284EA7B3}" srcOrd="0" destOrd="0" presId="urn:microsoft.com/office/officeart/2005/8/layout/venn3"/>
    <dgm:cxn modelId="{08E3C5C5-F0C5-4380-AF1D-3B5271CD7347}" type="presOf" srcId="{00DD0F69-9778-46C1-8C50-8E470EE8A826}" destId="{DF1FAF52-4EA8-45BF-B89D-169630E6D53D}" srcOrd="0" destOrd="0" presId="urn:microsoft.com/office/officeart/2005/8/layout/venn3"/>
    <dgm:cxn modelId="{B9EF33F1-C317-4B9D-BDC0-D56E382BA4BD}" srcId="{0D6FAED2-FC13-4BCA-A979-61A1751617C5}" destId="{AFD40C82-3608-4C40-96D1-D783134C43CD}" srcOrd="1" destOrd="0" parTransId="{25FC705D-DC3D-4D9E-AC42-25DAB5BA6435}" sibTransId="{03B4AF9B-4DBE-4177-87DD-E55E93E09AA6}"/>
    <dgm:cxn modelId="{1C61AF3C-A13B-4A16-82A6-DF27B07AD5E8}" type="presOf" srcId="{2BE0495D-71BE-41A2-8F04-04CA0D33AA5A}" destId="{BC30AEE3-664D-4201-9A6E-8A9F4D77BC2D}" srcOrd="0" destOrd="0" presId="urn:microsoft.com/office/officeart/2005/8/layout/venn3"/>
    <dgm:cxn modelId="{A5150AEB-06A4-4156-982F-5E9176F82093}" srcId="{0D6FAED2-FC13-4BCA-A979-61A1751617C5}" destId="{9917C799-402C-4F8A-BBB2-ED1F5BA8203B}" srcOrd="4" destOrd="0" parTransId="{B7153D27-CD55-4792-99B8-FCC64DFC4080}" sibTransId="{01B221D5-9385-42F7-8480-3C10337CBAEE}"/>
    <dgm:cxn modelId="{F574089E-9C92-471A-858B-682D519128D0}" type="presOf" srcId="{0D6FAED2-FC13-4BCA-A979-61A1751617C5}" destId="{C9C80859-DFA0-4256-A0CB-DA4C5AD9948E}" srcOrd="0" destOrd="0" presId="urn:microsoft.com/office/officeart/2005/8/layout/venn3"/>
    <dgm:cxn modelId="{575D8104-F127-45AD-B60E-C23A2B27A5B8}" type="presOf" srcId="{9917C799-402C-4F8A-BBB2-ED1F5BA8203B}" destId="{1CB39A62-0014-47C2-AC05-919375C43E5D}" srcOrd="0" destOrd="0" presId="urn:microsoft.com/office/officeart/2005/8/layout/venn3"/>
    <dgm:cxn modelId="{76AB5B25-F2F7-46EA-8D73-0FD94DEE3056}" srcId="{0D6FAED2-FC13-4BCA-A979-61A1751617C5}" destId="{D4288E37-F342-4E44-B6AC-3D8E9A802999}" srcOrd="0" destOrd="0" parTransId="{A5998956-C039-47C9-8090-DF2C2F9306A7}" sibTransId="{2C0AF901-11FE-48A2-9F1B-65F4D8037D6C}"/>
    <dgm:cxn modelId="{7A9BA7A2-BED4-4AD3-92E6-B9813ECEB3B2}" srcId="{0D6FAED2-FC13-4BCA-A979-61A1751617C5}" destId="{2BE0495D-71BE-41A2-8F04-04CA0D33AA5A}" srcOrd="3" destOrd="0" parTransId="{515FE3DB-E2B3-4427-BA67-F0A7BE382000}" sibTransId="{642AA283-470B-4245-83EB-11A0A0FCEA8A}"/>
    <dgm:cxn modelId="{B9718CE2-B59A-4653-B129-38B27812774E}" type="presOf" srcId="{D4288E37-F342-4E44-B6AC-3D8E9A802999}" destId="{448DC402-6EA8-439E-9BA2-FC46777F857A}" srcOrd="0" destOrd="0" presId="urn:microsoft.com/office/officeart/2005/8/layout/venn3"/>
    <dgm:cxn modelId="{A5834D82-5DE9-46D0-A9EC-4D325A31292C}" srcId="{0D6FAED2-FC13-4BCA-A979-61A1751617C5}" destId="{00DD0F69-9778-46C1-8C50-8E470EE8A826}" srcOrd="2" destOrd="0" parTransId="{65530EF6-D6BB-4E71-AF6F-759D29A9D25B}" sibTransId="{062E3701-78C5-4C78-A5D4-E4CE00FCEA4F}"/>
    <dgm:cxn modelId="{36883A44-A3F0-44E2-A1A3-06A4DF1BC7BC}" type="presParOf" srcId="{C9C80859-DFA0-4256-A0CB-DA4C5AD9948E}" destId="{448DC402-6EA8-439E-9BA2-FC46777F857A}" srcOrd="0" destOrd="0" presId="urn:microsoft.com/office/officeart/2005/8/layout/venn3"/>
    <dgm:cxn modelId="{EC22790D-1534-4530-BE1D-B73741E7B50C}" type="presParOf" srcId="{C9C80859-DFA0-4256-A0CB-DA4C5AD9948E}" destId="{3B11DEBF-466A-4225-912A-BF5D21FB66FE}" srcOrd="1" destOrd="0" presId="urn:microsoft.com/office/officeart/2005/8/layout/venn3"/>
    <dgm:cxn modelId="{EF5F6551-9672-4FD1-AC79-735432585A8B}" type="presParOf" srcId="{C9C80859-DFA0-4256-A0CB-DA4C5AD9948E}" destId="{B33D3E7E-A042-4646-9108-D130284EA7B3}" srcOrd="2" destOrd="0" presId="urn:microsoft.com/office/officeart/2005/8/layout/venn3"/>
    <dgm:cxn modelId="{41B713E8-908A-4956-B9F0-E81260F46381}" type="presParOf" srcId="{C9C80859-DFA0-4256-A0CB-DA4C5AD9948E}" destId="{FD262931-31F3-4A7D-BF95-9767DDCAA5E1}" srcOrd="3" destOrd="0" presId="urn:microsoft.com/office/officeart/2005/8/layout/venn3"/>
    <dgm:cxn modelId="{9D70F87F-7B2F-4C47-A6DD-8141A62F830C}" type="presParOf" srcId="{C9C80859-DFA0-4256-A0CB-DA4C5AD9948E}" destId="{DF1FAF52-4EA8-45BF-B89D-169630E6D53D}" srcOrd="4" destOrd="0" presId="urn:microsoft.com/office/officeart/2005/8/layout/venn3"/>
    <dgm:cxn modelId="{80542D23-729C-428D-876C-8CB01BA5297F}" type="presParOf" srcId="{C9C80859-DFA0-4256-A0CB-DA4C5AD9948E}" destId="{1ECB8386-90D1-4769-93CE-1FDDFF62800E}" srcOrd="5" destOrd="0" presId="urn:microsoft.com/office/officeart/2005/8/layout/venn3"/>
    <dgm:cxn modelId="{28AC8289-F048-475F-B743-A60F8C690B6F}" type="presParOf" srcId="{C9C80859-DFA0-4256-A0CB-DA4C5AD9948E}" destId="{BC30AEE3-664D-4201-9A6E-8A9F4D77BC2D}" srcOrd="6" destOrd="0" presId="urn:microsoft.com/office/officeart/2005/8/layout/venn3"/>
    <dgm:cxn modelId="{B74613EC-274C-4284-BA16-A808E3785D34}" type="presParOf" srcId="{C9C80859-DFA0-4256-A0CB-DA4C5AD9948E}" destId="{137D0914-A303-4CE8-8A8A-EAD9277910A5}" srcOrd="7" destOrd="0" presId="urn:microsoft.com/office/officeart/2005/8/layout/venn3"/>
    <dgm:cxn modelId="{E630230D-86DC-486C-8925-EBE63F2D57E4}" type="presParOf" srcId="{C9C80859-DFA0-4256-A0CB-DA4C5AD9948E}" destId="{1CB39A62-0014-47C2-AC05-919375C43E5D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2EAED0B-CDBE-4223-B3CC-E021DC84E19F}" type="doc">
      <dgm:prSet loTypeId="urn:microsoft.com/office/officeart/2005/8/layout/radial3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B30567AD-454E-4CD2-ADDE-09CF711AC44E}">
      <dgm:prSet phldrT="[ข้อความ]" custT="1"/>
      <dgm:spPr>
        <a:solidFill>
          <a:srgbClr val="FF99FF">
            <a:alpha val="50000"/>
          </a:srgbClr>
        </a:solidFill>
      </dgm:spPr>
      <dgm:t>
        <a:bodyPr/>
        <a:lstStyle/>
        <a:p>
          <a:r>
            <a:rPr lang="th-TH" sz="32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สินค้า</a:t>
          </a:r>
        </a:p>
      </dgm:t>
    </dgm:pt>
    <dgm:pt modelId="{1FF9F257-F8E5-45F5-A9E6-42AEADA736C8}" type="parTrans" cxnId="{6C708E0E-3B87-4CFD-BFDD-1F61BB5CFB93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36BA8D9B-14C7-410E-A1F2-A99227D9CC57}" type="sibTrans" cxnId="{6C708E0E-3B87-4CFD-BFDD-1F61BB5CFB93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D9DB9CAB-4722-45AE-A4FE-12FEB86371D4}">
      <dgm:prSet phldrT="[ข้อความ]" custT="1"/>
      <dgm:spPr>
        <a:solidFill>
          <a:srgbClr val="00B0F0">
            <a:alpha val="50000"/>
          </a:srgb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8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งานก่อสร้าง</a:t>
          </a:r>
        </a:p>
      </dgm:t>
    </dgm:pt>
    <dgm:pt modelId="{AAFC8C43-99C5-4016-9323-53066302BAA7}" type="parTrans" cxnId="{78F40B91-2413-4EC6-A54F-44690E2B6DA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91110BF0-7057-4233-9A7E-E5BA351C9C88}" type="sibTrans" cxnId="{78F40B91-2413-4EC6-A54F-44690E2B6DA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3685DD07-9BFA-42ED-A7EA-13D27AD6BDAB}">
      <dgm:prSet phldrT="[ข้อความ]" custT="1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th-TH" sz="24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งานจ้างออกแบบหรือควบคุมงาน</a:t>
          </a:r>
        </a:p>
      </dgm:t>
    </dgm:pt>
    <dgm:pt modelId="{A48EFAD0-970D-4297-BBB7-CB7A9F83E8E8}" type="parTrans" cxnId="{0632BB1D-CF19-46DD-B697-B18824E3331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CBED3C12-5C4F-4DED-B745-EE60A1E85DA7}" type="sibTrans" cxnId="{0632BB1D-CF19-46DD-B697-B18824E3331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6A1DB17F-736C-418C-8806-5C12750ED8EC}">
      <dgm:prSet phldrT="[ข้อความ]" custT="1"/>
      <dgm:spPr/>
      <dgm:t>
        <a:bodyPr/>
        <a:lstStyle/>
        <a:p>
          <a:r>
            <a:rPr lang="th-TH" sz="28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งานบริการ</a:t>
          </a:r>
        </a:p>
      </dgm:t>
    </dgm:pt>
    <dgm:pt modelId="{683A254B-A83A-412C-8FD7-70FE6842DEE9}" type="parTrans" cxnId="{27C89CFD-B655-4543-B3AF-181226F1BFDA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C1A764A9-6AB2-4C21-BC68-4169B79021E9}" type="sibTrans" cxnId="{27C89CFD-B655-4543-B3AF-181226F1BFDA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6A2D8613-6BEE-4B07-95AF-AE7EEE3BEE83}">
      <dgm:prSet phldrT="[ข้อความ]" custT="1"/>
      <dgm:spPr>
        <a:solidFill>
          <a:srgbClr val="66FF33">
            <a:alpha val="50000"/>
          </a:srgb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8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งานจ้าง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th-TH" sz="28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ที่ปรึกษา</a:t>
          </a:r>
        </a:p>
      </dgm:t>
    </dgm:pt>
    <dgm:pt modelId="{F7570B5A-F3B0-4EC6-8995-F538C5189BEB}" type="parTrans" cxnId="{A4A8F5EA-3768-4664-947E-B1B7D7869172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54CEA23C-5DF9-4A8E-94EA-C2B928350052}" type="sibTrans" cxnId="{A4A8F5EA-3768-4664-947E-B1B7D7869172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54C7D69B-4274-484B-93FF-D374129D0403}">
      <dgm:prSet phldrT="[ข้อความ]" custT="1"/>
      <dgm:spPr>
        <a:solidFill>
          <a:srgbClr val="CCFF33">
            <a:alpha val="50000"/>
          </a:srgbClr>
        </a:solidFill>
        <a:scene3d>
          <a:camera prst="orthographicFront"/>
          <a:lightRig rig="flat" dir="t"/>
        </a:scene3d>
        <a:sp3d prstMaterial="plastic">
          <a:bevelT w="120900" h="88900" prst="slope"/>
          <a:bevelB w="88900" h="31750" prst="angle"/>
        </a:sp3d>
      </dgm:spPr>
      <dgm:t>
        <a:bodyPr/>
        <a:lstStyle/>
        <a:p>
          <a:r>
            <a:rPr lang="th-TH" sz="7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</a:t>
          </a:r>
          <a:r>
            <a:rPr lang="th-TH" sz="7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rPr>
            <a:t>พัสดุ</a:t>
          </a:r>
          <a:r>
            <a:rPr lang="th-TH" sz="7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”</a:t>
          </a:r>
        </a:p>
      </dgm:t>
    </dgm:pt>
    <dgm:pt modelId="{6226034A-42BB-4A7C-9B00-E306D61B80CA}" type="sibTrans" cxnId="{F34502DB-DC1B-4DDA-A421-2B36C513D928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40F59CE0-DE12-4F65-898E-E853D11DB7F1}" type="parTrans" cxnId="{F34502DB-DC1B-4DDA-A421-2B36C513D928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BBBA8501-2FB8-4FAF-898B-D60C5E8D9C7D}" type="pres">
      <dgm:prSet presAssocID="{C2EAED0B-CDBE-4223-B3CC-E021DC84E19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D3F3D1AF-6FD3-43CC-8DE9-47AF68D5D90C}" type="pres">
      <dgm:prSet presAssocID="{C2EAED0B-CDBE-4223-B3CC-E021DC84E19F}" presName="radial" presStyleCnt="0">
        <dgm:presLayoutVars>
          <dgm:animLvl val="ctr"/>
        </dgm:presLayoutVars>
      </dgm:prSet>
      <dgm:spPr/>
    </dgm:pt>
    <dgm:pt modelId="{382E5E1A-966D-415F-B031-4AF651129E27}" type="pres">
      <dgm:prSet presAssocID="{54C7D69B-4274-484B-93FF-D374129D0403}" presName="centerShape" presStyleLbl="vennNode1" presStyleIdx="0" presStyleCnt="6"/>
      <dgm:spPr/>
      <dgm:t>
        <a:bodyPr/>
        <a:lstStyle/>
        <a:p>
          <a:endParaRPr lang="th-TH"/>
        </a:p>
      </dgm:t>
    </dgm:pt>
    <dgm:pt modelId="{9B262CD0-9411-4EA0-9FCF-DEFC69612927}" type="pres">
      <dgm:prSet presAssocID="{B30567AD-454E-4CD2-ADDE-09CF711AC44E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563EE60-8D12-41D0-BF1C-7D544C614502}" type="pres">
      <dgm:prSet presAssocID="{D9DB9CAB-4722-45AE-A4FE-12FEB86371D4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181B344-D63A-4800-ACE6-304BF2F9D155}" type="pres">
      <dgm:prSet presAssocID="{3685DD07-9BFA-42ED-A7EA-13D27AD6BDAB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A79FB56-9662-4B05-9D83-0051C6CF9CD0}" type="pres">
      <dgm:prSet presAssocID="{6A2D8613-6BEE-4B07-95AF-AE7EEE3BEE83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2284197-D147-4F6D-B679-B5DB6A84542E}" type="pres">
      <dgm:prSet presAssocID="{6A1DB17F-736C-418C-8806-5C12750ED8EC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6C708E0E-3B87-4CFD-BFDD-1F61BB5CFB93}" srcId="{54C7D69B-4274-484B-93FF-D374129D0403}" destId="{B30567AD-454E-4CD2-ADDE-09CF711AC44E}" srcOrd="0" destOrd="0" parTransId="{1FF9F257-F8E5-45F5-A9E6-42AEADA736C8}" sibTransId="{36BA8D9B-14C7-410E-A1F2-A99227D9CC57}"/>
    <dgm:cxn modelId="{FC6499D0-036F-43D1-BEC5-56390B41A1A5}" type="presOf" srcId="{54C7D69B-4274-484B-93FF-D374129D0403}" destId="{382E5E1A-966D-415F-B031-4AF651129E27}" srcOrd="0" destOrd="0" presId="urn:microsoft.com/office/officeart/2005/8/layout/radial3"/>
    <dgm:cxn modelId="{A4A8F5EA-3768-4664-947E-B1B7D7869172}" srcId="{54C7D69B-4274-484B-93FF-D374129D0403}" destId="{6A2D8613-6BEE-4B07-95AF-AE7EEE3BEE83}" srcOrd="3" destOrd="0" parTransId="{F7570B5A-F3B0-4EC6-8995-F538C5189BEB}" sibTransId="{54CEA23C-5DF9-4A8E-94EA-C2B928350052}"/>
    <dgm:cxn modelId="{F34502DB-DC1B-4DDA-A421-2B36C513D928}" srcId="{C2EAED0B-CDBE-4223-B3CC-E021DC84E19F}" destId="{54C7D69B-4274-484B-93FF-D374129D0403}" srcOrd="0" destOrd="0" parTransId="{40F59CE0-DE12-4F65-898E-E853D11DB7F1}" sibTransId="{6226034A-42BB-4A7C-9B00-E306D61B80CA}"/>
    <dgm:cxn modelId="{78F40B91-2413-4EC6-A54F-44690E2B6DA1}" srcId="{54C7D69B-4274-484B-93FF-D374129D0403}" destId="{D9DB9CAB-4722-45AE-A4FE-12FEB86371D4}" srcOrd="1" destOrd="0" parTransId="{AAFC8C43-99C5-4016-9323-53066302BAA7}" sibTransId="{91110BF0-7057-4233-9A7E-E5BA351C9C88}"/>
    <dgm:cxn modelId="{2B3B30E1-7841-415F-A9BD-55763CC2968C}" type="presOf" srcId="{6A2D8613-6BEE-4B07-95AF-AE7EEE3BEE83}" destId="{AA79FB56-9662-4B05-9D83-0051C6CF9CD0}" srcOrd="0" destOrd="0" presId="urn:microsoft.com/office/officeart/2005/8/layout/radial3"/>
    <dgm:cxn modelId="{0632BB1D-CF19-46DD-B697-B18824E33311}" srcId="{54C7D69B-4274-484B-93FF-D374129D0403}" destId="{3685DD07-9BFA-42ED-A7EA-13D27AD6BDAB}" srcOrd="2" destOrd="0" parTransId="{A48EFAD0-970D-4297-BBB7-CB7A9F83E8E8}" sibTransId="{CBED3C12-5C4F-4DED-B745-EE60A1E85DA7}"/>
    <dgm:cxn modelId="{8D96C70A-AE81-47DB-9695-5B1FDDE9BA72}" type="presOf" srcId="{C2EAED0B-CDBE-4223-B3CC-E021DC84E19F}" destId="{BBBA8501-2FB8-4FAF-898B-D60C5E8D9C7D}" srcOrd="0" destOrd="0" presId="urn:microsoft.com/office/officeart/2005/8/layout/radial3"/>
    <dgm:cxn modelId="{9863090C-76AB-4F09-A30F-06CCE7F27D53}" type="presOf" srcId="{B30567AD-454E-4CD2-ADDE-09CF711AC44E}" destId="{9B262CD0-9411-4EA0-9FCF-DEFC69612927}" srcOrd="0" destOrd="0" presId="urn:microsoft.com/office/officeart/2005/8/layout/radial3"/>
    <dgm:cxn modelId="{4EC2C0E1-851A-48D9-8AE9-DEE25079CBD8}" type="presOf" srcId="{6A1DB17F-736C-418C-8806-5C12750ED8EC}" destId="{12284197-D147-4F6D-B679-B5DB6A84542E}" srcOrd="0" destOrd="0" presId="urn:microsoft.com/office/officeart/2005/8/layout/radial3"/>
    <dgm:cxn modelId="{12D3933D-20D6-4F2D-A9D8-CF357FDC756B}" type="presOf" srcId="{D9DB9CAB-4722-45AE-A4FE-12FEB86371D4}" destId="{D563EE60-8D12-41D0-BF1C-7D544C614502}" srcOrd="0" destOrd="0" presId="urn:microsoft.com/office/officeart/2005/8/layout/radial3"/>
    <dgm:cxn modelId="{771CE6B3-5441-4C40-A34B-D9218F9C2714}" type="presOf" srcId="{3685DD07-9BFA-42ED-A7EA-13D27AD6BDAB}" destId="{D181B344-D63A-4800-ACE6-304BF2F9D155}" srcOrd="0" destOrd="0" presId="urn:microsoft.com/office/officeart/2005/8/layout/radial3"/>
    <dgm:cxn modelId="{27C89CFD-B655-4543-B3AF-181226F1BFDA}" srcId="{54C7D69B-4274-484B-93FF-D374129D0403}" destId="{6A1DB17F-736C-418C-8806-5C12750ED8EC}" srcOrd="4" destOrd="0" parTransId="{683A254B-A83A-412C-8FD7-70FE6842DEE9}" sibTransId="{C1A764A9-6AB2-4C21-BC68-4169B79021E9}"/>
    <dgm:cxn modelId="{37EA584C-BF09-4F83-AC18-FBCE74CB4B0E}" type="presParOf" srcId="{BBBA8501-2FB8-4FAF-898B-D60C5E8D9C7D}" destId="{D3F3D1AF-6FD3-43CC-8DE9-47AF68D5D90C}" srcOrd="0" destOrd="0" presId="urn:microsoft.com/office/officeart/2005/8/layout/radial3"/>
    <dgm:cxn modelId="{00682B30-CE6E-4E80-BE43-5AE6A735617B}" type="presParOf" srcId="{D3F3D1AF-6FD3-43CC-8DE9-47AF68D5D90C}" destId="{382E5E1A-966D-415F-B031-4AF651129E27}" srcOrd="0" destOrd="0" presId="urn:microsoft.com/office/officeart/2005/8/layout/radial3"/>
    <dgm:cxn modelId="{BE40586B-EAD9-4DE9-9F82-4E80A15587DE}" type="presParOf" srcId="{D3F3D1AF-6FD3-43CC-8DE9-47AF68D5D90C}" destId="{9B262CD0-9411-4EA0-9FCF-DEFC69612927}" srcOrd="1" destOrd="0" presId="urn:microsoft.com/office/officeart/2005/8/layout/radial3"/>
    <dgm:cxn modelId="{6B16B163-5EC4-4B27-B7A4-B2EB48F33133}" type="presParOf" srcId="{D3F3D1AF-6FD3-43CC-8DE9-47AF68D5D90C}" destId="{D563EE60-8D12-41D0-BF1C-7D544C614502}" srcOrd="2" destOrd="0" presId="urn:microsoft.com/office/officeart/2005/8/layout/radial3"/>
    <dgm:cxn modelId="{C85AAEEC-CA4D-4DC3-9BAC-960EC3FB3688}" type="presParOf" srcId="{D3F3D1AF-6FD3-43CC-8DE9-47AF68D5D90C}" destId="{D181B344-D63A-4800-ACE6-304BF2F9D155}" srcOrd="3" destOrd="0" presId="urn:microsoft.com/office/officeart/2005/8/layout/radial3"/>
    <dgm:cxn modelId="{762EF970-9343-4C29-87A2-191621A963AD}" type="presParOf" srcId="{D3F3D1AF-6FD3-43CC-8DE9-47AF68D5D90C}" destId="{AA79FB56-9662-4B05-9D83-0051C6CF9CD0}" srcOrd="4" destOrd="0" presId="urn:microsoft.com/office/officeart/2005/8/layout/radial3"/>
    <dgm:cxn modelId="{CFD21FF9-69D0-421A-8D72-11F53B8948E0}" type="presParOf" srcId="{D3F3D1AF-6FD3-43CC-8DE9-47AF68D5D90C}" destId="{12284197-D147-4F6D-B679-B5DB6A84542E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5AB6879-7232-4C91-93E5-C5C6411E843D}" type="doc">
      <dgm:prSet loTypeId="urn:microsoft.com/office/officeart/2005/8/layout/cycle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BA466FB6-D732-4EC7-B49E-BB959E7C7DE9}">
      <dgm:prSet phldrT="[ข้อความ]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วัสดุ</a:t>
          </a:r>
        </a:p>
      </dgm:t>
    </dgm:pt>
    <dgm:pt modelId="{B0E6D6B3-2DA1-479E-8638-851BB2E7A9A4}" type="parTrans" cxnId="{25379DE1-7911-43E3-941B-49F099B5A1C7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18E5A4C0-4206-4889-935E-B93E380ADFA4}" type="sibTrans" cxnId="{25379DE1-7911-43E3-941B-49F099B5A1C7}">
      <dgm:prSet/>
      <dgm:spPr>
        <a:solidFill>
          <a:schemeClr val="accent1">
            <a:lumMod val="75000"/>
            <a:alpha val="25000"/>
          </a:schemeClr>
        </a:solidFill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505B85E0-C8A1-410D-85B5-3F28F7B92D29}">
      <dgm:prSet phldrT="[ข้อความ]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ครุภัณฑ์</a:t>
          </a:r>
        </a:p>
      </dgm:t>
    </dgm:pt>
    <dgm:pt modelId="{36DE9273-8898-4E2A-8982-5FFFC6E49C91}" type="parTrans" cxnId="{036DCC70-7912-446C-8FFB-D4D8B9CDD51E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7D88019B-BDFD-487C-9D95-A78BABD48A1C}" type="sibTrans" cxnId="{036DCC70-7912-446C-8FFB-D4D8B9CDD51E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D56FE870-CC1B-4865-B2F4-511C9C30B23D}">
      <dgm:prSet phldrT="[ข้อความ]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ที่ดิน</a:t>
          </a:r>
        </a:p>
      </dgm:t>
    </dgm:pt>
    <dgm:pt modelId="{015F1AEC-2A9E-4539-9A8F-2C61E45C7446}" type="parTrans" cxnId="{E01DAAD1-9D6D-43F9-A8D8-622863D0E424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BB6C69F-4F10-4BC4-92EB-9DB56DF778C9}" type="sibTrans" cxnId="{E01DAAD1-9D6D-43F9-A8D8-622863D0E424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A4452DB-0AE1-4812-BF78-8C8B24A8FFF2}">
      <dgm:prSet phldrT="[ข้อความ]"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sz="36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สิ่งปลูกสร้าง</a:t>
          </a:r>
        </a:p>
      </dgm:t>
    </dgm:pt>
    <dgm:pt modelId="{6F329D89-C49C-4695-851A-9B5B10C225F2}" type="parTrans" cxnId="{22B4618E-6EB8-4860-B471-359AA9CF19B2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1CB47F0C-9AD7-4FFF-BFA7-856999C90546}" type="sibTrans" cxnId="{22B4618E-6EB8-4860-B471-359AA9CF19B2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54074645-D0B4-4715-B5D1-427A9CA2555C}">
      <dgm:prSet phldrT="[ข้อความ]"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36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ทรัพย์สิน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th-TH" sz="36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อื่นใด</a:t>
          </a:r>
        </a:p>
      </dgm:t>
    </dgm:pt>
    <dgm:pt modelId="{9EE7E804-DC50-499F-8F22-EF18E318CB69}" type="parTrans" cxnId="{5EC63BD5-CFBE-4E01-BCED-894A16834A4E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E6911C2E-0409-4124-8498-D014185A27C2}" type="sibTrans" cxnId="{5EC63BD5-CFBE-4E01-BCED-894A16834A4E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57C80F0F-3B82-4FF3-BEEE-AA5A807EF685}" type="pres">
      <dgm:prSet presAssocID="{05AB6879-7232-4C91-93E5-C5C6411E843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96260B4E-4238-4AB5-826D-7A85B92A21F2}" type="pres">
      <dgm:prSet presAssocID="{05AB6879-7232-4C91-93E5-C5C6411E843D}" presName="cycle" presStyleCnt="0"/>
      <dgm:spPr/>
    </dgm:pt>
    <dgm:pt modelId="{AF040E7D-48C7-42EC-94AC-C08E643AD2AD}" type="pres">
      <dgm:prSet presAssocID="{BA466FB6-D732-4EC7-B49E-BB959E7C7DE9}" presName="nodeFirstNode" presStyleLbl="node1" presStyleIdx="0" presStyleCnt="5" custScaleX="8315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CDB3412-6A6E-47B0-AB16-6C245312C162}" type="pres">
      <dgm:prSet presAssocID="{18E5A4C0-4206-4889-935E-B93E380ADFA4}" presName="sibTransFirstNode" presStyleLbl="bgShp" presStyleIdx="0" presStyleCnt="1"/>
      <dgm:spPr/>
      <dgm:t>
        <a:bodyPr/>
        <a:lstStyle/>
        <a:p>
          <a:endParaRPr lang="th-TH"/>
        </a:p>
      </dgm:t>
    </dgm:pt>
    <dgm:pt modelId="{341BA739-5C69-4816-8695-DAE025E0ABF7}" type="pres">
      <dgm:prSet presAssocID="{505B85E0-C8A1-410D-85B5-3F28F7B92D29}" presName="nodeFollowingNodes" presStyleLbl="node1" presStyleIdx="1" presStyleCnt="5" custScaleX="8315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5F82C10-564D-4365-904B-D1F9863E320C}" type="pres">
      <dgm:prSet presAssocID="{D56FE870-CC1B-4865-B2F4-511C9C30B23D}" presName="nodeFollowingNodes" presStyleLbl="node1" presStyleIdx="2" presStyleCnt="5" custScaleX="83158" custRadScaleRad="106257" custRadScaleInc="-819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9218587-932C-4590-BCBD-8AED91B931A8}" type="pres">
      <dgm:prSet presAssocID="{3A4452DB-0AE1-4812-BF78-8C8B24A8FFF2}" presName="nodeFollowingNodes" presStyleLbl="node1" presStyleIdx="3" presStyleCnt="5" custScaleX="83158" custRadScaleRad="106478" custRadScaleInc="8423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90D37C2-5B5D-493D-B35B-327F4D75A144}" type="pres">
      <dgm:prSet presAssocID="{54074645-D0B4-4715-B5D1-427A9CA2555C}" presName="nodeFollowingNodes" presStyleLbl="node1" presStyleIdx="4" presStyleCnt="5" custScaleX="8315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5EC63BD5-CFBE-4E01-BCED-894A16834A4E}" srcId="{05AB6879-7232-4C91-93E5-C5C6411E843D}" destId="{54074645-D0B4-4715-B5D1-427A9CA2555C}" srcOrd="4" destOrd="0" parTransId="{9EE7E804-DC50-499F-8F22-EF18E318CB69}" sibTransId="{E6911C2E-0409-4124-8498-D014185A27C2}"/>
    <dgm:cxn modelId="{76D6ECDE-D827-428C-9CE0-3526FA0D9B01}" type="presOf" srcId="{BA466FB6-D732-4EC7-B49E-BB959E7C7DE9}" destId="{AF040E7D-48C7-42EC-94AC-C08E643AD2AD}" srcOrd="0" destOrd="0" presId="urn:microsoft.com/office/officeart/2005/8/layout/cycle3"/>
    <dgm:cxn modelId="{25379DE1-7911-43E3-941B-49F099B5A1C7}" srcId="{05AB6879-7232-4C91-93E5-C5C6411E843D}" destId="{BA466FB6-D732-4EC7-B49E-BB959E7C7DE9}" srcOrd="0" destOrd="0" parTransId="{B0E6D6B3-2DA1-479E-8638-851BB2E7A9A4}" sibTransId="{18E5A4C0-4206-4889-935E-B93E380ADFA4}"/>
    <dgm:cxn modelId="{22B4618E-6EB8-4860-B471-359AA9CF19B2}" srcId="{05AB6879-7232-4C91-93E5-C5C6411E843D}" destId="{3A4452DB-0AE1-4812-BF78-8C8B24A8FFF2}" srcOrd="3" destOrd="0" parTransId="{6F329D89-C49C-4695-851A-9B5B10C225F2}" sibTransId="{1CB47F0C-9AD7-4FFF-BFA7-856999C90546}"/>
    <dgm:cxn modelId="{B6CC3271-82D9-4E64-89A7-D4C96315CF8B}" type="presOf" srcId="{D56FE870-CC1B-4865-B2F4-511C9C30B23D}" destId="{35F82C10-564D-4365-904B-D1F9863E320C}" srcOrd="0" destOrd="0" presId="urn:microsoft.com/office/officeart/2005/8/layout/cycle3"/>
    <dgm:cxn modelId="{42BBB045-400D-4E7B-A959-C1E37E4682DF}" type="presOf" srcId="{54074645-D0B4-4715-B5D1-427A9CA2555C}" destId="{390D37C2-5B5D-493D-B35B-327F4D75A144}" srcOrd="0" destOrd="0" presId="urn:microsoft.com/office/officeart/2005/8/layout/cycle3"/>
    <dgm:cxn modelId="{036DCC70-7912-446C-8FFB-D4D8B9CDD51E}" srcId="{05AB6879-7232-4C91-93E5-C5C6411E843D}" destId="{505B85E0-C8A1-410D-85B5-3F28F7B92D29}" srcOrd="1" destOrd="0" parTransId="{36DE9273-8898-4E2A-8982-5FFFC6E49C91}" sibTransId="{7D88019B-BDFD-487C-9D95-A78BABD48A1C}"/>
    <dgm:cxn modelId="{8EE8D291-274F-4AC6-BC08-10B6F09CE0C9}" type="presOf" srcId="{3A4452DB-0AE1-4812-BF78-8C8B24A8FFF2}" destId="{F9218587-932C-4590-BCBD-8AED91B931A8}" srcOrd="0" destOrd="0" presId="urn:microsoft.com/office/officeart/2005/8/layout/cycle3"/>
    <dgm:cxn modelId="{4B7BE452-B786-4838-B33F-D4B57E0ED4A9}" type="presOf" srcId="{05AB6879-7232-4C91-93E5-C5C6411E843D}" destId="{57C80F0F-3B82-4FF3-BEEE-AA5A807EF685}" srcOrd="0" destOrd="0" presId="urn:microsoft.com/office/officeart/2005/8/layout/cycle3"/>
    <dgm:cxn modelId="{71D91341-9DB7-4BD1-93A5-8D2CC84C5AC2}" type="presOf" srcId="{505B85E0-C8A1-410D-85B5-3F28F7B92D29}" destId="{341BA739-5C69-4816-8695-DAE025E0ABF7}" srcOrd="0" destOrd="0" presId="urn:microsoft.com/office/officeart/2005/8/layout/cycle3"/>
    <dgm:cxn modelId="{5A50B97B-0B15-42B5-B24B-F66E98E6A2E4}" type="presOf" srcId="{18E5A4C0-4206-4889-935E-B93E380ADFA4}" destId="{5CDB3412-6A6E-47B0-AB16-6C245312C162}" srcOrd="0" destOrd="0" presId="urn:microsoft.com/office/officeart/2005/8/layout/cycle3"/>
    <dgm:cxn modelId="{E01DAAD1-9D6D-43F9-A8D8-622863D0E424}" srcId="{05AB6879-7232-4C91-93E5-C5C6411E843D}" destId="{D56FE870-CC1B-4865-B2F4-511C9C30B23D}" srcOrd="2" destOrd="0" parTransId="{015F1AEC-2A9E-4539-9A8F-2C61E45C7446}" sibTransId="{ABB6C69F-4F10-4BC4-92EB-9DB56DF778C9}"/>
    <dgm:cxn modelId="{4EA64665-47A9-4870-92F4-AF21599E04B2}" type="presParOf" srcId="{57C80F0F-3B82-4FF3-BEEE-AA5A807EF685}" destId="{96260B4E-4238-4AB5-826D-7A85B92A21F2}" srcOrd="0" destOrd="0" presId="urn:microsoft.com/office/officeart/2005/8/layout/cycle3"/>
    <dgm:cxn modelId="{FDAAEFBD-B73A-48B7-9C77-479F27AFB93C}" type="presParOf" srcId="{96260B4E-4238-4AB5-826D-7A85B92A21F2}" destId="{AF040E7D-48C7-42EC-94AC-C08E643AD2AD}" srcOrd="0" destOrd="0" presId="urn:microsoft.com/office/officeart/2005/8/layout/cycle3"/>
    <dgm:cxn modelId="{96F18A1F-CF72-47DF-B6DF-416C67EBA780}" type="presParOf" srcId="{96260B4E-4238-4AB5-826D-7A85B92A21F2}" destId="{5CDB3412-6A6E-47B0-AB16-6C245312C162}" srcOrd="1" destOrd="0" presId="urn:microsoft.com/office/officeart/2005/8/layout/cycle3"/>
    <dgm:cxn modelId="{D2AF5535-6CDF-4A89-8812-010680B54216}" type="presParOf" srcId="{96260B4E-4238-4AB5-826D-7A85B92A21F2}" destId="{341BA739-5C69-4816-8695-DAE025E0ABF7}" srcOrd="2" destOrd="0" presId="urn:microsoft.com/office/officeart/2005/8/layout/cycle3"/>
    <dgm:cxn modelId="{2FDE0D02-2C8F-4C31-B06A-A776996399CB}" type="presParOf" srcId="{96260B4E-4238-4AB5-826D-7A85B92A21F2}" destId="{35F82C10-564D-4365-904B-D1F9863E320C}" srcOrd="3" destOrd="0" presId="urn:microsoft.com/office/officeart/2005/8/layout/cycle3"/>
    <dgm:cxn modelId="{084341FB-FB5D-4386-A220-3ED6CF82DEB6}" type="presParOf" srcId="{96260B4E-4238-4AB5-826D-7A85B92A21F2}" destId="{F9218587-932C-4590-BCBD-8AED91B931A8}" srcOrd="4" destOrd="0" presId="urn:microsoft.com/office/officeart/2005/8/layout/cycle3"/>
    <dgm:cxn modelId="{D52693D1-C00B-42CF-9C6B-A0240424D14F}" type="presParOf" srcId="{96260B4E-4238-4AB5-826D-7A85B92A21F2}" destId="{390D37C2-5B5D-493D-B35B-327F4D75A144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8EEAF5F-478B-4194-8A2C-8DE6BB121376}" type="doc">
      <dgm:prSet loTypeId="urn:microsoft.com/office/officeart/2005/8/layout/matrix3" loCatId="matrix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th-TH"/>
        </a:p>
      </dgm:t>
    </dgm:pt>
    <dgm:pt modelId="{310E39A4-F617-4E44-9092-4EED157425C1}">
      <dgm:prSet phldrT="[Text]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  <a:t>งานจ้างบริการ</a:t>
          </a:r>
        </a:p>
      </dgm:t>
    </dgm:pt>
    <dgm:pt modelId="{2B14A664-EEB4-49EC-98E3-B58E258B1326}" type="parTrans" cxnId="{54B7F832-F5FC-485A-825C-95C4AE4A025F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4299CCB2-9F85-4E7E-A841-1F3E70052352}" type="sibTrans" cxnId="{54B7F832-F5FC-485A-825C-95C4AE4A025F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093ECBF6-DE48-48DA-8570-EE4BABBDE297}">
      <dgm:prSet phldrT="[Text]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b="1" dirty="0">
              <a:latin typeface="EucrosiaUPC" pitchFamily="18" charset="-34"/>
              <a:cs typeface="EucrosiaUPC" pitchFamily="18" charset="-34"/>
            </a:rPr>
            <a:t>งานจ้างทำของ</a:t>
          </a:r>
        </a:p>
      </dgm:t>
    </dgm:pt>
    <dgm:pt modelId="{0B62A697-0820-4FDC-81F8-64F747642A87}" type="parTrans" cxnId="{C6D1D16E-8CE9-45AC-8D04-4810A5D0F3D9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49C0FC54-55C2-41F8-A493-19A01F723501}" type="sibTrans" cxnId="{C6D1D16E-8CE9-45AC-8D04-4810A5D0F3D9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4E485604-7AD7-48E1-AD69-B6B6E17A25C1}">
      <dgm:prSet phldrT="[Text]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  <a:t>การรับขน</a:t>
          </a:r>
          <a:br>
            <a: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rPr>
            <a:t>ตามประมวลกฎหมายแพ่งและพาณิชย์</a:t>
          </a:r>
        </a:p>
      </dgm:t>
    </dgm:pt>
    <dgm:pt modelId="{293FF8B0-67E5-4D87-B93B-2D411FD47F70}" type="parTrans" cxnId="{10C36D24-A326-4A76-BC0E-8099708D4062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EBBE9BB4-A66E-4861-9B19-3E1FF7415830}" type="sibTrans" cxnId="{10C36D24-A326-4A76-BC0E-8099708D4062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424FA30E-F8AA-4BC8-8EF8-468D6EEE7648}">
      <dgm:prSet phldrT="[Text]"/>
      <dgm:spPr>
        <a:solidFill>
          <a:schemeClr val="bg2">
            <a:lumMod val="25000"/>
            <a:alpha val="56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b="1" dirty="0">
              <a:latin typeface="EucrosiaUPC" pitchFamily="18" charset="-34"/>
              <a:cs typeface="EucrosiaUPC" pitchFamily="18" charset="-34"/>
            </a:rPr>
            <a:t>งานจ้างเหมาบริการ</a:t>
          </a:r>
        </a:p>
      </dgm:t>
    </dgm:pt>
    <dgm:pt modelId="{39D1EC57-0FD9-4BA3-9E4F-979EF6FDD541}" type="parTrans" cxnId="{53C797BB-8CE0-4A62-A3DC-DBEC5B935D7F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C81E3A11-B7E8-4547-A8BE-2382AAA8E991}" type="sibTrans" cxnId="{53C797BB-8CE0-4A62-A3DC-DBEC5B935D7F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4E2A6CF5-1435-429D-A690-FAABA684BEF6}" type="pres">
      <dgm:prSet presAssocID="{88EEAF5F-478B-4194-8A2C-8DE6BB12137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E5C5F526-5CA3-4CAB-AA6C-666E89747276}" type="pres">
      <dgm:prSet presAssocID="{88EEAF5F-478B-4194-8A2C-8DE6BB121376}" presName="diamond" presStyleLbl="bgShp" presStyleIdx="0" presStyleCnt="1" custLinFactNeighborY="-1299"/>
      <dgm:spPr/>
    </dgm:pt>
    <dgm:pt modelId="{D0609269-7A79-49E4-BBB1-3679115495F7}" type="pres">
      <dgm:prSet presAssocID="{88EEAF5F-478B-4194-8A2C-8DE6BB121376}" presName="quad1" presStyleLbl="node1" presStyleIdx="0" presStyleCnt="4" custLinFactNeighborX="-22694" custLinFactNeighborY="-77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82765DE-98D6-42B4-8FB6-9CB58EC9F1FE}" type="pres">
      <dgm:prSet presAssocID="{88EEAF5F-478B-4194-8A2C-8DE6BB121376}" presName="quad2" presStyleLbl="node1" presStyleIdx="1" presStyleCnt="4" custLinFactNeighborX="22694" custLinFactNeighborY="-78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2426B6B-B0C2-4A32-9B9E-62643C58D4F0}" type="pres">
      <dgm:prSet presAssocID="{88EEAF5F-478B-4194-8A2C-8DE6BB121376}" presName="quad3" presStyleLbl="node1" presStyleIdx="2" presStyleCnt="4" custLinFactNeighborX="-22694" custLinFactNeighborY="43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76A0EFF-2070-40F0-BB24-872B5CDBE6C6}" type="pres">
      <dgm:prSet presAssocID="{88EEAF5F-478B-4194-8A2C-8DE6BB121376}" presName="quad4" presStyleLbl="node1" presStyleIdx="3" presStyleCnt="4" custLinFactNeighborX="22694" custLinFactNeighborY="43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53C797BB-8CE0-4A62-A3DC-DBEC5B935D7F}" srcId="{88EEAF5F-478B-4194-8A2C-8DE6BB121376}" destId="{424FA30E-F8AA-4BC8-8EF8-468D6EEE7648}" srcOrd="1" destOrd="0" parTransId="{39D1EC57-0FD9-4BA3-9E4F-979EF6FDD541}" sibTransId="{C81E3A11-B7E8-4547-A8BE-2382AAA8E991}"/>
    <dgm:cxn modelId="{2261CBB4-8CEA-45ED-9B77-741CB7201E38}" type="presOf" srcId="{310E39A4-F617-4E44-9092-4EED157425C1}" destId="{D0609269-7A79-49E4-BBB1-3679115495F7}" srcOrd="0" destOrd="0" presId="urn:microsoft.com/office/officeart/2005/8/layout/matrix3"/>
    <dgm:cxn modelId="{295F46D1-01CF-4209-BC94-D46A61904CEF}" type="presOf" srcId="{4E485604-7AD7-48E1-AD69-B6B6E17A25C1}" destId="{276A0EFF-2070-40F0-BB24-872B5CDBE6C6}" srcOrd="0" destOrd="0" presId="urn:microsoft.com/office/officeart/2005/8/layout/matrix3"/>
    <dgm:cxn modelId="{C6D1D16E-8CE9-45AC-8D04-4810A5D0F3D9}" srcId="{88EEAF5F-478B-4194-8A2C-8DE6BB121376}" destId="{093ECBF6-DE48-48DA-8570-EE4BABBDE297}" srcOrd="2" destOrd="0" parTransId="{0B62A697-0820-4FDC-81F8-64F747642A87}" sibTransId="{49C0FC54-55C2-41F8-A493-19A01F723501}"/>
    <dgm:cxn modelId="{FEB090DA-C479-4F98-83E6-40614F0F0605}" type="presOf" srcId="{88EEAF5F-478B-4194-8A2C-8DE6BB121376}" destId="{4E2A6CF5-1435-429D-A690-FAABA684BEF6}" srcOrd="0" destOrd="0" presId="urn:microsoft.com/office/officeart/2005/8/layout/matrix3"/>
    <dgm:cxn modelId="{10C36D24-A326-4A76-BC0E-8099708D4062}" srcId="{88EEAF5F-478B-4194-8A2C-8DE6BB121376}" destId="{4E485604-7AD7-48E1-AD69-B6B6E17A25C1}" srcOrd="3" destOrd="0" parTransId="{293FF8B0-67E5-4D87-B93B-2D411FD47F70}" sibTransId="{EBBE9BB4-A66E-4861-9B19-3E1FF7415830}"/>
    <dgm:cxn modelId="{54B7F832-F5FC-485A-825C-95C4AE4A025F}" srcId="{88EEAF5F-478B-4194-8A2C-8DE6BB121376}" destId="{310E39A4-F617-4E44-9092-4EED157425C1}" srcOrd="0" destOrd="0" parTransId="{2B14A664-EEB4-49EC-98E3-B58E258B1326}" sibTransId="{4299CCB2-9F85-4E7E-A841-1F3E70052352}"/>
    <dgm:cxn modelId="{64439E29-3603-4EDB-B7E2-4C48E889E866}" type="presOf" srcId="{093ECBF6-DE48-48DA-8570-EE4BABBDE297}" destId="{42426B6B-B0C2-4A32-9B9E-62643C58D4F0}" srcOrd="0" destOrd="0" presId="urn:microsoft.com/office/officeart/2005/8/layout/matrix3"/>
    <dgm:cxn modelId="{0C26C880-E170-44CD-89E2-934364E4BC0F}" type="presOf" srcId="{424FA30E-F8AA-4BC8-8EF8-468D6EEE7648}" destId="{982765DE-98D6-42B4-8FB6-9CB58EC9F1FE}" srcOrd="0" destOrd="0" presId="urn:microsoft.com/office/officeart/2005/8/layout/matrix3"/>
    <dgm:cxn modelId="{B5FCD867-EEE8-43F8-A0C1-D324F378E09F}" type="presParOf" srcId="{4E2A6CF5-1435-429D-A690-FAABA684BEF6}" destId="{E5C5F526-5CA3-4CAB-AA6C-666E89747276}" srcOrd="0" destOrd="0" presId="urn:microsoft.com/office/officeart/2005/8/layout/matrix3"/>
    <dgm:cxn modelId="{8EB7F75D-CF4D-427E-8B52-3F1D062167DC}" type="presParOf" srcId="{4E2A6CF5-1435-429D-A690-FAABA684BEF6}" destId="{D0609269-7A79-49E4-BBB1-3679115495F7}" srcOrd="1" destOrd="0" presId="urn:microsoft.com/office/officeart/2005/8/layout/matrix3"/>
    <dgm:cxn modelId="{EE208DC7-B0A7-407E-A1A4-609F28A22911}" type="presParOf" srcId="{4E2A6CF5-1435-429D-A690-FAABA684BEF6}" destId="{982765DE-98D6-42B4-8FB6-9CB58EC9F1FE}" srcOrd="2" destOrd="0" presId="urn:microsoft.com/office/officeart/2005/8/layout/matrix3"/>
    <dgm:cxn modelId="{3B0372FA-B20F-405B-BAA9-63B608273E8E}" type="presParOf" srcId="{4E2A6CF5-1435-429D-A690-FAABA684BEF6}" destId="{42426B6B-B0C2-4A32-9B9E-62643C58D4F0}" srcOrd="3" destOrd="0" presId="urn:microsoft.com/office/officeart/2005/8/layout/matrix3"/>
    <dgm:cxn modelId="{1425BE6C-8D9D-4B6E-A975-314CD8A9B162}" type="presParOf" srcId="{4E2A6CF5-1435-429D-A690-FAABA684BEF6}" destId="{276A0EFF-2070-40F0-BB24-872B5CDBE6C6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20D4DCB-96E2-4202-88E9-E989C1523710}" type="doc">
      <dgm:prSet loTypeId="urn:microsoft.com/office/officeart/2008/layout/AlternatingPictureCircles" loCatId="pictur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9A37248F-A256-465E-BCFB-0DA378C9FE67}">
      <dgm:prSet phldrT="[Text]" custT="1"/>
      <dgm:spPr>
        <a:solidFill>
          <a:srgbClr val="FFFF00">
            <a:alpha val="90000"/>
          </a:srgb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altLang="th-TH" sz="1800" b="1" dirty="0">
              <a:effectLst/>
              <a:latin typeface="EucrosiaUPC" pitchFamily="18" charset="-34"/>
              <a:cs typeface="EucrosiaUPC" pitchFamily="18" charset="-34"/>
            </a:rPr>
            <a:t>งานก่อสร้างอาคาร </a:t>
          </a:r>
          <a:endParaRPr lang="th-TH" sz="1800" b="1" dirty="0">
            <a:effectLst/>
            <a:latin typeface="EucrosiaUPC" pitchFamily="18" charset="-34"/>
            <a:cs typeface="EucrosiaUPC" pitchFamily="18" charset="-34"/>
          </a:endParaRPr>
        </a:p>
      </dgm:t>
    </dgm:pt>
    <dgm:pt modelId="{961D3746-EBE1-48A6-AE5F-7DA1259DD938}" type="parTrans" cxnId="{D9DBE2C5-DB51-4473-B04C-36547052AA35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7E03B20F-7352-47CB-A517-C2E5F32C3C93}" type="sibTrans" cxnId="{D9DBE2C5-DB51-4473-B04C-36547052AA35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0355F28E-548E-4DB7-94B9-9B998815BD64}">
      <dgm:prSet phldrT="[Text]" custT="1"/>
      <dgm:spPr>
        <a:solidFill>
          <a:srgbClr val="FF99FF">
            <a:alpha val="90000"/>
          </a:srgb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altLang="th-TH" sz="2000" b="1" spc="-30" baseline="0" dirty="0">
              <a:effectLst/>
              <a:latin typeface="EucrosiaUPC" pitchFamily="18" charset="-34"/>
              <a:cs typeface="EucrosiaUPC" pitchFamily="18" charset="-34"/>
            </a:rPr>
            <a:t>สา</a:t>
          </a:r>
          <a:r>
            <a:rPr lang="th-TH" altLang="th-TH" sz="2000" b="1" spc="-30" baseline="0" dirty="0" err="1">
              <a:effectLst/>
              <a:latin typeface="EucrosiaUPC" pitchFamily="18" charset="-34"/>
              <a:cs typeface="EucrosiaUPC" pitchFamily="18" charset="-34"/>
            </a:rPr>
            <a:t>ธารณู</a:t>
          </a:r>
          <a:r>
            <a:rPr lang="th-TH" altLang="th-TH" sz="2000" b="1" spc="-30" baseline="0" dirty="0">
              <a:effectLst/>
              <a:latin typeface="EucrosiaUPC" pitchFamily="18" charset="-34"/>
              <a:cs typeface="EucrosiaUPC" pitchFamily="18" charset="-34"/>
            </a:rPr>
            <a:t/>
          </a:r>
          <a:br>
            <a:rPr lang="th-TH" altLang="th-TH" sz="2000" b="1" spc="-30" baseline="0" dirty="0">
              <a:effectLst/>
              <a:latin typeface="EucrosiaUPC" pitchFamily="18" charset="-34"/>
              <a:cs typeface="EucrosiaUPC" pitchFamily="18" charset="-34"/>
            </a:rPr>
          </a:br>
          <a:r>
            <a:rPr lang="th-TH" altLang="th-TH" sz="2000" b="1" spc="-30" baseline="0" dirty="0" err="1">
              <a:effectLst/>
              <a:latin typeface="EucrosiaUPC" pitchFamily="18" charset="-34"/>
              <a:cs typeface="EucrosiaUPC" pitchFamily="18" charset="-34"/>
            </a:rPr>
            <a:t>ปโภค</a:t>
          </a:r>
          <a:endParaRPr lang="th-TH" sz="2000" b="1" spc="-30" baseline="0" dirty="0">
            <a:effectLst/>
            <a:latin typeface="EucrosiaUPC" pitchFamily="18" charset="-34"/>
            <a:cs typeface="EucrosiaUPC" pitchFamily="18" charset="-34"/>
          </a:endParaRPr>
        </a:p>
      </dgm:t>
    </dgm:pt>
    <dgm:pt modelId="{6D880EF1-E639-4FBF-B043-EAF9F91BEE0A}" type="parTrans" cxnId="{F835FBB4-B576-4F45-AFAB-BD35D2B7BF2E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C7F7B514-6758-4F6A-88DB-CB1C6BB6D39F}" type="sibTrans" cxnId="{F835FBB4-B576-4F45-AFAB-BD35D2B7BF2E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256CBFF5-BEDC-44A9-AD76-E9F213126E03}">
      <dgm:prSet phldrT="[Text]" custT="1"/>
      <dgm:spPr>
        <a:solidFill>
          <a:srgbClr val="FFC000">
            <a:alpha val="90000"/>
          </a:srgb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sz="1800" b="1" dirty="0">
              <a:effectLst/>
              <a:latin typeface="EucrosiaUPC" pitchFamily="18" charset="-34"/>
              <a:cs typeface="EucrosiaUPC" pitchFamily="18" charset="-34"/>
            </a:rPr>
            <a:t>การซ่อมแซม </a:t>
          </a:r>
          <a:br>
            <a:rPr lang="th-TH" sz="1800" b="1" dirty="0">
              <a:effectLst/>
              <a:latin typeface="EucrosiaUPC" pitchFamily="18" charset="-34"/>
              <a:cs typeface="EucrosiaUPC" pitchFamily="18" charset="-34"/>
            </a:rPr>
          </a:br>
          <a:r>
            <a:rPr lang="th-TH" sz="1800" b="1" dirty="0">
              <a:effectLst/>
              <a:latin typeface="EucrosiaUPC" pitchFamily="18" charset="-34"/>
              <a:cs typeface="EucrosiaUPC" pitchFamily="18" charset="-34"/>
            </a:rPr>
            <a:t>ต่อเติม ปรับปรุง</a:t>
          </a:r>
          <a:br>
            <a:rPr lang="th-TH" sz="1800" b="1" dirty="0">
              <a:effectLst/>
              <a:latin typeface="EucrosiaUPC" pitchFamily="18" charset="-34"/>
              <a:cs typeface="EucrosiaUPC" pitchFamily="18" charset="-34"/>
            </a:rPr>
          </a:br>
          <a:r>
            <a:rPr lang="th-TH" sz="1800" b="1" dirty="0">
              <a:effectLst/>
              <a:latin typeface="EucrosiaUPC" pitchFamily="18" charset="-34"/>
              <a:cs typeface="EucrosiaUPC" pitchFamily="18" charset="-34"/>
            </a:rPr>
            <a:t>รื้อถอน ฯ</a:t>
          </a:r>
        </a:p>
      </dgm:t>
    </dgm:pt>
    <dgm:pt modelId="{F56694E0-C86E-4A0B-AAA1-E1D7D15453BC}" type="parTrans" cxnId="{4EDFCD66-4FD5-4A83-85EA-4D17DC413803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285FF16A-B305-4FF3-B54C-2DE5F3F10A86}" type="sibTrans" cxnId="{4EDFCD66-4FD5-4A83-85EA-4D17DC413803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D2270497-3724-4ECF-9F79-C4D824B24A57}" type="pres">
      <dgm:prSet presAssocID="{720D4DCB-96E2-4202-88E9-E989C1523710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th-TH"/>
        </a:p>
      </dgm:t>
    </dgm:pt>
    <dgm:pt modelId="{0F63C6D4-BBCF-470C-A5D2-C9326A40A229}" type="pres">
      <dgm:prSet presAssocID="{9A37248F-A256-465E-BCFB-0DA378C9FE67}" presName="composite" presStyleCnt="0"/>
      <dgm:spPr/>
    </dgm:pt>
    <dgm:pt modelId="{2078C053-09D9-41E3-8920-2C280E9410A5}" type="pres">
      <dgm:prSet presAssocID="{9A37248F-A256-465E-BCFB-0DA378C9FE67}" presName="Accent" presStyleLbl="alignNode1" presStyleIdx="0" presStyleCnt="5" custScaleX="122876" custScaleY="100588">
        <dgm:presLayoutVars>
          <dgm:chMax val="0"/>
          <dgm:chPref val="0"/>
        </dgm:presLayoutVars>
      </dgm:prSet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lope"/>
        </a:sp3d>
      </dgm:spPr>
    </dgm:pt>
    <dgm:pt modelId="{5DA53C46-DD6F-46CE-9362-5F5B5EB9D67D}" type="pres">
      <dgm:prSet presAssocID="{9A37248F-A256-465E-BCFB-0DA378C9FE67}" presName="Image" presStyleLbl="bgImgPlace1" presStyleIdx="0" presStyleCnt="3" custLinFactNeighborX="-36569" custLinFactNeighborY="3662">
        <dgm:presLayoutVars>
          <dgm:chMax val="0"/>
          <dgm:chPref val="0"/>
          <dgm:bulletEnabled val="1"/>
        </dgm:presLayoutVars>
      </dgm:prSet>
      <dgm:spPr/>
    </dgm:pt>
    <dgm:pt modelId="{2D964B8A-70A9-4B9C-A989-4CE2B48F5C16}" type="pres">
      <dgm:prSet presAssocID="{9A37248F-A256-465E-BCFB-0DA378C9FE67}" presName="Parent" presStyleLbl="fgAccFollowNode1" presStyleIdx="0" presStyleCnt="3" custScaleX="1288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91A1D52-57F4-4652-8156-34C2D294CB26}" type="pres">
      <dgm:prSet presAssocID="{9A37248F-A256-465E-BCFB-0DA378C9FE67}" presName="Space" presStyleCnt="0">
        <dgm:presLayoutVars>
          <dgm:chMax val="0"/>
          <dgm:chPref val="0"/>
        </dgm:presLayoutVars>
      </dgm:prSet>
      <dgm:spPr/>
    </dgm:pt>
    <dgm:pt modelId="{8D18F135-9398-4361-990A-A4593D44DECC}" type="pres">
      <dgm:prSet presAssocID="{7E03B20F-7352-47CB-A517-C2E5F32C3C93}" presName="ConnectorComposite" presStyleCnt="0"/>
      <dgm:spPr/>
    </dgm:pt>
    <dgm:pt modelId="{AFBA6FD8-FB2F-43CC-98FB-B2ECC821F442}" type="pres">
      <dgm:prSet presAssocID="{7E03B20F-7352-47CB-A517-C2E5F32C3C93}" presName="TopSpacing" presStyleCnt="0"/>
      <dgm:spPr/>
    </dgm:pt>
    <dgm:pt modelId="{45670E29-A2B3-414C-B1F4-BD4EA013E4F7}" type="pres">
      <dgm:prSet presAssocID="{7E03B20F-7352-47CB-A517-C2E5F32C3C93}" presName="Connector" presStyleLbl="alignNode1" presStyleIdx="1" presStyleCnt="5"/>
      <dgm:spPr/>
    </dgm:pt>
    <dgm:pt modelId="{F676E28D-224E-424E-BDE5-D57DD3370678}" type="pres">
      <dgm:prSet presAssocID="{7E03B20F-7352-47CB-A517-C2E5F32C3C93}" presName="BottomSpacing" presStyleCnt="0"/>
      <dgm:spPr/>
    </dgm:pt>
    <dgm:pt modelId="{5A2237CF-FF44-478C-AC25-3428DE05E92A}" type="pres">
      <dgm:prSet presAssocID="{0355F28E-548E-4DB7-94B9-9B998815BD64}" presName="composite" presStyleCnt="0"/>
      <dgm:spPr/>
    </dgm:pt>
    <dgm:pt modelId="{7E4547BE-FA7A-4DE1-8376-F82698739CE6}" type="pres">
      <dgm:prSet presAssocID="{0355F28E-548E-4DB7-94B9-9B998815BD64}" presName="Accent" presStyleLbl="alignNode1" presStyleIdx="2" presStyleCnt="5" custScaleX="122876">
        <dgm:presLayoutVars>
          <dgm:chMax val="0"/>
          <dgm:chPref val="0"/>
        </dgm:presLayoutVars>
      </dgm:prSet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lope"/>
        </a:sp3d>
      </dgm:spPr>
    </dgm:pt>
    <dgm:pt modelId="{ECC61F39-34CB-462D-96CA-4A713A5004B6}" type="pres">
      <dgm:prSet presAssocID="{0355F28E-548E-4DB7-94B9-9B998815BD64}" presName="Image" presStyleLbl="bgImgPlace1" presStyleIdx="1" presStyleCnt="3" custLinFactNeighborX="43605" custLinFactNeighborY="-6533">
        <dgm:presLayoutVars>
          <dgm:chMax val="0"/>
          <dgm:chPref val="0"/>
          <dgm:bulletEnabled val="1"/>
        </dgm:presLayoutVars>
      </dgm:prSet>
      <dgm:spPr/>
    </dgm:pt>
    <dgm:pt modelId="{CAC84456-AEC3-4DE8-8D10-7B1F09AAC3FE}" type="pres">
      <dgm:prSet presAssocID="{0355F28E-548E-4DB7-94B9-9B998815BD64}" presName="Parent" presStyleLbl="fgAccFollowNode1" presStyleIdx="1" presStyleCnt="3" custScaleX="128889" custLinFactNeighborX="511" custLinFactNeighborY="7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F80B283-1BEF-4D71-9245-9D5E293E0469}" type="pres">
      <dgm:prSet presAssocID="{0355F28E-548E-4DB7-94B9-9B998815BD64}" presName="Space" presStyleCnt="0">
        <dgm:presLayoutVars>
          <dgm:chMax val="0"/>
          <dgm:chPref val="0"/>
        </dgm:presLayoutVars>
      </dgm:prSet>
      <dgm:spPr/>
    </dgm:pt>
    <dgm:pt modelId="{1D9FC0EB-0D65-4202-B6BB-C4E9C9C9836C}" type="pres">
      <dgm:prSet presAssocID="{C7F7B514-6758-4F6A-88DB-CB1C6BB6D39F}" presName="ConnectorComposite" presStyleCnt="0"/>
      <dgm:spPr/>
    </dgm:pt>
    <dgm:pt modelId="{2E182510-519B-4F3D-A197-3E5D82AFE30C}" type="pres">
      <dgm:prSet presAssocID="{C7F7B514-6758-4F6A-88DB-CB1C6BB6D39F}" presName="TopSpacing" presStyleCnt="0"/>
      <dgm:spPr/>
    </dgm:pt>
    <dgm:pt modelId="{678B8CFC-FC6A-4DB9-B37B-AC7506EBB9FC}" type="pres">
      <dgm:prSet presAssocID="{C7F7B514-6758-4F6A-88DB-CB1C6BB6D39F}" presName="Connector" presStyleLbl="alignNode1" presStyleIdx="3" presStyleCnt="5"/>
      <dgm:spPr/>
    </dgm:pt>
    <dgm:pt modelId="{2066ED8F-4C9A-4F90-A736-ED45E3607A7B}" type="pres">
      <dgm:prSet presAssocID="{C7F7B514-6758-4F6A-88DB-CB1C6BB6D39F}" presName="BottomSpacing" presStyleCnt="0"/>
      <dgm:spPr/>
    </dgm:pt>
    <dgm:pt modelId="{FF7B046A-22BA-4C3E-A290-2E077D20E9DE}" type="pres">
      <dgm:prSet presAssocID="{256CBFF5-BEDC-44A9-AD76-E9F213126E03}" presName="composite" presStyleCnt="0"/>
      <dgm:spPr/>
    </dgm:pt>
    <dgm:pt modelId="{E88F44C9-E599-47A5-821A-5F63BC08E271}" type="pres">
      <dgm:prSet presAssocID="{256CBFF5-BEDC-44A9-AD76-E9F213126E03}" presName="Accent" presStyleLbl="alignNode1" presStyleIdx="4" presStyleCnt="5" custScaleX="143132" custLinFactNeighborX="2219" custLinFactNeighborY="603">
        <dgm:presLayoutVars>
          <dgm:chMax val="0"/>
          <dgm:chPref val="0"/>
        </dgm:presLayoutVars>
      </dgm:prSet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lope"/>
        </a:sp3d>
      </dgm:spPr>
    </dgm:pt>
    <dgm:pt modelId="{1CA1335D-BAE6-490F-A0CC-88C2B248878C}" type="pres">
      <dgm:prSet presAssocID="{256CBFF5-BEDC-44A9-AD76-E9F213126E03}" presName="Image" presStyleLbl="bgImgPlace1" presStyleIdx="2" presStyleCnt="3" custScaleX="114160" custScaleY="94249" custLinFactNeighborX="-50708" custLinFactNeighborY="3753">
        <dgm:presLayoutVars>
          <dgm:chMax val="0"/>
          <dgm:chPref val="0"/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D8BD9E9-D379-4FE1-9550-B4AEF4A44AA7}" type="pres">
      <dgm:prSet presAssocID="{256CBFF5-BEDC-44A9-AD76-E9F213126E03}" presName="Parent" presStyleLbl="fgAccFollowNode1" presStyleIdx="2" presStyleCnt="3" custScaleX="158264" custScaleY="104979" custLinFactNeighborX="2986" custLinFactNeighborY="86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2DAC4C5-A40E-4E31-B3AF-54A0E13BFEFD}" type="pres">
      <dgm:prSet presAssocID="{256CBFF5-BEDC-44A9-AD76-E9F213126E03}" presName="Space" presStyleCnt="0">
        <dgm:presLayoutVars>
          <dgm:chMax val="0"/>
          <dgm:chPref val="0"/>
        </dgm:presLayoutVars>
      </dgm:prSet>
      <dgm:spPr/>
    </dgm:pt>
  </dgm:ptLst>
  <dgm:cxnLst>
    <dgm:cxn modelId="{2DE7E59A-57EE-4EF5-A17C-9930F31B620C}" type="presOf" srcId="{0355F28E-548E-4DB7-94B9-9B998815BD64}" destId="{CAC84456-AEC3-4DE8-8D10-7B1F09AAC3FE}" srcOrd="0" destOrd="0" presId="urn:microsoft.com/office/officeart/2008/layout/AlternatingPictureCircles"/>
    <dgm:cxn modelId="{4EDFCD66-4FD5-4A83-85EA-4D17DC413803}" srcId="{720D4DCB-96E2-4202-88E9-E989C1523710}" destId="{256CBFF5-BEDC-44A9-AD76-E9F213126E03}" srcOrd="2" destOrd="0" parTransId="{F56694E0-C86E-4A0B-AAA1-E1D7D15453BC}" sibTransId="{285FF16A-B305-4FF3-B54C-2DE5F3F10A86}"/>
    <dgm:cxn modelId="{D9DBE2C5-DB51-4473-B04C-36547052AA35}" srcId="{720D4DCB-96E2-4202-88E9-E989C1523710}" destId="{9A37248F-A256-465E-BCFB-0DA378C9FE67}" srcOrd="0" destOrd="0" parTransId="{961D3746-EBE1-48A6-AE5F-7DA1259DD938}" sibTransId="{7E03B20F-7352-47CB-A517-C2E5F32C3C93}"/>
    <dgm:cxn modelId="{D6F0A8BE-EB1C-4C2E-9082-5DD0A887EA80}" type="presOf" srcId="{9A37248F-A256-465E-BCFB-0DA378C9FE67}" destId="{2D964B8A-70A9-4B9C-A989-4CE2B48F5C16}" srcOrd="0" destOrd="0" presId="urn:microsoft.com/office/officeart/2008/layout/AlternatingPictureCircles"/>
    <dgm:cxn modelId="{2C4719D2-9DD3-4AE6-B7E2-8CD3C140CE0E}" type="presOf" srcId="{256CBFF5-BEDC-44A9-AD76-E9F213126E03}" destId="{ED8BD9E9-D379-4FE1-9550-B4AEF4A44AA7}" srcOrd="0" destOrd="0" presId="urn:microsoft.com/office/officeart/2008/layout/AlternatingPictureCircles"/>
    <dgm:cxn modelId="{F835FBB4-B576-4F45-AFAB-BD35D2B7BF2E}" srcId="{720D4DCB-96E2-4202-88E9-E989C1523710}" destId="{0355F28E-548E-4DB7-94B9-9B998815BD64}" srcOrd="1" destOrd="0" parTransId="{6D880EF1-E639-4FBF-B043-EAF9F91BEE0A}" sibTransId="{C7F7B514-6758-4F6A-88DB-CB1C6BB6D39F}"/>
    <dgm:cxn modelId="{D74B19F0-9C94-42BB-97A1-22373E0159AA}" type="presOf" srcId="{720D4DCB-96E2-4202-88E9-E989C1523710}" destId="{D2270497-3724-4ECF-9F79-C4D824B24A57}" srcOrd="0" destOrd="0" presId="urn:microsoft.com/office/officeart/2008/layout/AlternatingPictureCircles"/>
    <dgm:cxn modelId="{6583ECB8-A4FC-4CB2-BD60-18344B8ED851}" type="presParOf" srcId="{D2270497-3724-4ECF-9F79-C4D824B24A57}" destId="{0F63C6D4-BBCF-470C-A5D2-C9326A40A229}" srcOrd="0" destOrd="0" presId="urn:microsoft.com/office/officeart/2008/layout/AlternatingPictureCircles"/>
    <dgm:cxn modelId="{04EDB024-6211-4368-BCCC-FF642F9B203F}" type="presParOf" srcId="{0F63C6D4-BBCF-470C-A5D2-C9326A40A229}" destId="{2078C053-09D9-41E3-8920-2C280E9410A5}" srcOrd="0" destOrd="0" presId="urn:microsoft.com/office/officeart/2008/layout/AlternatingPictureCircles"/>
    <dgm:cxn modelId="{69630760-A900-45F3-9283-ED2CED9E32AA}" type="presParOf" srcId="{0F63C6D4-BBCF-470C-A5D2-C9326A40A229}" destId="{5DA53C46-DD6F-46CE-9362-5F5B5EB9D67D}" srcOrd="1" destOrd="0" presId="urn:microsoft.com/office/officeart/2008/layout/AlternatingPictureCircles"/>
    <dgm:cxn modelId="{AD7D9406-DB5A-40E9-9BFE-E497BD354263}" type="presParOf" srcId="{0F63C6D4-BBCF-470C-A5D2-C9326A40A229}" destId="{2D964B8A-70A9-4B9C-A989-4CE2B48F5C16}" srcOrd="2" destOrd="0" presId="urn:microsoft.com/office/officeart/2008/layout/AlternatingPictureCircles"/>
    <dgm:cxn modelId="{A06913E4-D30E-4C16-B4A5-F25C3CFAFF7E}" type="presParOf" srcId="{0F63C6D4-BBCF-470C-A5D2-C9326A40A229}" destId="{291A1D52-57F4-4652-8156-34C2D294CB26}" srcOrd="3" destOrd="0" presId="urn:microsoft.com/office/officeart/2008/layout/AlternatingPictureCircles"/>
    <dgm:cxn modelId="{F4ED54D3-BF68-4093-AE3C-029B9C827D4E}" type="presParOf" srcId="{D2270497-3724-4ECF-9F79-C4D824B24A57}" destId="{8D18F135-9398-4361-990A-A4593D44DECC}" srcOrd="1" destOrd="0" presId="urn:microsoft.com/office/officeart/2008/layout/AlternatingPictureCircles"/>
    <dgm:cxn modelId="{7345D91E-644C-400F-A10C-D5C3EB6A8E11}" type="presParOf" srcId="{8D18F135-9398-4361-990A-A4593D44DECC}" destId="{AFBA6FD8-FB2F-43CC-98FB-B2ECC821F442}" srcOrd="0" destOrd="0" presId="urn:microsoft.com/office/officeart/2008/layout/AlternatingPictureCircles"/>
    <dgm:cxn modelId="{9C7FC645-4189-49D8-8F7C-04506EE16B9B}" type="presParOf" srcId="{8D18F135-9398-4361-990A-A4593D44DECC}" destId="{45670E29-A2B3-414C-B1F4-BD4EA013E4F7}" srcOrd="1" destOrd="0" presId="urn:microsoft.com/office/officeart/2008/layout/AlternatingPictureCircles"/>
    <dgm:cxn modelId="{267F0EEC-18E1-473C-837A-0793E97AC31C}" type="presParOf" srcId="{8D18F135-9398-4361-990A-A4593D44DECC}" destId="{F676E28D-224E-424E-BDE5-D57DD3370678}" srcOrd="2" destOrd="0" presId="urn:microsoft.com/office/officeart/2008/layout/AlternatingPictureCircles"/>
    <dgm:cxn modelId="{34255A23-AECD-41BD-85BF-9E8549F91922}" type="presParOf" srcId="{D2270497-3724-4ECF-9F79-C4D824B24A57}" destId="{5A2237CF-FF44-478C-AC25-3428DE05E92A}" srcOrd="2" destOrd="0" presId="urn:microsoft.com/office/officeart/2008/layout/AlternatingPictureCircles"/>
    <dgm:cxn modelId="{EAEBCE57-1628-4FCC-A736-D418C4B9E94D}" type="presParOf" srcId="{5A2237CF-FF44-478C-AC25-3428DE05E92A}" destId="{7E4547BE-FA7A-4DE1-8376-F82698739CE6}" srcOrd="0" destOrd="0" presId="urn:microsoft.com/office/officeart/2008/layout/AlternatingPictureCircles"/>
    <dgm:cxn modelId="{535DFA97-6E03-4041-BBC2-B7E7C97A492C}" type="presParOf" srcId="{5A2237CF-FF44-478C-AC25-3428DE05E92A}" destId="{ECC61F39-34CB-462D-96CA-4A713A5004B6}" srcOrd="1" destOrd="0" presId="urn:microsoft.com/office/officeart/2008/layout/AlternatingPictureCircles"/>
    <dgm:cxn modelId="{E2E64FDE-5729-4859-A359-E0CB1A3CB502}" type="presParOf" srcId="{5A2237CF-FF44-478C-AC25-3428DE05E92A}" destId="{CAC84456-AEC3-4DE8-8D10-7B1F09AAC3FE}" srcOrd="2" destOrd="0" presId="urn:microsoft.com/office/officeart/2008/layout/AlternatingPictureCircles"/>
    <dgm:cxn modelId="{116C3134-0391-481A-86E2-EADAC12E47C1}" type="presParOf" srcId="{5A2237CF-FF44-478C-AC25-3428DE05E92A}" destId="{AF80B283-1BEF-4D71-9245-9D5E293E0469}" srcOrd="3" destOrd="0" presId="urn:microsoft.com/office/officeart/2008/layout/AlternatingPictureCircles"/>
    <dgm:cxn modelId="{29309EFB-72B2-44C3-9630-81118033AB36}" type="presParOf" srcId="{D2270497-3724-4ECF-9F79-C4D824B24A57}" destId="{1D9FC0EB-0D65-4202-B6BB-C4E9C9C9836C}" srcOrd="3" destOrd="0" presId="urn:microsoft.com/office/officeart/2008/layout/AlternatingPictureCircles"/>
    <dgm:cxn modelId="{AF22D289-77B1-40B9-BB89-35F4091454E4}" type="presParOf" srcId="{1D9FC0EB-0D65-4202-B6BB-C4E9C9C9836C}" destId="{2E182510-519B-4F3D-A197-3E5D82AFE30C}" srcOrd="0" destOrd="0" presId="urn:microsoft.com/office/officeart/2008/layout/AlternatingPictureCircles"/>
    <dgm:cxn modelId="{41DEE4B6-2D53-4075-BBC9-AD4BCF05EF4A}" type="presParOf" srcId="{1D9FC0EB-0D65-4202-B6BB-C4E9C9C9836C}" destId="{678B8CFC-FC6A-4DB9-B37B-AC7506EBB9FC}" srcOrd="1" destOrd="0" presId="urn:microsoft.com/office/officeart/2008/layout/AlternatingPictureCircles"/>
    <dgm:cxn modelId="{9B1ADA98-DC07-4A7B-B39D-C0FA5960911A}" type="presParOf" srcId="{1D9FC0EB-0D65-4202-B6BB-C4E9C9C9836C}" destId="{2066ED8F-4C9A-4F90-A736-ED45E3607A7B}" srcOrd="2" destOrd="0" presId="urn:microsoft.com/office/officeart/2008/layout/AlternatingPictureCircles"/>
    <dgm:cxn modelId="{3EB7D373-57D1-48EB-9A65-CF4AD8070A2E}" type="presParOf" srcId="{D2270497-3724-4ECF-9F79-C4D824B24A57}" destId="{FF7B046A-22BA-4C3E-A290-2E077D20E9DE}" srcOrd="4" destOrd="0" presId="urn:microsoft.com/office/officeart/2008/layout/AlternatingPictureCircles"/>
    <dgm:cxn modelId="{295C9B30-7141-4849-96E0-3E488CA6CA66}" type="presParOf" srcId="{FF7B046A-22BA-4C3E-A290-2E077D20E9DE}" destId="{E88F44C9-E599-47A5-821A-5F63BC08E271}" srcOrd="0" destOrd="0" presId="urn:microsoft.com/office/officeart/2008/layout/AlternatingPictureCircles"/>
    <dgm:cxn modelId="{EFD7C962-0345-4D3F-8A4F-50EC572998D4}" type="presParOf" srcId="{FF7B046A-22BA-4C3E-A290-2E077D20E9DE}" destId="{1CA1335D-BAE6-490F-A0CC-88C2B248878C}" srcOrd="1" destOrd="0" presId="urn:microsoft.com/office/officeart/2008/layout/AlternatingPictureCircles"/>
    <dgm:cxn modelId="{4B8B38C7-D03D-4DFE-8C0B-66F3DE71CE6B}" type="presParOf" srcId="{FF7B046A-22BA-4C3E-A290-2E077D20E9DE}" destId="{ED8BD9E9-D379-4FE1-9550-B4AEF4A44AA7}" srcOrd="2" destOrd="0" presId="urn:microsoft.com/office/officeart/2008/layout/AlternatingPictureCircles"/>
    <dgm:cxn modelId="{3E106FE0-F542-45FC-B671-EB40F26B4380}" type="presParOf" srcId="{FF7B046A-22BA-4C3E-A290-2E077D20E9DE}" destId="{42DAC4C5-A40E-4E31-B3AF-54A0E13BFEFD}" srcOrd="3" destOrd="0" presId="urn:microsoft.com/office/officeart/2008/layout/AlternatingPictureCircles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F9D99BCE-3556-446A-9FB4-B2AF931F46B5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E4A738A6-3300-4BE8-998F-90A8F1DD6CCF}">
      <dgm:prSet phldrT="[Text]"/>
      <dgm:spPr>
        <a:solidFill>
          <a:srgbClr val="CCFFFF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altLang="th-TH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“งานจ้าง</a:t>
          </a:r>
          <a:br>
            <a:rPr lang="th-TH" altLang="th-TH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</a:br>
          <a:r>
            <a:rPr lang="th-TH" altLang="th-TH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 ที่ปรึกษา” </a:t>
          </a:r>
          <a:endParaRPr lang="th-TH" b="1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F3A4FDDF-DC90-49BE-9A33-13F7D4163A41}" type="parTrans" cxnId="{EB61125A-A092-46F2-AEF8-80373515656E}">
      <dgm:prSet/>
      <dgm:spPr/>
      <dgm:t>
        <a:bodyPr/>
        <a:lstStyle/>
        <a:p>
          <a:endParaRPr lang="th-TH"/>
        </a:p>
      </dgm:t>
    </dgm:pt>
    <dgm:pt modelId="{9FD00F1D-BF6B-45D6-948D-550DF6DF1801}" type="sibTrans" cxnId="{EB61125A-A092-46F2-AEF8-80373515656E}">
      <dgm:prSet/>
      <dgm:spPr/>
      <dgm:t>
        <a:bodyPr/>
        <a:lstStyle/>
        <a:p>
          <a:endParaRPr lang="th-TH"/>
        </a:p>
      </dgm:t>
    </dgm:pt>
    <dgm:pt modelId="{8F4F964E-E273-4112-B9EE-B88C37491BBD}">
      <dgm:prSet phldrT="[Text]" custT="1"/>
      <dgm:spPr>
        <a:noFill/>
        <a:ln>
          <a:solidFill>
            <a:srgbClr val="00B0F0">
              <a:alpha val="90000"/>
            </a:srgbClr>
          </a:solidFill>
        </a:ln>
      </dgm:spPr>
      <dgm:t>
        <a:bodyPr anchor="ctr" anchorCtr="0"/>
        <a:lstStyle/>
        <a:p>
          <a:r>
            <a:rPr lang="th-TH" altLang="th-TH" sz="2000" b="1" dirty="0">
              <a:latin typeface="EucrosiaUPC" pitchFamily="18" charset="-34"/>
              <a:cs typeface="EucrosiaUPC" pitchFamily="18" charset="-34"/>
            </a:rPr>
            <a:t>งานจ้างบริการจากบุคคลธรรมดาหรือนิติบุคคล</a:t>
          </a:r>
          <a:endParaRPr lang="th-TH" sz="2000" dirty="0">
            <a:latin typeface="EucrosiaUPC" pitchFamily="18" charset="-34"/>
            <a:cs typeface="EucrosiaUPC" pitchFamily="18" charset="-34"/>
          </a:endParaRPr>
        </a:p>
      </dgm:t>
    </dgm:pt>
    <dgm:pt modelId="{3CA3CCCB-B4CA-44D4-B931-F0A1EEB88707}" type="parTrans" cxnId="{D8FBE3B9-D8BF-4D63-A8EF-2353AF213802}">
      <dgm:prSet/>
      <dgm:spPr/>
      <dgm:t>
        <a:bodyPr/>
        <a:lstStyle/>
        <a:p>
          <a:endParaRPr lang="th-TH"/>
        </a:p>
      </dgm:t>
    </dgm:pt>
    <dgm:pt modelId="{EF204F63-DCB2-49E3-A26D-BA5B000847B1}" type="sibTrans" cxnId="{D8FBE3B9-D8BF-4D63-A8EF-2353AF213802}">
      <dgm:prSet/>
      <dgm:spPr/>
      <dgm:t>
        <a:bodyPr/>
        <a:lstStyle/>
        <a:p>
          <a:endParaRPr lang="th-TH"/>
        </a:p>
      </dgm:t>
    </dgm:pt>
    <dgm:pt modelId="{77298F79-435C-40D1-98FF-82848AB6CF66}">
      <dgm:prSet phldrT="[Text]"/>
      <dgm:spPr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altLang="th-TH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“งานจ้างออกแบบหรือควบคุมงานก่อสร้าง” </a:t>
          </a:r>
          <a:endParaRPr lang="th-TH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36C1CA9E-F88B-44F1-B34D-C3BBF2EB2A15}" type="parTrans" cxnId="{7BB27266-29E3-43EB-8FCA-45AC00405413}">
      <dgm:prSet/>
      <dgm:spPr/>
      <dgm:t>
        <a:bodyPr/>
        <a:lstStyle/>
        <a:p>
          <a:endParaRPr lang="th-TH"/>
        </a:p>
      </dgm:t>
    </dgm:pt>
    <dgm:pt modelId="{E1EF28CC-33EA-442D-BF19-94199C78A140}" type="sibTrans" cxnId="{7BB27266-29E3-43EB-8FCA-45AC00405413}">
      <dgm:prSet/>
      <dgm:spPr/>
      <dgm:t>
        <a:bodyPr/>
        <a:lstStyle/>
        <a:p>
          <a:endParaRPr lang="th-TH"/>
        </a:p>
      </dgm:t>
    </dgm:pt>
    <dgm:pt modelId="{342FB859-BA44-4A63-A6A2-875CBDBE65E9}">
      <dgm:prSet phldrT="[Text]" custT="1"/>
      <dgm:spPr>
        <a:noFill/>
        <a:ln>
          <a:solidFill>
            <a:srgbClr val="FF9900">
              <a:alpha val="90000"/>
            </a:srgbClr>
          </a:solidFill>
        </a:ln>
      </dgm:spPr>
      <dgm:t>
        <a:bodyPr anchor="ctr" anchorCtr="0"/>
        <a:lstStyle/>
        <a:p>
          <a:r>
            <a:rPr lang="th-TH" altLang="th-TH" sz="2400" b="1" dirty="0">
              <a:latin typeface="EucrosiaUPC" pitchFamily="18" charset="-34"/>
              <a:cs typeface="EucrosiaUPC" pitchFamily="18" charset="-34"/>
            </a:rPr>
            <a:t>งานจ้างบริการจากบุคคลธรรมดา </a:t>
          </a:r>
          <a:br>
            <a:rPr lang="th-TH" altLang="th-TH" sz="2400" b="1" dirty="0">
              <a:latin typeface="EucrosiaUPC" pitchFamily="18" charset="-34"/>
              <a:cs typeface="EucrosiaUPC" pitchFamily="18" charset="-34"/>
            </a:rPr>
          </a:br>
          <a:r>
            <a:rPr lang="th-TH" altLang="th-TH" sz="2400" b="1" dirty="0">
              <a:latin typeface="EucrosiaUPC" pitchFamily="18" charset="-34"/>
              <a:cs typeface="EucrosiaUPC" pitchFamily="18" charset="-34"/>
            </a:rPr>
            <a:t>หรือนิติบุคคล</a:t>
          </a:r>
          <a:endParaRPr lang="th-TH" sz="2400" dirty="0">
            <a:latin typeface="EucrosiaUPC" pitchFamily="18" charset="-34"/>
            <a:cs typeface="EucrosiaUPC" pitchFamily="18" charset="-34"/>
          </a:endParaRPr>
        </a:p>
      </dgm:t>
    </dgm:pt>
    <dgm:pt modelId="{9E275B29-81C3-4EF5-B465-14344AC1CC46}" type="parTrans" cxnId="{5A482DEC-45BA-4FB8-9361-CE749D0BE6AE}">
      <dgm:prSet/>
      <dgm:spPr/>
      <dgm:t>
        <a:bodyPr/>
        <a:lstStyle/>
        <a:p>
          <a:endParaRPr lang="th-TH"/>
        </a:p>
      </dgm:t>
    </dgm:pt>
    <dgm:pt modelId="{0493BC78-CFCE-46A7-92C2-03E999A08612}" type="sibTrans" cxnId="{5A482DEC-45BA-4FB8-9361-CE749D0BE6AE}">
      <dgm:prSet/>
      <dgm:spPr/>
      <dgm:t>
        <a:bodyPr/>
        <a:lstStyle/>
        <a:p>
          <a:endParaRPr lang="th-TH"/>
        </a:p>
      </dgm:t>
    </dgm:pt>
    <dgm:pt modelId="{15BAB8FB-1918-4537-BA24-57F72B483B80}">
      <dgm:prSet phldrT="[Text]" custT="1"/>
      <dgm:spPr>
        <a:noFill/>
        <a:ln>
          <a:solidFill>
            <a:srgbClr val="FF9900">
              <a:alpha val="90000"/>
            </a:srgbClr>
          </a:solidFill>
        </a:ln>
      </dgm:spPr>
      <dgm:t>
        <a:bodyPr anchor="ctr" anchorCtr="0"/>
        <a:lstStyle/>
        <a:p>
          <a:r>
            <a:rPr lang="th-TH" altLang="th-TH" sz="2400" b="1" dirty="0">
              <a:latin typeface="EucrosiaUPC" pitchFamily="18" charset="-34"/>
              <a:cs typeface="EucrosiaUPC" pitchFamily="18" charset="-34"/>
            </a:rPr>
            <a:t>เพื่อออกแบบหรือควบคุมงานก่อสร้าง</a:t>
          </a:r>
          <a:endParaRPr lang="th-TH" sz="2400" dirty="0">
            <a:latin typeface="EucrosiaUPC" pitchFamily="18" charset="-34"/>
            <a:cs typeface="EucrosiaUPC" pitchFamily="18" charset="-34"/>
          </a:endParaRPr>
        </a:p>
      </dgm:t>
    </dgm:pt>
    <dgm:pt modelId="{B7290053-BE92-480E-972A-5D576433543E}" type="parTrans" cxnId="{107EE391-29A4-4646-88D5-925009C370E1}">
      <dgm:prSet/>
      <dgm:spPr/>
      <dgm:t>
        <a:bodyPr/>
        <a:lstStyle/>
        <a:p>
          <a:endParaRPr lang="th-TH"/>
        </a:p>
      </dgm:t>
    </dgm:pt>
    <dgm:pt modelId="{DA4F3790-DBEC-42EC-8A32-18E04B120147}" type="sibTrans" cxnId="{107EE391-29A4-4646-88D5-925009C370E1}">
      <dgm:prSet/>
      <dgm:spPr/>
      <dgm:t>
        <a:bodyPr/>
        <a:lstStyle/>
        <a:p>
          <a:endParaRPr lang="th-TH"/>
        </a:p>
      </dgm:t>
    </dgm:pt>
    <dgm:pt modelId="{4E54694A-43F5-4209-995A-697B609E919B}">
      <dgm:prSet phldrT="[Text]" custT="1"/>
      <dgm:spPr>
        <a:noFill/>
        <a:ln>
          <a:solidFill>
            <a:srgbClr val="00B0F0">
              <a:alpha val="90000"/>
            </a:srgbClr>
          </a:solidFill>
        </a:ln>
      </dgm:spPr>
      <dgm:t>
        <a:bodyPr anchor="ctr" anchorCtr="0"/>
        <a:lstStyle/>
        <a:p>
          <a:r>
            <a:rPr lang="th-TH" altLang="th-TH" sz="2000" b="1" dirty="0">
              <a:latin typeface="EucrosiaUPC" pitchFamily="18" charset="-34"/>
              <a:cs typeface="EucrosiaUPC" pitchFamily="18" charset="-34"/>
            </a:rPr>
            <a:t>เพื่อเป็นผู้ให้คำปรึกษาหรือแนะนำแก่หน่วยงานของรัฐในด้านวิศวกรรม สถาปัตยกรรม ผังเมือง กฎหมาย เศรษฐศาสตร์ การเงิน การคลัง สิ่งแวดล้อม วิทยาศาสตร์ เทคโนโลยี สาธารณสุข ศิลปวัฒนธรรม การศึกษาวิจัย หรือด้านอื่น</a:t>
          </a:r>
          <a:br>
            <a:rPr lang="th-TH" altLang="th-TH" sz="2000" b="1" dirty="0">
              <a:latin typeface="EucrosiaUPC" pitchFamily="18" charset="-34"/>
              <a:cs typeface="EucrosiaUPC" pitchFamily="18" charset="-34"/>
            </a:rPr>
          </a:br>
          <a:r>
            <a:rPr lang="th-TH" altLang="th-TH" sz="2000" b="1" dirty="0">
              <a:latin typeface="EucrosiaUPC" pitchFamily="18" charset="-34"/>
              <a:cs typeface="EucrosiaUPC" pitchFamily="18" charset="-34"/>
            </a:rPr>
            <a:t>ที่อยู่ในภารกิจ</a:t>
          </a:r>
          <a:endParaRPr lang="th-TH" sz="2000" dirty="0">
            <a:latin typeface="EucrosiaUPC" pitchFamily="18" charset="-34"/>
            <a:cs typeface="EucrosiaUPC" pitchFamily="18" charset="-34"/>
          </a:endParaRPr>
        </a:p>
      </dgm:t>
    </dgm:pt>
    <dgm:pt modelId="{7DD251BC-143A-47BE-BD50-00F246FC2634}" type="sibTrans" cxnId="{E47694F3-A836-4AD7-A6CE-CE3C80D563F7}">
      <dgm:prSet/>
      <dgm:spPr/>
      <dgm:t>
        <a:bodyPr/>
        <a:lstStyle/>
        <a:p>
          <a:endParaRPr lang="th-TH"/>
        </a:p>
      </dgm:t>
    </dgm:pt>
    <dgm:pt modelId="{1DF714DD-4750-42FE-BB4B-4639F3BFA01C}" type="parTrans" cxnId="{E47694F3-A836-4AD7-A6CE-CE3C80D563F7}">
      <dgm:prSet/>
      <dgm:spPr/>
      <dgm:t>
        <a:bodyPr/>
        <a:lstStyle/>
        <a:p>
          <a:endParaRPr lang="th-TH"/>
        </a:p>
      </dgm:t>
    </dgm:pt>
    <dgm:pt modelId="{C732D1E8-EFE8-46C9-B022-4CB67C6C6A49}" type="pres">
      <dgm:prSet presAssocID="{F9D99BCE-3556-446A-9FB4-B2AF931F46B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h-TH"/>
        </a:p>
      </dgm:t>
    </dgm:pt>
    <dgm:pt modelId="{F31D09CE-308F-40EC-9C1E-09A35AC01601}" type="pres">
      <dgm:prSet presAssocID="{E4A738A6-3300-4BE8-998F-90A8F1DD6CCF}" presName="linNode" presStyleCnt="0"/>
      <dgm:spPr/>
    </dgm:pt>
    <dgm:pt modelId="{2227025C-9525-4ADC-9E69-00745A4DC845}" type="pres">
      <dgm:prSet presAssocID="{E4A738A6-3300-4BE8-998F-90A8F1DD6CCF}" presName="parentShp" presStyleLbl="node1" presStyleIdx="0" presStyleCnt="2" custScaleX="77477" custScaleY="70136" custLinFactNeighborX="-4087" custLinFactNeighborY="666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39A0733-68EB-48F4-982D-DCBCF6A8621A}" type="pres">
      <dgm:prSet presAssocID="{E4A738A6-3300-4BE8-998F-90A8F1DD6CCF}" presName="childShp" presStyleLbl="bgAccFollowNode1" presStyleIdx="0" presStyleCnt="2" custScaleY="89507" custLinFactNeighborY="585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0EAA036-4916-4C27-81D0-405E6E11A404}" type="pres">
      <dgm:prSet presAssocID="{9FD00F1D-BF6B-45D6-948D-550DF6DF1801}" presName="spacing" presStyleCnt="0"/>
      <dgm:spPr/>
    </dgm:pt>
    <dgm:pt modelId="{AD03A78D-8BEE-406B-B88E-368A255010C4}" type="pres">
      <dgm:prSet presAssocID="{77298F79-435C-40D1-98FF-82848AB6CF66}" presName="linNode" presStyleCnt="0"/>
      <dgm:spPr/>
    </dgm:pt>
    <dgm:pt modelId="{E71EC63A-E862-47F8-A6D2-939A166768EA}" type="pres">
      <dgm:prSet presAssocID="{77298F79-435C-40D1-98FF-82848AB6CF66}" presName="parentShp" presStyleLbl="node1" presStyleIdx="1" presStyleCnt="2" custScaleX="84881" custScaleY="63891" custLinFactNeighborX="-434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75D578B-29B8-4C39-8DFA-2CAF0C82613D}" type="pres">
      <dgm:prSet presAssocID="{77298F79-435C-40D1-98FF-82848AB6CF66}" presName="childShp" presStyleLbl="bgAccFollowNode1" presStyleIdx="1" presStyleCnt="2" custScaleX="92688" custScaleY="82342" custLinFactNeighborX="-227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1E73D1C6-7DD4-446E-8551-3F9F3FE35338}" type="presOf" srcId="{4E54694A-43F5-4209-995A-697B609E919B}" destId="{639A0733-68EB-48F4-982D-DCBCF6A8621A}" srcOrd="0" destOrd="1" presId="urn:microsoft.com/office/officeart/2005/8/layout/vList6"/>
    <dgm:cxn modelId="{602F4247-CB4C-4C15-88BC-AC3B8DA25EBD}" type="presOf" srcId="{77298F79-435C-40D1-98FF-82848AB6CF66}" destId="{E71EC63A-E862-47F8-A6D2-939A166768EA}" srcOrd="0" destOrd="0" presId="urn:microsoft.com/office/officeart/2005/8/layout/vList6"/>
    <dgm:cxn modelId="{C4366D21-CB2A-41D6-AC02-87DB9883D948}" type="presOf" srcId="{E4A738A6-3300-4BE8-998F-90A8F1DD6CCF}" destId="{2227025C-9525-4ADC-9E69-00745A4DC845}" srcOrd="0" destOrd="0" presId="urn:microsoft.com/office/officeart/2005/8/layout/vList6"/>
    <dgm:cxn modelId="{E47694F3-A836-4AD7-A6CE-CE3C80D563F7}" srcId="{E4A738A6-3300-4BE8-998F-90A8F1DD6CCF}" destId="{4E54694A-43F5-4209-995A-697B609E919B}" srcOrd="1" destOrd="0" parTransId="{1DF714DD-4750-42FE-BB4B-4639F3BFA01C}" sibTransId="{7DD251BC-143A-47BE-BD50-00F246FC2634}"/>
    <dgm:cxn modelId="{5A482DEC-45BA-4FB8-9361-CE749D0BE6AE}" srcId="{77298F79-435C-40D1-98FF-82848AB6CF66}" destId="{342FB859-BA44-4A63-A6A2-875CBDBE65E9}" srcOrd="0" destOrd="0" parTransId="{9E275B29-81C3-4EF5-B465-14344AC1CC46}" sibTransId="{0493BC78-CFCE-46A7-92C2-03E999A08612}"/>
    <dgm:cxn modelId="{22C38D09-C7D3-46D9-84DA-456F1B366D7E}" type="presOf" srcId="{342FB859-BA44-4A63-A6A2-875CBDBE65E9}" destId="{975D578B-29B8-4C39-8DFA-2CAF0C82613D}" srcOrd="0" destOrd="0" presId="urn:microsoft.com/office/officeart/2005/8/layout/vList6"/>
    <dgm:cxn modelId="{EB61125A-A092-46F2-AEF8-80373515656E}" srcId="{F9D99BCE-3556-446A-9FB4-B2AF931F46B5}" destId="{E4A738A6-3300-4BE8-998F-90A8F1DD6CCF}" srcOrd="0" destOrd="0" parTransId="{F3A4FDDF-DC90-49BE-9A33-13F7D4163A41}" sibTransId="{9FD00F1D-BF6B-45D6-948D-550DF6DF1801}"/>
    <dgm:cxn modelId="{107EE391-29A4-4646-88D5-925009C370E1}" srcId="{77298F79-435C-40D1-98FF-82848AB6CF66}" destId="{15BAB8FB-1918-4537-BA24-57F72B483B80}" srcOrd="1" destOrd="0" parTransId="{B7290053-BE92-480E-972A-5D576433543E}" sibTransId="{DA4F3790-DBEC-42EC-8A32-18E04B120147}"/>
    <dgm:cxn modelId="{40271E0D-E935-4815-BFBE-B4E9FCA530A4}" type="presOf" srcId="{F9D99BCE-3556-446A-9FB4-B2AF931F46B5}" destId="{C732D1E8-EFE8-46C9-B022-4CB67C6C6A49}" srcOrd="0" destOrd="0" presId="urn:microsoft.com/office/officeart/2005/8/layout/vList6"/>
    <dgm:cxn modelId="{7BB27266-29E3-43EB-8FCA-45AC00405413}" srcId="{F9D99BCE-3556-446A-9FB4-B2AF931F46B5}" destId="{77298F79-435C-40D1-98FF-82848AB6CF66}" srcOrd="1" destOrd="0" parTransId="{36C1CA9E-F88B-44F1-B34D-C3BBF2EB2A15}" sibTransId="{E1EF28CC-33EA-442D-BF19-94199C78A140}"/>
    <dgm:cxn modelId="{D8FBE3B9-D8BF-4D63-A8EF-2353AF213802}" srcId="{E4A738A6-3300-4BE8-998F-90A8F1DD6CCF}" destId="{8F4F964E-E273-4112-B9EE-B88C37491BBD}" srcOrd="0" destOrd="0" parTransId="{3CA3CCCB-B4CA-44D4-B931-F0A1EEB88707}" sibTransId="{EF204F63-DCB2-49E3-A26D-BA5B000847B1}"/>
    <dgm:cxn modelId="{1B1B9BF5-76CE-4642-BB4C-AAB39F857533}" type="presOf" srcId="{15BAB8FB-1918-4537-BA24-57F72B483B80}" destId="{975D578B-29B8-4C39-8DFA-2CAF0C82613D}" srcOrd="0" destOrd="1" presId="urn:microsoft.com/office/officeart/2005/8/layout/vList6"/>
    <dgm:cxn modelId="{EAF4BEC8-5790-468D-8655-897111489076}" type="presOf" srcId="{8F4F964E-E273-4112-B9EE-B88C37491BBD}" destId="{639A0733-68EB-48F4-982D-DCBCF6A8621A}" srcOrd="0" destOrd="0" presId="urn:microsoft.com/office/officeart/2005/8/layout/vList6"/>
    <dgm:cxn modelId="{698CE196-C25B-47E6-88B6-C73E3FB1906A}" type="presParOf" srcId="{C732D1E8-EFE8-46C9-B022-4CB67C6C6A49}" destId="{F31D09CE-308F-40EC-9C1E-09A35AC01601}" srcOrd="0" destOrd="0" presId="urn:microsoft.com/office/officeart/2005/8/layout/vList6"/>
    <dgm:cxn modelId="{B3BFDF9B-DBDF-4FB9-BC73-D9E49BF77CFD}" type="presParOf" srcId="{F31D09CE-308F-40EC-9C1E-09A35AC01601}" destId="{2227025C-9525-4ADC-9E69-00745A4DC845}" srcOrd="0" destOrd="0" presId="urn:microsoft.com/office/officeart/2005/8/layout/vList6"/>
    <dgm:cxn modelId="{880E7F95-76AE-4375-9184-8C4D9C45CD15}" type="presParOf" srcId="{F31D09CE-308F-40EC-9C1E-09A35AC01601}" destId="{639A0733-68EB-48F4-982D-DCBCF6A8621A}" srcOrd="1" destOrd="0" presId="urn:microsoft.com/office/officeart/2005/8/layout/vList6"/>
    <dgm:cxn modelId="{97A1CBDD-D382-4A7C-88E7-CCA9B64DB443}" type="presParOf" srcId="{C732D1E8-EFE8-46C9-B022-4CB67C6C6A49}" destId="{00EAA036-4916-4C27-81D0-405E6E11A404}" srcOrd="1" destOrd="0" presId="urn:microsoft.com/office/officeart/2005/8/layout/vList6"/>
    <dgm:cxn modelId="{16DA7ED1-028B-4B8E-BB71-ADB19FF125EF}" type="presParOf" srcId="{C732D1E8-EFE8-46C9-B022-4CB67C6C6A49}" destId="{AD03A78D-8BEE-406B-B88E-368A255010C4}" srcOrd="2" destOrd="0" presId="urn:microsoft.com/office/officeart/2005/8/layout/vList6"/>
    <dgm:cxn modelId="{84EA71F2-73CA-41B6-A405-3BBA592CDBB8}" type="presParOf" srcId="{AD03A78D-8BEE-406B-B88E-368A255010C4}" destId="{E71EC63A-E862-47F8-A6D2-939A166768EA}" srcOrd="0" destOrd="0" presId="urn:microsoft.com/office/officeart/2005/8/layout/vList6"/>
    <dgm:cxn modelId="{3E4BC42E-1B6F-4595-B25F-48CCF7DACF4E}" type="presParOf" srcId="{AD03A78D-8BEE-406B-B88E-368A255010C4}" destId="{975D578B-29B8-4C39-8DFA-2CAF0C82613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ACD0C3-FE15-46BE-9E66-809708CB3801}" type="doc">
      <dgm:prSet loTypeId="urn:microsoft.com/office/officeart/2011/layout/HexagonRadial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5112FD44-0948-48CF-B1B9-E9054ECAB36C}">
      <dgm:prSet phldrT="[Text]" custT="1"/>
      <dgm:spPr>
        <a:solidFill>
          <a:srgbClr val="FF5050"/>
        </a:solidFill>
        <a:ln cmpd="thickThin"/>
      </dgm:spPr>
      <dgm:t>
        <a:bodyPr/>
        <a:lstStyle/>
        <a:p>
          <a:r>
            <a:rPr lang="th-TH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สร้าง</a:t>
          </a:r>
          <a:br>
            <a:rPr lang="th-TH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</a:br>
          <a:r>
            <a:rPr lang="th-TH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ความเชื่อมั่นให้กับ</a:t>
          </a:r>
          <a:br>
            <a:rPr lang="th-TH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</a:br>
          <a:r>
            <a:rPr lang="th-TH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rPr>
            <a:t>ทุกภาคส่วน</a:t>
          </a:r>
        </a:p>
      </dgm:t>
    </dgm:pt>
    <dgm:pt modelId="{E42FE1A3-0C09-48E5-8DBC-2CF7C5932269}" type="parTrans" cxnId="{F727C791-269A-44EC-8B83-0E84EE540E32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068BA29B-E285-4651-8811-1454E7B20B29}" type="sibTrans" cxnId="{F727C791-269A-44EC-8B83-0E84EE540E32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B41F2E66-797C-42E1-9EB4-41BB91CBE178}">
      <dgm:prSet phldrT="[Text]" custT="1"/>
      <dgm:spPr>
        <a:solidFill>
          <a:srgbClr val="00B0F0"/>
        </a:solidFill>
      </dgm:spPr>
      <dgm:t>
        <a:bodyPr/>
        <a:lstStyle/>
        <a:p>
          <a:r>
            <a:rPr lang="th-TH" altLang="th-TH" sz="1800" b="1" i="0" u="none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</a:t>
          </a:r>
          <a:br>
            <a:rPr lang="th-TH" altLang="th-TH" sz="1800" b="1" i="0" u="none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altLang="th-TH" sz="1800" b="1" i="0" u="none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มีกรอบการปฏิบัติงานที่เป็นมาตรฐานเดียวกัน</a:t>
          </a:r>
          <a:endParaRPr lang="th-TH" sz="1800" b="1" i="0" u="none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C56C4139-6CE5-43AF-8243-4E95AA967AB8}" type="parTrans" cxnId="{E54C2F29-4D9F-40C6-9959-F1896BD3BFE0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C6E15D1F-88B0-4C01-8383-C4FA9EE096E6}" type="sibTrans" cxnId="{E54C2F29-4D9F-40C6-9959-F1896BD3BFE0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A849D7E5-76B3-47C0-A285-EA2BC8C70948}">
      <dgm:prSet phldrT="[Text]" custT="1"/>
      <dgm:spPr>
        <a:solidFill>
          <a:srgbClr val="FFFF00"/>
        </a:solidFill>
      </dgm:spPr>
      <dgm:t>
        <a:bodyPr/>
        <a:lstStyle/>
        <a:p>
          <a:r>
            <a:rPr lang="th-TH" alt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มุ่งเน้นการเปิดเผยข้อมูล เพื่อความโปร่งใส และมีการแข่งขันอย่างเป็นธรรม</a:t>
          </a:r>
          <a:endParaRPr lang="th-TH" sz="18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063639EB-D6E8-4C8F-A7E6-7DCADE715398}" type="parTrans" cxnId="{454AF067-AB12-4DEA-A5BE-4E24944339A9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686E6574-8EF0-450C-86F1-F1338F33D085}" type="sibTrans" cxnId="{454AF067-AB12-4DEA-A5BE-4E24944339A9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BE4269D1-0449-4363-BD11-AA772A6B2DF1}">
      <dgm:prSet phldrT="[Text]" custT="1"/>
      <dgm:spPr>
        <a:solidFill>
          <a:srgbClr val="FFE79B"/>
        </a:solidFill>
      </dgm:spPr>
      <dgm:t>
        <a:bodyPr/>
        <a:lstStyle/>
        <a:p>
          <a:r>
            <a:rPr lang="th-TH" alt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คำนึงถึงวัตถุประสงค์การใช้งานเป็นสำคัญ เพื่อให้เกิดความคุ้มค่าในการใช้จ่ายเงิน</a:t>
          </a:r>
          <a:endParaRPr lang="th-TH" sz="18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63A933FB-E6C9-4B11-B85B-77610260434D}" type="parTrans" cxnId="{8099C51F-0C0D-4927-AE4C-F1F79A721C67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6131EDF8-B638-499D-985F-31BE024FBEFF}" type="sibTrans" cxnId="{8099C51F-0C0D-4927-AE4C-F1F79A721C67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B92A4140-E5E6-416C-A727-6B9049B202E9}">
      <dgm:prSet phldrT="[Text]" custT="1"/>
      <dgm:spPr/>
      <dgm:t>
        <a:bodyPr/>
        <a:lstStyle/>
        <a:p>
          <a:r>
            <a:rPr lang="th-TH" alt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เน้นการวางแผนและประเมินผลเพื่อให้เกิดประสิทธิภาพและประสิทธิผล</a:t>
          </a:r>
          <a:endParaRPr lang="th-TH" sz="18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D9F0B361-7C9D-4391-B6E1-922DF36C71F0}" type="parTrans" cxnId="{8CD18B53-A041-4A65-8D64-E7F125712D9F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3752D78E-D21F-4D3C-A39D-F5D6822AB850}" type="sibTrans" cxnId="{8CD18B53-A041-4A65-8D64-E7F125712D9F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759B8B0A-D0C2-4C0B-A743-6C7BD5759F08}">
      <dgm:prSet phldrT="[Text]" custT="1"/>
      <dgm:spPr/>
      <dgm:t>
        <a:bodyPr/>
        <a:lstStyle/>
        <a:p>
          <a:r>
            <a:rPr lang="th-TH" alt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ส่งเสริมให้</a:t>
          </a:r>
          <a:br>
            <a:rPr lang="th-TH" alt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alt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ภาคประชาชนมีส่วนร่วม เพื่อตรวจสอบและป้องกันการทุจริต</a:t>
          </a:r>
          <a:endParaRPr lang="th-TH" sz="18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E5EC61A2-ABB0-4864-A352-F6743705F5B5}" type="parTrans" cxnId="{B5A51F62-CBCA-4739-AA4C-C2CD47A4159A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5497FEF3-A802-4E29-895A-4FC13CD6B291}" type="sibTrans" cxnId="{B5A51F62-CBCA-4739-AA4C-C2CD47A4159A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25B346A1-DCEF-4182-94E9-60562FF33AD9}">
      <dgm:prSet phldrT="[Text]" custT="1"/>
      <dgm:spPr/>
      <dgm:t>
        <a:bodyPr/>
        <a:lstStyle/>
        <a:p>
          <a:r>
            <a:rPr lang="th-TH" alt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การจัดซื้อจัดจ้างด้วยวิธีการทางอิเล็กทรอนิกส์ เพื่อการเปิดเผยโปร่งใส</a:t>
          </a:r>
          <a:endParaRPr lang="th-TH" sz="18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78F5437A-94EC-40A8-B248-00F27E9E913B}" type="parTrans" cxnId="{D03BE465-7748-4CF4-B30E-FB0861701737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7370EF77-DCD6-4DFD-9E85-1C38A83F140C}" type="sibTrans" cxnId="{D03BE465-7748-4CF4-B30E-FB0861701737}">
      <dgm:prSet/>
      <dgm:spPr/>
      <dgm:t>
        <a:bodyPr/>
        <a:lstStyle/>
        <a:p>
          <a:endParaRPr lang="th-TH">
            <a:solidFill>
              <a:srgbClr val="FFFF00"/>
            </a:solidFill>
            <a:latin typeface="EucrosiaUPC" pitchFamily="18" charset="-34"/>
            <a:cs typeface="EucrosiaUPC" pitchFamily="18" charset="-34"/>
          </a:endParaRPr>
        </a:p>
      </dgm:t>
    </dgm:pt>
    <dgm:pt modelId="{893D6B7C-A07B-494B-8664-B7DC9D3BB49C}" type="pres">
      <dgm:prSet presAssocID="{CBACD0C3-FE15-46BE-9E66-809708CB380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B43E1A2A-8E8A-4CE1-8CBF-84E1656D9194}" type="pres">
      <dgm:prSet presAssocID="{5112FD44-0948-48CF-B1B9-E9054ECAB36C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th-TH"/>
        </a:p>
      </dgm:t>
    </dgm:pt>
    <dgm:pt modelId="{A6D77528-F361-4EED-B85D-E4772A8B476D}" type="pres">
      <dgm:prSet presAssocID="{B41F2E66-797C-42E1-9EB4-41BB91CBE178}" presName="Accent1" presStyleCnt="0"/>
      <dgm:spPr/>
    </dgm:pt>
    <dgm:pt modelId="{A2BBA60E-90E6-42CA-B49E-7707D36C2BD6}" type="pres">
      <dgm:prSet presAssocID="{B41F2E66-797C-42E1-9EB4-41BB91CBE178}" presName="Accent" presStyleLbl="bgShp" presStyleIdx="0" presStyleCnt="6"/>
      <dgm:spPr/>
    </dgm:pt>
    <dgm:pt modelId="{0C52F167-D3DA-4B1C-AB9C-C975B0AF0CE1}" type="pres">
      <dgm:prSet presAssocID="{B41F2E66-797C-42E1-9EB4-41BB91CBE178}" presName="Child1" presStyleLbl="node1" presStyleIdx="0" presStyleCnt="6" custLinFactNeighborY="-44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69775D5-B276-400C-A333-80DF0FF5F60B}" type="pres">
      <dgm:prSet presAssocID="{A849D7E5-76B3-47C0-A285-EA2BC8C70948}" presName="Accent2" presStyleCnt="0"/>
      <dgm:spPr/>
    </dgm:pt>
    <dgm:pt modelId="{60E93B20-6940-4700-B69B-7C58FB9BCBB1}" type="pres">
      <dgm:prSet presAssocID="{A849D7E5-76B3-47C0-A285-EA2BC8C70948}" presName="Accent" presStyleLbl="bgShp" presStyleIdx="1" presStyleCnt="6" custLinFactNeighborX="20450" custLinFactNeighborY="19946"/>
      <dgm:spPr/>
    </dgm:pt>
    <dgm:pt modelId="{4A80CA7E-CF92-4998-B7F5-CB8F30500FD2}" type="pres">
      <dgm:prSet presAssocID="{A849D7E5-76B3-47C0-A285-EA2BC8C70948}" presName="Child2" presStyleLbl="node1" presStyleIdx="1" presStyleCnt="6" custLinFactNeighborX="21029" custLinFactNeighborY="-159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7F1D6AE-3FBF-476B-8F61-1E0107D74E6E}" type="pres">
      <dgm:prSet presAssocID="{BE4269D1-0449-4363-BD11-AA772A6B2DF1}" presName="Accent3" presStyleCnt="0"/>
      <dgm:spPr/>
    </dgm:pt>
    <dgm:pt modelId="{B9198E5B-9981-42FB-AC6D-07A1B5046098}" type="pres">
      <dgm:prSet presAssocID="{BE4269D1-0449-4363-BD11-AA772A6B2DF1}" presName="Accent" presStyleLbl="bgShp" presStyleIdx="2" presStyleCnt="6"/>
      <dgm:spPr/>
    </dgm:pt>
    <dgm:pt modelId="{BA90A0EF-315F-4D9F-A6C5-594EAE6A9128}" type="pres">
      <dgm:prSet presAssocID="{BE4269D1-0449-4363-BD11-AA772A6B2DF1}" presName="Child3" presStyleLbl="node1" presStyleIdx="2" presStyleCnt="6" custLinFactNeighborX="87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6081892-0B53-41F5-B77F-A58F3D784697}" type="pres">
      <dgm:prSet presAssocID="{B92A4140-E5E6-416C-A727-6B9049B202E9}" presName="Accent4" presStyleCnt="0"/>
      <dgm:spPr/>
    </dgm:pt>
    <dgm:pt modelId="{7FC20031-0A9E-4E9D-990E-A9DFC57C3941}" type="pres">
      <dgm:prSet presAssocID="{B92A4140-E5E6-416C-A727-6B9049B202E9}" presName="Accent" presStyleLbl="bgShp" presStyleIdx="3" presStyleCnt="6" custLinFactNeighborX="17963" custLinFactNeighborY="64389"/>
      <dgm:spPr/>
    </dgm:pt>
    <dgm:pt modelId="{7B19050F-8F54-41CC-8314-80562264E6C3}" type="pres">
      <dgm:prSet presAssocID="{B92A4140-E5E6-416C-A727-6B9049B202E9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0670F57-9858-4BD0-A767-D3BB8E57BEE3}" type="pres">
      <dgm:prSet presAssocID="{759B8B0A-D0C2-4C0B-A743-6C7BD5759F08}" presName="Accent5" presStyleCnt="0"/>
      <dgm:spPr/>
    </dgm:pt>
    <dgm:pt modelId="{437E727A-C47B-411A-84D2-7C36462E0EC9}" type="pres">
      <dgm:prSet presAssocID="{759B8B0A-D0C2-4C0B-A743-6C7BD5759F08}" presName="Accent" presStyleLbl="bgShp" presStyleIdx="4" presStyleCnt="6" custLinFactNeighborX="-21250" custLinFactNeighborY="-5605"/>
      <dgm:spPr/>
    </dgm:pt>
    <dgm:pt modelId="{CAC62337-6D50-404A-813C-429052A65D44}" type="pres">
      <dgm:prSet presAssocID="{759B8B0A-D0C2-4C0B-A743-6C7BD5759F08}" presName="Child5" presStyleLbl="node1" presStyleIdx="4" presStyleCnt="6" custLinFactNeighborX="-12598" custLinFactNeighborY="71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903A95D-0760-44B0-9D56-3F6F9F5DCB46}" type="pres">
      <dgm:prSet presAssocID="{25B346A1-DCEF-4182-94E9-60562FF33AD9}" presName="Accent6" presStyleCnt="0"/>
      <dgm:spPr/>
    </dgm:pt>
    <dgm:pt modelId="{D87717D8-7C84-455A-8420-1DC93AEEB32C}" type="pres">
      <dgm:prSet presAssocID="{25B346A1-DCEF-4182-94E9-60562FF33AD9}" presName="Accent" presStyleLbl="bgShp" presStyleIdx="5" presStyleCnt="6"/>
      <dgm:spPr/>
    </dgm:pt>
    <dgm:pt modelId="{614D0621-3D17-410D-9326-C1010E8DB764}" type="pres">
      <dgm:prSet presAssocID="{25B346A1-DCEF-4182-94E9-60562FF33AD9}" presName="Child6" presStyleLbl="node1" presStyleIdx="5" presStyleCnt="6" custLinFactNeighborX="-13398" custLinFactNeighborY="-158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E54C2F29-4D9F-40C6-9959-F1896BD3BFE0}" srcId="{5112FD44-0948-48CF-B1B9-E9054ECAB36C}" destId="{B41F2E66-797C-42E1-9EB4-41BB91CBE178}" srcOrd="0" destOrd="0" parTransId="{C56C4139-6CE5-43AF-8243-4E95AA967AB8}" sibTransId="{C6E15D1F-88B0-4C01-8383-C4FA9EE096E6}"/>
    <dgm:cxn modelId="{454AF067-AB12-4DEA-A5BE-4E24944339A9}" srcId="{5112FD44-0948-48CF-B1B9-E9054ECAB36C}" destId="{A849D7E5-76B3-47C0-A285-EA2BC8C70948}" srcOrd="1" destOrd="0" parTransId="{063639EB-D6E8-4C8F-A7E6-7DCADE715398}" sibTransId="{686E6574-8EF0-450C-86F1-F1338F33D085}"/>
    <dgm:cxn modelId="{29610155-2918-4250-8F0C-39E3A61C951A}" type="presOf" srcId="{A849D7E5-76B3-47C0-A285-EA2BC8C70948}" destId="{4A80CA7E-CF92-4998-B7F5-CB8F30500FD2}" srcOrd="0" destOrd="0" presId="urn:microsoft.com/office/officeart/2011/layout/HexagonRadial"/>
    <dgm:cxn modelId="{6957CBB8-C469-4D1C-886C-4EFB608D7645}" type="presOf" srcId="{25B346A1-DCEF-4182-94E9-60562FF33AD9}" destId="{614D0621-3D17-410D-9326-C1010E8DB764}" srcOrd="0" destOrd="0" presId="urn:microsoft.com/office/officeart/2011/layout/HexagonRadial"/>
    <dgm:cxn modelId="{FB0C13FC-28C0-470F-A53D-7E93FFB06FA7}" type="presOf" srcId="{B41F2E66-797C-42E1-9EB4-41BB91CBE178}" destId="{0C52F167-D3DA-4B1C-AB9C-C975B0AF0CE1}" srcOrd="0" destOrd="0" presId="urn:microsoft.com/office/officeart/2011/layout/HexagonRadial"/>
    <dgm:cxn modelId="{B5A51F62-CBCA-4739-AA4C-C2CD47A4159A}" srcId="{5112FD44-0948-48CF-B1B9-E9054ECAB36C}" destId="{759B8B0A-D0C2-4C0B-A743-6C7BD5759F08}" srcOrd="4" destOrd="0" parTransId="{E5EC61A2-ABB0-4864-A352-F6743705F5B5}" sibTransId="{5497FEF3-A802-4E29-895A-4FC13CD6B291}"/>
    <dgm:cxn modelId="{D03BE465-7748-4CF4-B30E-FB0861701737}" srcId="{5112FD44-0948-48CF-B1B9-E9054ECAB36C}" destId="{25B346A1-DCEF-4182-94E9-60562FF33AD9}" srcOrd="5" destOrd="0" parTransId="{78F5437A-94EC-40A8-B248-00F27E9E913B}" sibTransId="{7370EF77-DCD6-4DFD-9E85-1C38A83F140C}"/>
    <dgm:cxn modelId="{982BB392-777F-4B32-880E-9AE3DD138708}" type="presOf" srcId="{BE4269D1-0449-4363-BD11-AA772A6B2DF1}" destId="{BA90A0EF-315F-4D9F-A6C5-594EAE6A9128}" srcOrd="0" destOrd="0" presId="urn:microsoft.com/office/officeart/2011/layout/HexagonRadial"/>
    <dgm:cxn modelId="{F727C791-269A-44EC-8B83-0E84EE540E32}" srcId="{CBACD0C3-FE15-46BE-9E66-809708CB3801}" destId="{5112FD44-0948-48CF-B1B9-E9054ECAB36C}" srcOrd="0" destOrd="0" parTransId="{E42FE1A3-0C09-48E5-8DBC-2CF7C5932269}" sibTransId="{068BA29B-E285-4651-8811-1454E7B20B29}"/>
    <dgm:cxn modelId="{8CD18B53-A041-4A65-8D64-E7F125712D9F}" srcId="{5112FD44-0948-48CF-B1B9-E9054ECAB36C}" destId="{B92A4140-E5E6-416C-A727-6B9049B202E9}" srcOrd="3" destOrd="0" parTransId="{D9F0B361-7C9D-4391-B6E1-922DF36C71F0}" sibTransId="{3752D78E-D21F-4D3C-A39D-F5D6822AB850}"/>
    <dgm:cxn modelId="{0E514E44-B0AB-4CBC-9F98-E3C147C79831}" type="presOf" srcId="{CBACD0C3-FE15-46BE-9E66-809708CB3801}" destId="{893D6B7C-A07B-494B-8664-B7DC9D3BB49C}" srcOrd="0" destOrd="0" presId="urn:microsoft.com/office/officeart/2011/layout/HexagonRadial"/>
    <dgm:cxn modelId="{70968885-2638-4D4B-A141-8192F9D72A3D}" type="presOf" srcId="{B92A4140-E5E6-416C-A727-6B9049B202E9}" destId="{7B19050F-8F54-41CC-8314-80562264E6C3}" srcOrd="0" destOrd="0" presId="urn:microsoft.com/office/officeart/2011/layout/HexagonRadial"/>
    <dgm:cxn modelId="{2414F07E-E53F-44C2-8467-F1BC41C70438}" type="presOf" srcId="{5112FD44-0948-48CF-B1B9-E9054ECAB36C}" destId="{B43E1A2A-8E8A-4CE1-8CBF-84E1656D9194}" srcOrd="0" destOrd="0" presId="urn:microsoft.com/office/officeart/2011/layout/HexagonRadial"/>
    <dgm:cxn modelId="{BE71BE47-1727-40C7-85A4-74D8BF16D11E}" type="presOf" srcId="{759B8B0A-D0C2-4C0B-A743-6C7BD5759F08}" destId="{CAC62337-6D50-404A-813C-429052A65D44}" srcOrd="0" destOrd="0" presId="urn:microsoft.com/office/officeart/2011/layout/HexagonRadial"/>
    <dgm:cxn modelId="{8099C51F-0C0D-4927-AE4C-F1F79A721C67}" srcId="{5112FD44-0948-48CF-B1B9-E9054ECAB36C}" destId="{BE4269D1-0449-4363-BD11-AA772A6B2DF1}" srcOrd="2" destOrd="0" parTransId="{63A933FB-E6C9-4B11-B85B-77610260434D}" sibTransId="{6131EDF8-B638-499D-985F-31BE024FBEFF}"/>
    <dgm:cxn modelId="{1180A353-12FC-48C1-B9B9-1327A2F49CCC}" type="presParOf" srcId="{893D6B7C-A07B-494B-8664-B7DC9D3BB49C}" destId="{B43E1A2A-8E8A-4CE1-8CBF-84E1656D9194}" srcOrd="0" destOrd="0" presId="urn:microsoft.com/office/officeart/2011/layout/HexagonRadial"/>
    <dgm:cxn modelId="{40001C97-9983-4E9E-BC4A-3B088CA32550}" type="presParOf" srcId="{893D6B7C-A07B-494B-8664-B7DC9D3BB49C}" destId="{A6D77528-F361-4EED-B85D-E4772A8B476D}" srcOrd="1" destOrd="0" presId="urn:microsoft.com/office/officeart/2011/layout/HexagonRadial"/>
    <dgm:cxn modelId="{4537D5CE-88F2-4E4A-B121-9AA655D93118}" type="presParOf" srcId="{A6D77528-F361-4EED-B85D-E4772A8B476D}" destId="{A2BBA60E-90E6-42CA-B49E-7707D36C2BD6}" srcOrd="0" destOrd="0" presId="urn:microsoft.com/office/officeart/2011/layout/HexagonRadial"/>
    <dgm:cxn modelId="{C9B57E76-8D63-4224-BB85-01EED4036E9B}" type="presParOf" srcId="{893D6B7C-A07B-494B-8664-B7DC9D3BB49C}" destId="{0C52F167-D3DA-4B1C-AB9C-C975B0AF0CE1}" srcOrd="2" destOrd="0" presId="urn:microsoft.com/office/officeart/2011/layout/HexagonRadial"/>
    <dgm:cxn modelId="{B2321C61-9225-466C-BFCD-C8179D98991E}" type="presParOf" srcId="{893D6B7C-A07B-494B-8664-B7DC9D3BB49C}" destId="{469775D5-B276-400C-A333-80DF0FF5F60B}" srcOrd="3" destOrd="0" presId="urn:microsoft.com/office/officeart/2011/layout/HexagonRadial"/>
    <dgm:cxn modelId="{FCFCE5BA-9BBB-45B8-85B5-D9A18BE525BA}" type="presParOf" srcId="{469775D5-B276-400C-A333-80DF0FF5F60B}" destId="{60E93B20-6940-4700-B69B-7C58FB9BCBB1}" srcOrd="0" destOrd="0" presId="urn:microsoft.com/office/officeart/2011/layout/HexagonRadial"/>
    <dgm:cxn modelId="{D6EC398A-79E3-46D6-91C4-4875A90625C3}" type="presParOf" srcId="{893D6B7C-A07B-494B-8664-B7DC9D3BB49C}" destId="{4A80CA7E-CF92-4998-B7F5-CB8F30500FD2}" srcOrd="4" destOrd="0" presId="urn:microsoft.com/office/officeart/2011/layout/HexagonRadial"/>
    <dgm:cxn modelId="{63BAA10C-A7D3-4B47-A63E-74861827B73C}" type="presParOf" srcId="{893D6B7C-A07B-494B-8664-B7DC9D3BB49C}" destId="{87F1D6AE-3FBF-476B-8F61-1E0107D74E6E}" srcOrd="5" destOrd="0" presId="urn:microsoft.com/office/officeart/2011/layout/HexagonRadial"/>
    <dgm:cxn modelId="{648A82C3-94C2-49EB-BF5D-89864EF1E585}" type="presParOf" srcId="{87F1D6AE-3FBF-476B-8F61-1E0107D74E6E}" destId="{B9198E5B-9981-42FB-AC6D-07A1B5046098}" srcOrd="0" destOrd="0" presId="urn:microsoft.com/office/officeart/2011/layout/HexagonRadial"/>
    <dgm:cxn modelId="{504E2F00-F56B-4C5C-BD36-9E023035292F}" type="presParOf" srcId="{893D6B7C-A07B-494B-8664-B7DC9D3BB49C}" destId="{BA90A0EF-315F-4D9F-A6C5-594EAE6A9128}" srcOrd="6" destOrd="0" presId="urn:microsoft.com/office/officeart/2011/layout/HexagonRadial"/>
    <dgm:cxn modelId="{9FEB8B5A-5459-4910-8D66-28BD707998D0}" type="presParOf" srcId="{893D6B7C-A07B-494B-8664-B7DC9D3BB49C}" destId="{26081892-0B53-41F5-B77F-A58F3D784697}" srcOrd="7" destOrd="0" presId="urn:microsoft.com/office/officeart/2011/layout/HexagonRadial"/>
    <dgm:cxn modelId="{0FE0EFA0-58F2-452F-B3C6-09F2C354DB50}" type="presParOf" srcId="{26081892-0B53-41F5-B77F-A58F3D784697}" destId="{7FC20031-0A9E-4E9D-990E-A9DFC57C3941}" srcOrd="0" destOrd="0" presId="urn:microsoft.com/office/officeart/2011/layout/HexagonRadial"/>
    <dgm:cxn modelId="{A66611E9-773B-46E5-ABA7-8DCF1737E3E1}" type="presParOf" srcId="{893D6B7C-A07B-494B-8664-B7DC9D3BB49C}" destId="{7B19050F-8F54-41CC-8314-80562264E6C3}" srcOrd="8" destOrd="0" presId="urn:microsoft.com/office/officeart/2011/layout/HexagonRadial"/>
    <dgm:cxn modelId="{488B08EB-9DFE-46A9-AF72-9519756A9B0C}" type="presParOf" srcId="{893D6B7C-A07B-494B-8664-B7DC9D3BB49C}" destId="{50670F57-9858-4BD0-A767-D3BB8E57BEE3}" srcOrd="9" destOrd="0" presId="urn:microsoft.com/office/officeart/2011/layout/HexagonRadial"/>
    <dgm:cxn modelId="{C25B4BAA-CFC3-4CAF-A914-8CD7890EB04F}" type="presParOf" srcId="{50670F57-9858-4BD0-A767-D3BB8E57BEE3}" destId="{437E727A-C47B-411A-84D2-7C36462E0EC9}" srcOrd="0" destOrd="0" presId="urn:microsoft.com/office/officeart/2011/layout/HexagonRadial"/>
    <dgm:cxn modelId="{78A1A5D6-8530-4F9C-9BE7-49C1E5DD915A}" type="presParOf" srcId="{893D6B7C-A07B-494B-8664-B7DC9D3BB49C}" destId="{CAC62337-6D50-404A-813C-429052A65D44}" srcOrd="10" destOrd="0" presId="urn:microsoft.com/office/officeart/2011/layout/HexagonRadial"/>
    <dgm:cxn modelId="{210908E0-990D-41C0-AF1B-4F95CB9A17C2}" type="presParOf" srcId="{893D6B7C-A07B-494B-8664-B7DC9D3BB49C}" destId="{6903A95D-0760-44B0-9D56-3F6F9F5DCB46}" srcOrd="11" destOrd="0" presId="urn:microsoft.com/office/officeart/2011/layout/HexagonRadial"/>
    <dgm:cxn modelId="{0B42E699-8E56-4516-BFED-BDD81EC0203A}" type="presParOf" srcId="{6903A95D-0760-44B0-9D56-3F6F9F5DCB46}" destId="{D87717D8-7C84-455A-8420-1DC93AEEB32C}" srcOrd="0" destOrd="0" presId="urn:microsoft.com/office/officeart/2011/layout/HexagonRadial"/>
    <dgm:cxn modelId="{CEB2F389-C8CB-4A9D-94BD-0B26D0471F31}" type="presParOf" srcId="{893D6B7C-A07B-494B-8664-B7DC9D3BB49C}" destId="{614D0621-3D17-410D-9326-C1010E8DB764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2EAED0B-CDBE-4223-B3CC-E021DC84E19F}" type="doc">
      <dgm:prSet loTypeId="urn:microsoft.com/office/officeart/2005/8/layout/radial3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B30567AD-454E-4CD2-ADDE-09CF711AC44E}">
      <dgm:prSet phldrT="[ข้อความ]" custT="1"/>
      <dgm:spPr>
        <a:solidFill>
          <a:srgbClr val="FF99FF">
            <a:alpha val="50000"/>
          </a:srgbClr>
        </a:solidFill>
      </dgm:spPr>
      <dgm:t>
        <a:bodyPr/>
        <a:lstStyle/>
        <a:p>
          <a:r>
            <a:rPr lang="th-TH" sz="28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การเก็บ</a:t>
          </a:r>
        </a:p>
      </dgm:t>
    </dgm:pt>
    <dgm:pt modelId="{1FF9F257-F8E5-45F5-A9E6-42AEADA736C8}" type="parTrans" cxnId="{6C708E0E-3B87-4CFD-BFDD-1F61BB5CFB93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36BA8D9B-14C7-410E-A1F2-A99227D9CC57}" type="sibTrans" cxnId="{6C708E0E-3B87-4CFD-BFDD-1F61BB5CFB93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6A1DB17F-736C-418C-8806-5C12750ED8EC}">
      <dgm:prSet phldrT="[ข้อความ]" custT="1"/>
      <dgm:spPr>
        <a:solidFill>
          <a:srgbClr val="3399FF">
            <a:alpha val="49804"/>
          </a:srgbClr>
        </a:solidFill>
      </dgm:spPr>
      <dgm:t>
        <a:bodyPr/>
        <a:lstStyle/>
        <a:p>
          <a:r>
            <a:rPr lang="th-TH" sz="28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การบำรุงรักษา</a:t>
          </a:r>
        </a:p>
      </dgm:t>
    </dgm:pt>
    <dgm:pt modelId="{683A254B-A83A-412C-8FD7-70FE6842DEE9}" type="parTrans" cxnId="{27C89CFD-B655-4543-B3AF-181226F1BFDA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C1A764A9-6AB2-4C21-BC68-4169B79021E9}" type="sibTrans" cxnId="{27C89CFD-B655-4543-B3AF-181226F1BFDA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6A2D8613-6BEE-4B07-95AF-AE7EEE3BEE83}">
      <dgm:prSet phldrT="[ข้อความ]" custT="1"/>
      <dgm:spPr>
        <a:solidFill>
          <a:srgbClr val="66FF33">
            <a:alpha val="50000"/>
          </a:srgb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8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การตรวจสอบ</a:t>
          </a:r>
        </a:p>
      </dgm:t>
    </dgm:pt>
    <dgm:pt modelId="{F7570B5A-F3B0-4EC6-8995-F538C5189BEB}" type="parTrans" cxnId="{A4A8F5EA-3768-4664-947E-B1B7D7869172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54CEA23C-5DF9-4A8E-94EA-C2B928350052}" type="sibTrans" cxnId="{A4A8F5EA-3768-4664-947E-B1B7D7869172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54C7D69B-4274-484B-93FF-D374129D0403}">
      <dgm:prSet phldrT="[ข้อความ]" custT="1"/>
      <dgm:spPr>
        <a:solidFill>
          <a:srgbClr val="CCFF33">
            <a:alpha val="50000"/>
          </a:srgbClr>
        </a:solidFill>
      </dgm:spPr>
      <dgm:t>
        <a:bodyPr/>
        <a:lstStyle/>
        <a:p>
          <a:r>
            <a: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“การบริหาร </a:t>
          </a:r>
          <a:br>
            <a: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</a:br>
          <a:r>
            <a: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  </a:t>
          </a:r>
          <a:r>
            <a: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rPr>
            <a:t>พัสดุ</a:t>
          </a:r>
          <a:r>
            <a: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”</a:t>
          </a:r>
        </a:p>
      </dgm:t>
    </dgm:pt>
    <dgm:pt modelId="{6226034A-42BB-4A7C-9B00-E306D61B80CA}" type="sibTrans" cxnId="{F34502DB-DC1B-4DDA-A421-2B36C513D928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40F59CE0-DE12-4F65-898E-E853D11DB7F1}" type="parTrans" cxnId="{F34502DB-DC1B-4DDA-A421-2B36C513D928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3685DD07-9BFA-42ED-A7EA-13D27AD6BDAB}">
      <dgm:prSet phldrT="[ข้อความ]" custT="1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th-TH" sz="32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การยืม</a:t>
          </a:r>
        </a:p>
      </dgm:t>
    </dgm:pt>
    <dgm:pt modelId="{CBED3C12-5C4F-4DED-B745-EE60A1E85DA7}" type="sibTrans" cxnId="{0632BB1D-CF19-46DD-B697-B18824E3331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A48EFAD0-970D-4297-BBB7-CB7A9F83E8E8}" type="parTrans" cxnId="{0632BB1D-CF19-46DD-B697-B18824E3331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D9DB9CAB-4722-45AE-A4FE-12FEB86371D4}">
      <dgm:prSet phldrT="[ข้อความ]" custT="1"/>
      <dgm:spPr>
        <a:solidFill>
          <a:srgbClr val="00B0F0">
            <a:alpha val="50000"/>
          </a:srgb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8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การบันทึก</a:t>
          </a:r>
        </a:p>
      </dgm:t>
    </dgm:pt>
    <dgm:pt modelId="{91110BF0-7057-4233-9A7E-E5BA351C9C88}" type="sibTrans" cxnId="{78F40B91-2413-4EC6-A54F-44690E2B6DA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AAFC8C43-99C5-4016-9323-53066302BAA7}" type="parTrans" cxnId="{78F40B91-2413-4EC6-A54F-44690E2B6DA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595C34E4-BEF7-40AA-8457-8DC9FC5A7780}">
      <dgm:prSet phldrT="[ข้อความ]" custT="1"/>
      <dgm:spPr>
        <a:solidFill>
          <a:srgbClr val="FF7C80">
            <a:alpha val="50000"/>
          </a:srgbClr>
        </a:solidFill>
      </dgm:spPr>
      <dgm:t>
        <a:bodyPr/>
        <a:lstStyle/>
        <a:p>
          <a:r>
            <a:rPr lang="th-TH" sz="28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การเบิกจ่าย</a:t>
          </a:r>
        </a:p>
      </dgm:t>
    </dgm:pt>
    <dgm:pt modelId="{2640638E-7305-43BE-B98D-D0096C5A69E0}" type="parTrans" cxnId="{C03A0037-AA7D-43F9-8A96-50DFA622C82D}">
      <dgm:prSet/>
      <dgm:spPr/>
      <dgm:t>
        <a:bodyPr/>
        <a:lstStyle/>
        <a:p>
          <a:endParaRPr lang="th-TH"/>
        </a:p>
      </dgm:t>
    </dgm:pt>
    <dgm:pt modelId="{F93664D7-38BD-445F-9954-58334F531F93}" type="sibTrans" cxnId="{C03A0037-AA7D-43F9-8A96-50DFA622C82D}">
      <dgm:prSet/>
      <dgm:spPr/>
      <dgm:t>
        <a:bodyPr/>
        <a:lstStyle/>
        <a:p>
          <a:endParaRPr lang="th-TH"/>
        </a:p>
      </dgm:t>
    </dgm:pt>
    <dgm:pt modelId="{A9BAD0DA-AA8A-49A6-A68B-5452B156DEDC}">
      <dgm:prSet phldrT="[ข้อความ]" custT="1"/>
      <dgm:spPr>
        <a:solidFill>
          <a:srgbClr val="FF9900">
            <a:alpha val="49804"/>
          </a:srgbClr>
        </a:solidFill>
      </dgm:spPr>
      <dgm:t>
        <a:bodyPr/>
        <a:lstStyle/>
        <a:p>
          <a:r>
            <a:rPr lang="th-TH" sz="28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การจำหน่าย</a:t>
          </a:r>
        </a:p>
      </dgm:t>
    </dgm:pt>
    <dgm:pt modelId="{4161189E-20DF-4D6B-9C28-3A2A7B1D6B36}" type="parTrans" cxnId="{AA055E54-8022-414B-BEC1-8ECC91E8116A}">
      <dgm:prSet/>
      <dgm:spPr/>
      <dgm:t>
        <a:bodyPr/>
        <a:lstStyle/>
        <a:p>
          <a:endParaRPr lang="th-TH"/>
        </a:p>
      </dgm:t>
    </dgm:pt>
    <dgm:pt modelId="{2A46793B-2CB5-40A6-AD87-1F9C8D96887C}" type="sibTrans" cxnId="{AA055E54-8022-414B-BEC1-8ECC91E8116A}">
      <dgm:prSet/>
      <dgm:spPr/>
      <dgm:t>
        <a:bodyPr/>
        <a:lstStyle/>
        <a:p>
          <a:endParaRPr lang="th-TH"/>
        </a:p>
      </dgm:t>
    </dgm:pt>
    <dgm:pt modelId="{BBBA8501-2FB8-4FAF-898B-D60C5E8D9C7D}" type="pres">
      <dgm:prSet presAssocID="{C2EAED0B-CDBE-4223-B3CC-E021DC84E19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D3F3D1AF-6FD3-43CC-8DE9-47AF68D5D90C}" type="pres">
      <dgm:prSet presAssocID="{C2EAED0B-CDBE-4223-B3CC-E021DC84E19F}" presName="radial" presStyleCnt="0">
        <dgm:presLayoutVars>
          <dgm:animLvl val="ctr"/>
        </dgm:presLayoutVars>
      </dgm:prSet>
      <dgm:spPr/>
    </dgm:pt>
    <dgm:pt modelId="{382E5E1A-966D-415F-B031-4AF651129E27}" type="pres">
      <dgm:prSet presAssocID="{54C7D69B-4274-484B-93FF-D374129D0403}" presName="centerShape" presStyleLbl="vennNode1" presStyleIdx="0" presStyleCnt="8"/>
      <dgm:spPr/>
      <dgm:t>
        <a:bodyPr/>
        <a:lstStyle/>
        <a:p>
          <a:endParaRPr lang="th-TH"/>
        </a:p>
      </dgm:t>
    </dgm:pt>
    <dgm:pt modelId="{9B262CD0-9411-4EA0-9FCF-DEFC69612927}" type="pres">
      <dgm:prSet presAssocID="{B30567AD-454E-4CD2-ADDE-09CF711AC44E}" presName="node" presStyleLbl="vennNode1" presStyleIdx="1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563EE60-8D12-41D0-BF1C-7D544C614502}" type="pres">
      <dgm:prSet presAssocID="{D9DB9CAB-4722-45AE-A4FE-12FEB86371D4}" presName="node" presStyleLbl="vennNode1" presStyleIdx="2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E6A793F-1F16-4AB6-9457-F5C4C4CCD9F1}" type="pres">
      <dgm:prSet presAssocID="{595C34E4-BEF7-40AA-8457-8DC9FC5A7780}" presName="node" presStyleLbl="vennNode1" presStyleIdx="3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181B344-D63A-4800-ACE6-304BF2F9D155}" type="pres">
      <dgm:prSet presAssocID="{3685DD07-9BFA-42ED-A7EA-13D27AD6BDAB}" presName="node" presStyleLbl="vennNode1" presStyleIdx="4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A79FB56-9662-4B05-9D83-0051C6CF9CD0}" type="pres">
      <dgm:prSet presAssocID="{6A2D8613-6BEE-4B07-95AF-AE7EEE3BEE83}" presName="node" presStyleLbl="vennNode1" presStyleIdx="5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2284197-D147-4F6D-B679-B5DB6A84542E}" type="pres">
      <dgm:prSet presAssocID="{6A1DB17F-736C-418C-8806-5C12750ED8EC}" presName="node" presStyleLbl="vennNode1" presStyleIdx="6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C7CC653-2722-4635-BBA3-B338234CB6E2}" type="pres">
      <dgm:prSet presAssocID="{A9BAD0DA-AA8A-49A6-A68B-5452B156DEDC}" presName="node" presStyleLbl="vennNode1" presStyleIdx="7" presStyleCnt="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6C708E0E-3B87-4CFD-BFDD-1F61BB5CFB93}" srcId="{54C7D69B-4274-484B-93FF-D374129D0403}" destId="{B30567AD-454E-4CD2-ADDE-09CF711AC44E}" srcOrd="0" destOrd="0" parTransId="{1FF9F257-F8E5-45F5-A9E6-42AEADA736C8}" sibTransId="{36BA8D9B-14C7-410E-A1F2-A99227D9CC57}"/>
    <dgm:cxn modelId="{A4A8F5EA-3768-4664-947E-B1B7D7869172}" srcId="{54C7D69B-4274-484B-93FF-D374129D0403}" destId="{6A2D8613-6BEE-4B07-95AF-AE7EEE3BEE83}" srcOrd="4" destOrd="0" parTransId="{F7570B5A-F3B0-4EC6-8995-F538C5189BEB}" sibTransId="{54CEA23C-5DF9-4A8E-94EA-C2B928350052}"/>
    <dgm:cxn modelId="{F34502DB-DC1B-4DDA-A421-2B36C513D928}" srcId="{C2EAED0B-CDBE-4223-B3CC-E021DC84E19F}" destId="{54C7D69B-4274-484B-93FF-D374129D0403}" srcOrd="0" destOrd="0" parTransId="{40F59CE0-DE12-4F65-898E-E853D11DB7F1}" sibTransId="{6226034A-42BB-4A7C-9B00-E306D61B80CA}"/>
    <dgm:cxn modelId="{78F40B91-2413-4EC6-A54F-44690E2B6DA1}" srcId="{54C7D69B-4274-484B-93FF-D374129D0403}" destId="{D9DB9CAB-4722-45AE-A4FE-12FEB86371D4}" srcOrd="1" destOrd="0" parTransId="{AAFC8C43-99C5-4016-9323-53066302BAA7}" sibTransId="{91110BF0-7057-4233-9A7E-E5BA351C9C88}"/>
    <dgm:cxn modelId="{89AF5FA9-D851-453D-A44D-D92E106B6837}" type="presOf" srcId="{C2EAED0B-CDBE-4223-B3CC-E021DC84E19F}" destId="{BBBA8501-2FB8-4FAF-898B-D60C5E8D9C7D}" srcOrd="0" destOrd="0" presId="urn:microsoft.com/office/officeart/2005/8/layout/radial3"/>
    <dgm:cxn modelId="{AA055E54-8022-414B-BEC1-8ECC91E8116A}" srcId="{54C7D69B-4274-484B-93FF-D374129D0403}" destId="{A9BAD0DA-AA8A-49A6-A68B-5452B156DEDC}" srcOrd="6" destOrd="0" parTransId="{4161189E-20DF-4D6B-9C28-3A2A7B1D6B36}" sibTransId="{2A46793B-2CB5-40A6-AD87-1F9C8D96887C}"/>
    <dgm:cxn modelId="{7338C1F0-0245-4AD2-81D3-C739B72B0BDE}" type="presOf" srcId="{D9DB9CAB-4722-45AE-A4FE-12FEB86371D4}" destId="{D563EE60-8D12-41D0-BF1C-7D544C614502}" srcOrd="0" destOrd="0" presId="urn:microsoft.com/office/officeart/2005/8/layout/radial3"/>
    <dgm:cxn modelId="{A81CD52C-0EC8-468F-B9CF-546CB94F0675}" type="presOf" srcId="{595C34E4-BEF7-40AA-8457-8DC9FC5A7780}" destId="{EE6A793F-1F16-4AB6-9457-F5C4C4CCD9F1}" srcOrd="0" destOrd="0" presId="urn:microsoft.com/office/officeart/2005/8/layout/radial3"/>
    <dgm:cxn modelId="{0632BB1D-CF19-46DD-B697-B18824E33311}" srcId="{54C7D69B-4274-484B-93FF-D374129D0403}" destId="{3685DD07-9BFA-42ED-A7EA-13D27AD6BDAB}" srcOrd="3" destOrd="0" parTransId="{A48EFAD0-970D-4297-BBB7-CB7A9F83E8E8}" sibTransId="{CBED3C12-5C4F-4DED-B745-EE60A1E85DA7}"/>
    <dgm:cxn modelId="{1ADF877E-E72B-415F-819A-1B9E6DC013A2}" type="presOf" srcId="{6A1DB17F-736C-418C-8806-5C12750ED8EC}" destId="{12284197-D147-4F6D-B679-B5DB6A84542E}" srcOrd="0" destOrd="0" presId="urn:microsoft.com/office/officeart/2005/8/layout/radial3"/>
    <dgm:cxn modelId="{E254E74D-549E-4F37-8ACB-AD4DE33B3AE4}" type="presOf" srcId="{6A2D8613-6BEE-4B07-95AF-AE7EEE3BEE83}" destId="{AA79FB56-9662-4B05-9D83-0051C6CF9CD0}" srcOrd="0" destOrd="0" presId="urn:microsoft.com/office/officeart/2005/8/layout/radial3"/>
    <dgm:cxn modelId="{64213AD9-22E8-43B3-A526-0C091005611D}" type="presOf" srcId="{3685DD07-9BFA-42ED-A7EA-13D27AD6BDAB}" destId="{D181B344-D63A-4800-ACE6-304BF2F9D155}" srcOrd="0" destOrd="0" presId="urn:microsoft.com/office/officeart/2005/8/layout/radial3"/>
    <dgm:cxn modelId="{7D3EADBB-9C48-4C3D-B2AC-445C759E1833}" type="presOf" srcId="{A9BAD0DA-AA8A-49A6-A68B-5452B156DEDC}" destId="{6C7CC653-2722-4635-BBA3-B338234CB6E2}" srcOrd="0" destOrd="0" presId="urn:microsoft.com/office/officeart/2005/8/layout/radial3"/>
    <dgm:cxn modelId="{68748192-CC1F-428E-9C4D-430BD1492941}" type="presOf" srcId="{54C7D69B-4274-484B-93FF-D374129D0403}" destId="{382E5E1A-966D-415F-B031-4AF651129E27}" srcOrd="0" destOrd="0" presId="urn:microsoft.com/office/officeart/2005/8/layout/radial3"/>
    <dgm:cxn modelId="{7A5A20CB-F7A6-4792-B093-59C6EC11869E}" type="presOf" srcId="{B30567AD-454E-4CD2-ADDE-09CF711AC44E}" destId="{9B262CD0-9411-4EA0-9FCF-DEFC69612927}" srcOrd="0" destOrd="0" presId="urn:microsoft.com/office/officeart/2005/8/layout/radial3"/>
    <dgm:cxn modelId="{C03A0037-AA7D-43F9-8A96-50DFA622C82D}" srcId="{54C7D69B-4274-484B-93FF-D374129D0403}" destId="{595C34E4-BEF7-40AA-8457-8DC9FC5A7780}" srcOrd="2" destOrd="0" parTransId="{2640638E-7305-43BE-B98D-D0096C5A69E0}" sibTransId="{F93664D7-38BD-445F-9954-58334F531F93}"/>
    <dgm:cxn modelId="{27C89CFD-B655-4543-B3AF-181226F1BFDA}" srcId="{54C7D69B-4274-484B-93FF-D374129D0403}" destId="{6A1DB17F-736C-418C-8806-5C12750ED8EC}" srcOrd="5" destOrd="0" parTransId="{683A254B-A83A-412C-8FD7-70FE6842DEE9}" sibTransId="{C1A764A9-6AB2-4C21-BC68-4169B79021E9}"/>
    <dgm:cxn modelId="{7B558164-A99B-4247-B208-D1A1E58481F2}" type="presParOf" srcId="{BBBA8501-2FB8-4FAF-898B-D60C5E8D9C7D}" destId="{D3F3D1AF-6FD3-43CC-8DE9-47AF68D5D90C}" srcOrd="0" destOrd="0" presId="urn:microsoft.com/office/officeart/2005/8/layout/radial3"/>
    <dgm:cxn modelId="{6A60C61C-E3BA-424D-9E9A-A255F980CF7F}" type="presParOf" srcId="{D3F3D1AF-6FD3-43CC-8DE9-47AF68D5D90C}" destId="{382E5E1A-966D-415F-B031-4AF651129E27}" srcOrd="0" destOrd="0" presId="urn:microsoft.com/office/officeart/2005/8/layout/radial3"/>
    <dgm:cxn modelId="{D7EF0753-503B-45CA-B926-7CC9DC0EFDFD}" type="presParOf" srcId="{D3F3D1AF-6FD3-43CC-8DE9-47AF68D5D90C}" destId="{9B262CD0-9411-4EA0-9FCF-DEFC69612927}" srcOrd="1" destOrd="0" presId="urn:microsoft.com/office/officeart/2005/8/layout/radial3"/>
    <dgm:cxn modelId="{411C0EE8-91F0-4AE1-9C24-BF9A92033AAC}" type="presParOf" srcId="{D3F3D1AF-6FD3-43CC-8DE9-47AF68D5D90C}" destId="{D563EE60-8D12-41D0-BF1C-7D544C614502}" srcOrd="2" destOrd="0" presId="urn:microsoft.com/office/officeart/2005/8/layout/radial3"/>
    <dgm:cxn modelId="{F18E241A-3C64-4D42-8AC3-991D2401D864}" type="presParOf" srcId="{D3F3D1AF-6FD3-43CC-8DE9-47AF68D5D90C}" destId="{EE6A793F-1F16-4AB6-9457-F5C4C4CCD9F1}" srcOrd="3" destOrd="0" presId="urn:microsoft.com/office/officeart/2005/8/layout/radial3"/>
    <dgm:cxn modelId="{247ADAE1-80EA-4F3B-976E-3E13D19B7D5E}" type="presParOf" srcId="{D3F3D1AF-6FD3-43CC-8DE9-47AF68D5D90C}" destId="{D181B344-D63A-4800-ACE6-304BF2F9D155}" srcOrd="4" destOrd="0" presId="urn:microsoft.com/office/officeart/2005/8/layout/radial3"/>
    <dgm:cxn modelId="{78DACAFA-3F0D-4F89-A930-C848DC434566}" type="presParOf" srcId="{D3F3D1AF-6FD3-43CC-8DE9-47AF68D5D90C}" destId="{AA79FB56-9662-4B05-9D83-0051C6CF9CD0}" srcOrd="5" destOrd="0" presId="urn:microsoft.com/office/officeart/2005/8/layout/radial3"/>
    <dgm:cxn modelId="{3F90D4B0-4717-471E-BAF8-890081D0905D}" type="presParOf" srcId="{D3F3D1AF-6FD3-43CC-8DE9-47AF68D5D90C}" destId="{12284197-D147-4F6D-B679-B5DB6A84542E}" srcOrd="6" destOrd="0" presId="urn:microsoft.com/office/officeart/2005/8/layout/radial3"/>
    <dgm:cxn modelId="{DAC4307F-4F3E-40F2-875E-91F876CB6A61}" type="presParOf" srcId="{D3F3D1AF-6FD3-43CC-8DE9-47AF68D5D90C}" destId="{6C7CC653-2722-4635-BBA3-B338234CB6E2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69C66125-3433-454E-A783-794B4933172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1BC3BFE9-5516-4C41-8E01-32E3B5A2CA37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sz="17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(1) </a:t>
          </a:r>
          <a:r>
            <a:rPr lang="th-TH" sz="1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ราคาที่ได้มาจากการคำนวณตามหลักเกณฑ์</a:t>
          </a:r>
        </a:p>
        <a:p>
          <a:r>
            <a:rPr lang="th-TH" sz="1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ที่คณะกรรมการราคากลางกำหนด</a:t>
          </a:r>
        </a:p>
      </dgm:t>
    </dgm:pt>
    <dgm:pt modelId="{8EDFE48D-DA1A-48C1-A29E-0B9AC3FD42A7}" type="parTrans" cxnId="{B144999C-8FF6-40EF-B3DF-CA9F5C9D02CB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44FDB36-D6C6-4526-A50D-F1B8E5152BBA}" type="sibTrans" cxnId="{B144999C-8FF6-40EF-B3DF-CA9F5C9D02CB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E910D17-1BDA-474C-B9AD-3EE713572051}">
      <dgm:prSet phldrT="[ข้อความ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(2) ฐานข้อมูล</a:t>
          </a:r>
          <a:br>
            <a: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ราคาอ้างอิง</a:t>
          </a:r>
          <a:br>
            <a: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ของกรมบัญชีกลาง</a:t>
          </a:r>
        </a:p>
      </dgm:t>
    </dgm:pt>
    <dgm:pt modelId="{1623B390-BECF-4288-AC11-947525674DBA}" type="parTrans" cxnId="{964DF3AA-296D-4CD8-9CA0-5081FCF408C9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F36017EF-7232-4355-A424-0CBC727442BD}" type="sibTrans" cxnId="{964DF3AA-296D-4CD8-9CA0-5081FCF408C9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BFDC24C8-54AF-4A22-B600-CC0BF0117F47}">
      <dgm:prSet phldrT="[ข้อความ]"/>
      <dgm:spPr>
        <a:solidFill>
          <a:schemeClr val="bg1"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(4) สืบราคา</a:t>
          </a:r>
          <a:br>
            <a: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จากท้องตลาด</a:t>
          </a:r>
        </a:p>
      </dgm:t>
    </dgm:pt>
    <dgm:pt modelId="{9D9E201E-34EE-4EC0-AC03-7F5C4225BBFA}" type="parTrans" cxnId="{14178D22-07A7-499F-8C70-46D6F827CFFF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CC4C6F27-A569-4FF1-948C-70942235EE58}" type="sibTrans" cxnId="{14178D22-07A7-499F-8C70-46D6F827CFFF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899021A-AAD8-4EB5-8B31-FFA21DB09A74}">
      <dgm:prSet phldrT="[ข้อความ]"/>
      <dgm:spPr>
        <a:solidFill>
          <a:schemeClr val="bg1"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(5) ราคาที่เคยซื้อหรือจ้างครั้งหลังสุดภายใน 2 ปีงบประมาณ</a:t>
          </a:r>
        </a:p>
      </dgm:t>
    </dgm:pt>
    <dgm:pt modelId="{9A710669-4469-4851-9086-00A8E7D51E46}" type="parTrans" cxnId="{8ABA9BEE-35AB-469A-8BD1-02C5E63CB2CD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2C61F04-B6BD-4D45-98B7-E44B38D12F87}" type="sibTrans" cxnId="{8ABA9BEE-35AB-469A-8BD1-02C5E63CB2CD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1FD6A2FE-E624-4E8F-B55B-DA2064C8B81C}">
      <dgm:prSet phldrT="[ข้อความ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(3) ราคามาตรฐานของสำนักงบประมาณหรือหน่วยงานอื่น</a:t>
          </a:r>
        </a:p>
      </dgm:t>
    </dgm:pt>
    <dgm:pt modelId="{C71E116A-64D4-48FE-AE62-61686E862F4A}" type="parTrans" cxnId="{8F647B9E-FF30-4E66-8048-7696A9FF1314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0E67916A-A370-4F9A-A734-8615E7A06E04}" type="sibTrans" cxnId="{8F647B9E-FF30-4E66-8048-7696A9FF1314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D16DF52-EB6B-45CA-B0B1-8AF4AF73B2DB}">
      <dgm:prSet phldrT="[ข้อความ]"/>
      <dgm:spPr>
        <a:solidFill>
          <a:schemeClr val="bg1"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(6) ราคาตามหลักเกณฑ์อื่นของหน่วยงานของรัฐ</a:t>
          </a:r>
        </a:p>
      </dgm:t>
    </dgm:pt>
    <dgm:pt modelId="{47ED8134-9D40-4E14-89C1-CDF43FFA2B64}" type="parTrans" cxnId="{4E321C13-E869-413E-A0EF-ADBE35B682B3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71E4E940-6807-4EF6-B3C6-76F1CFA9F4A6}" type="sibTrans" cxnId="{4E321C13-E869-413E-A0EF-ADBE35B682B3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7796A604-7B31-45D2-A395-85C0162F699A}" type="pres">
      <dgm:prSet presAssocID="{69C66125-3433-454E-A783-794B4933172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h-TH"/>
        </a:p>
      </dgm:t>
    </dgm:pt>
    <dgm:pt modelId="{5212CB3F-917D-469D-B565-A5B10E0A5EF7}" type="pres">
      <dgm:prSet presAssocID="{1BC3BFE9-5516-4C41-8E01-32E3B5A2CA37}" presName="hierRoot1" presStyleCnt="0"/>
      <dgm:spPr/>
    </dgm:pt>
    <dgm:pt modelId="{D7C1EF3B-81F6-4615-AA4B-4C68CD23F4ED}" type="pres">
      <dgm:prSet presAssocID="{1BC3BFE9-5516-4C41-8E01-32E3B5A2CA37}" presName="composite" presStyleCnt="0"/>
      <dgm:spPr/>
    </dgm:pt>
    <dgm:pt modelId="{C54016BD-8060-4AF5-807D-3E3D2794743B}" type="pres">
      <dgm:prSet presAssocID="{1BC3BFE9-5516-4C41-8E01-32E3B5A2CA37}" presName="background" presStyleLbl="node0" presStyleIdx="0" presStyleCnt="1"/>
      <dgm:spPr>
        <a:solidFill>
          <a:schemeClr val="tx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CE7765C-1109-4FB1-A055-D9A1736B8B0A}" type="pres">
      <dgm:prSet presAssocID="{1BC3BFE9-5516-4C41-8E01-32E3B5A2CA37}" presName="text" presStyleLbl="fgAcc0" presStyleIdx="0" presStyleCnt="1" custScaleX="248089" custLinFactNeighborX="0" custLinFactNeighborY="200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A02E4D32-BB96-4293-B85A-6A4C2AD31D44}" type="pres">
      <dgm:prSet presAssocID="{1BC3BFE9-5516-4C41-8E01-32E3B5A2CA37}" presName="hierChild2" presStyleCnt="0"/>
      <dgm:spPr/>
    </dgm:pt>
    <dgm:pt modelId="{74BDF6BB-7B16-4D99-ABEE-42C0034BF030}" type="pres">
      <dgm:prSet presAssocID="{1623B390-BECF-4288-AC11-947525674DBA}" presName="Name10" presStyleLbl="parChTrans1D2" presStyleIdx="0" presStyleCnt="2"/>
      <dgm:spPr/>
      <dgm:t>
        <a:bodyPr/>
        <a:lstStyle/>
        <a:p>
          <a:endParaRPr lang="th-TH"/>
        </a:p>
      </dgm:t>
    </dgm:pt>
    <dgm:pt modelId="{A767BFA2-4E8F-4FF5-B597-9BAFEF9B58DD}" type="pres">
      <dgm:prSet presAssocID="{3E910D17-1BDA-474C-B9AD-3EE713572051}" presName="hierRoot2" presStyleCnt="0"/>
      <dgm:spPr/>
    </dgm:pt>
    <dgm:pt modelId="{4228C040-7CC2-4185-9A94-A918F3859EB8}" type="pres">
      <dgm:prSet presAssocID="{3E910D17-1BDA-474C-B9AD-3EE713572051}" presName="composite2" presStyleCnt="0"/>
      <dgm:spPr/>
    </dgm:pt>
    <dgm:pt modelId="{25DAEB73-64CE-4B4E-86E2-8D9774AE4274}" type="pres">
      <dgm:prSet presAssocID="{3E910D17-1BDA-474C-B9AD-3EE713572051}" presName="background2" presStyleLbl="node2" presStyleIdx="0" presStyleCnt="2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E64321D-477D-41AB-B86D-F833CF4DCEAE}" type="pres">
      <dgm:prSet presAssocID="{3E910D17-1BDA-474C-B9AD-3EE713572051}" presName="text2" presStyleLbl="fgAcc2" presStyleIdx="0" presStyleCnt="2" custLinFactNeighborX="-981" custLinFactNeighborY="-3168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FFCBE649-8228-4D12-91A6-CEC3E0518298}" type="pres">
      <dgm:prSet presAssocID="{3E910D17-1BDA-474C-B9AD-3EE713572051}" presName="hierChild3" presStyleCnt="0"/>
      <dgm:spPr/>
    </dgm:pt>
    <dgm:pt modelId="{2FBA69C9-BCCE-4C41-BDFC-4110E86BC3FA}" type="pres">
      <dgm:prSet presAssocID="{9D9E201E-34EE-4EC0-AC03-7F5C4225BBFA}" presName="Name17" presStyleLbl="parChTrans1D3" presStyleIdx="0" presStyleCnt="3"/>
      <dgm:spPr/>
      <dgm:t>
        <a:bodyPr/>
        <a:lstStyle/>
        <a:p>
          <a:endParaRPr lang="th-TH"/>
        </a:p>
      </dgm:t>
    </dgm:pt>
    <dgm:pt modelId="{B704B303-6AC7-4733-9F06-882231951AAE}" type="pres">
      <dgm:prSet presAssocID="{BFDC24C8-54AF-4A22-B600-CC0BF0117F47}" presName="hierRoot3" presStyleCnt="0"/>
      <dgm:spPr/>
    </dgm:pt>
    <dgm:pt modelId="{BA98BAB1-9A35-4689-B5E2-13F30566F60C}" type="pres">
      <dgm:prSet presAssocID="{BFDC24C8-54AF-4A22-B600-CC0BF0117F47}" presName="composite3" presStyleCnt="0"/>
      <dgm:spPr/>
    </dgm:pt>
    <dgm:pt modelId="{D45A1378-B308-4A5E-8D88-65D387AF0D58}" type="pres">
      <dgm:prSet presAssocID="{BFDC24C8-54AF-4A22-B600-CC0BF0117F47}" presName="background3" presStyleLbl="node3" presStyleIdx="0" presStyleCnt="3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B7515EA-CFC0-4EFC-B306-FF5709A44350}" type="pres">
      <dgm:prSet presAssocID="{BFDC24C8-54AF-4A22-B600-CC0BF0117F47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9238CAB1-A61A-4953-9605-E9FA6AAF081F}" type="pres">
      <dgm:prSet presAssocID="{BFDC24C8-54AF-4A22-B600-CC0BF0117F47}" presName="hierChild4" presStyleCnt="0"/>
      <dgm:spPr/>
    </dgm:pt>
    <dgm:pt modelId="{2DF7C1A3-90B9-442D-B278-8D00DD25F3C2}" type="pres">
      <dgm:prSet presAssocID="{9A710669-4469-4851-9086-00A8E7D51E46}" presName="Name17" presStyleLbl="parChTrans1D3" presStyleIdx="1" presStyleCnt="3"/>
      <dgm:spPr/>
      <dgm:t>
        <a:bodyPr/>
        <a:lstStyle/>
        <a:p>
          <a:endParaRPr lang="th-TH"/>
        </a:p>
      </dgm:t>
    </dgm:pt>
    <dgm:pt modelId="{6FC06684-B4EC-41E1-80FB-A3CB73B6DFFC}" type="pres">
      <dgm:prSet presAssocID="{A899021A-AAD8-4EB5-8B31-FFA21DB09A74}" presName="hierRoot3" presStyleCnt="0"/>
      <dgm:spPr/>
    </dgm:pt>
    <dgm:pt modelId="{CE6A509A-D68B-484E-8A7B-D9FF2D422516}" type="pres">
      <dgm:prSet presAssocID="{A899021A-AAD8-4EB5-8B31-FFA21DB09A74}" presName="composite3" presStyleCnt="0"/>
      <dgm:spPr/>
    </dgm:pt>
    <dgm:pt modelId="{4CB19E09-393F-4C20-942C-F588D0367638}" type="pres">
      <dgm:prSet presAssocID="{A899021A-AAD8-4EB5-8B31-FFA21DB09A74}" presName="background3" presStyleLbl="node3" presStyleIdx="1" presStyleCnt="3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B115447-490D-4B2E-8181-7F54E4AF58EF}" type="pres">
      <dgm:prSet presAssocID="{A899021A-AAD8-4EB5-8B31-FFA21DB09A74}" presName="text3" presStyleLbl="fgAcc3" presStyleIdx="1" presStyleCnt="3" custLinFactNeighborX="-2561" custLinFactNeighborY="337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DEF6F96C-0851-43BD-B3D2-3E5156130FBC}" type="pres">
      <dgm:prSet presAssocID="{A899021A-AAD8-4EB5-8B31-FFA21DB09A74}" presName="hierChild4" presStyleCnt="0"/>
      <dgm:spPr/>
    </dgm:pt>
    <dgm:pt modelId="{FF6B47DF-05A2-4C7E-BF19-2C6753502FD1}" type="pres">
      <dgm:prSet presAssocID="{C71E116A-64D4-48FE-AE62-61686E862F4A}" presName="Name10" presStyleLbl="parChTrans1D2" presStyleIdx="1" presStyleCnt="2"/>
      <dgm:spPr/>
      <dgm:t>
        <a:bodyPr/>
        <a:lstStyle/>
        <a:p>
          <a:endParaRPr lang="th-TH"/>
        </a:p>
      </dgm:t>
    </dgm:pt>
    <dgm:pt modelId="{9F998E11-41D5-438F-AE07-1327FF6EE029}" type="pres">
      <dgm:prSet presAssocID="{1FD6A2FE-E624-4E8F-B55B-DA2064C8B81C}" presName="hierRoot2" presStyleCnt="0"/>
      <dgm:spPr/>
    </dgm:pt>
    <dgm:pt modelId="{09309310-39A8-4D3A-B846-907A9BC26CCA}" type="pres">
      <dgm:prSet presAssocID="{1FD6A2FE-E624-4E8F-B55B-DA2064C8B81C}" presName="composite2" presStyleCnt="0"/>
      <dgm:spPr/>
    </dgm:pt>
    <dgm:pt modelId="{4397ADF7-5871-454C-887B-D120E1790098}" type="pres">
      <dgm:prSet presAssocID="{1FD6A2FE-E624-4E8F-B55B-DA2064C8B81C}" presName="background2" presStyleLbl="node2" presStyleIdx="1" presStyleCnt="2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63E58AB-0640-4DB9-A902-0C9D36C539BF}" type="pres">
      <dgm:prSet presAssocID="{1FD6A2FE-E624-4E8F-B55B-DA2064C8B81C}" presName="text2" presStyleLbl="fgAcc2" presStyleIdx="1" presStyleCnt="2" custLinFactNeighborX="1722" custLinFactNeighborY="-3168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22A20752-A65C-43E8-BF93-F0004B9E0870}" type="pres">
      <dgm:prSet presAssocID="{1FD6A2FE-E624-4E8F-B55B-DA2064C8B81C}" presName="hierChild3" presStyleCnt="0"/>
      <dgm:spPr/>
    </dgm:pt>
    <dgm:pt modelId="{D929A59B-5A79-4B3F-B288-D6710EBFA3E0}" type="pres">
      <dgm:prSet presAssocID="{47ED8134-9D40-4E14-89C1-CDF43FFA2B64}" presName="Name17" presStyleLbl="parChTrans1D3" presStyleIdx="2" presStyleCnt="3"/>
      <dgm:spPr/>
      <dgm:t>
        <a:bodyPr/>
        <a:lstStyle/>
        <a:p>
          <a:endParaRPr lang="th-TH"/>
        </a:p>
      </dgm:t>
    </dgm:pt>
    <dgm:pt modelId="{559AD5B2-71FC-43BB-A189-A0D988A70CFB}" type="pres">
      <dgm:prSet presAssocID="{3D16DF52-EB6B-45CA-B0B1-8AF4AF73B2DB}" presName="hierRoot3" presStyleCnt="0"/>
      <dgm:spPr/>
    </dgm:pt>
    <dgm:pt modelId="{E28A0904-CF13-4699-85CD-2367CE9D566B}" type="pres">
      <dgm:prSet presAssocID="{3D16DF52-EB6B-45CA-B0B1-8AF4AF73B2DB}" presName="composite3" presStyleCnt="0"/>
      <dgm:spPr/>
    </dgm:pt>
    <dgm:pt modelId="{7A36103A-EE62-49A1-B03F-9DE4C6301F03}" type="pres">
      <dgm:prSet presAssocID="{3D16DF52-EB6B-45CA-B0B1-8AF4AF73B2DB}" presName="background3" presStyleLbl="node3" presStyleIdx="2" presStyleCnt="3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BE78546-3892-4448-9985-8D8CDDAD08BD}" type="pres">
      <dgm:prSet presAssocID="{3D16DF52-EB6B-45CA-B0B1-8AF4AF73B2DB}" presName="text3" presStyleLbl="fgAcc3" presStyleIdx="2" presStyleCnt="3" custLinFactNeighborX="-1999" custLinFactNeighborY="337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1C67F567-EF2A-448A-96DA-AC0DC4FBA6BC}" type="pres">
      <dgm:prSet presAssocID="{3D16DF52-EB6B-45CA-B0B1-8AF4AF73B2DB}" presName="hierChild4" presStyleCnt="0"/>
      <dgm:spPr/>
    </dgm:pt>
  </dgm:ptLst>
  <dgm:cxnLst>
    <dgm:cxn modelId="{4E321C13-E869-413E-A0EF-ADBE35B682B3}" srcId="{1FD6A2FE-E624-4E8F-B55B-DA2064C8B81C}" destId="{3D16DF52-EB6B-45CA-B0B1-8AF4AF73B2DB}" srcOrd="0" destOrd="0" parTransId="{47ED8134-9D40-4E14-89C1-CDF43FFA2B64}" sibTransId="{71E4E940-6807-4EF6-B3C6-76F1CFA9F4A6}"/>
    <dgm:cxn modelId="{830AB04F-10B7-4635-ADA8-90E6F90AC5F6}" type="presOf" srcId="{1623B390-BECF-4288-AC11-947525674DBA}" destId="{74BDF6BB-7B16-4D99-ABEE-42C0034BF030}" srcOrd="0" destOrd="0" presId="urn:microsoft.com/office/officeart/2005/8/layout/hierarchy1"/>
    <dgm:cxn modelId="{728B10F7-99E5-418B-8745-633146527BFF}" type="presOf" srcId="{3D16DF52-EB6B-45CA-B0B1-8AF4AF73B2DB}" destId="{5BE78546-3892-4448-9985-8D8CDDAD08BD}" srcOrd="0" destOrd="0" presId="urn:microsoft.com/office/officeart/2005/8/layout/hierarchy1"/>
    <dgm:cxn modelId="{3384B5A5-6537-4D0E-92B2-CACF73DAB7D1}" type="presOf" srcId="{C71E116A-64D4-48FE-AE62-61686E862F4A}" destId="{FF6B47DF-05A2-4C7E-BF19-2C6753502FD1}" srcOrd="0" destOrd="0" presId="urn:microsoft.com/office/officeart/2005/8/layout/hierarchy1"/>
    <dgm:cxn modelId="{14178D22-07A7-499F-8C70-46D6F827CFFF}" srcId="{3E910D17-1BDA-474C-B9AD-3EE713572051}" destId="{BFDC24C8-54AF-4A22-B600-CC0BF0117F47}" srcOrd="0" destOrd="0" parTransId="{9D9E201E-34EE-4EC0-AC03-7F5C4225BBFA}" sibTransId="{CC4C6F27-A569-4FF1-948C-70942235EE58}"/>
    <dgm:cxn modelId="{B144999C-8FF6-40EF-B3DF-CA9F5C9D02CB}" srcId="{69C66125-3433-454E-A783-794B49331728}" destId="{1BC3BFE9-5516-4C41-8E01-32E3B5A2CA37}" srcOrd="0" destOrd="0" parTransId="{8EDFE48D-DA1A-48C1-A29E-0B9AC3FD42A7}" sibTransId="{344FDB36-D6C6-4526-A50D-F1B8E5152BBA}"/>
    <dgm:cxn modelId="{964DF3AA-296D-4CD8-9CA0-5081FCF408C9}" srcId="{1BC3BFE9-5516-4C41-8E01-32E3B5A2CA37}" destId="{3E910D17-1BDA-474C-B9AD-3EE713572051}" srcOrd="0" destOrd="0" parTransId="{1623B390-BECF-4288-AC11-947525674DBA}" sibTransId="{F36017EF-7232-4355-A424-0CBC727442BD}"/>
    <dgm:cxn modelId="{D79C4560-D2E5-443E-A03E-C4299EA9836F}" type="presOf" srcId="{1FD6A2FE-E624-4E8F-B55B-DA2064C8B81C}" destId="{363E58AB-0640-4DB9-A902-0C9D36C539BF}" srcOrd="0" destOrd="0" presId="urn:microsoft.com/office/officeart/2005/8/layout/hierarchy1"/>
    <dgm:cxn modelId="{26712DEA-A860-4611-8A6D-1C0758FB0330}" type="presOf" srcId="{3E910D17-1BDA-474C-B9AD-3EE713572051}" destId="{3E64321D-477D-41AB-B86D-F833CF4DCEAE}" srcOrd="0" destOrd="0" presId="urn:microsoft.com/office/officeart/2005/8/layout/hierarchy1"/>
    <dgm:cxn modelId="{4579A04D-AE51-47C9-BEB0-81E6BB9AA633}" type="presOf" srcId="{9A710669-4469-4851-9086-00A8E7D51E46}" destId="{2DF7C1A3-90B9-442D-B278-8D00DD25F3C2}" srcOrd="0" destOrd="0" presId="urn:microsoft.com/office/officeart/2005/8/layout/hierarchy1"/>
    <dgm:cxn modelId="{EC5CF498-326C-4125-8E02-22F0AD272BAE}" type="presOf" srcId="{9D9E201E-34EE-4EC0-AC03-7F5C4225BBFA}" destId="{2FBA69C9-BCCE-4C41-BDFC-4110E86BC3FA}" srcOrd="0" destOrd="0" presId="urn:microsoft.com/office/officeart/2005/8/layout/hierarchy1"/>
    <dgm:cxn modelId="{3615111A-93AA-4309-9106-F199C9DFB822}" type="presOf" srcId="{69C66125-3433-454E-A783-794B49331728}" destId="{7796A604-7B31-45D2-A395-85C0162F699A}" srcOrd="0" destOrd="0" presId="urn:microsoft.com/office/officeart/2005/8/layout/hierarchy1"/>
    <dgm:cxn modelId="{8F647B9E-FF30-4E66-8048-7696A9FF1314}" srcId="{1BC3BFE9-5516-4C41-8E01-32E3B5A2CA37}" destId="{1FD6A2FE-E624-4E8F-B55B-DA2064C8B81C}" srcOrd="1" destOrd="0" parTransId="{C71E116A-64D4-48FE-AE62-61686E862F4A}" sibTransId="{0E67916A-A370-4F9A-A734-8615E7A06E04}"/>
    <dgm:cxn modelId="{00A12760-D076-48C1-A90C-A9CA54B86B99}" type="presOf" srcId="{BFDC24C8-54AF-4A22-B600-CC0BF0117F47}" destId="{2B7515EA-CFC0-4EFC-B306-FF5709A44350}" srcOrd="0" destOrd="0" presId="urn:microsoft.com/office/officeart/2005/8/layout/hierarchy1"/>
    <dgm:cxn modelId="{8ABA9BEE-35AB-469A-8BD1-02C5E63CB2CD}" srcId="{3E910D17-1BDA-474C-B9AD-3EE713572051}" destId="{A899021A-AAD8-4EB5-8B31-FFA21DB09A74}" srcOrd="1" destOrd="0" parTransId="{9A710669-4469-4851-9086-00A8E7D51E46}" sibTransId="{A2C61F04-B6BD-4D45-98B7-E44B38D12F87}"/>
    <dgm:cxn modelId="{2351D3D8-AFBD-4BDB-B4FA-D5B373EBBDAE}" type="presOf" srcId="{1BC3BFE9-5516-4C41-8E01-32E3B5A2CA37}" destId="{7CE7765C-1109-4FB1-A055-D9A1736B8B0A}" srcOrd="0" destOrd="0" presId="urn:microsoft.com/office/officeart/2005/8/layout/hierarchy1"/>
    <dgm:cxn modelId="{B1642412-A72E-42F4-98BF-8DD8D030F235}" type="presOf" srcId="{A899021A-AAD8-4EB5-8B31-FFA21DB09A74}" destId="{CB115447-490D-4B2E-8181-7F54E4AF58EF}" srcOrd="0" destOrd="0" presId="urn:microsoft.com/office/officeart/2005/8/layout/hierarchy1"/>
    <dgm:cxn modelId="{4324FC4C-9B40-4219-8613-F27ED4B7353F}" type="presOf" srcId="{47ED8134-9D40-4E14-89C1-CDF43FFA2B64}" destId="{D929A59B-5A79-4B3F-B288-D6710EBFA3E0}" srcOrd="0" destOrd="0" presId="urn:microsoft.com/office/officeart/2005/8/layout/hierarchy1"/>
    <dgm:cxn modelId="{CB5A9B3A-130D-4BB2-912A-118CADB3DF73}" type="presParOf" srcId="{7796A604-7B31-45D2-A395-85C0162F699A}" destId="{5212CB3F-917D-469D-B565-A5B10E0A5EF7}" srcOrd="0" destOrd="0" presId="urn:microsoft.com/office/officeart/2005/8/layout/hierarchy1"/>
    <dgm:cxn modelId="{67DA0845-BB95-4A39-899E-EEB9ADD698DB}" type="presParOf" srcId="{5212CB3F-917D-469D-B565-A5B10E0A5EF7}" destId="{D7C1EF3B-81F6-4615-AA4B-4C68CD23F4ED}" srcOrd="0" destOrd="0" presId="urn:microsoft.com/office/officeart/2005/8/layout/hierarchy1"/>
    <dgm:cxn modelId="{55BD1A47-1BC4-4EF2-B7E1-99375088CBD4}" type="presParOf" srcId="{D7C1EF3B-81F6-4615-AA4B-4C68CD23F4ED}" destId="{C54016BD-8060-4AF5-807D-3E3D2794743B}" srcOrd="0" destOrd="0" presId="urn:microsoft.com/office/officeart/2005/8/layout/hierarchy1"/>
    <dgm:cxn modelId="{A67CA298-24FA-4783-8EA2-08DF347AA248}" type="presParOf" srcId="{D7C1EF3B-81F6-4615-AA4B-4C68CD23F4ED}" destId="{7CE7765C-1109-4FB1-A055-D9A1736B8B0A}" srcOrd="1" destOrd="0" presId="urn:microsoft.com/office/officeart/2005/8/layout/hierarchy1"/>
    <dgm:cxn modelId="{719A1C41-52E9-42C9-A3EF-082A1D9C31ED}" type="presParOf" srcId="{5212CB3F-917D-469D-B565-A5B10E0A5EF7}" destId="{A02E4D32-BB96-4293-B85A-6A4C2AD31D44}" srcOrd="1" destOrd="0" presId="urn:microsoft.com/office/officeart/2005/8/layout/hierarchy1"/>
    <dgm:cxn modelId="{1303E5A6-B835-48D1-812C-15DDE04518D8}" type="presParOf" srcId="{A02E4D32-BB96-4293-B85A-6A4C2AD31D44}" destId="{74BDF6BB-7B16-4D99-ABEE-42C0034BF030}" srcOrd="0" destOrd="0" presId="urn:microsoft.com/office/officeart/2005/8/layout/hierarchy1"/>
    <dgm:cxn modelId="{3FC6A96A-852B-4EC5-829C-9F51310C80A0}" type="presParOf" srcId="{A02E4D32-BB96-4293-B85A-6A4C2AD31D44}" destId="{A767BFA2-4E8F-4FF5-B597-9BAFEF9B58DD}" srcOrd="1" destOrd="0" presId="urn:microsoft.com/office/officeart/2005/8/layout/hierarchy1"/>
    <dgm:cxn modelId="{7AE7ED8F-DA89-4896-B4BE-4CB5CFB97F88}" type="presParOf" srcId="{A767BFA2-4E8F-4FF5-B597-9BAFEF9B58DD}" destId="{4228C040-7CC2-4185-9A94-A918F3859EB8}" srcOrd="0" destOrd="0" presId="urn:microsoft.com/office/officeart/2005/8/layout/hierarchy1"/>
    <dgm:cxn modelId="{53C23E29-1418-4E98-BBC2-A343DEA4BFB5}" type="presParOf" srcId="{4228C040-7CC2-4185-9A94-A918F3859EB8}" destId="{25DAEB73-64CE-4B4E-86E2-8D9774AE4274}" srcOrd="0" destOrd="0" presId="urn:microsoft.com/office/officeart/2005/8/layout/hierarchy1"/>
    <dgm:cxn modelId="{607086E8-CCFE-4D5E-94DF-F781ACAAEB3B}" type="presParOf" srcId="{4228C040-7CC2-4185-9A94-A918F3859EB8}" destId="{3E64321D-477D-41AB-B86D-F833CF4DCEAE}" srcOrd="1" destOrd="0" presId="urn:microsoft.com/office/officeart/2005/8/layout/hierarchy1"/>
    <dgm:cxn modelId="{F4C553C4-5916-4FB6-9DDD-869FC78DBEC0}" type="presParOf" srcId="{A767BFA2-4E8F-4FF5-B597-9BAFEF9B58DD}" destId="{FFCBE649-8228-4D12-91A6-CEC3E0518298}" srcOrd="1" destOrd="0" presId="urn:microsoft.com/office/officeart/2005/8/layout/hierarchy1"/>
    <dgm:cxn modelId="{F6B2C886-A025-4B95-9096-B6FB514285E9}" type="presParOf" srcId="{FFCBE649-8228-4D12-91A6-CEC3E0518298}" destId="{2FBA69C9-BCCE-4C41-BDFC-4110E86BC3FA}" srcOrd="0" destOrd="0" presId="urn:microsoft.com/office/officeart/2005/8/layout/hierarchy1"/>
    <dgm:cxn modelId="{D453ABEA-5FEE-4D44-9AB0-6931DDFF5CAA}" type="presParOf" srcId="{FFCBE649-8228-4D12-91A6-CEC3E0518298}" destId="{B704B303-6AC7-4733-9F06-882231951AAE}" srcOrd="1" destOrd="0" presId="urn:microsoft.com/office/officeart/2005/8/layout/hierarchy1"/>
    <dgm:cxn modelId="{96851BCA-A2FC-4C41-AD9C-25DC5BDA816F}" type="presParOf" srcId="{B704B303-6AC7-4733-9F06-882231951AAE}" destId="{BA98BAB1-9A35-4689-B5E2-13F30566F60C}" srcOrd="0" destOrd="0" presId="urn:microsoft.com/office/officeart/2005/8/layout/hierarchy1"/>
    <dgm:cxn modelId="{2DEE6B50-AFFE-4F88-BECC-2EBC68622854}" type="presParOf" srcId="{BA98BAB1-9A35-4689-B5E2-13F30566F60C}" destId="{D45A1378-B308-4A5E-8D88-65D387AF0D58}" srcOrd="0" destOrd="0" presId="urn:microsoft.com/office/officeart/2005/8/layout/hierarchy1"/>
    <dgm:cxn modelId="{781FF4EF-6EFC-4AFE-98B5-43AF5D24A1C1}" type="presParOf" srcId="{BA98BAB1-9A35-4689-B5E2-13F30566F60C}" destId="{2B7515EA-CFC0-4EFC-B306-FF5709A44350}" srcOrd="1" destOrd="0" presId="urn:microsoft.com/office/officeart/2005/8/layout/hierarchy1"/>
    <dgm:cxn modelId="{DDBFDACF-C9A8-4F7A-AD95-0322DD2AE3CE}" type="presParOf" srcId="{B704B303-6AC7-4733-9F06-882231951AAE}" destId="{9238CAB1-A61A-4953-9605-E9FA6AAF081F}" srcOrd="1" destOrd="0" presId="urn:microsoft.com/office/officeart/2005/8/layout/hierarchy1"/>
    <dgm:cxn modelId="{7C9EFEBC-96A4-4463-8635-224F26C97F8E}" type="presParOf" srcId="{FFCBE649-8228-4D12-91A6-CEC3E0518298}" destId="{2DF7C1A3-90B9-442D-B278-8D00DD25F3C2}" srcOrd="2" destOrd="0" presId="urn:microsoft.com/office/officeart/2005/8/layout/hierarchy1"/>
    <dgm:cxn modelId="{33477461-E575-4B11-83C8-0B05060A3DBA}" type="presParOf" srcId="{FFCBE649-8228-4D12-91A6-CEC3E0518298}" destId="{6FC06684-B4EC-41E1-80FB-A3CB73B6DFFC}" srcOrd="3" destOrd="0" presId="urn:microsoft.com/office/officeart/2005/8/layout/hierarchy1"/>
    <dgm:cxn modelId="{154E4880-DDF0-46F6-985B-B85D2FDBE8B3}" type="presParOf" srcId="{6FC06684-B4EC-41E1-80FB-A3CB73B6DFFC}" destId="{CE6A509A-D68B-484E-8A7B-D9FF2D422516}" srcOrd="0" destOrd="0" presId="urn:microsoft.com/office/officeart/2005/8/layout/hierarchy1"/>
    <dgm:cxn modelId="{F04D3B6B-8A0A-4902-B467-C703FD5A17E0}" type="presParOf" srcId="{CE6A509A-D68B-484E-8A7B-D9FF2D422516}" destId="{4CB19E09-393F-4C20-942C-F588D0367638}" srcOrd="0" destOrd="0" presId="urn:microsoft.com/office/officeart/2005/8/layout/hierarchy1"/>
    <dgm:cxn modelId="{1B5270F0-C4CC-4098-9773-93667943237E}" type="presParOf" srcId="{CE6A509A-D68B-484E-8A7B-D9FF2D422516}" destId="{CB115447-490D-4B2E-8181-7F54E4AF58EF}" srcOrd="1" destOrd="0" presId="urn:microsoft.com/office/officeart/2005/8/layout/hierarchy1"/>
    <dgm:cxn modelId="{68C9CEDD-0AA1-4E0B-AE1A-BAB5656C8D0E}" type="presParOf" srcId="{6FC06684-B4EC-41E1-80FB-A3CB73B6DFFC}" destId="{DEF6F96C-0851-43BD-B3D2-3E5156130FBC}" srcOrd="1" destOrd="0" presId="urn:microsoft.com/office/officeart/2005/8/layout/hierarchy1"/>
    <dgm:cxn modelId="{8785395B-B53E-456A-BAFC-03A49EBDFE9B}" type="presParOf" srcId="{A02E4D32-BB96-4293-B85A-6A4C2AD31D44}" destId="{FF6B47DF-05A2-4C7E-BF19-2C6753502FD1}" srcOrd="2" destOrd="0" presId="urn:microsoft.com/office/officeart/2005/8/layout/hierarchy1"/>
    <dgm:cxn modelId="{CD52CC87-7D2A-4F03-86BA-E2874AE0BDAD}" type="presParOf" srcId="{A02E4D32-BB96-4293-B85A-6A4C2AD31D44}" destId="{9F998E11-41D5-438F-AE07-1327FF6EE029}" srcOrd="3" destOrd="0" presId="urn:microsoft.com/office/officeart/2005/8/layout/hierarchy1"/>
    <dgm:cxn modelId="{B17F50D0-E1FB-42A8-91ED-CC1D28D7EE42}" type="presParOf" srcId="{9F998E11-41D5-438F-AE07-1327FF6EE029}" destId="{09309310-39A8-4D3A-B846-907A9BC26CCA}" srcOrd="0" destOrd="0" presId="urn:microsoft.com/office/officeart/2005/8/layout/hierarchy1"/>
    <dgm:cxn modelId="{65FBB874-12E8-4012-B5BF-17D4338C33EE}" type="presParOf" srcId="{09309310-39A8-4D3A-B846-907A9BC26CCA}" destId="{4397ADF7-5871-454C-887B-D120E1790098}" srcOrd="0" destOrd="0" presId="urn:microsoft.com/office/officeart/2005/8/layout/hierarchy1"/>
    <dgm:cxn modelId="{280055E8-2F31-4A11-8E80-4E7C6868F4C3}" type="presParOf" srcId="{09309310-39A8-4D3A-B846-907A9BC26CCA}" destId="{363E58AB-0640-4DB9-A902-0C9D36C539BF}" srcOrd="1" destOrd="0" presId="urn:microsoft.com/office/officeart/2005/8/layout/hierarchy1"/>
    <dgm:cxn modelId="{BD09DD11-1EB5-43D2-85FA-ADCF3879A9D0}" type="presParOf" srcId="{9F998E11-41D5-438F-AE07-1327FF6EE029}" destId="{22A20752-A65C-43E8-BF93-F0004B9E0870}" srcOrd="1" destOrd="0" presId="urn:microsoft.com/office/officeart/2005/8/layout/hierarchy1"/>
    <dgm:cxn modelId="{319BE9CE-5885-4010-84FF-10D6CB842448}" type="presParOf" srcId="{22A20752-A65C-43E8-BF93-F0004B9E0870}" destId="{D929A59B-5A79-4B3F-B288-D6710EBFA3E0}" srcOrd="0" destOrd="0" presId="urn:microsoft.com/office/officeart/2005/8/layout/hierarchy1"/>
    <dgm:cxn modelId="{61E500C9-C1A7-48EC-AF0C-63214D5CC4B8}" type="presParOf" srcId="{22A20752-A65C-43E8-BF93-F0004B9E0870}" destId="{559AD5B2-71FC-43BB-A189-A0D988A70CFB}" srcOrd="1" destOrd="0" presId="urn:microsoft.com/office/officeart/2005/8/layout/hierarchy1"/>
    <dgm:cxn modelId="{7F98C7AC-19B3-4913-BE52-5A9D8B74F778}" type="presParOf" srcId="{559AD5B2-71FC-43BB-A189-A0D988A70CFB}" destId="{E28A0904-CF13-4699-85CD-2367CE9D566B}" srcOrd="0" destOrd="0" presId="urn:microsoft.com/office/officeart/2005/8/layout/hierarchy1"/>
    <dgm:cxn modelId="{A5B0EF08-9347-4CB3-9538-8D6D7035089F}" type="presParOf" srcId="{E28A0904-CF13-4699-85CD-2367CE9D566B}" destId="{7A36103A-EE62-49A1-B03F-9DE4C6301F03}" srcOrd="0" destOrd="0" presId="urn:microsoft.com/office/officeart/2005/8/layout/hierarchy1"/>
    <dgm:cxn modelId="{B67C27DC-328E-4719-A32A-4286222B776A}" type="presParOf" srcId="{E28A0904-CF13-4699-85CD-2367CE9D566B}" destId="{5BE78546-3892-4448-9985-8D8CDDAD08BD}" srcOrd="1" destOrd="0" presId="urn:microsoft.com/office/officeart/2005/8/layout/hierarchy1"/>
    <dgm:cxn modelId="{5EC1BFAF-27AF-4FD7-9E3A-0ED157CBC44F}" type="presParOf" srcId="{559AD5B2-71FC-43BB-A189-A0D988A70CFB}" destId="{1C67F567-EF2A-448A-96DA-AC0DC4FBA6BC}" srcOrd="1" destOrd="0" presId="urn:microsoft.com/office/officeart/2005/8/layout/hierarchy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65B8ACDD-DBC8-46AE-A198-55E144CFAAE2}" type="doc">
      <dgm:prSet loTypeId="urn:microsoft.com/office/officeart/2005/8/layout/list1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9FB4CDC8-9161-4B91-BAF9-9D975651DE7B}">
      <dgm:prSet phldrT="[ข้อความ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1</a:t>
          </a:r>
          <a:r>
            <a:rPr lang="en-US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</a:t>
          </a: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การจัดซื้อจัดจ้างของรัฐวิสาหกิจที่เกี่ยวกับการพาณิชย์โดยตรง</a:t>
          </a:r>
        </a:p>
      </dgm:t>
    </dgm:pt>
    <dgm:pt modelId="{DFEB74FF-2C00-4E79-A9B1-AE4C04631D9C}" type="parTrans" cxnId="{DAD01570-9F57-410C-B17D-AD92431B0F71}">
      <dgm:prSet/>
      <dgm:spPr/>
      <dgm:t>
        <a:bodyPr/>
        <a:lstStyle/>
        <a:p>
          <a:endParaRPr lang="th-TH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88D66163-CA79-43C3-AD8D-D804FE805727}" type="sibTrans" cxnId="{DAD01570-9F57-410C-B17D-AD92431B0F71}">
      <dgm:prSet/>
      <dgm:spPr/>
      <dgm:t>
        <a:bodyPr/>
        <a:lstStyle/>
        <a:p>
          <a:endParaRPr lang="th-TH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E596A0F0-19EB-425E-B5D1-B9969A1FCD65}">
      <dgm:prSet phldrT="[ข้อความ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4</a:t>
          </a:r>
          <a:r>
            <a:rPr lang="en-US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</a:t>
          </a: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การจัดซื้อจัดจ้างโดยใช้เงินกู้หรือเงินช่วยเหลือจากหน่วยงานในต่างประเทศ ที่สัญญาหรือข้อกำหนดในการให้เงินกู้หรือเงินช่วยเหลือกำหนดไว้เป็นอย่างอื่น</a:t>
          </a:r>
        </a:p>
      </dgm:t>
    </dgm:pt>
    <dgm:pt modelId="{33B99C55-4CC4-46CA-9439-3D9438E79461}" type="parTrans" cxnId="{5C470471-A580-4FD8-84FA-32D320115248}">
      <dgm:prSet/>
      <dgm:spPr/>
      <dgm:t>
        <a:bodyPr/>
        <a:lstStyle/>
        <a:p>
          <a:endParaRPr lang="th-TH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00A6C368-D7C5-4EB5-8387-E0C97DCD9CD4}" type="sibTrans" cxnId="{5C470471-A580-4FD8-84FA-32D320115248}">
      <dgm:prSet/>
      <dgm:spPr/>
      <dgm:t>
        <a:bodyPr/>
        <a:lstStyle/>
        <a:p>
          <a:endParaRPr lang="th-TH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FFAFF489-1F9E-4225-8D18-EAD1630083EA}">
      <dgm:prSet phldrT="[ข้อความ]" custT="1"/>
      <dgm:spPr>
        <a:solidFill>
          <a:srgbClr val="CCFFCC"/>
        </a:solidFill>
      </dgm:spPr>
      <dgm:t>
        <a:bodyPr/>
        <a:lstStyle/>
        <a:p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2</a:t>
          </a:r>
          <a:r>
            <a:rPr lang="en-US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</a:t>
          </a: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การจัดซื้อจัดจ้างยุทโธปกรณ์และการบริการ</a:t>
          </a:r>
          <a:r>
            <a:rPr lang="th-TH" sz="2000" b="1" u="none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ที่เกี่ยวกับความมั่นคงของชาติ</a:t>
          </a: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โดยวิธี</a:t>
          </a:r>
          <a:b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รัฐบาลต่อรัฐบาลหรือโดยการจัดซื้อจัดจ้างจากต่างประเทศ</a:t>
          </a:r>
        </a:p>
      </dgm:t>
    </dgm:pt>
    <dgm:pt modelId="{DFCC3AB6-EE56-4518-9132-BE8456EF0F2F}" type="parTrans" cxnId="{27EB0A83-2668-4B6A-ACBB-1B52C1C96826}">
      <dgm:prSet/>
      <dgm:spPr/>
      <dgm:t>
        <a:bodyPr/>
        <a:lstStyle/>
        <a:p>
          <a:endParaRPr lang="th-TH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B8547472-488A-4C47-B20F-7286E8471248}" type="sibTrans" cxnId="{27EB0A83-2668-4B6A-ACBB-1B52C1C96826}">
      <dgm:prSet/>
      <dgm:spPr/>
      <dgm:t>
        <a:bodyPr/>
        <a:lstStyle/>
        <a:p>
          <a:endParaRPr lang="th-TH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AA02C5E4-1274-47EB-B6F2-40B8F66BA166}">
      <dgm:prSet phldrT="[ข้อความ]" custT="1"/>
      <dgm:spPr>
        <a:solidFill>
          <a:srgbClr val="FFFF99"/>
        </a:solidFill>
      </dgm:spPr>
      <dgm:t>
        <a:bodyPr/>
        <a:lstStyle/>
        <a:p>
          <a:r>
            <a:rPr lang="en-US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3. </a:t>
          </a: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การจัดซื้อจัดจ้างเพื่อการวิจัยและพัฒนา </a:t>
          </a:r>
          <a:r>
            <a:rPr lang="th-TH" sz="2000" b="1" u="none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เพื่อการให้บริการทางวิชาการของสถาบันอุดมศึกษา หรือการจ้างที่ปรึกษา ทั้งนี้</a:t>
          </a: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ที่ไม่สามารถดำเนินการตาม พ.ร.บ. นี้ได้</a:t>
          </a:r>
        </a:p>
      </dgm:t>
    </dgm:pt>
    <dgm:pt modelId="{2C4727FC-7B67-4704-8884-261579F6C587}" type="parTrans" cxnId="{254F2F54-BE2E-40CB-A736-8B49772CE19A}">
      <dgm:prSet/>
      <dgm:spPr/>
      <dgm:t>
        <a:bodyPr/>
        <a:lstStyle/>
        <a:p>
          <a:endParaRPr lang="th-TH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B668035E-B499-4680-96BF-0184D15109EF}" type="sibTrans" cxnId="{254F2F54-BE2E-40CB-A736-8B49772CE19A}">
      <dgm:prSet/>
      <dgm:spPr/>
      <dgm:t>
        <a:bodyPr/>
        <a:lstStyle/>
        <a:p>
          <a:endParaRPr lang="th-TH" b="1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C7EC89AC-AD99-4F9F-8C76-861C431E2F2E}">
      <dgm:prSet custT="1"/>
      <dgm:spPr>
        <a:solidFill>
          <a:srgbClr val="CCFF99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5</a:t>
          </a:r>
          <a:r>
            <a:rPr lang="en-US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</a:t>
          </a: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การจัดซื้อจัดจ้างโดยใช้เงินกู้หรือเงินช่วยเหลือจากหน่วยงานในต่างประเทศ ที่สัญญาหรือข้อกำหนดในการให้เงินกู้หรือเงินช่วยเหลือกำหนดไว้เป็นอย่างอื่น ร่วมกับเงินงบประมาณ</a:t>
          </a:r>
          <a:endParaRPr lang="th-TH" sz="20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0268990C-E765-466E-BA18-14550F9AD07F}" type="sibTrans" cxnId="{4FD11715-FEB2-4C03-90B9-32AAF7049389}">
      <dgm:prSet/>
      <dgm:spPr/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FDBAAAEB-2B00-48FB-9215-2D538139C6AD}" type="parTrans" cxnId="{4FD11715-FEB2-4C03-90B9-32AAF7049389}">
      <dgm:prSet/>
      <dgm:spPr/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EF28FE5E-49E8-47FB-93F5-2260C7FAB049}">
      <dgm:prSet/>
      <dgm:spPr/>
      <dgm:t>
        <a:bodyPr/>
        <a:lstStyle/>
        <a:p>
          <a:endParaRPr lang="th-TH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A8964F89-8BC8-4B0A-BEAA-ABFDA6B54FEC}" type="sibTrans" cxnId="{34C40FF7-A93D-4081-9FA7-7A45FB9EE4D6}">
      <dgm:prSet/>
      <dgm:spPr/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FA45845D-F466-4191-A5A7-B2ECCD8E82B3}" type="parTrans" cxnId="{34C40FF7-A93D-4081-9FA7-7A45FB9EE4D6}">
      <dgm:prSet/>
      <dgm:spPr/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50832D16-64CE-46D6-9EC0-144042960EA3}">
      <dgm:prSet custT="1"/>
      <dgm:spPr>
        <a:solidFill>
          <a:srgbClr val="FFC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2000" b="1" u="none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6. การจัดซื้อจัดจ้างของสถาบันอุดมศึกษา หรือ สถานพยาบาล โดยใช้เงินบริจาครวมทั้งดอกผล</a:t>
          </a:r>
          <a:br>
            <a:rPr lang="th-TH" sz="2000" b="1" u="none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000" b="1" u="none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ของเงินบริจาค โดยไม่ใช้เงินบริจาคร่วมกับเงินงบประมาณ</a:t>
          </a:r>
        </a:p>
      </dgm:t>
    </dgm:pt>
    <dgm:pt modelId="{74CFAA06-B770-410E-A504-A509E4111B35}" type="sibTrans" cxnId="{81EB1E9E-8355-4E0D-ABFB-EF375C99E518}">
      <dgm:prSet/>
      <dgm:spPr/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BC9AB5EE-4E29-433B-AF2B-4F8053D5FBC6}" type="parTrans" cxnId="{81EB1E9E-8355-4E0D-ABFB-EF375C99E518}">
      <dgm:prSet/>
      <dgm:spPr/>
      <dgm:t>
        <a:bodyPr/>
        <a:lstStyle/>
        <a:p>
          <a:endParaRPr lang="th-TH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AA1767D0-9CB9-48E7-81F0-8095F49D7126}" type="pres">
      <dgm:prSet presAssocID="{65B8ACDD-DBC8-46AE-A198-55E144CFAAE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DAF5D822-98C3-40FC-AC1E-05C972A2A5F5}" type="pres">
      <dgm:prSet presAssocID="{9FB4CDC8-9161-4B91-BAF9-9D975651DE7B}" presName="parentLin" presStyleCnt="0"/>
      <dgm:spPr/>
    </dgm:pt>
    <dgm:pt modelId="{10ED30A8-3686-40D5-80E7-01C73CB59337}" type="pres">
      <dgm:prSet presAssocID="{9FB4CDC8-9161-4B91-BAF9-9D975651DE7B}" presName="parentLeftMargin" presStyleLbl="node1" presStyleIdx="0" presStyleCnt="6"/>
      <dgm:spPr/>
      <dgm:t>
        <a:bodyPr/>
        <a:lstStyle/>
        <a:p>
          <a:endParaRPr lang="th-TH"/>
        </a:p>
      </dgm:t>
    </dgm:pt>
    <dgm:pt modelId="{5B717FA7-E904-4B67-9AF5-C82A7C811AC1}" type="pres">
      <dgm:prSet presAssocID="{9FB4CDC8-9161-4B91-BAF9-9D975651DE7B}" presName="parentText" presStyleLbl="node1" presStyleIdx="0" presStyleCnt="6" custScaleX="142857" custScaleY="99182" custLinFactX="-1323" custLinFactNeighborX="-100000" custLinFactNeighborY="21563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2F07472-6920-4CC6-92C5-671BA5BECDD7}" type="pres">
      <dgm:prSet presAssocID="{9FB4CDC8-9161-4B91-BAF9-9D975651DE7B}" presName="negativeSpace" presStyleCnt="0"/>
      <dgm:spPr/>
    </dgm:pt>
    <dgm:pt modelId="{0F160B32-4838-44B1-8CD9-E3E3EBACA6CA}" type="pres">
      <dgm:prSet presAssocID="{9FB4CDC8-9161-4B91-BAF9-9D975651DE7B}" presName="childText" presStyleLbl="conFgAcc1" presStyleIdx="0" presStyleCnt="6" custScaleY="69286" custLinFactNeighborX="5556" custLinFactNeighborY="43230">
        <dgm:presLayoutVars>
          <dgm:bulletEnabled val="1"/>
        </dgm:presLayoutVars>
      </dgm:prSet>
      <dgm:spPr/>
    </dgm:pt>
    <dgm:pt modelId="{24493908-EC1B-4526-B777-D8C6D7FA25C3}" type="pres">
      <dgm:prSet presAssocID="{88D66163-CA79-43C3-AD8D-D804FE805727}" presName="spaceBetweenRectangles" presStyleCnt="0"/>
      <dgm:spPr/>
    </dgm:pt>
    <dgm:pt modelId="{4A00A604-C6EF-4E52-9CBA-6895B98319E4}" type="pres">
      <dgm:prSet presAssocID="{FFAFF489-1F9E-4225-8D18-EAD1630083EA}" presName="parentLin" presStyleCnt="0"/>
      <dgm:spPr/>
    </dgm:pt>
    <dgm:pt modelId="{A1720148-9163-44F7-8A90-A2D540F21DE1}" type="pres">
      <dgm:prSet presAssocID="{FFAFF489-1F9E-4225-8D18-EAD1630083EA}" presName="parentLeftMargin" presStyleLbl="node1" presStyleIdx="0" presStyleCnt="6"/>
      <dgm:spPr/>
      <dgm:t>
        <a:bodyPr/>
        <a:lstStyle/>
        <a:p>
          <a:endParaRPr lang="th-TH"/>
        </a:p>
      </dgm:t>
    </dgm:pt>
    <dgm:pt modelId="{A5763476-80D2-4C89-B4E9-5355212EAC24}" type="pres">
      <dgm:prSet presAssocID="{FFAFF489-1F9E-4225-8D18-EAD1630083EA}" presName="parentText" presStyleLbl="node1" presStyleIdx="1" presStyleCnt="6" custScaleX="135985" custScaleY="99432" custLinFactNeighborX="-100000" custLinFactNeighborY="2711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EC4CEE0-A36C-4043-9045-B321A7569101}" type="pres">
      <dgm:prSet presAssocID="{FFAFF489-1F9E-4225-8D18-EAD1630083EA}" presName="negativeSpace" presStyleCnt="0"/>
      <dgm:spPr/>
    </dgm:pt>
    <dgm:pt modelId="{F9758C61-9E82-4A09-B8A0-C8DACD134D65}" type="pres">
      <dgm:prSet presAssocID="{FFAFF489-1F9E-4225-8D18-EAD1630083EA}" presName="childText" presStyleLbl="conFgAcc1" presStyleIdx="1" presStyleCnt="6" custScaleY="63858">
        <dgm:presLayoutVars>
          <dgm:bulletEnabled val="1"/>
        </dgm:presLayoutVars>
      </dgm:prSet>
      <dgm:spPr/>
    </dgm:pt>
    <dgm:pt modelId="{5E61078E-B71E-454F-82C1-D02AB1FA004C}" type="pres">
      <dgm:prSet presAssocID="{B8547472-488A-4C47-B20F-7286E8471248}" presName="spaceBetweenRectangles" presStyleCnt="0"/>
      <dgm:spPr/>
    </dgm:pt>
    <dgm:pt modelId="{3093D519-0FFA-41F0-B45E-ED636BFF88D6}" type="pres">
      <dgm:prSet presAssocID="{AA02C5E4-1274-47EB-B6F2-40B8F66BA166}" presName="parentLin" presStyleCnt="0"/>
      <dgm:spPr/>
    </dgm:pt>
    <dgm:pt modelId="{00626CE1-B742-42DE-BF44-809743C000EC}" type="pres">
      <dgm:prSet presAssocID="{AA02C5E4-1274-47EB-B6F2-40B8F66BA166}" presName="parentLeftMargin" presStyleLbl="node1" presStyleIdx="1" presStyleCnt="6"/>
      <dgm:spPr/>
      <dgm:t>
        <a:bodyPr/>
        <a:lstStyle/>
        <a:p>
          <a:endParaRPr lang="th-TH"/>
        </a:p>
      </dgm:t>
    </dgm:pt>
    <dgm:pt modelId="{544397DA-8383-4B1B-A725-F2C82FA9CE57}" type="pres">
      <dgm:prSet presAssocID="{AA02C5E4-1274-47EB-B6F2-40B8F66BA166}" presName="parentText" presStyleLbl="node1" presStyleIdx="2" presStyleCnt="6" custScaleX="140169" custScaleY="95314" custLinFactNeighborX="-100000" custLinFactNeighborY="33646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7644DCE-5D93-4444-8287-AB7456732F79}" type="pres">
      <dgm:prSet presAssocID="{AA02C5E4-1274-47EB-B6F2-40B8F66BA166}" presName="negativeSpace" presStyleCnt="0"/>
      <dgm:spPr/>
    </dgm:pt>
    <dgm:pt modelId="{44320BA2-82F1-4E8E-943C-2462729C863D}" type="pres">
      <dgm:prSet presAssocID="{AA02C5E4-1274-47EB-B6F2-40B8F66BA166}" presName="childText" presStyleLbl="conFgAcc1" presStyleIdx="2" presStyleCnt="6" custScaleY="74463" custLinFactNeighborY="59321">
        <dgm:presLayoutVars>
          <dgm:bulletEnabled val="1"/>
        </dgm:presLayoutVars>
      </dgm:prSet>
      <dgm:spPr/>
    </dgm:pt>
    <dgm:pt modelId="{A3698402-649D-4560-994A-7CA4103DD1FB}" type="pres">
      <dgm:prSet presAssocID="{B668035E-B499-4680-96BF-0184D15109EF}" presName="spaceBetweenRectangles" presStyleCnt="0"/>
      <dgm:spPr/>
    </dgm:pt>
    <dgm:pt modelId="{1B2614E4-2408-4955-AEF6-2461457074DB}" type="pres">
      <dgm:prSet presAssocID="{E596A0F0-19EB-425E-B5D1-B9969A1FCD65}" presName="parentLin" presStyleCnt="0"/>
      <dgm:spPr/>
    </dgm:pt>
    <dgm:pt modelId="{C65B7C8E-1345-416E-8BD0-83ABBC89520E}" type="pres">
      <dgm:prSet presAssocID="{E596A0F0-19EB-425E-B5D1-B9969A1FCD65}" presName="parentLeftMargin" presStyleLbl="node1" presStyleIdx="2" presStyleCnt="6"/>
      <dgm:spPr/>
      <dgm:t>
        <a:bodyPr/>
        <a:lstStyle/>
        <a:p>
          <a:endParaRPr lang="th-TH"/>
        </a:p>
      </dgm:t>
    </dgm:pt>
    <dgm:pt modelId="{8BBD4463-5DA3-4474-B490-74CB43D02A31}" type="pres">
      <dgm:prSet presAssocID="{E596A0F0-19EB-425E-B5D1-B9969A1FCD65}" presName="parentText" presStyleLbl="node1" presStyleIdx="3" presStyleCnt="6" custScaleX="168111" custScaleY="97930" custLinFactX="-2319" custLinFactNeighborX="-100000" custLinFactNeighborY="33577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4D33244-3D75-46C5-AE59-4CA166519CE2}" type="pres">
      <dgm:prSet presAssocID="{E596A0F0-19EB-425E-B5D1-B9969A1FCD65}" presName="negativeSpace" presStyleCnt="0"/>
      <dgm:spPr/>
    </dgm:pt>
    <dgm:pt modelId="{8EC92FF8-356E-46CA-9A25-281A4F03C2E4}" type="pres">
      <dgm:prSet presAssocID="{E596A0F0-19EB-425E-B5D1-B9969A1FCD65}" presName="childText" presStyleLbl="conFgAcc1" presStyleIdx="3" presStyleCnt="6" custScaleY="77258" custLinFactNeighborX="926" custLinFactNeighborY="-50593">
        <dgm:presLayoutVars>
          <dgm:bulletEnabled val="1"/>
        </dgm:presLayoutVars>
      </dgm:prSet>
      <dgm:spPr/>
    </dgm:pt>
    <dgm:pt modelId="{6D9F44D1-B865-4900-8CFB-559C3ED4DFC4}" type="pres">
      <dgm:prSet presAssocID="{00A6C368-D7C5-4EB5-8387-E0C97DCD9CD4}" presName="spaceBetweenRectangles" presStyleCnt="0"/>
      <dgm:spPr/>
    </dgm:pt>
    <dgm:pt modelId="{5FAC2387-2F96-4B93-934F-1B01DEBDD7DB}" type="pres">
      <dgm:prSet presAssocID="{C7EC89AC-AD99-4F9F-8C76-861C431E2F2E}" presName="parentLin" presStyleCnt="0"/>
      <dgm:spPr/>
    </dgm:pt>
    <dgm:pt modelId="{F9467BCD-DC57-4AA5-B0DB-65D461A50ED8}" type="pres">
      <dgm:prSet presAssocID="{C7EC89AC-AD99-4F9F-8C76-861C431E2F2E}" presName="parentLeftMargin" presStyleLbl="node1" presStyleIdx="3" presStyleCnt="6"/>
      <dgm:spPr/>
      <dgm:t>
        <a:bodyPr/>
        <a:lstStyle/>
        <a:p>
          <a:endParaRPr lang="th-TH"/>
        </a:p>
      </dgm:t>
    </dgm:pt>
    <dgm:pt modelId="{47951975-CF48-46BA-ACDC-84EFFAF911CD}" type="pres">
      <dgm:prSet presAssocID="{C7EC89AC-AD99-4F9F-8C76-861C431E2F2E}" presName="parentText" presStyleLbl="node1" presStyleIdx="4" presStyleCnt="6" custScaleX="150037" custScaleY="103647" custLinFactNeighborX="-100000" custLinFactNeighborY="24785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2E5DF70-7A97-4DB8-90EC-9B7C751FA1E2}" type="pres">
      <dgm:prSet presAssocID="{C7EC89AC-AD99-4F9F-8C76-861C431E2F2E}" presName="negativeSpace" presStyleCnt="0"/>
      <dgm:spPr/>
    </dgm:pt>
    <dgm:pt modelId="{D68A5052-6D89-4010-86BA-D22F23AF8D83}" type="pres">
      <dgm:prSet presAssocID="{C7EC89AC-AD99-4F9F-8C76-861C431E2F2E}" presName="childText" presStyleLbl="conFgAcc1" presStyleIdx="4" presStyleCnt="6" custLinFactNeighborX="-926" custLinFactNeighborY="1202">
        <dgm:presLayoutVars>
          <dgm:bulletEnabled val="1"/>
        </dgm:presLayoutVars>
      </dgm:prSet>
      <dgm:spPr/>
    </dgm:pt>
    <dgm:pt modelId="{AE68CF74-C6B5-463E-9D35-9B58F9D21D1B}" type="pres">
      <dgm:prSet presAssocID="{0268990C-E765-466E-BA18-14550F9AD07F}" presName="spaceBetweenRectangles" presStyleCnt="0"/>
      <dgm:spPr/>
    </dgm:pt>
    <dgm:pt modelId="{55F5E035-BC38-4A74-8307-359F86EA3E02}" type="pres">
      <dgm:prSet presAssocID="{50832D16-64CE-46D6-9EC0-144042960EA3}" presName="parentLin" presStyleCnt="0"/>
      <dgm:spPr/>
    </dgm:pt>
    <dgm:pt modelId="{C4596055-BECA-446D-BE68-DFE2F3DFE75B}" type="pres">
      <dgm:prSet presAssocID="{50832D16-64CE-46D6-9EC0-144042960EA3}" presName="parentLeftMargin" presStyleLbl="node1" presStyleIdx="4" presStyleCnt="6"/>
      <dgm:spPr/>
      <dgm:t>
        <a:bodyPr/>
        <a:lstStyle/>
        <a:p>
          <a:endParaRPr lang="th-TH"/>
        </a:p>
      </dgm:t>
    </dgm:pt>
    <dgm:pt modelId="{A74B04C8-AC44-4C9E-B90C-6DDB2FC42432}" type="pres">
      <dgm:prSet presAssocID="{50832D16-64CE-46D6-9EC0-144042960EA3}" presName="parentText" presStyleLbl="node1" presStyleIdx="5" presStyleCnt="6" custScaleX="142857" custScaleY="120327" custLinFactX="-1389" custLinFactNeighborX="-100000" custLinFactNeighborY="3566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38C290D-1A92-4772-8DED-6307B003B36C}" type="pres">
      <dgm:prSet presAssocID="{50832D16-64CE-46D6-9EC0-144042960EA3}" presName="negativeSpace" presStyleCnt="0"/>
      <dgm:spPr/>
    </dgm:pt>
    <dgm:pt modelId="{0F3A8313-354C-4781-AA5E-BADC8C71EAFA}" type="pres">
      <dgm:prSet presAssocID="{50832D16-64CE-46D6-9EC0-144042960EA3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F5A1FF75-6DC3-426D-A0B9-04B0A9D20EDB}" type="presOf" srcId="{E596A0F0-19EB-425E-B5D1-B9969A1FCD65}" destId="{8BBD4463-5DA3-4474-B490-74CB43D02A31}" srcOrd="1" destOrd="0" presId="urn:microsoft.com/office/officeart/2005/8/layout/list1"/>
    <dgm:cxn modelId="{DAD01570-9F57-410C-B17D-AD92431B0F71}" srcId="{65B8ACDD-DBC8-46AE-A198-55E144CFAAE2}" destId="{9FB4CDC8-9161-4B91-BAF9-9D975651DE7B}" srcOrd="0" destOrd="0" parTransId="{DFEB74FF-2C00-4E79-A9B1-AE4C04631D9C}" sibTransId="{88D66163-CA79-43C3-AD8D-D804FE805727}"/>
    <dgm:cxn modelId="{5C470471-A580-4FD8-84FA-32D320115248}" srcId="{65B8ACDD-DBC8-46AE-A198-55E144CFAAE2}" destId="{E596A0F0-19EB-425E-B5D1-B9969A1FCD65}" srcOrd="3" destOrd="0" parTransId="{33B99C55-4CC4-46CA-9439-3D9438E79461}" sibTransId="{00A6C368-D7C5-4EB5-8387-E0C97DCD9CD4}"/>
    <dgm:cxn modelId="{04870936-53F1-4A43-88B9-3EAB6853C1FF}" type="presOf" srcId="{9FB4CDC8-9161-4B91-BAF9-9D975651DE7B}" destId="{5B717FA7-E904-4B67-9AF5-C82A7C811AC1}" srcOrd="1" destOrd="0" presId="urn:microsoft.com/office/officeart/2005/8/layout/list1"/>
    <dgm:cxn modelId="{F758B505-B065-4808-A4BB-3285EF0B3235}" type="presOf" srcId="{FFAFF489-1F9E-4225-8D18-EAD1630083EA}" destId="{A1720148-9163-44F7-8A90-A2D540F21DE1}" srcOrd="0" destOrd="0" presId="urn:microsoft.com/office/officeart/2005/8/layout/list1"/>
    <dgm:cxn modelId="{254F2F54-BE2E-40CB-A736-8B49772CE19A}" srcId="{65B8ACDD-DBC8-46AE-A198-55E144CFAAE2}" destId="{AA02C5E4-1274-47EB-B6F2-40B8F66BA166}" srcOrd="2" destOrd="0" parTransId="{2C4727FC-7B67-4704-8884-261579F6C587}" sibTransId="{B668035E-B499-4680-96BF-0184D15109EF}"/>
    <dgm:cxn modelId="{612ADA0D-1047-4376-84B0-1712D24879A8}" type="presOf" srcId="{C7EC89AC-AD99-4F9F-8C76-861C431E2F2E}" destId="{47951975-CF48-46BA-ACDC-84EFFAF911CD}" srcOrd="1" destOrd="0" presId="urn:microsoft.com/office/officeart/2005/8/layout/list1"/>
    <dgm:cxn modelId="{3040DA5D-1E78-4F9C-ACB0-B98D425007DD}" type="presOf" srcId="{E596A0F0-19EB-425E-B5D1-B9969A1FCD65}" destId="{C65B7C8E-1345-416E-8BD0-83ABBC89520E}" srcOrd="0" destOrd="0" presId="urn:microsoft.com/office/officeart/2005/8/layout/list1"/>
    <dgm:cxn modelId="{34C40FF7-A93D-4081-9FA7-7A45FB9EE4D6}" srcId="{50832D16-64CE-46D6-9EC0-144042960EA3}" destId="{EF28FE5E-49E8-47FB-93F5-2260C7FAB049}" srcOrd="0" destOrd="0" parTransId="{FA45845D-F466-4191-A5A7-B2ECCD8E82B3}" sibTransId="{A8964F89-8BC8-4B0A-BEAA-ABFDA6B54FEC}"/>
    <dgm:cxn modelId="{9EE7D9DB-649B-4790-B40B-1AD05C2031CA}" type="presOf" srcId="{AA02C5E4-1274-47EB-B6F2-40B8F66BA166}" destId="{544397DA-8383-4B1B-A725-F2C82FA9CE57}" srcOrd="1" destOrd="0" presId="urn:microsoft.com/office/officeart/2005/8/layout/list1"/>
    <dgm:cxn modelId="{942B90FF-C5BF-408D-9E84-5E1A5CD47363}" type="presOf" srcId="{C7EC89AC-AD99-4F9F-8C76-861C431E2F2E}" destId="{F9467BCD-DC57-4AA5-B0DB-65D461A50ED8}" srcOrd="0" destOrd="0" presId="urn:microsoft.com/office/officeart/2005/8/layout/list1"/>
    <dgm:cxn modelId="{4FD11715-FEB2-4C03-90B9-32AAF7049389}" srcId="{65B8ACDD-DBC8-46AE-A198-55E144CFAAE2}" destId="{C7EC89AC-AD99-4F9F-8C76-861C431E2F2E}" srcOrd="4" destOrd="0" parTransId="{FDBAAAEB-2B00-48FB-9215-2D538139C6AD}" sibTransId="{0268990C-E765-466E-BA18-14550F9AD07F}"/>
    <dgm:cxn modelId="{27EB0A83-2668-4B6A-ACBB-1B52C1C96826}" srcId="{65B8ACDD-DBC8-46AE-A198-55E144CFAAE2}" destId="{FFAFF489-1F9E-4225-8D18-EAD1630083EA}" srcOrd="1" destOrd="0" parTransId="{DFCC3AB6-EE56-4518-9132-BE8456EF0F2F}" sibTransId="{B8547472-488A-4C47-B20F-7286E8471248}"/>
    <dgm:cxn modelId="{81EB1E9E-8355-4E0D-ABFB-EF375C99E518}" srcId="{65B8ACDD-DBC8-46AE-A198-55E144CFAAE2}" destId="{50832D16-64CE-46D6-9EC0-144042960EA3}" srcOrd="5" destOrd="0" parTransId="{BC9AB5EE-4E29-433B-AF2B-4F8053D5FBC6}" sibTransId="{74CFAA06-B770-410E-A504-A509E4111B35}"/>
    <dgm:cxn modelId="{DF87E0E1-8AE4-44BB-8829-E5CE6A31A962}" type="presOf" srcId="{AA02C5E4-1274-47EB-B6F2-40B8F66BA166}" destId="{00626CE1-B742-42DE-BF44-809743C000EC}" srcOrd="0" destOrd="0" presId="urn:microsoft.com/office/officeart/2005/8/layout/list1"/>
    <dgm:cxn modelId="{54959D38-A59B-4813-831F-CF40BEB5B8E6}" type="presOf" srcId="{9FB4CDC8-9161-4B91-BAF9-9D975651DE7B}" destId="{10ED30A8-3686-40D5-80E7-01C73CB59337}" srcOrd="0" destOrd="0" presId="urn:microsoft.com/office/officeart/2005/8/layout/list1"/>
    <dgm:cxn modelId="{CA0D75F0-8B16-42DB-BDB4-3C9C351D6C46}" type="presOf" srcId="{65B8ACDD-DBC8-46AE-A198-55E144CFAAE2}" destId="{AA1767D0-9CB9-48E7-81F0-8095F49D7126}" srcOrd="0" destOrd="0" presId="urn:microsoft.com/office/officeart/2005/8/layout/list1"/>
    <dgm:cxn modelId="{F0AD7149-0950-467C-B092-1971362C2B4F}" type="presOf" srcId="{50832D16-64CE-46D6-9EC0-144042960EA3}" destId="{A74B04C8-AC44-4C9E-B90C-6DDB2FC42432}" srcOrd="1" destOrd="0" presId="urn:microsoft.com/office/officeart/2005/8/layout/list1"/>
    <dgm:cxn modelId="{B51E383F-5144-4C94-BA24-629528860B43}" type="presOf" srcId="{50832D16-64CE-46D6-9EC0-144042960EA3}" destId="{C4596055-BECA-446D-BE68-DFE2F3DFE75B}" srcOrd="0" destOrd="0" presId="urn:microsoft.com/office/officeart/2005/8/layout/list1"/>
    <dgm:cxn modelId="{2A22EFAE-BF2D-484B-90C2-F473534F9CF9}" type="presOf" srcId="{FFAFF489-1F9E-4225-8D18-EAD1630083EA}" destId="{A5763476-80D2-4C89-B4E9-5355212EAC24}" srcOrd="1" destOrd="0" presId="urn:microsoft.com/office/officeart/2005/8/layout/list1"/>
    <dgm:cxn modelId="{0F5653C8-2A94-45CC-B4FB-88EBD25EEC82}" type="presOf" srcId="{EF28FE5E-49E8-47FB-93F5-2260C7FAB049}" destId="{0F3A8313-354C-4781-AA5E-BADC8C71EAFA}" srcOrd="0" destOrd="0" presId="urn:microsoft.com/office/officeart/2005/8/layout/list1"/>
    <dgm:cxn modelId="{6897AB64-2F4E-429B-8DD5-5CD66361BB68}" type="presParOf" srcId="{AA1767D0-9CB9-48E7-81F0-8095F49D7126}" destId="{DAF5D822-98C3-40FC-AC1E-05C972A2A5F5}" srcOrd="0" destOrd="0" presId="urn:microsoft.com/office/officeart/2005/8/layout/list1"/>
    <dgm:cxn modelId="{363FEA68-A664-432B-9B55-F1AA147A1811}" type="presParOf" srcId="{DAF5D822-98C3-40FC-AC1E-05C972A2A5F5}" destId="{10ED30A8-3686-40D5-80E7-01C73CB59337}" srcOrd="0" destOrd="0" presId="urn:microsoft.com/office/officeart/2005/8/layout/list1"/>
    <dgm:cxn modelId="{F1884C89-93E2-41E9-99E3-8F8649F3E025}" type="presParOf" srcId="{DAF5D822-98C3-40FC-AC1E-05C972A2A5F5}" destId="{5B717FA7-E904-4B67-9AF5-C82A7C811AC1}" srcOrd="1" destOrd="0" presId="urn:microsoft.com/office/officeart/2005/8/layout/list1"/>
    <dgm:cxn modelId="{C7DE4B07-625E-455B-A4EE-EB7BE79A34C2}" type="presParOf" srcId="{AA1767D0-9CB9-48E7-81F0-8095F49D7126}" destId="{72F07472-6920-4CC6-92C5-671BA5BECDD7}" srcOrd="1" destOrd="0" presId="urn:microsoft.com/office/officeart/2005/8/layout/list1"/>
    <dgm:cxn modelId="{B42C49F0-81E5-4C3F-AD38-66B81EB8AEA0}" type="presParOf" srcId="{AA1767D0-9CB9-48E7-81F0-8095F49D7126}" destId="{0F160B32-4838-44B1-8CD9-E3E3EBACA6CA}" srcOrd="2" destOrd="0" presId="urn:microsoft.com/office/officeart/2005/8/layout/list1"/>
    <dgm:cxn modelId="{07A24056-32BC-4B55-BF02-97DFC014387D}" type="presParOf" srcId="{AA1767D0-9CB9-48E7-81F0-8095F49D7126}" destId="{24493908-EC1B-4526-B777-D8C6D7FA25C3}" srcOrd="3" destOrd="0" presId="urn:microsoft.com/office/officeart/2005/8/layout/list1"/>
    <dgm:cxn modelId="{16C0E205-6F11-4456-90A9-FE35F1DAADBA}" type="presParOf" srcId="{AA1767D0-9CB9-48E7-81F0-8095F49D7126}" destId="{4A00A604-C6EF-4E52-9CBA-6895B98319E4}" srcOrd="4" destOrd="0" presId="urn:microsoft.com/office/officeart/2005/8/layout/list1"/>
    <dgm:cxn modelId="{B609A559-54D0-48D8-BC97-F2D9B3B719AF}" type="presParOf" srcId="{4A00A604-C6EF-4E52-9CBA-6895B98319E4}" destId="{A1720148-9163-44F7-8A90-A2D540F21DE1}" srcOrd="0" destOrd="0" presId="urn:microsoft.com/office/officeart/2005/8/layout/list1"/>
    <dgm:cxn modelId="{48E096B0-D1B9-4F6E-914C-0BD28269FEA0}" type="presParOf" srcId="{4A00A604-C6EF-4E52-9CBA-6895B98319E4}" destId="{A5763476-80D2-4C89-B4E9-5355212EAC24}" srcOrd="1" destOrd="0" presId="urn:microsoft.com/office/officeart/2005/8/layout/list1"/>
    <dgm:cxn modelId="{2AA4B1E2-AE68-4546-A8C2-4F19DF5D2C0B}" type="presParOf" srcId="{AA1767D0-9CB9-48E7-81F0-8095F49D7126}" destId="{8EC4CEE0-A36C-4043-9045-B321A7569101}" srcOrd="5" destOrd="0" presId="urn:microsoft.com/office/officeart/2005/8/layout/list1"/>
    <dgm:cxn modelId="{77D7FD15-7208-48FF-BC07-D517B077FC89}" type="presParOf" srcId="{AA1767D0-9CB9-48E7-81F0-8095F49D7126}" destId="{F9758C61-9E82-4A09-B8A0-C8DACD134D65}" srcOrd="6" destOrd="0" presId="urn:microsoft.com/office/officeart/2005/8/layout/list1"/>
    <dgm:cxn modelId="{50C3E8C8-C572-4DB0-BEE8-9CB2A3D41C76}" type="presParOf" srcId="{AA1767D0-9CB9-48E7-81F0-8095F49D7126}" destId="{5E61078E-B71E-454F-82C1-D02AB1FA004C}" srcOrd="7" destOrd="0" presId="urn:microsoft.com/office/officeart/2005/8/layout/list1"/>
    <dgm:cxn modelId="{F46333F6-D6F6-4C57-9FE0-67E705C47F2C}" type="presParOf" srcId="{AA1767D0-9CB9-48E7-81F0-8095F49D7126}" destId="{3093D519-0FFA-41F0-B45E-ED636BFF88D6}" srcOrd="8" destOrd="0" presId="urn:microsoft.com/office/officeart/2005/8/layout/list1"/>
    <dgm:cxn modelId="{935EC183-BA6A-4BF3-97F4-633CFB4C345D}" type="presParOf" srcId="{3093D519-0FFA-41F0-B45E-ED636BFF88D6}" destId="{00626CE1-B742-42DE-BF44-809743C000EC}" srcOrd="0" destOrd="0" presId="urn:microsoft.com/office/officeart/2005/8/layout/list1"/>
    <dgm:cxn modelId="{6F1EA46C-C2D7-42C0-B9EE-439F421048E9}" type="presParOf" srcId="{3093D519-0FFA-41F0-B45E-ED636BFF88D6}" destId="{544397DA-8383-4B1B-A725-F2C82FA9CE57}" srcOrd="1" destOrd="0" presId="urn:microsoft.com/office/officeart/2005/8/layout/list1"/>
    <dgm:cxn modelId="{FB90F755-6416-4B17-8905-89D56215CB58}" type="presParOf" srcId="{AA1767D0-9CB9-48E7-81F0-8095F49D7126}" destId="{17644DCE-5D93-4444-8287-AB7456732F79}" srcOrd="9" destOrd="0" presId="urn:microsoft.com/office/officeart/2005/8/layout/list1"/>
    <dgm:cxn modelId="{AA0103D0-AA36-405C-8F9F-4545720A8CA9}" type="presParOf" srcId="{AA1767D0-9CB9-48E7-81F0-8095F49D7126}" destId="{44320BA2-82F1-4E8E-943C-2462729C863D}" srcOrd="10" destOrd="0" presId="urn:microsoft.com/office/officeart/2005/8/layout/list1"/>
    <dgm:cxn modelId="{632C4366-0A3E-4FD4-B21C-9DECDD1F871C}" type="presParOf" srcId="{AA1767D0-9CB9-48E7-81F0-8095F49D7126}" destId="{A3698402-649D-4560-994A-7CA4103DD1FB}" srcOrd="11" destOrd="0" presId="urn:microsoft.com/office/officeart/2005/8/layout/list1"/>
    <dgm:cxn modelId="{0405BD71-24E3-4761-B530-231C283303D1}" type="presParOf" srcId="{AA1767D0-9CB9-48E7-81F0-8095F49D7126}" destId="{1B2614E4-2408-4955-AEF6-2461457074DB}" srcOrd="12" destOrd="0" presId="urn:microsoft.com/office/officeart/2005/8/layout/list1"/>
    <dgm:cxn modelId="{EE5A2604-80AB-4431-8A71-F33FBE1052F3}" type="presParOf" srcId="{1B2614E4-2408-4955-AEF6-2461457074DB}" destId="{C65B7C8E-1345-416E-8BD0-83ABBC89520E}" srcOrd="0" destOrd="0" presId="urn:microsoft.com/office/officeart/2005/8/layout/list1"/>
    <dgm:cxn modelId="{7013D95F-15E5-4022-8D5D-45D6E596092F}" type="presParOf" srcId="{1B2614E4-2408-4955-AEF6-2461457074DB}" destId="{8BBD4463-5DA3-4474-B490-74CB43D02A31}" srcOrd="1" destOrd="0" presId="urn:microsoft.com/office/officeart/2005/8/layout/list1"/>
    <dgm:cxn modelId="{8B718923-B612-4842-8145-A0F3262D7F81}" type="presParOf" srcId="{AA1767D0-9CB9-48E7-81F0-8095F49D7126}" destId="{04D33244-3D75-46C5-AE59-4CA166519CE2}" srcOrd="13" destOrd="0" presId="urn:microsoft.com/office/officeart/2005/8/layout/list1"/>
    <dgm:cxn modelId="{19735413-3B14-4C9B-86EA-3C17C4331C38}" type="presParOf" srcId="{AA1767D0-9CB9-48E7-81F0-8095F49D7126}" destId="{8EC92FF8-356E-46CA-9A25-281A4F03C2E4}" srcOrd="14" destOrd="0" presId="urn:microsoft.com/office/officeart/2005/8/layout/list1"/>
    <dgm:cxn modelId="{50A0A0F4-B51A-4631-99A0-98FA6CCF26F5}" type="presParOf" srcId="{AA1767D0-9CB9-48E7-81F0-8095F49D7126}" destId="{6D9F44D1-B865-4900-8CFB-559C3ED4DFC4}" srcOrd="15" destOrd="0" presId="urn:microsoft.com/office/officeart/2005/8/layout/list1"/>
    <dgm:cxn modelId="{4109DB19-C34F-4C7C-A929-74FD30353032}" type="presParOf" srcId="{AA1767D0-9CB9-48E7-81F0-8095F49D7126}" destId="{5FAC2387-2F96-4B93-934F-1B01DEBDD7DB}" srcOrd="16" destOrd="0" presId="urn:microsoft.com/office/officeart/2005/8/layout/list1"/>
    <dgm:cxn modelId="{4E232C73-D92D-4B50-8234-6BE494571DCF}" type="presParOf" srcId="{5FAC2387-2F96-4B93-934F-1B01DEBDD7DB}" destId="{F9467BCD-DC57-4AA5-B0DB-65D461A50ED8}" srcOrd="0" destOrd="0" presId="urn:microsoft.com/office/officeart/2005/8/layout/list1"/>
    <dgm:cxn modelId="{3E22C64D-2905-44CB-8336-70974D726C88}" type="presParOf" srcId="{5FAC2387-2F96-4B93-934F-1B01DEBDD7DB}" destId="{47951975-CF48-46BA-ACDC-84EFFAF911CD}" srcOrd="1" destOrd="0" presId="urn:microsoft.com/office/officeart/2005/8/layout/list1"/>
    <dgm:cxn modelId="{FC5E68CE-3CA5-4D2A-87AD-1C08C0CB45D7}" type="presParOf" srcId="{AA1767D0-9CB9-48E7-81F0-8095F49D7126}" destId="{F2E5DF70-7A97-4DB8-90EC-9B7C751FA1E2}" srcOrd="17" destOrd="0" presId="urn:microsoft.com/office/officeart/2005/8/layout/list1"/>
    <dgm:cxn modelId="{607A6B21-C4B9-41C2-9F14-CE340BAA81BB}" type="presParOf" srcId="{AA1767D0-9CB9-48E7-81F0-8095F49D7126}" destId="{D68A5052-6D89-4010-86BA-D22F23AF8D83}" srcOrd="18" destOrd="0" presId="urn:microsoft.com/office/officeart/2005/8/layout/list1"/>
    <dgm:cxn modelId="{A2CCA585-9D4F-41B2-84BD-361639960F85}" type="presParOf" srcId="{AA1767D0-9CB9-48E7-81F0-8095F49D7126}" destId="{AE68CF74-C6B5-463E-9D35-9B58F9D21D1B}" srcOrd="19" destOrd="0" presId="urn:microsoft.com/office/officeart/2005/8/layout/list1"/>
    <dgm:cxn modelId="{AADAB65C-E117-49BB-BCD1-483C40561A71}" type="presParOf" srcId="{AA1767D0-9CB9-48E7-81F0-8095F49D7126}" destId="{55F5E035-BC38-4A74-8307-359F86EA3E02}" srcOrd="20" destOrd="0" presId="urn:microsoft.com/office/officeart/2005/8/layout/list1"/>
    <dgm:cxn modelId="{A37C10C1-1A91-491D-81CA-62E4B4BAA91E}" type="presParOf" srcId="{55F5E035-BC38-4A74-8307-359F86EA3E02}" destId="{C4596055-BECA-446D-BE68-DFE2F3DFE75B}" srcOrd="0" destOrd="0" presId="urn:microsoft.com/office/officeart/2005/8/layout/list1"/>
    <dgm:cxn modelId="{958139BB-22B4-4480-A101-E3C74F8DB642}" type="presParOf" srcId="{55F5E035-BC38-4A74-8307-359F86EA3E02}" destId="{A74B04C8-AC44-4C9E-B90C-6DDB2FC42432}" srcOrd="1" destOrd="0" presId="urn:microsoft.com/office/officeart/2005/8/layout/list1"/>
    <dgm:cxn modelId="{A8C19ECE-A86D-4FE5-984E-B9D344730279}" type="presParOf" srcId="{AA1767D0-9CB9-48E7-81F0-8095F49D7126}" destId="{B38C290D-1A92-4772-8DED-6307B003B36C}" srcOrd="21" destOrd="0" presId="urn:microsoft.com/office/officeart/2005/8/layout/list1"/>
    <dgm:cxn modelId="{9A7CE949-4A4B-4A89-9B82-CC433EE53428}" type="presParOf" srcId="{AA1767D0-9CB9-48E7-81F0-8095F49D7126}" destId="{0F3A8313-354C-4781-AA5E-BADC8C71EAFA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3BE930D8-2C47-4427-9871-86E26753ECD5}" type="doc">
      <dgm:prSet loTypeId="urn:microsoft.com/office/officeart/2005/8/layout/cycle8" loCatId="cycle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85369B04-5CC0-4228-95D1-F196A5600A7D}">
      <dgm:prSet phldrT="[ข้อความ]" custT="1"/>
      <dgm:spPr/>
      <dgm:t>
        <a:bodyPr/>
        <a:lstStyle/>
        <a:p>
          <a:r>
            <a:rPr lang="th-TH" sz="3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คุ้มค่า</a:t>
          </a:r>
        </a:p>
      </dgm:t>
    </dgm:pt>
    <dgm:pt modelId="{2B54C0A8-4812-4F09-8F13-5A9650A63D8D}" type="parTrans" cxnId="{B2594879-C669-4821-9B0F-09453AAF98D2}">
      <dgm:prSet/>
      <dgm:spPr/>
      <dgm:t>
        <a:bodyPr/>
        <a:lstStyle/>
        <a:p>
          <a:endParaRPr lang="th-TH" sz="280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6DED50F2-5777-46C0-A967-235998117876}" type="sibTrans" cxnId="{B2594879-C669-4821-9B0F-09453AAF98D2}">
      <dgm:prSet/>
      <dgm:spPr/>
      <dgm:t>
        <a:bodyPr/>
        <a:lstStyle/>
        <a:p>
          <a:endParaRPr lang="th-TH" sz="280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8E1F53CB-FE7A-47F8-BA02-DDCB5BDA73FC}">
      <dgm:prSet phldrT="[ข้อความ]" custT="1"/>
      <dgm:spPr/>
      <dgm:t>
        <a:bodyPr/>
        <a:lstStyle/>
        <a:p>
          <a:r>
            <a:rPr 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ประสิทธิภาพ ประสิทธิผล</a:t>
          </a:r>
        </a:p>
      </dgm:t>
    </dgm:pt>
    <dgm:pt modelId="{92CFAA21-BCC7-47E0-B992-E5181DBA434B}" type="parTrans" cxnId="{FB449D3C-63F1-42DB-A9CD-ACF471BB08A8}">
      <dgm:prSet/>
      <dgm:spPr/>
      <dgm:t>
        <a:bodyPr/>
        <a:lstStyle/>
        <a:p>
          <a:endParaRPr lang="th-TH" sz="280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9876A1D0-2983-4D24-A5A1-04718FDDD190}" type="sibTrans" cxnId="{FB449D3C-63F1-42DB-A9CD-ACF471BB08A8}">
      <dgm:prSet/>
      <dgm:spPr/>
      <dgm:t>
        <a:bodyPr/>
        <a:lstStyle/>
        <a:p>
          <a:endParaRPr lang="th-TH" sz="280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02399222-D2A3-42AF-9FA2-96100D56787D}">
      <dgm:prSet phldrT="[ข้อความ]" custT="1"/>
      <dgm:spPr/>
      <dgm:t>
        <a:bodyPr/>
        <a:lstStyle/>
        <a:p>
          <a:r>
            <a:rPr 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ตรวจสอบได้</a:t>
          </a:r>
        </a:p>
      </dgm:t>
    </dgm:pt>
    <dgm:pt modelId="{CFAD88C9-0FBC-44DE-8FA1-A56D9E68834D}" type="parTrans" cxnId="{1AEE0FD0-078E-4874-89A0-486F71E95CB8}">
      <dgm:prSet/>
      <dgm:spPr/>
      <dgm:t>
        <a:bodyPr/>
        <a:lstStyle/>
        <a:p>
          <a:endParaRPr lang="th-TH" sz="280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7DB527EA-671C-4E1B-9035-9BCB66EE6FF8}" type="sibTrans" cxnId="{1AEE0FD0-078E-4874-89A0-486F71E95CB8}">
      <dgm:prSet/>
      <dgm:spPr/>
      <dgm:t>
        <a:bodyPr/>
        <a:lstStyle/>
        <a:p>
          <a:endParaRPr lang="th-TH" sz="280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DA4E7182-E511-461B-9E20-C3055A472D39}">
      <dgm:prSet phldrT="[ข้อความ]" custT="1"/>
      <dgm:spPr/>
      <dgm:t>
        <a:bodyPr/>
        <a:lstStyle/>
        <a:p>
          <a:r>
            <a:rPr lang="th-TH" sz="3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โปร่งใส</a:t>
          </a:r>
        </a:p>
      </dgm:t>
    </dgm:pt>
    <dgm:pt modelId="{598F9FB4-5B63-4705-A891-C89982EAED25}" type="parTrans" cxnId="{F516599B-640B-4E5A-BCCC-9478C16EF9B8}">
      <dgm:prSet/>
      <dgm:spPr/>
      <dgm:t>
        <a:bodyPr/>
        <a:lstStyle/>
        <a:p>
          <a:endParaRPr lang="th-TH" sz="280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4FB2A6D8-45F7-46DC-A0B1-378431DF1908}" type="sibTrans" cxnId="{F516599B-640B-4E5A-BCCC-9478C16EF9B8}">
      <dgm:prSet/>
      <dgm:spPr/>
      <dgm:t>
        <a:bodyPr/>
        <a:lstStyle/>
        <a:p>
          <a:endParaRPr lang="th-TH" sz="280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7A3A5649-48D0-4224-9956-2EFB23A1D1B9}" type="pres">
      <dgm:prSet presAssocID="{3BE930D8-2C47-4427-9871-86E26753ECD5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7DABB2CF-BD82-4CBB-9550-A4AF0BF4EED9}" type="pres">
      <dgm:prSet presAssocID="{3BE930D8-2C47-4427-9871-86E26753ECD5}" presName="wedge1" presStyleLbl="node1" presStyleIdx="0" presStyleCnt="4"/>
      <dgm:spPr/>
      <dgm:t>
        <a:bodyPr/>
        <a:lstStyle/>
        <a:p>
          <a:endParaRPr lang="th-TH"/>
        </a:p>
      </dgm:t>
    </dgm:pt>
    <dgm:pt modelId="{6AA2531C-AD82-47BF-B60A-10A98DE745BC}" type="pres">
      <dgm:prSet presAssocID="{3BE930D8-2C47-4427-9871-86E26753ECD5}" presName="dummy1a" presStyleCnt="0"/>
      <dgm:spPr/>
    </dgm:pt>
    <dgm:pt modelId="{7ABB7139-541E-44AF-AD4E-E9F972539766}" type="pres">
      <dgm:prSet presAssocID="{3BE930D8-2C47-4427-9871-86E26753ECD5}" presName="dummy1b" presStyleCnt="0"/>
      <dgm:spPr/>
    </dgm:pt>
    <dgm:pt modelId="{487F3AD6-2008-44CB-B915-0F6CED7BC273}" type="pres">
      <dgm:prSet presAssocID="{3BE930D8-2C47-4427-9871-86E26753ECD5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4B1D808-F940-4612-A41D-2FD2195DFAAB}" type="pres">
      <dgm:prSet presAssocID="{3BE930D8-2C47-4427-9871-86E26753ECD5}" presName="wedge2" presStyleLbl="node1" presStyleIdx="1" presStyleCnt="4"/>
      <dgm:spPr/>
      <dgm:t>
        <a:bodyPr/>
        <a:lstStyle/>
        <a:p>
          <a:endParaRPr lang="th-TH"/>
        </a:p>
      </dgm:t>
    </dgm:pt>
    <dgm:pt modelId="{FEA443B6-A39B-49A4-878A-AB0B828301D4}" type="pres">
      <dgm:prSet presAssocID="{3BE930D8-2C47-4427-9871-86E26753ECD5}" presName="dummy2a" presStyleCnt="0"/>
      <dgm:spPr/>
    </dgm:pt>
    <dgm:pt modelId="{E6B33122-D9B1-4CB0-8132-C420A6C09047}" type="pres">
      <dgm:prSet presAssocID="{3BE930D8-2C47-4427-9871-86E26753ECD5}" presName="dummy2b" presStyleCnt="0"/>
      <dgm:spPr/>
    </dgm:pt>
    <dgm:pt modelId="{0D429B7E-91B7-4B72-939C-0368829CB414}" type="pres">
      <dgm:prSet presAssocID="{3BE930D8-2C47-4427-9871-86E26753ECD5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C2C2D03-3E10-400A-A96C-1CC50249EB03}" type="pres">
      <dgm:prSet presAssocID="{3BE930D8-2C47-4427-9871-86E26753ECD5}" presName="wedge3" presStyleLbl="node1" presStyleIdx="2" presStyleCnt="4"/>
      <dgm:spPr/>
      <dgm:t>
        <a:bodyPr/>
        <a:lstStyle/>
        <a:p>
          <a:endParaRPr lang="th-TH"/>
        </a:p>
      </dgm:t>
    </dgm:pt>
    <dgm:pt modelId="{A461BDFF-9E84-41D7-B3BA-C874247C39E4}" type="pres">
      <dgm:prSet presAssocID="{3BE930D8-2C47-4427-9871-86E26753ECD5}" presName="dummy3a" presStyleCnt="0"/>
      <dgm:spPr/>
    </dgm:pt>
    <dgm:pt modelId="{F429E19D-B61F-4454-A278-E5FDCB0BF7E4}" type="pres">
      <dgm:prSet presAssocID="{3BE930D8-2C47-4427-9871-86E26753ECD5}" presName="dummy3b" presStyleCnt="0"/>
      <dgm:spPr/>
    </dgm:pt>
    <dgm:pt modelId="{292E3148-3ED7-4B2C-8B34-8DFD0B82D68F}" type="pres">
      <dgm:prSet presAssocID="{3BE930D8-2C47-4427-9871-86E26753ECD5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D94D0A1-F136-4300-9154-DCA87470F781}" type="pres">
      <dgm:prSet presAssocID="{3BE930D8-2C47-4427-9871-86E26753ECD5}" presName="wedge4" presStyleLbl="node1" presStyleIdx="3" presStyleCnt="4"/>
      <dgm:spPr/>
      <dgm:t>
        <a:bodyPr/>
        <a:lstStyle/>
        <a:p>
          <a:endParaRPr lang="th-TH"/>
        </a:p>
      </dgm:t>
    </dgm:pt>
    <dgm:pt modelId="{128F111E-B02F-4723-A0E6-7A39D565B3F4}" type="pres">
      <dgm:prSet presAssocID="{3BE930D8-2C47-4427-9871-86E26753ECD5}" presName="dummy4a" presStyleCnt="0"/>
      <dgm:spPr/>
    </dgm:pt>
    <dgm:pt modelId="{EF2BEAB9-C2D3-4E18-A31B-CB092AB047A6}" type="pres">
      <dgm:prSet presAssocID="{3BE930D8-2C47-4427-9871-86E26753ECD5}" presName="dummy4b" presStyleCnt="0"/>
      <dgm:spPr/>
    </dgm:pt>
    <dgm:pt modelId="{DCE4D839-C9C7-4A3C-B3C8-6ECEC1C45E3D}" type="pres">
      <dgm:prSet presAssocID="{3BE930D8-2C47-4427-9871-86E26753ECD5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3104F3B-09BF-4A4F-BE34-3FC0618C71B0}" type="pres">
      <dgm:prSet presAssocID="{6DED50F2-5777-46C0-A967-235998117876}" presName="arrowWedge1" presStyleLbl="fgSibTrans2D1" presStyleIdx="0" presStyleCnt="4"/>
      <dgm:spPr/>
    </dgm:pt>
    <dgm:pt modelId="{9E5F7F5A-ECD4-4B37-8A15-E69250488EAD}" type="pres">
      <dgm:prSet presAssocID="{4FB2A6D8-45F7-46DC-A0B1-378431DF1908}" presName="arrowWedge2" presStyleLbl="fgSibTrans2D1" presStyleIdx="1" presStyleCnt="4"/>
      <dgm:spPr/>
    </dgm:pt>
    <dgm:pt modelId="{9BB3F98C-DAC7-4405-B757-6421F3E2D426}" type="pres">
      <dgm:prSet presAssocID="{9876A1D0-2983-4D24-A5A1-04718FDDD190}" presName="arrowWedge3" presStyleLbl="fgSibTrans2D1" presStyleIdx="2" presStyleCnt="4"/>
      <dgm:spPr/>
    </dgm:pt>
    <dgm:pt modelId="{F96E8918-D2E7-4089-B3C4-CBC532AD53D4}" type="pres">
      <dgm:prSet presAssocID="{7DB527EA-671C-4E1B-9035-9BCB66EE6FF8}" presName="arrowWedge4" presStyleLbl="fgSibTrans2D1" presStyleIdx="3" presStyleCnt="4"/>
      <dgm:spPr/>
    </dgm:pt>
  </dgm:ptLst>
  <dgm:cxnLst>
    <dgm:cxn modelId="{57BC4FBC-E562-4511-9B1A-944F55724CCB}" type="presOf" srcId="{DA4E7182-E511-461B-9E20-C3055A472D39}" destId="{0D429B7E-91B7-4B72-939C-0368829CB414}" srcOrd="1" destOrd="0" presId="urn:microsoft.com/office/officeart/2005/8/layout/cycle8"/>
    <dgm:cxn modelId="{B426E5F1-515A-4A67-90D3-EB40CC5F94A9}" type="presOf" srcId="{8E1F53CB-FE7A-47F8-BA02-DDCB5BDA73FC}" destId="{292E3148-3ED7-4B2C-8B34-8DFD0B82D68F}" srcOrd="1" destOrd="0" presId="urn:microsoft.com/office/officeart/2005/8/layout/cycle8"/>
    <dgm:cxn modelId="{69BD2D0B-8261-4C45-A7BC-4A031E6719EB}" type="presOf" srcId="{85369B04-5CC0-4228-95D1-F196A5600A7D}" destId="{487F3AD6-2008-44CB-B915-0F6CED7BC273}" srcOrd="1" destOrd="0" presId="urn:microsoft.com/office/officeart/2005/8/layout/cycle8"/>
    <dgm:cxn modelId="{218CEFEB-D3FC-4DE8-AE76-594383AF4425}" type="presOf" srcId="{8E1F53CB-FE7A-47F8-BA02-DDCB5BDA73FC}" destId="{1C2C2D03-3E10-400A-A96C-1CC50249EB03}" srcOrd="0" destOrd="0" presId="urn:microsoft.com/office/officeart/2005/8/layout/cycle8"/>
    <dgm:cxn modelId="{1AEE0FD0-078E-4874-89A0-486F71E95CB8}" srcId="{3BE930D8-2C47-4427-9871-86E26753ECD5}" destId="{02399222-D2A3-42AF-9FA2-96100D56787D}" srcOrd="3" destOrd="0" parTransId="{CFAD88C9-0FBC-44DE-8FA1-A56D9E68834D}" sibTransId="{7DB527EA-671C-4E1B-9035-9BCB66EE6FF8}"/>
    <dgm:cxn modelId="{68F3B6CA-8372-41E2-AF79-A571ABDAFD28}" type="presOf" srcId="{85369B04-5CC0-4228-95D1-F196A5600A7D}" destId="{7DABB2CF-BD82-4CBB-9550-A4AF0BF4EED9}" srcOrd="0" destOrd="0" presId="urn:microsoft.com/office/officeart/2005/8/layout/cycle8"/>
    <dgm:cxn modelId="{15475750-5BA7-43F3-93D0-8AED7CDE4B9B}" type="presOf" srcId="{02399222-D2A3-42AF-9FA2-96100D56787D}" destId="{8D94D0A1-F136-4300-9154-DCA87470F781}" srcOrd="0" destOrd="0" presId="urn:microsoft.com/office/officeart/2005/8/layout/cycle8"/>
    <dgm:cxn modelId="{E95C400D-90AC-4578-BF6D-211C5CE52646}" type="presOf" srcId="{DA4E7182-E511-461B-9E20-C3055A472D39}" destId="{54B1D808-F940-4612-A41D-2FD2195DFAAB}" srcOrd="0" destOrd="0" presId="urn:microsoft.com/office/officeart/2005/8/layout/cycle8"/>
    <dgm:cxn modelId="{C4E0AEB9-A132-4A63-B82A-55ACDFC5D902}" type="presOf" srcId="{02399222-D2A3-42AF-9FA2-96100D56787D}" destId="{DCE4D839-C9C7-4A3C-B3C8-6ECEC1C45E3D}" srcOrd="1" destOrd="0" presId="urn:microsoft.com/office/officeart/2005/8/layout/cycle8"/>
    <dgm:cxn modelId="{B2594879-C669-4821-9B0F-09453AAF98D2}" srcId="{3BE930D8-2C47-4427-9871-86E26753ECD5}" destId="{85369B04-5CC0-4228-95D1-F196A5600A7D}" srcOrd="0" destOrd="0" parTransId="{2B54C0A8-4812-4F09-8F13-5A9650A63D8D}" sibTransId="{6DED50F2-5777-46C0-A967-235998117876}"/>
    <dgm:cxn modelId="{FB449D3C-63F1-42DB-A9CD-ACF471BB08A8}" srcId="{3BE930D8-2C47-4427-9871-86E26753ECD5}" destId="{8E1F53CB-FE7A-47F8-BA02-DDCB5BDA73FC}" srcOrd="2" destOrd="0" parTransId="{92CFAA21-BCC7-47E0-B992-E5181DBA434B}" sibTransId="{9876A1D0-2983-4D24-A5A1-04718FDDD190}"/>
    <dgm:cxn modelId="{3415C59F-1941-4E2C-AF32-672A872B24CF}" type="presOf" srcId="{3BE930D8-2C47-4427-9871-86E26753ECD5}" destId="{7A3A5649-48D0-4224-9956-2EFB23A1D1B9}" srcOrd="0" destOrd="0" presId="urn:microsoft.com/office/officeart/2005/8/layout/cycle8"/>
    <dgm:cxn modelId="{F516599B-640B-4E5A-BCCC-9478C16EF9B8}" srcId="{3BE930D8-2C47-4427-9871-86E26753ECD5}" destId="{DA4E7182-E511-461B-9E20-C3055A472D39}" srcOrd="1" destOrd="0" parTransId="{598F9FB4-5B63-4705-A891-C89982EAED25}" sibTransId="{4FB2A6D8-45F7-46DC-A0B1-378431DF1908}"/>
    <dgm:cxn modelId="{15B3C3BA-E72B-4593-AA25-F7799992AC65}" type="presParOf" srcId="{7A3A5649-48D0-4224-9956-2EFB23A1D1B9}" destId="{7DABB2CF-BD82-4CBB-9550-A4AF0BF4EED9}" srcOrd="0" destOrd="0" presId="urn:microsoft.com/office/officeart/2005/8/layout/cycle8"/>
    <dgm:cxn modelId="{232DE8F6-2129-4041-AA54-E563F6583A01}" type="presParOf" srcId="{7A3A5649-48D0-4224-9956-2EFB23A1D1B9}" destId="{6AA2531C-AD82-47BF-B60A-10A98DE745BC}" srcOrd="1" destOrd="0" presId="urn:microsoft.com/office/officeart/2005/8/layout/cycle8"/>
    <dgm:cxn modelId="{84599B33-BEE7-464B-9C47-78A919C12D65}" type="presParOf" srcId="{7A3A5649-48D0-4224-9956-2EFB23A1D1B9}" destId="{7ABB7139-541E-44AF-AD4E-E9F972539766}" srcOrd="2" destOrd="0" presId="urn:microsoft.com/office/officeart/2005/8/layout/cycle8"/>
    <dgm:cxn modelId="{0AE2BAD9-9479-4880-BDE9-309CD2EA2D26}" type="presParOf" srcId="{7A3A5649-48D0-4224-9956-2EFB23A1D1B9}" destId="{487F3AD6-2008-44CB-B915-0F6CED7BC273}" srcOrd="3" destOrd="0" presId="urn:microsoft.com/office/officeart/2005/8/layout/cycle8"/>
    <dgm:cxn modelId="{CEF592B6-2A83-41A3-8F44-1A8CF88C2024}" type="presParOf" srcId="{7A3A5649-48D0-4224-9956-2EFB23A1D1B9}" destId="{54B1D808-F940-4612-A41D-2FD2195DFAAB}" srcOrd="4" destOrd="0" presId="urn:microsoft.com/office/officeart/2005/8/layout/cycle8"/>
    <dgm:cxn modelId="{0DE4DD93-BBE2-47D5-BDD2-B038EA43E6DA}" type="presParOf" srcId="{7A3A5649-48D0-4224-9956-2EFB23A1D1B9}" destId="{FEA443B6-A39B-49A4-878A-AB0B828301D4}" srcOrd="5" destOrd="0" presId="urn:microsoft.com/office/officeart/2005/8/layout/cycle8"/>
    <dgm:cxn modelId="{B3D97418-4A4A-4AC8-AD6C-97F4A17D50C6}" type="presParOf" srcId="{7A3A5649-48D0-4224-9956-2EFB23A1D1B9}" destId="{E6B33122-D9B1-4CB0-8132-C420A6C09047}" srcOrd="6" destOrd="0" presId="urn:microsoft.com/office/officeart/2005/8/layout/cycle8"/>
    <dgm:cxn modelId="{7469425E-3236-4FC6-80F1-B5CFF3B5FD3D}" type="presParOf" srcId="{7A3A5649-48D0-4224-9956-2EFB23A1D1B9}" destId="{0D429B7E-91B7-4B72-939C-0368829CB414}" srcOrd="7" destOrd="0" presId="urn:microsoft.com/office/officeart/2005/8/layout/cycle8"/>
    <dgm:cxn modelId="{30493282-0ECA-47E7-BC70-5BBBD1F9BF12}" type="presParOf" srcId="{7A3A5649-48D0-4224-9956-2EFB23A1D1B9}" destId="{1C2C2D03-3E10-400A-A96C-1CC50249EB03}" srcOrd="8" destOrd="0" presId="urn:microsoft.com/office/officeart/2005/8/layout/cycle8"/>
    <dgm:cxn modelId="{3DFC5A9E-0271-4BB5-9CFD-AA29CF544E1A}" type="presParOf" srcId="{7A3A5649-48D0-4224-9956-2EFB23A1D1B9}" destId="{A461BDFF-9E84-41D7-B3BA-C874247C39E4}" srcOrd="9" destOrd="0" presId="urn:microsoft.com/office/officeart/2005/8/layout/cycle8"/>
    <dgm:cxn modelId="{C4C8C394-5866-4AE1-9B8A-248974499968}" type="presParOf" srcId="{7A3A5649-48D0-4224-9956-2EFB23A1D1B9}" destId="{F429E19D-B61F-4454-A278-E5FDCB0BF7E4}" srcOrd="10" destOrd="0" presId="urn:microsoft.com/office/officeart/2005/8/layout/cycle8"/>
    <dgm:cxn modelId="{87FC66EF-BFAB-4CD2-9322-B148D3C8D9A5}" type="presParOf" srcId="{7A3A5649-48D0-4224-9956-2EFB23A1D1B9}" destId="{292E3148-3ED7-4B2C-8B34-8DFD0B82D68F}" srcOrd="11" destOrd="0" presId="urn:microsoft.com/office/officeart/2005/8/layout/cycle8"/>
    <dgm:cxn modelId="{221D2962-9ED6-4342-B46F-E97F8EA8CA9B}" type="presParOf" srcId="{7A3A5649-48D0-4224-9956-2EFB23A1D1B9}" destId="{8D94D0A1-F136-4300-9154-DCA87470F781}" srcOrd="12" destOrd="0" presId="urn:microsoft.com/office/officeart/2005/8/layout/cycle8"/>
    <dgm:cxn modelId="{0D051656-03DC-4C35-BC31-4449ACA10175}" type="presParOf" srcId="{7A3A5649-48D0-4224-9956-2EFB23A1D1B9}" destId="{128F111E-B02F-4723-A0E6-7A39D565B3F4}" srcOrd="13" destOrd="0" presId="urn:microsoft.com/office/officeart/2005/8/layout/cycle8"/>
    <dgm:cxn modelId="{79C1D3E4-59A3-4B24-9C1C-D3FD05677E81}" type="presParOf" srcId="{7A3A5649-48D0-4224-9956-2EFB23A1D1B9}" destId="{EF2BEAB9-C2D3-4E18-A31B-CB092AB047A6}" srcOrd="14" destOrd="0" presId="urn:microsoft.com/office/officeart/2005/8/layout/cycle8"/>
    <dgm:cxn modelId="{F00E934B-6C3D-4E71-B26F-93D8675A5698}" type="presParOf" srcId="{7A3A5649-48D0-4224-9956-2EFB23A1D1B9}" destId="{DCE4D839-C9C7-4A3C-B3C8-6ECEC1C45E3D}" srcOrd="15" destOrd="0" presId="urn:microsoft.com/office/officeart/2005/8/layout/cycle8"/>
    <dgm:cxn modelId="{431C9D84-800A-478C-9442-C5ED5C64D0A7}" type="presParOf" srcId="{7A3A5649-48D0-4224-9956-2EFB23A1D1B9}" destId="{B3104F3B-09BF-4A4F-BE34-3FC0618C71B0}" srcOrd="16" destOrd="0" presId="urn:microsoft.com/office/officeart/2005/8/layout/cycle8"/>
    <dgm:cxn modelId="{67A2E91B-D7B3-4D67-A3C1-0DC2C79EA6BA}" type="presParOf" srcId="{7A3A5649-48D0-4224-9956-2EFB23A1D1B9}" destId="{9E5F7F5A-ECD4-4B37-8A15-E69250488EAD}" srcOrd="17" destOrd="0" presId="urn:microsoft.com/office/officeart/2005/8/layout/cycle8"/>
    <dgm:cxn modelId="{42AE3C39-B23C-434F-8EBA-C8FAB14E46FA}" type="presParOf" srcId="{7A3A5649-48D0-4224-9956-2EFB23A1D1B9}" destId="{9BB3F98C-DAC7-4405-B757-6421F3E2D426}" srcOrd="18" destOrd="0" presId="urn:microsoft.com/office/officeart/2005/8/layout/cycle8"/>
    <dgm:cxn modelId="{745B6D55-1124-4340-A596-D9723A0D8BEE}" type="presParOf" srcId="{7A3A5649-48D0-4224-9956-2EFB23A1D1B9}" destId="{F96E8918-D2E7-4089-B3C4-CBC532AD53D4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0AF8F6DA-1E22-4CB7-A3F9-F8B56D15F6DE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F11340EE-4B44-4431-B18D-92BDF1570F96}">
      <dgm:prSet phldrT="[Text]"/>
      <dgm:spPr>
        <a:solidFill>
          <a:srgbClr val="00B0F0"/>
        </a:solidFill>
      </dgm:spPr>
      <dgm:t>
        <a:bodyPr/>
        <a:lstStyle/>
        <a:p>
          <a:r>
            <a:rPr lang="th-TH" b="1" dirty="0">
              <a:latin typeface="EucrosiaUPC" pitchFamily="18" charset="-34"/>
              <a:cs typeface="EucrosiaUPC" pitchFamily="18" charset="-34"/>
            </a:rPr>
            <a:t>สิ่งที่ต้องคำนึงในการจัดทำแผน</a:t>
          </a:r>
        </a:p>
      </dgm:t>
    </dgm:pt>
    <dgm:pt modelId="{03E14DD9-0142-4ECB-9F42-004C5D0CB400}" type="parTrans" cxnId="{8B9DC463-B6C7-4C76-AD33-ACB742FF037C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EF59D9C-61C0-454F-95CE-1A2A0C86D4F6}" type="sibTrans" cxnId="{8B9DC463-B6C7-4C76-AD33-ACB742FF037C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52A5CF57-7823-4538-83C3-48BC0A60653F}">
      <dgm:prSet phldrT="[Text]" custT="1"/>
      <dgm:spPr>
        <a:solidFill>
          <a:srgbClr val="FFFFB7"/>
        </a:solidFill>
      </dgm:spPr>
      <dgm:t>
        <a:bodyPr anchor="t" anchorCtr="0"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th-TH" sz="2800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งบประมาณที่ใช้ในการจัดซื้อจัดจ้าง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งบดำเนินงาน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i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ค่าใช้สอย (การจ้างบริการ การเช่าทรัพย์สิน การซ่อมแซมบำรุงรักษาทรัพย์สิน)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i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ค่าวัสดุ</a:t>
          </a:r>
          <a:br>
            <a:rPr lang="th-TH" sz="2400" b="1" i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400" b="1" i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ค่าสาธารณูปโภค (ที่รัฐไม่ได้ผูกขาดและมีการแข่งขัน)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งบลงทุน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i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ค่าครุภัณฑ์</a:t>
          </a:r>
          <a:br>
            <a:rPr lang="th-TH" sz="2400" b="1" i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400" b="1" i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- ค่าที่ดิน สิ่งก่อสร้าง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งบรายจ่ายอื่น</a:t>
          </a:r>
          <a:r>
            <a:rPr lang="th-TH" sz="2400" b="1" u="none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 </a:t>
          </a:r>
          <a:r>
            <a:rPr lang="th-TH" sz="2400" b="1" i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ที่เบิกจ่ายในลักษณะดังกล่าวข้างต้น, หรือการจ้างที่ปรึกษา</a:t>
          </a:r>
        </a:p>
      </dgm:t>
    </dgm:pt>
    <dgm:pt modelId="{6961084B-AA91-4D48-B0B7-28EAA1923E71}" type="parTrans" cxnId="{ABBD1D4E-FF5A-4FC1-BFC2-A016CA153245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F4602962-3E71-497E-AF3A-BC49524158B9}" type="sibTrans" cxnId="{ABBD1D4E-FF5A-4FC1-BFC2-A016CA153245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53172CE-90A8-4884-9FAA-83AC9404A3FF}">
      <dgm:prSet phldrT="[Text]" custT="1"/>
      <dgm:spPr>
        <a:solidFill>
          <a:srgbClr val="CCFFCC"/>
        </a:solidFill>
      </dgm:spPr>
      <dgm:t>
        <a:bodyPr anchor="t" anchorCtr="0"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th-TH" sz="2800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การแบ่งซื้อแบ่งจ้าง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ระเบียบกระทรวงการคลังว่าด้วยการจัดซื้อจัดจ้างฯ ข้อ 20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       </a:t>
          </a:r>
          <a:r>
            <a:rPr lang="th-TH" sz="2400" b="1" i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ารแบ่งซื้อหรือแบ่งจ้างโดยลดวงเงินที่จะซื้อหรือจ้างในครั้งเดียวกันเพื่อให้วิธีการซื้อหรือจ้างหรืออำนาจในการสั่งซื้อสั่งจ้างเปลี่ยนแปลงไป จะกระทำมิได้ </a:t>
          </a:r>
          <a:endParaRPr lang="en-US" sz="2400" b="1" i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th-TH" sz="2400" b="1" i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       กรณีใดจะเป็นการแบ่งซื้อหรือแบ่งจ้างให้พิจารณาถึงวัตถุประสงค์ในการซื้อหรือจ้างครั้งนั้น และความคุ้มค่าของทางราชการเป็นสำคัญ</a:t>
          </a:r>
        </a:p>
        <a:p>
          <a:pPr algn="l">
            <a:lnSpc>
              <a:spcPct val="100000"/>
            </a:lnSpc>
            <a:spcAft>
              <a:spcPts val="0"/>
            </a:spcAft>
          </a:pPr>
          <a:endParaRPr lang="th-TH" sz="24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algn="l">
            <a:lnSpc>
              <a:spcPct val="100000"/>
            </a:lnSpc>
            <a:spcAft>
              <a:spcPts val="0"/>
            </a:spcAft>
          </a:pPr>
          <a:endParaRPr lang="th-TH" sz="24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algn="l">
            <a:lnSpc>
              <a:spcPct val="100000"/>
            </a:lnSpc>
            <a:spcAft>
              <a:spcPts val="0"/>
            </a:spcAft>
          </a:pPr>
          <a:endParaRPr lang="th-TH" sz="24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th-TH" sz="24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E294A268-F245-42A3-89EA-B3058F87E242}" type="parTrans" cxnId="{186B0692-5B1E-4525-99EC-26403C6439D8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24C8FD76-5CBA-42FB-9520-E10FAF241618}" type="sibTrans" cxnId="{186B0692-5B1E-4525-99EC-26403C6439D8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F9D4B43C-E743-4570-AEF4-2765BC23587D}" type="pres">
      <dgm:prSet presAssocID="{0AF8F6DA-1E22-4CB7-A3F9-F8B56D15F6D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D3323B62-A247-4C24-ACF7-13F964EAAA9F}" type="pres">
      <dgm:prSet presAssocID="{F11340EE-4B44-4431-B18D-92BDF1570F96}" presName="roof" presStyleLbl="dkBgShp" presStyleIdx="0" presStyleCnt="2" custScaleY="50387" custLinFactNeighborY="-10575"/>
      <dgm:spPr/>
      <dgm:t>
        <a:bodyPr/>
        <a:lstStyle/>
        <a:p>
          <a:endParaRPr lang="th-TH"/>
        </a:p>
      </dgm:t>
    </dgm:pt>
    <dgm:pt modelId="{598449AB-C5CC-4B18-90CB-9E739F500B99}" type="pres">
      <dgm:prSet presAssocID="{F11340EE-4B44-4431-B18D-92BDF1570F96}" presName="pillars" presStyleCnt="0"/>
      <dgm:spPr/>
    </dgm:pt>
    <dgm:pt modelId="{A1521BBA-9E80-4296-ADAF-955B12FEF314}" type="pres">
      <dgm:prSet presAssocID="{F11340EE-4B44-4431-B18D-92BDF1570F96}" presName="pillar1" presStyleLbl="node1" presStyleIdx="0" presStyleCnt="2" custScaleY="13316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E63B074-FA0B-4425-AEE2-63CD718A8D1B}" type="pres">
      <dgm:prSet presAssocID="{A53172CE-90A8-4884-9FAA-83AC9404A3FF}" presName="pillarX" presStyleLbl="node1" presStyleIdx="1" presStyleCnt="2" custScaleY="13365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7CA4C8E-9E8A-4178-AF3E-70C5EF382AE2}" type="pres">
      <dgm:prSet presAssocID="{F11340EE-4B44-4431-B18D-92BDF1570F96}" presName="base" presStyleLbl="dkBgShp" presStyleIdx="1" presStyleCnt="2" custFlipVert="0" custScaleY="32144" custLinFactY="26101" custLinFactNeighborY="100000"/>
      <dgm:spPr>
        <a:solidFill>
          <a:srgbClr val="00B0F0"/>
        </a:solidFill>
      </dgm:spPr>
    </dgm:pt>
  </dgm:ptLst>
  <dgm:cxnLst>
    <dgm:cxn modelId="{FB5B433B-19DB-4D6D-8BB9-2C2965F00283}" type="presOf" srcId="{0AF8F6DA-1E22-4CB7-A3F9-F8B56D15F6DE}" destId="{F9D4B43C-E743-4570-AEF4-2765BC23587D}" srcOrd="0" destOrd="0" presId="urn:microsoft.com/office/officeart/2005/8/layout/hList3"/>
    <dgm:cxn modelId="{02B30BD3-31B9-451D-8EF3-F9DF4E39138B}" type="presOf" srcId="{52A5CF57-7823-4538-83C3-48BC0A60653F}" destId="{A1521BBA-9E80-4296-ADAF-955B12FEF314}" srcOrd="0" destOrd="0" presId="urn:microsoft.com/office/officeart/2005/8/layout/hList3"/>
    <dgm:cxn modelId="{ABBD1D4E-FF5A-4FC1-BFC2-A016CA153245}" srcId="{F11340EE-4B44-4431-B18D-92BDF1570F96}" destId="{52A5CF57-7823-4538-83C3-48BC0A60653F}" srcOrd="0" destOrd="0" parTransId="{6961084B-AA91-4D48-B0B7-28EAA1923E71}" sibTransId="{F4602962-3E71-497E-AF3A-BC49524158B9}"/>
    <dgm:cxn modelId="{CAD206D6-7AA5-49C8-8BB0-C9A621D8305E}" type="presOf" srcId="{A53172CE-90A8-4884-9FAA-83AC9404A3FF}" destId="{0E63B074-FA0B-4425-AEE2-63CD718A8D1B}" srcOrd="0" destOrd="0" presId="urn:microsoft.com/office/officeart/2005/8/layout/hList3"/>
    <dgm:cxn modelId="{186B0692-5B1E-4525-99EC-26403C6439D8}" srcId="{F11340EE-4B44-4431-B18D-92BDF1570F96}" destId="{A53172CE-90A8-4884-9FAA-83AC9404A3FF}" srcOrd="1" destOrd="0" parTransId="{E294A268-F245-42A3-89EA-B3058F87E242}" sibTransId="{24C8FD76-5CBA-42FB-9520-E10FAF241618}"/>
    <dgm:cxn modelId="{8B9DC463-B6C7-4C76-AD33-ACB742FF037C}" srcId="{0AF8F6DA-1E22-4CB7-A3F9-F8B56D15F6DE}" destId="{F11340EE-4B44-4431-B18D-92BDF1570F96}" srcOrd="0" destOrd="0" parTransId="{03E14DD9-0142-4ECB-9F42-004C5D0CB400}" sibTransId="{AEF59D9C-61C0-454F-95CE-1A2A0C86D4F6}"/>
    <dgm:cxn modelId="{FE4BBC80-EE15-4EDA-9BFB-77CBE5C9A5B6}" type="presOf" srcId="{F11340EE-4B44-4431-B18D-92BDF1570F96}" destId="{D3323B62-A247-4C24-ACF7-13F964EAAA9F}" srcOrd="0" destOrd="0" presId="urn:microsoft.com/office/officeart/2005/8/layout/hList3"/>
    <dgm:cxn modelId="{AC2807F3-BD8E-41A9-9FA9-447B17F78B1C}" type="presParOf" srcId="{F9D4B43C-E743-4570-AEF4-2765BC23587D}" destId="{D3323B62-A247-4C24-ACF7-13F964EAAA9F}" srcOrd="0" destOrd="0" presId="urn:microsoft.com/office/officeart/2005/8/layout/hList3"/>
    <dgm:cxn modelId="{CECFE8B7-C9BA-4B08-B08C-3BF4A5CC69B2}" type="presParOf" srcId="{F9D4B43C-E743-4570-AEF4-2765BC23587D}" destId="{598449AB-C5CC-4B18-90CB-9E739F500B99}" srcOrd="1" destOrd="0" presId="urn:microsoft.com/office/officeart/2005/8/layout/hList3"/>
    <dgm:cxn modelId="{64DE17FF-A3AE-4EB7-8CFF-B1A9F4C861B4}" type="presParOf" srcId="{598449AB-C5CC-4B18-90CB-9E739F500B99}" destId="{A1521BBA-9E80-4296-ADAF-955B12FEF314}" srcOrd="0" destOrd="0" presId="urn:microsoft.com/office/officeart/2005/8/layout/hList3"/>
    <dgm:cxn modelId="{5BB090F5-D37E-46D3-9EC2-BABBF3A54841}" type="presParOf" srcId="{598449AB-C5CC-4B18-90CB-9E739F500B99}" destId="{0E63B074-FA0B-4425-AEE2-63CD718A8D1B}" srcOrd="1" destOrd="0" presId="urn:microsoft.com/office/officeart/2005/8/layout/hList3"/>
    <dgm:cxn modelId="{442EAABF-942C-4D32-9208-0A208F88460F}" type="presParOf" srcId="{F9D4B43C-E743-4570-AEF4-2765BC23587D}" destId="{27CA4C8E-9E8A-4178-AF3E-70C5EF382AE2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69C66125-3433-454E-A783-794B4933172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1BC3BFE9-5516-4C41-8E01-32E3B5A2CA37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sz="17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(1) </a:t>
          </a:r>
          <a:r>
            <a:rPr lang="th-TH" sz="1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ราคาที่ได้มาจากการคำนวณตามหลักเกณฑ์</a:t>
          </a:r>
        </a:p>
        <a:p>
          <a:r>
            <a:rPr lang="th-TH" sz="1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ที่คณะกรรมการราคากลางกำหนด</a:t>
          </a:r>
        </a:p>
      </dgm:t>
    </dgm:pt>
    <dgm:pt modelId="{8EDFE48D-DA1A-48C1-A29E-0B9AC3FD42A7}" type="parTrans" cxnId="{B144999C-8FF6-40EF-B3DF-CA9F5C9D02CB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44FDB36-D6C6-4526-A50D-F1B8E5152BBA}" type="sibTrans" cxnId="{B144999C-8FF6-40EF-B3DF-CA9F5C9D02CB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E910D17-1BDA-474C-B9AD-3EE713572051}">
      <dgm:prSet phldrT="[ข้อความ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(2) ฐานข้อมูล</a:t>
          </a:r>
          <a:br>
            <a: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ราคาอ้างอิง</a:t>
          </a:r>
          <a:br>
            <a: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ของกรมบัญชีกลาง</a:t>
          </a:r>
        </a:p>
      </dgm:t>
    </dgm:pt>
    <dgm:pt modelId="{1623B390-BECF-4288-AC11-947525674DBA}" type="parTrans" cxnId="{964DF3AA-296D-4CD8-9CA0-5081FCF408C9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F36017EF-7232-4355-A424-0CBC727442BD}" type="sibTrans" cxnId="{964DF3AA-296D-4CD8-9CA0-5081FCF408C9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BFDC24C8-54AF-4A22-B600-CC0BF0117F47}">
      <dgm:prSet phldrT="[ข้อความ]"/>
      <dgm:spPr>
        <a:solidFill>
          <a:schemeClr val="bg1"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(4) สืบราคา</a:t>
          </a:r>
          <a:br>
            <a: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จากท้องตลาด</a:t>
          </a:r>
        </a:p>
      </dgm:t>
    </dgm:pt>
    <dgm:pt modelId="{9D9E201E-34EE-4EC0-AC03-7F5C4225BBFA}" type="parTrans" cxnId="{14178D22-07A7-499F-8C70-46D6F827CFFF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CC4C6F27-A569-4FF1-948C-70942235EE58}" type="sibTrans" cxnId="{14178D22-07A7-499F-8C70-46D6F827CFFF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899021A-AAD8-4EB5-8B31-FFA21DB09A74}">
      <dgm:prSet phldrT="[ข้อความ]"/>
      <dgm:spPr>
        <a:solidFill>
          <a:schemeClr val="bg1"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(5) ราคาที่เคยซื้อหรือจ้างครั้งหลังสุดภายใน 2 ปีงบประมาณ</a:t>
          </a:r>
        </a:p>
      </dgm:t>
    </dgm:pt>
    <dgm:pt modelId="{9A710669-4469-4851-9086-00A8E7D51E46}" type="parTrans" cxnId="{8ABA9BEE-35AB-469A-8BD1-02C5E63CB2CD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2C61F04-B6BD-4D45-98B7-E44B38D12F87}" type="sibTrans" cxnId="{8ABA9BEE-35AB-469A-8BD1-02C5E63CB2CD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1FD6A2FE-E624-4E8F-B55B-DA2064C8B81C}">
      <dgm:prSet phldrT="[ข้อความ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(3) ราคามาตรฐานของสำนักงบประมาณหรือหน่วยงานอื่น</a:t>
          </a:r>
        </a:p>
      </dgm:t>
    </dgm:pt>
    <dgm:pt modelId="{C71E116A-64D4-48FE-AE62-61686E862F4A}" type="parTrans" cxnId="{8F647B9E-FF30-4E66-8048-7696A9FF1314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0E67916A-A370-4F9A-A734-8615E7A06E04}" type="sibTrans" cxnId="{8F647B9E-FF30-4E66-8048-7696A9FF1314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D16DF52-EB6B-45CA-B0B1-8AF4AF73B2DB}">
      <dgm:prSet phldrT="[ข้อความ]"/>
      <dgm:spPr>
        <a:solidFill>
          <a:schemeClr val="bg1"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(6) ราคาตามหลักเกณฑ์อื่นของหน่วยงานของรัฐ</a:t>
          </a:r>
        </a:p>
      </dgm:t>
    </dgm:pt>
    <dgm:pt modelId="{47ED8134-9D40-4E14-89C1-CDF43FFA2B64}" type="parTrans" cxnId="{4E321C13-E869-413E-A0EF-ADBE35B682B3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71E4E940-6807-4EF6-B3C6-76F1CFA9F4A6}" type="sibTrans" cxnId="{4E321C13-E869-413E-A0EF-ADBE35B682B3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7796A604-7B31-45D2-A395-85C0162F699A}" type="pres">
      <dgm:prSet presAssocID="{69C66125-3433-454E-A783-794B4933172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h-TH"/>
        </a:p>
      </dgm:t>
    </dgm:pt>
    <dgm:pt modelId="{5212CB3F-917D-469D-B565-A5B10E0A5EF7}" type="pres">
      <dgm:prSet presAssocID="{1BC3BFE9-5516-4C41-8E01-32E3B5A2CA37}" presName="hierRoot1" presStyleCnt="0"/>
      <dgm:spPr/>
    </dgm:pt>
    <dgm:pt modelId="{D7C1EF3B-81F6-4615-AA4B-4C68CD23F4ED}" type="pres">
      <dgm:prSet presAssocID="{1BC3BFE9-5516-4C41-8E01-32E3B5A2CA37}" presName="composite" presStyleCnt="0"/>
      <dgm:spPr/>
    </dgm:pt>
    <dgm:pt modelId="{C54016BD-8060-4AF5-807D-3E3D2794743B}" type="pres">
      <dgm:prSet presAssocID="{1BC3BFE9-5516-4C41-8E01-32E3B5A2CA37}" presName="background" presStyleLbl="node0" presStyleIdx="0" presStyleCnt="1"/>
      <dgm:spPr>
        <a:solidFill>
          <a:schemeClr val="tx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CE7765C-1109-4FB1-A055-D9A1736B8B0A}" type="pres">
      <dgm:prSet presAssocID="{1BC3BFE9-5516-4C41-8E01-32E3B5A2CA37}" presName="text" presStyleLbl="fgAcc0" presStyleIdx="0" presStyleCnt="1" custScaleX="248089" custLinFactNeighborX="0" custLinFactNeighborY="200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A02E4D32-BB96-4293-B85A-6A4C2AD31D44}" type="pres">
      <dgm:prSet presAssocID="{1BC3BFE9-5516-4C41-8E01-32E3B5A2CA37}" presName="hierChild2" presStyleCnt="0"/>
      <dgm:spPr/>
    </dgm:pt>
    <dgm:pt modelId="{74BDF6BB-7B16-4D99-ABEE-42C0034BF030}" type="pres">
      <dgm:prSet presAssocID="{1623B390-BECF-4288-AC11-947525674DBA}" presName="Name10" presStyleLbl="parChTrans1D2" presStyleIdx="0" presStyleCnt="2"/>
      <dgm:spPr/>
      <dgm:t>
        <a:bodyPr/>
        <a:lstStyle/>
        <a:p>
          <a:endParaRPr lang="th-TH"/>
        </a:p>
      </dgm:t>
    </dgm:pt>
    <dgm:pt modelId="{A767BFA2-4E8F-4FF5-B597-9BAFEF9B58DD}" type="pres">
      <dgm:prSet presAssocID="{3E910D17-1BDA-474C-B9AD-3EE713572051}" presName="hierRoot2" presStyleCnt="0"/>
      <dgm:spPr/>
    </dgm:pt>
    <dgm:pt modelId="{4228C040-7CC2-4185-9A94-A918F3859EB8}" type="pres">
      <dgm:prSet presAssocID="{3E910D17-1BDA-474C-B9AD-3EE713572051}" presName="composite2" presStyleCnt="0"/>
      <dgm:spPr/>
    </dgm:pt>
    <dgm:pt modelId="{25DAEB73-64CE-4B4E-86E2-8D9774AE4274}" type="pres">
      <dgm:prSet presAssocID="{3E910D17-1BDA-474C-B9AD-3EE713572051}" presName="background2" presStyleLbl="node2" presStyleIdx="0" presStyleCnt="2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E64321D-477D-41AB-B86D-F833CF4DCEAE}" type="pres">
      <dgm:prSet presAssocID="{3E910D17-1BDA-474C-B9AD-3EE713572051}" presName="text2" presStyleLbl="fgAcc2" presStyleIdx="0" presStyleCnt="2" custLinFactNeighborX="-981" custLinFactNeighborY="-3168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FFCBE649-8228-4D12-91A6-CEC3E0518298}" type="pres">
      <dgm:prSet presAssocID="{3E910D17-1BDA-474C-B9AD-3EE713572051}" presName="hierChild3" presStyleCnt="0"/>
      <dgm:spPr/>
    </dgm:pt>
    <dgm:pt modelId="{2FBA69C9-BCCE-4C41-BDFC-4110E86BC3FA}" type="pres">
      <dgm:prSet presAssocID="{9D9E201E-34EE-4EC0-AC03-7F5C4225BBFA}" presName="Name17" presStyleLbl="parChTrans1D3" presStyleIdx="0" presStyleCnt="3"/>
      <dgm:spPr/>
      <dgm:t>
        <a:bodyPr/>
        <a:lstStyle/>
        <a:p>
          <a:endParaRPr lang="th-TH"/>
        </a:p>
      </dgm:t>
    </dgm:pt>
    <dgm:pt modelId="{B704B303-6AC7-4733-9F06-882231951AAE}" type="pres">
      <dgm:prSet presAssocID="{BFDC24C8-54AF-4A22-B600-CC0BF0117F47}" presName="hierRoot3" presStyleCnt="0"/>
      <dgm:spPr/>
    </dgm:pt>
    <dgm:pt modelId="{BA98BAB1-9A35-4689-B5E2-13F30566F60C}" type="pres">
      <dgm:prSet presAssocID="{BFDC24C8-54AF-4A22-B600-CC0BF0117F47}" presName="composite3" presStyleCnt="0"/>
      <dgm:spPr/>
    </dgm:pt>
    <dgm:pt modelId="{D45A1378-B308-4A5E-8D88-65D387AF0D58}" type="pres">
      <dgm:prSet presAssocID="{BFDC24C8-54AF-4A22-B600-CC0BF0117F47}" presName="background3" presStyleLbl="node3" presStyleIdx="0" presStyleCnt="3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B7515EA-CFC0-4EFC-B306-FF5709A44350}" type="pres">
      <dgm:prSet presAssocID="{BFDC24C8-54AF-4A22-B600-CC0BF0117F47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9238CAB1-A61A-4953-9605-E9FA6AAF081F}" type="pres">
      <dgm:prSet presAssocID="{BFDC24C8-54AF-4A22-B600-CC0BF0117F47}" presName="hierChild4" presStyleCnt="0"/>
      <dgm:spPr/>
    </dgm:pt>
    <dgm:pt modelId="{2DF7C1A3-90B9-442D-B278-8D00DD25F3C2}" type="pres">
      <dgm:prSet presAssocID="{9A710669-4469-4851-9086-00A8E7D51E46}" presName="Name17" presStyleLbl="parChTrans1D3" presStyleIdx="1" presStyleCnt="3"/>
      <dgm:spPr/>
      <dgm:t>
        <a:bodyPr/>
        <a:lstStyle/>
        <a:p>
          <a:endParaRPr lang="th-TH"/>
        </a:p>
      </dgm:t>
    </dgm:pt>
    <dgm:pt modelId="{6FC06684-B4EC-41E1-80FB-A3CB73B6DFFC}" type="pres">
      <dgm:prSet presAssocID="{A899021A-AAD8-4EB5-8B31-FFA21DB09A74}" presName="hierRoot3" presStyleCnt="0"/>
      <dgm:spPr/>
    </dgm:pt>
    <dgm:pt modelId="{CE6A509A-D68B-484E-8A7B-D9FF2D422516}" type="pres">
      <dgm:prSet presAssocID="{A899021A-AAD8-4EB5-8B31-FFA21DB09A74}" presName="composite3" presStyleCnt="0"/>
      <dgm:spPr/>
    </dgm:pt>
    <dgm:pt modelId="{4CB19E09-393F-4C20-942C-F588D0367638}" type="pres">
      <dgm:prSet presAssocID="{A899021A-AAD8-4EB5-8B31-FFA21DB09A74}" presName="background3" presStyleLbl="node3" presStyleIdx="1" presStyleCnt="3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B115447-490D-4B2E-8181-7F54E4AF58EF}" type="pres">
      <dgm:prSet presAssocID="{A899021A-AAD8-4EB5-8B31-FFA21DB09A74}" presName="text3" presStyleLbl="fgAcc3" presStyleIdx="1" presStyleCnt="3" custLinFactNeighborX="-2561" custLinFactNeighborY="337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DEF6F96C-0851-43BD-B3D2-3E5156130FBC}" type="pres">
      <dgm:prSet presAssocID="{A899021A-AAD8-4EB5-8B31-FFA21DB09A74}" presName="hierChild4" presStyleCnt="0"/>
      <dgm:spPr/>
    </dgm:pt>
    <dgm:pt modelId="{FF6B47DF-05A2-4C7E-BF19-2C6753502FD1}" type="pres">
      <dgm:prSet presAssocID="{C71E116A-64D4-48FE-AE62-61686E862F4A}" presName="Name10" presStyleLbl="parChTrans1D2" presStyleIdx="1" presStyleCnt="2"/>
      <dgm:spPr/>
      <dgm:t>
        <a:bodyPr/>
        <a:lstStyle/>
        <a:p>
          <a:endParaRPr lang="th-TH"/>
        </a:p>
      </dgm:t>
    </dgm:pt>
    <dgm:pt modelId="{9F998E11-41D5-438F-AE07-1327FF6EE029}" type="pres">
      <dgm:prSet presAssocID="{1FD6A2FE-E624-4E8F-B55B-DA2064C8B81C}" presName="hierRoot2" presStyleCnt="0"/>
      <dgm:spPr/>
    </dgm:pt>
    <dgm:pt modelId="{09309310-39A8-4D3A-B846-907A9BC26CCA}" type="pres">
      <dgm:prSet presAssocID="{1FD6A2FE-E624-4E8F-B55B-DA2064C8B81C}" presName="composite2" presStyleCnt="0"/>
      <dgm:spPr/>
    </dgm:pt>
    <dgm:pt modelId="{4397ADF7-5871-454C-887B-D120E1790098}" type="pres">
      <dgm:prSet presAssocID="{1FD6A2FE-E624-4E8F-B55B-DA2064C8B81C}" presName="background2" presStyleLbl="node2" presStyleIdx="1" presStyleCnt="2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63E58AB-0640-4DB9-A902-0C9D36C539BF}" type="pres">
      <dgm:prSet presAssocID="{1FD6A2FE-E624-4E8F-B55B-DA2064C8B81C}" presName="text2" presStyleLbl="fgAcc2" presStyleIdx="1" presStyleCnt="2" custLinFactNeighborX="1722" custLinFactNeighborY="-3168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22A20752-A65C-43E8-BF93-F0004B9E0870}" type="pres">
      <dgm:prSet presAssocID="{1FD6A2FE-E624-4E8F-B55B-DA2064C8B81C}" presName="hierChild3" presStyleCnt="0"/>
      <dgm:spPr/>
    </dgm:pt>
    <dgm:pt modelId="{D929A59B-5A79-4B3F-B288-D6710EBFA3E0}" type="pres">
      <dgm:prSet presAssocID="{47ED8134-9D40-4E14-89C1-CDF43FFA2B64}" presName="Name17" presStyleLbl="parChTrans1D3" presStyleIdx="2" presStyleCnt="3"/>
      <dgm:spPr/>
      <dgm:t>
        <a:bodyPr/>
        <a:lstStyle/>
        <a:p>
          <a:endParaRPr lang="th-TH"/>
        </a:p>
      </dgm:t>
    </dgm:pt>
    <dgm:pt modelId="{559AD5B2-71FC-43BB-A189-A0D988A70CFB}" type="pres">
      <dgm:prSet presAssocID="{3D16DF52-EB6B-45CA-B0B1-8AF4AF73B2DB}" presName="hierRoot3" presStyleCnt="0"/>
      <dgm:spPr/>
    </dgm:pt>
    <dgm:pt modelId="{E28A0904-CF13-4699-85CD-2367CE9D566B}" type="pres">
      <dgm:prSet presAssocID="{3D16DF52-EB6B-45CA-B0B1-8AF4AF73B2DB}" presName="composite3" presStyleCnt="0"/>
      <dgm:spPr/>
    </dgm:pt>
    <dgm:pt modelId="{7A36103A-EE62-49A1-B03F-9DE4C6301F03}" type="pres">
      <dgm:prSet presAssocID="{3D16DF52-EB6B-45CA-B0B1-8AF4AF73B2DB}" presName="background3" presStyleLbl="node3" presStyleIdx="2" presStyleCnt="3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BE78546-3892-4448-9985-8D8CDDAD08BD}" type="pres">
      <dgm:prSet presAssocID="{3D16DF52-EB6B-45CA-B0B1-8AF4AF73B2DB}" presName="text3" presStyleLbl="fgAcc3" presStyleIdx="2" presStyleCnt="3" custLinFactNeighborX="-1999" custLinFactNeighborY="337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1C67F567-EF2A-448A-96DA-AC0DC4FBA6BC}" type="pres">
      <dgm:prSet presAssocID="{3D16DF52-EB6B-45CA-B0B1-8AF4AF73B2DB}" presName="hierChild4" presStyleCnt="0"/>
      <dgm:spPr/>
    </dgm:pt>
  </dgm:ptLst>
  <dgm:cxnLst>
    <dgm:cxn modelId="{4E321C13-E869-413E-A0EF-ADBE35B682B3}" srcId="{1FD6A2FE-E624-4E8F-B55B-DA2064C8B81C}" destId="{3D16DF52-EB6B-45CA-B0B1-8AF4AF73B2DB}" srcOrd="0" destOrd="0" parTransId="{47ED8134-9D40-4E14-89C1-CDF43FFA2B64}" sibTransId="{71E4E940-6807-4EF6-B3C6-76F1CFA9F4A6}"/>
    <dgm:cxn modelId="{6DBBC110-EFA4-450C-8EF9-CD1FDF5AEB64}" type="presOf" srcId="{9D9E201E-34EE-4EC0-AC03-7F5C4225BBFA}" destId="{2FBA69C9-BCCE-4C41-BDFC-4110E86BC3FA}" srcOrd="0" destOrd="0" presId="urn:microsoft.com/office/officeart/2005/8/layout/hierarchy1"/>
    <dgm:cxn modelId="{14178D22-07A7-499F-8C70-46D6F827CFFF}" srcId="{3E910D17-1BDA-474C-B9AD-3EE713572051}" destId="{BFDC24C8-54AF-4A22-B600-CC0BF0117F47}" srcOrd="0" destOrd="0" parTransId="{9D9E201E-34EE-4EC0-AC03-7F5C4225BBFA}" sibTransId="{CC4C6F27-A569-4FF1-948C-70942235EE58}"/>
    <dgm:cxn modelId="{B144999C-8FF6-40EF-B3DF-CA9F5C9D02CB}" srcId="{69C66125-3433-454E-A783-794B49331728}" destId="{1BC3BFE9-5516-4C41-8E01-32E3B5A2CA37}" srcOrd="0" destOrd="0" parTransId="{8EDFE48D-DA1A-48C1-A29E-0B9AC3FD42A7}" sibTransId="{344FDB36-D6C6-4526-A50D-F1B8E5152BBA}"/>
    <dgm:cxn modelId="{964DF3AA-296D-4CD8-9CA0-5081FCF408C9}" srcId="{1BC3BFE9-5516-4C41-8E01-32E3B5A2CA37}" destId="{3E910D17-1BDA-474C-B9AD-3EE713572051}" srcOrd="0" destOrd="0" parTransId="{1623B390-BECF-4288-AC11-947525674DBA}" sibTransId="{F36017EF-7232-4355-A424-0CBC727442BD}"/>
    <dgm:cxn modelId="{6D5E70C2-414B-4823-8D83-20FF7448F545}" type="presOf" srcId="{69C66125-3433-454E-A783-794B49331728}" destId="{7796A604-7B31-45D2-A395-85C0162F699A}" srcOrd="0" destOrd="0" presId="urn:microsoft.com/office/officeart/2005/8/layout/hierarchy1"/>
    <dgm:cxn modelId="{A7E053AD-B744-4F1F-A62C-FCC02581CCE1}" type="presOf" srcId="{A899021A-AAD8-4EB5-8B31-FFA21DB09A74}" destId="{CB115447-490D-4B2E-8181-7F54E4AF58EF}" srcOrd="0" destOrd="0" presId="urn:microsoft.com/office/officeart/2005/8/layout/hierarchy1"/>
    <dgm:cxn modelId="{BD55A196-444F-4741-817B-84ABB45C7115}" type="presOf" srcId="{C71E116A-64D4-48FE-AE62-61686E862F4A}" destId="{FF6B47DF-05A2-4C7E-BF19-2C6753502FD1}" srcOrd="0" destOrd="0" presId="urn:microsoft.com/office/officeart/2005/8/layout/hierarchy1"/>
    <dgm:cxn modelId="{C8E6C4CB-9A03-4CB7-B111-5CD5CAF90792}" type="presOf" srcId="{1FD6A2FE-E624-4E8F-B55B-DA2064C8B81C}" destId="{363E58AB-0640-4DB9-A902-0C9D36C539BF}" srcOrd="0" destOrd="0" presId="urn:microsoft.com/office/officeart/2005/8/layout/hierarchy1"/>
    <dgm:cxn modelId="{7F27B9E6-95A3-4147-AB7E-FDB277CB5FFC}" type="presOf" srcId="{9A710669-4469-4851-9086-00A8E7D51E46}" destId="{2DF7C1A3-90B9-442D-B278-8D00DD25F3C2}" srcOrd="0" destOrd="0" presId="urn:microsoft.com/office/officeart/2005/8/layout/hierarchy1"/>
    <dgm:cxn modelId="{885C4924-2F86-41C3-8A8D-DB34EFBED1B4}" type="presOf" srcId="{3E910D17-1BDA-474C-B9AD-3EE713572051}" destId="{3E64321D-477D-41AB-B86D-F833CF4DCEAE}" srcOrd="0" destOrd="0" presId="urn:microsoft.com/office/officeart/2005/8/layout/hierarchy1"/>
    <dgm:cxn modelId="{07AFD49D-D419-48D6-BB4E-A485C6E4DC6B}" type="presOf" srcId="{1BC3BFE9-5516-4C41-8E01-32E3B5A2CA37}" destId="{7CE7765C-1109-4FB1-A055-D9A1736B8B0A}" srcOrd="0" destOrd="0" presId="urn:microsoft.com/office/officeart/2005/8/layout/hierarchy1"/>
    <dgm:cxn modelId="{17981B54-3471-4303-9679-E0405CFFBCA8}" type="presOf" srcId="{47ED8134-9D40-4E14-89C1-CDF43FFA2B64}" destId="{D929A59B-5A79-4B3F-B288-D6710EBFA3E0}" srcOrd="0" destOrd="0" presId="urn:microsoft.com/office/officeart/2005/8/layout/hierarchy1"/>
    <dgm:cxn modelId="{8F647B9E-FF30-4E66-8048-7696A9FF1314}" srcId="{1BC3BFE9-5516-4C41-8E01-32E3B5A2CA37}" destId="{1FD6A2FE-E624-4E8F-B55B-DA2064C8B81C}" srcOrd="1" destOrd="0" parTransId="{C71E116A-64D4-48FE-AE62-61686E862F4A}" sibTransId="{0E67916A-A370-4F9A-A734-8615E7A06E04}"/>
    <dgm:cxn modelId="{152C2C99-C11C-4513-9558-9E85046BCB8A}" type="presOf" srcId="{3D16DF52-EB6B-45CA-B0B1-8AF4AF73B2DB}" destId="{5BE78546-3892-4448-9985-8D8CDDAD08BD}" srcOrd="0" destOrd="0" presId="urn:microsoft.com/office/officeart/2005/8/layout/hierarchy1"/>
    <dgm:cxn modelId="{8ABA9BEE-35AB-469A-8BD1-02C5E63CB2CD}" srcId="{3E910D17-1BDA-474C-B9AD-3EE713572051}" destId="{A899021A-AAD8-4EB5-8B31-FFA21DB09A74}" srcOrd="1" destOrd="0" parTransId="{9A710669-4469-4851-9086-00A8E7D51E46}" sibTransId="{A2C61F04-B6BD-4D45-98B7-E44B38D12F87}"/>
    <dgm:cxn modelId="{9818AD87-C45A-482D-996B-5C0F3DC7AAFE}" type="presOf" srcId="{1623B390-BECF-4288-AC11-947525674DBA}" destId="{74BDF6BB-7B16-4D99-ABEE-42C0034BF030}" srcOrd="0" destOrd="0" presId="urn:microsoft.com/office/officeart/2005/8/layout/hierarchy1"/>
    <dgm:cxn modelId="{C3612744-EEF7-4F8C-8813-D160510DC4FD}" type="presOf" srcId="{BFDC24C8-54AF-4A22-B600-CC0BF0117F47}" destId="{2B7515EA-CFC0-4EFC-B306-FF5709A44350}" srcOrd="0" destOrd="0" presId="urn:microsoft.com/office/officeart/2005/8/layout/hierarchy1"/>
    <dgm:cxn modelId="{22F0C03C-05FB-4420-B9CA-796572B85920}" type="presParOf" srcId="{7796A604-7B31-45D2-A395-85C0162F699A}" destId="{5212CB3F-917D-469D-B565-A5B10E0A5EF7}" srcOrd="0" destOrd="0" presId="urn:microsoft.com/office/officeart/2005/8/layout/hierarchy1"/>
    <dgm:cxn modelId="{8F3245CB-C03F-4EAD-A0AD-5514A414BB71}" type="presParOf" srcId="{5212CB3F-917D-469D-B565-A5B10E0A5EF7}" destId="{D7C1EF3B-81F6-4615-AA4B-4C68CD23F4ED}" srcOrd="0" destOrd="0" presId="urn:microsoft.com/office/officeart/2005/8/layout/hierarchy1"/>
    <dgm:cxn modelId="{F7EBBCCD-8118-4C7B-9834-A8401C0C5DBC}" type="presParOf" srcId="{D7C1EF3B-81F6-4615-AA4B-4C68CD23F4ED}" destId="{C54016BD-8060-4AF5-807D-3E3D2794743B}" srcOrd="0" destOrd="0" presId="urn:microsoft.com/office/officeart/2005/8/layout/hierarchy1"/>
    <dgm:cxn modelId="{8340B912-798E-4CFD-BFE3-47C467C312C5}" type="presParOf" srcId="{D7C1EF3B-81F6-4615-AA4B-4C68CD23F4ED}" destId="{7CE7765C-1109-4FB1-A055-D9A1736B8B0A}" srcOrd="1" destOrd="0" presId="urn:microsoft.com/office/officeart/2005/8/layout/hierarchy1"/>
    <dgm:cxn modelId="{6A0FB173-B053-4273-B210-08B2B21528CC}" type="presParOf" srcId="{5212CB3F-917D-469D-B565-A5B10E0A5EF7}" destId="{A02E4D32-BB96-4293-B85A-6A4C2AD31D44}" srcOrd="1" destOrd="0" presId="urn:microsoft.com/office/officeart/2005/8/layout/hierarchy1"/>
    <dgm:cxn modelId="{F80CE47B-58F3-4DD0-B3F0-C17DF65052CF}" type="presParOf" srcId="{A02E4D32-BB96-4293-B85A-6A4C2AD31D44}" destId="{74BDF6BB-7B16-4D99-ABEE-42C0034BF030}" srcOrd="0" destOrd="0" presId="urn:microsoft.com/office/officeart/2005/8/layout/hierarchy1"/>
    <dgm:cxn modelId="{CD06125D-8642-409B-A290-92007A3FF540}" type="presParOf" srcId="{A02E4D32-BB96-4293-B85A-6A4C2AD31D44}" destId="{A767BFA2-4E8F-4FF5-B597-9BAFEF9B58DD}" srcOrd="1" destOrd="0" presId="urn:microsoft.com/office/officeart/2005/8/layout/hierarchy1"/>
    <dgm:cxn modelId="{D3B7655B-DBA1-40E6-B4A6-2A67A47E0DE0}" type="presParOf" srcId="{A767BFA2-4E8F-4FF5-B597-9BAFEF9B58DD}" destId="{4228C040-7CC2-4185-9A94-A918F3859EB8}" srcOrd="0" destOrd="0" presId="urn:microsoft.com/office/officeart/2005/8/layout/hierarchy1"/>
    <dgm:cxn modelId="{943165DC-6E96-4D02-B10C-6A7604D813D0}" type="presParOf" srcId="{4228C040-7CC2-4185-9A94-A918F3859EB8}" destId="{25DAEB73-64CE-4B4E-86E2-8D9774AE4274}" srcOrd="0" destOrd="0" presId="urn:microsoft.com/office/officeart/2005/8/layout/hierarchy1"/>
    <dgm:cxn modelId="{B3D1CC3C-D196-4B42-88DC-99AE1E2B91B9}" type="presParOf" srcId="{4228C040-7CC2-4185-9A94-A918F3859EB8}" destId="{3E64321D-477D-41AB-B86D-F833CF4DCEAE}" srcOrd="1" destOrd="0" presId="urn:microsoft.com/office/officeart/2005/8/layout/hierarchy1"/>
    <dgm:cxn modelId="{4D2A299B-0150-494B-A1E0-2C11B6498146}" type="presParOf" srcId="{A767BFA2-4E8F-4FF5-B597-9BAFEF9B58DD}" destId="{FFCBE649-8228-4D12-91A6-CEC3E0518298}" srcOrd="1" destOrd="0" presId="urn:microsoft.com/office/officeart/2005/8/layout/hierarchy1"/>
    <dgm:cxn modelId="{D28ABA70-7666-46D5-AA30-D15F88BF3953}" type="presParOf" srcId="{FFCBE649-8228-4D12-91A6-CEC3E0518298}" destId="{2FBA69C9-BCCE-4C41-BDFC-4110E86BC3FA}" srcOrd="0" destOrd="0" presId="urn:microsoft.com/office/officeart/2005/8/layout/hierarchy1"/>
    <dgm:cxn modelId="{AFB7A27D-66B9-41C8-9DAE-99BCF5A5E4C9}" type="presParOf" srcId="{FFCBE649-8228-4D12-91A6-CEC3E0518298}" destId="{B704B303-6AC7-4733-9F06-882231951AAE}" srcOrd="1" destOrd="0" presId="urn:microsoft.com/office/officeart/2005/8/layout/hierarchy1"/>
    <dgm:cxn modelId="{7842E1C0-7760-4C6C-9E39-515F53FAAFE0}" type="presParOf" srcId="{B704B303-6AC7-4733-9F06-882231951AAE}" destId="{BA98BAB1-9A35-4689-B5E2-13F30566F60C}" srcOrd="0" destOrd="0" presId="urn:microsoft.com/office/officeart/2005/8/layout/hierarchy1"/>
    <dgm:cxn modelId="{B09DC75E-8C9C-467F-AFB5-FDFDEA38754E}" type="presParOf" srcId="{BA98BAB1-9A35-4689-B5E2-13F30566F60C}" destId="{D45A1378-B308-4A5E-8D88-65D387AF0D58}" srcOrd="0" destOrd="0" presId="urn:microsoft.com/office/officeart/2005/8/layout/hierarchy1"/>
    <dgm:cxn modelId="{C5875005-EA1C-4026-834C-90C77B131F22}" type="presParOf" srcId="{BA98BAB1-9A35-4689-B5E2-13F30566F60C}" destId="{2B7515EA-CFC0-4EFC-B306-FF5709A44350}" srcOrd="1" destOrd="0" presId="urn:microsoft.com/office/officeart/2005/8/layout/hierarchy1"/>
    <dgm:cxn modelId="{F2A5FE86-AAC1-483C-9086-4317609D319F}" type="presParOf" srcId="{B704B303-6AC7-4733-9F06-882231951AAE}" destId="{9238CAB1-A61A-4953-9605-E9FA6AAF081F}" srcOrd="1" destOrd="0" presId="urn:microsoft.com/office/officeart/2005/8/layout/hierarchy1"/>
    <dgm:cxn modelId="{2D46F951-7E43-4775-A3E5-6D3573850625}" type="presParOf" srcId="{FFCBE649-8228-4D12-91A6-CEC3E0518298}" destId="{2DF7C1A3-90B9-442D-B278-8D00DD25F3C2}" srcOrd="2" destOrd="0" presId="urn:microsoft.com/office/officeart/2005/8/layout/hierarchy1"/>
    <dgm:cxn modelId="{F38A0F5D-C5EB-4997-BC60-140CA357526B}" type="presParOf" srcId="{FFCBE649-8228-4D12-91A6-CEC3E0518298}" destId="{6FC06684-B4EC-41E1-80FB-A3CB73B6DFFC}" srcOrd="3" destOrd="0" presId="urn:microsoft.com/office/officeart/2005/8/layout/hierarchy1"/>
    <dgm:cxn modelId="{A2537518-A59A-491A-B916-87526CF18B7D}" type="presParOf" srcId="{6FC06684-B4EC-41E1-80FB-A3CB73B6DFFC}" destId="{CE6A509A-D68B-484E-8A7B-D9FF2D422516}" srcOrd="0" destOrd="0" presId="urn:microsoft.com/office/officeart/2005/8/layout/hierarchy1"/>
    <dgm:cxn modelId="{6AFA27D2-246F-4A05-86A4-21DD9302E39E}" type="presParOf" srcId="{CE6A509A-D68B-484E-8A7B-D9FF2D422516}" destId="{4CB19E09-393F-4C20-942C-F588D0367638}" srcOrd="0" destOrd="0" presId="urn:microsoft.com/office/officeart/2005/8/layout/hierarchy1"/>
    <dgm:cxn modelId="{B0837161-7FE9-4818-B657-7AB199CC1DDB}" type="presParOf" srcId="{CE6A509A-D68B-484E-8A7B-D9FF2D422516}" destId="{CB115447-490D-4B2E-8181-7F54E4AF58EF}" srcOrd="1" destOrd="0" presId="urn:microsoft.com/office/officeart/2005/8/layout/hierarchy1"/>
    <dgm:cxn modelId="{FB0592FD-D2B2-4CEE-BC84-3719E14610A6}" type="presParOf" srcId="{6FC06684-B4EC-41E1-80FB-A3CB73B6DFFC}" destId="{DEF6F96C-0851-43BD-B3D2-3E5156130FBC}" srcOrd="1" destOrd="0" presId="urn:microsoft.com/office/officeart/2005/8/layout/hierarchy1"/>
    <dgm:cxn modelId="{D940CFEE-B139-4165-A71E-1C0CC5A59884}" type="presParOf" srcId="{A02E4D32-BB96-4293-B85A-6A4C2AD31D44}" destId="{FF6B47DF-05A2-4C7E-BF19-2C6753502FD1}" srcOrd="2" destOrd="0" presId="urn:microsoft.com/office/officeart/2005/8/layout/hierarchy1"/>
    <dgm:cxn modelId="{91A5B324-AFEB-4DBD-9D5E-A04A22E4AC34}" type="presParOf" srcId="{A02E4D32-BB96-4293-B85A-6A4C2AD31D44}" destId="{9F998E11-41D5-438F-AE07-1327FF6EE029}" srcOrd="3" destOrd="0" presId="urn:microsoft.com/office/officeart/2005/8/layout/hierarchy1"/>
    <dgm:cxn modelId="{42B45F60-7D8A-4A6C-859D-B280956043D6}" type="presParOf" srcId="{9F998E11-41D5-438F-AE07-1327FF6EE029}" destId="{09309310-39A8-4D3A-B846-907A9BC26CCA}" srcOrd="0" destOrd="0" presId="urn:microsoft.com/office/officeart/2005/8/layout/hierarchy1"/>
    <dgm:cxn modelId="{C684C7D5-58A9-442F-A6CD-83D28D07070A}" type="presParOf" srcId="{09309310-39A8-4D3A-B846-907A9BC26CCA}" destId="{4397ADF7-5871-454C-887B-D120E1790098}" srcOrd="0" destOrd="0" presId="urn:microsoft.com/office/officeart/2005/8/layout/hierarchy1"/>
    <dgm:cxn modelId="{184F0353-1C9F-4C67-A6C6-CEEDFF8CDA60}" type="presParOf" srcId="{09309310-39A8-4D3A-B846-907A9BC26CCA}" destId="{363E58AB-0640-4DB9-A902-0C9D36C539BF}" srcOrd="1" destOrd="0" presId="urn:microsoft.com/office/officeart/2005/8/layout/hierarchy1"/>
    <dgm:cxn modelId="{6C292659-A3E9-46AB-A604-A7CAA37BF042}" type="presParOf" srcId="{9F998E11-41D5-438F-AE07-1327FF6EE029}" destId="{22A20752-A65C-43E8-BF93-F0004B9E0870}" srcOrd="1" destOrd="0" presId="urn:microsoft.com/office/officeart/2005/8/layout/hierarchy1"/>
    <dgm:cxn modelId="{5AA872B3-A736-4E9C-98B3-DE3AA0BE0546}" type="presParOf" srcId="{22A20752-A65C-43E8-BF93-F0004B9E0870}" destId="{D929A59B-5A79-4B3F-B288-D6710EBFA3E0}" srcOrd="0" destOrd="0" presId="urn:microsoft.com/office/officeart/2005/8/layout/hierarchy1"/>
    <dgm:cxn modelId="{5840A761-FD6A-49AC-BC95-DBDA2E060FE3}" type="presParOf" srcId="{22A20752-A65C-43E8-BF93-F0004B9E0870}" destId="{559AD5B2-71FC-43BB-A189-A0D988A70CFB}" srcOrd="1" destOrd="0" presId="urn:microsoft.com/office/officeart/2005/8/layout/hierarchy1"/>
    <dgm:cxn modelId="{2A36F447-7391-4B56-8A5E-37CBE3C5E17B}" type="presParOf" srcId="{559AD5B2-71FC-43BB-A189-A0D988A70CFB}" destId="{E28A0904-CF13-4699-85CD-2367CE9D566B}" srcOrd="0" destOrd="0" presId="urn:microsoft.com/office/officeart/2005/8/layout/hierarchy1"/>
    <dgm:cxn modelId="{A46B04E4-AC91-42D3-9B19-BF1DD9274BF4}" type="presParOf" srcId="{E28A0904-CF13-4699-85CD-2367CE9D566B}" destId="{7A36103A-EE62-49A1-B03F-9DE4C6301F03}" srcOrd="0" destOrd="0" presId="urn:microsoft.com/office/officeart/2005/8/layout/hierarchy1"/>
    <dgm:cxn modelId="{6F09333A-C032-49EB-A3D7-D16B467E2A8D}" type="presParOf" srcId="{E28A0904-CF13-4699-85CD-2367CE9D566B}" destId="{5BE78546-3892-4448-9985-8D8CDDAD08BD}" srcOrd="1" destOrd="0" presId="urn:microsoft.com/office/officeart/2005/8/layout/hierarchy1"/>
    <dgm:cxn modelId="{201D7E06-BE0B-45CD-BAAD-47BC02DDB9A7}" type="presParOf" srcId="{559AD5B2-71FC-43BB-A189-A0D988A70CFB}" destId="{1C67F567-EF2A-448A-96DA-AC0DC4FBA6BC}" srcOrd="1" destOrd="0" presId="urn:microsoft.com/office/officeart/2005/8/layout/hierarchy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06CAD8-2B67-4837-87FE-6F1CA2959C01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6884396-5557-4877-B833-8E07C35E6D8D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th-TH" sz="19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กำหนดหลักเกณฑ์ วิธีการ และเงื่อนไขการขึ้นทะเบียนที่ปรึกษา พ.ศ. 2560 ลงวันที่ 23 สิงหาคม 2560</a:t>
          </a:r>
        </a:p>
      </dgm:t>
    </dgm:pt>
    <dgm:pt modelId="{050204A8-BB16-4C16-B955-3B34F21D5F68}" type="parTrans" cxnId="{C0C3E38C-9651-4415-BA1F-A090F5A03535}">
      <dgm:prSet/>
      <dgm:spPr/>
      <dgm:t>
        <a:bodyPr/>
        <a:lstStyle/>
        <a:p>
          <a:endParaRPr lang="th-TH"/>
        </a:p>
      </dgm:t>
    </dgm:pt>
    <dgm:pt modelId="{2651D11C-A4BC-408B-99E2-97AEF100B77E}" type="sibTrans" cxnId="{C0C3E38C-9651-4415-BA1F-A090F5A03535}">
      <dgm:prSet/>
      <dgm:spPr/>
      <dgm:t>
        <a:bodyPr/>
        <a:lstStyle/>
        <a:p>
          <a:endParaRPr lang="th-TH"/>
        </a:p>
      </dgm:t>
    </dgm:pt>
    <dgm:pt modelId="{DEC39953-E7E0-4DF9-AB46-3CC4BF5D54AE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th-TH" sz="19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กำหนดหลักเกณฑ์เกี่ยวกับผู้มีสิทธิขอขึ้นทะเบียนผู้ประกอบการ พ.ศ. 2560 ลงวันที่ 23 สิงหาคม 2560</a:t>
          </a:r>
        </a:p>
      </dgm:t>
    </dgm:pt>
    <dgm:pt modelId="{1025AE2A-F55A-4D8A-B636-92CB8065AB39}" type="parTrans" cxnId="{FE7C8D4D-00D3-4138-9D67-96995CC2B0CD}">
      <dgm:prSet/>
      <dgm:spPr/>
      <dgm:t>
        <a:bodyPr/>
        <a:lstStyle/>
        <a:p>
          <a:endParaRPr lang="th-TH"/>
        </a:p>
      </dgm:t>
    </dgm:pt>
    <dgm:pt modelId="{8686866E-8770-4928-AA0E-3F8C4C68CB28}" type="sibTrans" cxnId="{FE7C8D4D-00D3-4138-9D67-96995CC2B0CD}">
      <dgm:prSet/>
      <dgm:spPr/>
      <dgm:t>
        <a:bodyPr/>
        <a:lstStyle/>
        <a:p>
          <a:endParaRPr lang="th-TH"/>
        </a:p>
      </dgm:t>
    </dgm:pt>
    <dgm:pt modelId="{B17C99B1-1A02-44D6-A8B3-3A028E1011F0}">
      <dgm:prSet custT="1"/>
      <dgm:spPr>
        <a:solidFill>
          <a:srgbClr val="FFE79B"/>
        </a:solidFill>
      </dgm:spPr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th-TH" sz="19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กำหนดให้หน่วยงานอื่นเป็นหน่วยงานของรัฐ</a:t>
          </a:r>
        </a:p>
        <a:p>
          <a:pPr>
            <a:lnSpc>
              <a:spcPts val="2000"/>
            </a:lnSpc>
            <a:spcAft>
              <a:spcPts val="0"/>
            </a:spcAft>
          </a:pPr>
          <a:r>
            <a:rPr lang="th-TH" sz="19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ตามพระราชบัญญัติการจัดซื้อจัดจ้างและการบริหารพัสดุภาครัฐ พ.ศ. 2560 ลงวันที่ 23 สิงหาคม 2560</a:t>
          </a:r>
          <a:endParaRPr lang="th-TH" sz="1900" dirty="0">
            <a:solidFill>
              <a:schemeClr val="tx1"/>
            </a:solidFill>
          </a:endParaRPr>
        </a:p>
      </dgm:t>
    </dgm:pt>
    <dgm:pt modelId="{99EE106A-3479-42D0-82EC-2BC1B3B92B0A}" type="parTrans" cxnId="{34C06FED-1D86-4D4B-8A50-78B2CAFFB7E6}">
      <dgm:prSet/>
      <dgm:spPr/>
      <dgm:t>
        <a:bodyPr/>
        <a:lstStyle/>
        <a:p>
          <a:endParaRPr lang="th-TH"/>
        </a:p>
      </dgm:t>
    </dgm:pt>
    <dgm:pt modelId="{5685FE91-5837-4210-AF2B-8C336C4B7043}" type="sibTrans" cxnId="{34C06FED-1D86-4D4B-8A50-78B2CAFFB7E6}">
      <dgm:prSet/>
      <dgm:spPr/>
      <dgm:t>
        <a:bodyPr/>
        <a:lstStyle/>
        <a:p>
          <a:endParaRPr lang="th-TH"/>
        </a:p>
      </dgm:t>
    </dgm:pt>
    <dgm:pt modelId="{41DD34D3-868E-4765-A941-7EADC7916A14}">
      <dgm:prSet custT="1"/>
      <dgm:spPr>
        <a:solidFill>
          <a:srgbClr val="FFFF00"/>
        </a:solidFill>
      </dgm:spPr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th-TH" sz="19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กำหนดวงเงินการจัดซื้อจัดจ้างพัสดุโดยวิธีเฉพาะเจาะจง </a:t>
          </a:r>
        </a:p>
        <a:p>
          <a:pPr>
            <a:lnSpc>
              <a:spcPts val="2000"/>
            </a:lnSpc>
            <a:spcAft>
              <a:spcPts val="0"/>
            </a:spcAft>
          </a:pPr>
          <a:r>
            <a:rPr lang="th-TH" sz="19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วงเงินการจัดซื้อจัดจ้างที่ไม่ทำข้อตกลงเป็นหนังสือ </a:t>
          </a:r>
        </a:p>
        <a:p>
          <a:pPr>
            <a:lnSpc>
              <a:spcPts val="2000"/>
            </a:lnSpc>
            <a:spcAft>
              <a:spcPts val="0"/>
            </a:spcAft>
          </a:pPr>
          <a:r>
            <a:rPr lang="th-TH" sz="19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และวงเงินการจัดซื้อจัดจ้างในการแต่งตั้งผู้ตรวจรับพัสดุ </a:t>
          </a:r>
        </a:p>
        <a:p>
          <a:pPr>
            <a:lnSpc>
              <a:spcPts val="2000"/>
            </a:lnSpc>
            <a:spcAft>
              <a:spcPts val="0"/>
            </a:spcAft>
          </a:pPr>
          <a:r>
            <a:rPr lang="th-TH" sz="19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พ.ศ. 2560 ลงวันที่ 23 สิงหาคม 2560</a:t>
          </a:r>
        </a:p>
      </dgm:t>
    </dgm:pt>
    <dgm:pt modelId="{7A416716-A51B-48FA-8078-199063D76C0B}" type="parTrans" cxnId="{9FAECDA9-EC22-4A9D-ABA5-F65D395097C3}">
      <dgm:prSet/>
      <dgm:spPr/>
      <dgm:t>
        <a:bodyPr/>
        <a:lstStyle/>
        <a:p>
          <a:endParaRPr lang="th-TH"/>
        </a:p>
      </dgm:t>
    </dgm:pt>
    <dgm:pt modelId="{9468D346-D60E-4CEC-8255-57683A3A0726}" type="sibTrans" cxnId="{9FAECDA9-EC22-4A9D-ABA5-F65D395097C3}">
      <dgm:prSet/>
      <dgm:spPr/>
      <dgm:t>
        <a:bodyPr/>
        <a:lstStyle/>
        <a:p>
          <a:endParaRPr lang="th-TH"/>
        </a:p>
      </dgm:t>
    </dgm:pt>
    <dgm:pt modelId="{ECA9300E-6BEC-476B-85F9-6B688A7EC0B5}" type="pres">
      <dgm:prSet presAssocID="{9206CAD8-2B67-4837-87FE-6F1CA2959C01}" presName="linearFlow" presStyleCnt="0">
        <dgm:presLayoutVars>
          <dgm:dir/>
          <dgm:resizeHandles val="exact"/>
        </dgm:presLayoutVars>
      </dgm:prSet>
      <dgm:spPr/>
    </dgm:pt>
    <dgm:pt modelId="{164265A6-FE9C-499E-954D-9ACA4410956F}" type="pres">
      <dgm:prSet presAssocID="{B17C99B1-1A02-44D6-A8B3-3A028E1011F0}" presName="composite" presStyleCnt="0"/>
      <dgm:spPr/>
    </dgm:pt>
    <dgm:pt modelId="{C8199C85-6B84-4315-B80B-4CD7ED7DF6CD}" type="pres">
      <dgm:prSet presAssocID="{B17C99B1-1A02-44D6-A8B3-3A028E1011F0}" presName="imgShp" presStyleLbl="fgImgPlace1" presStyleIdx="0" presStyleCnt="4" custLinFactNeighborX="-55242" custLinFactNeighborY="30611"/>
      <dgm:spPr/>
    </dgm:pt>
    <dgm:pt modelId="{C8248120-DD98-4045-9B64-A74A6DC09A44}" type="pres">
      <dgm:prSet presAssocID="{B17C99B1-1A02-44D6-A8B3-3A028E1011F0}" presName="txShp" presStyleLbl="node1" presStyleIdx="0" presStyleCnt="4" custScaleX="144735" custScaleY="156744" custLinFactNeighborX="2820" custLinFactNeighborY="35749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1ADBCE6-335E-400E-B7B2-01EC15403582}" type="pres">
      <dgm:prSet presAssocID="{5685FE91-5837-4210-AF2B-8C336C4B7043}" presName="spacing" presStyleCnt="0"/>
      <dgm:spPr/>
    </dgm:pt>
    <dgm:pt modelId="{4021F7D1-F775-4C3B-BB93-A596648AD86E}" type="pres">
      <dgm:prSet presAssocID="{DEC39953-E7E0-4DF9-AB46-3CC4BF5D54AE}" presName="composite" presStyleCnt="0"/>
      <dgm:spPr/>
    </dgm:pt>
    <dgm:pt modelId="{B29BEE8D-56CE-4DAA-B01E-E8C52696B859}" type="pres">
      <dgm:prSet presAssocID="{DEC39953-E7E0-4DF9-AB46-3CC4BF5D54AE}" presName="imgShp" presStyleLbl="fgImgPlace1" presStyleIdx="1" presStyleCnt="4" custLinFactNeighborX="-55242" custLinFactNeighborY="22171"/>
      <dgm:spPr/>
    </dgm:pt>
    <dgm:pt modelId="{EEE419DE-B9F8-4DF2-B234-49D0951C6FA5}" type="pres">
      <dgm:prSet presAssocID="{DEC39953-E7E0-4DF9-AB46-3CC4BF5D54AE}" presName="txShp" presStyleLbl="node1" presStyleIdx="1" presStyleCnt="4" custScaleX="144735" custScaleY="118777" custLinFactNeighborX="2820" custLinFactNeighborY="2116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BF2D463-6C4D-496A-8C25-6E4589AEC0D0}" type="pres">
      <dgm:prSet presAssocID="{8686866E-8770-4928-AA0E-3F8C4C68CB28}" presName="spacing" presStyleCnt="0"/>
      <dgm:spPr/>
    </dgm:pt>
    <dgm:pt modelId="{8549268B-717F-46AD-B381-117B4F588A09}" type="pres">
      <dgm:prSet presAssocID="{41DD34D3-868E-4765-A941-7EADC7916A14}" presName="composite" presStyleCnt="0"/>
      <dgm:spPr/>
    </dgm:pt>
    <dgm:pt modelId="{81D2E58F-0AF7-48BD-AFE2-E03544CD3863}" type="pres">
      <dgm:prSet presAssocID="{41DD34D3-868E-4765-A941-7EADC7916A14}" presName="imgShp" presStyleLbl="fgImgPlace1" presStyleIdx="2" presStyleCnt="4" custLinFactX="-96216" custLinFactNeighborX="-100000"/>
      <dgm:spPr/>
    </dgm:pt>
    <dgm:pt modelId="{5ECE97FD-F2CD-4F5B-A74D-BEE35C435BC2}" type="pres">
      <dgm:prSet presAssocID="{41DD34D3-868E-4765-A941-7EADC7916A14}" presName="txShp" presStyleLbl="node1" presStyleIdx="2" presStyleCnt="4" custScaleX="144735" custScaleY="160152" custLinFactNeighborX="2820" custLinFactNeighborY="806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407C2EF-C4D3-4AA7-946F-56DA613E9838}" type="pres">
      <dgm:prSet presAssocID="{9468D346-D60E-4CEC-8255-57683A3A0726}" presName="spacing" presStyleCnt="0"/>
      <dgm:spPr/>
    </dgm:pt>
    <dgm:pt modelId="{4097161B-EDAC-4607-9533-17F14D61E4A9}" type="pres">
      <dgm:prSet presAssocID="{86884396-5557-4877-B833-8E07C35E6D8D}" presName="composite" presStyleCnt="0"/>
      <dgm:spPr/>
    </dgm:pt>
    <dgm:pt modelId="{F20B7757-433F-41E0-90B0-84E5617E462B}" type="pres">
      <dgm:prSet presAssocID="{86884396-5557-4877-B833-8E07C35E6D8D}" presName="imgShp" presStyleLbl="fgImgPlace1" presStyleIdx="3" presStyleCnt="4" custLinFactX="-96216" custLinFactNeighborX="-100000"/>
      <dgm:spPr/>
    </dgm:pt>
    <dgm:pt modelId="{1DB8B932-6A20-40B5-ABB8-46ABFE1E6A3B}" type="pres">
      <dgm:prSet presAssocID="{86884396-5557-4877-B833-8E07C35E6D8D}" presName="txShp" presStyleLbl="node1" presStyleIdx="3" presStyleCnt="4" custScaleX="144735" custScaleY="119460" custLinFactNeighborX="3569" custLinFactNeighborY="-2509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9FAECDA9-EC22-4A9D-ABA5-F65D395097C3}" srcId="{9206CAD8-2B67-4837-87FE-6F1CA2959C01}" destId="{41DD34D3-868E-4765-A941-7EADC7916A14}" srcOrd="2" destOrd="0" parTransId="{7A416716-A51B-48FA-8078-199063D76C0B}" sibTransId="{9468D346-D60E-4CEC-8255-57683A3A0726}"/>
    <dgm:cxn modelId="{C0C3E38C-9651-4415-BA1F-A090F5A03535}" srcId="{9206CAD8-2B67-4837-87FE-6F1CA2959C01}" destId="{86884396-5557-4877-B833-8E07C35E6D8D}" srcOrd="3" destOrd="0" parTransId="{050204A8-BB16-4C16-B955-3B34F21D5F68}" sibTransId="{2651D11C-A4BC-408B-99E2-97AEF100B77E}"/>
    <dgm:cxn modelId="{EC499E9E-3700-4BCC-BFA0-193D61FCB9F3}" type="presOf" srcId="{B17C99B1-1A02-44D6-A8B3-3A028E1011F0}" destId="{C8248120-DD98-4045-9B64-A74A6DC09A44}" srcOrd="0" destOrd="0" presId="urn:microsoft.com/office/officeart/2005/8/layout/vList3#1"/>
    <dgm:cxn modelId="{B3217B5D-CE60-42DE-9CFF-F9279C5BC53E}" type="presOf" srcId="{86884396-5557-4877-B833-8E07C35E6D8D}" destId="{1DB8B932-6A20-40B5-ABB8-46ABFE1E6A3B}" srcOrd="0" destOrd="0" presId="urn:microsoft.com/office/officeart/2005/8/layout/vList3#1"/>
    <dgm:cxn modelId="{54F86871-9B14-4776-AE4C-6CADF9CDAAB2}" type="presOf" srcId="{DEC39953-E7E0-4DF9-AB46-3CC4BF5D54AE}" destId="{EEE419DE-B9F8-4DF2-B234-49D0951C6FA5}" srcOrd="0" destOrd="0" presId="urn:microsoft.com/office/officeart/2005/8/layout/vList3#1"/>
    <dgm:cxn modelId="{723379C4-8856-4F87-B67C-FD001150AF48}" type="presOf" srcId="{9206CAD8-2B67-4837-87FE-6F1CA2959C01}" destId="{ECA9300E-6BEC-476B-85F9-6B688A7EC0B5}" srcOrd="0" destOrd="0" presId="urn:microsoft.com/office/officeart/2005/8/layout/vList3#1"/>
    <dgm:cxn modelId="{FE7C8D4D-00D3-4138-9D67-96995CC2B0CD}" srcId="{9206CAD8-2B67-4837-87FE-6F1CA2959C01}" destId="{DEC39953-E7E0-4DF9-AB46-3CC4BF5D54AE}" srcOrd="1" destOrd="0" parTransId="{1025AE2A-F55A-4D8A-B636-92CB8065AB39}" sibTransId="{8686866E-8770-4928-AA0E-3F8C4C68CB28}"/>
    <dgm:cxn modelId="{34C06FED-1D86-4D4B-8A50-78B2CAFFB7E6}" srcId="{9206CAD8-2B67-4837-87FE-6F1CA2959C01}" destId="{B17C99B1-1A02-44D6-A8B3-3A028E1011F0}" srcOrd="0" destOrd="0" parTransId="{99EE106A-3479-42D0-82EC-2BC1B3B92B0A}" sibTransId="{5685FE91-5837-4210-AF2B-8C336C4B7043}"/>
    <dgm:cxn modelId="{54AC74CC-71B1-4FC3-B50D-A5D5299A8D94}" type="presOf" srcId="{41DD34D3-868E-4765-A941-7EADC7916A14}" destId="{5ECE97FD-F2CD-4F5B-A74D-BEE35C435BC2}" srcOrd="0" destOrd="0" presId="urn:microsoft.com/office/officeart/2005/8/layout/vList3#1"/>
    <dgm:cxn modelId="{81083CF7-5FBC-4A38-BAA9-1A866F2BA29B}" type="presParOf" srcId="{ECA9300E-6BEC-476B-85F9-6B688A7EC0B5}" destId="{164265A6-FE9C-499E-954D-9ACA4410956F}" srcOrd="0" destOrd="0" presId="urn:microsoft.com/office/officeart/2005/8/layout/vList3#1"/>
    <dgm:cxn modelId="{F3CC1D08-9072-4380-95F1-F950EAE29E75}" type="presParOf" srcId="{164265A6-FE9C-499E-954D-9ACA4410956F}" destId="{C8199C85-6B84-4315-B80B-4CD7ED7DF6CD}" srcOrd="0" destOrd="0" presId="urn:microsoft.com/office/officeart/2005/8/layout/vList3#1"/>
    <dgm:cxn modelId="{FD2FECB9-40BD-41FA-AEA0-6A5BA14A1813}" type="presParOf" srcId="{164265A6-FE9C-499E-954D-9ACA4410956F}" destId="{C8248120-DD98-4045-9B64-A74A6DC09A44}" srcOrd="1" destOrd="0" presId="urn:microsoft.com/office/officeart/2005/8/layout/vList3#1"/>
    <dgm:cxn modelId="{26AD5C30-53E9-4580-948C-62D95A8EEA85}" type="presParOf" srcId="{ECA9300E-6BEC-476B-85F9-6B688A7EC0B5}" destId="{01ADBCE6-335E-400E-B7B2-01EC15403582}" srcOrd="1" destOrd="0" presId="urn:microsoft.com/office/officeart/2005/8/layout/vList3#1"/>
    <dgm:cxn modelId="{B3CCFBC1-E115-4E1B-88A7-236AD66C29B4}" type="presParOf" srcId="{ECA9300E-6BEC-476B-85F9-6B688A7EC0B5}" destId="{4021F7D1-F775-4C3B-BB93-A596648AD86E}" srcOrd="2" destOrd="0" presId="urn:microsoft.com/office/officeart/2005/8/layout/vList3#1"/>
    <dgm:cxn modelId="{CB8F949B-1C9C-42B7-ADFE-BD3E244FDE51}" type="presParOf" srcId="{4021F7D1-F775-4C3B-BB93-A596648AD86E}" destId="{B29BEE8D-56CE-4DAA-B01E-E8C52696B859}" srcOrd="0" destOrd="0" presId="urn:microsoft.com/office/officeart/2005/8/layout/vList3#1"/>
    <dgm:cxn modelId="{ABC5021C-71F1-429F-8104-F8B01E44B7AF}" type="presParOf" srcId="{4021F7D1-F775-4C3B-BB93-A596648AD86E}" destId="{EEE419DE-B9F8-4DF2-B234-49D0951C6FA5}" srcOrd="1" destOrd="0" presId="urn:microsoft.com/office/officeart/2005/8/layout/vList3#1"/>
    <dgm:cxn modelId="{A8D2765A-F35A-4E4A-90B7-1894D0E6416A}" type="presParOf" srcId="{ECA9300E-6BEC-476B-85F9-6B688A7EC0B5}" destId="{5BF2D463-6C4D-496A-8C25-6E4589AEC0D0}" srcOrd="3" destOrd="0" presId="urn:microsoft.com/office/officeart/2005/8/layout/vList3#1"/>
    <dgm:cxn modelId="{DCBBC888-8D73-4B72-B5FB-AE438B031C90}" type="presParOf" srcId="{ECA9300E-6BEC-476B-85F9-6B688A7EC0B5}" destId="{8549268B-717F-46AD-B381-117B4F588A09}" srcOrd="4" destOrd="0" presId="urn:microsoft.com/office/officeart/2005/8/layout/vList3#1"/>
    <dgm:cxn modelId="{0EC81C6C-25C0-46D0-8D98-ABD057801ABC}" type="presParOf" srcId="{8549268B-717F-46AD-B381-117B4F588A09}" destId="{81D2E58F-0AF7-48BD-AFE2-E03544CD3863}" srcOrd="0" destOrd="0" presId="urn:microsoft.com/office/officeart/2005/8/layout/vList3#1"/>
    <dgm:cxn modelId="{B9976A65-D3DF-4B1A-AEBB-4F0CF6D4A524}" type="presParOf" srcId="{8549268B-717F-46AD-B381-117B4F588A09}" destId="{5ECE97FD-F2CD-4F5B-A74D-BEE35C435BC2}" srcOrd="1" destOrd="0" presId="urn:microsoft.com/office/officeart/2005/8/layout/vList3#1"/>
    <dgm:cxn modelId="{C5FF476F-F966-4365-82B1-C277E3CD83E0}" type="presParOf" srcId="{ECA9300E-6BEC-476B-85F9-6B688A7EC0B5}" destId="{7407C2EF-C4D3-4AA7-946F-56DA613E9838}" srcOrd="5" destOrd="0" presId="urn:microsoft.com/office/officeart/2005/8/layout/vList3#1"/>
    <dgm:cxn modelId="{D83C2940-E4F7-4FD6-8350-8518FB59E058}" type="presParOf" srcId="{ECA9300E-6BEC-476B-85F9-6B688A7EC0B5}" destId="{4097161B-EDAC-4607-9533-17F14D61E4A9}" srcOrd="6" destOrd="0" presId="urn:microsoft.com/office/officeart/2005/8/layout/vList3#1"/>
    <dgm:cxn modelId="{1CCE9766-EF53-423E-8E01-8489EF8F1BCC}" type="presParOf" srcId="{4097161B-EDAC-4607-9533-17F14D61E4A9}" destId="{F20B7757-433F-41E0-90B0-84E5617E462B}" srcOrd="0" destOrd="0" presId="urn:microsoft.com/office/officeart/2005/8/layout/vList3#1"/>
    <dgm:cxn modelId="{3603D817-D9B6-49C2-902E-1CCA3E68EB69}" type="presParOf" srcId="{4097161B-EDAC-4607-9533-17F14D61E4A9}" destId="{1DB8B932-6A20-40B5-ABB8-46ABFE1E6A3B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06CAD8-2B67-4837-87FE-6F1CA2959C01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09FF15D8-531D-494C-B25B-DC716E086518}">
      <dgm:prSet custT="1"/>
      <dgm:spPr>
        <a:solidFill>
          <a:srgbClr val="CCFFCC"/>
        </a:solidFill>
      </dgm:spPr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กำหนดอัตราค่าจ้างผู้ให้บริการงานจ้างออกแบบหรือควบคุมงานก่อสร้าง พ.ศ. 2562 ลงวันที่ 10 กรกฎาคม 2562</a:t>
          </a:r>
        </a:p>
      </dgm:t>
    </dgm:pt>
    <dgm:pt modelId="{A8EC32EA-4748-4F58-9820-E36CEAD2DED5}" type="parTrans" cxnId="{31AE074D-8717-4C99-AD2C-19F6C0CBE58A}">
      <dgm:prSet/>
      <dgm:spPr/>
      <dgm:t>
        <a:bodyPr/>
        <a:lstStyle/>
        <a:p>
          <a:endParaRPr lang="th-TH"/>
        </a:p>
      </dgm:t>
    </dgm:pt>
    <dgm:pt modelId="{B042E035-870A-48AF-BFCD-66701B638DC6}" type="sibTrans" cxnId="{31AE074D-8717-4C99-AD2C-19F6C0CBE58A}">
      <dgm:prSet/>
      <dgm:spPr/>
      <dgm:t>
        <a:bodyPr/>
        <a:lstStyle/>
        <a:p>
          <a:endParaRPr lang="th-TH"/>
        </a:p>
      </dgm:t>
    </dgm:pt>
    <dgm:pt modelId="{684E080F-F85D-4884-9E28-9D04EFE16F6F}">
      <dgm:prSet custT="1"/>
      <dgm:spPr>
        <a:solidFill>
          <a:srgbClr val="FFFF00"/>
        </a:solidFill>
      </dgm:spPr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กำหนดกรณีการจัดซื้อจัดจ้างโดยวิธีเฉพาะเจาะจง</a:t>
          </a:r>
        </a:p>
        <a:p>
          <a:pPr>
            <a:lnSpc>
              <a:spcPts val="2000"/>
            </a:lnSpc>
            <a:spcAft>
              <a:spcPts val="0"/>
            </a:spcAft>
          </a:pP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พ.ศ. 2561 ลงวันที่ 30 มกราคม 2561</a:t>
          </a:r>
        </a:p>
      </dgm:t>
    </dgm:pt>
    <dgm:pt modelId="{940323E8-9D5C-4FF2-AEB6-2392F8C1EA12}" type="sibTrans" cxnId="{328EC1CE-4EE5-455A-AD43-D06E4248DB66}">
      <dgm:prSet/>
      <dgm:spPr/>
      <dgm:t>
        <a:bodyPr/>
        <a:lstStyle/>
        <a:p>
          <a:endParaRPr lang="th-TH"/>
        </a:p>
      </dgm:t>
    </dgm:pt>
    <dgm:pt modelId="{9D921D58-4BF3-430F-99A3-585E58BA1D0E}" type="parTrans" cxnId="{328EC1CE-4EE5-455A-AD43-D06E4248DB66}">
      <dgm:prSet/>
      <dgm:spPr/>
      <dgm:t>
        <a:bodyPr/>
        <a:lstStyle/>
        <a:p>
          <a:endParaRPr lang="th-TH"/>
        </a:p>
      </dgm:t>
    </dgm:pt>
    <dgm:pt modelId="{86884396-5557-4877-B833-8E07C35E6D8D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กำหนดเรื่องการจัดซื้อจัดจ้างกับหน่วยงานของรัฐที่ใช้สิทธิอุทธรณ์ไม่ได้ พ.ศ. 2560 ลงวันที่ 23 สิงหาคม 2560</a:t>
          </a:r>
        </a:p>
      </dgm:t>
    </dgm:pt>
    <dgm:pt modelId="{2651D11C-A4BC-408B-99E2-97AEF100B77E}" type="sibTrans" cxnId="{C0C3E38C-9651-4415-BA1F-A090F5A03535}">
      <dgm:prSet/>
      <dgm:spPr/>
      <dgm:t>
        <a:bodyPr/>
        <a:lstStyle/>
        <a:p>
          <a:endParaRPr lang="th-TH"/>
        </a:p>
      </dgm:t>
    </dgm:pt>
    <dgm:pt modelId="{050204A8-BB16-4C16-B955-3B34F21D5F68}" type="parTrans" cxnId="{C0C3E38C-9651-4415-BA1F-A090F5A03535}">
      <dgm:prSet/>
      <dgm:spPr/>
      <dgm:t>
        <a:bodyPr/>
        <a:lstStyle/>
        <a:p>
          <a:endParaRPr lang="th-TH"/>
        </a:p>
      </dgm:t>
    </dgm:pt>
    <dgm:pt modelId="{A4E135BA-6282-4CFB-BE67-2F8EC5294B0E}">
      <dgm:prSet custT="1"/>
      <dgm:spPr>
        <a:solidFill>
          <a:srgbClr val="92D05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กำหนดกรณีการจัดซื้อจัดจ้างโดยวิธีเฉพาะเจาะจง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(ฉบับที่ 2) พ.ศ. 2561 ลงวันที่ 20 พฤศจิกายน 2561</a:t>
          </a:r>
        </a:p>
      </dgm:t>
    </dgm:pt>
    <dgm:pt modelId="{00EC2B0A-4213-48FB-BB42-AED9427C7B52}" type="parTrans" cxnId="{87C7DD34-6CDE-4278-86C8-23C1D89FBFC9}">
      <dgm:prSet/>
      <dgm:spPr/>
      <dgm:t>
        <a:bodyPr/>
        <a:lstStyle/>
        <a:p>
          <a:endParaRPr lang="th-TH"/>
        </a:p>
      </dgm:t>
    </dgm:pt>
    <dgm:pt modelId="{2A3B3A99-37D4-45F0-8B96-A517570FC4D6}" type="sibTrans" cxnId="{87C7DD34-6CDE-4278-86C8-23C1D89FBFC9}">
      <dgm:prSet/>
      <dgm:spPr/>
      <dgm:t>
        <a:bodyPr/>
        <a:lstStyle/>
        <a:p>
          <a:endParaRPr lang="th-TH"/>
        </a:p>
      </dgm:t>
    </dgm:pt>
    <dgm:pt modelId="{ECA9300E-6BEC-476B-85F9-6B688A7EC0B5}" type="pres">
      <dgm:prSet presAssocID="{9206CAD8-2B67-4837-87FE-6F1CA2959C01}" presName="linearFlow" presStyleCnt="0">
        <dgm:presLayoutVars>
          <dgm:dir/>
          <dgm:resizeHandles val="exact"/>
        </dgm:presLayoutVars>
      </dgm:prSet>
      <dgm:spPr/>
    </dgm:pt>
    <dgm:pt modelId="{4097161B-EDAC-4607-9533-17F14D61E4A9}" type="pres">
      <dgm:prSet presAssocID="{86884396-5557-4877-B833-8E07C35E6D8D}" presName="composite" presStyleCnt="0"/>
      <dgm:spPr/>
    </dgm:pt>
    <dgm:pt modelId="{F20B7757-433F-41E0-90B0-84E5617E462B}" type="pres">
      <dgm:prSet presAssocID="{86884396-5557-4877-B833-8E07C35E6D8D}" presName="imgShp" presStyleLbl="fgImgPlace1" presStyleIdx="0" presStyleCnt="4" custLinFactX="-96216" custLinFactNeighborX="-100000"/>
      <dgm:spPr/>
    </dgm:pt>
    <dgm:pt modelId="{1DB8B932-6A20-40B5-ABB8-46ABFE1E6A3B}" type="pres">
      <dgm:prSet presAssocID="{86884396-5557-4877-B833-8E07C35E6D8D}" presName="txShp" presStyleLbl="node1" presStyleIdx="0" presStyleCnt="4" custScaleX="144735" custScaleY="97655" custLinFactNeighborX="2820" custLinFactNeighborY="1978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5166BC7-67FA-460E-97E0-4B96364167B2}" type="pres">
      <dgm:prSet presAssocID="{2651D11C-A4BC-408B-99E2-97AEF100B77E}" presName="spacing" presStyleCnt="0"/>
      <dgm:spPr/>
    </dgm:pt>
    <dgm:pt modelId="{5815EF3D-E8FD-4218-AC5A-072F58D46118}" type="pres">
      <dgm:prSet presAssocID="{09FF15D8-531D-494C-B25B-DC716E086518}" presName="composite" presStyleCnt="0"/>
      <dgm:spPr/>
    </dgm:pt>
    <dgm:pt modelId="{BE4768C5-6E1F-4BCC-9762-105406D370D0}" type="pres">
      <dgm:prSet presAssocID="{09FF15D8-531D-494C-B25B-DC716E086518}" presName="imgShp" presStyleLbl="fgImgPlace1" presStyleIdx="1" presStyleCnt="4" custLinFactX="-96216" custLinFactNeighborX="-100000"/>
      <dgm:spPr/>
    </dgm:pt>
    <dgm:pt modelId="{8236E75E-585D-4D8D-9950-625FC8839152}" type="pres">
      <dgm:prSet presAssocID="{09FF15D8-531D-494C-B25B-DC716E086518}" presName="txShp" presStyleLbl="node1" presStyleIdx="1" presStyleCnt="4" custScaleX="144734" custScaleY="108874" custLinFactNeighborX="2821" custLinFactNeighborY="1677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4B2A150-BA46-499B-9B35-18F2EE17F352}" type="pres">
      <dgm:prSet presAssocID="{B042E035-870A-48AF-BFCD-66701B638DC6}" presName="spacing" presStyleCnt="0"/>
      <dgm:spPr/>
    </dgm:pt>
    <dgm:pt modelId="{F4F6C1F1-108B-4952-9063-836777388EDA}" type="pres">
      <dgm:prSet presAssocID="{684E080F-F85D-4884-9E28-9D04EFE16F6F}" presName="composite" presStyleCnt="0"/>
      <dgm:spPr/>
    </dgm:pt>
    <dgm:pt modelId="{1433A250-93E1-4519-97DC-9F06ABBB5F28}" type="pres">
      <dgm:prSet presAssocID="{684E080F-F85D-4884-9E28-9D04EFE16F6F}" presName="imgShp" presStyleLbl="fgImgPlace1" presStyleIdx="2" presStyleCnt="4" custLinFactX="-96216" custLinFactNeighborX="-100000"/>
      <dgm:spPr/>
    </dgm:pt>
    <dgm:pt modelId="{4FEFB357-B1CE-4094-A024-06767DFE056A}" type="pres">
      <dgm:prSet presAssocID="{684E080F-F85D-4884-9E28-9D04EFE16F6F}" presName="txShp" presStyleLbl="node1" presStyleIdx="2" presStyleCnt="4" custScaleX="144734" custScaleY="96388" custLinFactNeighborX="2821" custLinFactNeighborY="10949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18D378B-B435-4DA4-8394-930FF685EA8B}" type="pres">
      <dgm:prSet presAssocID="{940323E8-9D5C-4FF2-AEB6-2392F8C1EA12}" presName="spacing" presStyleCnt="0"/>
      <dgm:spPr/>
    </dgm:pt>
    <dgm:pt modelId="{DA0AA6E8-20F5-4E58-80F5-3BD007CC85A1}" type="pres">
      <dgm:prSet presAssocID="{A4E135BA-6282-4CFB-BE67-2F8EC5294B0E}" presName="composite" presStyleCnt="0"/>
      <dgm:spPr/>
    </dgm:pt>
    <dgm:pt modelId="{1855B47F-5460-4046-8610-33F80687783A}" type="pres">
      <dgm:prSet presAssocID="{A4E135BA-6282-4CFB-BE67-2F8EC5294B0E}" presName="imgShp" presStyleLbl="fgImgPlace1" presStyleIdx="3" presStyleCnt="4" custLinFactNeighborX="-96039"/>
      <dgm:spPr/>
    </dgm:pt>
    <dgm:pt modelId="{87E5719C-8A43-4337-9C77-72B800C16C0A}" type="pres">
      <dgm:prSet presAssocID="{A4E135BA-6282-4CFB-BE67-2F8EC5294B0E}" presName="txShp" presStyleLbl="node1" presStyleIdx="3" presStyleCnt="4" custScaleX="144734" custScaleY="111914" custLinFactNeighborX="394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C0C3E38C-9651-4415-BA1F-A090F5A03535}" srcId="{9206CAD8-2B67-4837-87FE-6F1CA2959C01}" destId="{86884396-5557-4877-B833-8E07C35E6D8D}" srcOrd="0" destOrd="0" parTransId="{050204A8-BB16-4C16-B955-3B34F21D5F68}" sibTransId="{2651D11C-A4BC-408B-99E2-97AEF100B77E}"/>
    <dgm:cxn modelId="{31AE074D-8717-4C99-AD2C-19F6C0CBE58A}" srcId="{9206CAD8-2B67-4837-87FE-6F1CA2959C01}" destId="{09FF15D8-531D-494C-B25B-DC716E086518}" srcOrd="1" destOrd="0" parTransId="{A8EC32EA-4748-4F58-9820-E36CEAD2DED5}" sibTransId="{B042E035-870A-48AF-BFCD-66701B638DC6}"/>
    <dgm:cxn modelId="{24E18D1C-78CB-4090-8B1B-D0B5A45A27D4}" type="presOf" srcId="{86884396-5557-4877-B833-8E07C35E6D8D}" destId="{1DB8B932-6A20-40B5-ABB8-46ABFE1E6A3B}" srcOrd="0" destOrd="0" presId="urn:microsoft.com/office/officeart/2005/8/layout/vList3#2"/>
    <dgm:cxn modelId="{328EC1CE-4EE5-455A-AD43-D06E4248DB66}" srcId="{9206CAD8-2B67-4837-87FE-6F1CA2959C01}" destId="{684E080F-F85D-4884-9E28-9D04EFE16F6F}" srcOrd="2" destOrd="0" parTransId="{9D921D58-4BF3-430F-99A3-585E58BA1D0E}" sibTransId="{940323E8-9D5C-4FF2-AEB6-2392F8C1EA12}"/>
    <dgm:cxn modelId="{6107F379-17B8-443A-8DAF-822AD7B2CAE3}" type="presOf" srcId="{684E080F-F85D-4884-9E28-9D04EFE16F6F}" destId="{4FEFB357-B1CE-4094-A024-06767DFE056A}" srcOrd="0" destOrd="0" presId="urn:microsoft.com/office/officeart/2005/8/layout/vList3#2"/>
    <dgm:cxn modelId="{87C7DD34-6CDE-4278-86C8-23C1D89FBFC9}" srcId="{9206CAD8-2B67-4837-87FE-6F1CA2959C01}" destId="{A4E135BA-6282-4CFB-BE67-2F8EC5294B0E}" srcOrd="3" destOrd="0" parTransId="{00EC2B0A-4213-48FB-BB42-AED9427C7B52}" sibTransId="{2A3B3A99-37D4-45F0-8B96-A517570FC4D6}"/>
    <dgm:cxn modelId="{7628BC56-F211-40E3-9E97-2D912D024577}" type="presOf" srcId="{09FF15D8-531D-494C-B25B-DC716E086518}" destId="{8236E75E-585D-4D8D-9950-625FC8839152}" srcOrd="0" destOrd="0" presId="urn:microsoft.com/office/officeart/2005/8/layout/vList3#2"/>
    <dgm:cxn modelId="{32B9F622-36EA-444D-AF1F-090761A1BFCE}" type="presOf" srcId="{9206CAD8-2B67-4837-87FE-6F1CA2959C01}" destId="{ECA9300E-6BEC-476B-85F9-6B688A7EC0B5}" srcOrd="0" destOrd="0" presId="urn:microsoft.com/office/officeart/2005/8/layout/vList3#2"/>
    <dgm:cxn modelId="{BCBCD3B0-6282-4F65-B6FC-D6DF56436FE8}" type="presOf" srcId="{A4E135BA-6282-4CFB-BE67-2F8EC5294B0E}" destId="{87E5719C-8A43-4337-9C77-72B800C16C0A}" srcOrd="0" destOrd="0" presId="urn:microsoft.com/office/officeart/2005/8/layout/vList3#2"/>
    <dgm:cxn modelId="{5BCA73F0-D335-4108-A3C2-F5B668F194A3}" type="presParOf" srcId="{ECA9300E-6BEC-476B-85F9-6B688A7EC0B5}" destId="{4097161B-EDAC-4607-9533-17F14D61E4A9}" srcOrd="0" destOrd="0" presId="urn:microsoft.com/office/officeart/2005/8/layout/vList3#2"/>
    <dgm:cxn modelId="{338DAF99-B783-4CC7-B174-AE24C9526AA6}" type="presParOf" srcId="{4097161B-EDAC-4607-9533-17F14D61E4A9}" destId="{F20B7757-433F-41E0-90B0-84E5617E462B}" srcOrd="0" destOrd="0" presId="urn:microsoft.com/office/officeart/2005/8/layout/vList3#2"/>
    <dgm:cxn modelId="{0486C334-3431-4619-B7F5-807ECB0A4467}" type="presParOf" srcId="{4097161B-EDAC-4607-9533-17F14D61E4A9}" destId="{1DB8B932-6A20-40B5-ABB8-46ABFE1E6A3B}" srcOrd="1" destOrd="0" presId="urn:microsoft.com/office/officeart/2005/8/layout/vList3#2"/>
    <dgm:cxn modelId="{DCC28060-E79C-4F92-B678-BCA528F5BB5B}" type="presParOf" srcId="{ECA9300E-6BEC-476B-85F9-6B688A7EC0B5}" destId="{15166BC7-67FA-460E-97E0-4B96364167B2}" srcOrd="1" destOrd="0" presId="urn:microsoft.com/office/officeart/2005/8/layout/vList3#2"/>
    <dgm:cxn modelId="{BC414528-39A9-4AF5-BAF9-B76A2087D4B7}" type="presParOf" srcId="{ECA9300E-6BEC-476B-85F9-6B688A7EC0B5}" destId="{5815EF3D-E8FD-4218-AC5A-072F58D46118}" srcOrd="2" destOrd="0" presId="urn:microsoft.com/office/officeart/2005/8/layout/vList3#2"/>
    <dgm:cxn modelId="{EC6E66D5-E98F-4FF4-9350-7EBC5A0508C4}" type="presParOf" srcId="{5815EF3D-E8FD-4218-AC5A-072F58D46118}" destId="{BE4768C5-6E1F-4BCC-9762-105406D370D0}" srcOrd="0" destOrd="0" presId="urn:microsoft.com/office/officeart/2005/8/layout/vList3#2"/>
    <dgm:cxn modelId="{BB4D0759-F275-4A9F-9A36-B2C9FA787734}" type="presParOf" srcId="{5815EF3D-E8FD-4218-AC5A-072F58D46118}" destId="{8236E75E-585D-4D8D-9950-625FC8839152}" srcOrd="1" destOrd="0" presId="urn:microsoft.com/office/officeart/2005/8/layout/vList3#2"/>
    <dgm:cxn modelId="{38F75687-A5AA-4F78-A636-4B352B02B1A9}" type="presParOf" srcId="{ECA9300E-6BEC-476B-85F9-6B688A7EC0B5}" destId="{74B2A150-BA46-499B-9B35-18F2EE17F352}" srcOrd="3" destOrd="0" presId="urn:microsoft.com/office/officeart/2005/8/layout/vList3#2"/>
    <dgm:cxn modelId="{F82FD4CB-833F-4966-AD0E-A6A015D60D68}" type="presParOf" srcId="{ECA9300E-6BEC-476B-85F9-6B688A7EC0B5}" destId="{F4F6C1F1-108B-4952-9063-836777388EDA}" srcOrd="4" destOrd="0" presId="urn:microsoft.com/office/officeart/2005/8/layout/vList3#2"/>
    <dgm:cxn modelId="{A6FF8181-ECA8-4F35-B190-E5E453E0448C}" type="presParOf" srcId="{F4F6C1F1-108B-4952-9063-836777388EDA}" destId="{1433A250-93E1-4519-97DC-9F06ABBB5F28}" srcOrd="0" destOrd="0" presId="urn:microsoft.com/office/officeart/2005/8/layout/vList3#2"/>
    <dgm:cxn modelId="{A6EED819-0647-4A7E-808C-560C74B10C74}" type="presParOf" srcId="{F4F6C1F1-108B-4952-9063-836777388EDA}" destId="{4FEFB357-B1CE-4094-A024-06767DFE056A}" srcOrd="1" destOrd="0" presId="urn:microsoft.com/office/officeart/2005/8/layout/vList3#2"/>
    <dgm:cxn modelId="{C5B23CE6-4CC4-43C5-8A50-E34BDE7DCDBE}" type="presParOf" srcId="{ECA9300E-6BEC-476B-85F9-6B688A7EC0B5}" destId="{518D378B-B435-4DA4-8394-930FF685EA8B}" srcOrd="5" destOrd="0" presId="urn:microsoft.com/office/officeart/2005/8/layout/vList3#2"/>
    <dgm:cxn modelId="{72437C65-B07F-4319-8034-C87C0332D928}" type="presParOf" srcId="{ECA9300E-6BEC-476B-85F9-6B688A7EC0B5}" destId="{DA0AA6E8-20F5-4E58-80F5-3BD007CC85A1}" srcOrd="6" destOrd="0" presId="urn:microsoft.com/office/officeart/2005/8/layout/vList3#2"/>
    <dgm:cxn modelId="{9B409179-FC6B-41CE-B175-BD0FD6F233F1}" type="presParOf" srcId="{DA0AA6E8-20F5-4E58-80F5-3BD007CC85A1}" destId="{1855B47F-5460-4046-8610-33F80687783A}" srcOrd="0" destOrd="0" presId="urn:microsoft.com/office/officeart/2005/8/layout/vList3#2"/>
    <dgm:cxn modelId="{2F28E328-EC6F-45FF-A614-63AF497A4A9C}" type="presParOf" srcId="{DA0AA6E8-20F5-4E58-80F5-3BD007CC85A1}" destId="{87E5719C-8A43-4337-9C77-72B800C16C0A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206CAD8-2B67-4837-87FE-6F1CA2959C01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22BBAA0C-6C09-4BA0-8CD3-431FBA5DAA1F}">
      <dgm:prSet custT="1"/>
      <dgm:spPr>
        <a:solidFill>
          <a:srgbClr val="CCFFFF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กำหนดกรณีการจัดซื้อจัดจ้างโดยวิธีเฉพาะเจาะจง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(ฉบับที่ 3) พ.ศ. 2564 ลงวันที่ 7 ตุลาคม 2564   </a:t>
          </a:r>
        </a:p>
      </dgm:t>
    </dgm:pt>
    <dgm:pt modelId="{224F787E-B0FF-4D7C-9327-7EBE7089D9F8}" type="sibTrans" cxnId="{CFF34522-7DFC-4F80-84C6-7B2D9E6CFCEB}">
      <dgm:prSet/>
      <dgm:spPr/>
      <dgm:t>
        <a:bodyPr/>
        <a:lstStyle/>
        <a:p>
          <a:endParaRPr lang="th-TH" sz="2000"/>
        </a:p>
      </dgm:t>
    </dgm:pt>
    <dgm:pt modelId="{C3E29728-C548-41F4-96A0-2390E76DB704}" type="parTrans" cxnId="{CFF34522-7DFC-4F80-84C6-7B2D9E6CFCEB}">
      <dgm:prSet/>
      <dgm:spPr/>
      <dgm:t>
        <a:bodyPr/>
        <a:lstStyle/>
        <a:p>
          <a:endParaRPr lang="th-TH" sz="2000"/>
        </a:p>
      </dgm:t>
    </dgm:pt>
    <dgm:pt modelId="{ECA9300E-6BEC-476B-85F9-6B688A7EC0B5}" type="pres">
      <dgm:prSet presAssocID="{9206CAD8-2B67-4837-87FE-6F1CA2959C01}" presName="linearFlow" presStyleCnt="0">
        <dgm:presLayoutVars>
          <dgm:dir/>
          <dgm:resizeHandles val="exact"/>
        </dgm:presLayoutVars>
      </dgm:prSet>
      <dgm:spPr/>
    </dgm:pt>
    <dgm:pt modelId="{2352C5DF-D568-4A72-A3A9-55393A578A02}" type="pres">
      <dgm:prSet presAssocID="{22BBAA0C-6C09-4BA0-8CD3-431FBA5DAA1F}" presName="composite" presStyleCnt="0"/>
      <dgm:spPr/>
    </dgm:pt>
    <dgm:pt modelId="{C791EE58-D991-45D2-8AE4-DAC6A90090E0}" type="pres">
      <dgm:prSet presAssocID="{22BBAA0C-6C09-4BA0-8CD3-431FBA5DAA1F}" presName="imgShp" presStyleLbl="fgImgPlace1" presStyleIdx="0" presStyleCnt="1" custLinFactX="-96216" custLinFactNeighborX="-100000"/>
      <dgm:spPr/>
    </dgm:pt>
    <dgm:pt modelId="{C1FEFAEF-71C4-418A-94AE-18B017D97B96}" type="pres">
      <dgm:prSet presAssocID="{22BBAA0C-6C09-4BA0-8CD3-431FBA5DAA1F}" presName="txShp" presStyleLbl="node1" presStyleIdx="0" presStyleCnt="1" custScaleX="144734" custScaleY="155222" custLinFactNeighborX="1411" custLinFactNeighborY="1068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CC59546D-1356-4B57-AE41-80EB7DF7C37D}" type="presOf" srcId="{9206CAD8-2B67-4837-87FE-6F1CA2959C01}" destId="{ECA9300E-6BEC-476B-85F9-6B688A7EC0B5}" srcOrd="0" destOrd="0" presId="urn:microsoft.com/office/officeart/2005/8/layout/vList3#2"/>
    <dgm:cxn modelId="{CFF34522-7DFC-4F80-84C6-7B2D9E6CFCEB}" srcId="{9206CAD8-2B67-4837-87FE-6F1CA2959C01}" destId="{22BBAA0C-6C09-4BA0-8CD3-431FBA5DAA1F}" srcOrd="0" destOrd="0" parTransId="{C3E29728-C548-41F4-96A0-2390E76DB704}" sibTransId="{224F787E-B0FF-4D7C-9327-7EBE7089D9F8}"/>
    <dgm:cxn modelId="{6544355C-C491-427D-8F48-88C5F7BFEA12}" type="presOf" srcId="{22BBAA0C-6C09-4BA0-8CD3-431FBA5DAA1F}" destId="{C1FEFAEF-71C4-418A-94AE-18B017D97B96}" srcOrd="0" destOrd="0" presId="urn:microsoft.com/office/officeart/2005/8/layout/vList3#2"/>
    <dgm:cxn modelId="{A495F662-EA61-47D6-993E-46529AF5233B}" type="presParOf" srcId="{ECA9300E-6BEC-476B-85F9-6B688A7EC0B5}" destId="{2352C5DF-D568-4A72-A3A9-55393A578A02}" srcOrd="0" destOrd="0" presId="urn:microsoft.com/office/officeart/2005/8/layout/vList3#2"/>
    <dgm:cxn modelId="{7F42B218-21DF-43B5-8EFE-BF592A82DCDC}" type="presParOf" srcId="{2352C5DF-D568-4A72-A3A9-55393A578A02}" destId="{C791EE58-D991-45D2-8AE4-DAC6A90090E0}" srcOrd="0" destOrd="0" presId="urn:microsoft.com/office/officeart/2005/8/layout/vList3#2"/>
    <dgm:cxn modelId="{424ACFEF-127F-427A-9035-380419EBF3E2}" type="presParOf" srcId="{2352C5DF-D568-4A72-A3A9-55393A578A02}" destId="{C1FEFAEF-71C4-418A-94AE-18B017D97B96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206CAD8-2B67-4837-87FE-6F1CA2959C01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22BBAA0C-6C09-4BA0-8CD3-431FBA5DAA1F}">
      <dgm:prSet custT="1"/>
      <dgm:spPr>
        <a:solidFill>
          <a:srgbClr val="CCFFFF"/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กำหนดพัสดุและวิธีการจัดซื้อจัดจ้างพัสดุ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ที่รัฐต้องการส่งเสริมหรือสนับสนุน พ.ศ. 2563 </a:t>
          </a:r>
          <a:b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ลงวันที่ 17 มกราคม 2563 </a:t>
          </a:r>
        </a:p>
      </dgm:t>
    </dgm:pt>
    <dgm:pt modelId="{224F787E-B0FF-4D7C-9327-7EBE7089D9F8}" type="sibTrans" cxnId="{CFF34522-7DFC-4F80-84C6-7B2D9E6CFCE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h-TH" sz="2000"/>
        </a:p>
      </dgm:t>
    </dgm:pt>
    <dgm:pt modelId="{C3E29728-C548-41F4-96A0-2390E76DB704}" type="parTrans" cxnId="{CFF34522-7DFC-4F80-84C6-7B2D9E6CFCE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h-TH" sz="2000"/>
        </a:p>
      </dgm:t>
    </dgm:pt>
    <dgm:pt modelId="{ECA9300E-6BEC-476B-85F9-6B688A7EC0B5}" type="pres">
      <dgm:prSet presAssocID="{9206CAD8-2B67-4837-87FE-6F1CA2959C01}" presName="linearFlow" presStyleCnt="0">
        <dgm:presLayoutVars>
          <dgm:dir/>
          <dgm:resizeHandles val="exact"/>
        </dgm:presLayoutVars>
      </dgm:prSet>
      <dgm:spPr/>
    </dgm:pt>
    <dgm:pt modelId="{2352C5DF-D568-4A72-A3A9-55393A578A02}" type="pres">
      <dgm:prSet presAssocID="{22BBAA0C-6C09-4BA0-8CD3-431FBA5DAA1F}" presName="composite" presStyleCnt="0"/>
      <dgm:spPr/>
    </dgm:pt>
    <dgm:pt modelId="{C791EE58-D991-45D2-8AE4-DAC6A90090E0}" type="pres">
      <dgm:prSet presAssocID="{22BBAA0C-6C09-4BA0-8CD3-431FBA5DAA1F}" presName="imgShp" presStyleLbl="fgImgPlace1" presStyleIdx="0" presStyleCnt="1" custLinFactX="-32443" custLinFactNeighborX="-100000" custLinFactNeighborY="-3482"/>
      <dgm:spPr/>
    </dgm:pt>
    <dgm:pt modelId="{C1FEFAEF-71C4-418A-94AE-18B017D97B96}" type="pres">
      <dgm:prSet presAssocID="{22BBAA0C-6C09-4BA0-8CD3-431FBA5DAA1F}" presName="txShp" presStyleLbl="node1" presStyleIdx="0" presStyleCnt="1" custScaleX="144734" custScaleY="155222" custLinFactNeighborX="-816" custLinFactNeighborY="-8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CFF34522-7DFC-4F80-84C6-7B2D9E6CFCEB}" srcId="{9206CAD8-2B67-4837-87FE-6F1CA2959C01}" destId="{22BBAA0C-6C09-4BA0-8CD3-431FBA5DAA1F}" srcOrd="0" destOrd="0" parTransId="{C3E29728-C548-41F4-96A0-2390E76DB704}" sibTransId="{224F787E-B0FF-4D7C-9327-7EBE7089D9F8}"/>
    <dgm:cxn modelId="{DE9CA872-1436-4598-9E47-E9E790281B09}" type="presOf" srcId="{9206CAD8-2B67-4837-87FE-6F1CA2959C01}" destId="{ECA9300E-6BEC-476B-85F9-6B688A7EC0B5}" srcOrd="0" destOrd="0" presId="urn:microsoft.com/office/officeart/2005/8/layout/vList3#2"/>
    <dgm:cxn modelId="{54091173-395E-443C-BDA1-B79C4723EA98}" type="presOf" srcId="{22BBAA0C-6C09-4BA0-8CD3-431FBA5DAA1F}" destId="{C1FEFAEF-71C4-418A-94AE-18B017D97B96}" srcOrd="0" destOrd="0" presId="urn:microsoft.com/office/officeart/2005/8/layout/vList3#2"/>
    <dgm:cxn modelId="{646F6C8F-DF59-45EF-9175-CB32EA4788B6}" type="presParOf" srcId="{ECA9300E-6BEC-476B-85F9-6B688A7EC0B5}" destId="{2352C5DF-D568-4A72-A3A9-55393A578A02}" srcOrd="0" destOrd="0" presId="urn:microsoft.com/office/officeart/2005/8/layout/vList3#2"/>
    <dgm:cxn modelId="{424B9C6B-ECC8-439B-A6DD-1846C16E6D90}" type="presParOf" srcId="{2352C5DF-D568-4A72-A3A9-55393A578A02}" destId="{C791EE58-D991-45D2-8AE4-DAC6A90090E0}" srcOrd="0" destOrd="0" presId="urn:microsoft.com/office/officeart/2005/8/layout/vList3#2"/>
    <dgm:cxn modelId="{B4F53005-7769-4C76-BFA4-7BE01E499A42}" type="presParOf" srcId="{2352C5DF-D568-4A72-A3A9-55393A578A02}" destId="{C1FEFAEF-71C4-418A-94AE-18B017D97B96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206CAD8-2B67-4837-87FE-6F1CA2959C01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22BBAA0C-6C09-4BA0-8CD3-431FBA5DAA1F}">
      <dgm:prSet custT="1"/>
      <dgm:spPr>
        <a:solidFill>
          <a:srgbClr val="CCFFFF"/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กำหนดพัสดุและวิธีการจัดซื้อจัดจ้างพัสดุ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ที่รัฐต้องการส่งเสริมหรือสนับสนุน (ฉบับที่ 2) พ.ศ. 2563 ลงวันที่ 8 ธันวาคม 2563 </a:t>
          </a:r>
        </a:p>
      </dgm:t>
    </dgm:pt>
    <dgm:pt modelId="{224F787E-B0FF-4D7C-9327-7EBE7089D9F8}" type="sibTrans" cxnId="{CFF34522-7DFC-4F80-84C6-7B2D9E6CFCE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h-TH" sz="2000"/>
        </a:p>
      </dgm:t>
    </dgm:pt>
    <dgm:pt modelId="{C3E29728-C548-41F4-96A0-2390E76DB704}" type="parTrans" cxnId="{CFF34522-7DFC-4F80-84C6-7B2D9E6CFCE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h-TH" sz="2000"/>
        </a:p>
      </dgm:t>
    </dgm:pt>
    <dgm:pt modelId="{ECA9300E-6BEC-476B-85F9-6B688A7EC0B5}" type="pres">
      <dgm:prSet presAssocID="{9206CAD8-2B67-4837-87FE-6F1CA2959C01}" presName="linearFlow" presStyleCnt="0">
        <dgm:presLayoutVars>
          <dgm:dir/>
          <dgm:resizeHandles val="exact"/>
        </dgm:presLayoutVars>
      </dgm:prSet>
      <dgm:spPr/>
    </dgm:pt>
    <dgm:pt modelId="{2352C5DF-D568-4A72-A3A9-55393A578A02}" type="pres">
      <dgm:prSet presAssocID="{22BBAA0C-6C09-4BA0-8CD3-431FBA5DAA1F}" presName="composite" presStyleCnt="0"/>
      <dgm:spPr/>
    </dgm:pt>
    <dgm:pt modelId="{C791EE58-D991-45D2-8AE4-DAC6A90090E0}" type="pres">
      <dgm:prSet presAssocID="{22BBAA0C-6C09-4BA0-8CD3-431FBA5DAA1F}" presName="imgShp" presStyleLbl="fgImgPlace1" presStyleIdx="0" presStyleCnt="1" custLinFactX="-32443" custLinFactNeighborX="-100000" custLinFactNeighborY="-3482"/>
      <dgm:spPr/>
    </dgm:pt>
    <dgm:pt modelId="{C1FEFAEF-71C4-418A-94AE-18B017D97B96}" type="pres">
      <dgm:prSet presAssocID="{22BBAA0C-6C09-4BA0-8CD3-431FBA5DAA1F}" presName="txShp" presStyleLbl="node1" presStyleIdx="0" presStyleCnt="1" custScaleX="144734" custScaleY="155222" custLinFactNeighborX="-816" custLinFactNeighborY="-8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CFF34522-7DFC-4F80-84C6-7B2D9E6CFCEB}" srcId="{9206CAD8-2B67-4837-87FE-6F1CA2959C01}" destId="{22BBAA0C-6C09-4BA0-8CD3-431FBA5DAA1F}" srcOrd="0" destOrd="0" parTransId="{C3E29728-C548-41F4-96A0-2390E76DB704}" sibTransId="{224F787E-B0FF-4D7C-9327-7EBE7089D9F8}"/>
    <dgm:cxn modelId="{DE9CA872-1436-4598-9E47-E9E790281B09}" type="presOf" srcId="{9206CAD8-2B67-4837-87FE-6F1CA2959C01}" destId="{ECA9300E-6BEC-476B-85F9-6B688A7EC0B5}" srcOrd="0" destOrd="0" presId="urn:microsoft.com/office/officeart/2005/8/layout/vList3#2"/>
    <dgm:cxn modelId="{54091173-395E-443C-BDA1-B79C4723EA98}" type="presOf" srcId="{22BBAA0C-6C09-4BA0-8CD3-431FBA5DAA1F}" destId="{C1FEFAEF-71C4-418A-94AE-18B017D97B96}" srcOrd="0" destOrd="0" presId="urn:microsoft.com/office/officeart/2005/8/layout/vList3#2"/>
    <dgm:cxn modelId="{646F6C8F-DF59-45EF-9175-CB32EA4788B6}" type="presParOf" srcId="{ECA9300E-6BEC-476B-85F9-6B688A7EC0B5}" destId="{2352C5DF-D568-4A72-A3A9-55393A578A02}" srcOrd="0" destOrd="0" presId="urn:microsoft.com/office/officeart/2005/8/layout/vList3#2"/>
    <dgm:cxn modelId="{424B9C6B-ECC8-439B-A6DD-1846C16E6D90}" type="presParOf" srcId="{2352C5DF-D568-4A72-A3A9-55393A578A02}" destId="{C791EE58-D991-45D2-8AE4-DAC6A90090E0}" srcOrd="0" destOrd="0" presId="urn:microsoft.com/office/officeart/2005/8/layout/vList3#2"/>
    <dgm:cxn modelId="{B4F53005-7769-4C76-BFA4-7BE01E499A42}" type="presParOf" srcId="{2352C5DF-D568-4A72-A3A9-55393A578A02}" destId="{C1FEFAEF-71C4-418A-94AE-18B017D97B96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206CAD8-2B67-4837-87FE-6F1CA2959C01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22BBAA0C-6C09-4BA0-8CD3-431FBA5DAA1F}">
      <dgm:prSet custT="1"/>
      <dgm:spPr>
        <a:solidFill>
          <a:srgbClr val="CCFFFF"/>
        </a:solidFill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กำหนดพัสดุและวิธีการจัดซื้อจัดจ้างพัสดุ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ที่รัฐต้องการส่งเสริมหรือสนับสนุน (ฉบับที่ 3) พ.ศ. 2564 ลงวันที่ 29 กันยายน 2564 </a:t>
          </a:r>
        </a:p>
      </dgm:t>
    </dgm:pt>
    <dgm:pt modelId="{224F787E-B0FF-4D7C-9327-7EBE7089D9F8}" type="sibTrans" cxnId="{CFF34522-7DFC-4F80-84C6-7B2D9E6CFCE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h-TH" sz="2000"/>
        </a:p>
      </dgm:t>
    </dgm:pt>
    <dgm:pt modelId="{C3E29728-C548-41F4-96A0-2390E76DB704}" type="parTrans" cxnId="{CFF34522-7DFC-4F80-84C6-7B2D9E6CFCE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th-TH" sz="2000"/>
        </a:p>
      </dgm:t>
    </dgm:pt>
    <dgm:pt modelId="{ECA9300E-6BEC-476B-85F9-6B688A7EC0B5}" type="pres">
      <dgm:prSet presAssocID="{9206CAD8-2B67-4837-87FE-6F1CA2959C01}" presName="linearFlow" presStyleCnt="0">
        <dgm:presLayoutVars>
          <dgm:dir/>
          <dgm:resizeHandles val="exact"/>
        </dgm:presLayoutVars>
      </dgm:prSet>
      <dgm:spPr/>
    </dgm:pt>
    <dgm:pt modelId="{2352C5DF-D568-4A72-A3A9-55393A578A02}" type="pres">
      <dgm:prSet presAssocID="{22BBAA0C-6C09-4BA0-8CD3-431FBA5DAA1F}" presName="composite" presStyleCnt="0"/>
      <dgm:spPr/>
    </dgm:pt>
    <dgm:pt modelId="{C791EE58-D991-45D2-8AE4-DAC6A90090E0}" type="pres">
      <dgm:prSet presAssocID="{22BBAA0C-6C09-4BA0-8CD3-431FBA5DAA1F}" presName="imgShp" presStyleLbl="fgImgPlace1" presStyleIdx="0" presStyleCnt="1" custLinFactX="-32443" custLinFactNeighborX="-100000" custLinFactNeighborY="-3482"/>
      <dgm:spPr/>
    </dgm:pt>
    <dgm:pt modelId="{C1FEFAEF-71C4-418A-94AE-18B017D97B96}" type="pres">
      <dgm:prSet presAssocID="{22BBAA0C-6C09-4BA0-8CD3-431FBA5DAA1F}" presName="txShp" presStyleLbl="node1" presStyleIdx="0" presStyleCnt="1" custScaleX="144734" custScaleY="155222" custLinFactNeighborX="-816" custLinFactNeighborY="-8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CFF34522-7DFC-4F80-84C6-7B2D9E6CFCEB}" srcId="{9206CAD8-2B67-4837-87FE-6F1CA2959C01}" destId="{22BBAA0C-6C09-4BA0-8CD3-431FBA5DAA1F}" srcOrd="0" destOrd="0" parTransId="{C3E29728-C548-41F4-96A0-2390E76DB704}" sibTransId="{224F787E-B0FF-4D7C-9327-7EBE7089D9F8}"/>
    <dgm:cxn modelId="{DE9CA872-1436-4598-9E47-E9E790281B09}" type="presOf" srcId="{9206CAD8-2B67-4837-87FE-6F1CA2959C01}" destId="{ECA9300E-6BEC-476B-85F9-6B688A7EC0B5}" srcOrd="0" destOrd="0" presId="urn:microsoft.com/office/officeart/2005/8/layout/vList3#2"/>
    <dgm:cxn modelId="{54091173-395E-443C-BDA1-B79C4723EA98}" type="presOf" srcId="{22BBAA0C-6C09-4BA0-8CD3-431FBA5DAA1F}" destId="{C1FEFAEF-71C4-418A-94AE-18B017D97B96}" srcOrd="0" destOrd="0" presId="urn:microsoft.com/office/officeart/2005/8/layout/vList3#2"/>
    <dgm:cxn modelId="{646F6C8F-DF59-45EF-9175-CB32EA4788B6}" type="presParOf" srcId="{ECA9300E-6BEC-476B-85F9-6B688A7EC0B5}" destId="{2352C5DF-D568-4A72-A3A9-55393A578A02}" srcOrd="0" destOrd="0" presId="urn:microsoft.com/office/officeart/2005/8/layout/vList3#2"/>
    <dgm:cxn modelId="{424B9C6B-ECC8-439B-A6DD-1846C16E6D90}" type="presParOf" srcId="{2352C5DF-D568-4A72-A3A9-55393A578A02}" destId="{C791EE58-D991-45D2-8AE4-DAC6A90090E0}" srcOrd="0" destOrd="0" presId="urn:microsoft.com/office/officeart/2005/8/layout/vList3#2"/>
    <dgm:cxn modelId="{B4F53005-7769-4C76-BFA4-7BE01E499A42}" type="presParOf" srcId="{2352C5DF-D568-4A72-A3A9-55393A578A02}" destId="{C1FEFAEF-71C4-418A-94AE-18B017D97B96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206CAD8-2B67-4837-87FE-6F1CA2959C01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22BBAA0C-6C09-4BA0-8CD3-431FBA5DAA1F}">
      <dgm:prSet custT="1"/>
      <dgm:spPr>
        <a:solidFill>
          <a:srgbClr val="CCFFFF"/>
        </a:solidFill>
      </dgm:spPr>
      <dgm:t>
        <a:bodyPr/>
        <a:lstStyle/>
        <a:p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กำหนดพัสดุและวิธีการจัดซื้อจัดจ้างพัสดุ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th-TH" sz="2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ที่รัฐต้องการส่งเสริมหรือสนับสนุน (ฉบับที่ 34 พ.ศ. 2566 ลงวันที่ 31 สิงหาคม 2566   </a:t>
          </a:r>
          <a:endParaRPr lang="th-TH" sz="20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224F787E-B0FF-4D7C-9327-7EBE7089D9F8}" type="sibTrans" cxnId="{CFF34522-7DFC-4F80-84C6-7B2D9E6CFCEB}">
      <dgm:prSet/>
      <dgm:spPr/>
      <dgm:t>
        <a:bodyPr/>
        <a:lstStyle/>
        <a:p>
          <a:endParaRPr lang="th-TH" sz="2000"/>
        </a:p>
      </dgm:t>
    </dgm:pt>
    <dgm:pt modelId="{C3E29728-C548-41F4-96A0-2390E76DB704}" type="parTrans" cxnId="{CFF34522-7DFC-4F80-84C6-7B2D9E6CFCEB}">
      <dgm:prSet/>
      <dgm:spPr/>
      <dgm:t>
        <a:bodyPr/>
        <a:lstStyle/>
        <a:p>
          <a:endParaRPr lang="th-TH" sz="2000"/>
        </a:p>
      </dgm:t>
    </dgm:pt>
    <dgm:pt modelId="{ECA9300E-6BEC-476B-85F9-6B688A7EC0B5}" type="pres">
      <dgm:prSet presAssocID="{9206CAD8-2B67-4837-87FE-6F1CA2959C01}" presName="linearFlow" presStyleCnt="0">
        <dgm:presLayoutVars>
          <dgm:dir/>
          <dgm:resizeHandles val="exact"/>
        </dgm:presLayoutVars>
      </dgm:prSet>
      <dgm:spPr/>
    </dgm:pt>
    <dgm:pt modelId="{2352C5DF-D568-4A72-A3A9-55393A578A02}" type="pres">
      <dgm:prSet presAssocID="{22BBAA0C-6C09-4BA0-8CD3-431FBA5DAA1F}" presName="composite" presStyleCnt="0"/>
      <dgm:spPr/>
    </dgm:pt>
    <dgm:pt modelId="{C791EE58-D991-45D2-8AE4-DAC6A90090E0}" type="pres">
      <dgm:prSet presAssocID="{22BBAA0C-6C09-4BA0-8CD3-431FBA5DAA1F}" presName="imgShp" presStyleLbl="fgImgPlace1" presStyleIdx="0" presStyleCnt="1" custLinFactX="-96216" custLinFactNeighborX="-100000"/>
      <dgm:spPr/>
    </dgm:pt>
    <dgm:pt modelId="{C1FEFAEF-71C4-418A-94AE-18B017D97B96}" type="pres">
      <dgm:prSet presAssocID="{22BBAA0C-6C09-4BA0-8CD3-431FBA5DAA1F}" presName="txShp" presStyleLbl="node1" presStyleIdx="0" presStyleCnt="1" custScaleX="144734" custScaleY="155222" custLinFactNeighborX="1411" custLinFactNeighborY="1068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CFF34522-7DFC-4F80-84C6-7B2D9E6CFCEB}" srcId="{9206CAD8-2B67-4837-87FE-6F1CA2959C01}" destId="{22BBAA0C-6C09-4BA0-8CD3-431FBA5DAA1F}" srcOrd="0" destOrd="0" parTransId="{C3E29728-C548-41F4-96A0-2390E76DB704}" sibTransId="{224F787E-B0FF-4D7C-9327-7EBE7089D9F8}"/>
    <dgm:cxn modelId="{4E92F75D-63C7-42F6-B3F1-1A7EAB9CD98C}" type="presOf" srcId="{9206CAD8-2B67-4837-87FE-6F1CA2959C01}" destId="{ECA9300E-6BEC-476B-85F9-6B688A7EC0B5}" srcOrd="0" destOrd="0" presId="urn:microsoft.com/office/officeart/2005/8/layout/vList3#2"/>
    <dgm:cxn modelId="{87115233-5BF0-469D-A51D-E883CF6982D7}" type="presOf" srcId="{22BBAA0C-6C09-4BA0-8CD3-431FBA5DAA1F}" destId="{C1FEFAEF-71C4-418A-94AE-18B017D97B96}" srcOrd="0" destOrd="0" presId="urn:microsoft.com/office/officeart/2005/8/layout/vList3#2"/>
    <dgm:cxn modelId="{BB750826-55B4-4D94-9D4C-850B2030773A}" type="presParOf" srcId="{ECA9300E-6BEC-476B-85F9-6B688A7EC0B5}" destId="{2352C5DF-D568-4A72-A3A9-55393A578A02}" srcOrd="0" destOrd="0" presId="urn:microsoft.com/office/officeart/2005/8/layout/vList3#2"/>
    <dgm:cxn modelId="{9C8CA5A7-A0D3-47A0-AB5C-1D489F1BFD82}" type="presParOf" srcId="{2352C5DF-D568-4A72-A3A9-55393A578A02}" destId="{C791EE58-D991-45D2-8AE4-DAC6A90090E0}" srcOrd="0" destOrd="0" presId="urn:microsoft.com/office/officeart/2005/8/layout/vList3#2"/>
    <dgm:cxn modelId="{3162AEEB-1EEC-43DD-94F2-9322F98558AC}" type="presParOf" srcId="{2352C5DF-D568-4A72-A3A9-55393A578A02}" destId="{C1FEFAEF-71C4-418A-94AE-18B017D97B96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FEFAEF-71C4-418A-94AE-18B017D97B96}">
      <dsp:nvSpPr>
        <dsp:cNvPr id="0" name=""/>
        <dsp:cNvSpPr/>
      </dsp:nvSpPr>
      <dsp:spPr>
        <a:xfrm rot="10800000">
          <a:off x="72006" y="2"/>
          <a:ext cx="5197975" cy="949085"/>
        </a:xfrm>
        <a:prstGeom prst="homePlate">
          <a:avLst/>
        </a:prstGeom>
        <a:solidFill>
          <a:srgbClr val="CC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9627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th-TH" sz="20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309277" y="2"/>
        <a:ext cx="4960704" cy="949085"/>
      </dsp:txXfrm>
    </dsp:sp>
    <dsp:sp modelId="{C791EE58-D991-45D2-8AE4-DAC6A90090E0}">
      <dsp:nvSpPr>
        <dsp:cNvPr id="0" name=""/>
        <dsp:cNvSpPr/>
      </dsp:nvSpPr>
      <dsp:spPr>
        <a:xfrm>
          <a:off x="0" y="148038"/>
          <a:ext cx="611437" cy="61143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FEFAEF-71C4-418A-94AE-18B017D97B96}">
      <dsp:nvSpPr>
        <dsp:cNvPr id="0" name=""/>
        <dsp:cNvSpPr/>
      </dsp:nvSpPr>
      <dsp:spPr>
        <a:xfrm rot="10800000">
          <a:off x="72006" y="3"/>
          <a:ext cx="5197975" cy="1034992"/>
        </a:xfrm>
        <a:prstGeom prst="homePlate">
          <a:avLst/>
        </a:prstGeom>
        <a:solidFill>
          <a:srgbClr val="CC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032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th-TH" sz="20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330754" y="3"/>
        <a:ext cx="4939227" cy="1034992"/>
      </dsp:txXfrm>
    </dsp:sp>
    <dsp:sp modelId="{C791EE58-D991-45D2-8AE4-DAC6A90090E0}">
      <dsp:nvSpPr>
        <dsp:cNvPr id="0" name=""/>
        <dsp:cNvSpPr/>
      </dsp:nvSpPr>
      <dsp:spPr>
        <a:xfrm>
          <a:off x="0" y="161437"/>
          <a:ext cx="666781" cy="66678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248120-DD98-4045-9B64-A74A6DC09A44}">
      <dsp:nvSpPr>
        <dsp:cNvPr id="0" name=""/>
        <dsp:cNvSpPr/>
      </dsp:nvSpPr>
      <dsp:spPr>
        <a:xfrm rot="10800000">
          <a:off x="202571" y="308900"/>
          <a:ext cx="5198011" cy="1347288"/>
        </a:xfrm>
        <a:prstGeom prst="homePlate">
          <a:avLst/>
        </a:prstGeom>
        <a:solidFill>
          <a:srgbClr val="FFE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9036" tIns="72390" rIns="135128" bIns="72390" numCol="1" spcCol="1270" anchor="ctr" anchorCtr="0">
          <a:noAutofit/>
        </a:bodyPr>
        <a:lstStyle/>
        <a:p>
          <a:pPr lvl="0" algn="ctr" defTabSz="84455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19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กำหนดให้หน่วยงานอื่นเป็นหน่วยงานของรัฐ</a:t>
          </a:r>
        </a:p>
        <a:p>
          <a:pPr lvl="0" algn="ctr" defTabSz="84455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19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ตามพระราชบัญญัติการจัดซื้อจัดจ้างและการบริหารพัสดุภาครัฐ พ.ศ. 2560 ลงวันที่ 23 สิงหาคม 2560</a:t>
          </a:r>
          <a:endParaRPr lang="th-TH" sz="1900" kern="1200" dirty="0">
            <a:solidFill>
              <a:schemeClr val="tx1"/>
            </a:solidFill>
          </a:endParaRPr>
        </a:p>
      </dsp:txBody>
      <dsp:txXfrm rot="10800000">
        <a:off x="539393" y="308900"/>
        <a:ext cx="4861189" cy="1347288"/>
      </dsp:txXfrm>
    </dsp:sp>
    <dsp:sp modelId="{C8199C85-6B84-4315-B80B-4CD7ED7DF6CD}">
      <dsp:nvSpPr>
        <dsp:cNvPr id="0" name=""/>
        <dsp:cNvSpPr/>
      </dsp:nvSpPr>
      <dsp:spPr>
        <a:xfrm>
          <a:off x="0" y="508607"/>
          <a:ext cx="859547" cy="85954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E419DE-B9F8-4DF2-B234-49D0951C6FA5}">
      <dsp:nvSpPr>
        <dsp:cNvPr id="0" name=""/>
        <dsp:cNvSpPr/>
      </dsp:nvSpPr>
      <dsp:spPr>
        <a:xfrm rot="10800000">
          <a:off x="202571" y="1787371"/>
          <a:ext cx="5198011" cy="1020944"/>
        </a:xfrm>
        <a:prstGeom prst="homePlate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9036" tIns="72390" rIns="135128" bIns="72390" numCol="1" spcCol="1270" anchor="ctr" anchorCtr="0">
          <a:noAutofit/>
        </a:bodyPr>
        <a:lstStyle/>
        <a:p>
          <a:pPr lvl="0" algn="ctr" defTabSz="84455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19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กำหนดหลักเกณฑ์เกี่ยวกับผู้มีสิทธิขอขึ้นทะเบียนผู้ประกอบการ พ.ศ. 2560 ลงวันที่ 23 สิงหาคม 2560</a:t>
          </a:r>
        </a:p>
      </dsp:txBody>
      <dsp:txXfrm rot="10800000">
        <a:off x="457807" y="1787371"/>
        <a:ext cx="4942775" cy="1020944"/>
      </dsp:txXfrm>
    </dsp:sp>
    <dsp:sp modelId="{B29BEE8D-56CE-4DAA-B01E-E8C52696B859}">
      <dsp:nvSpPr>
        <dsp:cNvPr id="0" name=""/>
        <dsp:cNvSpPr/>
      </dsp:nvSpPr>
      <dsp:spPr>
        <a:xfrm>
          <a:off x="0" y="1876759"/>
          <a:ext cx="859547" cy="85954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CE97FD-F2CD-4F5B-A74D-BEE35C435BC2}">
      <dsp:nvSpPr>
        <dsp:cNvPr id="0" name=""/>
        <dsp:cNvSpPr/>
      </dsp:nvSpPr>
      <dsp:spPr>
        <a:xfrm rot="10800000">
          <a:off x="202571" y="2952330"/>
          <a:ext cx="5198011" cy="1376581"/>
        </a:xfrm>
        <a:prstGeom prst="homePlat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9036" tIns="72390" rIns="135128" bIns="72390" numCol="1" spcCol="1270" anchor="ctr" anchorCtr="0">
          <a:noAutofit/>
        </a:bodyPr>
        <a:lstStyle/>
        <a:p>
          <a:pPr lvl="0" algn="ctr" defTabSz="84455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19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กำหนดวงเงินการจัดซื้อจัดจ้างพัสดุโดยวิธีเฉพาะเจาะจง </a:t>
          </a:r>
        </a:p>
        <a:p>
          <a:pPr lvl="0" algn="ctr" defTabSz="84455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19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วงเงินการจัดซื้อจัดจ้างที่ไม่ทำข้อตกลงเป็นหนังสือ </a:t>
          </a:r>
        </a:p>
        <a:p>
          <a:pPr lvl="0" algn="ctr" defTabSz="84455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19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และวงเงินการจัดซื้อจัดจ้างในการแต่งตั้งผู้ตรวจรับพัสดุ </a:t>
          </a:r>
        </a:p>
        <a:p>
          <a:pPr lvl="0" algn="ctr" defTabSz="84455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19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พ.ศ. 2560 ลงวันที่ 23 สิงหาคม 2560</a:t>
          </a:r>
        </a:p>
      </dsp:txBody>
      <dsp:txXfrm rot="10800000">
        <a:off x="546716" y="2952330"/>
        <a:ext cx="4853866" cy="1376581"/>
      </dsp:txXfrm>
    </dsp:sp>
    <dsp:sp modelId="{81D2E58F-0AF7-48BD-AFE2-E03544CD3863}">
      <dsp:nvSpPr>
        <dsp:cNvPr id="0" name=""/>
        <dsp:cNvSpPr/>
      </dsp:nvSpPr>
      <dsp:spPr>
        <a:xfrm>
          <a:off x="0" y="3141533"/>
          <a:ext cx="859547" cy="85954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B8B932-6A20-40B5-ABB8-46ABFE1E6A3B}">
      <dsp:nvSpPr>
        <dsp:cNvPr id="0" name=""/>
        <dsp:cNvSpPr/>
      </dsp:nvSpPr>
      <dsp:spPr>
        <a:xfrm rot="10800000">
          <a:off x="202588" y="4494613"/>
          <a:ext cx="5198011" cy="1026815"/>
        </a:xfrm>
        <a:prstGeom prst="homePlat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9036" tIns="72390" rIns="135128" bIns="72390" numCol="1" spcCol="1270" anchor="ctr" anchorCtr="0">
          <a:noAutofit/>
        </a:bodyPr>
        <a:lstStyle/>
        <a:p>
          <a:pPr lvl="0" algn="ctr" defTabSz="84455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19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กำหนดหลักเกณฑ์ วิธีการ และเงื่อนไขการขึ้นทะเบียนที่ปรึกษา พ.ศ. 2560 ลงวันที่ 23 สิงหาคม 2560</a:t>
          </a:r>
        </a:p>
      </dsp:txBody>
      <dsp:txXfrm rot="10800000">
        <a:off x="459292" y="4494613"/>
        <a:ext cx="4941307" cy="1026815"/>
      </dsp:txXfrm>
    </dsp:sp>
    <dsp:sp modelId="{F20B7757-433F-41E0-90B0-84E5617E462B}">
      <dsp:nvSpPr>
        <dsp:cNvPr id="0" name=""/>
        <dsp:cNvSpPr/>
      </dsp:nvSpPr>
      <dsp:spPr>
        <a:xfrm>
          <a:off x="0" y="4599813"/>
          <a:ext cx="859547" cy="85954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B8B932-6A20-40B5-ABB8-46ABFE1E6A3B}">
      <dsp:nvSpPr>
        <dsp:cNvPr id="0" name=""/>
        <dsp:cNvSpPr/>
      </dsp:nvSpPr>
      <dsp:spPr>
        <a:xfrm rot="10800000">
          <a:off x="202571" y="219969"/>
          <a:ext cx="5198011" cy="1004163"/>
        </a:xfrm>
        <a:prstGeom prst="homePlate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3441" tIns="76200" rIns="142240" bIns="76200" numCol="1" spcCol="1270" anchor="ctr" anchorCtr="0">
          <a:noAutofit/>
        </a:bodyPr>
        <a:lstStyle/>
        <a:p>
          <a:pPr lvl="0" algn="ctr" defTabSz="88900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กำหนดเรื่องการจัดซื้อจัดจ้างกับหน่วยงานของรัฐที่ใช้สิทธิอุทธรณ์ไม่ได้ พ.ศ. 2560 ลงวันที่ 23 สิงหาคม 2560</a:t>
          </a:r>
        </a:p>
      </dsp:txBody>
      <dsp:txXfrm rot="10800000">
        <a:off x="453612" y="219969"/>
        <a:ext cx="4946970" cy="1004163"/>
      </dsp:txXfrm>
    </dsp:sp>
    <dsp:sp modelId="{F20B7757-433F-41E0-90B0-84E5617E462B}">
      <dsp:nvSpPr>
        <dsp:cNvPr id="0" name=""/>
        <dsp:cNvSpPr/>
      </dsp:nvSpPr>
      <dsp:spPr>
        <a:xfrm>
          <a:off x="0" y="4438"/>
          <a:ext cx="1028276" cy="102827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36E75E-585D-4D8D-9950-625FC8839152}">
      <dsp:nvSpPr>
        <dsp:cNvPr id="0" name=""/>
        <dsp:cNvSpPr/>
      </dsp:nvSpPr>
      <dsp:spPr>
        <a:xfrm rot="10800000">
          <a:off x="202624" y="1512166"/>
          <a:ext cx="5197975" cy="1119525"/>
        </a:xfrm>
        <a:prstGeom prst="homePlate">
          <a:avLst/>
        </a:prstGeom>
        <a:solidFill>
          <a:srgbClr val="CCFF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3441" tIns="76200" rIns="142240" bIns="76200" numCol="1" spcCol="1270" anchor="ctr" anchorCtr="0">
          <a:noAutofit/>
        </a:bodyPr>
        <a:lstStyle/>
        <a:p>
          <a:pPr lvl="0" algn="ctr" defTabSz="88900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กำหนดอัตราค่าจ้างผู้ให้บริการงานจ้างออกแบบหรือควบคุมงานก่อสร้าง พ.ศ. 2562 ลงวันที่ 10 กรกฎาคม 2562</a:t>
          </a:r>
        </a:p>
      </dsp:txBody>
      <dsp:txXfrm rot="10800000">
        <a:off x="482505" y="1512166"/>
        <a:ext cx="4918094" cy="1119525"/>
      </dsp:txXfrm>
    </dsp:sp>
    <dsp:sp modelId="{BE4768C5-6E1F-4BCC-9762-105406D370D0}">
      <dsp:nvSpPr>
        <dsp:cNvPr id="0" name=""/>
        <dsp:cNvSpPr/>
      </dsp:nvSpPr>
      <dsp:spPr>
        <a:xfrm>
          <a:off x="0" y="1385287"/>
          <a:ext cx="1028276" cy="102827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EFB357-B1CE-4094-A024-06767DFE056A}">
      <dsp:nvSpPr>
        <dsp:cNvPr id="0" name=""/>
        <dsp:cNvSpPr/>
      </dsp:nvSpPr>
      <dsp:spPr>
        <a:xfrm rot="10800000">
          <a:off x="202624" y="2897292"/>
          <a:ext cx="5197975" cy="991135"/>
        </a:xfrm>
        <a:prstGeom prst="homePlat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3441" tIns="76200" rIns="142240" bIns="76200" numCol="1" spcCol="1270" anchor="ctr" anchorCtr="0">
          <a:noAutofit/>
        </a:bodyPr>
        <a:lstStyle/>
        <a:p>
          <a:pPr lvl="0" algn="ctr" defTabSz="88900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กำหนดกรณีการจัดซื้อจัดจ้างโดยวิธีเฉพาะเจาะจง</a:t>
          </a:r>
        </a:p>
        <a:p>
          <a:pPr lvl="0" algn="ctr" defTabSz="889000">
            <a:lnSpc>
              <a:spcPts val="2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พ.ศ. 2561 ลงวันที่ 30 มกราคม 2561</a:t>
          </a:r>
        </a:p>
      </dsp:txBody>
      <dsp:txXfrm rot="10800000">
        <a:off x="450408" y="2897292"/>
        <a:ext cx="4950191" cy="991135"/>
      </dsp:txXfrm>
    </dsp:sp>
    <dsp:sp modelId="{1433A250-93E1-4519-97DC-9F06ABBB5F28}">
      <dsp:nvSpPr>
        <dsp:cNvPr id="0" name=""/>
        <dsp:cNvSpPr/>
      </dsp:nvSpPr>
      <dsp:spPr>
        <a:xfrm>
          <a:off x="0" y="2766136"/>
          <a:ext cx="1028276" cy="102827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E5719C-8A43-4337-9C77-72B800C16C0A}">
      <dsp:nvSpPr>
        <dsp:cNvPr id="0" name=""/>
        <dsp:cNvSpPr/>
      </dsp:nvSpPr>
      <dsp:spPr>
        <a:xfrm rot="10800000">
          <a:off x="202624" y="4101360"/>
          <a:ext cx="5197975" cy="1150785"/>
        </a:xfrm>
        <a:prstGeom prst="homePlat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3441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กำหนดกรณีการจัดซื้อจัดจ้างโดยวิธีเฉพาะเจาะจง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(ฉบับที่ 2) พ.ศ. 2561 ลงวันที่ 20 พฤศจิกายน 2561</a:t>
          </a:r>
        </a:p>
      </dsp:txBody>
      <dsp:txXfrm rot="10800000">
        <a:off x="490320" y="4101360"/>
        <a:ext cx="4910279" cy="1150785"/>
      </dsp:txXfrm>
    </dsp:sp>
    <dsp:sp modelId="{1855B47F-5460-4046-8610-33F80687783A}">
      <dsp:nvSpPr>
        <dsp:cNvPr id="0" name=""/>
        <dsp:cNvSpPr/>
      </dsp:nvSpPr>
      <dsp:spPr>
        <a:xfrm>
          <a:off x="0" y="4162615"/>
          <a:ext cx="1028276" cy="102827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FEFAEF-71C4-418A-94AE-18B017D97B96}">
      <dsp:nvSpPr>
        <dsp:cNvPr id="0" name=""/>
        <dsp:cNvSpPr/>
      </dsp:nvSpPr>
      <dsp:spPr>
        <a:xfrm rot="10800000">
          <a:off x="151986" y="890"/>
          <a:ext cx="5197975" cy="838227"/>
        </a:xfrm>
        <a:prstGeom prst="homePlate">
          <a:avLst/>
        </a:prstGeom>
        <a:solidFill>
          <a:srgbClr val="CC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8133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กำหนดกรณีการจัดซื้อจัดจ้างโดยวิธีเฉพาะเจาะจง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(ฉบับที่ 3) พ.ศ. 2564 ลงวันที่ 7 ตุลาคม 2564   </a:t>
          </a:r>
        </a:p>
      </dsp:txBody>
      <dsp:txXfrm rot="10800000">
        <a:off x="361543" y="890"/>
        <a:ext cx="4988418" cy="838227"/>
      </dsp:txXfrm>
    </dsp:sp>
    <dsp:sp modelId="{C791EE58-D991-45D2-8AE4-DAC6A90090E0}">
      <dsp:nvSpPr>
        <dsp:cNvPr id="0" name=""/>
        <dsp:cNvSpPr/>
      </dsp:nvSpPr>
      <dsp:spPr>
        <a:xfrm>
          <a:off x="0" y="149549"/>
          <a:ext cx="540018" cy="54001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FEFAEF-71C4-418A-94AE-18B017D97B96}">
      <dsp:nvSpPr>
        <dsp:cNvPr id="0" name=""/>
        <dsp:cNvSpPr/>
      </dsp:nvSpPr>
      <dsp:spPr>
        <a:xfrm rot="10800000">
          <a:off x="72006" y="2"/>
          <a:ext cx="5197975" cy="949085"/>
        </a:xfrm>
        <a:prstGeom prst="homePlate">
          <a:avLst/>
        </a:prstGeom>
        <a:solidFill>
          <a:srgbClr val="CC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9627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กำหนดพัสดุและวิธีการจัดซื้อจัดจ้างพัสดุ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ที่รัฐต้องการส่งเสริมหรือสนับสนุน พ.ศ. 2563 </a:t>
          </a:r>
          <a:br>
            <a:rPr lang="th-TH" sz="20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sz="20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ลงวันที่ 17 มกราคม 2563 </a:t>
          </a:r>
        </a:p>
      </dsp:txBody>
      <dsp:txXfrm rot="10800000">
        <a:off x="309277" y="2"/>
        <a:ext cx="4960704" cy="949085"/>
      </dsp:txXfrm>
    </dsp:sp>
    <dsp:sp modelId="{C791EE58-D991-45D2-8AE4-DAC6A90090E0}">
      <dsp:nvSpPr>
        <dsp:cNvPr id="0" name=""/>
        <dsp:cNvSpPr/>
      </dsp:nvSpPr>
      <dsp:spPr>
        <a:xfrm>
          <a:off x="0" y="148038"/>
          <a:ext cx="611437" cy="61143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FEFAEF-71C4-418A-94AE-18B017D97B96}">
      <dsp:nvSpPr>
        <dsp:cNvPr id="0" name=""/>
        <dsp:cNvSpPr/>
      </dsp:nvSpPr>
      <dsp:spPr>
        <a:xfrm rot="10800000">
          <a:off x="72006" y="3"/>
          <a:ext cx="5197975" cy="1034992"/>
        </a:xfrm>
        <a:prstGeom prst="homePlate">
          <a:avLst/>
        </a:prstGeom>
        <a:solidFill>
          <a:srgbClr val="CC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032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กำหนดพัสดุและวิธีการจัดซื้อจัดจ้างพัสดุ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ที่รัฐต้องการส่งเสริมหรือสนับสนุน (ฉบับที่ 2) พ.ศ. 2563 ลงวันที่ 8 ธันวาคม 2563 </a:t>
          </a:r>
        </a:p>
      </dsp:txBody>
      <dsp:txXfrm rot="10800000">
        <a:off x="330754" y="3"/>
        <a:ext cx="4939227" cy="1034992"/>
      </dsp:txXfrm>
    </dsp:sp>
    <dsp:sp modelId="{C791EE58-D991-45D2-8AE4-DAC6A90090E0}">
      <dsp:nvSpPr>
        <dsp:cNvPr id="0" name=""/>
        <dsp:cNvSpPr/>
      </dsp:nvSpPr>
      <dsp:spPr>
        <a:xfrm>
          <a:off x="0" y="161437"/>
          <a:ext cx="666781" cy="66678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FEFAEF-71C4-418A-94AE-18B017D97B96}">
      <dsp:nvSpPr>
        <dsp:cNvPr id="0" name=""/>
        <dsp:cNvSpPr/>
      </dsp:nvSpPr>
      <dsp:spPr>
        <a:xfrm rot="10800000">
          <a:off x="72006" y="3"/>
          <a:ext cx="5197975" cy="1034992"/>
        </a:xfrm>
        <a:prstGeom prst="homePlate">
          <a:avLst/>
        </a:prstGeom>
        <a:solidFill>
          <a:srgbClr val="CC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4032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กำหนดพัสดุและวิธีการจัดซื้อจัดจ้างพัสดุ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ที่รัฐต้องการส่งเสริมหรือสนับสนุน (ฉบับที่ 3) พ.ศ. 2564 ลงวันที่ 29 กันยายน 2564 </a:t>
          </a:r>
        </a:p>
      </dsp:txBody>
      <dsp:txXfrm rot="10800000">
        <a:off x="330754" y="3"/>
        <a:ext cx="4939227" cy="1034992"/>
      </dsp:txXfrm>
    </dsp:sp>
    <dsp:sp modelId="{C791EE58-D991-45D2-8AE4-DAC6A90090E0}">
      <dsp:nvSpPr>
        <dsp:cNvPr id="0" name=""/>
        <dsp:cNvSpPr/>
      </dsp:nvSpPr>
      <dsp:spPr>
        <a:xfrm>
          <a:off x="0" y="161437"/>
          <a:ext cx="666781" cy="66678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FEFAEF-71C4-418A-94AE-18B017D97B96}">
      <dsp:nvSpPr>
        <dsp:cNvPr id="0" name=""/>
        <dsp:cNvSpPr/>
      </dsp:nvSpPr>
      <dsp:spPr>
        <a:xfrm rot="10800000">
          <a:off x="151986" y="1161"/>
          <a:ext cx="5197975" cy="1092948"/>
        </a:xfrm>
        <a:prstGeom prst="homePlate">
          <a:avLst/>
        </a:prstGeom>
        <a:solidFill>
          <a:srgbClr val="CC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497" tIns="76200" rIns="142240" bIns="76200" numCol="1" spcCol="1270" anchor="ctr" anchorCtr="0">
          <a:noAutofit/>
        </a:bodyPr>
        <a:lstStyle/>
        <a:p>
          <a:pPr lvl="0" algn="ctr" defTabSz="889000">
            <a:spcBef>
              <a:spcPct val="0"/>
            </a:spcBef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กำหนดพัสดุและวิธีการจัดซื้อจัดจ้างพัสดุ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ที่รัฐต้องการส่งเสริมหรือสนับสนุน (ฉบับที่ 34 พ.ศ. 2566 ลงวันที่ 31 สิงหาคม 2566   </a:t>
          </a:r>
          <a:endParaRPr lang="th-TH" sz="20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sp:txBody>
      <dsp:txXfrm rot="10800000">
        <a:off x="425223" y="1161"/>
        <a:ext cx="4924738" cy="1092948"/>
      </dsp:txXfrm>
    </dsp:sp>
    <dsp:sp modelId="{C791EE58-D991-45D2-8AE4-DAC6A90090E0}">
      <dsp:nvSpPr>
        <dsp:cNvPr id="0" name=""/>
        <dsp:cNvSpPr/>
      </dsp:nvSpPr>
      <dsp:spPr>
        <a:xfrm>
          <a:off x="0" y="194995"/>
          <a:ext cx="704119" cy="70411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DE6E0-EC9B-4C21-A994-0F2CF3B2C930}" type="datetimeFigureOut">
              <a:rPr lang="th-TH" smtClean="0"/>
              <a:pPr/>
              <a:t>13/09/66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C3DE0A-A496-4738-9101-C1EA07CA358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997421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8AA65-B81F-4103-8690-76C82E2CA6D4}" type="datetimeFigureOut">
              <a:rPr lang="th-TH" smtClean="0"/>
              <a:pPr/>
              <a:t>13/09/66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5EC4D-CA3B-4FD4-BFE9-0CCA618FB64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31205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3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4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03690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22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386591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23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169998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24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867428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25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777876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26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960174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27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305972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28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131061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29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837551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30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668313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31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66831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549021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32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77610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33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901319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34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029617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35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529433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37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261858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47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241018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57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241018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58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461443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99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182702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98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08466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92134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105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080638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129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531969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131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908829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132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644355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133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736014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1E78C6-F405-4512-B7CC-758EA4569CD2}" type="slidenum">
              <a:rPr lang="en-US" smtClean="0"/>
              <a:pPr/>
              <a:t>156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9789677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189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4614438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cs typeface="Cordia New" pitchFamily="34" charset="-34"/>
            </a:endParaRPr>
          </a:p>
        </p:txBody>
      </p:sp>
      <p:sp>
        <p:nvSpPr>
          <p:cNvPr id="1843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93063D-F85B-4EC0-A902-E4458D32335E}" type="slidenum">
              <a:rPr lang="th-TH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206</a:t>
            </a:fld>
            <a:endParaRPr lang="th-TH">
              <a:latin typeface="Arial" pitchFamily="34" charset="0"/>
            </a:endParaRP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2429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cs typeface="Cordia New" pitchFamily="34" charset="-34"/>
            </a:endParaRPr>
          </a:p>
        </p:txBody>
      </p:sp>
      <p:sp>
        <p:nvSpPr>
          <p:cNvPr id="1843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93063D-F85B-4EC0-A902-E4458D32335E}" type="slidenum">
              <a:rPr lang="th-TH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207</a:t>
            </a:fld>
            <a:endParaRPr lang="th-TH">
              <a:latin typeface="Arial" pitchFamily="34" charset="0"/>
            </a:endParaRP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242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cs typeface="Cordia New" pitchFamily="34" charset="-34"/>
            </a:endParaRPr>
          </a:p>
        </p:txBody>
      </p:sp>
      <p:sp>
        <p:nvSpPr>
          <p:cNvPr id="1843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93063D-F85B-4EC0-A902-E4458D32335E}" type="slidenum">
              <a:rPr lang="th-TH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208</a:t>
            </a:fld>
            <a:endParaRPr lang="th-TH">
              <a:latin typeface="Arial" pitchFamily="34" charset="0"/>
            </a:endParaRP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831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036909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221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95995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222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8259448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223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8882021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224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6476651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225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4531912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226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925194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227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261544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228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0968008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229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4588412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358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323588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85760499-6051-410B-8873-2535B75A51EA}" type="slidenum">
              <a:rPr lang="en-US" sz="1200" smtClean="0"/>
              <a:pPr eaLnBrk="1" hangingPunct="1"/>
              <a:t>287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12430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0369090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4611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324612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6B36E435-EE27-4301-84C9-D79D5496AF70}" type="slidenum">
              <a:rPr lang="en-US" sz="1200" smtClean="0"/>
              <a:pPr eaLnBrk="1" hangingPunct="1"/>
              <a:t>300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17393529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343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3122629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345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3122629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363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5565792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88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7270010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99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9681585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1E78C6-F405-4512-B7CC-758EA4569CD2}" type="slidenum">
              <a:rPr lang="en-US" smtClean="0"/>
              <a:pPr/>
              <a:t>464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439828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err="1"/>
              <a:t>น่น</a:t>
            </a:r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481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36349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03690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03690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20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73855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24965E-0709-4EF3-9CF0-C936A718FABE}" type="slidenum">
              <a:rPr lang="th-TH" smtClean="0"/>
              <a:pPr>
                <a:defRPr/>
              </a:pPr>
              <a:t>21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38659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คลิกเพื่อแก้ไขลักษณะชื่อเรื่องรองต้นแบบ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6218-E5EF-4950-85CC-E1389EB2CB10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1856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54E86-4795-41FC-8C17-E47413492304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0057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7905-4BFB-4628-9C9D-9C61ED59F3CF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89847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ชื่อเรื่องและไดอะแกรมหรือแผนผังองค์ก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 SmartArt 2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4114800"/>
          </a:xfrm>
        </p:spPr>
        <p:txBody>
          <a:bodyPr>
            <a:normAutofit/>
          </a:bodyPr>
          <a:lstStyle/>
          <a:p>
            <a:pPr lvl="0"/>
            <a:endParaRPr lang="th-TH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B0710-AFB9-4D74-9C4A-F06389FF2CD8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ชื่อเรื่อง ข้อความ 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8E039-6603-4D13-A921-9AEF8D69F421}" type="datetime1">
              <a:rPr lang="th-TH" smtClean="0"/>
              <a:pPr>
                <a:defRPr/>
              </a:pPr>
              <a:t>13/09/66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826FE-A6A3-4C48-9740-57657A8B4677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843333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ชื่อเรื่องและตารา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ตาราง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8D49ABB-FA80-4A8E-BAA5-0838C9C82E89}" type="slidenum">
              <a:rPr lang="en-US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7" name="ชื่อเรื่องรอง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h-TH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30" name="ตัวยึดวันที่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6218-E5EF-4950-85CC-E1389EB2CB10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19" name="ตัวยึดท้ายกระดา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7" name="ตัวยึดหมายเลขภาพนิ่ง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2F0CF-95B0-49C3-84EA-9B01F17F988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5C2-D8D2-426B-BDD6-1C9BC5351492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17CF-AA06-4F61-BFD4-3C7A4EAD3391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เนื้อหา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8D2A-AD4B-472A-B8C4-01252D28A4E1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2F0CF-95B0-49C3-84EA-9B01F17F988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26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FEDC-4A16-44E3-993E-AE543CF870F3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827B-0B6A-48C1-9364-2A964F06E9F0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6140-77E2-4A58-8112-13A8908E3730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ตัดและมนมุมสี่เหลี่ยมหนึ่งมุม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สามเหลี่ยมมุมฉาก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C8ED1-D4CE-482F-A886-3E1626993D26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h-TH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10" name="รูปแบบอิสระ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รูปแบบอิสระ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54E86-4795-41FC-8C17-E47413492304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7905-4BFB-4628-9C9D-9C61ED59F3CF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7" name="ชื่อเรื่องรอง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h-TH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30" name="ตัวยึดวันที่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6218-E5EF-4950-85CC-E1389EB2CB10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19" name="ตัวยึดท้ายกระดา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7" name="ตัวยึดหมายเลขภาพนิ่ง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2F0CF-95B0-49C3-84EA-9B01F17F988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5C2-D8D2-426B-BDD6-1C9BC5351492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17CF-AA06-4F61-BFD4-3C7A4EAD3391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5C2-D8D2-426B-BDD6-1C9BC5351492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961770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เนื้อหา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8D2A-AD4B-472A-B8C4-01252D28A4E1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FEDC-4A16-44E3-993E-AE543CF870F3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827B-0B6A-48C1-9364-2A964F06E9F0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6140-77E2-4A58-8112-13A8908E3730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ตัดและมนมุมสี่เหลี่ยมหนึ่งมุม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สามเหลี่ยมมุมฉาก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C8ED1-D4CE-482F-A886-3E1626993D26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h-TH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10" name="รูปแบบอิสระ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รูปแบบอิสระ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54E86-4795-41FC-8C17-E47413492304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7905-4BFB-4628-9C9D-9C61ED59F3CF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17CF-AA06-4F61-BFD4-3C7A4EAD3391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35758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8D2A-AD4B-472A-B8C4-01252D28A4E1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68893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FEDC-4A16-44E3-993E-AE543CF870F3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3304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827B-0B6A-48C1-9364-2A964F06E9F0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44244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6140-77E2-4A58-8112-13A8908E3730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5594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C8ED1-D4CE-482F-A886-3E1626993D26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9387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282D0-FA92-4359-A9D5-1BA2846DFD0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8705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  <p:sldLayoutId id="2147483665" r:id="rId13"/>
    <p:sldLayoutId id="2147483666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รูปแบบอิสระ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รูปแบบอิสระ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ตัวยึดชื่อเรื่อง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0" name="ตัวยึดข้อความ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/>
              <a:t>ระดับที่สอง</a:t>
            </a:r>
          </a:p>
          <a:p>
            <a:pPr lvl="2" eaLnBrk="1" latinLnBrk="0" hangingPunct="1"/>
            <a:r>
              <a:rPr kumimoji="0" lang="th-TH"/>
              <a:t>ระดับที่สาม</a:t>
            </a:r>
          </a:p>
          <a:p>
            <a:pPr lvl="3" eaLnBrk="1" latinLnBrk="0" hangingPunct="1"/>
            <a:r>
              <a:rPr kumimoji="0" lang="th-TH"/>
              <a:t>ระดับที่สี่</a:t>
            </a:r>
          </a:p>
          <a:p>
            <a:pPr lvl="4" eaLnBrk="1" latinLnBrk="0" hangingPunct="1"/>
            <a:r>
              <a:rPr kumimoji="0" lang="th-TH"/>
              <a:t>ระดับที่ห้า</a:t>
            </a:r>
            <a:endParaRPr kumimoji="0" lang="en-US"/>
          </a:p>
        </p:txBody>
      </p:sp>
      <p:sp>
        <p:nvSpPr>
          <p:cNvPr id="10" name="ตัวยึดวันที่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2D282D0-FA92-4359-A9D5-1BA2846DFD0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22" name="ตัวยึดท้ายกระดา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18" name="ตัวยึดหมายเลขภาพนิ่ง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  <p:grpSp>
        <p:nvGrpSpPr>
          <p:cNvPr id="2" name="กลุ่ม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รูปแบบอิสระ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รูปแบบอิสระ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รูปแบบอิสระ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รูปแบบอิสระ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ตัวยึดชื่อเรื่อง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0" name="ตัวยึดข้อความ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/>
              <a:t>ระดับที่สอง</a:t>
            </a:r>
          </a:p>
          <a:p>
            <a:pPr lvl="2" eaLnBrk="1" latinLnBrk="0" hangingPunct="1"/>
            <a:r>
              <a:rPr kumimoji="0" lang="th-TH"/>
              <a:t>ระดับที่สาม</a:t>
            </a:r>
          </a:p>
          <a:p>
            <a:pPr lvl="3" eaLnBrk="1" latinLnBrk="0" hangingPunct="1"/>
            <a:r>
              <a:rPr kumimoji="0" lang="th-TH"/>
              <a:t>ระดับที่สี่</a:t>
            </a:r>
          </a:p>
          <a:p>
            <a:pPr lvl="4" eaLnBrk="1" latinLnBrk="0" hangingPunct="1"/>
            <a:r>
              <a:rPr kumimoji="0" lang="th-TH"/>
              <a:t>ระดับที่ห้า</a:t>
            </a:r>
            <a:endParaRPr kumimoji="0" lang="en-US"/>
          </a:p>
        </p:txBody>
      </p:sp>
      <p:sp>
        <p:nvSpPr>
          <p:cNvPr id="10" name="ตัวยึดวันที่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2D282D0-FA92-4359-A9D5-1BA2846DFD0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22" name="ตัวยึดท้ายกระดา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18" name="ตัวยึดหมายเลขภาพนิ่ง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  <p:grpSp>
        <p:nvGrpSpPr>
          <p:cNvPr id="2" name="กลุ่ม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รูปแบบอิสระ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รูปแบบอิสระ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6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89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89.jpeg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jpeg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6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g"/><Relationship Id="rId2" Type="http://schemas.openxmlformats.org/officeDocument/2006/relationships/image" Target="../media/image114.jpg"/><Relationship Id="rId1" Type="http://schemas.openxmlformats.org/officeDocument/2006/relationships/slideLayout" Target="../slideLayouts/slideLayout6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jpeg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23.jpeg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3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3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g"/><Relationship Id="rId1" Type="http://schemas.openxmlformats.org/officeDocument/2006/relationships/slideLayout" Target="../slideLayouts/slideLayout3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3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18" Type="http://schemas.openxmlformats.org/officeDocument/2006/relationships/diagramLayout" Target="../diagrams/layout8.xml"/><Relationship Id="rId3" Type="http://schemas.openxmlformats.org/officeDocument/2006/relationships/diagramLayout" Target="../diagrams/layout5.xml"/><Relationship Id="rId21" Type="http://schemas.microsoft.com/office/2007/relationships/diagramDrawing" Target="../diagrams/drawing8.xml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17" Type="http://schemas.openxmlformats.org/officeDocument/2006/relationships/diagramData" Target="../diagrams/data8.xml"/><Relationship Id="rId2" Type="http://schemas.openxmlformats.org/officeDocument/2006/relationships/diagramData" Target="../diagrams/data5.xml"/><Relationship Id="rId16" Type="http://schemas.microsoft.com/office/2007/relationships/diagramDrawing" Target="../diagrams/drawing7.xml"/><Relationship Id="rId20" Type="http://schemas.openxmlformats.org/officeDocument/2006/relationships/diagramColors" Target="../diagrams/colors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5" Type="http://schemas.openxmlformats.org/officeDocument/2006/relationships/diagramColors" Target="../diagrams/colors7.xml"/><Relationship Id="rId10" Type="http://schemas.openxmlformats.org/officeDocument/2006/relationships/diagramColors" Target="../diagrams/colors6.xml"/><Relationship Id="rId19" Type="http://schemas.openxmlformats.org/officeDocument/2006/relationships/diagramQuickStyle" Target="../diagrams/quickStyle8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g"/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2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6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7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13" Type="http://schemas.openxmlformats.org/officeDocument/2006/relationships/diagramLayout" Target="../diagrams/layout11.xml"/><Relationship Id="rId18" Type="http://schemas.openxmlformats.org/officeDocument/2006/relationships/diagramLayout" Target="../diagrams/layout12.xml"/><Relationship Id="rId3" Type="http://schemas.openxmlformats.org/officeDocument/2006/relationships/diagramLayout" Target="../diagrams/layout9.xml"/><Relationship Id="rId21" Type="http://schemas.microsoft.com/office/2007/relationships/diagramDrawing" Target="../diagrams/drawing12.xml"/><Relationship Id="rId7" Type="http://schemas.openxmlformats.org/officeDocument/2006/relationships/diagramData" Target="../diagrams/data10.xml"/><Relationship Id="rId12" Type="http://schemas.openxmlformats.org/officeDocument/2006/relationships/diagramData" Target="../diagrams/data11.xml"/><Relationship Id="rId17" Type="http://schemas.openxmlformats.org/officeDocument/2006/relationships/diagramData" Target="../diagrams/data12.xml"/><Relationship Id="rId2" Type="http://schemas.openxmlformats.org/officeDocument/2006/relationships/diagramData" Target="../diagrams/data9.xml"/><Relationship Id="rId16" Type="http://schemas.microsoft.com/office/2007/relationships/diagramDrawing" Target="../diagrams/drawing11.xml"/><Relationship Id="rId20" Type="http://schemas.openxmlformats.org/officeDocument/2006/relationships/diagramColors" Target="../diagrams/colors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5" Type="http://schemas.openxmlformats.org/officeDocument/2006/relationships/diagramColors" Target="../diagrams/colors11.xml"/><Relationship Id="rId10" Type="http://schemas.openxmlformats.org/officeDocument/2006/relationships/diagramColors" Target="../diagrams/colors10.xml"/><Relationship Id="rId19" Type="http://schemas.openxmlformats.org/officeDocument/2006/relationships/diagramQuickStyle" Target="../diagrams/quickStyle12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Relationship Id="rId14" Type="http://schemas.openxmlformats.org/officeDocument/2006/relationships/diagramQuickStyle" Target="../diagrams/quickStyle11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1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1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1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1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1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g"/><Relationship Id="rId1" Type="http://schemas.openxmlformats.org/officeDocument/2006/relationships/slideLayout" Target="../slideLayouts/slideLayout21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g"/><Relationship Id="rId1" Type="http://schemas.openxmlformats.org/officeDocument/2006/relationships/slideLayout" Target="../slideLayouts/slideLayout21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g"/><Relationship Id="rId2" Type="http://schemas.openxmlformats.org/officeDocument/2006/relationships/image" Target="../media/image143.jp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45.jp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g"/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48.jp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g"/><Relationship Id="rId2" Type="http://schemas.openxmlformats.org/officeDocument/2006/relationships/image" Target="../media/image149.jp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51.jpg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g"/><Relationship Id="rId1" Type="http://schemas.openxmlformats.org/officeDocument/2006/relationships/slideLayout" Target="../slideLayouts/slideLayout21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g"/><Relationship Id="rId2" Type="http://schemas.openxmlformats.org/officeDocument/2006/relationships/image" Target="../media/image153.jp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55.jp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g"/><Relationship Id="rId2" Type="http://schemas.openxmlformats.org/officeDocument/2006/relationships/image" Target="../media/image156.jp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59.jpg"/><Relationship Id="rId4" Type="http://schemas.openxmlformats.org/officeDocument/2006/relationships/image" Target="../media/image158.jp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62.jpeg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62.jpeg"/><Relationship Id="rId4" Type="http://schemas.openxmlformats.org/officeDocument/2006/relationships/image" Target="../media/image161.jpeg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1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1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71.jpeg"/><Relationship Id="rId4" Type="http://schemas.openxmlformats.org/officeDocument/2006/relationships/image" Target="../media/image170.jpeg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1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15.xml"/></Relationships>
</file>

<file path=ppt/slides/_rels/slide1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jpeg"/><Relationship Id="rId3" Type="http://schemas.openxmlformats.org/officeDocument/2006/relationships/image" Target="../media/image175.jpeg"/><Relationship Id="rId7" Type="http://schemas.openxmlformats.org/officeDocument/2006/relationships/image" Target="../media/image177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jpeg"/><Relationship Id="rId5" Type="http://schemas.openxmlformats.org/officeDocument/2006/relationships/image" Target="../media/image139.jpeg"/><Relationship Id="rId4" Type="http://schemas.openxmlformats.org/officeDocument/2006/relationships/image" Target="../media/image176.jpe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3.jpeg"/><Relationship Id="rId5" Type="http://schemas.openxmlformats.org/officeDocument/2006/relationships/image" Target="../media/image182.jpeg"/><Relationship Id="rId4" Type="http://schemas.openxmlformats.org/officeDocument/2006/relationships/image" Target="../media/image181.jpe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16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16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16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jpeg"/><Relationship Id="rId5" Type="http://schemas.openxmlformats.org/officeDocument/2006/relationships/image" Target="../media/image193.jpeg"/><Relationship Id="rId4" Type="http://schemas.openxmlformats.org/officeDocument/2006/relationships/image" Target="../media/image192.jpeg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5.xml"/><Relationship Id="rId3" Type="http://schemas.openxmlformats.org/officeDocument/2006/relationships/image" Target="../media/image42.jpeg"/><Relationship Id="rId7" Type="http://schemas.openxmlformats.org/officeDocument/2006/relationships/diagramQuickStyle" Target="../diagrams/quickStyle25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5.xml"/><Relationship Id="rId5" Type="http://schemas.openxmlformats.org/officeDocument/2006/relationships/diagramData" Target="../diagrams/data25.xml"/><Relationship Id="rId10" Type="http://schemas.openxmlformats.org/officeDocument/2006/relationships/slide" Target="slide57.xml"/><Relationship Id="rId4" Type="http://schemas.openxmlformats.org/officeDocument/2006/relationships/image" Target="../media/image43.jpeg"/><Relationship Id="rId9" Type="http://schemas.microsoft.com/office/2007/relationships/diagramDrawing" Target="../diagrams/drawing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16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16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16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2.jpeg"/><Relationship Id="rId5" Type="http://schemas.openxmlformats.org/officeDocument/2006/relationships/image" Target="../media/image201.jpeg"/><Relationship Id="rId4" Type="http://schemas.openxmlformats.org/officeDocument/2006/relationships/image" Target="../media/image200.jpeg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eg"/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2.jpeg"/><Relationship Id="rId5" Type="http://schemas.openxmlformats.org/officeDocument/2006/relationships/image" Target="../media/image206.jpeg"/><Relationship Id="rId4" Type="http://schemas.openxmlformats.org/officeDocument/2006/relationships/image" Target="../media/image205.jpeg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189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jpe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16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jpeg"/><Relationship Id="rId7" Type="http://schemas.openxmlformats.org/officeDocument/2006/relationships/image" Target="../media/image207.png"/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3.jpeg"/><Relationship Id="rId5" Type="http://schemas.openxmlformats.org/officeDocument/2006/relationships/image" Target="../media/image212.jpeg"/><Relationship Id="rId4" Type="http://schemas.openxmlformats.org/officeDocument/2006/relationships/image" Target="../media/image211.jpeg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jpeg"/><Relationship Id="rId7" Type="http://schemas.openxmlformats.org/officeDocument/2006/relationships/image" Target="../media/image207.png"/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3.jpeg"/><Relationship Id="rId5" Type="http://schemas.openxmlformats.org/officeDocument/2006/relationships/image" Target="../media/image212.jpeg"/><Relationship Id="rId4" Type="http://schemas.openxmlformats.org/officeDocument/2006/relationships/image" Target="../media/image211.jpeg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jpeg"/><Relationship Id="rId7" Type="http://schemas.openxmlformats.org/officeDocument/2006/relationships/image" Target="../media/image207.png"/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3.jpeg"/><Relationship Id="rId5" Type="http://schemas.openxmlformats.org/officeDocument/2006/relationships/image" Target="../media/image212.jpeg"/><Relationship Id="rId4" Type="http://schemas.openxmlformats.org/officeDocument/2006/relationships/image" Target="../media/image211.jpeg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20.jpeg"/><Relationship Id="rId4" Type="http://schemas.openxmlformats.org/officeDocument/2006/relationships/image" Target="../media/image219.jpeg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jpe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jpeg"/><Relationship Id="rId7" Type="http://schemas.openxmlformats.org/officeDocument/2006/relationships/image" Target="../media/image22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4.jpeg"/><Relationship Id="rId5" Type="http://schemas.openxmlformats.org/officeDocument/2006/relationships/image" Target="../media/image223.jpeg"/><Relationship Id="rId4" Type="http://schemas.openxmlformats.org/officeDocument/2006/relationships/image" Target="../media/image222.jpeg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6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69.png"/><Relationship Id="rId5" Type="http://schemas.openxmlformats.org/officeDocument/2006/relationships/image" Target="../media/image90.jpeg"/><Relationship Id="rId4" Type="http://schemas.openxmlformats.org/officeDocument/2006/relationships/image" Target="../media/image228.png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slide" Target="slide281.xml"/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2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4.jpeg"/><Relationship Id="rId4" Type="http://schemas.openxmlformats.org/officeDocument/2006/relationships/image" Target="../media/image233.jpeg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jpeg"/><Relationship Id="rId2" Type="http://schemas.openxmlformats.org/officeDocument/2006/relationships/image" Target="../media/image2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jpeg"/><Relationship Id="rId4" Type="http://schemas.openxmlformats.org/officeDocument/2006/relationships/image" Target="../media/image238.jpeg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jpeg"/><Relationship Id="rId2" Type="http://schemas.openxmlformats.org/officeDocument/2006/relationships/image" Target="../media/image2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2.jpeg"/><Relationship Id="rId4" Type="http://schemas.openxmlformats.org/officeDocument/2006/relationships/image" Target="../media/image241.jpeg"/></Relationships>
</file>

<file path=ppt/slides/_rels/slide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jpeg"/><Relationship Id="rId2" Type="http://schemas.openxmlformats.org/officeDocument/2006/relationships/image" Target="../media/image2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6.jpeg"/><Relationship Id="rId4" Type="http://schemas.openxmlformats.org/officeDocument/2006/relationships/image" Target="../media/image245.jpeg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jpeg"/><Relationship Id="rId7" Type="http://schemas.openxmlformats.org/officeDocument/2006/relationships/image" Target="../media/image252.jpeg"/><Relationship Id="rId2" Type="http://schemas.openxmlformats.org/officeDocument/2006/relationships/image" Target="../media/image2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1.jpeg"/><Relationship Id="rId5" Type="http://schemas.openxmlformats.org/officeDocument/2006/relationships/image" Target="../media/image250.jpeg"/><Relationship Id="rId4" Type="http://schemas.openxmlformats.org/officeDocument/2006/relationships/image" Target="../media/image249.jpeg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jpeg"/><Relationship Id="rId2" Type="http://schemas.openxmlformats.org/officeDocument/2006/relationships/image" Target="../media/image2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2.jpeg"/><Relationship Id="rId4" Type="http://schemas.openxmlformats.org/officeDocument/2006/relationships/image" Target="../media/image255.jpeg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jpeg"/><Relationship Id="rId2" Type="http://schemas.openxmlformats.org/officeDocument/2006/relationships/image" Target="../media/image2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9.jpeg"/><Relationship Id="rId4" Type="http://schemas.openxmlformats.org/officeDocument/2006/relationships/image" Target="../media/image258.jpeg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jpeg"/><Relationship Id="rId1" Type="http://schemas.openxmlformats.org/officeDocument/2006/relationships/slideLayout" Target="../slideLayouts/slideLayout7.xml"/></Relationships>
</file>

<file path=ppt/slides/_rels/slide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2.jpeg"/><Relationship Id="rId2" Type="http://schemas.openxmlformats.org/officeDocument/2006/relationships/image" Target="../media/image2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4.jpeg"/><Relationship Id="rId4" Type="http://schemas.openxmlformats.org/officeDocument/2006/relationships/image" Target="../media/image263.jpeg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6.jpeg"/><Relationship Id="rId2" Type="http://schemas.openxmlformats.org/officeDocument/2006/relationships/image" Target="../media/image265.jpeg"/><Relationship Id="rId1" Type="http://schemas.openxmlformats.org/officeDocument/2006/relationships/slideLayout" Target="../slideLayouts/slideLayout7.xml"/></Relationships>
</file>

<file path=ppt/slides/_rels/slide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jpeg"/><Relationship Id="rId7" Type="http://schemas.openxmlformats.org/officeDocument/2006/relationships/image" Target="../media/image272.jpg"/><Relationship Id="rId2" Type="http://schemas.openxmlformats.org/officeDocument/2006/relationships/image" Target="../media/image2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1.jpeg"/><Relationship Id="rId5" Type="http://schemas.openxmlformats.org/officeDocument/2006/relationships/image" Target="../media/image270.jpeg"/><Relationship Id="rId4" Type="http://schemas.openxmlformats.org/officeDocument/2006/relationships/image" Target="../media/image269.jpeg"/></Relationships>
</file>

<file path=ppt/slides/_rels/slide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jpeg"/><Relationship Id="rId7" Type="http://schemas.openxmlformats.org/officeDocument/2006/relationships/image" Target="../media/image278.jpeg"/><Relationship Id="rId2" Type="http://schemas.openxmlformats.org/officeDocument/2006/relationships/image" Target="../media/image2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7.jpeg"/><Relationship Id="rId5" Type="http://schemas.openxmlformats.org/officeDocument/2006/relationships/image" Target="../media/image276.jpeg"/><Relationship Id="rId4" Type="http://schemas.openxmlformats.org/officeDocument/2006/relationships/image" Target="../media/image275.jpeg"/></Relationships>
</file>

<file path=ppt/slides/_rels/slide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jpeg"/><Relationship Id="rId7" Type="http://schemas.openxmlformats.org/officeDocument/2006/relationships/image" Target="../media/image284.png"/><Relationship Id="rId2" Type="http://schemas.openxmlformats.org/officeDocument/2006/relationships/image" Target="../media/image27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3.jpeg"/><Relationship Id="rId5" Type="http://schemas.openxmlformats.org/officeDocument/2006/relationships/image" Target="../media/image282.jpeg"/><Relationship Id="rId4" Type="http://schemas.openxmlformats.org/officeDocument/2006/relationships/image" Target="../media/image28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6.jpeg"/><Relationship Id="rId2" Type="http://schemas.openxmlformats.org/officeDocument/2006/relationships/image" Target="../media/image28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7.jpg"/></Relationships>
</file>

<file path=ppt/slides/_rels/slide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9.jpeg"/><Relationship Id="rId2" Type="http://schemas.openxmlformats.org/officeDocument/2006/relationships/image" Target="../media/image28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0.jpg"/></Relationships>
</file>

<file path=ppt/slides/_rels/slide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jpeg"/><Relationship Id="rId2" Type="http://schemas.openxmlformats.org/officeDocument/2006/relationships/image" Target="../media/image29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5.jpeg"/><Relationship Id="rId5" Type="http://schemas.openxmlformats.org/officeDocument/2006/relationships/image" Target="../media/image294.jpeg"/><Relationship Id="rId4" Type="http://schemas.openxmlformats.org/officeDocument/2006/relationships/image" Target="../media/image293.jpeg"/></Relationships>
</file>

<file path=ppt/slides/_rels/slide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7.jpeg"/><Relationship Id="rId2" Type="http://schemas.openxmlformats.org/officeDocument/2006/relationships/image" Target="../media/image29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8.jfif"/></Relationships>
</file>

<file path=ppt/slides/_rels/slide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29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1.jpg"/></Relationships>
</file>

<file path=ppt/slides/_rels/slide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3.png"/><Relationship Id="rId2" Type="http://schemas.openxmlformats.org/officeDocument/2006/relationships/image" Target="../media/image30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4.png"/></Relationships>
</file>

<file path=ppt/slides/_rels/slide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6.jpeg"/><Relationship Id="rId2" Type="http://schemas.openxmlformats.org/officeDocument/2006/relationships/image" Target="../media/image305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08.jpg"/><Relationship Id="rId4" Type="http://schemas.openxmlformats.org/officeDocument/2006/relationships/image" Target="../media/image307.jpg"/></Relationships>
</file>

<file path=ppt/slides/_rels/slide2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jpg"/><Relationship Id="rId2" Type="http://schemas.openxmlformats.org/officeDocument/2006/relationships/image" Target="../media/image309.jpg"/><Relationship Id="rId1" Type="http://schemas.openxmlformats.org/officeDocument/2006/relationships/slideLayout" Target="../slideLayouts/slideLayout16.xm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1.jpg"/><Relationship Id="rId1" Type="http://schemas.openxmlformats.org/officeDocument/2006/relationships/slideLayout" Target="../slideLayouts/slideLayout16.xml"/></Relationships>
</file>

<file path=ppt/slides/_rels/slide2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3.jpg"/><Relationship Id="rId2" Type="http://schemas.openxmlformats.org/officeDocument/2006/relationships/image" Target="../media/image3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6.jpg"/><Relationship Id="rId5" Type="http://schemas.openxmlformats.org/officeDocument/2006/relationships/image" Target="../media/image315.jpg"/><Relationship Id="rId4" Type="http://schemas.openxmlformats.org/officeDocument/2006/relationships/image" Target="../media/image314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8.jpg"/><Relationship Id="rId2" Type="http://schemas.openxmlformats.org/officeDocument/2006/relationships/image" Target="../media/image317.jpg"/><Relationship Id="rId1" Type="http://schemas.openxmlformats.org/officeDocument/2006/relationships/slideLayout" Target="../slideLayouts/slideLayout16.xml"/></Relationships>
</file>

<file path=ppt/slides/_rels/slide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jpg"/><Relationship Id="rId2" Type="http://schemas.openxmlformats.org/officeDocument/2006/relationships/image" Target="../media/image319.jpg"/><Relationship Id="rId1" Type="http://schemas.openxmlformats.org/officeDocument/2006/relationships/slideLayout" Target="../slideLayouts/slideLayout16.xml"/></Relationships>
</file>

<file path=ppt/slides/_rels/slide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2.jpg"/><Relationship Id="rId2" Type="http://schemas.openxmlformats.org/officeDocument/2006/relationships/image" Target="../media/image321.jpg"/><Relationship Id="rId1" Type="http://schemas.openxmlformats.org/officeDocument/2006/relationships/slideLayout" Target="../slideLayouts/slideLayout16.xml"/></Relationships>
</file>

<file path=ppt/slides/_rels/slide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4.jpg"/><Relationship Id="rId2" Type="http://schemas.openxmlformats.org/officeDocument/2006/relationships/image" Target="../media/image323.jpg"/><Relationship Id="rId1" Type="http://schemas.openxmlformats.org/officeDocument/2006/relationships/slideLayout" Target="../slideLayouts/slideLayout16.xml"/></Relationships>
</file>

<file path=ppt/slides/_rels/slide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6.jpg"/><Relationship Id="rId2" Type="http://schemas.openxmlformats.org/officeDocument/2006/relationships/image" Target="../media/image325.jpg"/><Relationship Id="rId1" Type="http://schemas.openxmlformats.org/officeDocument/2006/relationships/slideLayout" Target="../slideLayouts/slideLayout16.xml"/></Relationships>
</file>

<file path=ppt/slides/_rels/slide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8.jpg"/><Relationship Id="rId2" Type="http://schemas.openxmlformats.org/officeDocument/2006/relationships/image" Target="../media/image327.jpg"/><Relationship Id="rId1" Type="http://schemas.openxmlformats.org/officeDocument/2006/relationships/slideLayout" Target="../slideLayouts/slideLayout16.xml"/></Relationships>
</file>

<file path=ppt/slides/_rels/slide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jpg"/><Relationship Id="rId2" Type="http://schemas.openxmlformats.org/officeDocument/2006/relationships/image" Target="../media/image329.jpg"/><Relationship Id="rId1" Type="http://schemas.openxmlformats.org/officeDocument/2006/relationships/slideLayout" Target="../slideLayouts/slideLayout16.xml"/></Relationships>
</file>

<file path=ppt/slides/_rels/slide2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1.jpg"/><Relationship Id="rId2" Type="http://schemas.openxmlformats.org/officeDocument/2006/relationships/image" Target="../media/image330.jpg"/><Relationship Id="rId1" Type="http://schemas.openxmlformats.org/officeDocument/2006/relationships/slideLayout" Target="../slideLayouts/slideLayout16.xml"/></Relationships>
</file>

<file path=ppt/slides/_rels/slide2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3.jpg"/><Relationship Id="rId2" Type="http://schemas.openxmlformats.org/officeDocument/2006/relationships/image" Target="../media/image332.jpg"/><Relationship Id="rId1" Type="http://schemas.openxmlformats.org/officeDocument/2006/relationships/slideLayout" Target="../slideLayouts/slideLayout16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4.jp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5.jpg"/><Relationship Id="rId1" Type="http://schemas.openxmlformats.org/officeDocument/2006/relationships/slideLayout" Target="../slideLayouts/slideLayout16.xml"/></Relationships>
</file>

<file path=ppt/slides/_rels/slide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6.jpg"/><Relationship Id="rId1" Type="http://schemas.openxmlformats.org/officeDocument/2006/relationships/slideLayout" Target="../slideLayouts/slideLayout16.xml"/></Relationships>
</file>

<file path=ppt/slides/_rels/slide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7.jpg"/><Relationship Id="rId1" Type="http://schemas.openxmlformats.org/officeDocument/2006/relationships/slideLayout" Target="../slideLayouts/slideLayout16.xml"/></Relationships>
</file>

<file path=ppt/slides/_rels/slide2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29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1.jpg"/></Relationships>
</file>

<file path=ppt/slides/_rels/slide2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3.png"/><Relationship Id="rId2" Type="http://schemas.openxmlformats.org/officeDocument/2006/relationships/image" Target="../media/image30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4.png"/></Relationships>
</file>

<file path=ppt/slides/_rels/slide2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9.png"/><Relationship Id="rId2" Type="http://schemas.openxmlformats.org/officeDocument/2006/relationships/image" Target="../media/image3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0.png"/></Relationships>
</file>

<file path=ppt/slides/_rels/slide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2.png"/><Relationship Id="rId2" Type="http://schemas.openxmlformats.org/officeDocument/2006/relationships/image" Target="../media/image3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3.png"/></Relationships>
</file>

<file path=ppt/slides/_rels/slide2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5.png"/><Relationship Id="rId2" Type="http://schemas.openxmlformats.org/officeDocument/2006/relationships/image" Target="../media/image3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6.png"/></Relationships>
</file>

<file path=ppt/slides/_rels/slide2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8.png"/><Relationship Id="rId2" Type="http://schemas.openxmlformats.org/officeDocument/2006/relationships/image" Target="../media/image347.jpeg"/><Relationship Id="rId1" Type="http://schemas.openxmlformats.org/officeDocument/2006/relationships/slideLayout" Target="../slideLayouts/slideLayout2.xml"/></Relationships>
</file>

<file path=ppt/slides/_rels/slide2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jpeg"/><Relationship Id="rId2" Type="http://schemas.openxmlformats.org/officeDocument/2006/relationships/image" Target="../media/image34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2.jpeg"/><Relationship Id="rId2" Type="http://schemas.openxmlformats.org/officeDocument/2006/relationships/image" Target="../media/image3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3.jpeg"/></Relationships>
</file>

<file path=ppt/slides/_rels/slide2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5.jpeg"/><Relationship Id="rId2" Type="http://schemas.openxmlformats.org/officeDocument/2006/relationships/image" Target="../media/image354.jpeg"/><Relationship Id="rId1" Type="http://schemas.openxmlformats.org/officeDocument/2006/relationships/slideLayout" Target="../slideLayouts/slideLayout2.xml"/></Relationships>
</file>

<file path=ppt/slides/_rels/slide2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7.png"/><Relationship Id="rId2" Type="http://schemas.openxmlformats.org/officeDocument/2006/relationships/image" Target="../media/image356.jpeg"/><Relationship Id="rId1" Type="http://schemas.openxmlformats.org/officeDocument/2006/relationships/slideLayout" Target="../slideLayouts/slideLayout2.xml"/></Relationships>
</file>

<file path=ppt/slides/_rels/slide2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9.jpeg"/><Relationship Id="rId2" Type="http://schemas.openxmlformats.org/officeDocument/2006/relationships/image" Target="../media/image358.jpeg"/><Relationship Id="rId1" Type="http://schemas.openxmlformats.org/officeDocument/2006/relationships/slideLayout" Target="../slideLayouts/slideLayout2.xml"/></Relationships>
</file>

<file path=ppt/slides/_rels/slide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0.jpeg"/><Relationship Id="rId1" Type="http://schemas.openxmlformats.org/officeDocument/2006/relationships/slideLayout" Target="../slideLayouts/slideLayout2.xml"/></Relationships>
</file>

<file path=ppt/slides/_rels/slide2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2.jpeg"/><Relationship Id="rId2" Type="http://schemas.openxmlformats.org/officeDocument/2006/relationships/image" Target="../media/image3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3.jpeg"/></Relationships>
</file>

<file path=ppt/slides/_rels/slide2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4.jpeg"/><Relationship Id="rId1" Type="http://schemas.openxmlformats.org/officeDocument/2006/relationships/slideLayout" Target="../slideLayouts/slideLayout16.xml"/></Relationships>
</file>

<file path=ppt/slides/_rels/slide2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5.jpeg"/><Relationship Id="rId1" Type="http://schemas.openxmlformats.org/officeDocument/2006/relationships/slideLayout" Target="../slideLayouts/slideLayout16.xml"/></Relationships>
</file>

<file path=ppt/slides/_rels/slide2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6.jpeg"/><Relationship Id="rId1" Type="http://schemas.openxmlformats.org/officeDocument/2006/relationships/slideLayout" Target="../slideLayouts/slideLayout7.xml"/></Relationships>
</file>

<file path=ppt/slides/_rels/slide2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7.png"/><Relationship Id="rId1" Type="http://schemas.openxmlformats.org/officeDocument/2006/relationships/slideLayout" Target="../slideLayouts/slideLayout16.xml"/></Relationships>
</file>

<file path=ppt/slides/_rels/slide2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3.png"/><Relationship Id="rId3" Type="http://schemas.openxmlformats.org/officeDocument/2006/relationships/image" Target="../media/image368.png"/><Relationship Id="rId7" Type="http://schemas.openxmlformats.org/officeDocument/2006/relationships/image" Target="../media/image37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1.png"/><Relationship Id="rId5" Type="http://schemas.openxmlformats.org/officeDocument/2006/relationships/image" Target="../media/image370.png"/><Relationship Id="rId4" Type="http://schemas.openxmlformats.org/officeDocument/2006/relationships/image" Target="../media/image369.jpeg"/><Relationship Id="rId9" Type="http://schemas.openxmlformats.org/officeDocument/2006/relationships/image" Target="../media/image374.png"/></Relationships>
</file>

<file path=ppt/slides/_rels/slide2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6.jpeg"/><Relationship Id="rId1" Type="http://schemas.openxmlformats.org/officeDocument/2006/relationships/slideLayout" Target="../slideLayouts/slideLayout7.xml"/></Relationships>
</file>

<file path=ppt/slides/_rels/slide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7.jpeg"/><Relationship Id="rId1" Type="http://schemas.openxmlformats.org/officeDocument/2006/relationships/slideLayout" Target="../slideLayouts/slideLayout7.xml"/></Relationships>
</file>

<file path=ppt/slides/_rels/slide2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9.jpeg"/><Relationship Id="rId2" Type="http://schemas.openxmlformats.org/officeDocument/2006/relationships/image" Target="../media/image378.jpeg"/><Relationship Id="rId1" Type="http://schemas.openxmlformats.org/officeDocument/2006/relationships/slideLayout" Target="../slideLayouts/slideLayout7.xml"/></Relationships>
</file>

<file path=ppt/slides/_rels/slide2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1.jpeg"/><Relationship Id="rId2" Type="http://schemas.openxmlformats.org/officeDocument/2006/relationships/image" Target="../media/image380.jpeg"/><Relationship Id="rId1" Type="http://schemas.openxmlformats.org/officeDocument/2006/relationships/slideLayout" Target="../slideLayouts/slideLayout7.xml"/></Relationships>
</file>

<file path=ppt/slides/_rels/slide2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1.jpeg"/><Relationship Id="rId2" Type="http://schemas.openxmlformats.org/officeDocument/2006/relationships/image" Target="../media/image380.jpeg"/><Relationship Id="rId1" Type="http://schemas.openxmlformats.org/officeDocument/2006/relationships/slideLayout" Target="../slideLayouts/slideLayout7.xml"/></Relationships>
</file>

<file path=ppt/slides/_rels/slide2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2.jpeg"/><Relationship Id="rId1" Type="http://schemas.openxmlformats.org/officeDocument/2006/relationships/slideLayout" Target="../slideLayouts/slideLayout7.xml"/></Relationships>
</file>

<file path=ppt/slides/_rels/slide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5.jpeg"/><Relationship Id="rId5" Type="http://schemas.openxmlformats.org/officeDocument/2006/relationships/image" Target="../media/image368.png"/><Relationship Id="rId4" Type="http://schemas.openxmlformats.org/officeDocument/2006/relationships/image" Target="../media/image384.png"/></Relationships>
</file>

<file path=ppt/slides/_rels/slide3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7.jpeg"/><Relationship Id="rId2" Type="http://schemas.openxmlformats.org/officeDocument/2006/relationships/image" Target="../media/image38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jpeg"/><Relationship Id="rId4" Type="http://schemas.openxmlformats.org/officeDocument/2006/relationships/image" Target="../media/image388.jpeg"/></Relationships>
</file>

<file path=ppt/slides/_rels/slide3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image" Target="../media/image3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2.png"/><Relationship Id="rId4" Type="http://schemas.openxmlformats.org/officeDocument/2006/relationships/image" Target="../media/image391.png"/></Relationships>
</file>

<file path=ppt/slides/_rels/slide3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4.png"/><Relationship Id="rId2" Type="http://schemas.openxmlformats.org/officeDocument/2006/relationships/image" Target="../media/image39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7.png"/><Relationship Id="rId4" Type="http://schemas.openxmlformats.org/officeDocument/2006/relationships/image" Target="../media/image395.png"/></Relationships>
</file>

<file path=ppt/slides/_rels/slide3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7.png"/><Relationship Id="rId2" Type="http://schemas.openxmlformats.org/officeDocument/2006/relationships/image" Target="../media/image3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0.png"/><Relationship Id="rId5" Type="http://schemas.openxmlformats.org/officeDocument/2006/relationships/image" Target="../media/image399.png"/><Relationship Id="rId4" Type="http://schemas.openxmlformats.org/officeDocument/2006/relationships/image" Target="../media/image398.png"/></Relationships>
</file>

<file path=ppt/slides/_rels/slide3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2.jpeg"/><Relationship Id="rId2" Type="http://schemas.openxmlformats.org/officeDocument/2006/relationships/image" Target="../media/image401.jpeg"/><Relationship Id="rId1" Type="http://schemas.openxmlformats.org/officeDocument/2006/relationships/slideLayout" Target="../slideLayouts/slideLayout16.xml"/></Relationships>
</file>

<file path=ppt/slides/_rels/slide3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3.png"/><Relationship Id="rId1" Type="http://schemas.openxmlformats.org/officeDocument/2006/relationships/slideLayout" Target="../slideLayouts/slideLayout21.xml"/></Relationships>
</file>

<file path=ppt/slides/_rels/slide3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4.jpeg"/><Relationship Id="rId1" Type="http://schemas.openxmlformats.org/officeDocument/2006/relationships/slideLayout" Target="../slideLayouts/slideLayout21.xml"/></Relationships>
</file>

<file path=ppt/slides/_rels/slide3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6.jpeg"/><Relationship Id="rId2" Type="http://schemas.openxmlformats.org/officeDocument/2006/relationships/image" Target="../media/image405.jpeg"/><Relationship Id="rId1" Type="http://schemas.openxmlformats.org/officeDocument/2006/relationships/slideLayout" Target="../slideLayouts/slideLayout7.xml"/></Relationships>
</file>

<file path=ppt/slides/_rels/slide3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8.jpeg"/><Relationship Id="rId2" Type="http://schemas.openxmlformats.org/officeDocument/2006/relationships/image" Target="../media/image407.jpeg"/><Relationship Id="rId1" Type="http://schemas.openxmlformats.org/officeDocument/2006/relationships/slideLayout" Target="../slideLayouts/slideLayout7.xml"/></Relationships>
</file>

<file path=ppt/slides/_rels/slide3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5.jpeg"/><Relationship Id="rId1" Type="http://schemas.openxmlformats.org/officeDocument/2006/relationships/slideLayout" Target="../slideLayouts/slideLayout21.xml"/></Relationships>
</file>

<file path=ppt/slides/_rels/slide3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2.jpeg"/></Relationships>
</file>

<file path=ppt/slides/_rels/slide3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jpeg"/><Relationship Id="rId2" Type="http://schemas.openxmlformats.org/officeDocument/2006/relationships/image" Target="../media/image409.jpeg"/><Relationship Id="rId1" Type="http://schemas.openxmlformats.org/officeDocument/2006/relationships/slideLayout" Target="../slideLayouts/slideLayout16.xml"/></Relationships>
</file>

<file path=ppt/slides/_rels/slide3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1.jpeg"/><Relationship Id="rId1" Type="http://schemas.openxmlformats.org/officeDocument/2006/relationships/slideLayout" Target="../slideLayouts/slideLayout16.xml"/></Relationships>
</file>

<file path=ppt/slides/_rels/slide3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2.jpeg"/><Relationship Id="rId1" Type="http://schemas.openxmlformats.org/officeDocument/2006/relationships/slideLayout" Target="../slideLayouts/slideLayout16.xml"/></Relationships>
</file>

<file path=ppt/slides/_rels/slide3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4.jpg"/><Relationship Id="rId2" Type="http://schemas.openxmlformats.org/officeDocument/2006/relationships/image" Target="../media/image413.jpg"/><Relationship Id="rId1" Type="http://schemas.openxmlformats.org/officeDocument/2006/relationships/slideLayout" Target="../slideLayouts/slideLayout16.xml"/></Relationships>
</file>

<file path=ppt/slides/_rels/slide3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6.jpeg"/><Relationship Id="rId2" Type="http://schemas.openxmlformats.org/officeDocument/2006/relationships/image" Target="../media/image415.jpeg"/><Relationship Id="rId1" Type="http://schemas.openxmlformats.org/officeDocument/2006/relationships/slideLayout" Target="../slideLayouts/slideLayout16.xml"/></Relationships>
</file>

<file path=ppt/slides/_rels/slide3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7.jpe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8.jpeg"/><Relationship Id="rId1" Type="http://schemas.openxmlformats.org/officeDocument/2006/relationships/slideLayout" Target="../slideLayouts/slideLayout16.xml"/></Relationships>
</file>

<file path=ppt/slides/_rels/slide3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jpeg"/><Relationship Id="rId2" Type="http://schemas.openxmlformats.org/officeDocument/2006/relationships/image" Target="../media/image419.jpeg"/><Relationship Id="rId1" Type="http://schemas.openxmlformats.org/officeDocument/2006/relationships/slideLayout" Target="../slideLayouts/slideLayout16.xml"/></Relationships>
</file>

<file path=ppt/slides/_rels/slide3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2.jpeg"/><Relationship Id="rId2" Type="http://schemas.openxmlformats.org/officeDocument/2006/relationships/image" Target="../media/image421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23.jpeg"/></Relationships>
</file>

<file path=ppt/slides/_rels/slide3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4.jpg"/><Relationship Id="rId2" Type="http://schemas.openxmlformats.org/officeDocument/2006/relationships/image" Target="../media/image413.jpg"/><Relationship Id="rId1" Type="http://schemas.openxmlformats.org/officeDocument/2006/relationships/slideLayout" Target="../slideLayouts/slideLayout16.xml"/></Relationships>
</file>

<file path=ppt/slides/_rels/slide3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5.jpeg"/><Relationship Id="rId2" Type="http://schemas.openxmlformats.org/officeDocument/2006/relationships/image" Target="../media/image424.jpeg"/><Relationship Id="rId1" Type="http://schemas.openxmlformats.org/officeDocument/2006/relationships/slideLayout" Target="../slideLayouts/slideLayout16.xml"/></Relationships>
</file>

<file path=ppt/slides/_rels/slide3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1.jpeg"/><Relationship Id="rId1" Type="http://schemas.openxmlformats.org/officeDocument/2006/relationships/slideLayout" Target="../slideLayouts/slideLayout16.xml"/></Relationships>
</file>

<file path=ppt/slides/_rels/slide3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7.jpeg"/><Relationship Id="rId2" Type="http://schemas.openxmlformats.org/officeDocument/2006/relationships/image" Target="../media/image426.jpeg"/><Relationship Id="rId1" Type="http://schemas.openxmlformats.org/officeDocument/2006/relationships/slideLayout" Target="../slideLayouts/slideLayout16.xml"/></Relationships>
</file>

<file path=ppt/slides/_rels/slide3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4.jpg"/><Relationship Id="rId2" Type="http://schemas.openxmlformats.org/officeDocument/2006/relationships/image" Target="../media/image413.jp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8.jpeg"/><Relationship Id="rId1" Type="http://schemas.openxmlformats.org/officeDocument/2006/relationships/slideLayout" Target="../slideLayouts/slideLayout21.xml"/></Relationships>
</file>

<file path=ppt/slides/_rels/slide3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9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1.xml"/></Relationships>
</file>

<file path=ppt/slides/_rels/slide3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1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33.jpeg"/><Relationship Id="rId4" Type="http://schemas.openxmlformats.org/officeDocument/2006/relationships/image" Target="../media/image432.png"/></Relationships>
</file>

<file path=ppt/slides/_rels/slide3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4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1.xml"/></Relationships>
</file>

<file path=ppt/slides/_rels/slide3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5.jpeg"/><Relationship Id="rId1" Type="http://schemas.openxmlformats.org/officeDocument/2006/relationships/slideLayout" Target="../slideLayouts/slideLayout21.xml"/></Relationships>
</file>

<file path=ppt/slides/_rels/slide3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1.jpeg"/><Relationship Id="rId1" Type="http://schemas.openxmlformats.org/officeDocument/2006/relationships/slideLayout" Target="../slideLayouts/slideLayout16.xml"/></Relationships>
</file>

<file path=ppt/slides/_rels/slide3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2.jpeg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7.jpeg"/><Relationship Id="rId1" Type="http://schemas.openxmlformats.org/officeDocument/2006/relationships/slideLayout" Target="../slideLayouts/slideLayout16.xml"/></Relationships>
</file>

<file path=ppt/slides/_rels/slide3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8.jpeg"/><Relationship Id="rId1" Type="http://schemas.openxmlformats.org/officeDocument/2006/relationships/slideLayout" Target="../slideLayouts/slideLayout16.xml"/></Relationships>
</file>

<file path=ppt/slides/_rels/slide3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jpeg"/><Relationship Id="rId2" Type="http://schemas.openxmlformats.org/officeDocument/2006/relationships/image" Target="../media/image419.jpeg"/><Relationship Id="rId1" Type="http://schemas.openxmlformats.org/officeDocument/2006/relationships/slideLayout" Target="../slideLayouts/slideLayout16.xml"/></Relationships>
</file>

<file path=ppt/slides/_rels/slide3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1.jpeg"/><Relationship Id="rId1" Type="http://schemas.openxmlformats.org/officeDocument/2006/relationships/slideLayout" Target="../slideLayouts/slideLayout16.xml"/></Relationships>
</file>

<file path=ppt/slides/_rels/slide3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7.jpeg"/><Relationship Id="rId2" Type="http://schemas.openxmlformats.org/officeDocument/2006/relationships/image" Target="../media/image426.jpeg"/><Relationship Id="rId1" Type="http://schemas.openxmlformats.org/officeDocument/2006/relationships/slideLayout" Target="../slideLayouts/slideLayout16.xml"/></Relationships>
</file>

<file path=ppt/slides/_rels/slide3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7.jpeg"/><Relationship Id="rId7" Type="http://schemas.openxmlformats.org/officeDocument/2006/relationships/image" Target="../media/image441.jpeg"/><Relationship Id="rId2" Type="http://schemas.openxmlformats.org/officeDocument/2006/relationships/image" Target="../media/image4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0.jpeg"/><Relationship Id="rId5" Type="http://schemas.openxmlformats.org/officeDocument/2006/relationships/image" Target="../media/image439.jpeg"/><Relationship Id="rId4" Type="http://schemas.openxmlformats.org/officeDocument/2006/relationships/image" Target="../media/image438.jpeg"/></Relationships>
</file>

<file path=ppt/slides/_rels/slide3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2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35.jpeg"/></Relationships>
</file>

<file path=ppt/slides/_rels/slide3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3.png"/><Relationship Id="rId1" Type="http://schemas.openxmlformats.org/officeDocument/2006/relationships/slideLayout" Target="../slideLayouts/slideLayout16.xml"/></Relationships>
</file>

<file path=ppt/slides/_rels/slide3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5.png"/><Relationship Id="rId7" Type="http://schemas.openxmlformats.org/officeDocument/2006/relationships/image" Target="../media/image449.png"/><Relationship Id="rId2" Type="http://schemas.openxmlformats.org/officeDocument/2006/relationships/image" Target="../media/image4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8.png"/><Relationship Id="rId5" Type="http://schemas.openxmlformats.org/officeDocument/2006/relationships/image" Target="../media/image447.png"/><Relationship Id="rId4" Type="http://schemas.openxmlformats.org/officeDocument/2006/relationships/image" Target="../media/image446.png"/></Relationships>
</file>

<file path=ppt/slides/_rels/slide3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jpeg"/><Relationship Id="rId2" Type="http://schemas.openxmlformats.org/officeDocument/2006/relationships/image" Target="../media/image450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53.png"/><Relationship Id="rId4" Type="http://schemas.openxmlformats.org/officeDocument/2006/relationships/image" Target="../media/image452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5.png"/><Relationship Id="rId7" Type="http://schemas.openxmlformats.org/officeDocument/2006/relationships/image" Target="../media/image459.png"/><Relationship Id="rId2" Type="http://schemas.openxmlformats.org/officeDocument/2006/relationships/image" Target="../media/image454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58.jpeg"/><Relationship Id="rId5" Type="http://schemas.openxmlformats.org/officeDocument/2006/relationships/image" Target="../media/image457.jpeg"/><Relationship Id="rId4" Type="http://schemas.openxmlformats.org/officeDocument/2006/relationships/image" Target="../media/image456.jpeg"/></Relationships>
</file>

<file path=ppt/slides/_rels/slide3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0.jpeg"/><Relationship Id="rId1" Type="http://schemas.openxmlformats.org/officeDocument/2006/relationships/slideLayout" Target="../slideLayouts/slideLayout16.xml"/></Relationships>
</file>

<file path=ppt/slides/_rels/slide3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2.png"/><Relationship Id="rId2" Type="http://schemas.openxmlformats.org/officeDocument/2006/relationships/image" Target="../media/image461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64.png"/><Relationship Id="rId4" Type="http://schemas.openxmlformats.org/officeDocument/2006/relationships/image" Target="../media/image463.png"/></Relationships>
</file>

<file path=ppt/slides/_rels/slide3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5.jpeg"/><Relationship Id="rId7" Type="http://schemas.openxmlformats.org/officeDocument/2006/relationships/image" Target="../media/image469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8.jpeg"/><Relationship Id="rId5" Type="http://schemas.openxmlformats.org/officeDocument/2006/relationships/image" Target="../media/image467.jpeg"/><Relationship Id="rId4" Type="http://schemas.openxmlformats.org/officeDocument/2006/relationships/image" Target="../media/image466.jpeg"/></Relationships>
</file>

<file path=ppt/slides/_rels/slide3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1.jpg"/><Relationship Id="rId2" Type="http://schemas.openxmlformats.org/officeDocument/2006/relationships/image" Target="../media/image470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73.jpg"/><Relationship Id="rId4" Type="http://schemas.openxmlformats.org/officeDocument/2006/relationships/image" Target="../media/image472.jpeg"/></Relationships>
</file>

<file path=ppt/slides/_rels/slide3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5.png"/><Relationship Id="rId2" Type="http://schemas.openxmlformats.org/officeDocument/2006/relationships/image" Target="../media/image474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35.jpeg"/><Relationship Id="rId4" Type="http://schemas.openxmlformats.org/officeDocument/2006/relationships/image" Target="../media/image476.png"/></Relationships>
</file>

<file path=ppt/slides/_rels/slide3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7.png"/><Relationship Id="rId1" Type="http://schemas.openxmlformats.org/officeDocument/2006/relationships/slideLayout" Target="../slideLayouts/slideLayout2.xml"/></Relationships>
</file>

<file path=ppt/slides/_rels/slide3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16.xml"/></Relationships>
</file>

<file path=ppt/slides/_rels/slide3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57.xml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3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16.xml"/></Relationships>
</file>

<file path=ppt/slides/_rels/slide3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16.xml"/></Relationships>
</file>

<file path=ppt/slides/_rels/slide3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9.jpeg"/><Relationship Id="rId2" Type="http://schemas.openxmlformats.org/officeDocument/2006/relationships/image" Target="../media/image478.jpeg"/><Relationship Id="rId1" Type="http://schemas.openxmlformats.org/officeDocument/2006/relationships/slideLayout" Target="../slideLayouts/slideLayout21.xml"/></Relationships>
</file>

<file path=ppt/slides/_rels/slide3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0.jpeg"/><Relationship Id="rId1" Type="http://schemas.openxmlformats.org/officeDocument/2006/relationships/slideLayout" Target="../slideLayouts/slideLayout21.xml"/></Relationships>
</file>

<file path=ppt/slides/_rels/slide3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2.jpeg"/><Relationship Id="rId2" Type="http://schemas.openxmlformats.org/officeDocument/2006/relationships/image" Target="../media/image481.jpeg"/><Relationship Id="rId1" Type="http://schemas.openxmlformats.org/officeDocument/2006/relationships/slideLayout" Target="../slideLayouts/slideLayout21.xml"/></Relationships>
</file>

<file path=ppt/slides/_rels/slide3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3.jpeg"/><Relationship Id="rId1" Type="http://schemas.openxmlformats.org/officeDocument/2006/relationships/slideLayout" Target="../slideLayouts/slideLayout21.xml"/></Relationships>
</file>

<file path=ppt/slides/_rels/slide3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4.jpeg"/><Relationship Id="rId1" Type="http://schemas.openxmlformats.org/officeDocument/2006/relationships/slideLayout" Target="../slideLayouts/slideLayout2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3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5.png"/><Relationship Id="rId1" Type="http://schemas.openxmlformats.org/officeDocument/2006/relationships/slideLayout" Target="../slideLayouts/slideLayout21.xml"/></Relationships>
</file>

<file path=ppt/slides/_rels/slide3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1.jpeg"/><Relationship Id="rId1" Type="http://schemas.openxmlformats.org/officeDocument/2006/relationships/slideLayout" Target="../slideLayouts/slideLayout16.xml"/></Relationships>
</file>

<file path=ppt/slides/_rels/slide3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2.jpeg"/><Relationship Id="rId1" Type="http://schemas.openxmlformats.org/officeDocument/2006/relationships/slideLayout" Target="../slideLayouts/slideLayout16.xml"/></Relationships>
</file>

<file path=ppt/slides/_rels/slide3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7.jpeg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3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8.jpeg"/><Relationship Id="rId1" Type="http://schemas.openxmlformats.org/officeDocument/2006/relationships/slideLayout" Target="../slideLayouts/slideLayout16.xml"/></Relationships>
</file>

<file path=ppt/slides/_rels/slide3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jpeg"/><Relationship Id="rId2" Type="http://schemas.openxmlformats.org/officeDocument/2006/relationships/image" Target="../media/image419.jpeg"/><Relationship Id="rId1" Type="http://schemas.openxmlformats.org/officeDocument/2006/relationships/slideLayout" Target="../slideLayouts/slideLayout16.xml"/></Relationships>
</file>

<file path=ppt/slides/_rels/slide3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1.jpeg"/><Relationship Id="rId1" Type="http://schemas.openxmlformats.org/officeDocument/2006/relationships/slideLayout" Target="../slideLayouts/slideLayout16.xml"/></Relationships>
</file>

<file path=ppt/slides/_rels/slide3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7.jpeg"/><Relationship Id="rId2" Type="http://schemas.openxmlformats.org/officeDocument/2006/relationships/image" Target="../media/image426.jpeg"/><Relationship Id="rId1" Type="http://schemas.openxmlformats.org/officeDocument/2006/relationships/slideLayout" Target="../slideLayouts/slideLayout16.xml"/></Relationships>
</file>

<file path=ppt/slides/_rels/slide3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6.emf"/><Relationship Id="rId1" Type="http://schemas.openxmlformats.org/officeDocument/2006/relationships/slideLayout" Target="../slideLayouts/slideLayout21.xml"/></Relationships>
</file>

<file path=ppt/slides/_rels/slide3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7.emf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8.emf"/><Relationship Id="rId1" Type="http://schemas.openxmlformats.org/officeDocument/2006/relationships/slideLayout" Target="../slideLayouts/slideLayout21.xml"/></Relationships>
</file>

<file path=ppt/slides/_rels/slide4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9.emf"/><Relationship Id="rId1" Type="http://schemas.openxmlformats.org/officeDocument/2006/relationships/slideLayout" Target="../slideLayouts/slideLayout21.xml"/></Relationships>
</file>

<file path=ppt/slides/_rels/slide4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0.emf"/><Relationship Id="rId1" Type="http://schemas.openxmlformats.org/officeDocument/2006/relationships/slideLayout" Target="../slideLayouts/slideLayout21.xml"/></Relationships>
</file>

<file path=ppt/slides/_rels/slide4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1.emf"/><Relationship Id="rId1" Type="http://schemas.openxmlformats.org/officeDocument/2006/relationships/slideLayout" Target="../slideLayouts/slideLayout21.xml"/></Relationships>
</file>

<file path=ppt/slides/_rels/slide4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2.emf"/><Relationship Id="rId1" Type="http://schemas.openxmlformats.org/officeDocument/2006/relationships/slideLayout" Target="../slideLayouts/slideLayout21.xml"/></Relationships>
</file>

<file path=ppt/slides/_rels/slide4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3.jpeg"/><Relationship Id="rId1" Type="http://schemas.openxmlformats.org/officeDocument/2006/relationships/slideLayout" Target="../slideLayouts/slideLayout2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4.jpeg"/><Relationship Id="rId1" Type="http://schemas.openxmlformats.org/officeDocument/2006/relationships/slideLayout" Target="../slideLayouts/slideLayout21.xml"/></Relationships>
</file>

<file path=ppt/slides/_rels/slide4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5.jpeg"/><Relationship Id="rId1" Type="http://schemas.openxmlformats.org/officeDocument/2006/relationships/slideLayout" Target="../slideLayouts/slideLayout21.xml"/></Relationships>
</file>

<file path=ppt/slides/_rels/slide4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6.jpeg"/><Relationship Id="rId1" Type="http://schemas.openxmlformats.org/officeDocument/2006/relationships/slideLayout" Target="../slideLayouts/slideLayout21.xml"/></Relationships>
</file>

<file path=ppt/slides/_rels/slide4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7.png"/><Relationship Id="rId1" Type="http://schemas.openxmlformats.org/officeDocument/2006/relationships/slideLayout" Target="../slideLayouts/slideLayout21.xml"/></Relationships>
</file>

<file path=ppt/slides/_rels/slide4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2.jpeg"/><Relationship Id="rId1" Type="http://schemas.openxmlformats.org/officeDocument/2006/relationships/slideLayout" Target="../slideLayouts/slideLayout21.xml"/></Relationships>
</file>

<file path=ppt/slides/_rels/slide4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8.jpeg"/><Relationship Id="rId1" Type="http://schemas.openxmlformats.org/officeDocument/2006/relationships/slideLayout" Target="../slideLayouts/slideLayout21.xml"/></Relationships>
</file>

<file path=ppt/slides/_rels/slide4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7.png"/><Relationship Id="rId1" Type="http://schemas.openxmlformats.org/officeDocument/2006/relationships/slideLayout" Target="../slideLayouts/slideLayout21.xml"/></Relationships>
</file>

<file path=ppt/slides/_rels/slide4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4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9.jpeg"/><Relationship Id="rId1" Type="http://schemas.openxmlformats.org/officeDocument/2006/relationships/slideLayout" Target="../slideLayouts/slideLayout7.xml"/></Relationships>
</file>

<file path=ppt/slides/_rels/slide4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1.jpeg"/><Relationship Id="rId2" Type="http://schemas.openxmlformats.org/officeDocument/2006/relationships/image" Target="../media/image50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4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4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4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2.jpg"/><Relationship Id="rId1" Type="http://schemas.openxmlformats.org/officeDocument/2006/relationships/slideLayout" Target="../slideLayouts/slideLayout16.xml"/></Relationships>
</file>

<file path=ppt/slides/_rels/slide4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3.jpg"/><Relationship Id="rId1" Type="http://schemas.openxmlformats.org/officeDocument/2006/relationships/slideLayout" Target="../slideLayouts/slideLayout16.xml"/></Relationships>
</file>

<file path=ppt/slides/_rels/slide4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5.jpeg"/><Relationship Id="rId2" Type="http://schemas.openxmlformats.org/officeDocument/2006/relationships/image" Target="../media/image504.jpg"/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6.jpeg"/><Relationship Id="rId4" Type="http://schemas.openxmlformats.org/officeDocument/2006/relationships/image" Target="../media/image19.jpeg"/></Relationships>
</file>

<file path=ppt/slides/_rels/slide4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6.jpg"/><Relationship Id="rId1" Type="http://schemas.openxmlformats.org/officeDocument/2006/relationships/slideLayout" Target="../slideLayouts/slideLayout16.xml"/></Relationships>
</file>

<file path=ppt/slides/_rels/slide4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8.jpg"/><Relationship Id="rId2" Type="http://schemas.openxmlformats.org/officeDocument/2006/relationships/image" Target="../media/image507.jpg"/><Relationship Id="rId1" Type="http://schemas.openxmlformats.org/officeDocument/2006/relationships/slideLayout" Target="../slideLayouts/slideLayout16.xml"/></Relationships>
</file>

<file path=ppt/slides/_rels/slide4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9.jpg"/><Relationship Id="rId1" Type="http://schemas.openxmlformats.org/officeDocument/2006/relationships/slideLayout" Target="../slideLayouts/slideLayout16.xml"/></Relationships>
</file>

<file path=ppt/slides/_rels/slide4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1.jpg"/><Relationship Id="rId2" Type="http://schemas.openxmlformats.org/officeDocument/2006/relationships/image" Target="../media/image510.jpg"/><Relationship Id="rId1" Type="http://schemas.openxmlformats.org/officeDocument/2006/relationships/slideLayout" Target="../slideLayouts/slideLayout16.xml"/></Relationships>
</file>

<file path=ppt/slides/_rels/slide4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2.jpg"/><Relationship Id="rId1" Type="http://schemas.openxmlformats.org/officeDocument/2006/relationships/slideLayout" Target="../slideLayouts/slideLayout16.xml"/></Relationships>
</file>

<file path=ppt/slides/_rels/slide4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3.jpg"/><Relationship Id="rId1" Type="http://schemas.openxmlformats.org/officeDocument/2006/relationships/slideLayout" Target="../slideLayouts/slideLayout16.xml"/></Relationships>
</file>

<file path=ppt/slides/_rels/slide4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5.jpg"/><Relationship Id="rId2" Type="http://schemas.openxmlformats.org/officeDocument/2006/relationships/image" Target="../media/image514.jpg"/><Relationship Id="rId1" Type="http://schemas.openxmlformats.org/officeDocument/2006/relationships/slideLayout" Target="../slideLayouts/slideLayout16.xml"/></Relationships>
</file>

<file path=ppt/slides/_rels/slide4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6.jpg"/><Relationship Id="rId1" Type="http://schemas.openxmlformats.org/officeDocument/2006/relationships/slideLayout" Target="../slideLayouts/slideLayout16.xml"/></Relationships>
</file>

<file path=ppt/slides/_rels/slide4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7.jpg"/><Relationship Id="rId1" Type="http://schemas.openxmlformats.org/officeDocument/2006/relationships/slideLayout" Target="../slideLayouts/slideLayout16.xml"/></Relationships>
</file>

<file path=ppt/slides/_rels/slide4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9.jpg"/><Relationship Id="rId2" Type="http://schemas.openxmlformats.org/officeDocument/2006/relationships/image" Target="../media/image518.jpg"/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6.jpeg"/></Relationships>
</file>

<file path=ppt/slides/_rels/slide4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0.jpg"/><Relationship Id="rId1" Type="http://schemas.openxmlformats.org/officeDocument/2006/relationships/slideLayout" Target="../slideLayouts/slideLayout16.xml"/></Relationships>
</file>

<file path=ppt/slides/_rels/slide4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1.jpg"/><Relationship Id="rId1" Type="http://schemas.openxmlformats.org/officeDocument/2006/relationships/slideLayout" Target="../slideLayouts/slideLayout16.xml"/></Relationships>
</file>

<file path=ppt/slides/_rels/slide4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3.jpg"/><Relationship Id="rId2" Type="http://schemas.openxmlformats.org/officeDocument/2006/relationships/image" Target="../media/image522.jpg"/><Relationship Id="rId1" Type="http://schemas.openxmlformats.org/officeDocument/2006/relationships/slideLayout" Target="../slideLayouts/slideLayout16.xml"/></Relationships>
</file>

<file path=ppt/slides/_rels/slide4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4.jpg"/><Relationship Id="rId1" Type="http://schemas.openxmlformats.org/officeDocument/2006/relationships/slideLayout" Target="../slideLayouts/slideLayout16.xml"/></Relationships>
</file>

<file path=ppt/slides/_rels/slide4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5.jpg"/><Relationship Id="rId1" Type="http://schemas.openxmlformats.org/officeDocument/2006/relationships/slideLayout" Target="../slideLayouts/slideLayout16.xml"/></Relationships>
</file>

<file path=ppt/slides/_rels/slide4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6.jpg"/><Relationship Id="rId1" Type="http://schemas.openxmlformats.org/officeDocument/2006/relationships/slideLayout" Target="../slideLayouts/slideLayout16.xml"/></Relationships>
</file>

<file path=ppt/slides/_rels/slide4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3.jpeg"/><Relationship Id="rId1" Type="http://schemas.openxmlformats.org/officeDocument/2006/relationships/slideLayout" Target="../slideLayouts/slideLayout7.xml"/></Relationships>
</file>

<file path=ppt/slides/_rels/slide4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1.xml"/></Relationships>
</file>

<file path=ppt/slides/_rels/slide4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4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8.jpeg"/><Relationship Id="rId2" Type="http://schemas.openxmlformats.org/officeDocument/2006/relationships/image" Target="../media/image527.jpeg"/><Relationship Id="rId1" Type="http://schemas.openxmlformats.org/officeDocument/2006/relationships/slideLayout" Target="../slideLayouts/slideLayout2.xml"/></Relationships>
</file>

<file path=ppt/slides/_rels/slide4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jpeg"/><Relationship Id="rId2" Type="http://schemas.openxmlformats.org/officeDocument/2006/relationships/image" Target="../media/image529.jpeg"/><Relationship Id="rId1" Type="http://schemas.openxmlformats.org/officeDocument/2006/relationships/slideLayout" Target="../slideLayouts/slideLayout16.xml"/></Relationships>
</file>

<file path=ppt/slides/_rels/slide4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2.jpeg"/><Relationship Id="rId2" Type="http://schemas.openxmlformats.org/officeDocument/2006/relationships/image" Target="../media/image531.jpeg"/><Relationship Id="rId1" Type="http://schemas.openxmlformats.org/officeDocument/2006/relationships/slideLayout" Target="../slideLayouts/slideLayout16.xml"/></Relationships>
</file>

<file path=ppt/slides/_rels/slide4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3.jpeg"/><Relationship Id="rId1" Type="http://schemas.openxmlformats.org/officeDocument/2006/relationships/slideLayout" Target="../slideLayouts/slideLayout27.xml"/></Relationships>
</file>

<file path=ppt/slides/_rels/slide4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5.jpeg"/><Relationship Id="rId2" Type="http://schemas.openxmlformats.org/officeDocument/2006/relationships/image" Target="../media/image534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36.jpeg"/></Relationships>
</file>

<file path=ppt/slides/_rels/slide4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7.jpeg"/><Relationship Id="rId1" Type="http://schemas.openxmlformats.org/officeDocument/2006/relationships/slideLayout" Target="../slideLayouts/slideLayout16.xml"/></Relationships>
</file>

<file path=ppt/slides/_rels/slide4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4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9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4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jpeg"/><Relationship Id="rId2" Type="http://schemas.openxmlformats.org/officeDocument/2006/relationships/image" Target="../media/image375.jpeg"/><Relationship Id="rId1" Type="http://schemas.openxmlformats.org/officeDocument/2006/relationships/slideLayout" Target="../slideLayouts/slideLayout21.xml"/></Relationships>
</file>

<file path=ppt/slides/_rels/slide4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5.jpeg"/><Relationship Id="rId2" Type="http://schemas.openxmlformats.org/officeDocument/2006/relationships/image" Target="../media/image541.jpeg"/><Relationship Id="rId1" Type="http://schemas.openxmlformats.org/officeDocument/2006/relationships/slideLayout" Target="../slideLayouts/slideLayout21.xml"/></Relationships>
</file>

<file path=ppt/slides/_rels/slide4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2.jpeg"/><Relationship Id="rId1" Type="http://schemas.openxmlformats.org/officeDocument/2006/relationships/slideLayout" Target="../slideLayouts/slideLayout16.xml"/></Relationships>
</file>

<file path=ppt/slides/_rels/slide4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3.jpeg"/><Relationship Id="rId1" Type="http://schemas.openxmlformats.org/officeDocument/2006/relationships/slideLayout" Target="../slideLayouts/slideLayout16.xml"/></Relationships>
</file>

<file path=ppt/slides/_rels/slide4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4.jpeg"/><Relationship Id="rId1" Type="http://schemas.openxmlformats.org/officeDocument/2006/relationships/slideLayout" Target="../slideLayouts/slideLayout16.xml"/></Relationships>
</file>

<file path=ppt/slides/_rels/slide4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5.jpeg"/><Relationship Id="rId1" Type="http://schemas.openxmlformats.org/officeDocument/2006/relationships/slideLayout" Target="../slideLayouts/slideLayout16.xml"/></Relationships>
</file>

<file path=ppt/slides/_rels/slide4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6.jpeg"/><Relationship Id="rId1" Type="http://schemas.openxmlformats.org/officeDocument/2006/relationships/slideLayout" Target="../slideLayouts/slideLayout16.xml"/></Relationships>
</file>

<file path=ppt/slides/_rels/slide4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4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8.jpeg"/><Relationship Id="rId1" Type="http://schemas.openxmlformats.org/officeDocument/2006/relationships/slideLayout" Target="../slideLayouts/slideLayout2.xml"/></Relationships>
</file>

<file path=ppt/slides/_rels/slide4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0.png"/><Relationship Id="rId2" Type="http://schemas.openxmlformats.org/officeDocument/2006/relationships/image" Target="../media/image5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Layout" Target="../diagrams/layout18.xml"/><Relationship Id="rId7" Type="http://schemas.openxmlformats.org/officeDocument/2006/relationships/image" Target="../media/image26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Relationship Id="rId9" Type="http://schemas.openxmlformats.org/officeDocument/2006/relationships/image" Target="../media/image28.gi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diagramLayout" Target="../diagrams/layout19.xml"/><Relationship Id="rId7" Type="http://schemas.openxmlformats.org/officeDocument/2006/relationships/image" Target="../media/image40.jpe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1.xml"/><Relationship Id="rId3" Type="http://schemas.openxmlformats.org/officeDocument/2006/relationships/image" Target="../media/image42.jpeg"/><Relationship Id="rId7" Type="http://schemas.openxmlformats.org/officeDocument/2006/relationships/diagramQuickStyle" Target="../diagrams/quickStyle2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1.xml"/><Relationship Id="rId5" Type="http://schemas.openxmlformats.org/officeDocument/2006/relationships/diagramData" Target="../diagrams/data21.xml"/><Relationship Id="rId10" Type="http://schemas.openxmlformats.org/officeDocument/2006/relationships/slide" Target="slide57.xml"/><Relationship Id="rId4" Type="http://schemas.openxmlformats.org/officeDocument/2006/relationships/image" Target="../media/image43.jpeg"/><Relationship Id="rId9" Type="http://schemas.microsoft.com/office/2007/relationships/diagramDrawing" Target="../diagrams/drawing2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57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image" Target="../media/image5.emf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55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79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83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3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93.png"/><Relationship Id="rId4" Type="http://schemas.openxmlformats.org/officeDocument/2006/relationships/image" Target="../media/image92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89.jpeg"/><Relationship Id="rId4" Type="http://schemas.openxmlformats.org/officeDocument/2006/relationships/image" Target="../media/image9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G_1132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908720"/>
            <a:ext cx="6816758" cy="5112568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cxnSp>
        <p:nvCxnSpPr>
          <p:cNvPr id="23" name="Straight Connector 22"/>
          <p:cNvCxnSpPr/>
          <p:nvPr/>
        </p:nvCxnSpPr>
        <p:spPr>
          <a:xfrm>
            <a:off x="0" y="6165304"/>
            <a:ext cx="9144000" cy="7200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8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8D651E4-D978-4564-9E30-A8B3DC3D23A9}" type="slidenum">
              <a:rPr lang="en-US" altLang="th-TH" smtClean="0"/>
              <a:pPr/>
              <a:t>1</a:t>
            </a:fld>
            <a:endParaRPr lang="th-TH" altLang="th-TH"/>
          </a:p>
        </p:txBody>
      </p:sp>
      <p:grpSp>
        <p:nvGrpSpPr>
          <p:cNvPr id="2" name="Group 23"/>
          <p:cNvGrpSpPr/>
          <p:nvPr/>
        </p:nvGrpSpPr>
        <p:grpSpPr>
          <a:xfrm>
            <a:off x="0" y="2001614"/>
            <a:ext cx="9144000" cy="4523730"/>
            <a:chOff x="0" y="2001614"/>
            <a:chExt cx="9144000" cy="4523730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0" y="6093296"/>
              <a:ext cx="9144000" cy="7200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4"/>
            <p:cNvSpPr txBox="1">
              <a:spLocks noChangeArrowheads="1"/>
            </p:cNvSpPr>
            <p:nvPr/>
          </p:nvSpPr>
          <p:spPr>
            <a:xfrm>
              <a:off x="2303240" y="4293096"/>
              <a:ext cx="6445224" cy="13681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796925" indent="-796925" algn="r">
                <a:defRPr/>
              </a:pPr>
              <a:r>
                <a:rPr lang="th-TH" sz="40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ตามพระราชบัญญัติการจัดซื้อจัดจ้าง</a:t>
              </a:r>
            </a:p>
            <a:p>
              <a:pPr marL="796925" indent="-796925" algn="r">
                <a:defRPr/>
              </a:pPr>
              <a:r>
                <a:rPr lang="th-TH" sz="40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และการบริหารพัสดุภาครัฐ พ.ศ. 2560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5112568" y="5805264"/>
              <a:ext cx="3995936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400" b="1" dirty="0" err="1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Natchanon</a:t>
              </a:r>
              <a:r>
                <a:rPr lang="en-US" sz="3400" b="1" dirty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  </a:t>
              </a:r>
              <a:r>
                <a:rPr lang="en-US" sz="3400" b="1" dirty="0" err="1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Siriphongsurapa</a:t>
              </a:r>
              <a:endParaRPr lang="th-TH" sz="34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44008" y="2001614"/>
              <a:ext cx="432048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54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การจัดซื้อจัดจ้าง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64088" y="6237312"/>
              <a:ext cx="3672408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rgbClr val="FF6600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  <a:cs typeface="Angsana New" pitchFamily="18" charset="-34"/>
                </a:rPr>
                <a:t> C O P Y R I G H T</a:t>
              </a:r>
              <a:endParaRPr lang="th-TH" sz="4000" b="1" dirty="0">
                <a:solidFill>
                  <a:srgbClr val="FF6600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  <a:cs typeface="Angsana New" pitchFamily="18" charset="-34"/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5652120" y="6165304"/>
            <a:ext cx="432048" cy="432048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rPr>
              <a:t>C</a:t>
            </a:r>
            <a:endParaRPr lang="th-TH" sz="4000" b="1" dirty="0">
              <a:solidFill>
                <a:schemeClr val="tx1"/>
              </a:solidFill>
              <a:effectLst>
                <a:innerShdw blurRad="114300">
                  <a:prstClr val="black"/>
                </a:innerShdw>
                <a:reflection blurRad="6350" stA="55000" endA="300" endPos="45500" dir="5400000" sy="-100000" algn="bl" rotWithShape="0"/>
              </a:effectLst>
              <a:latin typeface="Angsana New" pitchFamily="18" charset="-34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IMG_1132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1052736"/>
            <a:ext cx="6816758" cy="4896544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grpSp>
        <p:nvGrpSpPr>
          <p:cNvPr id="2" name="Group 31"/>
          <p:cNvGrpSpPr/>
          <p:nvPr/>
        </p:nvGrpSpPr>
        <p:grpSpPr>
          <a:xfrm>
            <a:off x="1907705" y="1196752"/>
            <a:ext cx="5024511" cy="652363"/>
            <a:chOff x="1643043" y="1142984"/>
            <a:chExt cx="5593253" cy="652363"/>
          </a:xfrm>
        </p:grpSpPr>
        <p:sp>
          <p:nvSpPr>
            <p:cNvPr id="39938" name="AutoShape 2"/>
            <p:cNvSpPr>
              <a:spLocks noChangeArrowheads="1"/>
            </p:cNvSpPr>
            <p:nvPr/>
          </p:nvSpPr>
          <p:spPr bwMode="auto">
            <a:xfrm>
              <a:off x="2110557" y="1142984"/>
              <a:ext cx="5125739" cy="642942"/>
            </a:xfrm>
            <a:prstGeom prst="roundRect">
              <a:avLst>
                <a:gd name="adj" fmla="val 16667"/>
              </a:avLst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47" name="AutoShape 11"/>
            <p:cNvSpPr>
              <a:spLocks noChangeArrowheads="1"/>
            </p:cNvSpPr>
            <p:nvPr/>
          </p:nvSpPr>
          <p:spPr bwMode="auto">
            <a:xfrm>
              <a:off x="2354548" y="1142984"/>
              <a:ext cx="4089660" cy="64294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hlink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hlink"/>
                      </a:gs>
                      <a:gs pos="100000">
                        <a:schemeClr val="hlink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การจัดซื้อจัดจ้าง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1" name="AutoShape 15"/>
            <p:cNvSpPr>
              <a:spLocks noChangeArrowheads="1"/>
            </p:cNvSpPr>
            <p:nvPr/>
          </p:nvSpPr>
          <p:spPr bwMode="auto">
            <a:xfrm>
              <a:off x="1643043" y="1142984"/>
              <a:ext cx="671236" cy="652363"/>
            </a:xfrm>
            <a:prstGeom prst="diamond">
              <a:avLst/>
            </a:prstGeom>
            <a:solidFill>
              <a:schemeClr val="hlink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6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3203848" y="2132856"/>
            <a:ext cx="4895141" cy="685800"/>
            <a:chOff x="1643042" y="2106960"/>
            <a:chExt cx="5973766" cy="685800"/>
          </a:xfrm>
        </p:grpSpPr>
        <p:sp>
          <p:nvSpPr>
            <p:cNvPr id="39939" name="AutoShape 3"/>
            <p:cNvSpPr>
              <a:spLocks noChangeArrowheads="1"/>
            </p:cNvSpPr>
            <p:nvPr/>
          </p:nvSpPr>
          <p:spPr bwMode="auto">
            <a:xfrm>
              <a:off x="2143108" y="2143116"/>
              <a:ext cx="5473700" cy="64294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48" name="AutoShape 12"/>
            <p:cNvSpPr>
              <a:spLocks noChangeArrowheads="1"/>
            </p:cNvSpPr>
            <p:nvPr/>
          </p:nvSpPr>
          <p:spPr bwMode="auto">
            <a:xfrm>
              <a:off x="2428861" y="2143116"/>
              <a:ext cx="4303380" cy="59813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งานจ้างที่ปรึกษา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5" name="AutoShape 19"/>
            <p:cNvSpPr>
              <a:spLocks noChangeArrowheads="1"/>
            </p:cNvSpPr>
            <p:nvPr/>
          </p:nvSpPr>
          <p:spPr bwMode="auto">
            <a:xfrm>
              <a:off x="1643042" y="2106960"/>
              <a:ext cx="728683" cy="685800"/>
            </a:xfrm>
            <a:prstGeom prst="diamond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7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grpSp>
        <p:nvGrpSpPr>
          <p:cNvPr id="4" name="Group 28"/>
          <p:cNvGrpSpPr/>
          <p:nvPr/>
        </p:nvGrpSpPr>
        <p:grpSpPr>
          <a:xfrm>
            <a:off x="3731274" y="3146668"/>
            <a:ext cx="5089198" cy="714380"/>
            <a:chOff x="1643042" y="3071810"/>
            <a:chExt cx="5973766" cy="714380"/>
          </a:xfrm>
        </p:grpSpPr>
        <p:sp>
          <p:nvSpPr>
            <p:cNvPr id="39940" name="AutoShape 4"/>
            <p:cNvSpPr>
              <a:spLocks noChangeArrowheads="1"/>
            </p:cNvSpPr>
            <p:nvPr/>
          </p:nvSpPr>
          <p:spPr bwMode="auto">
            <a:xfrm>
              <a:off x="2143108" y="3143248"/>
              <a:ext cx="5473700" cy="642942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49" name="AutoShape 13"/>
            <p:cNvSpPr>
              <a:spLocks noChangeArrowheads="1"/>
            </p:cNvSpPr>
            <p:nvPr/>
          </p:nvSpPr>
          <p:spPr bwMode="auto">
            <a:xfrm>
              <a:off x="2428861" y="3143248"/>
              <a:ext cx="4591412" cy="64294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2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accent2"/>
                      </a:gs>
                      <a:gs pos="100000">
                        <a:schemeClr val="accent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งานจ้างออกแบบหรือควบคุมงานก่อสร้าง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6" name="AutoShape 20"/>
            <p:cNvSpPr>
              <a:spLocks noChangeArrowheads="1"/>
            </p:cNvSpPr>
            <p:nvPr/>
          </p:nvSpPr>
          <p:spPr bwMode="auto">
            <a:xfrm>
              <a:off x="1643042" y="3071810"/>
              <a:ext cx="757238" cy="714380"/>
            </a:xfrm>
            <a:prstGeom prst="diamond">
              <a:avLst/>
            </a:prstGeom>
            <a:solidFill>
              <a:schemeClr val="tx2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8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grpSp>
        <p:nvGrpSpPr>
          <p:cNvPr id="5" name="Group 29"/>
          <p:cNvGrpSpPr/>
          <p:nvPr/>
        </p:nvGrpSpPr>
        <p:grpSpPr>
          <a:xfrm>
            <a:off x="3237926" y="4117539"/>
            <a:ext cx="4815389" cy="751621"/>
            <a:chOff x="1666244" y="4071942"/>
            <a:chExt cx="5938813" cy="751621"/>
          </a:xfrm>
        </p:grpSpPr>
        <p:sp>
          <p:nvSpPr>
            <p:cNvPr id="39941" name="AutoShape 5"/>
            <p:cNvSpPr>
              <a:spLocks noChangeArrowheads="1"/>
            </p:cNvSpPr>
            <p:nvPr/>
          </p:nvSpPr>
          <p:spPr bwMode="auto">
            <a:xfrm>
              <a:off x="2131357" y="4109183"/>
              <a:ext cx="5473700" cy="71438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kumimoji="1" lang="th-TH" altLang="ko-KR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แ</a:t>
              </a:r>
              <a:endParaRPr lang="th-TH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50" name="AutoShape 14"/>
            <p:cNvSpPr>
              <a:spLocks noChangeArrowheads="1"/>
            </p:cNvSpPr>
            <p:nvPr/>
          </p:nvSpPr>
          <p:spPr bwMode="auto">
            <a:xfrm>
              <a:off x="2428861" y="4143380"/>
              <a:ext cx="4159364" cy="64294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tx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tx1"/>
                      </a:gs>
                      <a:gs pos="100000">
                        <a:schemeClr val="tx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 การทำสัญญา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7" name="AutoShape 21"/>
            <p:cNvSpPr>
              <a:spLocks noChangeArrowheads="1"/>
            </p:cNvSpPr>
            <p:nvPr/>
          </p:nvSpPr>
          <p:spPr bwMode="auto">
            <a:xfrm>
              <a:off x="1666244" y="4071942"/>
              <a:ext cx="757238" cy="714380"/>
            </a:xfrm>
            <a:prstGeom prst="diamond">
              <a:avLst/>
            </a:prstGeom>
            <a:solidFill>
              <a:schemeClr val="folHlink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9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sp>
        <p:nvSpPr>
          <p:cNvPr id="17" name="AutoShape 11"/>
          <p:cNvSpPr>
            <a:spLocks noChangeArrowheads="1"/>
          </p:cNvSpPr>
          <p:nvPr/>
        </p:nvSpPr>
        <p:spPr bwMode="auto">
          <a:xfrm>
            <a:off x="2428860" y="4857760"/>
            <a:ext cx="5095875" cy="46672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latinLnBrk="1" hangingPunct="1"/>
            <a:endParaRPr kumimoji="1" lang="en-US" altLang="ko-KR" sz="2000" b="1" dirty="0">
              <a:solidFill>
                <a:schemeClr val="bg1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pSp>
        <p:nvGrpSpPr>
          <p:cNvPr id="6" name="Group 30"/>
          <p:cNvGrpSpPr/>
          <p:nvPr/>
        </p:nvGrpSpPr>
        <p:grpSpPr>
          <a:xfrm>
            <a:off x="1907704" y="5271876"/>
            <a:ext cx="5089198" cy="749412"/>
            <a:chOff x="1643042" y="5181587"/>
            <a:chExt cx="5973766" cy="749412"/>
          </a:xfrm>
        </p:grpSpPr>
        <p:sp>
          <p:nvSpPr>
            <p:cNvPr id="15" name="AutoShape 2"/>
            <p:cNvSpPr>
              <a:spLocks noChangeArrowheads="1"/>
            </p:cNvSpPr>
            <p:nvPr/>
          </p:nvSpPr>
          <p:spPr bwMode="auto">
            <a:xfrm>
              <a:off x="2140606" y="5216619"/>
              <a:ext cx="5476202" cy="714380"/>
            </a:xfrm>
            <a:prstGeom prst="roundRect">
              <a:avLst>
                <a:gd name="adj" fmla="val 28916"/>
              </a:avLst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8" name="AutoShape 12"/>
            <p:cNvSpPr>
              <a:spLocks noChangeArrowheads="1"/>
            </p:cNvSpPr>
            <p:nvPr/>
          </p:nvSpPr>
          <p:spPr bwMode="auto">
            <a:xfrm>
              <a:off x="2357422" y="5286388"/>
              <a:ext cx="4734858" cy="571504"/>
            </a:xfrm>
            <a:prstGeom prst="roundRect">
              <a:avLst>
                <a:gd name="adj" fmla="val 19245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 การบริหารสัญญาและการตรวจรับพัสดุ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19" name="AutoShape 15"/>
            <p:cNvSpPr>
              <a:spLocks noChangeArrowheads="1"/>
            </p:cNvSpPr>
            <p:nvPr/>
          </p:nvSpPr>
          <p:spPr bwMode="auto">
            <a:xfrm>
              <a:off x="1643042" y="5181587"/>
              <a:ext cx="785817" cy="749412"/>
            </a:xfrm>
            <a:prstGeom prst="diamond">
              <a:avLst/>
            </a:prstGeom>
            <a:solidFill>
              <a:schemeClr val="hlink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10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" name="Rectangle 10"/>
          <p:cNvSpPr>
            <a:spLocks noGrp="1" noChangeArrowheads="1"/>
          </p:cNvSpPr>
          <p:nvPr>
            <p:ph type="title"/>
          </p:nvPr>
        </p:nvSpPr>
        <p:spPr>
          <a:xfrm>
            <a:off x="1187450" y="288032"/>
            <a:ext cx="7056438" cy="836712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h-TH" altLang="ko-KR" sz="4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โครงสร้าง พ.ร.บ. จัดซื้อจัดจ้าง</a:t>
            </a:r>
            <a:endParaRPr lang="en-US" altLang="ko-KR" sz="48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3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2" name="Straight Connector 3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" name="Rectangle 3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4" name="Rectangle 3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1" name="Straight Connector 3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Oval 2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525507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5589240"/>
            <a:ext cx="504056" cy="50405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100</a:t>
            </a:fld>
            <a:endParaRPr lang="th-TH"/>
          </a:p>
        </p:txBody>
      </p:sp>
      <p:pic>
        <p:nvPicPr>
          <p:cNvPr id="5" name="Picture 4" descr="หัวหน้าหน่วยงาน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6512" y="1988840"/>
            <a:ext cx="2880320" cy="2160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539552" y="1517883"/>
            <a:ext cx="16273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หัวหน้า</a:t>
            </a:r>
          </a:p>
          <a:p>
            <a:pPr algn="ctr"/>
            <a:r>
              <a:rPr lang="th-TH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หน่วยงานของรัฐ</a:t>
            </a:r>
            <a:endParaRPr lang="th-TH" sz="24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4047455"/>
            <a:ext cx="19928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แต่งตั้ง / มอบหมาย</a:t>
            </a:r>
          </a:p>
        </p:txBody>
      </p:sp>
      <p:pic>
        <p:nvPicPr>
          <p:cNvPr id="8" name="Picture 7" descr="คณะกรรมการ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764704"/>
            <a:ext cx="2304256" cy="1319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2660005" y="2016096"/>
            <a:ext cx="16466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</a:t>
            </a:r>
            <a:endParaRPr lang="th-TH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0" name="Picture 9" descr="บุคคลหนึ่ง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27785" y="2697344"/>
            <a:ext cx="1872208" cy="1523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Oval 10"/>
          <p:cNvSpPr/>
          <p:nvPr/>
        </p:nvSpPr>
        <p:spPr>
          <a:xfrm>
            <a:off x="3275856" y="3212976"/>
            <a:ext cx="936104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Rectangle 11"/>
          <p:cNvSpPr/>
          <p:nvPr/>
        </p:nvSpPr>
        <p:spPr>
          <a:xfrm>
            <a:off x="3059832" y="4129916"/>
            <a:ext cx="12939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เจ้าหน้าที่ </a:t>
            </a:r>
            <a:endParaRPr lang="th-TH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3" name="Picture 12" descr="บุคคลหนึ่ง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3607" y="4797152"/>
            <a:ext cx="2302209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3"/>
          <p:cNvSpPr/>
          <p:nvPr/>
        </p:nvSpPr>
        <p:spPr>
          <a:xfrm>
            <a:off x="648976" y="6002124"/>
            <a:ext cx="2194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บุคคลใดบุคคลหนึ่ง</a:t>
            </a:r>
            <a:endParaRPr lang="th-TH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16016" y="260648"/>
            <a:ext cx="4176464" cy="2016224"/>
          </a:xfrm>
          <a:prstGeom prst="rect">
            <a:avLst/>
          </a:prstGeom>
          <a:solidFill>
            <a:srgbClr val="FFFFB7"/>
          </a:solidFill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500"/>
              </a:lnSpc>
              <a:buFont typeface="Courier New" pitchFamily="49" charset="0"/>
              <a:buChar char="o"/>
            </a:pPr>
            <a:r>
              <a:rPr lang="th-TH" sz="2400" b="1" dirty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 การซื้อหรือจ้างทั่วไป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200" b="1" dirty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 ระเบียบฯ ข้อ 21 วรรคหนึ่ง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200" b="1" dirty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 จัดทำร่างขอบเขตของงาน หรือรายละเอียดคุณลักษณะเฉพาะของพัสดุที่จะซื้อหรือจ้าง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200" b="1" dirty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 กำหนดหลักเกณฑ์การพิจารณาคัดเลือกข้อเสนอ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987824" y="5661248"/>
            <a:ext cx="5904656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2500"/>
              </a:lnSpc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องค์ประกอบ ระยะเวลาการพิจารณา และการประชุมของคณะกรรมการ</a:t>
            </a:r>
          </a:p>
          <a:p>
            <a:pPr lvl="0" algn="ctr">
              <a:lnSpc>
                <a:spcPts val="2500"/>
              </a:lnSpc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ให้เป็นไปตามที่หัวหน้าหน่วยงานของรัฐกำหนดตามความจำเป็นและเหมาะสม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16016" y="2420888"/>
            <a:ext cx="4176464" cy="1374735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  <a:buFont typeface="Courier New" pitchFamily="49" charset="0"/>
              <a:buChar char="o"/>
            </a:pP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การจ้างที่ปรึกษา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ระเบียบฯ ข้อ 103 วรรคหนึ่ง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จัดทำร่างขอบเขตของงานจ้างที่ปรึกษา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กำหนดหลักเกณฑ์การพิจารณาคัดเลือกข้อเสนอ</a:t>
            </a:r>
            <a:endParaRPr lang="en-US" sz="22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751908" y="3933056"/>
            <a:ext cx="4140571" cy="1695336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  <a:buFont typeface="Courier New" pitchFamily="49" charset="0"/>
              <a:buChar char="o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การจ้างออกแบบหรือควบคุมงาน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ระเบียบฯ ข้อ 139 วรรคหนึ่ง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จัดทำร่างขอบเขตของงานจ้างออกแบบหรือควบคุมงานก่อสร้าง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กำหนดหลักเกณฑ์การพิจารณาคัดเลือกข้อเสนอ</a:t>
            </a:r>
            <a:endParaRPr lang="th-TH" sz="2200" dirty="0"/>
          </a:p>
        </p:txBody>
      </p:sp>
      <p:sp>
        <p:nvSpPr>
          <p:cNvPr id="20" name="Striped Right Arrow 19"/>
          <p:cNvSpPr/>
          <p:nvPr/>
        </p:nvSpPr>
        <p:spPr>
          <a:xfrm>
            <a:off x="2123728" y="3068960"/>
            <a:ext cx="432048" cy="432048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1" name="Striped Right Arrow 20"/>
          <p:cNvSpPr/>
          <p:nvPr/>
        </p:nvSpPr>
        <p:spPr>
          <a:xfrm rot="19502672">
            <a:off x="1768243" y="1512595"/>
            <a:ext cx="406829" cy="395362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Striped Right Arrow 21"/>
          <p:cNvSpPr/>
          <p:nvPr/>
        </p:nvSpPr>
        <p:spPr>
          <a:xfrm rot="5400000">
            <a:off x="1547664" y="4401108"/>
            <a:ext cx="360040" cy="432048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Rectangle 23"/>
          <p:cNvSpPr/>
          <p:nvPr/>
        </p:nvSpPr>
        <p:spPr>
          <a:xfrm>
            <a:off x="107504" y="116632"/>
            <a:ext cx="8884096" cy="6629400"/>
          </a:xfrm>
          <a:prstGeom prst="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" name="Left Brace 24"/>
          <p:cNvSpPr/>
          <p:nvPr/>
        </p:nvSpPr>
        <p:spPr>
          <a:xfrm>
            <a:off x="4499992" y="548680"/>
            <a:ext cx="144016" cy="4968552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23" name="Group 2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0" name="Straight Connector 2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Rectangle 3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9" name="Straight Connector 2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2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240204" y="165460"/>
            <a:ext cx="42963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2. ใครมีหน้าที่จัดทำ </a:t>
            </a:r>
            <a:r>
              <a:rPr lang="en-US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TOR ?</a:t>
            </a:r>
            <a:endParaRPr lang="th-TH" sz="40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4927268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101</a:t>
            </a:fld>
            <a:endParaRPr lang="th-TH"/>
          </a:p>
        </p:txBody>
      </p:sp>
      <p:sp>
        <p:nvSpPr>
          <p:cNvPr id="8" name="Rectangle 7"/>
          <p:cNvSpPr/>
          <p:nvPr/>
        </p:nvSpPr>
        <p:spPr>
          <a:xfrm>
            <a:off x="467544" y="2060848"/>
            <a:ext cx="2664296" cy="2376264"/>
          </a:xfrm>
          <a:prstGeom prst="rect">
            <a:avLst/>
          </a:prstGeom>
          <a:solidFill>
            <a:srgbClr val="66FF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การจัดทำแบบรูป</a:t>
            </a:r>
          </a:p>
          <a:p>
            <a:pPr algn="ctr"/>
            <a:r>
              <a:rPr lang="th-TH" sz="3600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งานก่อสร้าง</a:t>
            </a:r>
          </a:p>
        </p:txBody>
      </p:sp>
      <p:sp>
        <p:nvSpPr>
          <p:cNvPr id="9" name="Rectangle 8"/>
          <p:cNvSpPr/>
          <p:nvPr/>
        </p:nvSpPr>
        <p:spPr>
          <a:xfrm>
            <a:off x="3203848" y="2060848"/>
            <a:ext cx="5472608" cy="23762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500"/>
              </a:lnSpc>
              <a:buFont typeface="Wingdings" pitchFamily="2" charset="2"/>
              <a:buChar char="Ø"/>
            </a:pP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ระเบียบฯ ข้อ 21 วรรคสาม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ให้หัวหน้าหน่วยงานของรัฐ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แต่งตั้งคณะกรรมการขึ้นมาคณะหนึ่ง หรือจะให้เจ้าหน้าที่หรือบุคคลใดบุคคลหนึ่ง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จัดทำแบบรูปรายการงานก่อสร้าง หรือจะดำเนินการจ้างตามความในหมวด 4 งานจ้างออกแบบหรือควบคุมงานก่อสร้างก็ได้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03848" y="332656"/>
            <a:ext cx="5472608" cy="165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  <a:defRPr/>
            </a:pPr>
            <a:r>
              <a:rPr lang="th-TH" alt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พ.ร.บ. มาตรา 60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h-TH" alt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ก่อนดำเนินการจ้างงานก่อสร้าง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h-TH" alt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ต้องจัดให้มีแบบรูปรายการงานก่อสร้าง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h-TH" alt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โดยจะทำเองหรือจ้างออกแบบก็ได้</a:t>
            </a:r>
            <a:endParaRPr lang="th-TH" sz="24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7544" y="4509120"/>
            <a:ext cx="5472608" cy="2016224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  <a:buFont typeface="Wingdings" pitchFamily="2" charset="2"/>
              <a:buChar char="Ø"/>
            </a:pP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ระเบียบฯ ข้อ 131</a:t>
            </a:r>
          </a:p>
          <a:p>
            <a:pPr>
              <a:lnSpc>
                <a:spcPts val="2200"/>
              </a:lnSpc>
              <a:buFont typeface="Arial" pitchFamily="34" charset="0"/>
              <a:buChar char="•"/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 ราชการส่วนกลาง ราชการส่วนภูมิภาค หรือราชการส่วนท้องถิ่นใด</a:t>
            </a:r>
          </a:p>
          <a:p>
            <a:pPr>
              <a:lnSpc>
                <a:spcPts val="2200"/>
              </a:lnSpc>
              <a:buFont typeface="Arial" pitchFamily="34" charset="0"/>
              <a:buChar char="•"/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 ไม่มีหน่วยงานออกแบบหรือควบคุมงานก่อสร้าง หรือมีแต่ไม่สามารถออกแบบหรือควบคุมงานก่อสร้างได้เอง</a:t>
            </a:r>
          </a:p>
          <a:p>
            <a:pPr>
              <a:lnSpc>
                <a:spcPts val="2200"/>
              </a:lnSpc>
              <a:buFont typeface="Arial" pitchFamily="34" charset="0"/>
              <a:buChar char="•"/>
            </a:pPr>
            <a:r>
              <a:rPr lang="th-TH" sz="20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อาจขอความร่วมมือ</a:t>
            </a: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กับกรม</a:t>
            </a:r>
            <a:r>
              <a:rPr lang="th-TH" sz="2000" b="1" dirty="0" err="1">
                <a:latin typeface="EucrosiaUPC" pitchFamily="18" charset="-34"/>
                <a:cs typeface="EucrosiaUPC" pitchFamily="18" charset="-34"/>
              </a:rPr>
              <a:t>โยธาธิ</a:t>
            </a: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การและผังเมือง  กรมศิลปากร  หรือหน่วยงานของรัฐอื่นที่มีหน่วยงานออกแบบหรือควบคุมงานก่อสร้างก่อนก็ได้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12160" y="4509120"/>
            <a:ext cx="2664296" cy="2016224"/>
          </a:xfrm>
          <a:prstGeom prst="rect">
            <a:avLst/>
          </a:prstGeom>
          <a:blipFill rotWithShape="0">
            <a:blip r:embed="rId2" cstate="print"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pic>
        <p:nvPicPr>
          <p:cNvPr id="14" name="Picture 13" descr="พิมพ์เขียว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32656"/>
            <a:ext cx="2664296" cy="166573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672339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102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2674061" y="796318"/>
            <a:ext cx="44342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3. </a:t>
            </a:r>
            <a:r>
              <a:rPr lang="en-US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TOR </a:t>
            </a:r>
            <a:r>
              <a:rPr lang="th-TH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จัดทำอย่างไร </a:t>
            </a:r>
            <a:r>
              <a:rPr lang="en-US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?</a:t>
            </a:r>
            <a:endParaRPr lang="th-TH" sz="4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958" y="1479645"/>
            <a:ext cx="4077712" cy="25067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049571"/>
            <a:ext cx="4265070" cy="3456384"/>
          </a:xfrm>
          <a:prstGeom prst="rect">
            <a:avLst/>
          </a:prstGeom>
        </p:spPr>
      </p:pic>
      <p:pic>
        <p:nvPicPr>
          <p:cNvPr id="12" name="Picture 11" descr="ยื่น.jpg">
            <a:extLst>
              <a:ext uri="{FF2B5EF4-FFF2-40B4-BE49-F238E27FC236}">
                <a16:creationId xmlns:a16="http://schemas.microsoft.com/office/drawing/2014/main" xmlns="" id="{E548A721-C6FD-0715-2D7B-5C77FB6A9C8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780547" flipH="1">
            <a:off x="1343188" y="4338674"/>
            <a:ext cx="2301851" cy="1388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4522038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103</a:t>
            </a:fld>
            <a:endParaRPr lang="th-TH"/>
          </a:p>
        </p:txBody>
      </p:sp>
      <p:sp>
        <p:nvSpPr>
          <p:cNvPr id="3" name="ชื่อเรื่อง 1"/>
          <p:cNvSpPr txBox="1">
            <a:spLocks/>
          </p:cNvSpPr>
          <p:nvPr/>
        </p:nvSpPr>
        <p:spPr>
          <a:xfrm>
            <a:off x="683568" y="1052735"/>
            <a:ext cx="2155314" cy="2358859"/>
          </a:xfrm>
          <a:prstGeom prst="rect">
            <a:avLst/>
          </a:prstGeom>
          <a:ln>
            <a:solidFill>
              <a:srgbClr val="FF6600"/>
            </a:solidFill>
          </a:ln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รูปแบบ</a:t>
            </a:r>
          </a:p>
          <a:p>
            <a:pPr algn="ctr"/>
            <a: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 </a:t>
            </a:r>
            <a:r>
              <a:rPr lang="en-US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TOR</a:t>
            </a:r>
            <a:endParaRPr lang="th-TH" sz="4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อย่างละเอียด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275856" y="764704"/>
            <a:ext cx="5256584" cy="5497736"/>
            <a:chOff x="3419873" y="764703"/>
            <a:chExt cx="4968551" cy="539052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19873" y="764703"/>
              <a:ext cx="4786860" cy="314260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19873" y="3933056"/>
              <a:ext cx="4968551" cy="2222173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4" name="Picture 3" descr="ยื่น.jpg">
            <a:extLst>
              <a:ext uri="{FF2B5EF4-FFF2-40B4-BE49-F238E27FC236}">
                <a16:creationId xmlns:a16="http://schemas.microsoft.com/office/drawing/2014/main" xmlns="" id="{7B61122C-5B7A-DE8C-3FD5-BF0E37291A7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780547" flipH="1">
            <a:off x="788968" y="4055489"/>
            <a:ext cx="2086547" cy="12584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5003958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สี่เหลี่ยมมุมมน 24"/>
          <p:cNvSpPr/>
          <p:nvPr/>
        </p:nvSpPr>
        <p:spPr>
          <a:xfrm>
            <a:off x="357158" y="1571612"/>
            <a:ext cx="8501122" cy="228601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มุมมน 6"/>
          <p:cNvSpPr/>
          <p:nvPr/>
        </p:nvSpPr>
        <p:spPr>
          <a:xfrm>
            <a:off x="2714612" y="1643050"/>
            <a:ext cx="1857388" cy="200026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คุณสมบัติ</a:t>
            </a:r>
          </a:p>
          <a:p>
            <a:pPr algn="ctr"/>
            <a:r>
              <a:rPr lang="th-TH" sz="28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ผู้ยื่นข้อเสนอ</a:t>
            </a:r>
          </a:p>
        </p:txBody>
      </p:sp>
      <p:sp>
        <p:nvSpPr>
          <p:cNvPr id="8" name="สี่เหลี่ยมมุมมน 7"/>
          <p:cNvSpPr/>
          <p:nvPr/>
        </p:nvSpPr>
        <p:spPr>
          <a:xfrm>
            <a:off x="4786314" y="1643050"/>
            <a:ext cx="1857388" cy="200026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</a:p>
          <a:p>
            <a:pPr algn="ctr"/>
            <a:r>
              <a:rPr 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ในการจัดซื้อจัดจ้าง</a:t>
            </a:r>
          </a:p>
        </p:txBody>
      </p:sp>
      <p:sp>
        <p:nvSpPr>
          <p:cNvPr id="9" name="สี่เหลี่ยมมุมมน 8"/>
          <p:cNvSpPr/>
          <p:nvPr/>
        </p:nvSpPr>
        <p:spPr>
          <a:xfrm>
            <a:off x="6858016" y="1643050"/>
            <a:ext cx="1857388" cy="2000264"/>
          </a:xfrm>
          <a:prstGeom prst="roundRect">
            <a:avLst/>
          </a:prstGeom>
          <a:solidFill>
            <a:srgbClr val="FF99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ราคากลาง</a:t>
            </a:r>
          </a:p>
        </p:txBody>
      </p:sp>
      <p:grpSp>
        <p:nvGrpSpPr>
          <p:cNvPr id="2" name="กลุ่ม 16"/>
          <p:cNvGrpSpPr/>
          <p:nvPr/>
        </p:nvGrpSpPr>
        <p:grpSpPr>
          <a:xfrm>
            <a:off x="571472" y="1643050"/>
            <a:ext cx="1928826" cy="2000264"/>
            <a:chOff x="714348" y="1142984"/>
            <a:chExt cx="1928826" cy="2000264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sp>
          <p:nvSpPr>
            <p:cNvPr id="12" name="มนมุมสี่เหลี่ยมด้านเดียวกัน 11"/>
            <p:cNvSpPr/>
            <p:nvPr/>
          </p:nvSpPr>
          <p:spPr>
            <a:xfrm>
              <a:off x="714348" y="1142984"/>
              <a:ext cx="1928826" cy="642942"/>
            </a:xfrm>
            <a:prstGeom prst="round2SameRect">
              <a:avLst/>
            </a:prstGeom>
            <a:solidFill>
              <a:srgbClr val="CCFF33"/>
            </a:solidFill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6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งานซื้อ</a:t>
              </a:r>
              <a:r>
                <a:rPr lang="en-US" sz="16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/</a:t>
              </a:r>
              <a:r>
                <a:rPr lang="th-TH" sz="16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เช่า </a:t>
              </a:r>
              <a:r>
                <a:rPr lang="en-US" sz="16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: </a:t>
              </a:r>
              <a:r>
                <a:rPr lang="th-TH" sz="16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รายละเอียดคุณลักษณะเฉพาะ </a:t>
              </a:r>
            </a:p>
          </p:txBody>
        </p:sp>
        <p:sp>
          <p:nvSpPr>
            <p:cNvPr id="14" name="สี่เหลี่ยมผืนผ้า 13"/>
            <p:cNvSpPr/>
            <p:nvPr/>
          </p:nvSpPr>
          <p:spPr>
            <a:xfrm>
              <a:off x="714348" y="1857364"/>
              <a:ext cx="1928826" cy="571504"/>
            </a:xfrm>
            <a:prstGeom prst="rect">
              <a:avLst/>
            </a:prstGeom>
            <a:solidFill>
              <a:srgbClr val="66FF66"/>
            </a:solidFill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h-TH" sz="20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งานจ้าง </a:t>
              </a:r>
              <a:r>
                <a:rPr lang="en-US" sz="20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: </a:t>
              </a:r>
              <a:r>
                <a:rPr lang="th-TH" sz="20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รายละเอียดของงาน</a:t>
              </a:r>
            </a:p>
          </p:txBody>
        </p:sp>
        <p:grpSp>
          <p:nvGrpSpPr>
            <p:cNvPr id="3" name="กลุ่ม 15"/>
            <p:cNvGrpSpPr/>
            <p:nvPr/>
          </p:nvGrpSpPr>
          <p:grpSpPr>
            <a:xfrm>
              <a:off x="714348" y="2500306"/>
              <a:ext cx="1928826" cy="642942"/>
              <a:chOff x="714348" y="2500306"/>
              <a:chExt cx="1928826" cy="642942"/>
            </a:xfrm>
          </p:grpSpPr>
          <p:sp>
            <p:nvSpPr>
              <p:cNvPr id="15" name="มนมุมสี่เหลี่ยมด้านเดียวกัน 14"/>
              <p:cNvSpPr/>
              <p:nvPr/>
            </p:nvSpPr>
            <p:spPr>
              <a:xfrm rot="10800000">
                <a:off x="714348" y="2500306"/>
                <a:ext cx="1928826" cy="642942"/>
              </a:xfrm>
              <a:prstGeom prst="round2SameRect">
                <a:avLst/>
              </a:prstGeom>
              <a:solidFill>
                <a:srgbClr val="CCFF33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h-TH" sz="2000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endParaRPr>
              </a:p>
            </p:txBody>
          </p:sp>
          <p:sp>
            <p:nvSpPr>
              <p:cNvPr id="11" name="สี่เหลี่ยมมุมมน 10"/>
              <p:cNvSpPr/>
              <p:nvPr/>
            </p:nvSpPr>
            <p:spPr>
              <a:xfrm>
                <a:off x="714348" y="2500306"/>
                <a:ext cx="1928826" cy="642942"/>
              </a:xfrm>
              <a:prstGeom prst="roundRect">
                <a:avLst/>
              </a:prstGeom>
              <a:noFill/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th-TH" sz="2000" b="1" dirty="0">
                    <a:solidFill>
                      <a:schemeClr val="tx1"/>
                    </a:solidFill>
                    <a:latin typeface="EucrosiaUPC" pitchFamily="18" charset="-34"/>
                    <a:cs typeface="EucrosiaUPC" pitchFamily="18" charset="-34"/>
                  </a:rPr>
                  <a:t>งานก่อสร้าง </a:t>
                </a:r>
                <a:r>
                  <a:rPr lang="en-US" sz="2000" b="1" dirty="0">
                    <a:solidFill>
                      <a:schemeClr val="tx1"/>
                    </a:solidFill>
                    <a:latin typeface="EucrosiaUPC" pitchFamily="18" charset="-34"/>
                    <a:cs typeface="EucrosiaUPC" pitchFamily="18" charset="-34"/>
                  </a:rPr>
                  <a:t>: </a:t>
                </a:r>
                <a:r>
                  <a:rPr lang="th-TH" sz="2000" b="1" dirty="0">
                    <a:solidFill>
                      <a:schemeClr val="tx1"/>
                    </a:solidFill>
                    <a:latin typeface="EucrosiaUPC" pitchFamily="18" charset="-34"/>
                    <a:cs typeface="EucrosiaUPC" pitchFamily="18" charset="-34"/>
                  </a:rPr>
                  <a:t>แบบรูป รายการละเอียด</a:t>
                </a:r>
              </a:p>
            </p:txBody>
          </p:sp>
        </p:grpSp>
      </p:grpSp>
      <p:sp>
        <p:nvSpPr>
          <p:cNvPr id="18" name="สี่เหลี่ยมมุมมน 17"/>
          <p:cNvSpPr/>
          <p:nvPr/>
        </p:nvSpPr>
        <p:spPr>
          <a:xfrm>
            <a:off x="571472" y="285728"/>
            <a:ext cx="1857388" cy="10715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พัสดุ/บริการ </a:t>
            </a:r>
          </a:p>
          <a:p>
            <a:pPr algn="ctr"/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ที่มีคุณภาพ</a:t>
            </a:r>
          </a:p>
        </p:txBody>
      </p:sp>
      <p:sp>
        <p:nvSpPr>
          <p:cNvPr id="19" name="สี่เหลี่ยมมุมมน 18"/>
          <p:cNvSpPr/>
          <p:nvPr/>
        </p:nvSpPr>
        <p:spPr>
          <a:xfrm>
            <a:off x="2714612" y="285728"/>
            <a:ext cx="1857388" cy="107157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คู่สัญญา</a:t>
            </a:r>
          </a:p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ที่มีศักยภาพ</a:t>
            </a:r>
          </a:p>
        </p:txBody>
      </p:sp>
      <p:sp>
        <p:nvSpPr>
          <p:cNvPr id="20" name="สี่เหลี่ยมมุมมน 19"/>
          <p:cNvSpPr/>
          <p:nvPr/>
        </p:nvSpPr>
        <p:spPr>
          <a:xfrm>
            <a:off x="4786314" y="285728"/>
            <a:ext cx="1857388" cy="107157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ประโยชน์สูงสุด</a:t>
            </a:r>
          </a:p>
          <a:p>
            <a:pPr algn="ctr"/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ที่ราชการจะได้รับ</a:t>
            </a:r>
          </a:p>
          <a:p>
            <a:pPr algn="ctr"/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สี่เหลี่ยมมุมมน 20"/>
          <p:cNvSpPr/>
          <p:nvPr/>
        </p:nvSpPr>
        <p:spPr>
          <a:xfrm>
            <a:off x="6858016" y="285728"/>
            <a:ext cx="1857388" cy="1071570"/>
          </a:xfrm>
          <a:prstGeom prst="roundRect">
            <a:avLst/>
          </a:prstGeom>
          <a:ln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>
                <a:solidFill>
                  <a:srgbClr val="FF0066"/>
                </a:solidFill>
                <a:latin typeface="EucrosiaUPC" pitchFamily="18" charset="-34"/>
                <a:cs typeface="EucrosiaUPC" pitchFamily="18" charset="-34"/>
              </a:rPr>
              <a:t>ราชการไม่ซื้อ/จ้าง</a:t>
            </a:r>
          </a:p>
          <a:p>
            <a:pPr algn="ctr"/>
            <a:r>
              <a:rPr lang="th-TH" sz="2200" b="1" dirty="0">
                <a:solidFill>
                  <a:srgbClr val="FF0066"/>
                </a:solidFill>
                <a:latin typeface="EucrosiaUPC" pitchFamily="18" charset="-34"/>
                <a:cs typeface="EucrosiaUPC" pitchFamily="18" charset="-34"/>
              </a:rPr>
              <a:t>สูงเกินจริง</a:t>
            </a:r>
          </a:p>
        </p:txBody>
      </p:sp>
      <p:sp>
        <p:nvSpPr>
          <p:cNvPr id="26" name="ลูกศรขวาท้ายขีด 25"/>
          <p:cNvSpPr/>
          <p:nvPr/>
        </p:nvSpPr>
        <p:spPr>
          <a:xfrm rot="16200000">
            <a:off x="1321571" y="1250142"/>
            <a:ext cx="428629" cy="500064"/>
          </a:xfrm>
          <a:prstGeom prst="stripedRightArrow">
            <a:avLst/>
          </a:prstGeom>
          <a:solidFill>
            <a:srgbClr val="00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7" name="ลูกศรขวาท้ายขีด 26"/>
          <p:cNvSpPr/>
          <p:nvPr/>
        </p:nvSpPr>
        <p:spPr>
          <a:xfrm rot="16200000">
            <a:off x="3464711" y="1250143"/>
            <a:ext cx="428629" cy="500064"/>
          </a:xfrm>
          <a:prstGeom prst="stripedRightArrow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ลูกศรขวาท้ายขีด 27"/>
          <p:cNvSpPr/>
          <p:nvPr/>
        </p:nvSpPr>
        <p:spPr>
          <a:xfrm rot="16200000">
            <a:off x="5536413" y="1250143"/>
            <a:ext cx="428629" cy="500064"/>
          </a:xfrm>
          <a:prstGeom prst="stripedRightArrow">
            <a:avLst/>
          </a:prstGeom>
          <a:solidFill>
            <a:srgbClr val="FF99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ลูกศรขวาท้ายขีด 28"/>
          <p:cNvSpPr/>
          <p:nvPr/>
        </p:nvSpPr>
        <p:spPr>
          <a:xfrm rot="16200000">
            <a:off x="7608115" y="1250141"/>
            <a:ext cx="428629" cy="500064"/>
          </a:xfrm>
          <a:prstGeom prst="stripedRightArrow">
            <a:avLst/>
          </a:prstGeom>
          <a:solidFill>
            <a:srgbClr val="FF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31" name="ลูกศรเชื่อมต่อแบบตรง 30"/>
          <p:cNvCxnSpPr/>
          <p:nvPr/>
        </p:nvCxnSpPr>
        <p:spPr>
          <a:xfrm rot="5400000">
            <a:off x="1285852" y="4000504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ลูกศรเชื่อมต่อแบบตรง 31"/>
          <p:cNvCxnSpPr/>
          <p:nvPr/>
        </p:nvCxnSpPr>
        <p:spPr>
          <a:xfrm rot="5400000">
            <a:off x="7644628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ลูกศรเชื่อมต่อแบบตรง 32"/>
          <p:cNvCxnSpPr/>
          <p:nvPr/>
        </p:nvCxnSpPr>
        <p:spPr>
          <a:xfrm rot="5400000">
            <a:off x="5644364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ลูกศรเชื่อมต่อแบบตรง 33"/>
          <p:cNvCxnSpPr/>
          <p:nvPr/>
        </p:nvCxnSpPr>
        <p:spPr>
          <a:xfrm rot="5400000">
            <a:off x="3499636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สี่เหลี่ยมผืนผ้า 29"/>
          <p:cNvSpPr/>
          <p:nvPr/>
        </p:nvSpPr>
        <p:spPr>
          <a:xfrm>
            <a:off x="467544" y="4143380"/>
            <a:ext cx="6120680" cy="20939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 สอดคล้องงบประมาณและความต้องการของผู้ใช้ / ไม่เกินความจำเป็น</a:t>
            </a:r>
          </a:p>
          <a:p>
            <a:pPr>
              <a:buFont typeface="Wingdings" pitchFamily="2" charset="2"/>
              <a:buChar char="Ø"/>
            </a:pP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 </a:t>
            </a:r>
            <a:r>
              <a:rPr lang="th-TH" sz="2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ไม่ขัดกับกฎหมาย ข้อบังคับ ระเบียบ มติ ครม. ที่เกี่ยวข้อง</a:t>
            </a:r>
            <a:endParaRPr lang="en-US" sz="22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2200" b="1" dirty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ความหมายชัดเจน ไม่กำกวม / ศัพท์เทคนิคหรือศัพท์เฉพาะ</a:t>
            </a:r>
          </a:p>
          <a:p>
            <a:pPr algn="l"/>
            <a:r>
              <a:rPr lang="th-TH" sz="2200" b="1" dirty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    ให้อธิบายความให้ชัดเจน</a:t>
            </a:r>
            <a:r>
              <a:rPr lang="en-US" sz="2200" b="1" dirty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/ </a:t>
            </a:r>
            <a:r>
              <a:rPr lang="th-TH" sz="2200" b="1" dirty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มีความยืดหยุ่น</a:t>
            </a:r>
          </a:p>
          <a:p>
            <a:pPr algn="l">
              <a:buFont typeface="Wingdings" pitchFamily="2" charset="2"/>
              <a:buChar char="Ø"/>
            </a:pPr>
            <a:r>
              <a:rPr lang="th-TH" sz="22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กำหนดให้ผู้เสนอราคายื่นเอกสารสำหรับใช้ในการตรวจสอบ</a:t>
            </a:r>
          </a:p>
          <a:p>
            <a:pPr algn="l"/>
            <a:r>
              <a:rPr lang="th-TH" sz="22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    ให้ครบถ้วน</a:t>
            </a:r>
            <a:endParaRPr lang="en-US" sz="2200" b="1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5" name="สี่เหลี่ยมผืนผ้า 34"/>
          <p:cNvSpPr/>
          <p:nvPr/>
        </p:nvSpPr>
        <p:spPr>
          <a:xfrm>
            <a:off x="6876256" y="4143380"/>
            <a:ext cx="1991548" cy="20939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ถูกต้องตาม พ.ร.บ. มาตรา 4</a:t>
            </a:r>
            <a:endParaRPr lang="th-TH" sz="2000" b="1" dirty="0">
              <a:solidFill>
                <a:srgbClr val="CC33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Wingdings" pitchFamily="2" charset="2"/>
              <a:buChar char="§"/>
            </a:pPr>
            <a:r>
              <a:rPr lang="th-TH" sz="2000" b="1" dirty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ถูกต้องตามวิธีการที่กรมบัญชีกลางกำหนด (ว. 206 แนวทางปฏิบัติของกรมบัญชีกลาง)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สี่เหลี่ยมผืนผ้า 35"/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2" name="Straight Connector 4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" name="Rectangle 4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4" name="Rectangle 4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41" name="Straight Connector 4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Oval 3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105</a:t>
            </a:fld>
            <a:endParaRPr lang="th-TH"/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870620"/>
              </p:ext>
            </p:extLst>
          </p:nvPr>
        </p:nvGraphicFramePr>
        <p:xfrm>
          <a:off x="323528" y="620688"/>
          <a:ext cx="8568952" cy="5425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9685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2384">
                <a:tc>
                  <a:txBody>
                    <a:bodyPr/>
                    <a:lstStyle/>
                    <a:p>
                      <a:r>
                        <a:rPr lang="th-TH" sz="20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1. มีความสามารถตามกฎหมาย </a:t>
                      </a:r>
                      <a:endParaRPr lang="en-US" sz="200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r>
                        <a:rPr lang="th-TH" sz="20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2. ไม่เป็นบุคคลล้มละลาย</a:t>
                      </a:r>
                      <a:endParaRPr lang="en-US" sz="200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r>
                        <a:rPr lang="th-TH" sz="20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3. ไม่อยู่ระหว่างเลิกกิจการ</a:t>
                      </a:r>
                      <a:endParaRPr lang="en-US" sz="200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r>
                        <a:rPr lang="th-TH" sz="20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4. ไม่เป็นบุคคลซึ่งอยู่ระหว่างถูกระงับการยื่นข้อเสนอหรือทำสัญญากับหน่วยงานของรัฐไว้ชั่วคราวเนื่องจากเป็นผู้ที่ไม่ผ่านเกณฑ์การประเมินผลการปฏิบัติงานของผู้ประกอบการตามระเบียบที่รัฐมนตรีว่าการกระทรวงการคลังกำหนดตามที่ประกาศเผยแพร่ในระบบเครือข่ายสารสนเทศของกรมบัญชีกลาง</a:t>
                      </a:r>
                      <a:endParaRPr lang="en-US" sz="200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r>
                        <a:rPr lang="th-TH" sz="20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5. ไม่เป็นบุคคลซึ่งถูกระบุชื่อไว้ในบัญชีรายชื่อผู้ทิ้งงานและได้แจ้งเวียนชื่อให้เป็นผู้ทิ้งงานของหน่วยงานของรัฐในระบบเครือข่ายสารสนเทศของกรมบัญชีกลาง ซึ่งรวมถึงนิติบุคคลที่ผู้ทิ้งงานเป็นหุ้นส่วนผู้จัดการ กรรมการผู้จัดการ ผู้บริหาร ผู้มีอำนาจในการดำเนินงานในกิจการของนิติบุคคลนั้นด้วย</a:t>
                      </a:r>
                    </a:p>
                    <a:p>
                      <a:r>
                        <a:rPr lang="th-TH" sz="20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6. มีคุณสมบัติและไม่มีลักษณะต้องห้ามตามที่คณะกรรมการนโยบายการจัดซื้อจัดจ้างและการบริหารพัสดุภาครัฐกำหนดในราชกิจจานุเบกษา</a:t>
                      </a:r>
                      <a:endParaRPr lang="th-TH" sz="20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20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000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1. – 10. เป็นไปตาม พ.ร.บ. มาตรา 64 และ แบบของคณะกรรมการนโยบายการจัดซื้อจัดจ้างและการบริหารพัสดุภาครัฐ</a:t>
                      </a:r>
                    </a:p>
                    <a:p>
                      <a:r>
                        <a:rPr lang="th-TH" sz="2000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(หนังสือ ด่วนที่สุด ที่ กค (กนบ) 0405.2/ว.410 ลงวันที่ 24</a:t>
                      </a:r>
                      <a:r>
                        <a:rPr lang="th-TH" sz="20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ตุลาคม 2560)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952237" y="97468"/>
            <a:ext cx="311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0975" indent="-180975" algn="ctr">
              <a:buFont typeface="Arial" panose="020B0604020202020204" pitchFamily="34" charset="0"/>
              <a:buChar char="•"/>
            </a:pPr>
            <a:r>
              <a:rPr lang="th-TH" b="1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คุณสมบัติของผู้ยื่นข้อเสนอ</a:t>
            </a:r>
            <a:endParaRPr lang="th-TH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0759859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58286"/>
              </p:ext>
            </p:extLst>
          </p:nvPr>
        </p:nvGraphicFramePr>
        <p:xfrm>
          <a:off x="323528" y="701000"/>
          <a:ext cx="8568952" cy="5577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1206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2384">
                <a:tc>
                  <a:txBody>
                    <a:bodyPr/>
                    <a:lstStyle/>
                    <a:p>
                      <a:r>
                        <a:rPr lang="th-TH" sz="2000" b="1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(7) สถานะและอาชีพของผู้ยื่นข้อเสนอ</a:t>
                      </a:r>
                    </a:p>
                    <a:p>
                      <a:r>
                        <a:rPr lang="th-TH" sz="16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</a:t>
                      </a:r>
                      <a:r>
                        <a:rPr lang="th-TH" sz="20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(7.1) </a:t>
                      </a:r>
                      <a:r>
                        <a:rPr lang="th-TH" sz="2000" u="sng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กรณีงานซื้อ หรืองานจ้าง หรืองานเช่าทุกวงเงิน  หรืองานก่อสร้างที่มีวงเงินงบประมาณน้อยกว่า 1,000,000 บาท ให้กำหนดว่า</a:t>
                      </a:r>
                    </a:p>
                    <a:p>
                      <a:r>
                        <a:rPr lang="th-TH" sz="18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  “เป็นบุคคลธรรมดาหรือนิติบุคคลที่มีอาชีพในงานซื้อ หรือจ้าง หรืองานเช่า หรืองานจ้างก่อสร้างที่จัดซื้อจัดจ้างในครั้งนี้</a:t>
                      </a:r>
                    </a:p>
                    <a:p>
                      <a:r>
                        <a:rPr lang="th-TH" sz="18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   กรณียื่นข้อเสนอในนามกิจการร่วมค้าที่ไม่ได้จดทะเบียนเป็นนิติบุคคลใหม่ ต้องเป็นกิจการที่มีข้อตกลงระหว่างผู้เข้าร่วมค้าเป็นลายลักษณ์อักษรว่าจะดำเนินการร่วมกันเป็นทางการค้าหรือหากำไรระหว่างบริษัทกับบริษัท บริษัทกับห้างหุ้นส่วนนิติบุคคล ห้างหุ้นส่วนนิติบุคคลกับห้างหุ้นส่วนนิติบุคคล หรือระหว่างบริษัทและ/หรือห้างหุ้นส่วนนิติบุคคลกับบุคคลธรรมดา คณะบุคคลที่มิใช่นิติบุคคล ห้างหุ้นส่วนสามัญ นิติบุคคลอื่น หรือนิติบุคคลที่ตั้งขึ้นตามกฎหมายของต่างประเทศ โดยข้อตกลงนั้นอาจกำหนดให้มีผู้เข้าร่วมค้าหลักก็ได้</a:t>
                      </a:r>
                    </a:p>
                    <a:p>
                      <a:r>
                        <a:rPr lang="th-TH" sz="18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  กรณีที่ข้อตกลงฯ กำหนดให้ผู้เข้าร่วมค้ารายใดรายหนึ่งเป็นผู้เข้าร่วมค้าหลัก ข้อตกลงฯ จะต้องมีการกำหนดสัดส่วนหน้าที่ และความรับผิดชอบในปริมาณงาน สิ่งของ หรือมูลค่าตามสัญญาของผู้เข้าร่วมค้าหลักมากกว่าผู้เข้าร่วมค้ารายอื่นทุกราย</a:t>
                      </a:r>
                    </a:p>
                    <a:p>
                      <a:r>
                        <a:rPr lang="th-TH" sz="18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  กิจการร่วมค้าได้จดทะเบียนเป็นนิติบุคคลใหม่ หมายความว่า กิจการร่วมค้าที่จดทะเบียนต่อกรมพัฒนาธุรกิจการค้า กระทรวงพาณิชย์ เป็นนิติบุคคลประเภทห้างหุ้นส่วนสามัญนิติบุคคล ห้างหุ้นส่วนจำกัด บริษัทจำกัด ตามประมวลกฎหมายแพ่งและพาณิชย์ หรือนิติบุคคลประเภทบริษัทมหาชนจำกัดตามพระราชบัญญัติบริษัทมหาชนจำกัด พ.ศ. 2535”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0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r>
                        <a:rPr lang="th-TH" sz="20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 ข้อ (7.1) และ (7.2) เป็นไปตามหนังสือคณะกรรมการวินิจฉัยปัญหาการจัดซื้อจัดจ้างและการบริหารพัสดุภาครัฐ</a:t>
                      </a:r>
                    </a:p>
                    <a:p>
                      <a:r>
                        <a:rPr lang="th-TH" sz="18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-</a:t>
                      </a:r>
                      <a:r>
                        <a:rPr lang="th-TH" sz="18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8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ด่วนที่สุด ที่ กค (กนบ) 0405.2/ว 410 ลงวันที่ 24 ตุลาคม 2560</a:t>
                      </a:r>
                    </a:p>
                    <a:p>
                      <a:r>
                        <a:rPr lang="th-TH" sz="18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-</a:t>
                      </a:r>
                      <a:r>
                        <a:rPr lang="th-TH" sz="18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8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ด่วนที่สุด ที่ กค (กวจ) 0405.2/ว 214 ลงวันที่ 18 พฤษภาคม 2563</a:t>
                      </a:r>
                    </a:p>
                    <a:p>
                      <a:r>
                        <a:rPr lang="th-TH" sz="18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-</a:t>
                      </a:r>
                      <a:r>
                        <a:rPr lang="th-TH" sz="18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8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ด่วนที่สุด ที่ กค (กวจ) 0405.2/ว 581 ลงวันที่ 7 ธันวาคม 2563 (ในส่วนของกิจการร่วมค้า)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106</a:t>
            </a:fld>
            <a:endParaRPr lang="th-TH"/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952237" y="188640"/>
            <a:ext cx="311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0975" indent="-180975" algn="ctr">
              <a:buFont typeface="Arial" panose="020B0604020202020204" pitchFamily="34" charset="0"/>
              <a:buChar char="•"/>
            </a:pPr>
            <a:r>
              <a:rPr lang="th-TH" b="1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คุณสมบัติของผู้ยื่นข้อเสนอ</a:t>
            </a:r>
            <a:endParaRPr lang="th-TH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790164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342798"/>
              </p:ext>
            </p:extLst>
          </p:nvPr>
        </p:nvGraphicFramePr>
        <p:xfrm>
          <a:off x="323528" y="701000"/>
          <a:ext cx="8568952" cy="59131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1206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2384">
                <a:tc>
                  <a:txBody>
                    <a:bodyPr/>
                    <a:lstStyle/>
                    <a:p>
                      <a:r>
                        <a:rPr lang="th-TH" sz="2000" b="1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(7) สถานะและอาชีพของผู้ยื่นข้อเสนอ</a:t>
                      </a:r>
                    </a:p>
                    <a:p>
                      <a:pPr marL="0" indent="361950"/>
                      <a:r>
                        <a:rPr lang="th-TH" sz="20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(7.2) </a:t>
                      </a:r>
                      <a:r>
                        <a:rPr lang="th-TH" sz="2000" u="sng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กรณีงานก่อสร้างที่มีวงเงินตั้งแต่ 1,000,000 บาท ขึ้นไป ให้กำหนดว่า</a:t>
                      </a:r>
                    </a:p>
                    <a:p>
                      <a:r>
                        <a:rPr lang="th-TH" sz="18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    “เป็นนิติบุคคลที่มีอาชีพในงานจ้างก่อสร้างที่จัดจ้างในครั้งนี้</a:t>
                      </a:r>
                    </a:p>
                    <a:p>
                      <a:r>
                        <a:rPr lang="th-TH" sz="18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     กรณียื่นข้อเสนอในนามกิจการร่วมค้าที่ไม่ได้จดทะเบียนเป็นนิติบุคคลใหม่ ต้องเป็นกิจการที่มีข้อตกลงระหว่างผู้เข้าร่วมค้าเป็นลายลักษณ์อักษรว่าจะดำเนินการร่วมกันเป็นทางการค้าหรือหากำไร ระหว่างบริษัทกับบริษัท บริษัทกับห้างหุ้นส่วนนิติบุคคล ห้างหุ้นส่วนนิติบุคคลกับห้างหุ้นส่วนนิติบุคคล หรือระหว่างบริษัทและ/หรือห้างหุ้นส่วนนิติบุคคลกับนิติบุคคลอื่น หรือนิติบุคคลที่ตั้งขึ้นตามกฎหมายของต่างประเทศ โดยข้อตกลงนั้นอาจกำหนดให้มีผู้เข้าร่วมค้าหลักก็ได้</a:t>
                      </a:r>
                    </a:p>
                    <a:p>
                      <a:r>
                        <a:rPr lang="th-TH" sz="18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     กรณีที่ข้อตกลงฯ กำหนดให้ผู้เข้าร่วมค้ารายใดรายหนึ่งเป็นผู้เข้าร่วมค้าหลัก ข้อตกลงฯ จะต้องมีการกำหนดสัดส่วนหน้าที่ และความรับผิดชอบในปริมาณงาน สิ่งของ หรือมูลค่าตามสัญญาของผู้เข้าร่วมค้าหลักมากกว่าผู้เข้าร่วมค้ารายอื่นทุกราย</a:t>
                      </a:r>
                    </a:p>
                    <a:p>
                      <a:r>
                        <a:rPr lang="th-TH" sz="18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     กรณีที่กิจการร่วมค้าได้จดทะเบียนเป็นนิติบุคคลใหม่ หมายความว่า กิจการร่วมค้าที่จดทะเบียนต่อกรมพัฒนาธุรกิจการค้า กระทรวงพาณิชย์ เป็นนิติบุคคลประเภทห้างหุ้นส่วนสามัญนิติบุคคล ห้างหุ้นส่วนจำกัด บริษัทจำกัด ตามประมวลกฎหมายแพ่งและพาณิชย์ หรือนิติบุคคลประเภทบริษัทมหาชนจำกัดตามพระราชบัญญัติบริษัทมหาชนจำกัด พ.ศ. 2535”</a:t>
                      </a:r>
                    </a:p>
                    <a:p>
                      <a:r>
                        <a:rPr lang="th-TH" sz="18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</a:t>
                      </a:r>
                      <a:r>
                        <a:rPr lang="th-TH" sz="20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(7.3) </a:t>
                      </a:r>
                      <a:r>
                        <a:rPr lang="th-TH" sz="2000" u="sng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กรณีงานจ้างบริการรักษาความปลอดภัย ให้กำหนดว่า</a:t>
                      </a:r>
                    </a:p>
                    <a:p>
                      <a:pPr marL="0" indent="896938"/>
                      <a:r>
                        <a:rPr lang="th-TH" sz="18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“ผู้ยื่นข้อเสนอต้องเป็นนิติบุคคลตามพระราชบัญญัติธุรกิจรักษาความปลอดภัย พ.ศ. 2558” (ยกเว้นกรณีจ้างองค์การทหารผ่านศึก (อผศ.) หรือจ้างบริการบุคคลธรรมดา)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0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r>
                        <a:rPr lang="th-TH" sz="20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 ข้อ (7.1) และ (7.2) เป็นไปตามหนังสือคณะกรรมการวินิจฉัยปัญหาการจัดซื้อจัดจ้างและการบริหารพัสดุภาครัฐ</a:t>
                      </a:r>
                    </a:p>
                    <a:p>
                      <a:r>
                        <a:rPr lang="th-TH" sz="18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-</a:t>
                      </a:r>
                      <a:r>
                        <a:rPr lang="th-TH" sz="18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8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ด่วนที่สุด ที่ กค (กนบ) 0405.2/ว 410 ลงวันที่ 24 ตุลาคม 2560</a:t>
                      </a:r>
                    </a:p>
                    <a:p>
                      <a:r>
                        <a:rPr lang="th-TH" sz="18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-</a:t>
                      </a:r>
                      <a:r>
                        <a:rPr lang="th-TH" sz="18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8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ด่วนที่สุด ที่ กค (กวจ) 0405.2/ว 214 ลงวันที่ 18 พฤษภาคม 2563</a:t>
                      </a:r>
                    </a:p>
                    <a:p>
                      <a:r>
                        <a:rPr lang="th-TH" sz="18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-</a:t>
                      </a:r>
                      <a:r>
                        <a:rPr lang="th-TH" sz="18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8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ด่วนที่สุด ที่ กค (กวจ) 0405.2/ว 581 ลงวันที่ 7 ธันวาคม 2563 (ในส่วนของกิจการร่วมค้า)</a:t>
                      </a:r>
                    </a:p>
                    <a:p>
                      <a:endParaRPr lang="th-TH" sz="18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8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r>
                        <a:rPr lang="th-TH" sz="18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 ข้อ 7.3 เป็นไปตามพระราชบัญญัติธุรกิจรักษาความปลอดภัย พ.ศ. 2558</a:t>
                      </a:r>
                    </a:p>
                    <a:p>
                      <a:endParaRPr lang="th-TH" sz="18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107</a:t>
            </a:fld>
            <a:endParaRPr lang="th-TH"/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952237" y="188640"/>
            <a:ext cx="311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0975" indent="-180975" algn="ctr">
              <a:buFont typeface="Arial" panose="020B0604020202020204" pitchFamily="34" charset="0"/>
              <a:buChar char="•"/>
            </a:pPr>
            <a:r>
              <a:rPr lang="th-TH" b="1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คุณสมบัติของผู้ยื่นข้อเสนอ</a:t>
            </a:r>
            <a:endParaRPr lang="th-TH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7997472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108</a:t>
            </a:fld>
            <a:endParaRPr lang="th-TH"/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248629"/>
              </p:ext>
            </p:extLst>
          </p:nvPr>
        </p:nvGraphicFramePr>
        <p:xfrm>
          <a:off x="539552" y="1164044"/>
          <a:ext cx="8147248" cy="26593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7924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547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2384">
                <a:tc>
                  <a:txBody>
                    <a:bodyPr/>
                    <a:lstStyle/>
                    <a:p>
                      <a:r>
                        <a:rPr lang="th-TH" sz="22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8. ไม่เป็นผู้มีผลประโยชน์ร่วมกันกับผู้ยื่นข้อเสนอรายอื่น หรือกระทำการอันเป็นการขัดขวางการแข่งขันราคาอย่างเป็นธรรม</a:t>
                      </a:r>
                      <a:endParaRPr lang="en-US" sz="2200" i="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endParaRPr lang="th-TH" sz="1000" i="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r>
                        <a:rPr lang="th-TH" sz="22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9. ไม่เป็นผู้ได้รับเอกสิทธิ์หรือความคุ้มกันซึ่งอาจปฏิเสธไม่ยอมขึ้นศาลไทย เว้นแต่รัฐบาลของผู้เสนอราคาได้มีคำสั่งให้สละเอกสิทธิ์และความคุ้มกันเช่นว่านั้น</a:t>
                      </a:r>
                      <a:endParaRPr lang="en-US" sz="2200" i="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endParaRPr lang="th-TH" sz="185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827584" y="516701"/>
            <a:ext cx="311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0975" indent="-180975" algn="ctr">
              <a:buFont typeface="Arial" panose="020B0604020202020204" pitchFamily="34" charset="0"/>
              <a:buChar char="•"/>
            </a:pPr>
            <a:r>
              <a:rPr lang="th-TH" b="1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คุณสมบัติของผู้ยื่นข้อเสนอ</a:t>
            </a:r>
            <a:endParaRPr lang="th-TH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883829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918546"/>
              </p:ext>
            </p:extLst>
          </p:nvPr>
        </p:nvGraphicFramePr>
        <p:xfrm>
          <a:off x="323528" y="476672"/>
          <a:ext cx="8568952" cy="59131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764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1632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89480">
                <a:tc>
                  <a:txBody>
                    <a:bodyPr/>
                    <a:lstStyle/>
                    <a:p>
                      <a:r>
                        <a:rPr lang="th-TH" sz="20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10. เป็นผู้ประกอบการที่ขึ้นทะเบียน งานก่อสร้างสาขา........ ไม่น้อยกว่าชั้น....... ประเภท..... ไว้กับกรมบัญชีกลาง</a:t>
                      </a:r>
                    </a:p>
                    <a:p>
                      <a:r>
                        <a:rPr lang="th-TH" sz="20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กรณีผู้ยื่นข้อเสนอที่เป็นกิจการร่วมค้าซึ่งข้อตกลงระหว่างผู้เข้าร่วมค้าเป็นลายลักษณ์อักษรกำหนดให้ผู้เข้าร่วมค้ารายใดรายหนึ่งเป็นผู้เข้าร่วมค้าหลัก ผู้เข้าร่วมค้าหลักจะต้องเป็นผู้ประกอบการที่ขึ้นทะเบียนงานก่อสร้างสาขา... ไม่น้อยกว่าขั้น... ประเภท... ไว้กับกรมบัญชีกลาง ส่วนผู้เข้าร่วมค้าที่ไม่ใช่ผู้เข้าร่วมค้าหลักจะเป็นผู้ประกอบการที่ขึ้นทะเบียนในสาขางานก่อสร้างไว้กับกรมบัญชีกลางหรือไม่ก็ได้  สำหรับข้อตกลงฯ ที่ไม่ได้กำหนดให้ผู้เข้าร่วมค้ารายใดเป็นผู้เข้าร่วมค้าหลัก ผู้เข้าร่วมค้าทุกรายจะต้องมีคุณสมบัติครบถ้วนตามเงื่อนไขที่กำหนดไว้ในเอกสารเชิญชวนหรือหนังสือเชิญชวน</a:t>
                      </a:r>
                    </a:p>
                    <a:p>
                      <a:r>
                        <a:rPr lang="th-TH" sz="2000" i="1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(ใช้ในกรณีคณะกรรมการราคากลาง ได้ประกาศกำหนดให้งานก่อสร้างสาขานั้นต้องขึ้นทะเบียนผู้ประกอบการไว้กับกรมบัญชีกลาง)</a:t>
                      </a:r>
                      <a:endParaRPr lang="en-US" sz="2000" i="1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16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10. วรรคหนึ่ง เป็นไปตาม ว.582 ลงวันที่ 8 ธันวาคม 2563 และ ว.584</a:t>
                      </a:r>
                      <a:r>
                        <a:rPr lang="th-TH" sz="16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ลงวันที่ 8 ธันวาคม 2563 และ ว.470 ลงวันที่ 19 พฤษภาคม 2565</a:t>
                      </a:r>
                    </a:p>
                    <a:p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โครงการก่อสร้างที่กำหนดให้ผู้ประกอบการต้องขึ้นทะเบียนผู้ประกอบการงานก่อสร้างจะต้องมีลักษณะดังนี้</a:t>
                      </a:r>
                    </a:p>
                    <a:p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(1) เป็นโครงการก่อสร้างที่มีมูลค่าตั้งแต่ 5 ล้านบาทขึ้นไป และ</a:t>
                      </a:r>
                    </a:p>
                    <a:p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(2) เป็นโครงการก่อสร้างที่เป็นไปตามนิยามความหมายของประเภทสาขา ดังนี้</a:t>
                      </a:r>
                    </a:p>
                    <a:p>
                      <a:pPr marL="0" indent="361950"/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 สาขางานก่อสร้างทาง </a:t>
                      </a:r>
                    </a:p>
                    <a:p>
                      <a:pPr marL="0" indent="361950"/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 สาขางานก่อสร้างสะพาน </a:t>
                      </a:r>
                    </a:p>
                    <a:p>
                      <a:pPr marL="0" indent="361950"/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 สาขางานก่อสร้างทางและสะพานพิเศษ </a:t>
                      </a:r>
                    </a:p>
                    <a:p>
                      <a:pPr marL="0" indent="361950"/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 สาขางานก่อสร้างชลประทาน </a:t>
                      </a:r>
                    </a:p>
                    <a:p>
                      <a:pPr marL="0" indent="361950"/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 สาขางานก่อสร้างเขื่อนป้องกันตลิ่งและชายฝั่ง </a:t>
                      </a:r>
                    </a:p>
                    <a:p>
                      <a:pPr marL="0" indent="361950"/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 สาขางานก่อสร้างสิ่งปลูกสร้างในทะเล </a:t>
                      </a:r>
                    </a:p>
                    <a:p>
                      <a:pPr marL="0" indent="361950"/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 สาขางานก่อสร้างขุดลอกและบำรุงรักษา  ร่องน้ำชายฝั่งทะเล </a:t>
                      </a:r>
                    </a:p>
                    <a:p>
                      <a:pPr marL="0" indent="361950"/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 สาขางานก่อสร้างขุดลอกและบำรุงรักษา  ร่องน้ำ ภายในประเทศ</a:t>
                      </a:r>
                    </a:p>
                    <a:p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กรณีที่โครงการก่อสร้างที่จะดำเนินการจัดจ้างไม่สอดคล้องกับนิยามของงานก่อสร้าง ตามประเภทสาขางานก่อสร้างของประกาศคณะกรรมการราคากลางฯ และแนวทางการพิจารณาลักษณะงานตามประเภทสาขางานก่อสร้าง หน่วยงานของรัฐสามารถกำหนดคุณสมบัติของผู้ยื่นข้อเสนอให้มีผลงานประเภทเดียวกันกับโครงการก่อสร้างในครั้งนั้นได้</a:t>
                      </a:r>
                    </a:p>
                    <a:p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16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10. วรรคสอง เป็นไปตาม ว 581 ลงวันที่ 7 ธันวาคม 2563 (ในส่วนของกิจการร่วมค้า)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109</a:t>
            </a:fld>
            <a:endParaRPr lang="th-TH"/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971600" y="107050"/>
            <a:ext cx="311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0975" indent="-180975" algn="ctr">
              <a:buFont typeface="Arial" panose="020B0604020202020204" pitchFamily="34" charset="0"/>
              <a:buChar char="•"/>
            </a:pPr>
            <a:r>
              <a:rPr lang="th-TH" b="1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คุณสมบัติของผู้ยื่นข้อเสนอ</a:t>
            </a:r>
            <a:endParaRPr lang="th-TH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90103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IMG_1132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1052736"/>
            <a:ext cx="6816758" cy="4896544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grpSp>
        <p:nvGrpSpPr>
          <p:cNvPr id="2" name="Group 26"/>
          <p:cNvGrpSpPr/>
          <p:nvPr/>
        </p:nvGrpSpPr>
        <p:grpSpPr>
          <a:xfrm>
            <a:off x="1259632" y="1071546"/>
            <a:ext cx="5881329" cy="731803"/>
            <a:chOff x="1714480" y="1071546"/>
            <a:chExt cx="5881329" cy="731803"/>
          </a:xfrm>
        </p:grpSpPr>
        <p:sp>
          <p:nvSpPr>
            <p:cNvPr id="39938" name="AutoShape 2"/>
            <p:cNvSpPr>
              <a:spLocks noChangeArrowheads="1"/>
            </p:cNvSpPr>
            <p:nvPr/>
          </p:nvSpPr>
          <p:spPr bwMode="auto">
            <a:xfrm>
              <a:off x="2214546" y="1142984"/>
              <a:ext cx="5381263" cy="660365"/>
            </a:xfrm>
            <a:prstGeom prst="roundRect">
              <a:avLst>
                <a:gd name="adj" fmla="val 16667"/>
              </a:avLst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47" name="AutoShape 11"/>
            <p:cNvSpPr>
              <a:spLocks noChangeArrowheads="1"/>
            </p:cNvSpPr>
            <p:nvPr/>
          </p:nvSpPr>
          <p:spPr bwMode="auto">
            <a:xfrm>
              <a:off x="2428860" y="1142983"/>
              <a:ext cx="5023460" cy="571505"/>
            </a:xfrm>
            <a:prstGeom prst="roundRect">
              <a:avLst>
                <a:gd name="adj" fmla="val 24568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hlink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hlink"/>
                      </a:gs>
                      <a:gs pos="100000">
                        <a:schemeClr val="hlink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การประเมินผลการปฏิบัติงานของผู้ประกอบการ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1" name="AutoShape 15"/>
            <p:cNvSpPr>
              <a:spLocks noChangeArrowheads="1"/>
            </p:cNvSpPr>
            <p:nvPr/>
          </p:nvSpPr>
          <p:spPr bwMode="auto">
            <a:xfrm>
              <a:off x="1714480" y="1071546"/>
              <a:ext cx="714380" cy="714380"/>
            </a:xfrm>
            <a:prstGeom prst="diamond">
              <a:avLst/>
            </a:prstGeom>
            <a:solidFill>
              <a:schemeClr val="hlink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11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2267744" y="2071678"/>
            <a:ext cx="5973766" cy="714380"/>
            <a:chOff x="1643042" y="2071678"/>
            <a:chExt cx="5973766" cy="714380"/>
          </a:xfrm>
        </p:grpSpPr>
        <p:sp>
          <p:nvSpPr>
            <p:cNvPr id="39939" name="AutoShape 3"/>
            <p:cNvSpPr>
              <a:spLocks noChangeArrowheads="1"/>
            </p:cNvSpPr>
            <p:nvPr/>
          </p:nvSpPr>
          <p:spPr bwMode="auto">
            <a:xfrm>
              <a:off x="2143108" y="2143116"/>
              <a:ext cx="5473700" cy="64294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48" name="AutoShape 12"/>
            <p:cNvSpPr>
              <a:spLocks noChangeArrowheads="1"/>
            </p:cNvSpPr>
            <p:nvPr/>
          </p:nvSpPr>
          <p:spPr bwMode="auto">
            <a:xfrm>
              <a:off x="2428861" y="2143116"/>
              <a:ext cx="4519404" cy="64294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การทิ้งงาน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5" name="AutoShape 19"/>
            <p:cNvSpPr>
              <a:spLocks noChangeArrowheads="1"/>
            </p:cNvSpPr>
            <p:nvPr/>
          </p:nvSpPr>
          <p:spPr bwMode="auto">
            <a:xfrm>
              <a:off x="1643042" y="2071678"/>
              <a:ext cx="728683" cy="714380"/>
            </a:xfrm>
            <a:prstGeom prst="diamond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12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grpSp>
        <p:nvGrpSpPr>
          <p:cNvPr id="4" name="Group 28"/>
          <p:cNvGrpSpPr/>
          <p:nvPr/>
        </p:nvGrpSpPr>
        <p:grpSpPr>
          <a:xfrm>
            <a:off x="2774698" y="3071810"/>
            <a:ext cx="5973766" cy="757238"/>
            <a:chOff x="1643042" y="3071810"/>
            <a:chExt cx="5973766" cy="757238"/>
          </a:xfrm>
        </p:grpSpPr>
        <p:sp>
          <p:nvSpPr>
            <p:cNvPr id="39940" name="AutoShape 4"/>
            <p:cNvSpPr>
              <a:spLocks noChangeArrowheads="1"/>
            </p:cNvSpPr>
            <p:nvPr/>
          </p:nvSpPr>
          <p:spPr bwMode="auto">
            <a:xfrm>
              <a:off x="2143108" y="3143248"/>
              <a:ext cx="5473700" cy="642942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49" name="AutoShape 13"/>
            <p:cNvSpPr>
              <a:spLocks noChangeArrowheads="1"/>
            </p:cNvSpPr>
            <p:nvPr/>
          </p:nvSpPr>
          <p:spPr bwMode="auto">
            <a:xfrm>
              <a:off x="2428861" y="3143248"/>
              <a:ext cx="4807436" cy="64294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2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accent2"/>
                      </a:gs>
                      <a:gs pos="100000">
                        <a:schemeClr val="accent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การบริหารพัสดุ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6" name="AutoShape 20"/>
            <p:cNvSpPr>
              <a:spLocks noChangeArrowheads="1"/>
            </p:cNvSpPr>
            <p:nvPr/>
          </p:nvSpPr>
          <p:spPr bwMode="auto">
            <a:xfrm>
              <a:off x="1643042" y="3071810"/>
              <a:ext cx="757238" cy="757238"/>
            </a:xfrm>
            <a:prstGeom prst="diamond">
              <a:avLst/>
            </a:prstGeom>
            <a:solidFill>
              <a:schemeClr val="tx2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13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grpSp>
        <p:nvGrpSpPr>
          <p:cNvPr id="5" name="Group 29"/>
          <p:cNvGrpSpPr/>
          <p:nvPr/>
        </p:nvGrpSpPr>
        <p:grpSpPr>
          <a:xfrm>
            <a:off x="2299792" y="4227358"/>
            <a:ext cx="6016624" cy="785818"/>
            <a:chOff x="1600184" y="4071942"/>
            <a:chExt cx="6016624" cy="785818"/>
          </a:xfrm>
        </p:grpSpPr>
        <p:sp>
          <p:nvSpPr>
            <p:cNvPr id="39941" name="AutoShape 5"/>
            <p:cNvSpPr>
              <a:spLocks noChangeArrowheads="1"/>
            </p:cNvSpPr>
            <p:nvPr/>
          </p:nvSpPr>
          <p:spPr bwMode="auto">
            <a:xfrm>
              <a:off x="2143108" y="4143380"/>
              <a:ext cx="5473700" cy="71438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kumimoji="1" lang="th-TH" altLang="ko-KR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แ</a:t>
              </a:r>
              <a:endParaRPr lang="th-TH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50" name="AutoShape 14"/>
            <p:cNvSpPr>
              <a:spLocks noChangeArrowheads="1"/>
            </p:cNvSpPr>
            <p:nvPr/>
          </p:nvSpPr>
          <p:spPr bwMode="auto">
            <a:xfrm>
              <a:off x="2428861" y="4143380"/>
              <a:ext cx="4663420" cy="64294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tx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tx1"/>
                      </a:gs>
                      <a:gs pos="100000">
                        <a:schemeClr val="tx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การอุทธรณ์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7" name="AutoShape 21"/>
            <p:cNvSpPr>
              <a:spLocks noChangeArrowheads="1"/>
            </p:cNvSpPr>
            <p:nvPr/>
          </p:nvSpPr>
          <p:spPr bwMode="auto">
            <a:xfrm>
              <a:off x="1600184" y="4071942"/>
              <a:ext cx="757238" cy="785818"/>
            </a:xfrm>
            <a:prstGeom prst="diamond">
              <a:avLst/>
            </a:prstGeom>
            <a:solidFill>
              <a:schemeClr val="folHlink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14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sp>
        <p:nvSpPr>
          <p:cNvPr id="17" name="AutoShape 11"/>
          <p:cNvSpPr>
            <a:spLocks noChangeArrowheads="1"/>
          </p:cNvSpPr>
          <p:nvPr/>
        </p:nvSpPr>
        <p:spPr bwMode="auto">
          <a:xfrm>
            <a:off x="2428860" y="4857760"/>
            <a:ext cx="5095875" cy="46672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latinLnBrk="1" hangingPunct="1"/>
            <a:endParaRPr kumimoji="1" lang="en-US" altLang="ko-KR" sz="2000" b="1" dirty="0">
              <a:solidFill>
                <a:schemeClr val="bg1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pSp>
        <p:nvGrpSpPr>
          <p:cNvPr id="6" name="Group 30"/>
          <p:cNvGrpSpPr/>
          <p:nvPr/>
        </p:nvGrpSpPr>
        <p:grpSpPr>
          <a:xfrm>
            <a:off x="1259632" y="5415892"/>
            <a:ext cx="5954111" cy="749412"/>
            <a:chOff x="1662697" y="5181587"/>
            <a:chExt cx="5954111" cy="749412"/>
          </a:xfrm>
        </p:grpSpPr>
        <p:sp>
          <p:nvSpPr>
            <p:cNvPr id="15" name="AutoShape 2"/>
            <p:cNvSpPr>
              <a:spLocks noChangeArrowheads="1"/>
            </p:cNvSpPr>
            <p:nvPr/>
          </p:nvSpPr>
          <p:spPr bwMode="auto">
            <a:xfrm>
              <a:off x="2140606" y="5216619"/>
              <a:ext cx="5476202" cy="714380"/>
            </a:xfrm>
            <a:prstGeom prst="roundRect">
              <a:avLst>
                <a:gd name="adj" fmla="val 28916"/>
              </a:avLst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8" name="AutoShape 12"/>
            <p:cNvSpPr>
              <a:spLocks noChangeArrowheads="1"/>
            </p:cNvSpPr>
            <p:nvPr/>
          </p:nvSpPr>
          <p:spPr bwMode="auto">
            <a:xfrm>
              <a:off x="2411760" y="5286388"/>
              <a:ext cx="4806866" cy="571504"/>
            </a:xfrm>
            <a:prstGeom prst="roundRect">
              <a:avLst>
                <a:gd name="adj" fmla="val 19245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 บทกำหนดโทษ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19" name="AutoShape 15"/>
            <p:cNvSpPr>
              <a:spLocks noChangeArrowheads="1"/>
            </p:cNvSpPr>
            <p:nvPr/>
          </p:nvSpPr>
          <p:spPr bwMode="auto">
            <a:xfrm>
              <a:off x="1662697" y="5181587"/>
              <a:ext cx="757238" cy="749412"/>
            </a:xfrm>
            <a:prstGeom prst="diamond">
              <a:avLst/>
            </a:prstGeom>
            <a:solidFill>
              <a:schemeClr val="hlink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15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Rectangle 10"/>
          <p:cNvSpPr>
            <a:spLocks noGrp="1" noChangeArrowheads="1"/>
          </p:cNvSpPr>
          <p:nvPr>
            <p:ph type="title"/>
          </p:nvPr>
        </p:nvSpPr>
        <p:spPr>
          <a:xfrm>
            <a:off x="1187450" y="288032"/>
            <a:ext cx="7056438" cy="836712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h-TH" altLang="ko-KR" sz="4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โครงสร้าง พ.ร.บ. จัดซื้อจัดจ้าง</a:t>
            </a:r>
            <a:endParaRPr lang="en-US" altLang="ko-KR" sz="48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3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2" name="Straight Connector 3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" name="Rectangle 3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4" name="Rectangle 3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1" name="Straight Connector 3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Oval 2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735125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110</a:t>
            </a:fld>
            <a:endParaRPr lang="th-TH"/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199870"/>
              </p:ext>
            </p:extLst>
          </p:nvPr>
        </p:nvGraphicFramePr>
        <p:xfrm>
          <a:off x="323528" y="692696"/>
          <a:ext cx="8568952" cy="5577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764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2384">
                <a:tc>
                  <a:txBody>
                    <a:bodyPr/>
                    <a:lstStyle/>
                    <a:p>
                      <a:r>
                        <a:rPr lang="th-TH" sz="22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11. ต้องมีผลงานก่อสร้างประเภทเดียวกันกับงานที่ประกวดราคาจ้างก่อสร้างในวงเงินไม่น้อยกว่า.........บาท โดยเป็นผลงานภายใต้สัญญาเดียวที่ดำเนินการเสร็จสิ้นแล้ว และเป็นผลงานที่เป็นคู่สัญญาโดยตรงกับหน่วยงานของรัฐหรือหน่วยงานเอกชนที่..........เชื่อถือ</a:t>
                      </a:r>
                    </a:p>
                    <a:p>
                      <a:pPr marL="0" indent="361950"/>
                      <a:r>
                        <a:rPr lang="th-TH" sz="22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กรณีผู้ยื่นข้อเสนอที่เป็นกิจการร่วมค้า ซึ่งข้อตกลงระหว่างผู้เข้าร่วมค้าเป็นลายลักษณ์อักษรกำหนดให้ผู้เข้าร่วมค้ารายใดรายหนึ่งเป็นผู้เข้าร่วมค้าหลัก กิจการร่วมค้านั้นต้องใช้ผลงานของผู้เข้าร่วมค้าหลักรายเดียวเป็นผลงานของกิจการร่วมค้าที่ยื่นข้อเสนอ  สำหรับข้อตกลงฯ ที่ไม่ได้กำหนดให้ผู้เข้าร่วมค้ารายใดเป็นผู้เข้าร่วมค้าหลัก ผู้เข้าร่วมค้าทุกรายจะต้องมีคุณสมบัติครบถ้วนตามเงื่อนไขที่กำหนดไว้ในเอกสารเชิญชวนหรือหนังสือเชิญชวน</a:t>
                      </a:r>
                      <a:endParaRPr lang="en-US" sz="2200" i="1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2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22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2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11. วรรคหนึ่ง</a:t>
                      </a:r>
                      <a:r>
                        <a:rPr lang="th-TH" sz="22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2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เป็นไปตาม ว.410 ลงวันที่ 24 ตุลาคม 2560 และหนังสือ </a:t>
                      </a:r>
                    </a:p>
                    <a:p>
                      <a:r>
                        <a:rPr lang="th-TH" sz="22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ด่วนที่สุด ที่ กค (กวจ) 0405.2/ว.214 ลงวันที่ 18 พฤษภาคม 2563</a:t>
                      </a:r>
                    </a:p>
                    <a:p>
                      <a:r>
                        <a:rPr lang="th-TH" sz="22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- </a:t>
                      </a:r>
                      <a:r>
                        <a:rPr lang="th-TH" sz="2200" u="sng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งานก่อสร้าง</a:t>
                      </a:r>
                      <a:r>
                        <a:rPr lang="th-TH" sz="2200" u="none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2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กำหนดผลงานขั้นต่ำได้ไม่เกินร้อยละ 50 ของวงเงินงบประมาณ</a:t>
                      </a:r>
                    </a:p>
                    <a:p>
                      <a:r>
                        <a:rPr lang="th-TH" sz="22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- ห้ามมิให้มีการกำหนดเงื่อนไขอย่างอื่นที่มีลักษณะเป็นการกีดกันการเข้าเสนอราคาอย่างเป็นธรรมด้วย</a:t>
                      </a:r>
                    </a:p>
                    <a:p>
                      <a:r>
                        <a:rPr lang="th-TH" sz="22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- </a:t>
                      </a:r>
                      <a:r>
                        <a:rPr lang="th-TH" sz="2200" u="sng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ส่วนงานซื้อหรือจ้างทั่วไป</a:t>
                      </a:r>
                      <a:r>
                        <a:rPr lang="th-TH" sz="22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โดยปกติ ห้ามมิให้กำหนดผลงาน เว้นแต่มีเหตุผลความจำเป็น ซึ่งจะกำหนดผลงานขั้นต่ำได้ไม่เกินร้อยละ 50 ของวงเงินงบประมาณ</a:t>
                      </a:r>
                    </a:p>
                    <a:p>
                      <a:r>
                        <a:rPr lang="th-TH" sz="22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22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2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11. วรรคสอง เป็นไปตาม ว 581 ลงวันที่ 7 ธันวาคม 2563 (ในส่วนของกิจการร่วมค้า)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952237" y="188640"/>
            <a:ext cx="311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0975" indent="-180975" algn="ctr">
              <a:buFont typeface="Arial" panose="020B0604020202020204" pitchFamily="34" charset="0"/>
              <a:buChar char="•"/>
            </a:pPr>
            <a:r>
              <a:rPr lang="th-TH" b="1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คุณสมบัติของผู้ยื่นข้อเสนอ</a:t>
            </a:r>
            <a:endParaRPr lang="th-TH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4293512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111</a:t>
            </a:fld>
            <a:endParaRPr lang="th-TH"/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2913261"/>
              </p:ext>
            </p:extLst>
          </p:nvPr>
        </p:nvGraphicFramePr>
        <p:xfrm>
          <a:off x="323528" y="1033056"/>
          <a:ext cx="8568952" cy="4663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728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2384">
                <a:tc>
                  <a:txBody>
                    <a:bodyPr/>
                    <a:lstStyle/>
                    <a:p>
                      <a:r>
                        <a:rPr lang="th-TH" sz="18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12. ต้องมีมูลค่าสุทธิของกิจการ ดังนี้</a:t>
                      </a:r>
                    </a:p>
                    <a:p>
                      <a:r>
                        <a:rPr lang="th-TH" sz="18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(1) กรณีผู้ยื่นข้อเสนอเป็นนิติบุคคลที่จัดตั้งขึ้นตามกฎหมายไทยซึ่งได้จดทะเบียนเกินกว่า 1 ปี ต้องมีมูลค่าสุทธิของกิจการจากผลต่างระหว่างสินทรัพย์สุทธิหักด้วยหนี้สินสุทธิที่ปรากฏในงบแสดงฐานะการเงินที่มีการตรวจรับรองแล้ว ซึ่งจะต้องแสดงค่าเป็นบวก 1 ปีสุดท้ายก่อนวันยื่นข้อเสนอ </a:t>
                      </a:r>
                    </a:p>
                    <a:p>
                      <a:r>
                        <a:rPr lang="th-TH" sz="18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(2) กรณีผู้ยื่นข้อเสนอเป็นนิติบุคคลที่จัดตั้งขึ้นตามกฎหมายไทย ซึ่งยังไม่มีการรายงานงบแสดงฐานะการเงินกับกรมพัฒนาธุรกิจการค้า ต้องมีทุนจดทะเบียนที่เรียกชำระมูลค่าหุ้นแล้ว ณ วันที่ยื่นข้อเสนอ ไม่ต่ำกว่า..... ล้านบาท</a:t>
                      </a:r>
                    </a:p>
                    <a:p>
                      <a:r>
                        <a:rPr lang="th-TH" sz="18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(โดยกำหนดตามเกณฑ์ ดังนี้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(2.1) มูลค่าการจัดซื้อจัดจ้างไม่เกิน 1 ล้านบาท ไม่ต้องกำหนดทุนจดทะเบียน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(2.2) มูลค่าการจัดซื้อจัดจ้างเกิน 1 ล้านบาท แต่ไม่เกิน 5 ล้านบาท ต้องมีทุนจดทะเบียนไม่ตํ่ากว่า 1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(2.3) มูลค่าการจัดซื้อจัดจ้างเกิน 5 ล้านบาท แต่ไม่เกิน 10 ล้านบาท ต้องมีทุนจดทะเบียนไม่ตํ่ากว่า 2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(2.4) มูลค่าการจัดซื้อจัดจ้างเกิน 10 ล้านบาท แต่ไม่เกิน 20 ล้านบาท ต้องมีทุนจดทะเบียนไม่ตํ่ากว่า 3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(2.5) มูลค่าการจัดซื้อจัดจ้างเกิน 20 ล้านบาท แต่ไม่เกิน 60 ล้านบาท ต้องมีทุนจดทะเบียนไม่ตํ่ากว่า 8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(2.6) </a:t>
                      </a:r>
                      <a:r>
                        <a:rPr lang="th-TH" sz="1600" i="0" kern="1200" spc="0" baseline="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มูลค่าการจัดซื้อจัดจ้างเกิน 60 ล้านบาท แต่ไม่เกิน 150 ล้านบาท ต้องมีทุนจดทะเบียนไม่ตํ่ากว่า 20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(2.7) มูลค่าการจัดซื้อจัดจ้างเกิน 150 ล้านบาท แต่ไม่เกิน 300 ล้านบาท ต้องมีทุนจดทะเบียนไม่ตํ่ากว่า 60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(2.8) มูลค่าการจัดซื้อจัดจ้างเกิน 300 ล้านบาท แต่ไม่เกิน 500 ล้านบาท ต้องมีทุนจดทะเบียนไม่ตํ่ากว่า 100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(2.9) มูลค่าการจัดซื้อจัดจ้างเกิน 500 ล้านบาท ต้องมีทุนจดทะเบียนไม่ตํ่ากว่า 200 ล้านบาท)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16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12 เป็นไปตามหนังสือคณะกรรมการวินิจฉัยปัญหาการจัดซื้อจัดจ้างและการบริหารพัสดุภาครัฐ ด่วนที่สุด ที่ กค (กวจ) 0405.2/ว 124 </a:t>
                      </a:r>
                    </a:p>
                    <a:p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ลงวันที่ 1 มีนาคม 2566 ข้อ 1 ข้อย่อย 1.1 และข้อ 1.2</a:t>
                      </a:r>
                    </a:p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th-TH" sz="1600" u="sng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เริ่มใช้บังคับตั้งแต่</a:t>
                      </a:r>
                      <a:r>
                        <a:rPr lang="th-TH" sz="1600" u="sng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en-US" sz="1600" u="sng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3</a:t>
                      </a:r>
                      <a:r>
                        <a:rPr lang="th-TH" sz="1600" u="sng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เมษายน 2566 </a:t>
                      </a:r>
                      <a:endParaRPr lang="th-TH" sz="1600" u="sng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899592" y="385713"/>
            <a:ext cx="311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0975" indent="-180975" algn="ctr">
              <a:buFont typeface="Arial" panose="020B0604020202020204" pitchFamily="34" charset="0"/>
              <a:buChar char="•"/>
            </a:pPr>
            <a:r>
              <a:rPr lang="th-TH" b="1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คุณสมบัติของผู้ยื่นข้อเสนอ</a:t>
            </a:r>
            <a:endParaRPr lang="th-TH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9441685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112</a:t>
            </a:fld>
            <a:endParaRPr lang="th-TH"/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051522"/>
              </p:ext>
            </p:extLst>
          </p:nvPr>
        </p:nvGraphicFramePr>
        <p:xfrm>
          <a:off x="323528" y="1033056"/>
          <a:ext cx="8568952" cy="5074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728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2384">
                <a:tc>
                  <a:txBody>
                    <a:bodyPr/>
                    <a:lstStyle/>
                    <a:p>
                      <a:r>
                        <a:rPr lang="th-TH" sz="165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(3) สำหรับการจัดซื้อจัดจ้างครั้งหนี่งที่มีวงเงินเกิน 500,000 บาทขึ้นไป กรณีผู้ยื่นข้อเสนอเป็นบุคคลธรรมดา ให้พิจารณาจากหนังสือรับรองบัญชีเงินฝากไม่เกิน 90 วัน ก่อนวันยื่นข้อเสนอ โดยต้องมีเงินฝากคงเหลือในบัญชีธนาคารเป็นมูลค่า 1 ใน 4 ของมูลค่างบประมาณของโครงการหรือรายการที่ยื่นข้อเสนอในแต่ละครั้ง และหากเป็นผู้ชนะการจัดซื้อจัดจ้างหรือเป็นผู้ใด้รับการคัดเลือกจะต้องแสดงหนังสือรับรองบัญชีเงินฝากที่มีมูลค่าดังกล่าวอีกครั้งหนึ่งในวันลงนามในสัญญา</a:t>
                      </a:r>
                    </a:p>
                    <a:p>
                      <a:r>
                        <a:rPr lang="th-TH" sz="165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(4) กรณีที่ผู้ยื่นข้อเสนอไม่มีมูลค่าสุทธิของกิจการหรือทุนจดทะเบียน หรือมีแต่ไม่เพียงพอที่จะเข้ายื่นข้อเสนอ ผู้ยื่นข้อเสนอสามารถขอวงเงินสินเชื่อ โดยต้องมีวงเงินสินเชื่อ 1 ใน 4 ของมูลค่างบประมาณของโครงการหรือรายการที่ยื่นข้อเสนอในแต่ละครั้ง (สินเชื่อที่ธนาคารภายในประเทศหรือบริษัทเงินทุนหรือบริษัทเงินทุนหลักทรัพย์ที่ได้รับอนุญาตให้ประกอบกิจการเงินทุนเพื่อการพาณิชย์และประกอบธุรกิจค้าประกัน ตามประกาศของธนาคารแห่งประเทศไทยตามรายชื่อบริษัทเงินทุนที่ธนาคารแห่งประเทศไทยแจ้งเวียนให้ทราบโดยพิจารณาจากยอดเงินรวมของวงเงินสินเชื่อที่สำนักงานใหญ่รับรองหรือที่สำนักงานสาขารับรอง (กรณีได้รับมอบอำนาจจากสำนักงานใหญ่) ซึ่งออกให้แก่ผู้ยื่นข้อเสนอนับถึงวันยื่นข้อเสนอไม่เกิน 90 วัน) ทั้งนี้ หนังสือรับรองวงเงินสินเชื่อให้เป็นไปตามแบบที่กำหนด</a:t>
                      </a:r>
                    </a:p>
                    <a:p>
                      <a:r>
                        <a:rPr lang="th-TH" sz="165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(5) กรณีตาม (1) – (4) ยกเว้นสำหรับกรณีดังต่อไปนี้</a:t>
                      </a:r>
                    </a:p>
                    <a:p>
                      <a:r>
                        <a:rPr lang="th-TH" sz="165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(5.1) ผู้ยื่นข้อเสนอเป็นหน่วยงานของรัฐ</a:t>
                      </a:r>
                    </a:p>
                    <a:p>
                      <a:r>
                        <a:rPr lang="th-TH" sz="165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(5.2) นิติบุคคลที่จัดตั้งขึ้นตามกฎหมายไทยที่อยู่ระหว่างการพินฟูกิจการ ตามพระราชบัญญัติล้มละลาย (ฉบับที่ 10) พ.ศ. 2561</a:t>
                      </a:r>
                    </a:p>
                    <a:p>
                      <a:r>
                        <a:rPr lang="th-TH" sz="165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(5.3) งานจ้างก่อสร้างที่กรมบัญชีกลางได้ขึ้นทะเบียนผู้ประกอบการงานก่อสร้างแล้ว และงานจ้างก่อสร้างที่หน่วยงานของรัฐได้มีการจัดทำบัญชีผู้ประกอบการงานก่อสร้างที่มีคุณสมบัติเบื้องต้นไว้แล้วก่อนวันที่พระราชบัญญัติการจัดซื้อจัดจ้างฯ มีผลใช้บังคับ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16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12 เป็นไปตามหนังสือคณะกรรมการวินิจฉัยปัญหาการจัดซื้อจัดจ้างและการบริหารพัสดุภาครัฐ ด่วนที่สุด ที่ กค (กวจ) 0405.2/ว 124 </a:t>
                      </a:r>
                    </a:p>
                    <a:p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ลงวันที่ 1 มีนาคม 2566 ข้อ 1 ข้อย่อย 1.1 และข้อ 1.2</a:t>
                      </a:r>
                    </a:p>
                    <a:p>
                      <a:pPr marL="90488" marR="0" lvl="0" indent="-904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h-TH" sz="1600" u="sng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เริ่มใช้บังคับตั้งแต่</a:t>
                      </a:r>
                      <a:r>
                        <a:rPr lang="th-TH" sz="1600" u="sng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1 เมษายน 2566 </a:t>
                      </a:r>
                      <a:endParaRPr lang="th-TH" sz="1600" u="sng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899592" y="385713"/>
            <a:ext cx="311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0975" indent="-180975" algn="ctr">
              <a:buFont typeface="Arial" panose="020B0604020202020204" pitchFamily="34" charset="0"/>
              <a:buChar char="•"/>
            </a:pPr>
            <a:r>
              <a:rPr lang="th-TH" b="1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คุณสมบัติของผู้ยื่นข้อเสนอ</a:t>
            </a:r>
            <a:endParaRPr lang="th-TH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9676729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113</a:t>
            </a:fld>
            <a:endParaRPr lang="th-TH"/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473458"/>
              </p:ext>
            </p:extLst>
          </p:nvPr>
        </p:nvGraphicFramePr>
        <p:xfrm>
          <a:off x="323528" y="620688"/>
          <a:ext cx="8568952" cy="5638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764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2384">
                <a:tc>
                  <a:txBody>
                    <a:bodyPr/>
                    <a:lstStyle/>
                    <a:p>
                      <a:r>
                        <a:rPr lang="th-TH" sz="20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13. ต้องมีนโยบายและแนวทางการป้องกันการทุจริตในการจัดซื้อจัดจ้าง พร้อมทั้งต้องแนบเอกสารหลักฐาน และแบบตรวจสอบข้อมูลของผู้ประกอบการที่จะเข้าร่วมการเสนอราคาในโครงการที่มีวงเงินตั้งแต่ 500 ล้านบาทขึ้นไป ประกอบเป็นเอกสารการเสนอราคา โดยผู้ประกอบการจะต้องมีการดำเนินการตามแบบตรวจสอบข้อมูลครบถ้วนทุกข้อจึงจะผ่านการพิจารณาคุณสมบัติของผู้ยื่นข้อเสนอ</a:t>
                      </a:r>
                    </a:p>
                    <a:p>
                      <a:endParaRPr lang="th-TH" sz="1200" i="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r>
                        <a:rPr lang="th-TH" sz="20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14.</a:t>
                      </a:r>
                      <a:r>
                        <a:rPr lang="th-TH" sz="2000" i="0" kern="1200" baseline="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ต้องลงนามในข้อตกลงคุณธรรม และยื่นพร้อมกับเอกสารการเสนอราคา  หากไม่ลงนามในข้อตกลงคุณธรรมจะไม่มีสิทธิเข้าร่วมการเสนอราคาในโครงการนี้</a:t>
                      </a:r>
                      <a:endParaRPr lang="en-US" sz="2000" i="1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18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18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8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13. เป็นไปตามประกาศคณะกรรมการความร่วมมือป้องกันการทุจริต เรื่อง มาตรฐานขั้นต่าของนโยบายและแนวทางป้องกันการทุจริตในการจัดซื้อจัดจ้างที่ผู้ประกอบการต้องจัดให้มี ตามมาตรา 19 แห่งพระราชบัญญัติการจัดซื้อจัดจ้างและการบริหารพัสดุภาครัฐ พ.ศ. 2560 ข้อ 7 และหนังสือ ด่วนที่สุด ที่ กค (กวจ) 0405.2/ว 54 ลงวันที่ 1 ก.พ. 2562 ข้อ 1</a:t>
                      </a:r>
                    </a:p>
                    <a:p>
                      <a:r>
                        <a:rPr lang="th-TH" sz="18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(ใช้เฉพาะโครงการที่มีวงเงินในการจัดซื้อจัดจ้างตั้งแต่ 500 ล้านบาทขึ้นไป) </a:t>
                      </a:r>
                    </a:p>
                    <a:p>
                      <a:endParaRPr lang="th-TH" sz="10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pPr marL="180975" indent="-180975">
                        <a:buFont typeface="Arial" panose="020B0604020202020204" pitchFamily="34" charset="0"/>
                        <a:buChar char="•"/>
                      </a:pPr>
                      <a:r>
                        <a:rPr lang="th-TH" sz="18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14. เป็นไปตามประกาศคณะกรรมการความร่วมมือป้องกันการทุจริต เรื่อง แนวทางและวิธีการในการดำเนินงานโครงการความร่วมมือป้องกันการทุจริตในการจัดซื้อจัดจ้างภาครัฐ แบบของข้อตกลงคุณธรรม การคัดเลือก  ผู้สังเกตการณ์ และการจัดทำรายงานตามมาตรา 17 และมาตรา 18 แห่งพระราชบัญญัติการจัดซื้อจัดจ้างและการบริหารพัสดุภาครัฐ พ.ศ. 2560 ข้อ 7 (1) และหนังสือ ด่วนที่สุด ที่ กค (กวจ) 0405.2/ว 54 ลงวันที่ 1 ก.พ. 2562 ข้อ 1</a:t>
                      </a:r>
                    </a:p>
                    <a:p>
                      <a:pPr marL="180975" indent="-180975">
                        <a:buFont typeface="Arial" panose="020B0604020202020204" pitchFamily="34" charset="0"/>
                        <a:buChar char="•"/>
                      </a:pPr>
                      <a:r>
                        <a:rPr lang="th-TH" sz="18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(ใช้เฉพาะโครงการจัดซื้อจัดจ้างที่คณะกรรมการ ค.ป.ท. มีมติเห็นชอบให้จัดทำข้อตกลงคุณธรรม เท่านั้น)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952237" y="97468"/>
            <a:ext cx="311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0975" indent="-180975" algn="ctr">
              <a:buFont typeface="Arial" panose="020B0604020202020204" pitchFamily="34" charset="0"/>
              <a:buChar char="•"/>
            </a:pPr>
            <a:r>
              <a:rPr lang="th-TH" b="1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คุณสมบัติของผู้ยื่นข้อเสนอ</a:t>
            </a:r>
            <a:endParaRPr lang="th-TH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5584438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114</a:t>
            </a:fld>
            <a:endParaRPr lang="th-TH"/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323528" y="764704"/>
          <a:ext cx="8568952" cy="31239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764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66701">
                <a:tc>
                  <a:txBody>
                    <a:bodyPr/>
                    <a:lstStyle/>
                    <a:p>
                      <a:r>
                        <a:rPr lang="th-TH" sz="24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15. คุณสมบัติอื่นๆ นอกเหนือจาก ว 410 เช่น</a:t>
                      </a:r>
                    </a:p>
                    <a:p>
                      <a:pPr marL="342900" indent="19050">
                        <a:buFont typeface="Arial" panose="020B0604020202020204" pitchFamily="34" charset="0"/>
                        <a:buChar char="•"/>
                      </a:pPr>
                      <a:r>
                        <a:rPr lang="th-TH" sz="24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การกำหนดระยะเวลาของผลงานไม่เกิน.......ปี</a:t>
                      </a:r>
                    </a:p>
                    <a:p>
                      <a:pPr marL="342900" indent="19050">
                        <a:buFont typeface="Arial" panose="020B0604020202020204" pitchFamily="34" charset="0"/>
                        <a:buChar char="•"/>
                      </a:pPr>
                      <a:r>
                        <a:rPr lang="th-TH" sz="24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การกำหนดให้เป็นตัวแทนจำหน่ายที่ได้รับแต่งตั้งจากผู้ผลิตหรือตัวแทนจำหน่ายในประเทศไทย โดยยื่นหนังสือแต่งตั้งตัวแทนจำหน่ายในขณะเข้ายื่นข้อเสนอ</a:t>
                      </a:r>
                      <a:endParaRPr lang="en-US" sz="2000" i="1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24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4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คุณสมบัตินอกเหนือจาก ว.410 ผู้รับผิดชอบ  ในการกำหนดชอบเขตของานจะต้องชี้แจงเหตุผลความจำเป็นในการกำหนดคุณสมบัตินั้นๆ ไว้ให้ชัดเจน</a:t>
                      </a:r>
                    </a:p>
                    <a:p>
                      <a:r>
                        <a:rPr lang="th-TH" sz="24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24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4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เจ้าหน้าที่พัสดุจะต้องกำหนดเอกสารหลักฐาน   ที่จะใช้ในการตรวจสอบในไว้เอกสารประกวดราคาด้วย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899592" y="260648"/>
            <a:ext cx="311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0975" indent="-180975" algn="ctr">
              <a:buFont typeface="Arial" panose="020B0604020202020204" pitchFamily="34" charset="0"/>
              <a:buChar char="•"/>
            </a:pPr>
            <a:r>
              <a:rPr lang="th-TH" b="1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คุณสมบัติของผู้ยื่นข้อเสนอ</a:t>
            </a:r>
            <a:endParaRPr lang="th-TH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1122" y="4050062"/>
            <a:ext cx="86409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971800" algn="ctr"/>
                <a:tab pos="5943600" algn="r"/>
              </a:tabLst>
            </a:pPr>
            <a:r>
              <a:rPr lang="th-TH" sz="2000" b="1" strike="sngStrike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ผู้ยื่นข้อเสนอที่ได้ลงนามเป็นคู่สัญญากับหน่วยงานของรัฐต้องลงทะเบียนในระบบจัดซื้อจัดจ้างภาครัฐด้วยอิเล็กทรอนิกส์ (</a:t>
            </a:r>
            <a:r>
              <a:rPr lang="en-US" sz="2000" b="1" strike="sngStrike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e-GP</a:t>
            </a:r>
            <a:r>
              <a:rPr lang="th-TH" sz="2000" b="1" strike="sngStrike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)ตามที่คณะกรรมการ ป.ป.ช. กำหน</a:t>
            </a:r>
            <a:r>
              <a:rPr lang="th-TH" sz="20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ด</a:t>
            </a:r>
            <a:endParaRPr lang="en-US" sz="2000" b="1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971800" algn="ctr"/>
                <a:tab pos="5943600" algn="r"/>
              </a:tabLst>
            </a:pPr>
            <a:r>
              <a:rPr lang="th-TH" sz="20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	 </a:t>
            </a:r>
            <a:r>
              <a:rPr lang="th-TH" sz="2000" b="1" strike="sngStrike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ผู้ยื่นข้อเสนอต้องไม่อยู่ในฐานะเป็นผู้ไม่แสดงบัญชีรายรับรายจ่ายหรือแสดงบัญชีรายรับรายจ่ายไม่ถูกต้องครบถ้วนในสาระสำคัญ ตามที่คณะกรรมการ ป.ป.ช. กำหนด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971800" algn="ctr"/>
                <a:tab pos="5943600" algn="r"/>
              </a:tabLst>
            </a:pPr>
            <a:r>
              <a:rPr lang="th-TH" sz="20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lang="th-TH" sz="2000" b="1" strike="sngStrike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ผู้ยื่นข้อเสนอซึ่งได้รับคัดเลือกเป็นคู่สัญญาต้องรับและจ่ายเงินผ่านบัญชีธนาคาร เว้นแต่การจ่ายเงินแต่ละครั้งซึ่งมีมูลค่าไม่เกินสามหมื่นบาทคู่สัญญาอาจจ่ายเป็นเงินสดก็ได้ ตามที่คณะกรรมการ ป.ป.ช. กำหนด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</a:pPr>
            <a:r>
              <a:rPr lang="th-TH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*** คุณสมบัติทั้ง 3 ข้อนี้ ถูกยกเลิกโดยหนังสือ ด่วนที่สุด ที่ กค (กวจ) 0405.2/ว 54 ลว. 1 ก.พ. 62 ***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3528" y="4032620"/>
            <a:ext cx="8568952" cy="22766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188806504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115</a:t>
            </a:fld>
            <a:endParaRPr lang="th-TH"/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63656"/>
              </p:ext>
            </p:extLst>
          </p:nvPr>
        </p:nvGraphicFramePr>
        <p:xfrm>
          <a:off x="323528" y="620688"/>
          <a:ext cx="8568952" cy="5425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7525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2384"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th-TH" sz="2000" b="1" i="0" kern="1200" dirty="0">
                          <a:solidFill>
                            <a:srgbClr val="FF0000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คุณสมบัติที่ “ห้ามมิให้กำหนด”</a:t>
                      </a:r>
                    </a:p>
                    <a:p>
                      <a:r>
                        <a:rPr lang="th-TH" sz="2000" b="1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1. </a:t>
                      </a:r>
                      <a:r>
                        <a:rPr lang="th-TH" sz="2000" b="1" i="0" u="sng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กรณีงานก่อสร้าง</a:t>
                      </a:r>
                    </a:p>
                    <a:p>
                      <a:r>
                        <a:rPr lang="th-TH" sz="20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1) จะต้องเป็นนิติบุคคลที่มีผลประกอบการเป็นกำไร</a:t>
                      </a:r>
                    </a:p>
                    <a:p>
                      <a:r>
                        <a:rPr lang="th-TH" sz="20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2) จะต้องยื่นใบอนุญาตประกอบวิชาชีพวิศวกรรมมาตั้งแต่ขณะเข้าเสนอราคา</a:t>
                      </a:r>
                    </a:p>
                    <a:p>
                      <a:r>
                        <a:rPr lang="th-TH" sz="20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3) จะต้องเป็นตัวแทนจำหน่ายและต้องมีหนังสือแต่งตั้งตัวแทนจำหน่ายครุภัณฑ์ในครุภัณฑ์ประกอบ เช่น เครื่องปรับอากาศ เสาไฟฟ้า สายไฟฟ้า โคมไฟ เป็นต้น หรือจะต้องมีหนังสือรับรองอะไหล่จากผู้ผลิตหรือตัวแทนจำหน่ายที่ได้รับแต่งตั้งจากผู้ผลิต</a:t>
                      </a:r>
                    </a:p>
                    <a:p>
                      <a:r>
                        <a:rPr lang="th-TH" sz="20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</a:t>
                      </a:r>
                      <a:r>
                        <a:rPr lang="th-TH" sz="2000" b="1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2. </a:t>
                      </a:r>
                      <a:r>
                        <a:rPr lang="th-TH" sz="2000" b="1" i="0" u="sng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กรณีงานครุภัณฑ์</a:t>
                      </a:r>
                    </a:p>
                    <a:p>
                      <a:r>
                        <a:rPr lang="th-TH" sz="20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ในกรณีพัสดุที่จะจัดซื้อมีส่วนประกอบ เช่น ล้อ พวงมาลัย เบาะรถ เป็นต้น หรืออุปกรณ์ประกอบ เช่น สัญญาณไฟฉุกเฉิน ไฟท้ายรถ สัณญาณเตือนถอยหลัง เป็นต้น ห้ามมิให้กำหนดว่า ผู้ยื่นข้อเสนอต้องเป็นตัวแทนจำหน่ายและต้องมีหนังสือแต่งตั้งตัวแทนจำหน่ายในส่วนประกอบหรืออุปกรณ์ประกอบของพัสดุนั้น</a:t>
                      </a:r>
                      <a:endParaRPr lang="en-US" sz="2000" i="1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18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18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0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หนังสือ ด่วนที่สุด ที่ กค (กวจ) 0405.2/ว.214 ลงวันที่ 18 พฤษภาคม 2563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952237" y="97468"/>
            <a:ext cx="311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0975" indent="-180975" algn="ctr">
              <a:buFont typeface="Arial" panose="020B0604020202020204" pitchFamily="34" charset="0"/>
              <a:buChar char="•"/>
            </a:pPr>
            <a:r>
              <a:rPr lang="th-TH" b="1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คุณสมบัติของผู้ยื่นข้อเสนอ</a:t>
            </a:r>
            <a:endParaRPr lang="th-TH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8926481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6746330"/>
              </p:ext>
            </p:extLst>
          </p:nvPr>
        </p:nvGraphicFramePr>
        <p:xfrm>
          <a:off x="457200" y="1844824"/>
          <a:ext cx="8229600" cy="446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88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507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700" b="1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 </a:t>
                      </a:r>
                      <a:r>
                        <a:rPr lang="th-TH" sz="1700" b="1" u="sng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การระบุยี่ห้อ</a:t>
                      </a:r>
                    </a:p>
                    <a:p>
                      <a:r>
                        <a:rPr lang="th-TH" sz="1650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1.1 การกำหนดคุณลักษณะเฉพาะของพัสดุที่จะทำการจัดซื้อจัดจ้าง ให้คำนึงถึงคุณภาพ เทคนิค และวัตถุประสงค์ของการจัดซื้อจัดจ้างพัสดุนั้น และห้ามมิให้กำหนดคุณลักษณะเฉพาะของพัสดุให้ใกล้เคียงกับยี่ห้อใดยี่ห้อหนึ่ง หรือของผู้ขายรายใดรายหนึ่งโดยเฉพาะ เว้นแต่พัสดุที่จะทำการจัดซื้อจัดจ้างตามวัตถุประสงค์นั้นมียี่ห้อเดียวหรือจะต้องใช้อะไหล่ของยี่ห้อใด ก็ให้ระบุยี่ห้อนั้นได้” ซึ่งบทบัญญัตินี้ สอดคล้องกับมาตรา 56 วรรคหนึ่ง ที่กำหนดว่า “การจัดซื้อจัดจ้างพัสดุ ให้หน่วยงานของรัฐเลือกใช้วิธีประกาศเชิญชวนทั่วไปก่อน.....” ดังนั้น โดยปกติ การจัดหาโดยวิธีประกาศเชิญชวนทั่วไปจึงห้ามมิให้ระบุยี่ห้อ เว้นแต่ กรณีดังต่อไปนี้สามารถระบุยี่ห้อได้</a:t>
                      </a:r>
                    </a:p>
                    <a:p>
                      <a:r>
                        <a:rPr lang="th-TH" sz="1650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1.1.1 เป็นพัสดุที่โดยลักษณะของการใช้งาน หรือมีข้อจำกัดทางเทคนิคที่จำเป็นต้องระบุยี่ห้อเป็นการเฉพาะ (แต่ผู้จัดทำ </a:t>
                      </a:r>
                      <a:r>
                        <a:rPr lang="en-US" sz="1650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TOR </a:t>
                      </a:r>
                      <a:r>
                        <a:rPr lang="th-TH" sz="1650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จะต้องชี้แจงให้ชัดเจนว่า โดยลักษณะของการใช้งาน หรือมีข้อจำกัดทางเทคนิคใดทำให้จำเป็นต้องต้องระบุยี่ห้อ)</a:t>
                      </a:r>
                    </a:p>
                    <a:p>
                      <a:r>
                        <a:rPr lang="th-TH" sz="1650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1.1.2 รถประจำตำแหน่ง</a:t>
                      </a:r>
                      <a:endParaRPr lang="th-TH" sz="165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18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r>
                        <a:rPr lang="th-TH" sz="17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17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1.1 เป็นไปตามพระราชบัญญัติฯ มาตรา 9 และหนังสือ ด่วนที่สุด ที่ กค (กวจ) 0405.2/ว.214 ลงวันที่ 18 พฤษภาคม 2563</a:t>
                      </a:r>
                    </a:p>
                    <a:p>
                      <a:endParaRPr lang="th-TH" sz="1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8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th-TH" sz="16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1.1.1 เป็นไปตามพระราชบัญญัติฯ มาตรา 56 วรรคหนึ่ง (1)(ง)</a:t>
                      </a:r>
                    </a:p>
                    <a:p>
                      <a:endParaRPr lang="th-TH" sz="1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16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1.1.2 เป็นไปตามหนังสือ ที่ กค (กวจ) 0405.2/ว 198 ลงวันที่ 26 เมษายน 2561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116</a:t>
            </a:fld>
            <a:endParaRPr lang="th-TH"/>
          </a:p>
        </p:txBody>
      </p:sp>
      <p:grpSp>
        <p:nvGrpSpPr>
          <p:cNvPr id="6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57200" y="188640"/>
            <a:ext cx="82296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th-TH" sz="2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ก. </a:t>
            </a:r>
            <a:r>
              <a:rPr lang="th-TH" sz="2400" b="1" u="sng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รายละเอียดคุณลักษณะเฉพาะ</a:t>
            </a:r>
            <a:r>
              <a:rPr lang="th-TH" sz="2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(ใช้ในกรณีพัสดุที่เป็น “สินค้า” ได้แก่ วัสดุ ครุภัณฑ์     ซึ่งอาจได้มาจากการซื้อ จ้าง หรือเช่า)</a:t>
            </a:r>
          </a:p>
          <a:p>
            <a:r>
              <a:rPr lang="th-TH" sz="2000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       </a:t>
            </a:r>
            <a:r>
              <a:rPr lang="th-TH" sz="1800" dirty="0">
                <a:latin typeface="EucrosiaUPC" panose="02020603050405020304" pitchFamily="18" charset="-34"/>
                <a:cs typeface="EucrosiaUPC" panose="02020603050405020304" pitchFamily="18" charset="-34"/>
              </a:rPr>
              <a:t>กรณีนี้ มีกฎหมาย ระเบียบ มติคณะรัฐมนตรี ตลอดจนบรรดาหนังสือสั่งการที่เกี่ยวข้องหลายฉบับ ดังนั้น ผู้จัดทำ </a:t>
            </a:r>
            <a:r>
              <a:rPr lang="en-US" sz="1800" dirty="0">
                <a:latin typeface="EucrosiaUPC" panose="02020603050405020304" pitchFamily="18" charset="-34"/>
                <a:cs typeface="EucrosiaUPC" panose="02020603050405020304" pitchFamily="18" charset="-34"/>
              </a:rPr>
              <a:t>TOR </a:t>
            </a:r>
            <a:r>
              <a:rPr lang="th-TH" sz="1800" dirty="0">
                <a:latin typeface="EucrosiaUPC" panose="02020603050405020304" pitchFamily="18" charset="-34"/>
                <a:cs typeface="EucrosiaUPC" panose="02020603050405020304" pitchFamily="18" charset="-34"/>
              </a:rPr>
              <a:t>พึงระมัดระวังและตรวจสอบให้รอบคอบว่า รายละเอียดคุณลักษณะเฉพาะที่กำหนดนั้น มีที่มาอย่างไร และเป็นไปตามหลักเกณฑ์ที่เกี่ยวข้องหรือไม่ โดยมีหลักเกณฑ์ที่สำคัญที่จะต้องคำนึงถึง ดังนี้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endParaRPr lang="th-TH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3568673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รถตำแหน่ง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179512" y="4849810"/>
            <a:ext cx="2160240" cy="150978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117</a:t>
            </a:fld>
            <a:endParaRPr lang="th-TH"/>
          </a:p>
        </p:txBody>
      </p:sp>
      <p:pic>
        <p:nvPicPr>
          <p:cNvPr id="5" name="Picture 4" descr="รถตำแหน่ง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217436"/>
            <a:ext cx="6552728" cy="2529974"/>
          </a:xfrm>
          <a:prstGeom prst="rect">
            <a:avLst/>
          </a:prstGeom>
        </p:spPr>
      </p:pic>
      <p:pic>
        <p:nvPicPr>
          <p:cNvPr id="6" name="Picture 5" descr="รถตำแหน่ง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0074" y="2780928"/>
            <a:ext cx="6630398" cy="3657125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323528" y="260648"/>
            <a:ext cx="1584176" cy="6063198"/>
          </a:xfrm>
          <a:prstGeom prst="rect">
            <a:avLst/>
          </a:prstGeom>
          <a:noFill/>
          <a:ln cmpd="thinThick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th-TH" sz="3600" b="1" dirty="0">
              <a:solidFill>
                <a:srgbClr val="0000FF"/>
              </a:solidFill>
              <a:effectLst>
                <a:outerShdw blurRad="50800" dist="38100" dir="2700000" algn="tl" rotWithShape="0">
                  <a:prstClr val="white">
                    <a:alpha val="40000"/>
                  </a:prstClr>
                </a:outerShdw>
              </a:effectLst>
              <a:latin typeface="EucrosiaUPC" pitchFamily="18" charset="-34"/>
              <a:ea typeface="Times New Roman" pitchFamily="18" charset="0"/>
              <a:cs typeface="EucrosiaUPC" pitchFamily="18" charset="-34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th-TH" sz="1000" b="1" dirty="0">
              <a:solidFill>
                <a:srgbClr val="0000FF"/>
              </a:solidFill>
              <a:effectLst>
                <a:outerShdw blurRad="50800" dist="38100" dir="2700000" algn="tl" rotWithShape="0">
                  <a:prstClr val="white">
                    <a:alpha val="40000"/>
                  </a:prstClr>
                </a:outerShdw>
              </a:effectLst>
              <a:latin typeface="EucrosiaUPC" pitchFamily="18" charset="-34"/>
              <a:ea typeface="Times New Roman" pitchFamily="18" charset="0"/>
              <a:cs typeface="EucrosiaUPC" pitchFamily="18" charset="-34"/>
            </a:endParaRPr>
          </a:p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3600" b="1" dirty="0">
                <a:solidFill>
                  <a:srgbClr val="0000FF"/>
                </a:solidFill>
                <a:effectLst>
                  <a:outerShdw blurRad="50800" dist="38100" dir="2700000" algn="tl" rotWithShape="0">
                    <a:prstClr val="white">
                      <a:alpha val="40000"/>
                    </a:prstClr>
                  </a:out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การระบุยี่ห้อรถประจำตำแหน่ง</a:t>
            </a:r>
          </a:p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h-TH" sz="3600" b="1" dirty="0">
              <a:solidFill>
                <a:srgbClr val="0000FF"/>
              </a:solidFill>
              <a:effectLst>
                <a:outerShdw blurRad="50800" dist="38100" dir="2700000" algn="tl" rotWithShape="0">
                  <a:prstClr val="white">
                    <a:alpha val="40000"/>
                  </a:prstClr>
                </a:outerShdw>
              </a:effectLst>
              <a:latin typeface="EucrosiaUPC" pitchFamily="18" charset="-34"/>
              <a:ea typeface="Times New Roman" pitchFamily="18" charset="0"/>
              <a:cs typeface="EucrosiaUPC" pitchFamily="18" charset="-34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th-TH" sz="3600" b="1" dirty="0">
              <a:solidFill>
                <a:srgbClr val="0000FF"/>
              </a:solidFill>
              <a:effectLst>
                <a:outerShdw blurRad="50800" dist="38100" dir="2700000" algn="tl" rotWithShape="0">
                  <a:prstClr val="white">
                    <a:alpha val="40000"/>
                  </a:prstClr>
                </a:outerShdw>
              </a:effectLst>
              <a:latin typeface="EucrosiaUPC" pitchFamily="18" charset="-34"/>
              <a:ea typeface="Times New Roman" pitchFamily="18" charset="0"/>
              <a:cs typeface="EucrosiaUPC" pitchFamily="18" charset="-34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th-TH" sz="3600" dirty="0"/>
          </a:p>
        </p:txBody>
      </p:sp>
    </p:spTree>
    <p:extLst>
      <p:ext uri="{BB962C8B-B14F-4D97-AF65-F5344CB8AC3E}">
        <p14:creationId xmlns:p14="http://schemas.microsoft.com/office/powerpoint/2010/main" val="18706295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0441031"/>
              </p:ext>
            </p:extLst>
          </p:nvPr>
        </p:nvGraphicFramePr>
        <p:xfrm>
          <a:off x="457200" y="1052736"/>
          <a:ext cx="8229600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48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547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</a:t>
                      </a:r>
                      <a:r>
                        <a:rPr lang="th-TH" sz="20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ง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200" b="1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2. </a:t>
                      </a:r>
                      <a:r>
                        <a:rPr lang="th-TH" sz="2200" b="1" u="sng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พัสดุส่งเสริมการผลิตภายในประเทศ</a:t>
                      </a:r>
                    </a:p>
                    <a:p>
                      <a:r>
                        <a:rPr lang="th-TH" sz="2200" b="1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</a:t>
                      </a:r>
                      <a:r>
                        <a:rPr lang="th-TH" sz="22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2.1 หน่วยงานของรัฐจะต้องจัดซื้อพัสดุที่ผลิตภายในประเทศ โดยจะต้องกำหนดรายละเอียดคุณลักษณะเฉพาะ </a:t>
                      </a:r>
                      <a:r>
                        <a:rPr lang="th-TH" sz="2200" b="0" u="sng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ตามวัตถุประสงค์การใช้งาน และเป็นพัสดุที่ผลิตภายในประเทศ</a:t>
                      </a:r>
                    </a:p>
                    <a:p>
                      <a:endParaRPr lang="th-TH" sz="2200" b="0" u="sng" dirty="0">
                        <a:solidFill>
                          <a:schemeClr val="tx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2200" b="0" u="sng" dirty="0">
                        <a:solidFill>
                          <a:schemeClr val="tx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2200" b="0" u="sng" dirty="0">
                        <a:solidFill>
                          <a:schemeClr val="tx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r>
                        <a:rPr lang="th-TH" sz="2200" b="1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</a:t>
                      </a:r>
                      <a:r>
                        <a:rPr lang="th-TH" sz="2200" b="0" u="none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2.2 กรณีที่พัสดุที่หน่วยงานของรัฐต้องการใช้งานเป็นพัสดุที่</a:t>
                      </a:r>
                      <a:r>
                        <a:rPr lang="th-TH" sz="2200" b="0" u="sng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ไม่มีผลิตภายในประเทศ</a:t>
                      </a:r>
                      <a:r>
                        <a:rPr lang="th-TH" sz="2200" b="0" u="none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หน่วยงานของรัฐสามารถกำหนดรายละเอียดคุณลักษณะเฉพาะของพัสดุได้ตามวัตถุประสงค์การใช้งาน โดย</a:t>
                      </a:r>
                      <a:r>
                        <a:rPr lang="th-TH" sz="2200" b="0" u="sng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ไม่ต้องกำหนดว่าเป็นพัสดุที่ผลิตภายในประเทศ</a:t>
                      </a:r>
                      <a:r>
                        <a:rPr lang="th-TH" sz="2200" b="0" u="none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กรณีนี้ ไม่ต้องขออนุมัติจากหัวหน้าหน่วยงาบของรัฐ หรือผู้มีอำนาจเหนือขึ้นไปหนึ่งชั้น</a:t>
                      </a:r>
                      <a:r>
                        <a:rPr lang="th-TH" sz="22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</a:t>
                      </a:r>
                      <a:endParaRPr lang="th-TH" sz="2200" b="1" i="1" dirty="0">
                        <a:solidFill>
                          <a:schemeClr val="tx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2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th-TH" sz="22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ข้อ 2.1 เป็นไปตามกฎกระทรวงกำหนดพัสดุและวิธีการจัดซื้อจัดจ้างพัสดุที่รัฐต้องการส่งเสริมหรือสนับสนุน</a:t>
                      </a:r>
                      <a:r>
                        <a:rPr lang="en-US" sz="22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(</a:t>
                      </a:r>
                      <a:r>
                        <a:rPr lang="th-TH" sz="22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ฉบับที่</a:t>
                      </a:r>
                      <a:r>
                        <a:rPr lang="en-US" sz="22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2) </a:t>
                      </a:r>
                      <a:r>
                        <a:rPr lang="th-TH" sz="22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พ</a:t>
                      </a:r>
                      <a:r>
                        <a:rPr lang="en-US" sz="22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.</a:t>
                      </a:r>
                      <a:r>
                        <a:rPr lang="th-TH" sz="22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ศ</a:t>
                      </a:r>
                      <a:r>
                        <a:rPr lang="en-US" sz="22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. 2563</a:t>
                      </a:r>
                      <a:r>
                        <a:rPr lang="th-TH" sz="22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ลงวันที่ 8 ธ.ค. 63 หมวด 7/1 ข้อ 27/1 ข้อ 27/2 และ ข้อ 27/3 (1) (ก) และหนังสือ</a:t>
                      </a:r>
                      <a:r>
                        <a:rPr lang="en-US" sz="22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2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ด่วนที่สุด ที่ กค (</a:t>
                      </a:r>
                      <a:r>
                        <a:rPr lang="th-TH" sz="2200" kern="1200" dirty="0" err="1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กวจ</a:t>
                      </a:r>
                      <a:r>
                        <a:rPr lang="th-TH" sz="22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) 0405.2/ว 78 ลงวันที่ 31 มกราคม 2565 ข้อ 1.1.1.1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th-TH" sz="22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ข้อ 2.2 เป็นไปตาม ว 78 ข้อ 1.1.1.2 </a:t>
                      </a:r>
                      <a:endParaRPr lang="th-TH" sz="22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118</a:t>
            </a:fld>
            <a:endParaRPr lang="th-TH"/>
          </a:p>
        </p:txBody>
      </p:sp>
      <p:grpSp>
        <p:nvGrpSpPr>
          <p:cNvPr id="6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57200" y="18864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th-TH" sz="2400" b="1" u="sng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ก. รายละเอียดคุณลักษณะเฉพาะ</a:t>
            </a:r>
            <a:r>
              <a:rPr lang="th-TH" sz="2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(ใช้ในกรณีพัสดุที่เป็น “สินค้า” ได้แก่ วัสดุ ครุภัณฑ์     ซึ่งอาจได้มาจากการซื้อ จ้าง หรือเช่า)</a:t>
            </a:r>
          </a:p>
        </p:txBody>
      </p:sp>
    </p:spTree>
    <p:extLst>
      <p:ext uri="{BB962C8B-B14F-4D97-AF65-F5344CB8AC3E}">
        <p14:creationId xmlns:p14="http://schemas.microsoft.com/office/powerpoint/2010/main" val="314450978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4063467"/>
              </p:ext>
            </p:extLst>
          </p:nvPr>
        </p:nvGraphicFramePr>
        <p:xfrm>
          <a:off x="457200" y="1044664"/>
          <a:ext cx="82296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89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906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2. </a:t>
                      </a:r>
                      <a:r>
                        <a:rPr lang="th-TH" sz="2000" b="1" u="sng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พัสดุส่งเสริมการผลิตภายในประเทศ</a:t>
                      </a:r>
                    </a:p>
                    <a:p>
                      <a:pPr marL="0" indent="173038"/>
                      <a:r>
                        <a:rPr lang="th-TH" sz="2000" b="1" u="none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2.3 ในกรณีที่พัสดุที่หน่วยงานของรัฐต้องการใช้งาน เป็นพัสดุที่มีผลิตภายในประเทศ แต่ไม่เพียงพอต่อความต้องการในประเทศ หรือมีผู้ประกอบการเข้ายื่นข้อเสนอจำนวนน้อยราย หรือมีความจำเป็นจะต้องมีการใช้พัสดุที่ผลิตจากต่างประเทศหรือนำเข้าพัสดุจากต่างประเทศให้หน่วยงานของรัฐจัดทำรายละเอียด คุณลักษณะเฉพาะตามวัตถุประสงค์การใช้งาน และเสนอหัวหน้าหน่วยงานของรัฐพิจารณา โดยจะเสนอไปพร้อมกับขั้นตอนขอความเห็นขอบรายงานขอซื้อขอจ้างก็ไต้ ในกรณีดังนี้</a:t>
                      </a:r>
                    </a:p>
                    <a:p>
                      <a:pPr marL="0" indent="401638"/>
                      <a:r>
                        <a:rPr lang="th-TH" sz="2000" b="1" u="none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(1) เป็นการจัดหาอะไหล่ที่มีความจำเป็นจะต้องระบุคุณลักษณะเฉพาะ และจำเป็นต้องนำเข้าจากต่างประเทศ</a:t>
                      </a:r>
                    </a:p>
                    <a:p>
                      <a:pPr marL="0" indent="401638"/>
                      <a:r>
                        <a:rPr lang="th-TH" sz="2000" b="1" u="none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(2) กรณีมีความจำเป็นจะต้องมีการใช้พัสดุที่ผลิตหรือนำเช้าจากต่างประเทศ ซึ่งเป็นการจัดหาครั้งหนึ่งที่มีวงเงินไม่เกิน 2 ล้านบาท หรือราคาพัสดุที่นำเช้าจากต่างประเทศมีราคาต่อหน่วย ไม่เกิน 2 ล้านบาท</a:t>
                      </a:r>
                    </a:p>
                    <a:p>
                      <a:pPr marL="0" indent="401638"/>
                      <a:r>
                        <a:rPr lang="th-TH" sz="2000" b="1" u="none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กรณีนอกจากวรรคหนึ่ง (1) และ (2) ให้เสนอผู้มีอำนาจเหนือ  ขึ้นไปหนึ่งชั้นเพื่ออนุมัติ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0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th-TH" sz="20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ข้อ 2.3 เป็นไปตาม ว 78 ข้อ 1.1.1.3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119</a:t>
            </a:fld>
            <a:endParaRPr lang="th-TH"/>
          </a:p>
        </p:txBody>
      </p:sp>
      <p:grpSp>
        <p:nvGrpSpPr>
          <p:cNvPr id="6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57200" y="221739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th-TH" sz="2400" b="1" u="sng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ก. รายละเอียดคุณลักษณะเฉพา</a:t>
            </a:r>
            <a:r>
              <a:rPr lang="th-TH" sz="2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ะ (ใช้ในกรณีพัสดุที่เป็น “สินค้า” ได้แก่ วัสดุ ครุภัณฑ์     ซึ่งอาจได้มาจากการซื้อ จ้าง หรือเช่า)</a:t>
            </a:r>
          </a:p>
        </p:txBody>
      </p:sp>
    </p:spTree>
    <p:extLst>
      <p:ext uri="{BB962C8B-B14F-4D97-AF65-F5344CB8AC3E}">
        <p14:creationId xmlns:p14="http://schemas.microsoft.com/office/powerpoint/2010/main" val="790425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9" name="Straight Connector 4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0" name="Rectangle 4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1" name="Rectangle 5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48" name="Straight Connector 4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Oval 4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cxnSp>
        <p:nvCxnSpPr>
          <p:cNvPr id="24" name="Elbow Connector 23"/>
          <p:cNvCxnSpPr/>
          <p:nvPr/>
        </p:nvCxnSpPr>
        <p:spPr>
          <a:xfrm flipV="1">
            <a:off x="0" y="6021288"/>
            <a:ext cx="9144000" cy="720080"/>
          </a:xfrm>
          <a:prstGeom prst="bentConnector3">
            <a:avLst>
              <a:gd name="adj1" fmla="val 44651"/>
            </a:avLst>
          </a:prstGeom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/>
          <p:nvPr/>
        </p:nvCxnSpPr>
        <p:spPr>
          <a:xfrm flipV="1">
            <a:off x="0" y="5877272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 flipV="1">
            <a:off x="0" y="548680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/>
          <p:nvPr/>
        </p:nvCxnSpPr>
        <p:spPr>
          <a:xfrm flipV="1">
            <a:off x="0" y="620688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7542715"/>
              </p:ext>
            </p:extLst>
          </p:nvPr>
        </p:nvGraphicFramePr>
        <p:xfrm>
          <a:off x="395536" y="692696"/>
          <a:ext cx="540060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03848" y="-13394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6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กฎกระทรวง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</a:t>
            </a:fld>
            <a:endParaRPr lang="th-TH" dirty="0"/>
          </a:p>
        </p:txBody>
      </p:sp>
      <p:sp>
        <p:nvSpPr>
          <p:cNvPr id="7" name="Oval 6"/>
          <p:cNvSpPr/>
          <p:nvPr/>
        </p:nvSpPr>
        <p:spPr>
          <a:xfrm>
            <a:off x="395536" y="1196752"/>
            <a:ext cx="864096" cy="864096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1</a:t>
            </a:r>
          </a:p>
        </p:txBody>
      </p:sp>
      <p:sp>
        <p:nvSpPr>
          <p:cNvPr id="8" name="Oval 7"/>
          <p:cNvSpPr/>
          <p:nvPr/>
        </p:nvSpPr>
        <p:spPr>
          <a:xfrm>
            <a:off x="395536" y="2564904"/>
            <a:ext cx="864096" cy="86409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2</a:t>
            </a:r>
          </a:p>
        </p:txBody>
      </p:sp>
      <p:sp>
        <p:nvSpPr>
          <p:cNvPr id="10" name="Oval 9"/>
          <p:cNvSpPr/>
          <p:nvPr/>
        </p:nvSpPr>
        <p:spPr>
          <a:xfrm>
            <a:off x="395536" y="3861048"/>
            <a:ext cx="864096" cy="864096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3</a:t>
            </a:r>
          </a:p>
        </p:txBody>
      </p:sp>
      <p:sp>
        <p:nvSpPr>
          <p:cNvPr id="11" name="Oval 10"/>
          <p:cNvSpPr/>
          <p:nvPr/>
        </p:nvSpPr>
        <p:spPr>
          <a:xfrm>
            <a:off x="395536" y="5301208"/>
            <a:ext cx="864096" cy="86409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4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5796136" y="692696"/>
            <a:ext cx="1512168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ราชกิจจา</a:t>
            </a:r>
            <a:r>
              <a:rPr lang="th-TH" sz="18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5796136" y="1498774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5796136" y="2722910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5796136" y="4077072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5796136" y="5459214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7452320" y="620688"/>
            <a:ext cx="1296144" cy="3600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วันที่ใช้บังคับ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7380312" y="1484784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7380312" y="2722910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7380312" y="4091062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7380312" y="5459214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2206130"/>
              </p:ext>
            </p:extLst>
          </p:nvPr>
        </p:nvGraphicFramePr>
        <p:xfrm>
          <a:off x="457200" y="1792208"/>
          <a:ext cx="82296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2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667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3. </a:t>
                      </a:r>
                      <a:r>
                        <a:rPr lang="th-TH" sz="2400" b="1" u="sng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พัสดุเป็นมิตรกับสิ่งแวดล้อม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มาตรการนี้เพียงการขอความร่วมมือ ไม่ได้เป็นการบังคับให้หน่วยงานของรัฐต้องจัดซื้อจัดจ้าง ดังนั้น ในกรณีที่หน่วยงานของรัฐประสงค์จะซื้อหรือจ้างพัสดุที่เป็นมิตรกับสิ่งแวดล้อม ให้กำหนดว่า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</a:t>
                      </a:r>
                      <a:r>
                        <a:rPr lang="th-TH" sz="2400" b="1" i="1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“พัสดุที่นำมายื่นข้อเสนอต้องเป็นพัสดุที่มีรายละเอียดหรือคุณสมบัติเป็นมิตรกับสิ่งแวดล้อม”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th-TH" sz="24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ข้อ 3. เป็นไปตามกฎกระทรวงกำหนดพัสดุและวิธีการจัดซื้อจัดจ้างพัสดุที่รัฐต้องการส่งเสริมหรือสนับสนุน (ฉบับที่ 2) พ.ศ. 2563 ลงวันที่ 8 ธ.ค. 63 หมวด 7/2 ข้อ 27/4 และ ข้อ 27/5 และ หนังสือ ด่วนที่สุด ที่ กค (กวจ) 0405.2/ว 78 ลงวันที่ 31 มกราคม 2565 ข้อ 3.1</a:t>
                      </a:r>
                      <a:endParaRPr lang="th-TH" sz="24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120</a:t>
            </a:fld>
            <a:endParaRPr lang="th-TH"/>
          </a:p>
        </p:txBody>
      </p:sp>
      <p:grpSp>
        <p:nvGrpSpPr>
          <p:cNvPr id="6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57200" y="653787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th-TH" sz="2400" b="1" u="sng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ก. รายละเอียดคุณลักษณะเฉพา</a:t>
            </a:r>
            <a:r>
              <a:rPr lang="th-TH" sz="2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ะ (ใช้ในกรณีพัสดุที่เป็น “สินค้า” ได้แก่ วัสดุ ครุภัณฑ์     ซึ่งอาจได้มาจากการซื้อ จ้าง หรือเช่า)</a:t>
            </a:r>
          </a:p>
        </p:txBody>
      </p:sp>
    </p:spTree>
    <p:extLst>
      <p:ext uri="{BB962C8B-B14F-4D97-AF65-F5344CB8AC3E}">
        <p14:creationId xmlns:p14="http://schemas.microsoft.com/office/powerpoint/2010/main" val="70250499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9785413"/>
              </p:ext>
            </p:extLst>
          </p:nvPr>
        </p:nvGraphicFramePr>
        <p:xfrm>
          <a:off x="457200" y="1556792"/>
          <a:ext cx="82296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88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507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4. </a:t>
                      </a:r>
                      <a:r>
                        <a:rPr lang="th-TH" sz="2000" b="1" u="sng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การกำหนดรายละเอียดคุณลักษณะเฉพาะตามมาตรฐานอุตสาหกรรม</a:t>
                      </a:r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(มอก.)</a:t>
                      </a:r>
                    </a:p>
                    <a:p>
                      <a:r>
                        <a:rPr lang="th-TH" sz="20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เพื่อให้การกำหนดรายละเอียดคุณลักษณะเฉพาะของพัสดุที่จะซื้อหรือจ้างมีมาตรฐาน และเป็นประโยชน์ต่อทางราชการ</a:t>
                      </a:r>
                    </a:p>
                    <a:p>
                      <a:r>
                        <a:rPr lang="th-TH" sz="2000" b="0" baseline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- </a:t>
                      </a:r>
                      <a:r>
                        <a:rPr lang="th-TH" sz="20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หากพัสดุที่จะซื้อหรือจ้างใดมีประกาศกำหนดมาตรฐานผลิตภัณฑ์อุตสาหกรรม (มอก.) แล้ว ให้กำหนดรายละเอียดคุณลักษณะเฉพาะของพัสดุที่จะซื้อหรือจ้างตาม มอก. หรือเพื่อความสะดวกจะระบุเฉพาะหมายเลขมาตรฐานก็ได้</a:t>
                      </a:r>
                    </a:p>
                    <a:p>
                      <a:r>
                        <a:rPr lang="th-TH" sz="2000" b="0" baseline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- </a:t>
                      </a:r>
                      <a:r>
                        <a:rPr lang="th-TH" sz="20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ในกรณีพัสดุที่จะซื้อหรือจ้างใดยังไม่มีประกาศ มอก. แต่มีผู้ได้รับการจดทะเบียนผลิตภัณฑ์ไว้กับกระทรวงอุตสาหกรรมแล้ว ให้กำหนดรายละเอียดคุณลักษณะเฉพาะของพัสดุที่จะซื้อหรือจ้างให้สอดคล้องกับรายละเอียดคุณลักษณะเฉพาะตามที่ระบุในคู่มือผู้ซื้อหรือใบแทรกคู่มือผู้ซื้อที่กระทรวงอุตสาหกรรมจัดทำขึ้น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th-TH" sz="19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ข้อ 4. เป็นไปตามระเบียบฯ ข้อ 21 วรรคสอง</a:t>
                      </a:r>
                      <a:endParaRPr lang="th-TH" sz="19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121</a:t>
            </a:fld>
            <a:endParaRPr lang="th-TH"/>
          </a:p>
        </p:txBody>
      </p:sp>
      <p:grpSp>
        <p:nvGrpSpPr>
          <p:cNvPr id="6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57200" y="653787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th-TH" sz="2400" b="1" u="sng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ก. รายละเอียดคุณลักษณะเฉพาะ</a:t>
            </a:r>
            <a:r>
              <a:rPr lang="th-TH" sz="2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(ใช้ในกรณีพัสดุที่เป็น “สินค้า” ได้แก่ วัสดุ ครุภัณฑ์     ซึ่งอาจได้มาจากการซื้อ จ้าง หรือเช่า)</a:t>
            </a:r>
          </a:p>
        </p:txBody>
      </p:sp>
    </p:spTree>
    <p:extLst>
      <p:ext uri="{BB962C8B-B14F-4D97-AF65-F5344CB8AC3E}">
        <p14:creationId xmlns:p14="http://schemas.microsoft.com/office/powerpoint/2010/main" val="3029601198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0162772"/>
              </p:ext>
            </p:extLst>
          </p:nvPr>
        </p:nvGraphicFramePr>
        <p:xfrm>
          <a:off x="539552" y="1412776"/>
          <a:ext cx="8147248" cy="483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472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900" b="1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4. </a:t>
                      </a:r>
                      <a:r>
                        <a:rPr lang="th-TH" sz="1900" b="1" u="sng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การกำหนดรายละเอียดคุณลักษณะเฉพาะตามมาตรฐานอุตสาหกรรม</a:t>
                      </a:r>
                      <a:r>
                        <a:rPr lang="th-TH" sz="1900" b="1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(มอก.)</a:t>
                      </a:r>
                    </a:p>
                    <a:p>
                      <a:r>
                        <a:rPr lang="th-TH" sz="19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แนวทางการกำหนด </a:t>
                      </a:r>
                      <a:r>
                        <a:rPr lang="en-US" sz="19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TOR </a:t>
                      </a:r>
                      <a:r>
                        <a:rPr lang="th-TH" sz="19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ให้เป็นไปตามระเบียบฯ ข้อ 21 วรรคสอง</a:t>
                      </a:r>
                    </a:p>
                    <a:p>
                      <a:r>
                        <a:rPr lang="th-TH" sz="19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- ผู้จัดทำ </a:t>
                      </a:r>
                      <a:r>
                        <a:rPr lang="en-US" sz="19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TOR </a:t>
                      </a:r>
                      <a:r>
                        <a:rPr lang="th-TH" sz="19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ต้องตรวจสอบ มอก. กับสำนักงานมาตรฐานผลิตภัณฑ์อุตสาหกรรม (สมอ.) เพื่อให้ทราบว่า มีประกาศกำหนดมาตรฐานผลิตภัณฑ์อุตสาหกรรมแล้วหรือไม่ ถ้ามี ก็จะต้องคัดลอกรายละเอียดที่กำหนดไว้ในประกาศฯ มากำหนดไว้ใน </a:t>
                      </a:r>
                      <a:r>
                        <a:rPr lang="en-US" sz="19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TOR </a:t>
                      </a:r>
                      <a:r>
                        <a:rPr lang="th-TH" sz="19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หรือเพื่อความสะดวกจะระบุเฉพาะหมายเลขมาตรฐานก็ได้ โดยกำหนดว่า พัสดุที่เสนอต้องมีรายละเอียดคุณลักษณะเฉพาะเป็นไปตาม มอก. ............ ห้ามกำหนดว่า พัสดุที่เสนอต้องได้รับ มอก. ........... เนื่องจากหากเป็น มอก. ประเภททั่วไป ซึ่งไม่ได้บังคับให้ผู้ประกอบการต้องขอรับใบอนุญาต หากมีผู้ประกอบการรายใดที่ผลิตสินค้าเทียบเท่าหรือดีกว่ามาตรฐาน มอก. แต่ไม่ได้ไปขออนุญาต ก็จะถูกกีดกันไม่อาจยื่นข้อเสนอได้</a:t>
                      </a:r>
                    </a:p>
                    <a:p>
                      <a:r>
                        <a:rPr lang="th-TH" sz="19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- กรณีที่ไม่มีประกาศฯ ก็ต้องตรวจสอบต่อไปว่า มีผู้ได้รับการจดทะเบียนผลิตภัณฑ์ไว้กับกระทรวงอุตสาหกรรมแล้วหรือไม่ ถ้ามี ก็จะต้องกำหนดรายละเอียดคุณลักษณะเฉพาะให้สอดคล้องกับรายละเอียดคุณลักษณะเฉพาะตามที่ระบุในคู่มือผู้ซื้อหรือใบแทรกคู่มือผู้ซื้อที่กระทรวงอุตสาหกรรมจัดทำขึ้น</a:t>
                      </a:r>
                    </a:p>
                    <a:p>
                      <a:r>
                        <a:rPr lang="th-TH" sz="19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</a:t>
                      </a:r>
                      <a:r>
                        <a:rPr lang="th-TH" sz="1900" b="0" u="sng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ข้อสังเกต</a:t>
                      </a:r>
                    </a:p>
                    <a:p>
                      <a:r>
                        <a:rPr lang="th-TH" sz="19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การกำหนดรายละเอียดคุณลักษณะเฉพาะตาม มอก. หรือการจดทำเบียนผลิตภัณฑ์ตามที่ปรากฏในคู่มือผู้ชื้อ ตามระเบียบฯ ข้อ 21 วรรคสอง เป็นบทบังคับที่หน่วยงานของรัฐต้องปฏิบัติตามโดยเคร่งครัด ผู้จัดทำ </a:t>
                      </a:r>
                      <a:r>
                        <a:rPr lang="en-US" sz="19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TOR </a:t>
                      </a:r>
                      <a:r>
                        <a:rPr lang="th-TH" sz="19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พึงต้องระมัดระวังเป็นอย่างยิ่ง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122</a:t>
            </a:fld>
            <a:endParaRPr lang="th-TH"/>
          </a:p>
        </p:txBody>
      </p:sp>
      <p:grpSp>
        <p:nvGrpSpPr>
          <p:cNvPr id="6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57200" y="653787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th-TH" sz="2400" b="1" u="sng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ก. รายละเอียดคุณลักษณะเฉพาะ</a:t>
            </a:r>
            <a:r>
              <a:rPr lang="th-TH" sz="2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(ใช้ในกรณีพัสดุที่เป็น “สินค้า” ได้แก่ วัสดุ ครุภัณฑ์     ซึ่งอาจได้มาจากการซื้อ จ้าง หรือเช่า)</a:t>
            </a:r>
          </a:p>
        </p:txBody>
      </p:sp>
    </p:spTree>
    <p:extLst>
      <p:ext uri="{BB962C8B-B14F-4D97-AF65-F5344CB8AC3E}">
        <p14:creationId xmlns:p14="http://schemas.microsoft.com/office/powerpoint/2010/main" val="236347411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5219128"/>
              </p:ext>
            </p:extLst>
          </p:nvPr>
        </p:nvGraphicFramePr>
        <p:xfrm>
          <a:off x="457200" y="1187152"/>
          <a:ext cx="822960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29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66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b="1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5. </a:t>
                      </a:r>
                      <a:r>
                        <a:rPr lang="th-TH" sz="1800" b="1" u="sng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การเจาะจงแหล่งประเทศผู้ผลิตหรือทวีป</a:t>
                      </a:r>
                    </a:p>
                    <a:p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ห้ามมิให้เจาะจงแหล่งประเทศผู้ผลิตหรือทวีป เช่น ต้องเป็นพัสดุที่ผลิตจากทวีปอเมริกา หรือทวีปยุโรป หรือต้องเป็นสินค้าที่ผลิตจากประเทศเยอรมันนี ประเทศญี่ปุ่น ประเทศเกาหลีใต้ เป็นต้น</a:t>
                      </a:r>
                    </a:p>
                    <a:p>
                      <a:r>
                        <a:rPr lang="th-TH" sz="1800" b="1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6. </a:t>
                      </a:r>
                      <a:r>
                        <a:rPr lang="th-TH" sz="1800" b="1" u="sng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คุณลักษณะเฉพาะจากเอกสารของผู้ผลิต</a:t>
                      </a:r>
                    </a:p>
                    <a:p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ระเบียบฯ ไม่มีข้อห้ามมิให้นำเอกสารของผู้ผลิต เช่น แคตตาล็อก มาใช้ประกอบการจัดทำ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TOR </a:t>
                      </a:r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แต่โดยปกติ ต้องเป็นคุณลักษณะเฉพาะที่สามารถเข้าได้ตั้งแต่ 3 ราย ขึ้นไป เว้นแต่โดยลักษณะของการใช้งาน หรือมีข้อจำกัดทางเทคนิคที่จำเป็นต้องระบุยี่ห้อเป็นการเฉพาะ</a:t>
                      </a:r>
                    </a:p>
                    <a:p>
                      <a:r>
                        <a:rPr lang="th-TH" sz="1800" b="1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7. </a:t>
                      </a:r>
                      <a:r>
                        <a:rPr lang="th-TH" sz="1800" b="1" u="sng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คุณลักษณะเฉพาะของหน่วยงานกลาง</a:t>
                      </a:r>
                    </a:p>
                    <a:p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การกำหนดรายละเอียดคุณลักษณะเฉพาะ นอกเหนือจากการปฏิบัติตามระเบียบฯ ข้อ 21 วรรคสอง ดังที่กล่าวไว้ในข้อ (2) ข้างต้นแล้ว ผู้จัดทำ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TOR </a:t>
                      </a:r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สามารถนำคุณลักษณะเฉพาะที่หน่วยงานกลางจัดทำขึ้นมาพิจารณาประกอบได้ กล่าวคือ</a:t>
                      </a:r>
                    </a:p>
                    <a:p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- บัญชีราคามาตรฐานครุภัณฑ์ของสำนักงบประมาณ</a:t>
                      </a:r>
                    </a:p>
                    <a:p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- เกณฑ์ราคากลางและคุณลักษณะพื้นฐานครุภัณฑ์คอมพิวเตอร์ และเกณฑ์ราคากลางและคุณลักษณะพื้นฐานของระบบกล้องโทรทัศน์วงจรปิด ของกระทรวงดิจิทัลเพื่อเศรษฐกิจและสังคม</a:t>
                      </a:r>
                    </a:p>
                    <a:p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ทั้งนี้ ระเบียบฯ ไม่ได้บังคับให้หน่วยงานของรัฐต้องกำหนดรายละเอียดคุณลักษณะเฉพาะให้เป็นไปตามคุณลักษณะเฉพาะของหน่วยงานกลาง แต่ในทางปฏิบัติสามารถนำมากำหนดได้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th-TH" sz="16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ข้อ 5. เป็นไปตามหนังสือ ด่วนที่สุด ที่ กค (กวจ) 0405.2/ว.214 ลงวันที่ 18 พฤษภาคม 2563</a:t>
                      </a:r>
                      <a:endParaRPr lang="th-TH" sz="1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123</a:t>
            </a:fld>
            <a:endParaRPr lang="th-TH"/>
          </a:p>
        </p:txBody>
      </p:sp>
      <p:grpSp>
        <p:nvGrpSpPr>
          <p:cNvPr id="6" name="Group 10"/>
          <p:cNvGrpSpPr/>
          <p:nvPr/>
        </p:nvGrpSpPr>
        <p:grpSpPr>
          <a:xfrm>
            <a:off x="0" y="6068318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57200" y="332656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th-TH" sz="2400" b="1" u="sng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ก. รายละเอียดคุณลักษณะเฉพาะ</a:t>
            </a:r>
            <a:r>
              <a:rPr lang="th-TH" sz="2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(ใช้ในกรณีพัสดุที่เป็น “สินค้า” ได้แก่ วัสดุ ครุภัณฑ์     ซึ่งอาจได้มาจากการซื้อ จ้าง หรือเช่า)</a:t>
            </a:r>
          </a:p>
        </p:txBody>
      </p:sp>
    </p:spTree>
    <p:extLst>
      <p:ext uri="{BB962C8B-B14F-4D97-AF65-F5344CB8AC3E}">
        <p14:creationId xmlns:p14="http://schemas.microsoft.com/office/powerpoint/2010/main" val="308160925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124</a:t>
            </a:fld>
            <a:endParaRPr lang="th-TH"/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55576" y="358659"/>
            <a:ext cx="8058184" cy="5734637"/>
            <a:chOff x="755576" y="404664"/>
            <a:chExt cx="8058184" cy="573463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9952" y="404664"/>
              <a:ext cx="4673808" cy="5517588"/>
            </a:xfrm>
            <a:prstGeom prst="rect">
              <a:avLst/>
            </a:prstGeom>
            <a:ln>
              <a:solidFill>
                <a:srgbClr val="0000FF"/>
              </a:solidFill>
            </a:ln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667693"/>
              <a:ext cx="4391080" cy="5471608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sp>
          <p:nvSpPr>
            <p:cNvPr id="14" name="Rounded Rectangle 13"/>
            <p:cNvSpPr/>
            <p:nvPr/>
          </p:nvSpPr>
          <p:spPr>
            <a:xfrm>
              <a:off x="827584" y="3789040"/>
              <a:ext cx="1224136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393841942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467545" y="188640"/>
            <a:ext cx="8313928" cy="5965775"/>
            <a:chOff x="467545" y="235533"/>
            <a:chExt cx="8313928" cy="596577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03948" y="606084"/>
              <a:ext cx="4677525" cy="5595224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5" y="235533"/>
              <a:ext cx="4104312" cy="5723509"/>
            </a:xfrm>
            <a:prstGeom prst="rect">
              <a:avLst/>
            </a:prstGeom>
            <a:ln>
              <a:solidFill>
                <a:srgbClr val="0000FF"/>
              </a:solidFill>
            </a:ln>
          </p:spPr>
        </p:pic>
        <p:sp>
          <p:nvSpPr>
            <p:cNvPr id="5" name="Rounded Rectangle 4"/>
            <p:cNvSpPr/>
            <p:nvPr/>
          </p:nvSpPr>
          <p:spPr>
            <a:xfrm>
              <a:off x="467545" y="1247486"/>
              <a:ext cx="3456383" cy="669346"/>
            </a:xfrm>
            <a:prstGeom prst="round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5580112" y="1412776"/>
              <a:ext cx="3096344" cy="244827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cxnSp>
          <p:nvCxnSpPr>
            <p:cNvPr id="9" name="Elbow Connector 8"/>
            <p:cNvCxnSpPr>
              <a:stCxn id="5" idx="3"/>
            </p:cNvCxnSpPr>
            <p:nvPr/>
          </p:nvCxnSpPr>
          <p:spPr>
            <a:xfrm>
              <a:off x="3923928" y="1582159"/>
              <a:ext cx="1656184" cy="406681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333973" y="6074132"/>
            <a:ext cx="63369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สามารถนำมาใช้ประกอบการจัดทำ </a:t>
            </a:r>
            <a:r>
              <a:rPr lang="en-US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spec.</a:t>
            </a: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ของหน่วยงานได้</a:t>
            </a:r>
            <a:endParaRPr lang="th-TH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681232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14" y="222008"/>
            <a:ext cx="3599024" cy="601530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335" y="222008"/>
            <a:ext cx="3596105" cy="6015304"/>
          </a:xfrm>
          <a:prstGeom prst="rect">
            <a:avLst/>
          </a:prstGeom>
          <a:ln>
            <a:solidFill>
              <a:srgbClr val="0000FF"/>
            </a:solidFill>
          </a:ln>
        </p:spPr>
      </p:pic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472827" y="4653136"/>
            <a:ext cx="399179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สามารถนำมาใช้ประกอบการจัดทำ</a:t>
            </a:r>
          </a:p>
          <a:p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</a:t>
            </a:r>
            <a:r>
              <a:rPr lang="en-US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spec.</a:t>
            </a: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ของหน่วยงานได้</a:t>
            </a:r>
            <a:endParaRPr lang="th-TH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542913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620665"/>
              </p:ext>
            </p:extLst>
          </p:nvPr>
        </p:nvGraphicFramePr>
        <p:xfrm>
          <a:off x="457200" y="1216496"/>
          <a:ext cx="822960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669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626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 </a:t>
                      </a:r>
                      <a:r>
                        <a:rPr lang="th-TH" sz="2400" b="1" u="sng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พัสดุที่รัฐต้องการส่งเสริมหรือสนับสนุน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1.1 ให้กำหนดรายละเอียดในแบบรูปรายการงานก่อสร้างว่า</a:t>
                      </a:r>
                    </a:p>
                    <a:p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 “ผู้รับจ้างต้องให้ใช้พัสดุประเภทวัสดุหรือครุภัณฑ์ที่ผลิตภายในประเทศไม่น้อยกว่าร้อยละ 60 ของมูลค่าพัสดุที่จะใช้ในงานก่อสร้างทั้งหมดตามสัญญา ตามเงื่อนไขดังนี้</a:t>
                      </a:r>
                    </a:p>
                    <a:p>
                      <a:pPr marL="0" indent="630238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(1) ให้ใช้เหล็กที่ผลิตภายในประเทศไม่น้อยกว่าร้อยละ 90 ของปริมาณเหล็กที่ใช้ในงานก่อสร้างทั้งหมดตามสัญญา</a:t>
                      </a:r>
                    </a:p>
                    <a:p>
                      <a:pPr marL="0" indent="576263"/>
                      <a:r>
                        <a:rPr lang="th-TH" sz="24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(2) หากการใช้เหล็กตาม (1) ยังไม่ครบร้อยละ 60 ของมูลค่าพัสดุที่จะใช้ในงานก่อสร้างทั้งหมดตามสัญญา ให้ใช้พัสดุประเภทวัสดุหรือครุภัณฑ์ที่ผลิตภายในประเทศประเภทอื่นให้ครบตามร้อยละ 60 ของมูลค่าที่กำหนดไว้”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endParaRPr lang="th-TH" sz="240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th-TH" sz="24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ข้อ 1.1 เป็นไปตามกฎกระทรวงกำหนดพัสดุและวิธีการจัดซื้อจัดจ้างพัสดุที่รัฐต้องการส่งเสริมหรือสนับสนุน (ฉบับที่ 2) พ.ศ. 2563 ลงวันที่ 8 ธ.ค. 63 หมวด 7/1 ข้อ 27/1 ข้อ 27/2 และ ข้อ 27/3 (2) และหนังสือ ด่วนที่สุด ที่ กค (กวจ) 0405.2/ว 78 ลงวันที่ 31 มกราคม 2565 ข้อ 1.2.1.1</a:t>
                      </a:r>
                      <a:endParaRPr lang="th-TH" sz="24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127</a:t>
            </a:fld>
            <a:endParaRPr lang="th-TH"/>
          </a:p>
        </p:txBody>
      </p:sp>
      <p:grpSp>
        <p:nvGrpSpPr>
          <p:cNvPr id="6" name="Group 10"/>
          <p:cNvGrpSpPr/>
          <p:nvPr/>
        </p:nvGrpSpPr>
        <p:grpSpPr>
          <a:xfrm>
            <a:off x="0" y="6068318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57200" y="332656"/>
            <a:ext cx="8229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ข. </a:t>
            </a:r>
            <a:r>
              <a:rPr lang="th-TH" b="1" u="sng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รายการวัสดุหรือครุภัณฑ์ที่จะนำมาใช้ในงานก่อสร้าง</a:t>
            </a:r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(ใช้ในกรณีพัสดุที่เป็น </a:t>
            </a:r>
          </a:p>
          <a:p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   “งานก่อสร้าง”)</a:t>
            </a:r>
          </a:p>
        </p:txBody>
      </p:sp>
    </p:spTree>
    <p:extLst>
      <p:ext uri="{BB962C8B-B14F-4D97-AF65-F5344CB8AC3E}">
        <p14:creationId xmlns:p14="http://schemas.microsoft.com/office/powerpoint/2010/main" val="1152140275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0943370"/>
              </p:ext>
            </p:extLst>
          </p:nvPr>
        </p:nvGraphicFramePr>
        <p:xfrm>
          <a:off x="457200" y="1216496"/>
          <a:ext cx="822960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669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626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600" b="1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 </a:t>
                      </a:r>
                      <a:r>
                        <a:rPr lang="th-TH" sz="1600" b="1" u="sng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พัสดุที่รัฐต้องการส่งเสริมหรือสนับสนุน</a:t>
                      </a:r>
                    </a:p>
                    <a:p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1.2 กรณีหน่วยงานของรัฐได้จัดทำใบแจ้งปริมาณงานและราคา และใบบัญชีรายการก่อสร้างแล้ว ทราบว่าพัสดุที่จะใช้ในโครงการก่อสร้างนั้น มีผลิตภายในประเทศ แต่จะไม่ใช้พัสดุที่ผลิตภายในประเทศ หรือจะใช้หรือใช้พัสดุที่ผลิตภายในประเทศไม่ครบร้อยละ 60 หากกรณีเป็น ดังนี้</a:t>
                      </a:r>
                    </a:p>
                    <a:p>
                      <a:pPr marL="0" indent="401638"/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(1) กรณีที่ราคาพัสดุที่นำเข้าจากต่างประเทศมีราคาต่อหน่วยไม่เกิน 2 ล้านบาท ให้เสนอหัวหน้าหน่วยงานของรัฐเพื่อขออนุมัติก่อน</a:t>
                      </a:r>
                    </a:p>
                    <a:p>
                      <a:pPr marL="0" indent="401638"/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(2) กรณีที่ราคาพัสดุที่นำเข้าจากต่างประเทศมีราคาต่อหน่วยรายการใดรายการหนึ่ง เกิน 2 ล้านบาท ให้เสนอผู้มีอำนาจเหนือขึ้นไปหนึ่งชั้นเพื่อขออนุมัติก่อน</a:t>
                      </a:r>
                    </a:p>
                    <a:p>
                      <a:pPr marL="0" indent="173038"/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1.3 กรณีดังต่อไปนี้ ไม่ต้องขออนุมัติจากหัวหน้าหน่วยงานของรัฐหรือผู้มีอำนาจเหนือขึ้นไปหนึ่งชั้นแต่อย่างใด โดยสามารถกำหนดแบบรูปรายการงานก่อสร้างได้ตามความต้องการ</a:t>
                      </a:r>
                    </a:p>
                    <a:p>
                      <a:pPr marL="0" indent="401638"/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(1) กรณีที่หน่วยงานของรัฐทราบตั้งแต่ต้นว่าโครงการก่อสร้างนั้นต้องใช้พัสดุที่นำเข้าจากประเทศและพัสดุดังกล่าวนั้นไม่มีผลิตภายในประเทศ ซึ่งทำให้อัตราการใช้พัสดุที่ผลิต ภายในประเทศน้อยกว่าร้อยละ 60 ของมูลค่าพัสดุที่จะใช้ในงานก่อสร้างทั้งหมดตามสัญญา</a:t>
                      </a:r>
                    </a:p>
                    <a:p>
                      <a:pPr marL="0" indent="401638"/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(2) กรณีหน่วยงานของรัฐได้จัดทำใบแจ้งปริมาณงานและราคา และใบบัญชี รายการก่อสร้างแล้ว ทราบว่าโครงการก่อสร้างนั้นต้องใช้พัสดุที่นำเข้าจากต่างประเทศและพัสดุดังกล่าวนั้น ไม่มีผลิตภายในประเทศ ซึ่งทำให้อัตราการใช้พัสดุที่ผลิตภายในประเทศน้อยกว่าร้อยละ 60 ของมูลค่าพัสดุที่จะใช้ในงานก่อสร้างทั้งหมดตามสัญญา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th-TH" sz="160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pPr marL="119063" indent="-119063">
                        <a:buFont typeface="Arial" panose="020B0604020202020204" pitchFamily="34" charset="0"/>
                        <a:buChar char="•"/>
                      </a:pPr>
                      <a:r>
                        <a:rPr lang="th-TH" sz="16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ข้อ 1.2 เป็นไปตาม ว 78 ข้อ 1.2.1.2</a:t>
                      </a:r>
                    </a:p>
                    <a:p>
                      <a:pPr marL="119063" indent="-119063">
                        <a:buFont typeface="Arial" panose="020B0604020202020204" pitchFamily="34" charset="0"/>
                        <a:buChar char="•"/>
                      </a:pPr>
                      <a:endParaRPr lang="th-TH" sz="160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pPr marL="119063" indent="-119063">
                        <a:buFont typeface="Arial" panose="020B0604020202020204" pitchFamily="34" charset="0"/>
                        <a:buChar char="•"/>
                      </a:pPr>
                      <a:endParaRPr lang="th-TH" sz="160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pPr marL="119063" indent="-119063">
                        <a:buFont typeface="Arial" panose="020B0604020202020204" pitchFamily="34" charset="0"/>
                        <a:buChar char="•"/>
                      </a:pPr>
                      <a:endParaRPr lang="th-TH" sz="160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pPr marL="119063" indent="-119063">
                        <a:buFont typeface="Arial" panose="020B0604020202020204" pitchFamily="34" charset="0"/>
                        <a:buChar char="•"/>
                      </a:pPr>
                      <a:endParaRPr lang="th-TH" sz="160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pPr marL="119063" indent="-119063">
                        <a:buFont typeface="Arial" panose="020B0604020202020204" pitchFamily="34" charset="0"/>
                        <a:buChar char="•"/>
                      </a:pPr>
                      <a:endParaRPr lang="th-TH" sz="160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pPr marL="119063" indent="-119063">
                        <a:buFont typeface="Arial" panose="020B0604020202020204" pitchFamily="34" charset="0"/>
                        <a:buChar char="•"/>
                      </a:pPr>
                      <a:endParaRPr lang="th-TH" sz="160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pPr marL="119063" indent="-119063">
                        <a:buFont typeface="Arial" panose="020B0604020202020204" pitchFamily="34" charset="0"/>
                        <a:buChar char="•"/>
                      </a:pPr>
                      <a:endParaRPr lang="th-TH" sz="160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pPr marL="119063" indent="-119063">
                        <a:buFont typeface="Arial" panose="020B0604020202020204" pitchFamily="34" charset="0"/>
                        <a:buChar char="•"/>
                      </a:pPr>
                      <a:r>
                        <a:rPr lang="th-TH" sz="16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ข้อ 1.3 เป็นไปตาม ว 78 ข้อ 1.2.1.3</a:t>
                      </a:r>
                      <a:endParaRPr lang="th-TH" sz="1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128</a:t>
            </a:fld>
            <a:endParaRPr lang="th-TH"/>
          </a:p>
        </p:txBody>
      </p:sp>
      <p:grpSp>
        <p:nvGrpSpPr>
          <p:cNvPr id="6" name="Group 10"/>
          <p:cNvGrpSpPr/>
          <p:nvPr/>
        </p:nvGrpSpPr>
        <p:grpSpPr>
          <a:xfrm>
            <a:off x="0" y="6068318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57200" y="332656"/>
            <a:ext cx="8229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ข. </a:t>
            </a:r>
            <a:r>
              <a:rPr lang="th-TH" b="1" u="sng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รายการวัสดุหรือครุภัณฑ์ที่จะนำมาใช้ในงานก่อสร้าง</a:t>
            </a:r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(ใช้ในกรณีพัสดุที่เป็น </a:t>
            </a:r>
          </a:p>
          <a:p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   “งานก่อสร้าง”)</a:t>
            </a:r>
          </a:p>
        </p:txBody>
      </p:sp>
    </p:spTree>
    <p:extLst>
      <p:ext uri="{BB962C8B-B14F-4D97-AF65-F5344CB8AC3E}">
        <p14:creationId xmlns:p14="http://schemas.microsoft.com/office/powerpoint/2010/main" val="1319220865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129402"/>
              </p:ext>
            </p:extLst>
          </p:nvPr>
        </p:nvGraphicFramePr>
        <p:xfrm>
          <a:off x="457200" y="866329"/>
          <a:ext cx="8229600" cy="5141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09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186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17236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17979">
                <a:tc>
                  <a:txBody>
                    <a:bodyPr/>
                    <a:lstStyle/>
                    <a:p>
                      <a:r>
                        <a:rPr lang="th-TH" sz="1900" b="1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2. </a:t>
                      </a:r>
                      <a:r>
                        <a:rPr lang="th-TH" sz="1900" b="1" u="sng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การกำหนดรายละเอียดคุณลักษณะเฉพาะของรายการในการก่อสร้างตามมาตรฐานอุตสาหกรรม (มอก.) หรือมาตรฐานที่ส่วนราชการอื่นกำหนดไว้</a:t>
                      </a:r>
                    </a:p>
                    <a:p>
                      <a:r>
                        <a:rPr lang="th-TH" sz="1900" b="1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</a:t>
                      </a:r>
                      <a:r>
                        <a:rPr lang="th-TH" sz="19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2.1</a:t>
                      </a:r>
                      <a:r>
                        <a:rPr lang="th-TH" sz="1900" b="1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9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หากรายการในการก่อสร้าง (วัสดุ/ครุภัณฑ์) มีประกาศกำหนดมาตรฐานผลิตภัณฑ์อุตสาหกรรม (มอก.) แล้ว ให้กำหนดรายละเอียดคุณลักษณะเฉพาะของพัสดุ หรือรายการในการก่อสร้างตาม มอก. หรือเพื่อความสะดวกจะระบุเฉพาะหมายเลขมาตรฐานก็ได้ หรือในกรณีที่ยังไม่มีประกาศ มอก. แต่มีผู้ได้รับการจดทะเบียนผลิตภัณฑ์ไว้กับกระทรวงอุตสาหกรรมแล้ว ให้กำหนดรายละเอียดคุณลักษณะเฉพาะของพัสดุ หรือรายการในการก่อสร้างให้สอดคล้องกับรายละเอียดคุณลักษณะเฉพาะตามที่ระบุในคู่มือผู้ซื้อหรือใบแทรกคู่มือผู้ซื้อที่กระทรวงอุตสาหกรรมจัดทำขึ้น</a:t>
                      </a:r>
                    </a:p>
                    <a:p>
                      <a:r>
                        <a:rPr lang="th-TH" sz="19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</a:t>
                      </a:r>
                      <a:r>
                        <a:rPr lang="th-TH" sz="1900" b="0" baseline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2.2</a:t>
                      </a:r>
                      <a:r>
                        <a:rPr lang="th-TH" sz="19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กรณีมีมาตรฐานที่ส่วนราชการอื่นกำหนดไว้ ก็ให้ระบุตามมาตรฐานนั้นได้ตามความจำเป็น</a:t>
                      </a:r>
                    </a:p>
                    <a:p>
                      <a:r>
                        <a:rPr lang="th-TH" sz="19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2.3 กรณีวัสดุยังไม่ได้กำหนดมาตรฐานตาม (1) หรือ (2) แต่หน่วยงานของรัฐจำเป็นต้องใช้วัสดุที่เห็นว่ามีคุณภาพดี เป็นที่นิยมใช้ในขณะนั้น และจำเป็นต้องระบุชื่อยี่ห้อวัสดุ ก็ให้ระบุยี่ห้อวัสดุได้ แต่ต้องไม่น้อยกว่า 3 ยี่ห้อ และให้ถือเป็นหลักการว่า วัสดุที่มีคุณภาพเทียบเท่ากับยี่ห้อที่ระบุ ก็ให้ใช้ได้ด้วย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th-TH" sz="1900" kern="1200" baseline="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90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ข้อ 2. เป็นไปตามระเบียบฯ ข้อ 21 วรรคสอง และหนังสือ ด่วนที่สุด ที่ กค (กวจ) 0405.2/ว.214 ลงวันที่ 18 พฤษภาคม 2563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th-TH" sz="1900" i="1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(เดิม เป็นหลักเกณฑ์ที่กำหนดไว้ตามมติคณะรัฐมนตรีวันที่ 23 มีนาคม 2520 แจ้งตามหนังสือ ที่ สร 0203/ว.52    ลงวันที่ 28 มีนาคม 2520)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129</a:t>
            </a:fld>
            <a:endParaRPr lang="th-TH"/>
          </a:p>
        </p:txBody>
      </p:sp>
      <p:grpSp>
        <p:nvGrpSpPr>
          <p:cNvPr id="6" name="Group 10"/>
          <p:cNvGrpSpPr/>
          <p:nvPr/>
        </p:nvGrpSpPr>
        <p:grpSpPr>
          <a:xfrm>
            <a:off x="0" y="6068318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395536" y="332656"/>
            <a:ext cx="8291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th-TH" sz="2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ข. </a:t>
            </a:r>
            <a:r>
              <a:rPr lang="th-TH" sz="2400" b="1" u="sng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รายการวัสดุหรือครุภัณฑ์ที่จะนำมาใช้ในงานก่อสร้าง</a:t>
            </a:r>
            <a:r>
              <a:rPr lang="th-TH" sz="2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(กรณีพัสดุที่เป็น “งานก่อสร้าง”)</a:t>
            </a:r>
          </a:p>
        </p:txBody>
      </p:sp>
    </p:spTree>
    <p:extLst>
      <p:ext uri="{BB962C8B-B14F-4D97-AF65-F5344CB8AC3E}">
        <p14:creationId xmlns:p14="http://schemas.microsoft.com/office/powerpoint/2010/main" val="1120818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9" name="Straight Connector 4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0" name="Rectangle 4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1" name="Rectangle 5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48" name="Straight Connector 4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Oval 4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cxnSp>
        <p:nvCxnSpPr>
          <p:cNvPr id="24" name="Elbow Connector 23"/>
          <p:cNvCxnSpPr/>
          <p:nvPr/>
        </p:nvCxnSpPr>
        <p:spPr>
          <a:xfrm flipV="1">
            <a:off x="0" y="6021288"/>
            <a:ext cx="9144000" cy="720080"/>
          </a:xfrm>
          <a:prstGeom prst="bentConnector3">
            <a:avLst>
              <a:gd name="adj1" fmla="val 44651"/>
            </a:avLst>
          </a:prstGeom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/>
          <p:nvPr/>
        </p:nvCxnSpPr>
        <p:spPr>
          <a:xfrm flipV="1">
            <a:off x="0" y="5877272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 flipV="1">
            <a:off x="0" y="548680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/>
          <p:nvPr/>
        </p:nvCxnSpPr>
        <p:spPr>
          <a:xfrm flipV="1">
            <a:off x="0" y="620688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3542402"/>
              </p:ext>
            </p:extLst>
          </p:nvPr>
        </p:nvGraphicFramePr>
        <p:xfrm>
          <a:off x="395536" y="980728"/>
          <a:ext cx="54006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131840" y="44624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6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กฎกระทรวง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</a:t>
            </a:fld>
            <a:endParaRPr lang="th-TH" dirty="0"/>
          </a:p>
        </p:txBody>
      </p:sp>
      <p:sp>
        <p:nvSpPr>
          <p:cNvPr id="11" name="Oval 10"/>
          <p:cNvSpPr/>
          <p:nvPr/>
        </p:nvSpPr>
        <p:spPr>
          <a:xfrm>
            <a:off x="395536" y="980728"/>
            <a:ext cx="1008112" cy="100811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5</a:t>
            </a:r>
          </a:p>
        </p:txBody>
      </p:sp>
      <p:sp>
        <p:nvSpPr>
          <p:cNvPr id="12" name="Oval 11"/>
          <p:cNvSpPr/>
          <p:nvPr/>
        </p:nvSpPr>
        <p:spPr>
          <a:xfrm>
            <a:off x="395536" y="2348880"/>
            <a:ext cx="1008112" cy="1008112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6</a:t>
            </a:r>
          </a:p>
        </p:txBody>
      </p:sp>
      <p:sp>
        <p:nvSpPr>
          <p:cNvPr id="13" name="Oval 12"/>
          <p:cNvSpPr/>
          <p:nvPr/>
        </p:nvSpPr>
        <p:spPr>
          <a:xfrm>
            <a:off x="395536" y="5157192"/>
            <a:ext cx="1008112" cy="1008112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8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5796136" y="692696"/>
            <a:ext cx="1512168" cy="43204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ราชกิจจา</a:t>
            </a:r>
            <a:r>
              <a:rPr lang="th-TH" sz="18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5796136" y="1426766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23 ส.ค.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5796136" y="2794918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15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7452320" y="620688"/>
            <a:ext cx="1296144" cy="3600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วันที่ใช้บังคับ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7380312" y="1426766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23 ส.ค.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7380312" y="2794918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16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5796136" y="4149080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ก.พ.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7380312" y="4149080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 ก.พ.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395536" y="3717032"/>
            <a:ext cx="1008112" cy="1008112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7</a:t>
            </a: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5796136" y="5387206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28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พ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.ย.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7380312" y="5387206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28 </a:t>
            </a: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พ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.ย.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130</a:t>
            </a:fld>
            <a:endParaRPr lang="th-TH"/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401256" y="475409"/>
            <a:ext cx="8352928" cy="523220"/>
          </a:xfrm>
          <a:prstGeom prst="rect">
            <a:avLst/>
          </a:prstGeom>
          <a:solidFill>
            <a:srgbClr val="FFFFB7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แนวปฏิบัติในการกำหนดรายละเอียดงานดินถม งานดินตัก และฐานราก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01256" y="1337502"/>
            <a:ext cx="4032448" cy="2905064"/>
            <a:chOff x="467544" y="826884"/>
            <a:chExt cx="8352606" cy="5363164"/>
          </a:xfrm>
        </p:grpSpPr>
        <p:pic>
          <p:nvPicPr>
            <p:cNvPr id="15" name="รูปภาพ 14" descr="สำรวจดิน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1950" y="4509120"/>
              <a:ext cx="8164506" cy="1680928"/>
            </a:xfrm>
            <a:prstGeom prst="rect">
              <a:avLst/>
            </a:prstGeom>
          </p:spPr>
        </p:pic>
        <p:pic>
          <p:nvPicPr>
            <p:cNvPr id="16" name="รูปภาพ 15" descr="สำรวจดิน1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544" y="826884"/>
              <a:ext cx="8352606" cy="3614469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4599608" y="1617477"/>
            <a:ext cx="4154576" cy="4023040"/>
            <a:chOff x="4783369" y="1518310"/>
            <a:chExt cx="4154576" cy="4023040"/>
          </a:xfrm>
        </p:grpSpPr>
        <p:pic>
          <p:nvPicPr>
            <p:cNvPr id="17" name="รูปภาพ 12" descr="สำรวจดิน3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83370" y="1518310"/>
              <a:ext cx="4154575" cy="1656184"/>
            </a:xfrm>
            <a:prstGeom prst="rect">
              <a:avLst/>
            </a:prstGeom>
          </p:spPr>
        </p:pic>
        <p:grpSp>
          <p:nvGrpSpPr>
            <p:cNvPr id="18" name="Group 17"/>
            <p:cNvGrpSpPr/>
            <p:nvPr/>
          </p:nvGrpSpPr>
          <p:grpSpPr>
            <a:xfrm>
              <a:off x="4783369" y="3250727"/>
              <a:ext cx="4154575" cy="2290623"/>
              <a:chOff x="381000" y="1412776"/>
              <a:chExt cx="8387011" cy="3960440"/>
            </a:xfrm>
          </p:grpSpPr>
          <p:pic>
            <p:nvPicPr>
              <p:cNvPr id="19" name="รูปภาพ 14" descr="สำรวจดิน5.jp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95536" y="4039716"/>
                <a:ext cx="8372475" cy="1333500"/>
              </a:xfrm>
              <a:prstGeom prst="rect">
                <a:avLst/>
              </a:prstGeom>
            </p:spPr>
          </p:pic>
          <p:pic>
            <p:nvPicPr>
              <p:cNvPr id="20" name="รูปภาพ 13" descr="สำรวจดิน4.jp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81000" y="1412776"/>
                <a:ext cx="8382000" cy="267652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53980220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2950168"/>
              </p:ext>
            </p:extLst>
          </p:nvPr>
        </p:nvGraphicFramePr>
        <p:xfrm>
          <a:off x="457200" y="972656"/>
          <a:ext cx="82296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68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827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8688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90982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 </a:t>
                      </a:r>
                      <a:r>
                        <a:rPr lang="th-TH" sz="2000" b="1" u="sng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พัสดุส่งเสริมการผลิตภายในประเทศ</a:t>
                      </a:r>
                    </a:p>
                    <a:p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</a:t>
                      </a:r>
                      <a:r>
                        <a:rPr lang="th-TH" sz="20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1.1 การจัดจ้างที่มิใช่งานก่อสร้าง ให้หน่วยงานของรัฐกำหนดในขอบเขตของงานหรือรายละเอียดคุณลักษณะเฉพาะของวัสดุหรือครุภัณฑ์ที่จะใช้ในงานจ้างว่า</a:t>
                      </a:r>
                    </a:p>
                    <a:p>
                      <a:r>
                        <a:rPr lang="th-TH" sz="20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“ผู้รับจ้างต้องใช้พัสดุประเภทวัสดุหรือครุภัณฑ์ที่ผลิตภายในประเทศไม่น้อยกว่าร้อยละ 60 ของมูลค่าวัสดุหรือครุภัณฑ์ที่จะใช้ในงานจ้าง”</a:t>
                      </a:r>
                    </a:p>
                    <a:p>
                      <a:endParaRPr lang="th-TH" sz="2000" b="0" dirty="0">
                        <a:solidFill>
                          <a:schemeClr val="tx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pPr marL="0" indent="228600"/>
                      <a:r>
                        <a:rPr lang="th-TH" sz="20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1.2 กรณีที่หน่วยงานของรัฐได้แจกแจงรายการพัสดุที่จะนำมาใช้ในงานจ้างนั้นแล้ว ทราบว่า เป็นพัสดุที่ไม่มีผลิตภายในประเทศ หน่วยงานของรัฐสามารถกำหนดรายละเอียดคุณลักษณะเฉพาะของพัสดุได้ตามวัตถุประสงค์การใช้งาน โดยไม่ต้องกำหนดว่าเป็นพัสดุที่ผลิตภายในประเทศ กรณีนี้ไม่ต้องขออนุมัติจากหัวหน้าหน่วยงานของรัฐหรือผู้มีอำนาจเหนือขึ้นไปหนึ่งชั้น</a:t>
                      </a:r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endParaRPr lang="th-TH" sz="2000" b="0" dirty="0">
                        <a:solidFill>
                          <a:schemeClr val="tx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th-TH" sz="2000" kern="1200" baseline="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th-TH" sz="2000" kern="1200" baseline="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ข้อ 1.1 เป็นไปตามกฎกระทรวงกำหนดพัสดุและวิธีการจัดซื้อจัดจ้างพัสดุที่รัฐต้องการส่งเสริมหรือสนับสนุน (ฉบับที่ 2) พ.ศ. 2563 ลงวันที่ 8 ธ.ค. 63 หมวด 7/1 ข้อ 27/1 ข้อ 27/2 และ ข้อ 27/3 (3) และหนังสือ ด่วนที่สุด ที่ กค (กวจ) 0405.2/ว 78 ลงวันที่ 31 มกราคม 2565 ข้อ 1.3.1.1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th-TH" sz="2000" i="1" kern="1200" baseline="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000" i="0" kern="1200" baseline="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ข้อ 1.2 เป็นไปตาม ว 78 ข้อ 1.3.1.2</a:t>
                      </a:r>
                      <a:endParaRPr lang="th-TH" sz="2000" i="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131</a:t>
            </a:fld>
            <a:endParaRPr lang="th-TH"/>
          </a:p>
        </p:txBody>
      </p:sp>
      <p:grpSp>
        <p:nvGrpSpPr>
          <p:cNvPr id="6" name="Group 10"/>
          <p:cNvGrpSpPr/>
          <p:nvPr/>
        </p:nvGrpSpPr>
        <p:grpSpPr>
          <a:xfrm>
            <a:off x="0" y="6068318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395536" y="188640"/>
            <a:ext cx="8291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th-TH" sz="2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ค. </a:t>
            </a:r>
            <a:r>
              <a:rPr lang="th-TH" sz="2400" b="1" u="sng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รายละเอียดของงาน </a:t>
            </a:r>
            <a:r>
              <a:rPr lang="th-TH" sz="2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(ใช้ในกรณีพัสดุที่เป็น “งานบริการ” ได้แก่ งานจ้างบริการ งานจ้างเหมาบริการ งานจ้างทำของ และงานจ้างขน) </a:t>
            </a:r>
          </a:p>
        </p:txBody>
      </p:sp>
    </p:spTree>
    <p:extLst>
      <p:ext uri="{BB962C8B-B14F-4D97-AF65-F5344CB8AC3E}">
        <p14:creationId xmlns:p14="http://schemas.microsoft.com/office/powerpoint/2010/main" val="3363227908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3153128"/>
              </p:ext>
            </p:extLst>
          </p:nvPr>
        </p:nvGraphicFramePr>
        <p:xfrm>
          <a:off x="457200" y="980728"/>
          <a:ext cx="82296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68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827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8688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90982">
                <a:tc>
                  <a:txBody>
                    <a:bodyPr/>
                    <a:lstStyle/>
                    <a:p>
                      <a:r>
                        <a:rPr lang="th-TH" sz="1600" b="1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 </a:t>
                      </a:r>
                      <a:r>
                        <a:rPr lang="th-TH" sz="1600" b="1" u="sng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พัสดุส่งเสริมการผลิตภายในประเทศ</a:t>
                      </a:r>
                    </a:p>
                    <a:p>
                      <a:r>
                        <a:rPr lang="th-TH" sz="1600" b="1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</a:t>
                      </a:r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1.3 กรณีที่แจกแจงรายการพัสดุที่จะนำมาใช้ในงานจ้างนั้นแล้ว ทราบว่า พัสดุที่จะใช้ในงานจ้างนั้นมีผลิตภายในประเทศ แต่จะไม่ใช้ หรือจะใช้พัสดุที่ผลิตภายในประเทศไม่ครบร้อยละ 60 </a:t>
                      </a:r>
                    </a:p>
                    <a:p>
                      <a:pPr marL="0" indent="401638"/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(1) กรณีที่ราคาพัสดุที่นำเข้าจากต่างประเทศมีราคาต่อหน่วยไม่เกิน 2 ล้านบาท ให้เสนอหัวหน้าหน่วยงานของรัฐเพื่ออนุมัติก่อน</a:t>
                      </a:r>
                    </a:p>
                    <a:p>
                      <a:pPr marL="0" indent="347663"/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(2) กรณีที่ราคาพัสดุที่นำเข้าจากต่างประเทศมีราคาต่อหน่วยรายการใดรายการหนึ่ง เกิน 2 ล้านบาท ให้เสนอผู้มีอำนาจเหนือขึ้นไปหนึ่งชั้นเพื่ออนุมัติเห็นก่อน</a:t>
                      </a:r>
                    </a:p>
                    <a:p>
                      <a:pPr marL="0" indent="119063"/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1.4 กรณีที่สามารถกำหนดขอบเขตของงาน หรือรายละเอียดคุณลักษณะเฉพาะของพัสดุได้ตามความต้องการ โดยไม่ต้องขออนุมัติจากหัวหน้าหน่วยงานของรัฐ หรือผู้มีอำนาจเหนือขึ้นไปหนึ่งชั้น</a:t>
                      </a:r>
                    </a:p>
                    <a:p>
                      <a:pPr marL="0" indent="401638"/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(1) ทราบตั้งแต่ต้นว่างานจ้างนั้นต้องใช้พัสดุที่นำเข้าจากต่างประเทศและพัสดุนั้นไม่มีผลิตภายในประเทศ ซึ่งทำให้อัตราการใช้พัสดุที่ผลิตภายในประเทศ น้อยกว่าร้อยละ 60 ของมูลค่าพัสดุที่จะใช้ในงานจ้างทั้งหมดตามสัญญา</a:t>
                      </a:r>
                    </a:p>
                    <a:p>
                      <a:pPr marL="0" indent="457200"/>
                      <a:r>
                        <a:rPr lang="th-TH" sz="1600" b="0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(2) กรณีที่แจกแจงรายการพัสดุที่จะนำมาใช้ในงานจ้างนั้น แล้วทราบว่างานจ้างนั้นต้องใช้พัสดุที่นำเข้าจากต่างประเทศและพัสดุดังกล่าวนั้นไม่มีผลิตภายในประเทศ ซึ่งทำให้อัตราการใช้พัสดุที่ผลิตภายในประเทศน้อยกว่าร้อยละ 60 ของมูลค่าพัสดุที่จะใช้ในงานจ้างทั้งหมดตามสัญญา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th-TH" sz="1600" i="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ข้อ 1.3 เป็นไปตาม ว 78 ข้อ 1.3.1.3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endParaRPr lang="th-TH" sz="1600" i="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endParaRPr lang="th-TH" sz="1600" i="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endParaRPr lang="th-TH" sz="1600" i="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endParaRPr lang="th-TH" sz="1600" i="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endParaRPr lang="th-TH" sz="1600" i="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endParaRPr lang="th-TH" sz="1600" i="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endParaRPr lang="th-TH" sz="1600" i="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ข้อ 1.4 เป็นไปตาม ว 78 ข้อ 1.3.1.4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132</a:t>
            </a:fld>
            <a:endParaRPr lang="th-TH"/>
          </a:p>
        </p:txBody>
      </p:sp>
      <p:grpSp>
        <p:nvGrpSpPr>
          <p:cNvPr id="6" name="Group 10"/>
          <p:cNvGrpSpPr/>
          <p:nvPr/>
        </p:nvGrpSpPr>
        <p:grpSpPr>
          <a:xfrm>
            <a:off x="0" y="6068318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395536" y="221739"/>
            <a:ext cx="8291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th-TH" sz="2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ค. </a:t>
            </a:r>
            <a:r>
              <a:rPr lang="th-TH" sz="2400" b="1" u="sng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รายละเอียดของงาน </a:t>
            </a:r>
            <a:r>
              <a:rPr lang="th-TH" sz="2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(ใช้ในกรณีพัสดุที่เป็น “งานบริการ” ได้แก่ งานจ้างบริการ งานจ้างเหมาบริการ งานจ้างทำของ และงานจ้างขน) </a:t>
            </a:r>
          </a:p>
        </p:txBody>
      </p:sp>
    </p:spTree>
    <p:extLst>
      <p:ext uri="{BB962C8B-B14F-4D97-AF65-F5344CB8AC3E}">
        <p14:creationId xmlns:p14="http://schemas.microsoft.com/office/powerpoint/2010/main" val="2853457430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23829"/>
              </p:ext>
            </p:extLst>
          </p:nvPr>
        </p:nvGraphicFramePr>
        <p:xfrm>
          <a:off x="529208" y="1194400"/>
          <a:ext cx="807524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52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28688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รายการ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90982">
                <a:tc>
                  <a:txBody>
                    <a:bodyPr/>
                    <a:lstStyle/>
                    <a:p>
                      <a:r>
                        <a:rPr lang="th-TH" sz="2400" b="1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2. หลักเกณฑ์อื่น ๆ</a:t>
                      </a:r>
                    </a:p>
                    <a:p>
                      <a:r>
                        <a:rPr lang="th-TH" sz="1800" b="0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เนื่องจากงานบริการมีความหลากหลาย อาทิ การจ้างเหมาบริการรักษาความสะอาด การจ้างเหมาบริการรักษาความปลอดภัย การจ้างบริหารจัดการอาคารสถานที่ การจ้างเหมาบริการบำรุงรักษาคอมพิวเตอร์ การจ้างเหมาบริการบำรุงรักษาเครื่องปรับอากาศ การจ้างจัดกิจกรรม การจ้างจัดฝึกอบรม การจ้างเก็บรวบรวมข้อมูล การจ้างบริการสนับสนุนการปฏิบัติงานด้านต่างๆ เป็นต้น ซึ่งแต่ละงานมีลักษณะแตกต่างกันไป นอกเหนือจากการใช้พัสดุที่ส่งเสริมการผลิตภายในประเทศ จึงไม่มีกฎหมาย ระเบียบ มติคณะรัฐมนตรี ตลอดจนบรรดาหนังสือสั่งการที่เกี่ยวข้อง กำหนดไว้อย่างชัดเจนว่า กรณีใดต้องกำหนดหรือห้ามมิให้กำหนด ดังนั้น ผู้จัดทำ </a:t>
                      </a:r>
                      <a:r>
                        <a:rPr lang="en-US" sz="1800" b="0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TOR </a:t>
                      </a:r>
                      <a:r>
                        <a:rPr lang="th-TH" sz="1800" b="0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จึงสามารถกำหนดขอบเขตของงานที่ต้องการให้ผู้รับจ้างดำเนินการโดยละเอียด เพื่อให้บรรลุตามวัตถุประสงค์ของงานจ้างนั้น ตัวอย่างเช่น</a:t>
                      </a:r>
                    </a:p>
                    <a:p>
                      <a:r>
                        <a:rPr lang="th-TH" sz="1800" b="0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- การจ้างเหมาบริการรักษาความสะอาด วัตถุประสงค์ของงานจ้าง คือ เพื่อจ้างเหมาบริการรักษาความสะอาด ซึ่งในการจ้างเหมาบริการ ผู้รับจ้างมีหน้าที่ต้องจัดหาสัมภาระเพื่อใช้ในการทำงานจ้างให้สำเร็จ จึงควรที่จะต้องกำหนดเนื้อหาให้ครอบคลุมประเด็นดังต่อไปนี้</a:t>
                      </a:r>
                    </a:p>
                    <a:p>
                      <a:r>
                        <a:rPr lang="th-TH" sz="1800" b="0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(1) พนักงานที่จะทำความสะอาด จะต้องกำหนดจำนวน เพศสภาพ อายุ   ประวัติอาชญากรรม สุขภาพ/โรคต้องห้าม ลักษณะนิสัย เป็นต้น</a:t>
                      </a:r>
                    </a:p>
                    <a:p>
                      <a:r>
                        <a:rPr lang="th-TH" sz="1800" b="0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(2) บรรดาวัสดุ อุปกรณ์ เครื่องมือที่จะใช้ในการทำความสะอาด</a:t>
                      </a:r>
                    </a:p>
                    <a:p>
                      <a:r>
                        <a:rPr lang="th-TH" sz="1800" b="0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(3) วิธีการปฏิบัติงานของผู้รับจ้าง โดยกำหนดวิธีการปฏิบัติงานให้ผู้รับจ้างตามความต้องการของหน่วยงาน</a:t>
                      </a:r>
                      <a:endParaRPr lang="th-TH" sz="1800" b="0" dirty="0">
                        <a:solidFill>
                          <a:schemeClr val="tx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133</a:t>
            </a:fld>
            <a:endParaRPr lang="th-TH"/>
          </a:p>
        </p:txBody>
      </p:sp>
      <p:grpSp>
        <p:nvGrpSpPr>
          <p:cNvPr id="6" name="Group 10"/>
          <p:cNvGrpSpPr/>
          <p:nvPr/>
        </p:nvGrpSpPr>
        <p:grpSpPr>
          <a:xfrm>
            <a:off x="0" y="6068318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395536" y="332656"/>
            <a:ext cx="8291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th-TH" sz="2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ค. </a:t>
            </a:r>
            <a:r>
              <a:rPr lang="th-TH" sz="2400" b="1" u="sng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รายละเอียดของงาน </a:t>
            </a:r>
            <a:r>
              <a:rPr lang="th-TH" sz="2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(ใช้ในกรณีพัสดุที่เป็น “งานบริการ” ได้แก่ งานจ้างบริการ งานจ้างเหมาบริการ งานจ้างทำของ และงานจ้างขน) </a:t>
            </a:r>
          </a:p>
        </p:txBody>
      </p:sp>
    </p:spTree>
    <p:extLst>
      <p:ext uri="{BB962C8B-B14F-4D97-AF65-F5344CB8AC3E}">
        <p14:creationId xmlns:p14="http://schemas.microsoft.com/office/powerpoint/2010/main" val="380073770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134</a:t>
            </a:fld>
            <a:endParaRPr lang="th-TH"/>
          </a:p>
        </p:txBody>
      </p:sp>
      <p:grpSp>
        <p:nvGrpSpPr>
          <p:cNvPr id="5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755576" y="1340768"/>
            <a:ext cx="777686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Courier New" panose="02070309020205020404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การจัดทำ </a:t>
            </a:r>
            <a:r>
              <a:rPr lang="en-US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TOR</a:t>
            </a:r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ที่เกี่ยวกับการสนับสนุนผู้ประกอบวิสาหกิจขนาดกลางและขนาดย่อม (</a:t>
            </a:r>
            <a:r>
              <a:rPr lang="en-US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SMEs)</a:t>
            </a:r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และ การจัดซื้อจัดจ้างพัสดุที่ผลิตภายในประเทศ</a:t>
            </a:r>
          </a:p>
          <a:p>
            <a:endParaRPr lang="th-TH" sz="2000" b="1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marL="571500" indent="-209550">
              <a:buFont typeface="Arial" panose="020B0604020202020204" pitchFamily="34" charset="0"/>
              <a:buChar char="•"/>
            </a:pPr>
            <a:r>
              <a:rPr lang="th-TH" sz="24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กฎกระทรวงกำหนดพัสดุและวิธีการจัดซื้อจัดจ้างพัสดุที่รัฐต้องการส่งเสริมหรือสนับสนุน (ฉบับที่ 2) พ.ศ. 2563 ซี่งมีผลใช้บังคับตั้งแต่วันที่ 22 ธันวาคม 2563</a:t>
            </a:r>
          </a:p>
          <a:p>
            <a:pPr marL="571500" indent="-209550">
              <a:buFont typeface="Arial" panose="020B0604020202020204" pitchFamily="34" charset="0"/>
              <a:buChar char="•"/>
            </a:pPr>
            <a:r>
              <a:rPr lang="th-TH" sz="24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หนังสือคณะกรรมการวินิจฉัยปัญหาการจัดซื้อจัดจ้างและการบริหารพัสดุภาครัฐ</a:t>
            </a:r>
          </a:p>
          <a:p>
            <a:pPr marL="987425" indent="-625475"/>
            <a:r>
              <a:rPr lang="th-TH" sz="24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(1) ด่วนที่สุด ที่ กค (กวจ) 0405.2/ว 78 ลงวันที่ 31 มกราคม 2565 </a:t>
            </a:r>
          </a:p>
          <a:p>
            <a:pPr marL="987425" indent="-411163"/>
            <a:r>
              <a:rPr lang="th-TH" sz="24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(ใช้บังคับตั้งแต่ 1 ก.พ. 65 เป็นต้นไป)</a:t>
            </a:r>
          </a:p>
          <a:p>
            <a:pPr marL="987425" indent="-411163"/>
            <a:r>
              <a:rPr lang="th-TH" sz="24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(2) ด่วนที่สุด ที่ กค (กวจ) 0405.2/ว 56 ลงวันที่ 24 มกราคม 2566</a:t>
            </a:r>
          </a:p>
          <a:p>
            <a:pPr marL="987425" indent="-411163"/>
            <a:r>
              <a:rPr lang="th-TH" sz="24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(ใช้บังคับตั้งแต่ 1 ก.พ. 66 เป็นต้นไป)</a:t>
            </a:r>
          </a:p>
        </p:txBody>
      </p:sp>
    </p:spTree>
    <p:extLst>
      <p:ext uri="{BB962C8B-B14F-4D97-AF65-F5344CB8AC3E}">
        <p14:creationId xmlns:p14="http://schemas.microsoft.com/office/powerpoint/2010/main" val="553840581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135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115616" y="692696"/>
            <a:ext cx="4752528" cy="576064"/>
            <a:chOff x="1259632" y="908720"/>
            <a:chExt cx="4752528" cy="576064"/>
          </a:xfrm>
        </p:grpSpPr>
        <p:sp>
          <p:nvSpPr>
            <p:cNvPr id="11" name="Pentagon 10"/>
            <p:cNvSpPr/>
            <p:nvPr/>
          </p:nvSpPr>
          <p:spPr>
            <a:xfrm>
              <a:off x="1259632" y="908720"/>
              <a:ext cx="2577480" cy="571880"/>
            </a:xfrm>
            <a:prstGeom prst="homePlate">
              <a:avLst/>
            </a:prstGeom>
            <a:gradFill flip="none" rotWithShape="1">
              <a:gsLst>
                <a:gs pos="0">
                  <a:srgbClr val="0066FF">
                    <a:shade val="30000"/>
                    <a:satMod val="115000"/>
                  </a:srgbClr>
                </a:gs>
                <a:gs pos="50000">
                  <a:srgbClr val="0066FF">
                    <a:shade val="67500"/>
                    <a:satMod val="115000"/>
                  </a:srgbClr>
                </a:gs>
                <a:gs pos="100000">
                  <a:srgbClr val="0066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600" b="1" dirty="0">
                  <a:latin typeface="EucrosiaUPC" panose="02020603050405020304" pitchFamily="18" charset="-34"/>
                  <a:cs typeface="EucrosiaUPC" panose="02020603050405020304" pitchFamily="18" charset="-34"/>
                </a:rPr>
                <a:t>สรุปสาระสำคัญ</a:t>
              </a:r>
            </a:p>
          </p:txBody>
        </p:sp>
        <p:sp>
          <p:nvSpPr>
            <p:cNvPr id="12" name="Chevron 11"/>
            <p:cNvSpPr/>
            <p:nvPr/>
          </p:nvSpPr>
          <p:spPr>
            <a:xfrm>
              <a:off x="3693096" y="908720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00CCFF">
                    <a:shade val="30000"/>
                    <a:satMod val="115000"/>
                  </a:srgbClr>
                </a:gs>
                <a:gs pos="50000">
                  <a:srgbClr val="00CCFF">
                    <a:shade val="67500"/>
                    <a:satMod val="115000"/>
                  </a:srgbClr>
                </a:gs>
                <a:gs pos="100000">
                  <a:srgbClr val="00CC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3" name="Chevron 12"/>
            <p:cNvSpPr/>
            <p:nvPr/>
          </p:nvSpPr>
          <p:spPr>
            <a:xfrm>
              <a:off x="4125144" y="908720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CCFFFF">
                    <a:shade val="30000"/>
                    <a:satMod val="115000"/>
                  </a:srgbClr>
                </a:gs>
                <a:gs pos="50000">
                  <a:srgbClr val="CCFFFF">
                    <a:shade val="67500"/>
                    <a:satMod val="115000"/>
                  </a:srgbClr>
                </a:gs>
                <a:gs pos="100000">
                  <a:srgbClr val="CCFF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4" name="Chevron 13"/>
            <p:cNvSpPr/>
            <p:nvPr/>
          </p:nvSpPr>
          <p:spPr>
            <a:xfrm>
              <a:off x="4557192" y="912904"/>
              <a:ext cx="576064" cy="571880"/>
            </a:xfrm>
            <a:prstGeom prst="chevron">
              <a:avLst/>
            </a:prstGeom>
            <a:noFill/>
            <a:ln>
              <a:solidFill>
                <a:srgbClr val="00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5" name="Chevron 14"/>
            <p:cNvSpPr/>
            <p:nvPr/>
          </p:nvSpPr>
          <p:spPr>
            <a:xfrm>
              <a:off x="4989240" y="912904"/>
              <a:ext cx="576064" cy="571880"/>
            </a:xfrm>
            <a:prstGeom prst="chevron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6" name="Chevron 15"/>
            <p:cNvSpPr/>
            <p:nvPr/>
          </p:nvSpPr>
          <p:spPr>
            <a:xfrm>
              <a:off x="5436096" y="908720"/>
              <a:ext cx="576064" cy="571880"/>
            </a:xfrm>
            <a:prstGeom prst="chevron">
              <a:avLst/>
            </a:prstGeom>
            <a:noFill/>
            <a:ln>
              <a:solidFill>
                <a:srgbClr val="CC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683568" y="1356444"/>
            <a:ext cx="799288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>
              <a:buFont typeface="Courier New" panose="02070309020205020404" pitchFamily="49" charset="0"/>
              <a:buChar char="o"/>
            </a:pPr>
            <a:r>
              <a:rPr lang="th-TH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เบื้องต้น ให้พิจารณาว่าเป็น “การจัดซื้อจัดจ้าง” และ “พัสดุ” ประเภทใด </a:t>
            </a: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?</a:t>
            </a:r>
          </a:p>
          <a:p>
            <a:pPr marL="534988" indent="-1905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SMEs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และ พัสดุที่ผลิตในประเทศ จะใช้เฉพาะการซื้อ การเช่าสังหาริมทรัพย์ การจ้าง พัสดุที่เป็น สินค้า บริการ และงานก่อสร้างเท่านั้น</a:t>
            </a:r>
          </a:p>
          <a:p>
            <a:pPr marL="534988" indent="-190500">
              <a:buFont typeface="Arial" panose="020B0604020202020204" pitchFamily="34" charset="0"/>
              <a:buChar char="•"/>
            </a:pPr>
            <a:r>
              <a:rPr lang="en-US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SMEs</a:t>
            </a:r>
            <a:r>
              <a:rPr lang="th-TH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และ พัสดุที่ผลิตในประเทศ </a:t>
            </a:r>
            <a:r>
              <a:rPr lang="th-TH" sz="2400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ไม่ใช้</a:t>
            </a:r>
            <a:r>
              <a:rPr lang="th-TH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กับการเช่าอสังหาริมทรัพย์ การแลกเปลี่ยน งานจ้างที่ปรึกษา และงานจ้างออกแบบหรือควบคุมงานก่อสร้าง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23A9DB0B-D8C8-4861-8D61-8B49C47803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53521"/>
            <a:ext cx="2921703" cy="2333709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D1FA3096-CD71-4414-B6CC-08E4D84B28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908" y="3773364"/>
            <a:ext cx="2402147" cy="231993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EBA78C19-FE9F-4CFF-9081-B92F1D947F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184" y="3780145"/>
            <a:ext cx="2710906" cy="2313151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31" name="Multiplication Sign 30">
            <a:extLst>
              <a:ext uri="{FF2B5EF4-FFF2-40B4-BE49-F238E27FC236}">
                <a16:creationId xmlns:a16="http://schemas.microsoft.com/office/drawing/2014/main" xmlns="" id="{22B5F0DC-184D-40B2-83B2-BB071F776D68}"/>
              </a:ext>
            </a:extLst>
          </p:cNvPr>
          <p:cNvSpPr/>
          <p:nvPr/>
        </p:nvSpPr>
        <p:spPr>
          <a:xfrm>
            <a:off x="1979712" y="4149080"/>
            <a:ext cx="648072" cy="648072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Multiplication Sign 31">
            <a:extLst>
              <a:ext uri="{FF2B5EF4-FFF2-40B4-BE49-F238E27FC236}">
                <a16:creationId xmlns:a16="http://schemas.microsoft.com/office/drawing/2014/main" xmlns="" id="{86C3C458-D937-47A7-AD21-4C3E5B412DD2}"/>
              </a:ext>
            </a:extLst>
          </p:cNvPr>
          <p:cNvSpPr/>
          <p:nvPr/>
        </p:nvSpPr>
        <p:spPr>
          <a:xfrm>
            <a:off x="2339752" y="4653136"/>
            <a:ext cx="648072" cy="648072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Multiplication Sign 32">
            <a:extLst>
              <a:ext uri="{FF2B5EF4-FFF2-40B4-BE49-F238E27FC236}">
                <a16:creationId xmlns:a16="http://schemas.microsoft.com/office/drawing/2014/main" xmlns="" id="{A081D845-0EED-42C6-8AB3-17CB9ACEA4C9}"/>
              </a:ext>
            </a:extLst>
          </p:cNvPr>
          <p:cNvSpPr/>
          <p:nvPr/>
        </p:nvSpPr>
        <p:spPr>
          <a:xfrm>
            <a:off x="3801108" y="5427391"/>
            <a:ext cx="648072" cy="648072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Multiplication Sign 33">
            <a:extLst>
              <a:ext uri="{FF2B5EF4-FFF2-40B4-BE49-F238E27FC236}">
                <a16:creationId xmlns:a16="http://schemas.microsoft.com/office/drawing/2014/main" xmlns="" id="{911351D9-7DED-4585-BA3E-EC94B13371F1}"/>
              </a:ext>
            </a:extLst>
          </p:cNvPr>
          <p:cNvSpPr/>
          <p:nvPr/>
        </p:nvSpPr>
        <p:spPr>
          <a:xfrm>
            <a:off x="4845224" y="5427391"/>
            <a:ext cx="648072" cy="648072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Multiplication Sign 34">
            <a:extLst>
              <a:ext uri="{FF2B5EF4-FFF2-40B4-BE49-F238E27FC236}">
                <a16:creationId xmlns:a16="http://schemas.microsoft.com/office/drawing/2014/main" xmlns="" id="{4FA66E4D-4BD8-4B8A-AE2C-39754296DCD6}"/>
              </a:ext>
            </a:extLst>
          </p:cNvPr>
          <p:cNvSpPr/>
          <p:nvPr/>
        </p:nvSpPr>
        <p:spPr>
          <a:xfrm>
            <a:off x="6439208" y="5439158"/>
            <a:ext cx="648072" cy="648072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Multiplication Sign 36">
            <a:extLst>
              <a:ext uri="{FF2B5EF4-FFF2-40B4-BE49-F238E27FC236}">
                <a16:creationId xmlns:a16="http://schemas.microsoft.com/office/drawing/2014/main" xmlns="" id="{807FEF1A-8636-43E9-BF05-762379F630EC}"/>
              </a:ext>
            </a:extLst>
          </p:cNvPr>
          <p:cNvSpPr/>
          <p:nvPr/>
        </p:nvSpPr>
        <p:spPr>
          <a:xfrm>
            <a:off x="7776356" y="5465117"/>
            <a:ext cx="648072" cy="648072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315000" y="690220"/>
            <a:ext cx="14253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00FF"/>
                </a:solidFill>
              </a:rPr>
              <a:t>ว. 78</a:t>
            </a:r>
          </a:p>
        </p:txBody>
      </p:sp>
    </p:spTree>
    <p:extLst>
      <p:ext uri="{BB962C8B-B14F-4D97-AF65-F5344CB8AC3E}">
        <p14:creationId xmlns:p14="http://schemas.microsoft.com/office/powerpoint/2010/main" val="3725809719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136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827584" y="851228"/>
            <a:ext cx="4608512" cy="489540"/>
            <a:chOff x="1259632" y="908720"/>
            <a:chExt cx="4752528" cy="576064"/>
          </a:xfrm>
        </p:grpSpPr>
        <p:sp>
          <p:nvSpPr>
            <p:cNvPr id="11" name="Pentagon 10"/>
            <p:cNvSpPr/>
            <p:nvPr/>
          </p:nvSpPr>
          <p:spPr>
            <a:xfrm>
              <a:off x="1259632" y="908720"/>
              <a:ext cx="2577480" cy="571880"/>
            </a:xfrm>
            <a:prstGeom prst="homePlate">
              <a:avLst/>
            </a:prstGeom>
            <a:gradFill flip="none" rotWithShape="1">
              <a:gsLst>
                <a:gs pos="0">
                  <a:srgbClr val="0066FF">
                    <a:shade val="30000"/>
                    <a:satMod val="115000"/>
                  </a:srgbClr>
                </a:gs>
                <a:gs pos="50000">
                  <a:srgbClr val="0066FF">
                    <a:shade val="67500"/>
                    <a:satMod val="115000"/>
                  </a:srgbClr>
                </a:gs>
                <a:gs pos="100000">
                  <a:srgbClr val="0066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600" b="1" dirty="0">
                  <a:latin typeface="EucrosiaUPC" panose="02020603050405020304" pitchFamily="18" charset="-34"/>
                  <a:cs typeface="EucrosiaUPC" panose="02020603050405020304" pitchFamily="18" charset="-34"/>
                </a:rPr>
                <a:t>สรุปสาระสำคัญ</a:t>
              </a:r>
            </a:p>
          </p:txBody>
        </p:sp>
        <p:sp>
          <p:nvSpPr>
            <p:cNvPr id="12" name="Chevron 11"/>
            <p:cNvSpPr/>
            <p:nvPr/>
          </p:nvSpPr>
          <p:spPr>
            <a:xfrm>
              <a:off x="3693096" y="908720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00CCFF">
                    <a:shade val="30000"/>
                    <a:satMod val="115000"/>
                  </a:srgbClr>
                </a:gs>
                <a:gs pos="50000">
                  <a:srgbClr val="00CCFF">
                    <a:shade val="67500"/>
                    <a:satMod val="115000"/>
                  </a:srgbClr>
                </a:gs>
                <a:gs pos="100000">
                  <a:srgbClr val="00CC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3" name="Chevron 12"/>
            <p:cNvSpPr/>
            <p:nvPr/>
          </p:nvSpPr>
          <p:spPr>
            <a:xfrm>
              <a:off x="4125144" y="908720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CCFFFF">
                    <a:shade val="30000"/>
                    <a:satMod val="115000"/>
                  </a:srgbClr>
                </a:gs>
                <a:gs pos="50000">
                  <a:srgbClr val="CCFFFF">
                    <a:shade val="67500"/>
                    <a:satMod val="115000"/>
                  </a:srgbClr>
                </a:gs>
                <a:gs pos="100000">
                  <a:srgbClr val="CCFF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4" name="Chevron 13"/>
            <p:cNvSpPr/>
            <p:nvPr/>
          </p:nvSpPr>
          <p:spPr>
            <a:xfrm>
              <a:off x="4557192" y="912904"/>
              <a:ext cx="576064" cy="571880"/>
            </a:xfrm>
            <a:prstGeom prst="chevron">
              <a:avLst/>
            </a:prstGeom>
            <a:noFill/>
            <a:ln>
              <a:solidFill>
                <a:srgbClr val="00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5" name="Chevron 14"/>
            <p:cNvSpPr/>
            <p:nvPr/>
          </p:nvSpPr>
          <p:spPr>
            <a:xfrm>
              <a:off x="4989240" y="912904"/>
              <a:ext cx="576064" cy="571880"/>
            </a:xfrm>
            <a:prstGeom prst="chevron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6" name="Chevron 15"/>
            <p:cNvSpPr/>
            <p:nvPr/>
          </p:nvSpPr>
          <p:spPr>
            <a:xfrm>
              <a:off x="5436096" y="908720"/>
              <a:ext cx="576064" cy="571880"/>
            </a:xfrm>
            <a:prstGeom prst="chevron">
              <a:avLst/>
            </a:prstGeom>
            <a:noFill/>
            <a:ln>
              <a:solidFill>
                <a:srgbClr val="CC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683568" y="1412776"/>
            <a:ext cx="7992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>
              <a:buFont typeface="Courier New" panose="02070309020205020404" pitchFamily="49" charset="0"/>
              <a:buChar char="o"/>
            </a:pPr>
            <a:r>
              <a:rPr lang="th-TH" sz="24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ให้จัดทำ </a:t>
            </a:r>
            <a:r>
              <a:rPr lang="en-US" sz="2400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TOR </a:t>
            </a:r>
            <a:r>
              <a:rPr lang="th-TH" sz="24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โดยให้ยึดตามความต้องการของหน่วยงานของรัฐเป็นสำคัญ และกำหนดเกี่ยวกับ</a:t>
            </a:r>
            <a:r>
              <a:rPr lang="th-TH" sz="2400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“พัสดุที่ผลิตในประเทศ”  (พัสดุที่ผลิตในประเทศ จะเกี่ยวข้องกับการทำ </a:t>
            </a:r>
            <a:r>
              <a:rPr lang="en-US" sz="2400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TOR</a:t>
            </a:r>
            <a:r>
              <a:rPr lang="th-TH" sz="2400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)</a:t>
            </a:r>
          </a:p>
          <a:p>
            <a:pPr marL="534988" indent="-190500">
              <a:buFont typeface="Arial" panose="020B0604020202020204" pitchFamily="34" charset="0"/>
              <a:buChar char="•"/>
              <a:tabLst>
                <a:tab pos="534988" algn="l"/>
              </a:tabLst>
            </a:pPr>
            <a:r>
              <a:rPr lang="th-TH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สินค้า (วัสดุ / ครุภัณฑ์ / ทรัพย์สินอื่นใด) หมายถึง รายละเอียดคุณลักษณะเฉพาะ (</a:t>
            </a:r>
            <a:r>
              <a:rPr lang="en-US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specification</a:t>
            </a:r>
            <a:r>
              <a:rPr lang="th-TH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) โดยให้เลือกกำหนดตามแนวทางใดแนวทางหนึ่ง ดังนี้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8978C33-E6BC-4091-85C0-B27D13D269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29466"/>
            <a:ext cx="8496944" cy="2919814"/>
          </a:xfrm>
          <a:prstGeom prst="rect">
            <a:avLst/>
          </a:prstGeom>
          <a:ln>
            <a:solidFill>
              <a:srgbClr val="FF0000"/>
            </a:solidFill>
            <a:prstDash val="sysDot"/>
          </a:ln>
        </p:spPr>
      </p:pic>
      <p:sp>
        <p:nvSpPr>
          <p:cNvPr id="21" name="Rectangle 20"/>
          <p:cNvSpPr/>
          <p:nvPr/>
        </p:nvSpPr>
        <p:spPr>
          <a:xfrm>
            <a:off x="971600" y="6021288"/>
            <a:ext cx="7056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th-TH" sz="24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หมายเหตุ</a:t>
            </a:r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ใช้สำหรับการซื้อ หรือเช่าสังหาริมทรัพย์ </a:t>
            </a:r>
            <a:r>
              <a:rPr lang="th-TH" sz="24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ทุกวิธี</a:t>
            </a:r>
          </a:p>
        </p:txBody>
      </p:sp>
    </p:spTree>
    <p:extLst>
      <p:ext uri="{BB962C8B-B14F-4D97-AF65-F5344CB8AC3E}">
        <p14:creationId xmlns:p14="http://schemas.microsoft.com/office/powerpoint/2010/main" val="1069417318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137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115616" y="764704"/>
            <a:ext cx="4392488" cy="451941"/>
            <a:chOff x="1259632" y="908720"/>
            <a:chExt cx="4752528" cy="576064"/>
          </a:xfrm>
        </p:grpSpPr>
        <p:sp>
          <p:nvSpPr>
            <p:cNvPr id="11" name="Pentagon 10"/>
            <p:cNvSpPr/>
            <p:nvPr/>
          </p:nvSpPr>
          <p:spPr>
            <a:xfrm>
              <a:off x="1259632" y="908720"/>
              <a:ext cx="2577480" cy="571880"/>
            </a:xfrm>
            <a:prstGeom prst="homePlate">
              <a:avLst/>
            </a:prstGeom>
            <a:gradFill flip="none" rotWithShape="1">
              <a:gsLst>
                <a:gs pos="0">
                  <a:srgbClr val="0066FF">
                    <a:shade val="30000"/>
                    <a:satMod val="115000"/>
                  </a:srgbClr>
                </a:gs>
                <a:gs pos="50000">
                  <a:srgbClr val="0066FF">
                    <a:shade val="67500"/>
                    <a:satMod val="115000"/>
                  </a:srgbClr>
                </a:gs>
                <a:gs pos="100000">
                  <a:srgbClr val="0066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600" b="1" dirty="0">
                  <a:latin typeface="EucrosiaUPC" panose="02020603050405020304" pitchFamily="18" charset="-34"/>
                  <a:cs typeface="EucrosiaUPC" panose="02020603050405020304" pitchFamily="18" charset="-34"/>
                </a:rPr>
                <a:t>สรุปสาระสำคัญ</a:t>
              </a:r>
            </a:p>
          </p:txBody>
        </p:sp>
        <p:sp>
          <p:nvSpPr>
            <p:cNvPr id="12" name="Chevron 11"/>
            <p:cNvSpPr/>
            <p:nvPr/>
          </p:nvSpPr>
          <p:spPr>
            <a:xfrm>
              <a:off x="3693096" y="908720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00CCFF">
                    <a:shade val="30000"/>
                    <a:satMod val="115000"/>
                  </a:srgbClr>
                </a:gs>
                <a:gs pos="50000">
                  <a:srgbClr val="00CCFF">
                    <a:shade val="67500"/>
                    <a:satMod val="115000"/>
                  </a:srgbClr>
                </a:gs>
                <a:gs pos="100000">
                  <a:srgbClr val="00CC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3" name="Chevron 12"/>
            <p:cNvSpPr/>
            <p:nvPr/>
          </p:nvSpPr>
          <p:spPr>
            <a:xfrm>
              <a:off x="4125144" y="908720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CCFFFF">
                    <a:shade val="30000"/>
                    <a:satMod val="115000"/>
                  </a:srgbClr>
                </a:gs>
                <a:gs pos="50000">
                  <a:srgbClr val="CCFFFF">
                    <a:shade val="67500"/>
                    <a:satMod val="115000"/>
                  </a:srgbClr>
                </a:gs>
                <a:gs pos="100000">
                  <a:srgbClr val="CCFF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4" name="Chevron 13"/>
            <p:cNvSpPr/>
            <p:nvPr/>
          </p:nvSpPr>
          <p:spPr>
            <a:xfrm>
              <a:off x="4557192" y="912904"/>
              <a:ext cx="576064" cy="571880"/>
            </a:xfrm>
            <a:prstGeom prst="chevron">
              <a:avLst/>
            </a:prstGeom>
            <a:noFill/>
            <a:ln>
              <a:solidFill>
                <a:srgbClr val="00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5" name="Chevron 14"/>
            <p:cNvSpPr/>
            <p:nvPr/>
          </p:nvSpPr>
          <p:spPr>
            <a:xfrm>
              <a:off x="4989240" y="912904"/>
              <a:ext cx="576064" cy="571880"/>
            </a:xfrm>
            <a:prstGeom prst="chevron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6" name="Chevron 15"/>
            <p:cNvSpPr/>
            <p:nvPr/>
          </p:nvSpPr>
          <p:spPr>
            <a:xfrm>
              <a:off x="5436096" y="908720"/>
              <a:ext cx="576064" cy="571880"/>
            </a:xfrm>
            <a:prstGeom prst="chevron">
              <a:avLst/>
            </a:prstGeom>
            <a:noFill/>
            <a:ln>
              <a:solidFill>
                <a:srgbClr val="CC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395535" y="1268760"/>
            <a:ext cx="85042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663" indent="-119063">
              <a:buFont typeface="Arial" panose="020B0604020202020204" pitchFamily="34" charset="0"/>
              <a:buChar char="•"/>
              <a:tabLst>
                <a:tab pos="534988" algn="l"/>
              </a:tabLst>
            </a:pP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งานบริการ (งานจ้างบริการ / งานจ้างเหมาบริการ / งานจ้างทำของ /การรับขน) หมายถึง  </a:t>
            </a:r>
          </a:p>
          <a:p>
            <a:pPr marL="228600">
              <a:tabLst>
                <a:tab pos="534988" algn="l"/>
              </a:tabLst>
            </a:pP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รายละเอียดของงาน โดยให้เลือกกำหนดตามแนวทางใดแนวทางหนึ่ง ดังนี้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4EBC62E6-B225-4BC6-BF1B-ED130E123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58" y="2060848"/>
            <a:ext cx="8543531" cy="4020826"/>
          </a:xfrm>
          <a:prstGeom prst="rect">
            <a:avLst/>
          </a:prstGeom>
          <a:ln>
            <a:solidFill>
              <a:srgbClr val="FF0000"/>
            </a:solidFill>
            <a:prstDash val="sysDot"/>
          </a:ln>
        </p:spPr>
      </p:pic>
      <p:sp>
        <p:nvSpPr>
          <p:cNvPr id="20" name="Rectangle 19"/>
          <p:cNvSpPr/>
          <p:nvPr/>
        </p:nvSpPr>
        <p:spPr>
          <a:xfrm>
            <a:off x="971600" y="6021288"/>
            <a:ext cx="7056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th-TH" sz="24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หมายเหตุ</a:t>
            </a:r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ใช้สำหรับการจ้างบริการทุกวิธี</a:t>
            </a:r>
          </a:p>
        </p:txBody>
      </p:sp>
    </p:spTree>
    <p:extLst>
      <p:ext uri="{BB962C8B-B14F-4D97-AF65-F5344CB8AC3E}">
        <p14:creationId xmlns:p14="http://schemas.microsoft.com/office/powerpoint/2010/main" val="1110523643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138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043608" y="764704"/>
            <a:ext cx="4536504" cy="446416"/>
            <a:chOff x="1259632" y="908720"/>
            <a:chExt cx="4752528" cy="576064"/>
          </a:xfrm>
        </p:grpSpPr>
        <p:sp>
          <p:nvSpPr>
            <p:cNvPr id="11" name="Pentagon 10"/>
            <p:cNvSpPr/>
            <p:nvPr/>
          </p:nvSpPr>
          <p:spPr>
            <a:xfrm>
              <a:off x="1259632" y="908720"/>
              <a:ext cx="2577480" cy="571880"/>
            </a:xfrm>
            <a:prstGeom prst="homePlate">
              <a:avLst/>
            </a:prstGeom>
            <a:gradFill flip="none" rotWithShape="1">
              <a:gsLst>
                <a:gs pos="0">
                  <a:srgbClr val="0066FF">
                    <a:shade val="30000"/>
                    <a:satMod val="115000"/>
                  </a:srgbClr>
                </a:gs>
                <a:gs pos="50000">
                  <a:srgbClr val="0066FF">
                    <a:shade val="67500"/>
                    <a:satMod val="115000"/>
                  </a:srgbClr>
                </a:gs>
                <a:gs pos="100000">
                  <a:srgbClr val="0066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600" b="1" dirty="0">
                  <a:latin typeface="EucrosiaUPC" panose="02020603050405020304" pitchFamily="18" charset="-34"/>
                  <a:cs typeface="EucrosiaUPC" panose="02020603050405020304" pitchFamily="18" charset="-34"/>
                </a:rPr>
                <a:t>สรุปสาระสำคัญ</a:t>
              </a:r>
            </a:p>
          </p:txBody>
        </p:sp>
        <p:sp>
          <p:nvSpPr>
            <p:cNvPr id="12" name="Chevron 11"/>
            <p:cNvSpPr/>
            <p:nvPr/>
          </p:nvSpPr>
          <p:spPr>
            <a:xfrm>
              <a:off x="3693096" y="908720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00CCFF">
                    <a:shade val="30000"/>
                    <a:satMod val="115000"/>
                  </a:srgbClr>
                </a:gs>
                <a:gs pos="50000">
                  <a:srgbClr val="00CCFF">
                    <a:shade val="67500"/>
                    <a:satMod val="115000"/>
                  </a:srgbClr>
                </a:gs>
                <a:gs pos="100000">
                  <a:srgbClr val="00CC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3" name="Chevron 12"/>
            <p:cNvSpPr/>
            <p:nvPr/>
          </p:nvSpPr>
          <p:spPr>
            <a:xfrm>
              <a:off x="4125144" y="908720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CCFFFF">
                    <a:shade val="30000"/>
                    <a:satMod val="115000"/>
                  </a:srgbClr>
                </a:gs>
                <a:gs pos="50000">
                  <a:srgbClr val="CCFFFF">
                    <a:shade val="67500"/>
                    <a:satMod val="115000"/>
                  </a:srgbClr>
                </a:gs>
                <a:gs pos="100000">
                  <a:srgbClr val="CCFF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4" name="Chevron 13"/>
            <p:cNvSpPr/>
            <p:nvPr/>
          </p:nvSpPr>
          <p:spPr>
            <a:xfrm>
              <a:off x="4557192" y="912904"/>
              <a:ext cx="576064" cy="571880"/>
            </a:xfrm>
            <a:prstGeom prst="chevron">
              <a:avLst/>
            </a:prstGeom>
            <a:noFill/>
            <a:ln>
              <a:solidFill>
                <a:srgbClr val="00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5" name="Chevron 14"/>
            <p:cNvSpPr/>
            <p:nvPr/>
          </p:nvSpPr>
          <p:spPr>
            <a:xfrm>
              <a:off x="4989240" y="912904"/>
              <a:ext cx="576064" cy="571880"/>
            </a:xfrm>
            <a:prstGeom prst="chevron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6" name="Chevron 15"/>
            <p:cNvSpPr/>
            <p:nvPr/>
          </p:nvSpPr>
          <p:spPr>
            <a:xfrm>
              <a:off x="5436096" y="908720"/>
              <a:ext cx="576064" cy="571880"/>
            </a:xfrm>
            <a:prstGeom prst="chevron">
              <a:avLst/>
            </a:prstGeom>
            <a:noFill/>
            <a:ln>
              <a:solidFill>
                <a:srgbClr val="CC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611560" y="1268760"/>
            <a:ext cx="799288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4988" indent="-190500">
              <a:buFont typeface="Arial" panose="020B0604020202020204" pitchFamily="34" charset="0"/>
              <a:buChar char="•"/>
              <a:tabLst>
                <a:tab pos="534988" algn="l"/>
              </a:tabLst>
            </a:pPr>
            <a:r>
              <a:rPr lang="th-TH" sz="2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งานก่อสร้าง หมายถึง แบบรูปรายการละเอียด หรือแบบรูปรายการก่อสร้าง โดยให้เลือกกำหนดตามแนวทางใดแนวทางหนึ่ง ดังนี้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0C87C6E8-D196-4760-9C47-42DE2D120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83094"/>
            <a:ext cx="8252116" cy="3838194"/>
          </a:xfrm>
          <a:prstGeom prst="rect">
            <a:avLst/>
          </a:prstGeom>
          <a:ln>
            <a:solidFill>
              <a:srgbClr val="FF0000"/>
            </a:solidFill>
            <a:prstDash val="sysDot"/>
          </a:ln>
        </p:spPr>
      </p:pic>
      <p:sp>
        <p:nvSpPr>
          <p:cNvPr id="19" name="Rectangle 18"/>
          <p:cNvSpPr/>
          <p:nvPr/>
        </p:nvSpPr>
        <p:spPr>
          <a:xfrm>
            <a:off x="971600" y="6021288"/>
            <a:ext cx="7056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th-TH" sz="24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หมายเหตุ</a:t>
            </a:r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ใช้สำหรับการจ้างก่อสร้างทุกวิธี</a:t>
            </a:r>
          </a:p>
        </p:txBody>
      </p:sp>
    </p:spTree>
    <p:extLst>
      <p:ext uri="{BB962C8B-B14F-4D97-AF65-F5344CB8AC3E}">
        <p14:creationId xmlns:p14="http://schemas.microsoft.com/office/powerpoint/2010/main" val="4108854911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139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1043608" y="764704"/>
            <a:ext cx="4752528" cy="576064"/>
            <a:chOff x="971600" y="836712"/>
            <a:chExt cx="4752528" cy="576064"/>
          </a:xfrm>
        </p:grpSpPr>
        <p:sp>
          <p:nvSpPr>
            <p:cNvPr id="4" name="Pentagon 3"/>
            <p:cNvSpPr/>
            <p:nvPr/>
          </p:nvSpPr>
          <p:spPr>
            <a:xfrm>
              <a:off x="971600" y="836712"/>
              <a:ext cx="2577480" cy="571880"/>
            </a:xfrm>
            <a:prstGeom prst="homePlate">
              <a:avLst/>
            </a:prstGeom>
            <a:gradFill flip="none" rotWithShape="1">
              <a:gsLst>
                <a:gs pos="0">
                  <a:srgbClr val="0066FF">
                    <a:shade val="30000"/>
                    <a:satMod val="115000"/>
                  </a:srgbClr>
                </a:gs>
                <a:gs pos="50000">
                  <a:srgbClr val="0066FF">
                    <a:shade val="67500"/>
                    <a:satMod val="115000"/>
                  </a:srgbClr>
                </a:gs>
                <a:gs pos="100000">
                  <a:srgbClr val="0066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600" b="1" dirty="0">
                  <a:latin typeface="EucrosiaUPC" panose="02020603050405020304" pitchFamily="18" charset="-34"/>
                  <a:cs typeface="EucrosiaUPC" panose="02020603050405020304" pitchFamily="18" charset="-34"/>
                </a:rPr>
                <a:t>สรุปสาระสำคัญ</a:t>
              </a:r>
            </a:p>
          </p:txBody>
        </p:sp>
        <p:sp>
          <p:nvSpPr>
            <p:cNvPr id="5" name="Chevron 4"/>
            <p:cNvSpPr/>
            <p:nvPr/>
          </p:nvSpPr>
          <p:spPr>
            <a:xfrm>
              <a:off x="3405064" y="836712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00CCFF">
                    <a:shade val="30000"/>
                    <a:satMod val="115000"/>
                  </a:srgbClr>
                </a:gs>
                <a:gs pos="50000">
                  <a:srgbClr val="00CCFF">
                    <a:shade val="67500"/>
                    <a:satMod val="115000"/>
                  </a:srgbClr>
                </a:gs>
                <a:gs pos="100000">
                  <a:srgbClr val="00CC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6" name="Chevron 5"/>
            <p:cNvSpPr/>
            <p:nvPr/>
          </p:nvSpPr>
          <p:spPr>
            <a:xfrm>
              <a:off x="3837112" y="836712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CCFFFF">
                    <a:shade val="30000"/>
                    <a:satMod val="115000"/>
                  </a:srgbClr>
                </a:gs>
                <a:gs pos="50000">
                  <a:srgbClr val="CCFFFF">
                    <a:shade val="67500"/>
                    <a:satMod val="115000"/>
                  </a:srgbClr>
                </a:gs>
                <a:gs pos="100000">
                  <a:srgbClr val="CCFF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7" name="Chevron 6"/>
            <p:cNvSpPr/>
            <p:nvPr/>
          </p:nvSpPr>
          <p:spPr>
            <a:xfrm>
              <a:off x="4269160" y="840896"/>
              <a:ext cx="576064" cy="571880"/>
            </a:xfrm>
            <a:prstGeom prst="chevron">
              <a:avLst/>
            </a:prstGeom>
            <a:noFill/>
            <a:ln>
              <a:solidFill>
                <a:srgbClr val="00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8" name="Chevron 7"/>
            <p:cNvSpPr/>
            <p:nvPr/>
          </p:nvSpPr>
          <p:spPr>
            <a:xfrm>
              <a:off x="4701208" y="840896"/>
              <a:ext cx="576064" cy="571880"/>
            </a:xfrm>
            <a:prstGeom prst="chevron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9" name="Chevron 8"/>
            <p:cNvSpPr/>
            <p:nvPr/>
          </p:nvSpPr>
          <p:spPr>
            <a:xfrm>
              <a:off x="5148064" y="836712"/>
              <a:ext cx="576064" cy="571880"/>
            </a:xfrm>
            <a:prstGeom prst="chevron">
              <a:avLst/>
            </a:prstGeom>
            <a:noFill/>
            <a:ln>
              <a:solidFill>
                <a:srgbClr val="CC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899592" y="1556792"/>
            <a:ext cx="63177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0975" indent="-180975">
              <a:buFont typeface="Courier New" panose="02070309020205020404" pitchFamily="49" charset="0"/>
              <a:buChar char="o"/>
            </a:pPr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การให้สัตยาบัน (ว.78 ลว 31 ม.ค. 65 ข้อ 1.8)</a:t>
            </a:r>
          </a:p>
        </p:txBody>
      </p:sp>
      <p:grpSp>
        <p:nvGrpSpPr>
          <p:cNvPr id="12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1043608" y="2153640"/>
            <a:ext cx="72728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180975">
              <a:buFont typeface="Arial" panose="020B0604020202020204" pitchFamily="34" charset="0"/>
              <a:buChar char="•"/>
            </a:pPr>
            <a:r>
              <a:rPr lang="th-TH" dirty="0">
                <a:latin typeface="EucrosiaUPC" panose="02020603050405020304" pitchFamily="18" charset="-34"/>
                <a:cs typeface="EucrosiaUPC" panose="02020603050405020304" pitchFamily="18" charset="-34"/>
              </a:rPr>
              <a:t>กรณีที่หน่วยงานของรัฐไม่ดำเนินการขออนุญาตต่อผู้มีอำนาจเหนือขึ้นไปหนึ่งชั้นหรือหัวหน้าหน่วยงานของรัฐ</a:t>
            </a:r>
          </a:p>
          <a:p>
            <a:pPr marL="361950" indent="-180975">
              <a:buFont typeface="Arial" panose="020B0604020202020204" pitchFamily="34" charset="0"/>
              <a:buChar char="•"/>
            </a:pPr>
            <a:r>
              <a:rPr lang="th-TH" dirty="0">
                <a:latin typeface="EucrosiaUPC" panose="02020603050405020304" pitchFamily="18" charset="-34"/>
                <a:cs typeface="EucrosiaUPC" panose="02020603050405020304" pitchFamily="18" charset="-34"/>
              </a:rPr>
              <a:t>หน่วยงานของรัฐสามารถให้ผู้มีอำนาจพิจารณาให้สัตยาบันสำหรับการดำเนินการที่ได้ดำเนินการไปก่อนแล้วนั้นในภายหลังได้ (ไม่ต้องขอยกเว้นมายังคณะกรรมการวินิจฉัยฯ)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98007" y="3945227"/>
            <a:ext cx="3045593" cy="207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998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9" name="Straight Connector 4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0" name="Rectangle 4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1" name="Rectangle 5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48" name="Straight Connector 4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Oval 4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cxnSp>
        <p:nvCxnSpPr>
          <p:cNvPr id="24" name="Elbow Connector 23"/>
          <p:cNvCxnSpPr/>
          <p:nvPr/>
        </p:nvCxnSpPr>
        <p:spPr>
          <a:xfrm flipV="1">
            <a:off x="0" y="6021288"/>
            <a:ext cx="9144000" cy="720080"/>
          </a:xfrm>
          <a:prstGeom prst="bentConnector3">
            <a:avLst>
              <a:gd name="adj1" fmla="val 44651"/>
            </a:avLst>
          </a:prstGeom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/>
          <p:nvPr/>
        </p:nvCxnSpPr>
        <p:spPr>
          <a:xfrm flipV="1">
            <a:off x="0" y="5877272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 flipV="1">
            <a:off x="0" y="548680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/>
          <p:nvPr/>
        </p:nvCxnSpPr>
        <p:spPr>
          <a:xfrm flipV="1">
            <a:off x="0" y="620688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6095843"/>
              </p:ext>
            </p:extLst>
          </p:nvPr>
        </p:nvGraphicFramePr>
        <p:xfrm>
          <a:off x="395536" y="1869802"/>
          <a:ext cx="5400600" cy="839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131840" y="44624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6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กฎกระทรวง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</a:t>
            </a:fld>
            <a:endParaRPr lang="th-TH" dirty="0"/>
          </a:p>
        </p:txBody>
      </p:sp>
      <p:sp>
        <p:nvSpPr>
          <p:cNvPr id="14" name="Oval 13"/>
          <p:cNvSpPr/>
          <p:nvPr/>
        </p:nvSpPr>
        <p:spPr>
          <a:xfrm>
            <a:off x="323528" y="2060848"/>
            <a:ext cx="720080" cy="72008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9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5796136" y="1196752"/>
            <a:ext cx="1512168" cy="43204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ราชกิจจา</a:t>
            </a:r>
            <a:r>
              <a:rPr lang="th-TH" sz="18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5796136" y="2996952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29 ม.ค.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2563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7452320" y="1124744"/>
            <a:ext cx="1296144" cy="3600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วันที่ใช้บังคับ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7380312" y="2996952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29 ม.ค.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2563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graphicFrame>
        <p:nvGraphicFramePr>
          <p:cNvPr id="3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0944412"/>
              </p:ext>
            </p:extLst>
          </p:nvPr>
        </p:nvGraphicFramePr>
        <p:xfrm>
          <a:off x="467544" y="2924944"/>
          <a:ext cx="5400600" cy="950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9" name="Oval 38"/>
          <p:cNvSpPr/>
          <p:nvPr/>
        </p:nvSpPr>
        <p:spPr>
          <a:xfrm>
            <a:off x="395536" y="3126978"/>
            <a:ext cx="720080" cy="72008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10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5796136" y="2060848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26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ต.ค.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2564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7380312" y="2060848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26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ต.ค.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2564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xmlns="" id="{FC797CF8-07F9-44BB-B40F-BA3BE3761837}"/>
              </a:ext>
            </a:extLst>
          </p:cNvPr>
          <p:cNvSpPr txBox="1">
            <a:spLocks/>
          </p:cNvSpPr>
          <p:nvPr/>
        </p:nvSpPr>
        <p:spPr>
          <a:xfrm>
            <a:off x="5796136" y="4149080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22 ธ.ค.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2563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xmlns="" id="{2E9FA64F-0D36-48BD-8743-C46CCC44E406}"/>
              </a:ext>
            </a:extLst>
          </p:cNvPr>
          <p:cNvSpPr txBox="1">
            <a:spLocks/>
          </p:cNvSpPr>
          <p:nvPr/>
        </p:nvSpPr>
        <p:spPr>
          <a:xfrm>
            <a:off x="7380312" y="4149080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22 ธ.ค.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2563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graphicFrame>
        <p:nvGraphicFramePr>
          <p:cNvPr id="29" name="Content Placeholder 4">
            <a:extLst>
              <a:ext uri="{FF2B5EF4-FFF2-40B4-BE49-F238E27FC236}">
                <a16:creationId xmlns:a16="http://schemas.microsoft.com/office/drawing/2014/main" xmlns="" id="{860E080F-FA2A-4A85-83B4-423F4A6E57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391268"/>
              </p:ext>
            </p:extLst>
          </p:nvPr>
        </p:nvGraphicFramePr>
        <p:xfrm>
          <a:off x="467544" y="4049092"/>
          <a:ext cx="5400600" cy="1036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30" name="Oval 29">
            <a:extLst>
              <a:ext uri="{FF2B5EF4-FFF2-40B4-BE49-F238E27FC236}">
                <a16:creationId xmlns:a16="http://schemas.microsoft.com/office/drawing/2014/main" xmlns="" id="{30E8D481-C20F-4776-8C1F-3A59155D3F5E}"/>
              </a:ext>
            </a:extLst>
          </p:cNvPr>
          <p:cNvSpPr/>
          <p:nvPr/>
        </p:nvSpPr>
        <p:spPr>
          <a:xfrm>
            <a:off x="395536" y="4179118"/>
            <a:ext cx="720080" cy="72008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11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6DDC7AF4-22A0-9173-AFF6-87C033C8EF8E}"/>
              </a:ext>
            </a:extLst>
          </p:cNvPr>
          <p:cNvSpPr txBox="1">
            <a:spLocks/>
          </p:cNvSpPr>
          <p:nvPr/>
        </p:nvSpPr>
        <p:spPr>
          <a:xfrm>
            <a:off x="5796136" y="5373216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14 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ต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2564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BC58B666-3922-7BAD-B219-74B20B170430}"/>
              </a:ext>
            </a:extLst>
          </p:cNvPr>
          <p:cNvSpPr txBox="1">
            <a:spLocks/>
          </p:cNvSpPr>
          <p:nvPr/>
        </p:nvSpPr>
        <p:spPr>
          <a:xfrm>
            <a:off x="7380312" y="5373216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14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ต.ค.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2564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graphicFrame>
        <p:nvGraphicFramePr>
          <p:cNvPr id="13" name="Content Placeholder 4">
            <a:extLst>
              <a:ext uri="{FF2B5EF4-FFF2-40B4-BE49-F238E27FC236}">
                <a16:creationId xmlns:a16="http://schemas.microsoft.com/office/drawing/2014/main" xmlns="" id="{29989EC5-C398-9B91-2329-7EE2ABE9FA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2733669"/>
              </p:ext>
            </p:extLst>
          </p:nvPr>
        </p:nvGraphicFramePr>
        <p:xfrm>
          <a:off x="467544" y="5273228"/>
          <a:ext cx="5400600" cy="1036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6" name="Oval 15">
            <a:extLst>
              <a:ext uri="{FF2B5EF4-FFF2-40B4-BE49-F238E27FC236}">
                <a16:creationId xmlns:a16="http://schemas.microsoft.com/office/drawing/2014/main" xmlns="" id="{3789EA01-A934-A77A-E2CE-F87284661ADB}"/>
              </a:ext>
            </a:extLst>
          </p:cNvPr>
          <p:cNvSpPr/>
          <p:nvPr/>
        </p:nvSpPr>
        <p:spPr>
          <a:xfrm>
            <a:off x="395536" y="5403254"/>
            <a:ext cx="720080" cy="72008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829809903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140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55576" y="694437"/>
            <a:ext cx="7861784" cy="584775"/>
            <a:chOff x="827584" y="766658"/>
            <a:chExt cx="8066036" cy="656105"/>
          </a:xfrm>
        </p:grpSpPr>
        <p:grpSp>
          <p:nvGrpSpPr>
            <p:cNvPr id="19" name="Group 18"/>
            <p:cNvGrpSpPr/>
            <p:nvPr/>
          </p:nvGrpSpPr>
          <p:grpSpPr>
            <a:xfrm>
              <a:off x="827584" y="908720"/>
              <a:ext cx="4536504" cy="446416"/>
              <a:chOff x="1259632" y="908720"/>
              <a:chExt cx="4752528" cy="576064"/>
            </a:xfrm>
          </p:grpSpPr>
          <p:sp>
            <p:nvSpPr>
              <p:cNvPr id="23" name="Pentagon 22"/>
              <p:cNvSpPr/>
              <p:nvPr/>
            </p:nvSpPr>
            <p:spPr>
              <a:xfrm>
                <a:off x="1259632" y="908720"/>
                <a:ext cx="2577480" cy="571880"/>
              </a:xfrm>
              <a:prstGeom prst="homePlate">
                <a:avLst/>
              </a:prstGeom>
              <a:gradFill flip="none" rotWithShape="1">
                <a:gsLst>
                  <a:gs pos="0">
                    <a:srgbClr val="0066FF">
                      <a:shade val="30000"/>
                      <a:satMod val="115000"/>
                    </a:srgbClr>
                  </a:gs>
                  <a:gs pos="50000">
                    <a:srgbClr val="0066FF">
                      <a:shade val="67500"/>
                      <a:satMod val="115000"/>
                    </a:srgbClr>
                  </a:gs>
                  <a:gs pos="100000">
                    <a:srgbClr val="0066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32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สรุปสาระสำคัญ</a:t>
                </a:r>
              </a:p>
            </p:txBody>
          </p:sp>
          <p:sp>
            <p:nvSpPr>
              <p:cNvPr id="24" name="Chevron 23"/>
              <p:cNvSpPr/>
              <p:nvPr/>
            </p:nvSpPr>
            <p:spPr>
              <a:xfrm>
                <a:off x="3693096" y="908720"/>
                <a:ext cx="576064" cy="571880"/>
              </a:xfrm>
              <a:prstGeom prst="chevron">
                <a:avLst/>
              </a:prstGeom>
              <a:gradFill flip="none" rotWithShape="1">
                <a:gsLst>
                  <a:gs pos="0">
                    <a:srgbClr val="00CCFF">
                      <a:shade val="30000"/>
                      <a:satMod val="115000"/>
                    </a:srgbClr>
                  </a:gs>
                  <a:gs pos="50000">
                    <a:srgbClr val="00CCFF">
                      <a:shade val="67500"/>
                      <a:satMod val="115000"/>
                    </a:srgbClr>
                  </a:gs>
                  <a:gs pos="100000">
                    <a:srgbClr val="00CC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Chevron 24"/>
              <p:cNvSpPr/>
              <p:nvPr/>
            </p:nvSpPr>
            <p:spPr>
              <a:xfrm>
                <a:off x="4125144" y="908720"/>
                <a:ext cx="576064" cy="571880"/>
              </a:xfrm>
              <a:prstGeom prst="chevron">
                <a:avLst/>
              </a:prstGeom>
              <a:gradFill flip="none" rotWithShape="1">
                <a:gsLst>
                  <a:gs pos="0">
                    <a:srgbClr val="CCFFFF">
                      <a:shade val="30000"/>
                      <a:satMod val="115000"/>
                    </a:srgbClr>
                  </a:gs>
                  <a:gs pos="50000">
                    <a:srgbClr val="CCFFFF">
                      <a:shade val="67500"/>
                      <a:satMod val="115000"/>
                    </a:srgbClr>
                  </a:gs>
                  <a:gs pos="100000">
                    <a:srgbClr val="CCFF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Chevron 25"/>
              <p:cNvSpPr/>
              <p:nvPr/>
            </p:nvSpPr>
            <p:spPr>
              <a:xfrm>
                <a:off x="4557192" y="912904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00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Chevron 26"/>
              <p:cNvSpPr/>
              <p:nvPr/>
            </p:nvSpPr>
            <p:spPr>
              <a:xfrm>
                <a:off x="4989240" y="912904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CC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Chevron 27"/>
              <p:cNvSpPr/>
              <p:nvPr/>
            </p:nvSpPr>
            <p:spPr>
              <a:xfrm>
                <a:off x="5436096" y="908720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FFC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5404989" y="766658"/>
              <a:ext cx="3488631" cy="6561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32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การซื้อ / เช่าสังหาริมทรัพย์</a:t>
              </a:r>
              <a:endParaRPr lang="th-TH" sz="3200" dirty="0">
                <a:solidFill>
                  <a:srgbClr val="FF0000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5220072" y="1351894"/>
              <a:ext cx="3538465" cy="0"/>
            </a:xfrm>
            <a:prstGeom prst="line">
              <a:avLst/>
            </a:prstGeom>
            <a:ln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9FDD8B4-8016-4D0F-A07D-DF2BEF9CCA8E}"/>
              </a:ext>
            </a:extLst>
          </p:cNvPr>
          <p:cNvSpPr txBox="1"/>
          <p:nvPr/>
        </p:nvSpPr>
        <p:spPr>
          <a:xfrm>
            <a:off x="396256" y="1340768"/>
            <a:ext cx="8437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กรณีใช้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วิธี </a:t>
            </a:r>
            <a:r>
              <a:rPr lang="en-US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e-bidding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และ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วิธีคัดเลือก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และใช้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เกณฑ์ราคา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ต้องพิจารณาให้</a:t>
            </a:r>
            <a:r>
              <a:rPr lang="th-TH" sz="24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แต้มต่อ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ดังนี้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19C53BD2-CD70-4C66-A3A6-397E04F74CDC}"/>
              </a:ext>
            </a:extLst>
          </p:cNvPr>
          <p:cNvSpPr txBox="1"/>
          <p:nvPr/>
        </p:nvSpPr>
        <p:spPr>
          <a:xfrm>
            <a:off x="396256" y="1772816"/>
            <a:ext cx="2479334" cy="44781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R="0" indent="228600">
              <a:spcBef>
                <a:spcPts val="0"/>
              </a:spcBef>
            </a:pPr>
            <a:r>
              <a:rPr lang="th-TH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(1) หากผู้ยื่นเสนอซึ่งเป็นผู้ประกอบการ </a:t>
            </a:r>
            <a:r>
              <a:rPr lang="en-US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  <a:r>
              <a:rPr lang="th-TH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เสนอราคาสูงกว่าราคาต่ำสุดของผู้ยื่นข้อเสนอรายอื่นไม่เกินร้อยละ 10 หน่วยงานของรัฐจะจัดซื้อหรือจัดจ้างจากผู้ประกอบการ</a:t>
            </a:r>
            <a:r>
              <a:rPr lang="en-US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SMEs</a:t>
            </a:r>
            <a:r>
              <a:rPr lang="th-TH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ดังกล่าว โดยจัดเรียงลำดับผู้ยื่นข้อเสนอซึ่งเป็นผู้ประกอบการ </a:t>
            </a:r>
            <a:r>
              <a:rPr lang="en-US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  <a:r>
              <a:rPr lang="th-TH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ที่เสนอราคาสูงกว่าราคาต่ำสุดของผู้ยื่นข้อเสนอรายอื่น</a:t>
            </a:r>
            <a:r>
              <a:rPr lang="th-TH" sz="1500" b="1" u="sng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ไม่เกินร้อยละ 10 </a:t>
            </a:r>
            <a:r>
              <a:rPr lang="th-TH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ที่จะเรียกมาทำสัญญาไม่เกิน 3 ราย </a:t>
            </a:r>
            <a:endParaRPr lang="en-US" sz="1500" b="1" dirty="0">
              <a:effectLst/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  <a:p>
            <a:r>
              <a:rPr lang="th-TH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       ผู้ยื่นข้อเสนอที่เป็นกิจการร่วมค้าที่จะได้สิทธิตามวรรคหนึ่ง  ผู้เข้าร่วมค้า ทุกรายจะต้องเป็นผู้ประกอบการ </a:t>
            </a:r>
            <a:r>
              <a:rPr lang="en-US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</a:p>
          <a:p>
            <a:r>
              <a:rPr lang="en-US" sz="1500" b="1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      </a:t>
            </a:r>
            <a:r>
              <a:rPr lang="th-TH" sz="15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ทั้งนี้ ผู้ประกอบการ </a:t>
            </a:r>
            <a:r>
              <a:rPr lang="en-US" sz="15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 </a:t>
            </a:r>
            <a:r>
              <a:rPr lang="th-TH" sz="15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ที่จะได้แต้มต่อด้านราคาตามวรรคหนึ่ง จะต้องมีวงเงินสัญญาสะสมตามปีปฏิทินรวมกับราคาที่เสนอในครั้งนี้แล้ว มีมูลค่ารวมกันไม่เกินมูลค่าของรายได้ตามขนาดที่ขึ้นทะเบียนไว้กับ สสว.</a:t>
            </a:r>
            <a:endParaRPr lang="th-TH" sz="1500" dirty="0">
              <a:solidFill>
                <a:srgbClr val="FF0000"/>
              </a:solidFill>
              <a:effectLst/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F6D2CAC6-8B5E-4145-A103-369DE70DEC67}"/>
              </a:ext>
            </a:extLst>
          </p:cNvPr>
          <p:cNvSpPr txBox="1"/>
          <p:nvPr/>
        </p:nvSpPr>
        <p:spPr>
          <a:xfrm>
            <a:off x="3019606" y="1772816"/>
            <a:ext cx="3208577" cy="4478149"/>
          </a:xfrm>
          <a:prstGeom prst="rect">
            <a:avLst/>
          </a:prstGeom>
          <a:noFill/>
          <a:ln>
            <a:solidFill>
              <a:srgbClr val="009900"/>
            </a:solidFill>
          </a:ln>
        </p:spPr>
        <p:txBody>
          <a:bodyPr wrap="square">
            <a:spAutoFit/>
          </a:bodyPr>
          <a:lstStyle/>
          <a:p>
            <a:pPr indent="228600"/>
            <a:r>
              <a:rPr lang="th-TH" sz="15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(2) หากผู้ยื่นข้อเสนอได้เสนอพัสดุที่เป็นพัสดุที่ผลิตภายในประเทศ ที่ได้รับการรับรองและออกเครื่องหมายสินค้า  ที่ผลิตภายในประเทศไทย (</a:t>
            </a:r>
            <a:r>
              <a:rPr lang="en-US" sz="15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Made in Thailand) </a:t>
            </a:r>
            <a:r>
              <a:rPr lang="th-TH" sz="15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จากสภาอุตสาหกรรมแห่งประเทศไทย เสนอราคาสูงกว่าราคาตํ่าสุดของผู้ยื่นข้อเสนอรายอื่น</a:t>
            </a:r>
            <a:r>
              <a:rPr lang="th-TH" sz="1500" b="1" u="sng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ไม่เกินร้อยละ 5 </a:t>
            </a:r>
            <a:r>
              <a:rPr lang="th-TH" sz="15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หน่วยงานของรัฐจะจัดซื้อจัดจ้างจากผู้ยื่นข้อเสนอที่เสนอพัสดุที่เป็นพัสดุที่ผลิตภายในประเทศที่ได้รับการรับรองและออกเครื่องหมายสินค้าที่ผลิตภายในประเทศไทยฯ</a:t>
            </a:r>
          </a:p>
          <a:p>
            <a:r>
              <a:rPr lang="th-TH" sz="15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          สำหรับการประกวดราคาอิเล็กทรอนิกส์ ที่มีการเสนอราคาหลายรายการ และกำหนดเงื่อนไขเป็นกรณีการพิจารณาราคารวม หากผู้ยื่นข้อเสนอได้เสนอพัสดุที่เป็นพัสดุที่ผลิตภายในประเทศ ที่ได้รับการรับรองและออกเครื่องหมายสินค้าที่ผลิตภายในประเทศไทยฯ มีสัดส่วนมูลค่าตั้งแต่ร้อยละ 60 ขึ้นไป ให้ได้แต้มต่อในการเสนอราคาตามวรรคหนึ่ง</a:t>
            </a:r>
          </a:p>
          <a:p>
            <a:r>
              <a:rPr lang="th-TH" sz="15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           อนึ่ง หากในการเสนอราคาครั้งนี้ ผู้ยื่นข้อเสนอรายใดมีคุณสมบัติทั้ง (1) และ (2) ให้ผู้ยื่นข้อเสนอรายนั้นได้แต้มต่อในการเสนอราคาสูงกว่าผู้ประกอบการรายอื่น </a:t>
            </a:r>
            <a:r>
              <a:rPr lang="th-TH" sz="1500" b="1" u="sng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ไม่เกินร้อยละ 15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888012D-28F4-44DF-9002-0A1A695747FD}"/>
              </a:ext>
            </a:extLst>
          </p:cNvPr>
          <p:cNvSpPr txBox="1"/>
          <p:nvPr/>
        </p:nvSpPr>
        <p:spPr>
          <a:xfrm>
            <a:off x="6444208" y="1772816"/>
            <a:ext cx="2389730" cy="44781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indent="173038"/>
            <a:r>
              <a:rPr lang="th-TH" sz="15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(3) หากผู้ยื่นเสนอซึ่งมิใช่ผู้ประกอบการ </a:t>
            </a:r>
            <a:r>
              <a:rPr lang="en-US" sz="15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SMEs </a:t>
            </a:r>
            <a:r>
              <a:rPr lang="th-TH" sz="15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แต่เป็นบุคคลธรรมดาที่ถือสัญชาติไทยหรือนิติบุคคลที่จัดตั้งขึ้นตามกฎหมายไทย เสนอราคาสูงกว่าราคาต่ำสุดของผู้ยื่นข้อเสนอซึ่งเป็นบุคคลธรรมดาที่มิได้ถือสัญชาติไทยหรือนิติบุคคลที่จัดตั้งขึ้นตามกฎหมายของต่างประเทศ</a:t>
            </a:r>
            <a:r>
              <a:rPr lang="th-TH" sz="1500" b="1" u="sng" dirty="0">
                <a:latin typeface="EucrosiaUPC" panose="02020603050405020304" pitchFamily="18" charset="-34"/>
                <a:cs typeface="EucrosiaUPC" panose="02020603050405020304" pitchFamily="18" charset="-34"/>
              </a:rPr>
              <a:t>ไม่เกินร้อยละ 3 </a:t>
            </a:r>
            <a:r>
              <a:rPr lang="th-TH" sz="15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หน่วยงานของรัฐจะจัดซื้อหรือจัดจ้างจากผู้ยื่นข้อเสนอซึ่งเป็นบุคคลธรรมดาที่ถือสัญชาติไทยหรือนิติบุคคลที่จัดตั้งขึ้นตามกฎหมายไทยดังกล่าว</a:t>
            </a:r>
          </a:p>
          <a:p>
            <a:r>
              <a:rPr lang="th-TH" sz="15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 ผู้ยื่นข้อเสนอที่เป็นกิจการร่วมค้า    ที่จะได้สิทธิตามวรรคหนึ่ง ผู้เข้าร่วมค้า   ทุกรายจะต้องเป็นผู้ประกอบการที่เป็นบุคคลธรรมดาที่ถือสัญชาติไทย หรือ นิติบุคคลที่จัดตั้งขึ้นตามกฎหมายไทย</a:t>
            </a:r>
          </a:p>
          <a:p>
            <a:endParaRPr lang="th-TH" sz="15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endParaRPr lang="th-TH" sz="1500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8872550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141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55576" y="705621"/>
            <a:ext cx="7730122" cy="584775"/>
            <a:chOff x="827584" y="779206"/>
            <a:chExt cx="7930953" cy="656105"/>
          </a:xfrm>
        </p:grpSpPr>
        <p:grpSp>
          <p:nvGrpSpPr>
            <p:cNvPr id="19" name="Group 18"/>
            <p:cNvGrpSpPr/>
            <p:nvPr/>
          </p:nvGrpSpPr>
          <p:grpSpPr>
            <a:xfrm>
              <a:off x="827584" y="908720"/>
              <a:ext cx="4536504" cy="446416"/>
              <a:chOff x="1259632" y="908720"/>
              <a:chExt cx="4752528" cy="576064"/>
            </a:xfrm>
          </p:grpSpPr>
          <p:sp>
            <p:nvSpPr>
              <p:cNvPr id="23" name="Pentagon 22"/>
              <p:cNvSpPr/>
              <p:nvPr/>
            </p:nvSpPr>
            <p:spPr>
              <a:xfrm>
                <a:off x="1259632" y="908720"/>
                <a:ext cx="2577480" cy="571880"/>
              </a:xfrm>
              <a:prstGeom prst="homePlate">
                <a:avLst/>
              </a:prstGeom>
              <a:gradFill flip="none" rotWithShape="1">
                <a:gsLst>
                  <a:gs pos="0">
                    <a:srgbClr val="0066FF">
                      <a:shade val="30000"/>
                      <a:satMod val="115000"/>
                    </a:srgbClr>
                  </a:gs>
                  <a:gs pos="50000">
                    <a:srgbClr val="0066FF">
                      <a:shade val="67500"/>
                      <a:satMod val="115000"/>
                    </a:srgbClr>
                  </a:gs>
                  <a:gs pos="100000">
                    <a:srgbClr val="0066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32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สรุปสาระสำคัญ</a:t>
                </a:r>
              </a:p>
            </p:txBody>
          </p:sp>
          <p:sp>
            <p:nvSpPr>
              <p:cNvPr id="24" name="Chevron 23"/>
              <p:cNvSpPr/>
              <p:nvPr/>
            </p:nvSpPr>
            <p:spPr>
              <a:xfrm>
                <a:off x="3693096" y="908720"/>
                <a:ext cx="576064" cy="571880"/>
              </a:xfrm>
              <a:prstGeom prst="chevron">
                <a:avLst/>
              </a:prstGeom>
              <a:gradFill flip="none" rotWithShape="1">
                <a:gsLst>
                  <a:gs pos="0">
                    <a:srgbClr val="00CCFF">
                      <a:shade val="30000"/>
                      <a:satMod val="115000"/>
                    </a:srgbClr>
                  </a:gs>
                  <a:gs pos="50000">
                    <a:srgbClr val="00CCFF">
                      <a:shade val="67500"/>
                      <a:satMod val="115000"/>
                    </a:srgbClr>
                  </a:gs>
                  <a:gs pos="100000">
                    <a:srgbClr val="00CC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Chevron 24"/>
              <p:cNvSpPr/>
              <p:nvPr/>
            </p:nvSpPr>
            <p:spPr>
              <a:xfrm>
                <a:off x="4125144" y="908720"/>
                <a:ext cx="576064" cy="571880"/>
              </a:xfrm>
              <a:prstGeom prst="chevron">
                <a:avLst/>
              </a:prstGeom>
              <a:gradFill flip="none" rotWithShape="1">
                <a:gsLst>
                  <a:gs pos="0">
                    <a:srgbClr val="CCFFFF">
                      <a:shade val="30000"/>
                      <a:satMod val="115000"/>
                    </a:srgbClr>
                  </a:gs>
                  <a:gs pos="50000">
                    <a:srgbClr val="CCFFFF">
                      <a:shade val="67500"/>
                      <a:satMod val="115000"/>
                    </a:srgbClr>
                  </a:gs>
                  <a:gs pos="100000">
                    <a:srgbClr val="CCFF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Chevron 25"/>
              <p:cNvSpPr/>
              <p:nvPr/>
            </p:nvSpPr>
            <p:spPr>
              <a:xfrm>
                <a:off x="4557192" y="912904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00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Chevron 26"/>
              <p:cNvSpPr/>
              <p:nvPr/>
            </p:nvSpPr>
            <p:spPr>
              <a:xfrm>
                <a:off x="4989240" y="912904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CC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Chevron 27"/>
              <p:cNvSpPr/>
              <p:nvPr/>
            </p:nvSpPr>
            <p:spPr>
              <a:xfrm>
                <a:off x="5436096" y="908720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FFC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5703509" y="779206"/>
              <a:ext cx="2359085" cy="6561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4163" indent="-284163">
                <a:buFont typeface="Courier New" panose="02070309020205020404" pitchFamily="49" charset="0"/>
                <a:buChar char="o"/>
              </a:pPr>
              <a:r>
                <a:rPr lang="th-TH" sz="32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การจ้างก่อสร้าง</a:t>
              </a:r>
              <a:endParaRPr lang="th-TH" sz="3200" dirty="0">
                <a:solidFill>
                  <a:srgbClr val="FF0000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5220072" y="1351894"/>
              <a:ext cx="3538465" cy="0"/>
            </a:xfrm>
            <a:prstGeom prst="line">
              <a:avLst/>
            </a:prstGeom>
            <a:ln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9FDD8B4-8016-4D0F-A07D-DF2BEF9CCA8E}"/>
              </a:ext>
            </a:extLst>
          </p:cNvPr>
          <p:cNvSpPr txBox="1"/>
          <p:nvPr/>
        </p:nvSpPr>
        <p:spPr>
          <a:xfrm>
            <a:off x="467544" y="1340768"/>
            <a:ext cx="80783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กรณีใช้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วิธี </a:t>
            </a:r>
            <a:r>
              <a:rPr lang="en-US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e-bidding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และ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วิธีคัดเลือก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และใช้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เกณฑ์ราคา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ต้องพิจารณาให้</a:t>
            </a:r>
            <a:r>
              <a:rPr lang="th-TH" sz="24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แต้มต่อ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ดังนี้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19C53BD2-CD70-4C66-A3A6-397E04F74CDC}"/>
              </a:ext>
            </a:extLst>
          </p:cNvPr>
          <p:cNvSpPr txBox="1"/>
          <p:nvPr/>
        </p:nvSpPr>
        <p:spPr>
          <a:xfrm>
            <a:off x="323528" y="1772816"/>
            <a:ext cx="4293918" cy="44012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R="0" indent="228600"/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(1) หากผู้ยื่นเสนอซึ่งเป็นผู้ประกอบการ 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เสนอราคาสูงกว่าราคาต่ำสุดของผู้ยื่นข้อเสนอรายอื่นไม่เกินร้อยละ 10 หน่วยงานของรัฐจะจัดซื้อหรือจัดจ้างจากผู้ประกอบการ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SMEs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ดังกล่าว โดยจัดเรียงลำดับผู้ยื่นข้อเสนอซึ่งเป็นผู้ประกอบการ 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ที่เสนอราคาสูงกว่าราคาต่ำสุดของผู้ยื่นข้อเสนอรายอื่น</a:t>
            </a:r>
            <a:r>
              <a:rPr lang="th-TH" sz="2000" b="1" u="sng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ไม่เกินร้อยละ 10 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ที่จะเรียกมาทำสัญญาไม่เกิน 3 ราย </a:t>
            </a:r>
            <a:endParaRPr lang="en-US" sz="2000" b="1" dirty="0">
              <a:effectLst/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  <a:p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       ผู้ยื่นข้อเสนอที่เป็นกิจการร่วมค้าที่จะได้สิทธิตามวรรคหนึ่ง  ผู้เข้าร่วมค้า ทุกรายจะต้องเป็นผู้ประกอบการ 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</a:p>
          <a:p>
            <a:r>
              <a:rPr lang="en-US" sz="2000" b="1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       </a:t>
            </a:r>
            <a:r>
              <a:rPr lang="th-TH" sz="20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ทั้งนี้ ผู้ประกอบการ </a:t>
            </a:r>
            <a:r>
              <a:rPr lang="en-US" sz="20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 </a:t>
            </a:r>
            <a:r>
              <a:rPr lang="th-TH" sz="20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ที่จะได้แต้มต่อด้านราคาตามวรรคหนึ่ง จะต้องมีวงเงินสัญญาสะสมตามปีปฏิทินรวมกับราคาที่เสนอในครั้งนี้แล้ว มีมูลค่ารวมกันไม่เกินมูลค่าของรายได้ตามขนาดที่ขึ้นทะเบียนไว้กับ สสว.</a:t>
            </a:r>
            <a:endParaRPr lang="th-TH" sz="1500" dirty="0">
              <a:solidFill>
                <a:srgbClr val="FF0000"/>
              </a:solidFill>
              <a:effectLst/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888012D-28F4-44DF-9002-0A1A695747FD}"/>
              </a:ext>
            </a:extLst>
          </p:cNvPr>
          <p:cNvSpPr txBox="1"/>
          <p:nvPr/>
        </p:nvSpPr>
        <p:spPr>
          <a:xfrm>
            <a:off x="4761462" y="1772816"/>
            <a:ext cx="3784444" cy="44012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indent="173038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(2) หากผู้ยื่นเสนอซึ่งมิใช่ผู้ประกอบการ </a:t>
            </a:r>
            <a:r>
              <a:rPr lang="en-US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SMEs </a:t>
            </a:r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แต่เป็นบุคคลธรรมดาที่ถือสัญชาติไทยหรือนิติบุคคลที่จัดตั้งขึ้นตามกฎหมายไทย เสนอราคาสูงกว่าราคาต่ำสุดของผู้ยื่นข้อเสนอซึ่งเป็นบุคคลธรรมดาที่มิได้ถือสัญชาติไทยหรือนิติบุคคลที่จัดตั้งขึ้นตามกฎหมายของต่างประเทศ</a:t>
            </a:r>
            <a:r>
              <a:rPr lang="th-TH" sz="2000" b="1" u="sng" dirty="0">
                <a:latin typeface="EucrosiaUPC" panose="02020603050405020304" pitchFamily="18" charset="-34"/>
                <a:cs typeface="EucrosiaUPC" panose="02020603050405020304" pitchFamily="18" charset="-34"/>
              </a:rPr>
              <a:t>ไม่เกินร้อยละ 3 </a:t>
            </a:r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หน่วยงานของรัฐ จะจัดซื้อหรือจัดจ้างจากผู้ยื่นข้อเสนอซึ่งเป็นบุคคลธรรมดาที่ถือสัญชาติไทยหรือนิติบุคคลที่จัดตั้งขึ้นตามกฎหมายไทยดังกล่าว</a:t>
            </a:r>
          </a:p>
          <a:p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 ผู้ยื่นข้อเสนอที่เป็นกิจการร่วมค้าที่จะได้สิทธิตามวรรคหนึ่ง ผู้เข้าร่วมค้าทุกรายจะต้องเป็นผู้ประกอบการที่เป็นบุคคลธรรมดาที่ถือสัญชาติไทย หรือ นิติบุคคลที่จัดตั้งขึ้นตามกฎหมายไทย</a:t>
            </a:r>
          </a:p>
          <a:p>
            <a:endParaRPr lang="th-TH" sz="2000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41807889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142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55576" y="705621"/>
            <a:ext cx="7940576" cy="584775"/>
            <a:chOff x="827584" y="779206"/>
            <a:chExt cx="8146874" cy="656105"/>
          </a:xfrm>
        </p:grpSpPr>
        <p:grpSp>
          <p:nvGrpSpPr>
            <p:cNvPr id="19" name="Group 18"/>
            <p:cNvGrpSpPr/>
            <p:nvPr/>
          </p:nvGrpSpPr>
          <p:grpSpPr>
            <a:xfrm>
              <a:off x="827584" y="908720"/>
              <a:ext cx="4536504" cy="446416"/>
              <a:chOff x="1259632" y="908720"/>
              <a:chExt cx="4752528" cy="576064"/>
            </a:xfrm>
          </p:grpSpPr>
          <p:sp>
            <p:nvSpPr>
              <p:cNvPr id="23" name="Pentagon 22"/>
              <p:cNvSpPr/>
              <p:nvPr/>
            </p:nvSpPr>
            <p:spPr>
              <a:xfrm>
                <a:off x="1259632" y="908720"/>
                <a:ext cx="2577480" cy="571880"/>
              </a:xfrm>
              <a:prstGeom prst="homePlate">
                <a:avLst/>
              </a:prstGeom>
              <a:gradFill flip="none" rotWithShape="1">
                <a:gsLst>
                  <a:gs pos="0">
                    <a:srgbClr val="0066FF">
                      <a:shade val="30000"/>
                      <a:satMod val="115000"/>
                    </a:srgbClr>
                  </a:gs>
                  <a:gs pos="50000">
                    <a:srgbClr val="0066FF">
                      <a:shade val="67500"/>
                      <a:satMod val="115000"/>
                    </a:srgbClr>
                  </a:gs>
                  <a:gs pos="100000">
                    <a:srgbClr val="0066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32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สรุปสาระสำคัญ</a:t>
                </a:r>
              </a:p>
            </p:txBody>
          </p:sp>
          <p:sp>
            <p:nvSpPr>
              <p:cNvPr id="24" name="Chevron 23"/>
              <p:cNvSpPr/>
              <p:nvPr/>
            </p:nvSpPr>
            <p:spPr>
              <a:xfrm>
                <a:off x="3693096" y="908720"/>
                <a:ext cx="576064" cy="571880"/>
              </a:xfrm>
              <a:prstGeom prst="chevron">
                <a:avLst/>
              </a:prstGeom>
              <a:gradFill flip="none" rotWithShape="1">
                <a:gsLst>
                  <a:gs pos="0">
                    <a:srgbClr val="00CCFF">
                      <a:shade val="30000"/>
                      <a:satMod val="115000"/>
                    </a:srgbClr>
                  </a:gs>
                  <a:gs pos="50000">
                    <a:srgbClr val="00CCFF">
                      <a:shade val="67500"/>
                      <a:satMod val="115000"/>
                    </a:srgbClr>
                  </a:gs>
                  <a:gs pos="100000">
                    <a:srgbClr val="00CC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Chevron 24"/>
              <p:cNvSpPr/>
              <p:nvPr/>
            </p:nvSpPr>
            <p:spPr>
              <a:xfrm>
                <a:off x="4125144" y="908720"/>
                <a:ext cx="576064" cy="571880"/>
              </a:xfrm>
              <a:prstGeom prst="chevron">
                <a:avLst/>
              </a:prstGeom>
              <a:gradFill flip="none" rotWithShape="1">
                <a:gsLst>
                  <a:gs pos="0">
                    <a:srgbClr val="CCFFFF">
                      <a:shade val="30000"/>
                      <a:satMod val="115000"/>
                    </a:srgbClr>
                  </a:gs>
                  <a:gs pos="50000">
                    <a:srgbClr val="CCFFFF">
                      <a:shade val="67500"/>
                      <a:satMod val="115000"/>
                    </a:srgbClr>
                  </a:gs>
                  <a:gs pos="100000">
                    <a:srgbClr val="CCFF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Chevron 25"/>
              <p:cNvSpPr/>
              <p:nvPr/>
            </p:nvSpPr>
            <p:spPr>
              <a:xfrm>
                <a:off x="4557192" y="912904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00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Chevron 26"/>
              <p:cNvSpPr/>
              <p:nvPr/>
            </p:nvSpPr>
            <p:spPr>
              <a:xfrm>
                <a:off x="4989240" y="912904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CC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Chevron 27"/>
              <p:cNvSpPr/>
              <p:nvPr/>
            </p:nvSpPr>
            <p:spPr>
              <a:xfrm>
                <a:off x="5436096" y="908720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FFC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5334190" y="779206"/>
              <a:ext cx="3640268" cy="6561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4163" indent="-284163">
                <a:buFont typeface="Courier New" panose="02070309020205020404" pitchFamily="49" charset="0"/>
                <a:buChar char="o"/>
              </a:pPr>
              <a:r>
                <a:rPr lang="th-TH" sz="32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การจ้างที่ไม่ใช่งานก่อสร้าง</a:t>
              </a:r>
              <a:endParaRPr lang="th-TH" sz="3200" dirty="0">
                <a:solidFill>
                  <a:srgbClr val="FF0000"/>
                </a:solidFill>
              </a:endParaRPr>
            </a:p>
          </p:txBody>
        </p:sp>
        <p:cxnSp>
          <p:nvCxnSpPr>
            <p:cNvPr id="21" name="Straight Connector 20"/>
            <p:cNvCxnSpPr>
              <a:cxnSpLocks/>
            </p:cNvCxnSpPr>
            <p:nvPr/>
          </p:nvCxnSpPr>
          <p:spPr>
            <a:xfrm>
              <a:off x="5220072" y="1351894"/>
              <a:ext cx="3744791" cy="0"/>
            </a:xfrm>
            <a:prstGeom prst="line">
              <a:avLst/>
            </a:prstGeom>
            <a:ln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9FDD8B4-8016-4D0F-A07D-DF2BEF9CCA8E}"/>
              </a:ext>
            </a:extLst>
          </p:cNvPr>
          <p:cNvSpPr txBox="1"/>
          <p:nvPr/>
        </p:nvSpPr>
        <p:spPr>
          <a:xfrm>
            <a:off x="396256" y="1340768"/>
            <a:ext cx="81496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กรณีใช้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วิธี </a:t>
            </a:r>
            <a:r>
              <a:rPr lang="en-US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e-bidding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และ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วิธีคัดเลือก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และใช้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เกณฑ์ราคา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ต้องพิจารณาให้</a:t>
            </a:r>
            <a:r>
              <a:rPr lang="th-TH" sz="24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แต้มต่อ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ดังนี้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19C53BD2-CD70-4C66-A3A6-397E04F74CDC}"/>
              </a:ext>
            </a:extLst>
          </p:cNvPr>
          <p:cNvSpPr txBox="1"/>
          <p:nvPr/>
        </p:nvSpPr>
        <p:spPr>
          <a:xfrm>
            <a:off x="396256" y="1772816"/>
            <a:ext cx="4365206" cy="44012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R="0" indent="228600"/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(1) หากผู้ยื่นเสนอซึ่งเป็นผู้ประกอบการ 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เสนอราคาสูงกว่าราคาต่ำสุดของผู้ยื่นข้อเสนอรายอื่นไม่เกินร้อยละ 10 หน่วยงานของรัฐจะจัดซื้อหรือจัดจ้างจากผู้ประกอบการ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SMEs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ดังกล่าว โดยจัดเรียงลำดับผู้ยื่นข้อเสนอซึ่งเป็นผู้ประกอบการ 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ที่เสนอราคาสูงกว่าราคาต่ำสุดของผู้ยื่นข้อเสนอรายอื่น</a:t>
            </a:r>
            <a:r>
              <a:rPr lang="th-TH" sz="2000" b="1" u="sng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ไม่เกินร้อยละ 10 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ที่จะเรียกมาทำสัญญาไม่เกิน 3 ราย </a:t>
            </a:r>
            <a:endParaRPr lang="en-US" sz="2000" b="1" dirty="0">
              <a:effectLst/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  <a:p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       ผู้ยื่นข้อเสนอที่เป็นกิจการร่วมค้าที่จะได้สิทธิตามวรรคหนึ่ง  ผู้เข้าร่วมค้า ทุกรายจะต้องเป็นผู้ประกอบการ 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</a:p>
          <a:p>
            <a:r>
              <a:rPr lang="en-US" sz="2000" b="1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       </a:t>
            </a:r>
            <a:r>
              <a:rPr lang="th-TH" sz="20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ทั้งนี้ ผู้ประกอบการ </a:t>
            </a:r>
            <a:r>
              <a:rPr lang="en-US" sz="20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 </a:t>
            </a:r>
            <a:r>
              <a:rPr lang="th-TH" sz="20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ที่จะได้แต้มต่อด้านราคาตามวรรคหนึ่ง จะต้องมีวงเงินสัญญาสะสมตามปีปฏิทินรวมกับราคาที่เสนอในครั้งนี้แล้ว มีมูลค่ารวมกันไม่เกินมูลค่าของรายได้ตามขนาดที่ขึ้นทะเบียนไว้กับ สสว.</a:t>
            </a:r>
            <a:endParaRPr lang="th-TH" sz="1500" dirty="0">
              <a:solidFill>
                <a:srgbClr val="FF0000"/>
              </a:solidFill>
              <a:effectLst/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888012D-28F4-44DF-9002-0A1A695747FD}"/>
              </a:ext>
            </a:extLst>
          </p:cNvPr>
          <p:cNvSpPr txBox="1"/>
          <p:nvPr/>
        </p:nvSpPr>
        <p:spPr>
          <a:xfrm>
            <a:off x="4932040" y="1772816"/>
            <a:ext cx="3754760" cy="44012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indent="173038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(2) หากผู้ยื่นเสนอซึ่งมิใช่ผู้ประกอบการ </a:t>
            </a:r>
            <a:r>
              <a:rPr lang="en-US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SMEs </a:t>
            </a:r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แต่เป็นบุคคลธรรมดาที่ถือสัญชาติไทยหรือนิติบุคคลที่จัดตั้งขึ้นตามกฎหมายไทย เสนอราคาสูงกว่าราคาต่ำสุดของผู้ยื่นข้อเสนอซึ่งเป็นบุคคลธรรมดาที่มิได้ถือสัญชาติไทยหรือนิติบุคคลที่จัดตั้งขึ้นตามกฎหมายของต่างประเทศ</a:t>
            </a:r>
            <a:r>
              <a:rPr lang="th-TH" sz="2000" b="1" u="sng" dirty="0">
                <a:latin typeface="EucrosiaUPC" panose="02020603050405020304" pitchFamily="18" charset="-34"/>
                <a:cs typeface="EucrosiaUPC" panose="02020603050405020304" pitchFamily="18" charset="-34"/>
              </a:rPr>
              <a:t>ไม่เกินร้อยละ 3 </a:t>
            </a:r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หน่วยงานของรัฐ จะจัดซื้อหรือจัดจ้างจากผู้ยื่นข้อเสนอซึ่งเป็นบุคคลธรรมดาที่ถือสัญชาติไทยหรือนิติบุคคลที่จัดตั้งขึ้นตามกฎหมายไทยดังกล่าว</a:t>
            </a:r>
          </a:p>
          <a:p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 ผู้ยื่นข้อเสนอที่เป็นกิจการร่วมค้าที่จะได้สิทธิตามวรรคหนึ่ง ผู้เข้าร่วมค้าทุกรายจะต้องเป็นผู้ประกอบการที่เป็นบุคคลธรรมดาที่ถือสัญชาติไทย หรือ นิติบุคคลที่จัดตั้งขึ้นตามกฎหมายไทย</a:t>
            </a:r>
            <a:endParaRPr lang="th-TH" sz="2000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12912556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143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1043608" y="744811"/>
            <a:ext cx="4752528" cy="451941"/>
            <a:chOff x="971600" y="836712"/>
            <a:chExt cx="4752528" cy="576064"/>
          </a:xfrm>
        </p:grpSpPr>
        <p:sp>
          <p:nvSpPr>
            <p:cNvPr id="11" name="Pentagon 10"/>
            <p:cNvSpPr/>
            <p:nvPr/>
          </p:nvSpPr>
          <p:spPr>
            <a:xfrm>
              <a:off x="971600" y="836712"/>
              <a:ext cx="2577480" cy="571880"/>
            </a:xfrm>
            <a:prstGeom prst="homePlate">
              <a:avLst/>
            </a:prstGeom>
            <a:gradFill flip="none" rotWithShape="1">
              <a:gsLst>
                <a:gs pos="0">
                  <a:srgbClr val="0066FF">
                    <a:shade val="30000"/>
                    <a:satMod val="115000"/>
                  </a:srgbClr>
                </a:gs>
                <a:gs pos="50000">
                  <a:srgbClr val="0066FF">
                    <a:shade val="67500"/>
                    <a:satMod val="115000"/>
                  </a:srgbClr>
                </a:gs>
                <a:gs pos="100000">
                  <a:srgbClr val="0066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200" b="1" dirty="0">
                  <a:latin typeface="EucrosiaUPC" panose="02020603050405020304" pitchFamily="18" charset="-34"/>
                  <a:cs typeface="EucrosiaUPC" panose="02020603050405020304" pitchFamily="18" charset="-34"/>
                </a:rPr>
                <a:t>สรุปสาระสำคัญ</a:t>
              </a:r>
            </a:p>
          </p:txBody>
        </p:sp>
        <p:sp>
          <p:nvSpPr>
            <p:cNvPr id="12" name="Chevron 11"/>
            <p:cNvSpPr/>
            <p:nvPr/>
          </p:nvSpPr>
          <p:spPr>
            <a:xfrm>
              <a:off x="3405064" y="836712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00CCFF">
                    <a:shade val="30000"/>
                    <a:satMod val="115000"/>
                  </a:srgbClr>
                </a:gs>
                <a:gs pos="50000">
                  <a:srgbClr val="00CCFF">
                    <a:shade val="67500"/>
                    <a:satMod val="115000"/>
                  </a:srgbClr>
                </a:gs>
                <a:gs pos="100000">
                  <a:srgbClr val="00CC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3" name="Chevron 12"/>
            <p:cNvSpPr/>
            <p:nvPr/>
          </p:nvSpPr>
          <p:spPr>
            <a:xfrm>
              <a:off x="3837112" y="836712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CCFFFF">
                    <a:shade val="30000"/>
                    <a:satMod val="115000"/>
                  </a:srgbClr>
                </a:gs>
                <a:gs pos="50000">
                  <a:srgbClr val="CCFFFF">
                    <a:shade val="67500"/>
                    <a:satMod val="115000"/>
                  </a:srgbClr>
                </a:gs>
                <a:gs pos="100000">
                  <a:srgbClr val="CCFF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4" name="Chevron 13"/>
            <p:cNvSpPr/>
            <p:nvPr/>
          </p:nvSpPr>
          <p:spPr>
            <a:xfrm>
              <a:off x="4269160" y="840896"/>
              <a:ext cx="576064" cy="571880"/>
            </a:xfrm>
            <a:prstGeom prst="chevron">
              <a:avLst/>
            </a:prstGeom>
            <a:noFill/>
            <a:ln>
              <a:solidFill>
                <a:srgbClr val="00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5" name="Chevron 14"/>
            <p:cNvSpPr/>
            <p:nvPr/>
          </p:nvSpPr>
          <p:spPr>
            <a:xfrm>
              <a:off x="4701208" y="840896"/>
              <a:ext cx="576064" cy="571880"/>
            </a:xfrm>
            <a:prstGeom prst="chevron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6" name="Chevron 15"/>
            <p:cNvSpPr/>
            <p:nvPr/>
          </p:nvSpPr>
          <p:spPr>
            <a:xfrm>
              <a:off x="5148064" y="836712"/>
              <a:ext cx="576064" cy="571880"/>
            </a:xfrm>
            <a:prstGeom prst="chevron">
              <a:avLst/>
            </a:prstGeom>
            <a:noFill/>
            <a:ln>
              <a:solidFill>
                <a:srgbClr val="CC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611560" y="1124744"/>
            <a:ext cx="80648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Courier New" panose="02070309020205020404" pitchFamily="49" charset="0"/>
              <a:buChar char="o"/>
            </a:pP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1. </a:t>
            </a:r>
            <a:r>
              <a:rPr lang="th-TH" sz="2400" b="1" u="dbl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การจัดทำแผนการใช้พัสดุที่ผลิตภายในประเทศ</a:t>
            </a:r>
          </a:p>
          <a:p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     </a:t>
            </a:r>
            <a:r>
              <a:rPr lang="th-TH" sz="2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1) </a:t>
            </a:r>
            <a:r>
              <a:rPr lang="th-TH" sz="20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งานจ้างก่อสร้าง</a:t>
            </a:r>
            <a:r>
              <a:rPr lang="th-TH" sz="2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ผู้รับจ้างต้องดำเนินการ ดังนี้</a:t>
            </a:r>
          </a:p>
          <a:p>
            <a:pPr marL="1258888" indent="-188913">
              <a:buFont typeface="Arial" panose="020B0604020202020204" pitchFamily="34" charset="0"/>
              <a:buChar char="•"/>
            </a:pP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จัดทำแผนการใช้พัสดุที่ผลิตภายในประเทศ (ภาคผนวก 1) และแผนการใช้เหล็กที่ผลิตภายในประเทศ (ภาคผนวก 2) ภายใน 60 วัน นับถัดจากวันลงนามในสัญญา</a:t>
            </a:r>
          </a:p>
          <a:p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        </a:t>
            </a:r>
            <a:r>
              <a:rPr lang="th-TH" sz="2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2) </a:t>
            </a:r>
            <a:r>
              <a:rPr lang="th-TH" sz="20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งานจ้างที่ไม่ใช่งานก่อสร้าง</a:t>
            </a:r>
            <a:r>
              <a:rPr lang="th-TH" sz="2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ผู้รับจ้างต้องดำเนินการ ดังนี้</a:t>
            </a:r>
            <a:endParaRPr lang="th-TH" sz="20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marL="1258888" indent="-171450">
              <a:buFont typeface="Arial" panose="020B0604020202020204" pitchFamily="34" charset="0"/>
              <a:buChar char="•"/>
              <a:tabLst>
                <a:tab pos="1258888" algn="l"/>
              </a:tabLst>
            </a:pP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จัดทำแผนการใช้พัสดุที่ผลิตภายในประเทศ (ภาคผนวก 1) ภายใน 60 วัน นับถัดจากวันลงนามในสัญญา</a:t>
            </a:r>
          </a:p>
          <a:p>
            <a:pPr indent="715963">
              <a:tabLst>
                <a:tab pos="1258888" algn="l"/>
              </a:tabLst>
            </a:pPr>
            <a:r>
              <a:rPr lang="th-TH" sz="2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ทั้งนี้ กรณี 1) และ 2) ที่มีสัญญาอายุไม่เกิน 60 วัน หรือกรณีที่วงเงินการจัดจ้างไม่เกิน 500,000 บาท หน่วยงานของรัฐไม่ต้องให้คู่สัญญาจัดทำแผนการใช้พัสดุที่ผลิตภายในประเทศและแผนการใช้เหล็กที่ผลิตภายในประเทศ  </a:t>
            </a:r>
            <a:endParaRPr lang="th-TH" sz="2000" b="1" u="sng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r>
              <a:rPr lang="th-TH" sz="2000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หมายเหตุ</a:t>
            </a:r>
            <a:r>
              <a:rPr lang="en-US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1. </a:t>
            </a:r>
            <a:r>
              <a:rPr lang="th-TH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งานซื้อ/เช่าสังหาริมทรัพย์ ผู้ขาย/ผู้ให้เช่า ไม่ต้องจัดทำแผนฯ</a:t>
            </a:r>
          </a:p>
          <a:p>
            <a:r>
              <a:rPr lang="th-TH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         2. หากต่อมา มูลค่าหรือปริมาณไม่เป็นไปตามแผนฯ สามารถขอแก้ไขเปลี่ยนแปลงแผนฯ ได้      แต่ต้องก่อนการส่งมอบงานในแต่งวด</a:t>
            </a:r>
          </a:p>
          <a:p>
            <a:r>
              <a:rPr lang="th-TH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         3. </a:t>
            </a:r>
            <a:r>
              <a:rPr lang="th-TH" sz="2000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ถ้าเปลี่ยนแปลงแผนแล้ว</a:t>
            </a:r>
            <a:r>
              <a:rPr lang="th-TH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มูลค่าหรือปริมาณยังเป็นไปตามกฎกระทรวงฯ + ว.78 ไม่ต้องแก้ไขสัญญา แต่</a:t>
            </a:r>
            <a:r>
              <a:rPr lang="th-TH" sz="2000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ถ้าส่งผลทำให้มูลค่าหรือปริมาณไม่เป็นไปตามกฎกระทรวงฯ + ว.78 ต้องแก้ไขสัญญา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6537340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144</a:t>
            </a:fld>
            <a:endParaRPr lang="th-TH"/>
          </a:p>
        </p:txBody>
      </p:sp>
      <p:grpSp>
        <p:nvGrpSpPr>
          <p:cNvPr id="5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0B3123B-A0D6-4A98-B1BA-060FA500B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03" y="1340768"/>
            <a:ext cx="3993054" cy="36724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FBFC044-9269-4096-8E36-8D9123592D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268760"/>
            <a:ext cx="3720189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85090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รูปภาพ 12" descr="214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819303"/>
            <a:ext cx="7920881" cy="5490017"/>
          </a:xfrm>
          <a:prstGeom prst="rect">
            <a:avLst/>
          </a:prstGeom>
        </p:spPr>
      </p:pic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145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146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214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836712"/>
            <a:ext cx="7647314" cy="5533481"/>
          </a:xfrm>
          <a:prstGeom prst="rect">
            <a:avLst/>
          </a:prstGeom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147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214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340768"/>
            <a:ext cx="8439094" cy="4557111"/>
          </a:xfrm>
          <a:prstGeom prst="rect">
            <a:avLst/>
          </a:prstGeo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148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214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070456"/>
            <a:ext cx="8204998" cy="4878824"/>
          </a:xfrm>
          <a:prstGeom prst="rect">
            <a:avLst/>
          </a:prstGeo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กลุ่ม 14"/>
          <p:cNvGrpSpPr/>
          <p:nvPr/>
        </p:nvGrpSpPr>
        <p:grpSpPr>
          <a:xfrm>
            <a:off x="467544" y="1052736"/>
            <a:ext cx="8418952" cy="5059061"/>
            <a:chOff x="467544" y="1052736"/>
            <a:chExt cx="8418952" cy="5059061"/>
          </a:xfrm>
        </p:grpSpPr>
        <p:pic>
          <p:nvPicPr>
            <p:cNvPr id="13" name="รูปภาพ 12" descr="214-5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7544" y="1052736"/>
              <a:ext cx="8418952" cy="2991991"/>
            </a:xfrm>
            <a:prstGeom prst="rect">
              <a:avLst/>
            </a:prstGeom>
          </p:spPr>
        </p:pic>
        <p:pic>
          <p:nvPicPr>
            <p:cNvPr id="14" name="รูปภาพ 13" descr="214-6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544" y="4005064"/>
              <a:ext cx="8418952" cy="2106733"/>
            </a:xfrm>
            <a:prstGeom prst="rect">
              <a:avLst/>
            </a:prstGeom>
          </p:spPr>
        </p:pic>
      </p:grp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149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9" name="Straight Connector 4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0" name="Rectangle 4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1" name="Rectangle 5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48" name="Straight Connector 4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Oval 4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cxnSp>
        <p:nvCxnSpPr>
          <p:cNvPr id="24" name="Elbow Connector 23"/>
          <p:cNvCxnSpPr/>
          <p:nvPr/>
        </p:nvCxnSpPr>
        <p:spPr>
          <a:xfrm flipV="1">
            <a:off x="0" y="6021288"/>
            <a:ext cx="9144000" cy="720080"/>
          </a:xfrm>
          <a:prstGeom prst="bentConnector3">
            <a:avLst>
              <a:gd name="adj1" fmla="val 44651"/>
            </a:avLst>
          </a:prstGeom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/>
          <p:nvPr/>
        </p:nvCxnSpPr>
        <p:spPr>
          <a:xfrm flipV="1">
            <a:off x="0" y="5877272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 flipV="1">
            <a:off x="0" y="548680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/>
          <p:nvPr/>
        </p:nvCxnSpPr>
        <p:spPr>
          <a:xfrm flipV="1">
            <a:off x="0" y="620688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9855782"/>
              </p:ext>
            </p:extLst>
          </p:nvPr>
        </p:nvGraphicFramePr>
        <p:xfrm>
          <a:off x="395536" y="1758826"/>
          <a:ext cx="5400600" cy="1094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131840" y="44624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6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กฎกระทรวง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</a:t>
            </a:fld>
            <a:endParaRPr lang="th-TH" dirty="0"/>
          </a:p>
        </p:txBody>
      </p:sp>
      <p:sp>
        <p:nvSpPr>
          <p:cNvPr id="14" name="Oval 13"/>
          <p:cNvSpPr/>
          <p:nvPr/>
        </p:nvSpPr>
        <p:spPr>
          <a:xfrm>
            <a:off x="395536" y="1916832"/>
            <a:ext cx="720080" cy="72008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13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5796136" y="1196752"/>
            <a:ext cx="1512168" cy="43204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ราชกิจจา</a:t>
            </a:r>
            <a:r>
              <a:rPr lang="th-TH" sz="18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7452320" y="1124744"/>
            <a:ext cx="1296144" cy="3600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วันที่ใช้บังคับ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graphicFrame>
        <p:nvGraphicFramePr>
          <p:cNvPr id="3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3154725"/>
              </p:ext>
            </p:extLst>
          </p:nvPr>
        </p:nvGraphicFramePr>
        <p:xfrm>
          <a:off x="467544" y="2924944"/>
          <a:ext cx="5400600" cy="950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9" name="Oval 38"/>
          <p:cNvSpPr/>
          <p:nvPr/>
        </p:nvSpPr>
        <p:spPr>
          <a:xfrm>
            <a:off x="395536" y="3068960"/>
            <a:ext cx="720080" cy="72008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5796136" y="2060848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lang="th-TH" sz="1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6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ก.ย.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2566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7380312" y="2060848"/>
            <a:ext cx="151216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66</a:t>
            </a:r>
            <a:r>
              <a:rPr kumimoji="0" lang="th-TH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ก.ย.</a:t>
            </a:r>
            <a:r>
              <a:rPr kumimoji="0" lang="th-TH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2566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graphicFrame>
        <p:nvGraphicFramePr>
          <p:cNvPr id="29" name="Content Placeholder 4">
            <a:extLst>
              <a:ext uri="{FF2B5EF4-FFF2-40B4-BE49-F238E27FC236}">
                <a16:creationId xmlns:a16="http://schemas.microsoft.com/office/drawing/2014/main" xmlns="" id="{860E080F-FA2A-4A85-83B4-423F4A6E57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3029086"/>
              </p:ext>
            </p:extLst>
          </p:nvPr>
        </p:nvGraphicFramePr>
        <p:xfrm>
          <a:off x="467544" y="4049092"/>
          <a:ext cx="5400600" cy="1036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30" name="Oval 29">
            <a:extLst>
              <a:ext uri="{FF2B5EF4-FFF2-40B4-BE49-F238E27FC236}">
                <a16:creationId xmlns:a16="http://schemas.microsoft.com/office/drawing/2014/main" xmlns="" id="{30E8D481-C20F-4776-8C1F-3A59155D3F5E}"/>
              </a:ext>
            </a:extLst>
          </p:cNvPr>
          <p:cNvSpPr/>
          <p:nvPr/>
        </p:nvSpPr>
        <p:spPr>
          <a:xfrm>
            <a:off x="395536" y="4179118"/>
            <a:ext cx="720080" cy="72008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13" name="Content Placeholder 4">
            <a:extLst>
              <a:ext uri="{FF2B5EF4-FFF2-40B4-BE49-F238E27FC236}">
                <a16:creationId xmlns:a16="http://schemas.microsoft.com/office/drawing/2014/main" xmlns="" id="{29989EC5-C398-9B91-2329-7EE2ABE9FA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7186555"/>
              </p:ext>
            </p:extLst>
          </p:nvPr>
        </p:nvGraphicFramePr>
        <p:xfrm>
          <a:off x="467544" y="5273228"/>
          <a:ext cx="5400600" cy="1036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</p:spTree>
    <p:extLst>
      <p:ext uri="{BB962C8B-B14F-4D97-AF65-F5344CB8AC3E}">
        <p14:creationId xmlns:p14="http://schemas.microsoft.com/office/powerpoint/2010/main" val="2418771352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48072"/>
          </a:xfr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algn="ctr"/>
            <a:r>
              <a:rPr lang="th-TH" sz="36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เงื่อนไขในการจัดซื้อจัดจ้าง</a:t>
            </a:r>
          </a:p>
        </p:txBody>
      </p:sp>
      <p:sp>
        <p:nvSpPr>
          <p:cNvPr id="4" name="มนมุมสี่เหลี่ยมด้านเดียวกัน 3"/>
          <p:cNvSpPr/>
          <p:nvPr/>
        </p:nvSpPr>
        <p:spPr>
          <a:xfrm>
            <a:off x="500034" y="1004392"/>
            <a:ext cx="2415782" cy="840432"/>
          </a:xfrm>
          <a:prstGeom prst="round2Same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ดุลพินิจ</a:t>
            </a:r>
          </a:p>
          <a:p>
            <a:pPr algn="ctr">
              <a:lnSpc>
                <a:spcPts val="3000"/>
              </a:lnSpc>
            </a:pPr>
            <a:r>
              <a:rPr 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ของหน่วยงาน</a:t>
            </a:r>
          </a:p>
        </p:txBody>
      </p:sp>
      <p:sp>
        <p:nvSpPr>
          <p:cNvPr id="5" name="มนมุมสี่เหลี่ยมด้านเดียวกัน 4"/>
          <p:cNvSpPr/>
          <p:nvPr/>
        </p:nvSpPr>
        <p:spPr>
          <a:xfrm>
            <a:off x="3059832" y="1004392"/>
            <a:ext cx="3096344" cy="840432"/>
          </a:xfrm>
          <a:prstGeom prst="round2Same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กฎหมาย + ระเบียบฯ </a:t>
            </a:r>
            <a:endParaRPr lang="en-US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lnSpc>
                <a:spcPts val="3000"/>
              </a:lnSpc>
            </a:pPr>
            <a:r>
              <a:rPr lang="en-US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+ </a:t>
            </a:r>
            <a:r>
              <a:rPr 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หนังสือเวียน</a:t>
            </a:r>
          </a:p>
        </p:txBody>
      </p:sp>
      <p:sp>
        <p:nvSpPr>
          <p:cNvPr id="6" name="มนมุมสี่เหลี่ยมด้านเดียวกัน 5"/>
          <p:cNvSpPr/>
          <p:nvPr/>
        </p:nvSpPr>
        <p:spPr>
          <a:xfrm>
            <a:off x="6300192" y="1004392"/>
            <a:ext cx="2415212" cy="840432"/>
          </a:xfrm>
          <a:prstGeom prst="round2Same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กฎหมาย</a:t>
            </a:r>
          </a:p>
          <a:p>
            <a:pPr algn="ctr">
              <a:lnSpc>
                <a:spcPts val="3000"/>
              </a:lnSpc>
            </a:pPr>
            <a:r>
              <a:rPr 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ที่เกี่ยวข้อง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500034" y="1844824"/>
            <a:ext cx="2415782" cy="4608512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l">
              <a:lnSpc>
                <a:spcPts val="2800"/>
              </a:lnSpc>
              <a:buFont typeface="Arial" pitchFamily="34" charset="0"/>
              <a:buChar char="•"/>
            </a:pPr>
            <a:r>
              <a:rPr lang="th-TH" sz="2500" b="1" dirty="0">
                <a:latin typeface="EucrosiaUPC" pitchFamily="18" charset="-34"/>
                <a:cs typeface="EucrosiaUPC" pitchFamily="18" charset="-34"/>
              </a:rPr>
              <a:t> การพิจารณาราคารวม / ราคาต่อรายการ / ราคาต่อหน่วย</a:t>
            </a:r>
          </a:p>
          <a:p>
            <a:pPr algn="l">
              <a:lnSpc>
                <a:spcPts val="2800"/>
              </a:lnSpc>
              <a:buFont typeface="Arial" pitchFamily="34" charset="0"/>
              <a:buChar char="•"/>
            </a:pPr>
            <a:r>
              <a:rPr lang="th-TH" sz="2500" b="1" dirty="0">
                <a:latin typeface="EucrosiaUPC" pitchFamily="18" charset="-34"/>
                <a:cs typeface="EucrosiaUPC" pitchFamily="18" charset="-34"/>
              </a:rPr>
              <a:t> การยืนราคา</a:t>
            </a:r>
          </a:p>
          <a:p>
            <a:pPr algn="l">
              <a:lnSpc>
                <a:spcPts val="2800"/>
              </a:lnSpc>
              <a:buFont typeface="Arial" pitchFamily="34" charset="0"/>
              <a:buChar char="•"/>
            </a:pPr>
            <a:r>
              <a:rPr lang="th-TH" sz="2500" b="1" dirty="0">
                <a:latin typeface="EucrosiaUPC" pitchFamily="18" charset="-34"/>
                <a:cs typeface="EucrosiaUPC" pitchFamily="18" charset="-34"/>
              </a:rPr>
              <a:t> การให้หรือขายเอกสาร / แบบรูป</a:t>
            </a:r>
          </a:p>
          <a:p>
            <a:pPr algn="l">
              <a:lnSpc>
                <a:spcPts val="2800"/>
              </a:lnSpc>
              <a:buFont typeface="Arial" pitchFamily="34" charset="0"/>
              <a:buChar char="•"/>
            </a:pPr>
            <a:r>
              <a:rPr lang="th-TH" sz="2500" b="1" dirty="0">
                <a:latin typeface="EucrosiaUPC" pitchFamily="18" charset="-34"/>
                <a:cs typeface="EucrosiaUPC" pitchFamily="18" charset="-34"/>
              </a:rPr>
              <a:t> ระยะเวลาเข้าทำสัญญา การแบ่งงวดงาน/เงิน</a:t>
            </a:r>
          </a:p>
          <a:p>
            <a:pPr algn="l">
              <a:lnSpc>
                <a:spcPts val="2800"/>
              </a:lnSpc>
              <a:buFont typeface="Arial" pitchFamily="34" charset="0"/>
              <a:buChar char="•"/>
            </a:pPr>
            <a:r>
              <a:rPr lang="th-TH" sz="2500" b="1" dirty="0">
                <a:latin typeface="EucrosiaUPC" pitchFamily="18" charset="-34"/>
                <a:cs typeface="EucrosiaUPC" pitchFamily="18" charset="-34"/>
              </a:rPr>
              <a:t> การส่งมอบงานและเบิกจ่ายเงินข้ามงวด</a:t>
            </a:r>
          </a:p>
          <a:p>
            <a:pPr algn="ctr">
              <a:lnSpc>
                <a:spcPts val="2800"/>
              </a:lnSpc>
            </a:pPr>
            <a:r>
              <a:rPr lang="th-TH" sz="2500" b="1" dirty="0">
                <a:latin typeface="EucrosiaUPC" pitchFamily="18" charset="-34"/>
                <a:cs typeface="EucrosiaUPC" pitchFamily="18" charset="-34"/>
              </a:rPr>
              <a:t>ฯลฯ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3059832" y="1844824"/>
            <a:ext cx="3096344" cy="4608512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l">
              <a:lnSpc>
                <a:spcPts val="2600"/>
              </a:lnSpc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เกณฑ์การพิจารณาคัดเลือกข้อเสนอ</a:t>
            </a:r>
          </a:p>
          <a:p>
            <a:pPr algn="l">
              <a:lnSpc>
                <a:spcPts val="2600"/>
              </a:lnSpc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ข้อกำหนดในการเสนอราคา</a:t>
            </a:r>
          </a:p>
          <a:p>
            <a:pPr algn="l">
              <a:lnSpc>
                <a:spcPts val="2600"/>
              </a:lnSpc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ราคาที่เสนอต้องรวมภาษี </a:t>
            </a:r>
          </a:p>
          <a:p>
            <a:pPr algn="l">
              <a:lnSpc>
                <a:spcPts val="26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(ถ้ามี) และค่าใช้จ่ายทั้งปวง</a:t>
            </a:r>
          </a:p>
          <a:p>
            <a:pPr algn="l">
              <a:lnSpc>
                <a:spcPts val="2600"/>
              </a:lnSpc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ค่าปรับ</a:t>
            </a:r>
          </a:p>
          <a:p>
            <a:pPr algn="l">
              <a:lnSpc>
                <a:spcPts val="2600"/>
              </a:lnSpc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การประกันความชำรุดบกพร่อง</a:t>
            </a:r>
          </a:p>
          <a:p>
            <a:pPr algn="l">
              <a:lnSpc>
                <a:spcPts val="2600"/>
              </a:lnSpc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การจ่ายเงินล่วงหน้า</a:t>
            </a:r>
          </a:p>
          <a:p>
            <a:pPr algn="l">
              <a:lnSpc>
                <a:spcPts val="2600"/>
              </a:lnSpc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หลักประกันต่างๆ</a:t>
            </a:r>
          </a:p>
          <a:p>
            <a:pPr algn="l">
              <a:lnSpc>
                <a:spcPts val="2600"/>
              </a:lnSpc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การยึดหลักประกันการเสนอราคา</a:t>
            </a:r>
          </a:p>
          <a:p>
            <a:pPr algn="l">
              <a:lnSpc>
                <a:spcPts val="2600"/>
              </a:lnSpc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การทำข้อตกลงเป็นหนังสือ</a:t>
            </a:r>
          </a:p>
          <a:p>
            <a:pPr algn="l">
              <a:lnSpc>
                <a:spcPts val="2600"/>
              </a:lnSpc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การจ้างช่วง</a:t>
            </a:r>
          </a:p>
          <a:p>
            <a:pPr algn="l">
              <a:lnSpc>
                <a:spcPts val="2600"/>
              </a:lnSpc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ของแถม ?</a:t>
            </a:r>
          </a:p>
          <a:p>
            <a:pPr algn="ctr">
              <a:lnSpc>
                <a:spcPts val="26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ฯลฯ</a:t>
            </a: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6300192" y="1844824"/>
            <a:ext cx="2415212" cy="460851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l">
              <a:buFont typeface="Arial" pitchFamily="34" charset="0"/>
              <a:buChar char="•"/>
            </a:pPr>
            <a:r>
              <a:rPr lang="th-TH" sz="2500" b="1" dirty="0">
                <a:latin typeface="EucrosiaUPC" pitchFamily="18" charset="-34"/>
                <a:cs typeface="EucrosiaUPC" pitchFamily="18" charset="-34"/>
              </a:rPr>
              <a:t> งวดงาน/เงินต้องสัมพันธ์กัน</a:t>
            </a:r>
          </a:p>
          <a:p>
            <a:pPr algn="l">
              <a:buFont typeface="Arial" pitchFamily="34" charset="0"/>
              <a:buChar char="•"/>
            </a:pPr>
            <a:r>
              <a:rPr lang="th-TH" sz="2500" b="1" dirty="0">
                <a:latin typeface="EucrosiaUPC" pitchFamily="18" charset="-34"/>
                <a:cs typeface="EucrosiaUPC" pitchFamily="18" charset="-34"/>
              </a:rPr>
              <a:t> การจ้างบริการรักษาความปลอดภัย</a:t>
            </a:r>
          </a:p>
          <a:p>
            <a:pPr algn="ctr"/>
            <a:r>
              <a:rPr lang="th-TH" sz="2500" b="1" dirty="0">
                <a:latin typeface="EucrosiaUPC" pitchFamily="18" charset="-34"/>
                <a:cs typeface="EucrosiaUPC" pitchFamily="18" charset="-34"/>
              </a:rPr>
              <a:t>ฯลฯ</a:t>
            </a:r>
          </a:p>
          <a:p>
            <a:pPr algn="l"/>
            <a:endParaRPr lang="th-TH" sz="2600" b="1" dirty="0">
              <a:latin typeface="EucrosiaUPC" pitchFamily="18" charset="-34"/>
              <a:cs typeface="EucrosiaUPC" pitchFamily="18" charset="-34"/>
            </a:endParaRPr>
          </a:p>
          <a:p>
            <a:pPr algn="l"/>
            <a:endParaRPr lang="th-TH" sz="2600" b="1" dirty="0">
              <a:latin typeface="EucrosiaUPC" pitchFamily="18" charset="-34"/>
              <a:cs typeface="EucrosiaUPC" pitchFamily="18" charset="-34"/>
            </a:endParaRPr>
          </a:p>
          <a:p>
            <a:pPr algn="l"/>
            <a:endParaRPr lang="th-TH" sz="2600" b="1" dirty="0">
              <a:latin typeface="EucrosiaUPC" pitchFamily="18" charset="-34"/>
              <a:cs typeface="EucrosiaUPC" pitchFamily="18" charset="-34"/>
            </a:endParaRPr>
          </a:p>
          <a:p>
            <a:pPr algn="l"/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83932395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เงิ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4048264"/>
            <a:ext cx="2592017" cy="1858657"/>
          </a:xfrm>
          <a:prstGeom prst="rect">
            <a:avLst/>
          </a:prstGeom>
        </p:spPr>
      </p:pic>
      <p:sp>
        <p:nvSpPr>
          <p:cNvPr id="4" name="พับมุม 3"/>
          <p:cNvSpPr/>
          <p:nvPr/>
        </p:nvSpPr>
        <p:spPr>
          <a:xfrm>
            <a:off x="571472" y="3148379"/>
            <a:ext cx="8393016" cy="928693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Courier New" pitchFamily="49" charset="0"/>
              <a:buChar char="o"/>
              <a:tabLst>
                <a:tab pos="0" algn="l"/>
              </a:tabLst>
              <a:defRPr/>
            </a:pPr>
            <a:r>
              <a:rPr lang="th-TH" sz="24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งานจ้างที่ต้องการผลสำเร็จของงานทั้งหมดพร้อมกันให้กำหนดค่าปรับเป็นรายวัน </a:t>
            </a:r>
            <a:r>
              <a:rPr lang="th-TH" sz="2400" b="1" u="dbl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เป็นจำนวนตายตัว</a:t>
            </a:r>
            <a:r>
              <a:rPr lang="th-TH" sz="24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ระหว่างร้อยละ 0.01-0.10 ของราคาค่าจ้างนั้น แต่ต้องไม่ต่ำกว่าวันละ 100 บาท</a:t>
            </a:r>
            <a:endParaRPr lang="th-TH" sz="2400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พับมุม 4"/>
          <p:cNvSpPr/>
          <p:nvPr/>
        </p:nvSpPr>
        <p:spPr>
          <a:xfrm>
            <a:off x="603962" y="4005064"/>
            <a:ext cx="8072494" cy="785818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Clr>
                <a:srgbClr val="D60093"/>
              </a:buClr>
              <a:buFont typeface="Courier New" pitchFamily="49" charset="0"/>
              <a:buChar char="o"/>
              <a:defRPr/>
            </a:pPr>
            <a:r>
              <a:rPr lang="th-TH" sz="24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งานก่อสร้างสาธารณูปโภคที่มีผลกระทบต่อการจราจร อัตราร้อยละ 0.25</a:t>
            </a:r>
          </a:p>
          <a:p>
            <a:pPr>
              <a:buClr>
                <a:srgbClr val="D60093"/>
              </a:buClr>
              <a:defRPr/>
            </a:pPr>
            <a:r>
              <a:rPr lang="th-TH" sz="24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ของราคาค่าจ้างนั้น แต่อาจกำหนดขั้นสูงสุดของการปรับไว้ก็ได้</a:t>
            </a:r>
          </a:p>
          <a:p>
            <a:pPr>
              <a:buClr>
                <a:srgbClr val="D60093"/>
              </a:buClr>
              <a:defRPr/>
            </a:pPr>
            <a:r>
              <a:rPr lang="th-TH" sz="24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ทั้งนี้ ตามที่คณะกรรมการนโยบายกำหนด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472" y="2212855"/>
            <a:ext cx="8215370" cy="10001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Courier New" pitchFamily="49" charset="0"/>
              <a:buChar char="o"/>
              <a:defRPr/>
            </a:pP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ให้กำหนดค่าปรับเป็นรายวันใน</a:t>
            </a:r>
            <a:r>
              <a:rPr lang="th-TH" sz="2400" b="1" u="wavyHeavy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อัตราตายตัว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ระหว่างร้อยละ 0.01-0.20 ของราคาพัสดุที่ยังไม่ได้รับมอบ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472" y="5072074"/>
            <a:ext cx="8215370" cy="1357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Courier New" pitchFamily="49" charset="0"/>
              <a:buChar char="o"/>
              <a:defRPr/>
            </a:pPr>
            <a:r>
              <a:rPr lang="th-TH" sz="2400" b="1" dirty="0">
                <a:solidFill>
                  <a:srgbClr val="FF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งานจ้างที่ปรึกษา หากเห็นว่า ถ้าไม่กำหนดค่าปรับ</a:t>
            </a:r>
          </a:p>
          <a:p>
            <a:pPr>
              <a:defRPr/>
            </a:pPr>
            <a:r>
              <a:rPr lang="th-TH" sz="2400" b="1" dirty="0">
                <a:solidFill>
                  <a:srgbClr val="FF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จะเกิดความเสียหาย ให้กำหนดเป็นรายวันให้กำหนดค่าปรับ</a:t>
            </a:r>
          </a:p>
          <a:p>
            <a:pPr>
              <a:defRPr/>
            </a:pPr>
            <a:r>
              <a:rPr lang="th-TH" sz="2400" b="1" dirty="0">
                <a:solidFill>
                  <a:srgbClr val="FF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เป็นรายวัน เป็นจำนวนเงินตายตัวระหว่าง อัตราร้อยละ 0.01-0.10 ของราคางานจ้างนั้น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285720" y="1217272"/>
            <a:ext cx="8786843" cy="105960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  <a:buFont typeface="Wingdings" pitchFamily="2" charset="2"/>
              <a:buChar char="Ø"/>
              <a:defRPr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การกำหนดค่าปรับในอัตราเท่าใด จำนวนเงินเท่าใด ให้หัวหน้าหน่วยงานของรัฐคำนึงถึงราคา/ระยะเวลาการใช้งาน/ลักษณะพัสดุที่อาจส่งผลกระทบต่อการที่คู่สัญญาจะหลีกเลี่ยงไม่ปฏิบัติ</a:t>
            </a:r>
          </a:p>
          <a:p>
            <a:pPr algn="ctr">
              <a:lnSpc>
                <a:spcPts val="2500"/>
              </a:lnSpc>
              <a:defRPr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ตามสัญญา หรือกระทบต่อการจราจร หรือความเสียหายแก่ประโยชน์สาธารณะ</a:t>
            </a:r>
            <a:endParaRPr lang="th-TH" sz="24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>
          <a:xfrm>
            <a:off x="8572500" y="5646986"/>
            <a:ext cx="428624" cy="302294"/>
          </a:xfrm>
        </p:spPr>
        <p:txBody>
          <a:bodyPr/>
          <a:lstStyle/>
          <a:p>
            <a:pPr>
              <a:defRPr/>
            </a:pPr>
            <a:fld id="{0ABA3121-44DF-4114-AA5E-6903A1952E61}" type="slidenum">
              <a:rPr lang="en-US">
                <a:latin typeface="EucrosiaUPC" pitchFamily="18" charset="-34"/>
                <a:cs typeface="EucrosiaUPC" pitchFamily="18" charset="-34"/>
              </a:rPr>
              <a:pPr>
                <a:defRPr/>
              </a:pPr>
              <a:t>151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403648" y="266923"/>
            <a:ext cx="7344816" cy="785813"/>
          </a:xfrm>
          <a:prstGeom prst="rect">
            <a:avLst/>
          </a:prstGeom>
          <a:solidFill>
            <a:srgbClr val="FFFFB7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3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การกำหนดค่าปรับในสัญญาหรือข้อตกลงเป็นหนังสือ</a:t>
            </a:r>
            <a:endParaRPr kumimoji="0" lang="th-TH" sz="35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14" name="คำบรรยายภาพแบบวงรี 3"/>
          <p:cNvSpPr/>
          <p:nvPr/>
        </p:nvSpPr>
        <p:spPr>
          <a:xfrm>
            <a:off x="467544" y="116632"/>
            <a:ext cx="1152128" cy="1080120"/>
          </a:xfrm>
          <a:prstGeom prst="wedgeEllipseCallout">
            <a:avLst>
              <a:gd name="adj1" fmla="val 50005"/>
              <a:gd name="adj2" fmla="val 521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162 </a:t>
            </a:r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6340746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เงิ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2636912"/>
            <a:ext cx="2880590" cy="1922793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971600" y="1288140"/>
            <a:ext cx="7958118" cy="2428892"/>
          </a:xfrm>
          <a:prstGeom prst="rightArrow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Courier New" pitchFamily="49" charset="0"/>
              <a:buChar char="o"/>
              <a:defRPr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การจัดหาสิ่งของที่ประกอบกันเป็นชุด ถ้าขาดส่วนประกอบส่วนหนึ่ง</a:t>
            </a:r>
          </a:p>
          <a:p>
            <a:pPr>
              <a:defRPr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ส่วนใดไปแล้วจะไม่สามารถใช้งานได้โดยสมบูรณ์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แม้คู่สัญญาจะส่งมอบภายในกำหนด แต่ยังขาดส่วนประกอบบางส่วน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ต่อมา ส่งมอบส่วนประกอบที่ยังขาดนั้นเกินกำหนดสัญญา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ให้ถือว่าไม่ได้ส่งมอบสิ่งของนั้นเลย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ให้ปรับเต็มราคาของทั้งชุด</a:t>
            </a: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539552" y="4221088"/>
            <a:ext cx="8280920" cy="2016224"/>
          </a:xfrm>
          <a:prstGeom prst="roundRect">
            <a:avLst/>
          </a:prstGeom>
          <a:noFill/>
          <a:ln>
            <a:solidFill>
              <a:srgbClr val="FF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กรณีคิดราคาสิ่งของรวมค่าติดตั้งหรือทดลองด้วย ถ้าติดตั้ง/ทดลองไม่แล้วเสร็จเกินกำหนดสัญญา ให้คิดค่าปรับรายวันในอัตราที่กำหนดของราคาทั้งหมด</a:t>
            </a:r>
          </a:p>
          <a:p>
            <a:endParaRPr lang="th-TH" sz="1000" b="1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ทั้งนี้ ให้กำหนดเรื่องค่าปรับไว้ในเอกสารเชิญชวนให้ชัดเจน</a:t>
            </a:r>
          </a:p>
        </p:txBody>
      </p:sp>
      <p:sp>
        <p:nvSpPr>
          <p:cNvPr id="13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>
          <a:xfrm>
            <a:off x="8572500" y="5646986"/>
            <a:ext cx="428624" cy="302294"/>
          </a:xfrm>
        </p:spPr>
        <p:txBody>
          <a:bodyPr/>
          <a:lstStyle/>
          <a:p>
            <a:pPr>
              <a:defRPr/>
            </a:pPr>
            <a:fld id="{0ABA3121-44DF-4114-AA5E-6903A1952E61}" type="slidenum">
              <a:rPr lang="en-US">
                <a:latin typeface="EucrosiaUPC" pitchFamily="18" charset="-34"/>
                <a:cs typeface="EucrosiaUPC" pitchFamily="18" charset="-34"/>
              </a:rPr>
              <a:pPr>
                <a:defRPr/>
              </a:pPr>
              <a:t>152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403648" y="194915"/>
            <a:ext cx="7344816" cy="785813"/>
          </a:xfrm>
          <a:prstGeom prst="rect">
            <a:avLst/>
          </a:prstGeom>
          <a:solidFill>
            <a:srgbClr val="FFFFB7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การกำหนดค่าปรับ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467544" y="116632"/>
            <a:ext cx="1152128" cy="1080120"/>
          </a:xfrm>
          <a:prstGeom prst="wedgeEllipseCallout">
            <a:avLst>
              <a:gd name="adj1" fmla="val 50005"/>
              <a:gd name="adj2" fmla="val 521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162 </a:t>
            </a:r>
          </a:p>
        </p:txBody>
      </p:sp>
      <p:grpSp>
        <p:nvGrpSpPr>
          <p:cNvPr id="2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1200515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แผนผังลำดับงาน: กระบวนการ 2"/>
          <p:cNvSpPr/>
          <p:nvPr/>
        </p:nvSpPr>
        <p:spPr>
          <a:xfrm>
            <a:off x="1187624" y="2348880"/>
            <a:ext cx="3592420" cy="3456384"/>
          </a:xfrm>
          <a:prstGeom prst="flowChartProcess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ถ้าไม่กำหนดค่าปรับไว้ในสัญญาจะเกิดความเสียหายแก่หน่วยงานของรัฐ เช่น งานที่เกี่ยวกับเทคโนโลยีสารสนเทศ </a:t>
            </a:r>
          </a:p>
          <a:p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หรือการรับประกันความชำรุดบกพร่องจากการซื้อขายคอมพิวเตอร์</a:t>
            </a:r>
          </a:p>
        </p:txBody>
      </p:sp>
      <p:sp>
        <p:nvSpPr>
          <p:cNvPr id="5" name="แผนผังลำดับงาน: กระบวนการ 4"/>
          <p:cNvSpPr/>
          <p:nvPr/>
        </p:nvSpPr>
        <p:spPr>
          <a:xfrm>
            <a:off x="1619672" y="692695"/>
            <a:ext cx="7272808" cy="1440161"/>
          </a:xfrm>
          <a:prstGeom prst="flowChartProcess">
            <a:avLst/>
          </a:prstGeom>
          <a:solidFill>
            <a:srgbClr val="FFCCFF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กรณีที่จะกำหนดค่าปรับนอกเหนือจากที่กำหนดไว้</a:t>
            </a:r>
          </a:p>
          <a:p>
            <a:pPr algn="ctr"/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ในระเบียบฯ ข้อ 16</a:t>
            </a:r>
            <a:r>
              <a:rPr lang="en-US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7" name="พับมุม 6"/>
          <p:cNvSpPr/>
          <p:nvPr/>
        </p:nvSpPr>
        <p:spPr>
          <a:xfrm>
            <a:off x="5148064" y="2348880"/>
            <a:ext cx="3007771" cy="3456384"/>
          </a:xfrm>
          <a:prstGeom prst="foldedCorner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ให้พิจารณากำหนดค่าปรับ</a:t>
            </a:r>
          </a:p>
          <a:p>
            <a:pPr algn="ctr"/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ในกรณีดังกล่าว </a:t>
            </a:r>
          </a:p>
          <a:p>
            <a:pPr algn="ctr"/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โดยคำนึงถึงความสำคัญ และลักษณะของงานที่จะกำหนด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และความเสียหายที่อาจเกิดขึ้นแก่หน่วยงานของรัฐ</a:t>
            </a: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153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ลูกศรขวา 14"/>
          <p:cNvSpPr/>
          <p:nvPr/>
        </p:nvSpPr>
        <p:spPr>
          <a:xfrm>
            <a:off x="4644008" y="3861048"/>
            <a:ext cx="500066" cy="64807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Picture 8" descr="งบก้อนแร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635086">
            <a:off x="6856158" y="4793797"/>
            <a:ext cx="1695679" cy="1134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คำบรรยายภาพแบบวงรี 3"/>
          <p:cNvSpPr/>
          <p:nvPr/>
        </p:nvSpPr>
        <p:spPr>
          <a:xfrm>
            <a:off x="467544" y="764704"/>
            <a:ext cx="1296144" cy="1296144"/>
          </a:xfrm>
          <a:prstGeom prst="wedgeEllipseCallout">
            <a:avLst>
              <a:gd name="adj1" fmla="val 72564"/>
              <a:gd name="adj2" fmla="val -783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163 </a:t>
            </a:r>
          </a:p>
        </p:txBody>
      </p:sp>
      <p:grpSp>
        <p:nvGrpSpPr>
          <p:cNvPr id="8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895369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ประกาศข้อตกลง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104153"/>
            <a:ext cx="7776864" cy="4133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154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395536" y="554955"/>
            <a:ext cx="8352928" cy="713805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การยกเว้นการกำหนดค่าปรับ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3568" y="1124744"/>
            <a:ext cx="7880684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หนังสือ ที่ </a:t>
            </a:r>
            <a:r>
              <a:rPr lang="th-TH" sz="3200" b="1" dirty="0" err="1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sz="3200" b="1" dirty="0" err="1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กวจ</a:t>
            </a: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) 0405.2/ว 553 </a:t>
            </a:r>
            <a:r>
              <a:rPr lang="th-TH" sz="3200" b="1" dirty="0" err="1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14 ธ.ค. 2561</a:t>
            </a:r>
          </a:p>
          <a:p>
            <a:pPr>
              <a:buFont typeface="Arial" pitchFamily="34" charset="0"/>
              <a:buChar char="•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การทำข้อตกลงเป็นหนังสือ ในกรณีนี้  </a:t>
            </a:r>
            <a:r>
              <a:rPr lang="th-TH" sz="3200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ไม่ต้องกำหนดค่าปรับ</a:t>
            </a:r>
            <a:endParaRPr lang="th-TH" sz="3200" u="sng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3" name="Picture 12" descr="ประกาศข้อตกลง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2204864"/>
            <a:ext cx="8165708" cy="1944216"/>
          </a:xfrm>
          <a:prstGeom prst="rect">
            <a:avLst/>
          </a:prstGeom>
        </p:spPr>
      </p:pic>
      <p:sp>
        <p:nvSpPr>
          <p:cNvPr id="14" name="Down Arrow 13"/>
          <p:cNvSpPr/>
          <p:nvPr/>
        </p:nvSpPr>
        <p:spPr>
          <a:xfrm>
            <a:off x="5580112" y="2132856"/>
            <a:ext cx="576064" cy="504056"/>
          </a:xfrm>
          <a:prstGeom prst="down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25516014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155</a:t>
            </a:fld>
            <a:endParaRPr lang="th-TH"/>
          </a:p>
        </p:txBody>
      </p:sp>
      <p:grpSp>
        <p:nvGrpSpPr>
          <p:cNvPr id="2" name="Group 1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0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Oval 1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827584" y="548680"/>
            <a:ext cx="7344816" cy="78581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altLang="th-TH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การรับประกันความชำรุดบกพร่อง</a:t>
            </a:r>
            <a:endParaRPr kumimoji="0" lang="th-TH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graphicFrame>
        <p:nvGraphicFramePr>
          <p:cNvPr id="12" name="ตาราง 11"/>
          <p:cNvGraphicFramePr>
            <a:graphicFrameLocks noGrp="1"/>
          </p:cNvGraphicFramePr>
          <p:nvPr/>
        </p:nvGraphicFramePr>
        <p:xfrm>
          <a:off x="827583" y="1340768"/>
          <a:ext cx="756084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79996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งานซื้อ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งานจ้างก่อสร้าง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งานจ้างทั่วไป</a:t>
                      </a:r>
                    </a:p>
                    <a:p>
                      <a:pPr algn="ctr"/>
                      <a:r>
                        <a:rPr lang="th-TH" sz="3200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ที่ไม่ใช่</a:t>
                      </a:r>
                    </a:p>
                    <a:p>
                      <a:pPr algn="ctr"/>
                      <a:r>
                        <a:rPr lang="th-TH" sz="3200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งานก่อสร้าง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79996"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เป็นดุลพินิจ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30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ไม่น้อยกว่า 2 ปี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30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ไม่ถึงต้อง 2 ปี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เป็นดุลพินิจ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3" name="สี่เหลี่ยมผืนผ้า 12"/>
          <p:cNvSpPr/>
          <p:nvPr/>
        </p:nvSpPr>
        <p:spPr>
          <a:xfrm>
            <a:off x="611560" y="4005064"/>
            <a:ext cx="813690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u="sng" dirty="0">
                <a:latin typeface="EucrosiaUPC" pitchFamily="18" charset="-34"/>
                <a:cs typeface="EucrosiaUPC" pitchFamily="18" charset="-34"/>
              </a:rPr>
              <a:t>หมายเหตุ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2200" b="1" dirty="0">
                <a:latin typeface="EucrosiaUPC" pitchFamily="18" charset="-34"/>
                <a:cs typeface="EucrosiaUPC" pitchFamily="18" charset="-34"/>
              </a:rPr>
              <a:t>:</a:t>
            </a:r>
            <a:endParaRPr lang="th-TH" sz="2200" b="1" dirty="0">
              <a:latin typeface="EucrosiaUPC" pitchFamily="18" charset="-34"/>
              <a:cs typeface="EucrosiaUPC" pitchFamily="18" charset="-34"/>
            </a:endParaRPr>
          </a:p>
          <a:p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1. งานจ้างก่อสร้าง รับประกันไม่น้อยกว่า 2 ปี เป็นไปตามหนังสือ ด่วนที่สุด ที่ </a:t>
            </a:r>
            <a:r>
              <a:rPr lang="th-TH" sz="2200" b="1" dirty="0" err="1"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sz="2200" b="1" dirty="0" err="1">
                <a:latin typeface="EucrosiaUPC" pitchFamily="18" charset="-34"/>
                <a:cs typeface="EucrosiaUPC" pitchFamily="18" charset="-34"/>
              </a:rPr>
              <a:t>กนบ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) 0405.2/ว.410 ลงวันที่ 24 ตุลาคม 2560</a:t>
            </a:r>
          </a:p>
          <a:p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2. งานก่อสร้างที่โดยสภาพเห็นควรยกเว้นไม่มีต้องรับผิดชอบความชำรุดบกพร่องเป็นระยะเวลา 2 ปี ได้แก่ (1) ถนนลูกรัง ถนนดิน และ (2) งานขุด หรือขุดลอง คู คลอง สระหรือหนอง ซึ่งเป็นงานดิน ที่ไม่มีการดาดคอนกรีต เป็นไปตามมติคณะรัฐมนตรีเมื่อวันที่ 28 ธ.ค. 2536 แจ้งตามหนังสือ ที่ </a:t>
            </a:r>
            <a:r>
              <a:rPr lang="th-TH" sz="2200" b="1" dirty="0" err="1">
                <a:latin typeface="EucrosiaUPC" pitchFamily="18" charset="-34"/>
                <a:cs typeface="EucrosiaUPC" pitchFamily="18" charset="-34"/>
              </a:rPr>
              <a:t>นร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0202/ว.1 ลงวันที่ 3 ม.ค. 2537</a:t>
            </a:r>
          </a:p>
        </p:txBody>
      </p:sp>
    </p:spTree>
    <p:extLst>
      <p:ext uri="{BB962C8B-B14F-4D97-AF65-F5344CB8AC3E}">
        <p14:creationId xmlns:p14="http://schemas.microsoft.com/office/powerpoint/2010/main" val="1403291017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E3473D-9D23-4FBC-A82E-5102E281F4DB}" type="slidenum">
              <a:rPr lang="en-US" b="1">
                <a:latin typeface="BrowalliaUPC" pitchFamily="34" charset="-34"/>
                <a:cs typeface="BrowalliaUPC" pitchFamily="34" charset="-34"/>
              </a:rPr>
              <a:pPr>
                <a:defRPr/>
              </a:pPr>
              <a:t>156</a:t>
            </a:fld>
            <a:endParaRPr lang="th-TH" b="1">
              <a:latin typeface="BrowalliaUPC" pitchFamily="34" charset="-34"/>
              <a:cs typeface="BrowalliaUPC" pitchFamily="34" charset="-34"/>
            </a:endParaRPr>
          </a:p>
        </p:txBody>
      </p:sp>
      <p:sp>
        <p:nvSpPr>
          <p:cNvPr id="357379" name="AutoShape 3"/>
          <p:cNvSpPr>
            <a:spLocks noChangeArrowheads="1"/>
          </p:cNvSpPr>
          <p:nvPr/>
        </p:nvSpPr>
        <p:spPr bwMode="auto">
          <a:xfrm>
            <a:off x="755576" y="152400"/>
            <a:ext cx="5832648" cy="756320"/>
          </a:xfrm>
          <a:prstGeom prst="roundRect">
            <a:avLst>
              <a:gd name="adj" fmla="val 16667"/>
            </a:avLst>
          </a:prstGeom>
          <a:solidFill>
            <a:srgbClr val="FFFFB7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h-TH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ucrosiaUPC" pitchFamily="18" charset="-34"/>
                <a:cs typeface="EucrosiaUPC" pitchFamily="18" charset="-34"/>
              </a:rPr>
              <a:t>การจ่ายเงินล่วงหน้า</a:t>
            </a:r>
          </a:p>
        </p:txBody>
      </p:sp>
      <p:sp>
        <p:nvSpPr>
          <p:cNvPr id="5" name="Rectangle 4"/>
          <p:cNvSpPr/>
          <p:nvPr/>
        </p:nvSpPr>
        <p:spPr>
          <a:xfrm>
            <a:off x="611560" y="932527"/>
            <a:ext cx="799288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 typeface="Courier New" pitchFamily="49" charset="0"/>
              <a:buChar char="o"/>
            </a:pP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การจ่ายเงินค่าพัสดุล่วงหน้าให้แก่ผู้ประกอบการที่เป็นคู่สัญญา</a:t>
            </a:r>
          </a:p>
          <a:p>
            <a:pPr algn="l">
              <a:buFont typeface="Courier New" pitchFamily="49" charset="0"/>
              <a:buChar char="o"/>
            </a:pP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จะกระทำมิได้ เว้นแต่</a:t>
            </a: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หัวหน้าหน่วยงานของรัฐเห็นว่ามีความจำเป็นจะต้องจ่าย และมีการกำหนดเงื่อนไขไว้ก่อนการทำสัญญาหรือข้อตกลง ให้กระทำได้เฉพาะกรณีและตามหลักเกณฑ์ดังต่อไปนี้</a:t>
            </a: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7164288" y="116632"/>
            <a:ext cx="1368152" cy="1296144"/>
          </a:xfrm>
          <a:prstGeom prst="wedgeEllipseCallout">
            <a:avLst>
              <a:gd name="adj1" fmla="val -75672"/>
              <a:gd name="adj2" fmla="val -1766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89 </a:t>
            </a: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5" name="ตาราง 14"/>
          <p:cNvGraphicFramePr>
            <a:graphicFrameLocks noGrp="1"/>
          </p:cNvGraphicFramePr>
          <p:nvPr/>
        </p:nvGraphicFramePr>
        <p:xfrm>
          <a:off x="755576" y="2591152"/>
          <a:ext cx="756084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66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342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tabLst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 2"/>
                        </a:rPr>
                        <a:t> 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" pitchFamily="2" charset="2"/>
                        </a:rPr>
                        <a:t>การซื้อหรือจ้างจากหน่วยงานของรัฐ</a:t>
                      </a:r>
                      <a:endParaRPr lang="th-T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" pitchFamily="2" charset="2"/>
                        </a:rPr>
                        <a:t>จ่ายได้ 50 %</a:t>
                      </a:r>
                      <a:endParaRPr lang="th-T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 2"/>
                        </a:rPr>
                        <a:t> 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" pitchFamily="2" charset="2"/>
                        </a:rPr>
                        <a:t>ซื้อพัสดุจากต่างประเทศ</a:t>
                      </a:r>
                      <a:endParaRPr lang="th-T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" pitchFamily="2" charset="2"/>
                        </a:rPr>
                        <a:t>จ่ายตามที่ผู้ขายกำหนด</a:t>
                      </a:r>
                      <a:endParaRPr lang="th-T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 2"/>
                        </a:rPr>
                        <a:t> 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" pitchFamily="2" charset="2"/>
                        </a:rPr>
                        <a:t>การบอกรับวารสาร/สั่งจองหนังสือ/ซื้อฐานข้อมูลที่ต้องบอกรับสมาชิกก่อน ฯ</a:t>
                      </a:r>
                      <a:endParaRPr lang="th-T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" pitchFamily="2" charset="2"/>
                        </a:rPr>
                        <a:t>จ่ายเท่าที่จ่ายจริง</a:t>
                      </a:r>
                      <a:endParaRPr lang="th-T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 2"/>
                        </a:rPr>
                        <a:t> 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" pitchFamily="2" charset="2"/>
                        </a:rPr>
                        <a:t>การซื้อหรือจ้างโดยวิธีประกาศเชิญชวนทั่วไป วิธีคัดเลือก วิธีเฉพาะเจาะจง ยกเว้นวิธีเฉพาะเจาะจงตาม ม.56(2)(ข)</a:t>
                      </a:r>
                      <a:endParaRPr lang="th-T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" pitchFamily="2" charset="2"/>
                        </a:rPr>
                        <a:t>จ่ายได้ 15% </a:t>
                      </a:r>
                      <a:endParaRPr lang="th-T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6" name="สี่เหลี่ยมผืนผ้า 15"/>
          <p:cNvSpPr/>
          <p:nvPr/>
        </p:nvSpPr>
        <p:spPr>
          <a:xfrm>
            <a:off x="827584" y="5589240"/>
            <a:ext cx="748883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2600" b="1" dirty="0">
                <a:latin typeface="EucrosiaUPC" pitchFamily="18" charset="-34"/>
                <a:cs typeface="EucrosiaUPC" pitchFamily="18" charset="-34"/>
                <a:sym typeface="Wingdings" pitchFamily="2" charset="2"/>
              </a:rPr>
              <a:t> </a:t>
            </a: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" pitchFamily="2" charset="2"/>
              </a:rPr>
              <a:t>ทั้งนี้ การจ่ายเงินล่วงหน้าจะต้องกำหนดเงื่อนไขไว้ในประกาศหรือ</a:t>
            </a:r>
          </a:p>
          <a:p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" pitchFamily="2" charset="2"/>
              </a:rPr>
              <a:t>  หนังสือเชิญชวนด้วย</a:t>
            </a:r>
            <a:endParaRPr lang="th-TH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639688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157</a:t>
            </a:fld>
            <a:endParaRPr lang="th-TH"/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auto">
          <a:xfrm>
            <a:off x="827584" y="800472"/>
            <a:ext cx="4610472" cy="756320"/>
          </a:xfrm>
          <a:prstGeom prst="roundRect">
            <a:avLst>
              <a:gd name="adj" fmla="val 16667"/>
            </a:avLst>
          </a:prstGeom>
          <a:solidFill>
            <a:srgbClr val="FFFFB7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h-TH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ucrosiaUPC" pitchFamily="18" charset="-34"/>
                <a:cs typeface="EucrosiaUPC" pitchFamily="18" charset="-34"/>
              </a:rPr>
              <a:t>การจ่ายเงินล่วงหน้า</a:t>
            </a:r>
          </a:p>
        </p:txBody>
      </p:sp>
      <p:sp>
        <p:nvSpPr>
          <p:cNvPr id="552961" name="Rectangle 1"/>
          <p:cNvSpPr>
            <a:spLocks noChangeArrowheads="1"/>
          </p:cNvSpPr>
          <p:nvPr/>
        </p:nvSpPr>
        <p:spPr bwMode="auto">
          <a:xfrm>
            <a:off x="683568" y="3334340"/>
            <a:ext cx="794248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900113" algn="l"/>
              </a:tabLst>
            </a:pP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การจ่ายเงินค่าพัสดุล่วงหน้าตามข้อ 89 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1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(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2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และ 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3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ไม่ต้องเรียกหลักประกัน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ea typeface="Cordia New" pitchFamily="34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900113" algn="l"/>
              </a:tabLst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ส่วนการจ่ายเงินค่าพัสดุล่วงหน้าตามข้อ 89 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4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ผู้ประกอบการที่เป็นคู่สัญญาจะต้องนำ</a:t>
            </a:r>
          </a:p>
          <a:p>
            <a:pPr marL="26670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900113" algn="l"/>
              </a:tabLst>
            </a:pP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พันธบัตรรัฐบาลไทย หรือ</a:t>
            </a:r>
          </a:p>
          <a:p>
            <a:pPr marL="26670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900113" algn="l"/>
              </a:tabLst>
            </a:pP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หนังสือค้ำประกันหรือหนังสือค้ำประกันอิเล็กทรอนิกส์ของธนาคารในประเทศ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/>
            </a:r>
            <a:b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</a:b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มาค้ำประกันเงินที่รับล่วงหน้าไปนั้น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900113" algn="l"/>
              </a:tabLst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ห้หน่วยงานของรัฐคืนหนังสือค้ำประกันดังกล่าวให้แก่คู่สัญญาเมื่อหน่วยงานของรัฐได้หักเงินที่ได้จ่ายล่วงหน้าจากเงินค่าของหรือค่าจ้างในแต่ละงวดครบถ้วนแล้ว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900113" algn="l"/>
              </a:tabLst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ทั้งนี้ ให้กำหนดเป็นเงื่อนไขไว้ในสัญญาด้วย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395536" y="1916832"/>
            <a:ext cx="1512168" cy="1440160"/>
          </a:xfrm>
          <a:prstGeom prst="wedgeEllipseCallout">
            <a:avLst>
              <a:gd name="adj1" fmla="val 40677"/>
              <a:gd name="adj2" fmla="val 5182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ข้อ 91</a:t>
            </a:r>
          </a:p>
        </p:txBody>
      </p:sp>
      <p:sp>
        <p:nvSpPr>
          <p:cNvPr id="7" name="Rectangle 6"/>
          <p:cNvSpPr/>
          <p:nvPr/>
        </p:nvSpPr>
        <p:spPr>
          <a:xfrm>
            <a:off x="2411760" y="1643316"/>
            <a:ext cx="61206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การจ่ายเงินตามแบบธรรมเนียมการค้าระหว่างประเทศ โดยเปิดเลต</a:t>
            </a:r>
            <a:r>
              <a:rPr lang="th-TH" sz="24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เตอร์ออฟ</a:t>
            </a:r>
            <a:r>
              <a:rPr lang="th-TH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เครดิต หรือโดยวิธีใช้ดราฟต์กรณีที่วงเงินไม่เกิน        500,000 บาท  หรือการจ่ายเงินตามความก้าวหน้าในการสั่งซื้อพัสดุ ให้กระทำได้โดยไม่ถือว่าเป็นการจ่ายเงินล่วงหน้า</a:t>
            </a: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6156176" y="116632"/>
            <a:ext cx="1512168" cy="1440160"/>
          </a:xfrm>
          <a:prstGeom prst="wedgeEllipseCallout">
            <a:avLst>
              <a:gd name="adj1" fmla="val -28611"/>
              <a:gd name="adj2" fmla="val 6042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ข้อ 90</a:t>
            </a:r>
          </a:p>
        </p:txBody>
      </p:sp>
      <p:grpSp>
        <p:nvGrpSpPr>
          <p:cNvPr id="4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5646320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158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821596"/>
            <a:ext cx="5982578" cy="541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54969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159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61" y="1196752"/>
            <a:ext cx="7929779" cy="439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00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IMG_1132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1052736"/>
            <a:ext cx="6816758" cy="4896544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39946" name="Rectangle 10"/>
          <p:cNvSpPr>
            <a:spLocks noGrp="1" noChangeArrowheads="1"/>
          </p:cNvSpPr>
          <p:nvPr>
            <p:ph type="title"/>
          </p:nvPr>
        </p:nvSpPr>
        <p:spPr>
          <a:xfrm>
            <a:off x="539552" y="288032"/>
            <a:ext cx="8136904" cy="836712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ts val="3800"/>
              </a:lnSpc>
            </a:pPr>
            <a:r>
              <a:rPr lang="th-TH" altLang="ko-KR" sz="3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โครงสร้างระเบียบกระทรวงการคลังว่าด้วยการจัดซื้อจัดจ้างและการบริหารพัสดุภาครัฐ พ.ศ. 2560</a:t>
            </a:r>
            <a:endParaRPr lang="en-US" altLang="ko-KR" sz="3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pSp>
        <p:nvGrpSpPr>
          <p:cNvPr id="2" name="Group 27"/>
          <p:cNvGrpSpPr/>
          <p:nvPr/>
        </p:nvGrpSpPr>
        <p:grpSpPr>
          <a:xfrm>
            <a:off x="467544" y="1988840"/>
            <a:ext cx="8352928" cy="1152128"/>
            <a:chOff x="-336684" y="1863064"/>
            <a:chExt cx="9172684" cy="1152128"/>
          </a:xfrm>
          <a:solidFill>
            <a:srgbClr val="FFFF00"/>
          </a:solidFill>
        </p:grpSpPr>
        <p:sp>
          <p:nvSpPr>
            <p:cNvPr id="39938" name="AutoShape 2"/>
            <p:cNvSpPr>
              <a:spLocks noChangeArrowheads="1"/>
            </p:cNvSpPr>
            <p:nvPr/>
          </p:nvSpPr>
          <p:spPr bwMode="auto">
            <a:xfrm>
              <a:off x="324411" y="1863064"/>
              <a:ext cx="8511589" cy="1152128"/>
            </a:xfrm>
            <a:prstGeom prst="roundRect">
              <a:avLst>
                <a:gd name="adj" fmla="val 16667"/>
              </a:avLst>
            </a:prstGeom>
            <a:grpFill/>
            <a:ln>
              <a:solidFill>
                <a:schemeClr val="accent6">
                  <a:lumMod val="20000"/>
                  <a:lumOff val="80000"/>
                </a:schemeClr>
              </a:solidFill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ข้อความทั่วไป </a:t>
              </a:r>
              <a:r>
                <a:rPr lang="th-TH" sz="24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(นิยาม การมีส่วนได้เสียในเรื่องที่ประชุมพิจารณา ผู้มีอำนาจและ</a:t>
              </a:r>
            </a:p>
            <a:p>
              <a:r>
                <a:rPr lang="th-TH" sz="24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การมอบอำนาจ การดำเนินการด้วยวิธีการทางอิเล็กทรอนิกส์ การจัดทำแผนการจัดซื้อ</a:t>
              </a:r>
            </a:p>
            <a:p>
              <a:r>
                <a:rPr lang="th-TH" sz="24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จัดจ้าง การตรวจสอบผู้มีผลประโยชน์ร่วมกัน การจัดทำบันทึกรายงานผลการพิจารณา)</a:t>
              </a:r>
              <a:endPara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51" name="AutoShape 15"/>
            <p:cNvSpPr>
              <a:spLocks noChangeArrowheads="1"/>
            </p:cNvSpPr>
            <p:nvPr/>
          </p:nvSpPr>
          <p:spPr bwMode="auto">
            <a:xfrm>
              <a:off x="-336684" y="2041360"/>
              <a:ext cx="714381" cy="685800"/>
            </a:xfrm>
            <a:prstGeom prst="diamond">
              <a:avLst/>
            </a:prstGeom>
            <a:grpFill/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>
                  <a:solidFill>
                    <a:sysClr val="windowText" lastClr="000000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1</a:t>
              </a:r>
              <a:endParaRPr lang="en-US" altLang="ko-KR" sz="2400" b="1" dirty="0">
                <a:solidFill>
                  <a:sysClr val="windowText" lastClr="00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983651" y="3356992"/>
            <a:ext cx="7764813" cy="1296144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948" name="AutoShape 12"/>
          <p:cNvSpPr>
            <a:spLocks noChangeArrowheads="1"/>
          </p:cNvSpPr>
          <p:nvPr/>
        </p:nvSpPr>
        <p:spPr bwMode="auto">
          <a:xfrm>
            <a:off x="1259632" y="3694960"/>
            <a:ext cx="3875372" cy="598136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/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การซื้อหรือการจ้าง (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บททั่วไป กระบวนการซื้อหรือการจ้างแต่ละวิธีการจ้างออกแบบ</a:t>
            </a:r>
          </a:p>
          <a:p>
            <a:pPr latinLnBrk="1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รวมก่อสร้าง อำนาจในการสั่งซื้อหรือสั่งจ้าง การจ่ายเงินล่วงหน้า การเช่า </a:t>
            </a:r>
          </a:p>
          <a:p>
            <a:pPr latinLnBrk="1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การแลกเปลี่ยน)</a:t>
            </a:r>
            <a:endParaRPr kumimoji="1" lang="en-US" altLang="ko-KR" sz="2400" b="1" dirty="0">
              <a:solidFill>
                <a:schemeClr val="bg1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39955" name="AutoShape 19"/>
          <p:cNvSpPr>
            <a:spLocks noChangeArrowheads="1"/>
          </p:cNvSpPr>
          <p:nvPr/>
        </p:nvSpPr>
        <p:spPr bwMode="auto">
          <a:xfrm>
            <a:off x="467544" y="3607296"/>
            <a:ext cx="622497" cy="685800"/>
          </a:xfrm>
          <a:prstGeom prst="diamond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/>
            <a:r>
              <a:rPr lang="th-TH" altLang="ko-KR" sz="2400" b="1" dirty="0">
                <a:solidFill>
                  <a:sysClr val="windowText" lastClr="00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2</a:t>
            </a:r>
            <a:endParaRPr lang="en-US" altLang="ko-KR" sz="2400" b="1" dirty="0">
              <a:solidFill>
                <a:sysClr val="windowText" lastClr="00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1037550" y="4903440"/>
            <a:ext cx="7782922" cy="1621904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949" name="AutoShape 13"/>
          <p:cNvSpPr>
            <a:spLocks noChangeArrowheads="1"/>
          </p:cNvSpPr>
          <p:nvPr/>
        </p:nvSpPr>
        <p:spPr bwMode="auto">
          <a:xfrm>
            <a:off x="1286549" y="5412626"/>
            <a:ext cx="3561641" cy="642942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>
                        <a:gamma/>
                        <a:shade val="46275"/>
                        <a:invGamma/>
                      </a:schemeClr>
                    </a:gs>
                    <a:gs pos="50000">
                      <a:schemeClr val="accent2"/>
                    </a:gs>
                    <a:gs pos="100000">
                      <a:schemeClr val="accent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/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งานจ้างที่ปรึกษา 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(บททั่วไป กระบวนการจ้างที่ปรึกษา การจัดทำร่างขอบเขตของงาน</a:t>
            </a:r>
          </a:p>
          <a:p>
            <a:pPr latinLnBrk="1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จ้างที่ปรึกษา รายงานขอจ้างที่ปรึกษา คณะกรรมการดำเนินงานจ้างที่ปรึกษา การจ้าง</a:t>
            </a:r>
          </a:p>
          <a:p>
            <a:pPr latinLnBrk="1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ที่ปรึกษาแต่ละวิธี เกณฑ์การพิจารณาคัดเลือกข้อเสนอ อำนาจการสั่งจ้างงานจ้าง</a:t>
            </a:r>
          </a:p>
          <a:p>
            <a:pPr latinLnBrk="1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ที่ปรึกษา ค่าจ้างที่ปรึกษา ค่าจ้างล่วงหน้า</a:t>
            </a:r>
            <a:r>
              <a:rPr lang="th-TH" sz="2400" b="1" dirty="0">
                <a:solidFill>
                  <a:srgbClr val="0070C0"/>
                </a:solidFill>
                <a:latin typeface="EucrosiaUPC" pitchFamily="18" charset="-34"/>
                <a:cs typeface="EucrosiaUPC" pitchFamily="18" charset="-34"/>
              </a:rPr>
              <a:t>)</a:t>
            </a:r>
            <a:endParaRPr kumimoji="1" lang="en-US" altLang="ko-KR" sz="2400" b="1" dirty="0">
              <a:solidFill>
                <a:schemeClr val="bg1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39956" name="AutoShape 20"/>
          <p:cNvSpPr>
            <a:spLocks noChangeArrowheads="1"/>
          </p:cNvSpPr>
          <p:nvPr/>
        </p:nvSpPr>
        <p:spPr bwMode="auto">
          <a:xfrm>
            <a:off x="502878" y="5191472"/>
            <a:ext cx="684746" cy="757808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/>
            <a:r>
              <a:rPr lang="th-TH" altLang="ko-KR" sz="2400" b="1" dirty="0">
                <a:solidFill>
                  <a:sysClr val="windowText" lastClr="00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3</a:t>
            </a:r>
            <a:endParaRPr lang="en-US" altLang="ko-KR" sz="2400" b="1" dirty="0">
              <a:solidFill>
                <a:sysClr val="windowText" lastClr="00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23528" y="1268760"/>
            <a:ext cx="8568952" cy="5040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ประกาศราชกิจจา</a:t>
            </a:r>
            <a:r>
              <a:rPr lang="th-TH" b="1" dirty="0" err="1">
                <a:latin typeface="EucrosiaUPC" pitchFamily="18" charset="-34"/>
                <a:cs typeface="EucrosiaUPC" pitchFamily="18" charset="-34"/>
              </a:rPr>
              <a:t>นุเบกษา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 23 สิงหาคม 2560 มีผลใช้บังคับ 24 สิงหาคม 2560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6892195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160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30" y="980728"/>
            <a:ext cx="8167414" cy="482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07088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161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475655" y="693548"/>
            <a:ext cx="6336705" cy="5635664"/>
            <a:chOff x="1475655" y="693548"/>
            <a:chExt cx="6336705" cy="5635664"/>
          </a:xfrm>
        </p:grpSpPr>
        <p:grpSp>
          <p:nvGrpSpPr>
            <p:cNvPr id="14" name="Group 13"/>
            <p:cNvGrpSpPr/>
            <p:nvPr/>
          </p:nvGrpSpPr>
          <p:grpSpPr>
            <a:xfrm>
              <a:off x="1475655" y="1293311"/>
              <a:ext cx="6336705" cy="5035901"/>
              <a:chOff x="971600" y="1572092"/>
              <a:chExt cx="7210507" cy="5745340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1600" y="1572092"/>
                <a:ext cx="7210507" cy="3207350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7677" y="4712968"/>
                <a:ext cx="7194430" cy="2604464"/>
              </a:xfrm>
              <a:prstGeom prst="rect">
                <a:avLst/>
              </a:prstGeom>
            </p:spPr>
          </p:pic>
        </p:grp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3928" y="693548"/>
              <a:ext cx="1296144" cy="5752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328989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162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115616" y="692696"/>
            <a:ext cx="7055401" cy="5616624"/>
            <a:chOff x="1115616" y="692696"/>
            <a:chExt cx="7055401" cy="5616624"/>
          </a:xfrm>
        </p:grpSpPr>
        <p:grpSp>
          <p:nvGrpSpPr>
            <p:cNvPr id="13" name="Group 12"/>
            <p:cNvGrpSpPr/>
            <p:nvPr/>
          </p:nvGrpSpPr>
          <p:grpSpPr>
            <a:xfrm>
              <a:off x="1115616" y="1272704"/>
              <a:ext cx="7055401" cy="5036616"/>
              <a:chOff x="1250399" y="1416720"/>
              <a:chExt cx="7055401" cy="5036616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50399" y="1416720"/>
                <a:ext cx="7055401" cy="1580232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50399" y="3003534"/>
                <a:ext cx="7055401" cy="3449802"/>
              </a:xfrm>
              <a:prstGeom prst="rect">
                <a:avLst/>
              </a:prstGeom>
            </p:spPr>
          </p:pic>
        </p:grp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7903" y="692696"/>
              <a:ext cx="1872209" cy="5908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1969821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163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23528" y="823239"/>
            <a:ext cx="8208912" cy="4838009"/>
            <a:chOff x="323528" y="823239"/>
            <a:chExt cx="8208912" cy="483800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1920" y="823239"/>
              <a:ext cx="1683932" cy="661545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562726"/>
              <a:ext cx="7689383" cy="352251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560" y="2131001"/>
              <a:ext cx="7920880" cy="3530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5090002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164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75" y="1268760"/>
            <a:ext cx="8155025" cy="364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415228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165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51520" y="1044060"/>
            <a:ext cx="8424936" cy="4545180"/>
            <a:chOff x="251520" y="1044060"/>
            <a:chExt cx="8424936" cy="454518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520" y="2060848"/>
              <a:ext cx="8180326" cy="422022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551" y="2514505"/>
              <a:ext cx="8207905" cy="3074735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3768" y="1044060"/>
              <a:ext cx="4320480" cy="7287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2390777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166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95536" y="980728"/>
            <a:ext cx="8136904" cy="4488740"/>
            <a:chOff x="395536" y="818913"/>
            <a:chExt cx="8136904" cy="448874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2458" y="818913"/>
              <a:ext cx="1835646" cy="665871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1700808"/>
              <a:ext cx="7798846" cy="392121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2182699"/>
              <a:ext cx="7824988" cy="914948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880" y="3059494"/>
              <a:ext cx="7807560" cy="22481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6092181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167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411760" y="410939"/>
            <a:ext cx="4680520" cy="641797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หลักประกันการเสนอราคา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7624" y="836712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กรณีที่มีวงเงินเกิน 5 ล้านบาท 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ให้ใช้หลักประกันอย่างหนึ่งอย่างใด ดังต่อไปนี้</a:t>
            </a:r>
            <a:endParaRPr lang="en-US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7584" y="1568986"/>
            <a:ext cx="5616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1. เช็คหรือด</a:t>
            </a:r>
            <a:r>
              <a:rPr lang="th-TH" sz="20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ที่ธนาคารเซ็นสั่งจ่าย ซึ่งเป็นเช็คหรือด</a:t>
            </a:r>
            <a:r>
              <a:rPr lang="th-TH" sz="20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ลงวันที่ที่ใช้เช็คหรือด</a:t>
            </a:r>
            <a:r>
              <a:rPr lang="th-TH" sz="20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นั้น ชำระต่อเจ้าหน้าที่ หรือก่อนวันนั้นไม่เกิน</a:t>
            </a:r>
            <a:r>
              <a:rPr lang="en-US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3</a:t>
            </a: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วันทำการ</a:t>
            </a:r>
            <a:endParaRPr lang="th-TH" sz="20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9" name="Picture 8" descr="เช็คธนาคาร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892598">
            <a:off x="6391187" y="1091226"/>
            <a:ext cx="2581649" cy="12005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Rectangle 9"/>
          <p:cNvSpPr/>
          <p:nvPr/>
        </p:nvSpPr>
        <p:spPr>
          <a:xfrm>
            <a:off x="2483768" y="2276872"/>
            <a:ext cx="56886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2. หนังสือค้ำประกันอิเล็กทรอนิกส์ของธนาคาร</a:t>
            </a:r>
          </a:p>
          <a:p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ภายในประเทศตามแบบที่คณะกรรมการนโยบายกำหนด </a:t>
            </a:r>
          </a:p>
          <a:p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โดยอาจเป็นหนังสือค้ำประกันอิเล็กทรอนิกส์ตามวิธีการที่กรมบัญชีกลางกำหนดก็ได้</a:t>
            </a:r>
            <a:endParaRPr lang="th-TH" sz="2000" dirty="0">
              <a:solidFill>
                <a:srgbClr val="0000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5776" y="3501008"/>
            <a:ext cx="59766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4. หนังสือค้ำประกันของบริษัทเงินทุนหรือบริษัทเงินทุนหลักทรัพย์ที่ได้รับอนุญาตให้ ประกอบกิจการเงินทุนเพื่อการพาณิชย์และประกอบธุรกิจค้ำประกันตามประกาศของธนาคารแห่งประเทศไทย ตามรายชื่อบริษัทเงินทุนที่ธนาคารแห่งประเทศไทยแจ้งเวียนให้ทราบ โดยอนุโลมให้ใช้ตามตัวอย่างหนังสือค้ำประกันของธนาคารที่คณะกรรมการนโยบายกำหนด</a:t>
            </a:r>
            <a:endParaRPr lang="th-TH" sz="2000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3" name="Picture 12" descr="หนังสือค้ำ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277107"/>
            <a:ext cx="2075001" cy="25920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Rectangle 13"/>
          <p:cNvSpPr/>
          <p:nvPr/>
        </p:nvSpPr>
        <p:spPr>
          <a:xfrm>
            <a:off x="467544" y="4911551"/>
            <a:ext cx="22733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3. พันธบัตรรัฐบาลไทย </a:t>
            </a:r>
            <a:endParaRPr lang="th-TH" sz="24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915816" y="5229200"/>
            <a:ext cx="5976664" cy="1015663"/>
          </a:xfrm>
          <a:prstGeom prst="rect">
            <a:avLst/>
          </a:prstGeom>
          <a:ln w="63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0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กรณีเป็นการยื่นข้อเสนอจากต่างประเทศ สำหรับการประกวดราคานานาชาติให้ใช้หนังสือค้ำประกันของธนาคารในต่างประเทศที่มีหลักฐานดี และหัวหน้าหน่วยงานของรัฐเชื่อถือเป็นหลักประกันสัญญาได้อีกประเภทหนึ่ง</a:t>
            </a:r>
            <a:endParaRPr lang="th-TH" sz="2000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899592" y="332656"/>
            <a:ext cx="1296144" cy="1224136"/>
          </a:xfrm>
          <a:prstGeom prst="wedgeEllipseCallout">
            <a:avLst>
              <a:gd name="adj1" fmla="val 71829"/>
              <a:gd name="adj2" fmla="val -1522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166 </a:t>
            </a:r>
          </a:p>
        </p:txBody>
      </p:sp>
      <p:grpSp>
        <p:nvGrpSpPr>
          <p:cNvPr id="5" name="Group 1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Picture 14" descr="พันธบัตร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5301208"/>
            <a:ext cx="2016224" cy="126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26760582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168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27584" y="3501008"/>
            <a:ext cx="5688632" cy="641797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วิธีการยื่นหลักประกันการเสนอราคา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539552" y="260648"/>
            <a:ext cx="1512168" cy="1440160"/>
          </a:xfrm>
          <a:prstGeom prst="wedgeEllipseCallout">
            <a:avLst>
              <a:gd name="adj1" fmla="val 71829"/>
              <a:gd name="adj2" fmla="val -1678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168 </a:t>
            </a:r>
          </a:p>
        </p:txBody>
      </p:sp>
      <p:sp>
        <p:nvSpPr>
          <p:cNvPr id="5" name="Rectangle 4"/>
          <p:cNvSpPr/>
          <p:nvPr/>
        </p:nvSpPr>
        <p:spPr>
          <a:xfrm>
            <a:off x="2123728" y="836712"/>
            <a:ext cx="67687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หลักประกันการเสนอราคา ให้กำหนดมูลค่าเป็นจำนวนเต็มในอัตราร้อยละ 5 ของวงเงินงบประมาณ เว้นแต่ การจัดซื้อจัดจ้างที่หัวหน้าหน่วยงานของรัฐเห็นว่ามีความสำคัญเป็นพิเศษ จะกำหนดอัตราสูงกว่าร้อยละห้า</a:t>
            </a:r>
            <a:br>
              <a:rPr lang="th-TH" sz="2400" b="1" dirty="0">
                <a:latin typeface="EucrosiaUPC" pitchFamily="18" charset="-34"/>
                <a:cs typeface="EucrosiaUPC" pitchFamily="18" charset="-34"/>
              </a:rPr>
            </a:b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แต่ไม่เกินร้อยละสิบก็ได้ (ข้อ 168 วรรคหนึ่ง)</a:t>
            </a:r>
          </a:p>
        </p:txBody>
      </p:sp>
      <p:sp>
        <p:nvSpPr>
          <p:cNvPr id="552961" name="Rectangle 1"/>
          <p:cNvSpPr>
            <a:spLocks noChangeArrowheads="1"/>
          </p:cNvSpPr>
          <p:nvPr/>
        </p:nvSpPr>
        <p:spPr bwMode="auto">
          <a:xfrm>
            <a:off x="683568" y="2309971"/>
            <a:ext cx="81369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tabLst>
                <a:tab pos="900113" algn="l"/>
              </a:tabLst>
            </a:pP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 จะต้องระบุไว้เป็นเงื่อนไขในเอกสารเชิญชวนให้เข้ายื่นข้อเสนอด้วย </a:t>
            </a:r>
            <a:r>
              <a:rPr lang="th-TH" sz="24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(ข้อ 168 วรรคสาม)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	</a:t>
            </a:r>
            <a:endParaRPr kumimoji="0" lang="th-TH" sz="24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3568" y="2742019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 ในกรณีที่ผู้ยื่นข้อเสนอวางหลักประกันที่มีมูลค่าสูงกว่าที่กำหนดไว้ ให้อนุโลมรับได้</a:t>
            </a:r>
          </a:p>
          <a:p>
            <a: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(ข้อ 168 วรรคสี่)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75928" y="260648"/>
            <a:ext cx="8496944" cy="641797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มูลค่าหลักประกันการเสนอราคา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6948264" y="3140968"/>
            <a:ext cx="1512168" cy="1440160"/>
          </a:xfrm>
          <a:prstGeom prst="wedgeEllipseCallout">
            <a:avLst>
              <a:gd name="adj1" fmla="val -69266"/>
              <a:gd name="adj2" fmla="val -355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166 วรรคห้า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9552" y="4077072"/>
            <a:ext cx="907300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ในกรณีนำหลักประกันการเสนอราคาตามวรรคสอง (1) (3) หรือ (4)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ให้ส่งหลักประกันการเสนอราคาในรูปแบบ </a:t>
            </a:r>
            <a:r>
              <a:rPr lang="en-US" sz="2200" b="1" dirty="0">
                <a:latin typeface="EucrosiaUPC" pitchFamily="18" charset="-34"/>
                <a:cs typeface="EucrosiaUPC" pitchFamily="18" charset="-34"/>
              </a:rPr>
              <a:t>PDF File 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2200" b="1" dirty="0">
                <a:latin typeface="EucrosiaUPC" pitchFamily="18" charset="-34"/>
                <a:cs typeface="EucrosiaUPC" pitchFamily="18" charset="-34"/>
              </a:rPr>
              <a:t>Portable Document Format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) ในวันเสนอราคา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ให้ส่งต้นฉบับมาให้หน่วยงานของรัฐตรวจสอบความถูกต้อง ตามวัน และเวลาที่กำหนด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โดยจะต้องดำเนินการวันใดวันหนึ่งภายใน 5 วันทำการ นับถัดจากวันเสนอราคา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เว้นแต่ไม่อาจดำเนินการวันใดวันหนึ่งได้ ให้หน่วยงานของรัฐพิจารณากำหนดมากกว่า 1 วันได้ </a:t>
            </a:r>
          </a:p>
          <a:p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  แต่จำนวนวันดังกล่าวต้องไม่เกิน 5 วันทำการ นับถัดจากวันเสนอราคา ทั้งนี้ ให้ระบุไว้เป็นเงื่อนไข</a:t>
            </a:r>
          </a:p>
          <a:p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  ในเอกสารเชิญชวนให้ชัดเจนด้วย</a:t>
            </a:r>
          </a:p>
        </p:txBody>
      </p:sp>
      <p:grpSp>
        <p:nvGrpSpPr>
          <p:cNvPr id="6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5395288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169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55576" y="535575"/>
            <a:ext cx="5760640" cy="80519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หลักประกันการรับเงินล่วงหน้า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6948264" y="692696"/>
            <a:ext cx="1368152" cy="1296144"/>
          </a:xfrm>
          <a:prstGeom prst="wedgeEllipseCallout">
            <a:avLst>
              <a:gd name="adj1" fmla="val -76982"/>
              <a:gd name="adj2" fmla="val -2803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172 </a:t>
            </a:r>
          </a:p>
        </p:txBody>
      </p:sp>
      <p:sp>
        <p:nvSpPr>
          <p:cNvPr id="5" name="Rectangle 4"/>
          <p:cNvSpPr/>
          <p:nvPr/>
        </p:nvSpPr>
        <p:spPr>
          <a:xfrm>
            <a:off x="1331640" y="1268760"/>
            <a:ext cx="69127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หลักประกันการรับเงินล่วงหน้า</a:t>
            </a:r>
          </a:p>
          <a:p>
            <a:pPr marL="266700"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ตามข้อ 91 วรรคสอง (การจ่ายค่าพัสดุล่วงหน้า)</a:t>
            </a:r>
          </a:p>
          <a:p>
            <a:pPr marL="266700"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ตามข้อ 130 วรรคหนึ่ง (การจ่ายค่าจ้างที่ปรึกษาล่วงหน้า)</a:t>
            </a:r>
            <a:endParaRPr lang="th-TH" dirty="0"/>
          </a:p>
        </p:txBody>
      </p:sp>
      <p:pic>
        <p:nvPicPr>
          <p:cNvPr id="6" name="Picture 5" descr="ปักหมุด.jpg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196752"/>
            <a:ext cx="648072" cy="64807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131840" y="2852936"/>
            <a:ext cx="56703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เมื่อหน่วยงานของรัฐได้หักเงินที่จะจ่ายแต่ละครั้ง</a:t>
            </a:r>
          </a:p>
          <a:p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ที่จะใช้คืนเงินล่วงหน้าที่คู่สัญญาได้รับไปเป็นจำนวนเท่าใดแล้ว หรือ</a:t>
            </a:r>
          </a:p>
          <a:p>
            <a:pPr>
              <a:buFont typeface="Wingdings" pitchFamily="2" charset="2"/>
              <a:buChar char="Ø"/>
            </a:pP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นำหลักประกันมาวางเท่ากับมูลค่าของเงินที่ต้องหัก</a:t>
            </a:r>
            <a:endParaRPr lang="th-TH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8" name="Picture 7" descr="หักคืน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852936"/>
            <a:ext cx="2505075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1835696" y="3861048"/>
            <a:ext cx="43204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000"/>
              </a:lnSpc>
            </a:pPr>
            <a:r>
              <a:rPr lang="th-TH" sz="1200" b="1" dirty="0">
                <a:solidFill>
                  <a:schemeClr val="tx1"/>
                </a:solidFill>
              </a:rPr>
              <a:t>ล่วงหน้า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35696" y="3284984"/>
            <a:ext cx="43204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000"/>
              </a:lnSpc>
            </a:pPr>
            <a:r>
              <a:rPr lang="th-TH" sz="1200" b="1" dirty="0">
                <a:solidFill>
                  <a:schemeClr val="tx1"/>
                </a:solidFill>
              </a:rPr>
              <a:t>หักคืน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5536" y="5067181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0225" lvl="2" indent="384175"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คู่สัญญาสามารถขอคืนหลักประกันการรับเงินล่วงหน้าแต่บางส่วนได้ </a:t>
            </a:r>
          </a:p>
          <a:p>
            <a:pPr marL="530225" lvl="2" indent="384175"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แต่ทั้งนี้ จะต้องระบุไว้เป็นเงื่อนไขในเอกสารเชิญชวนและในสัญญาด้วย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6313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IMG_1132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1052736"/>
            <a:ext cx="6816758" cy="4896544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39946" name="Rectangle 10"/>
          <p:cNvSpPr>
            <a:spLocks noGrp="1" noChangeArrowheads="1"/>
          </p:cNvSpPr>
          <p:nvPr>
            <p:ph type="title"/>
          </p:nvPr>
        </p:nvSpPr>
        <p:spPr>
          <a:xfrm>
            <a:off x="539552" y="288032"/>
            <a:ext cx="8136904" cy="836712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ts val="3800"/>
              </a:lnSpc>
            </a:pPr>
            <a:r>
              <a:rPr lang="th-TH" altLang="ko-KR" sz="3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โครงสร้างระเบียบกระทรวงการคลังว่าด้วยการจัดซื้อจัดจ้างและการบริหารพัสดุภาครัฐ พ.ศ. ๒๕๖๐</a:t>
            </a:r>
            <a:endParaRPr lang="en-US" altLang="ko-KR" sz="3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893534" y="1340768"/>
            <a:ext cx="7926938" cy="175019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950" name="AutoShape 14"/>
          <p:cNvSpPr>
            <a:spLocks noChangeArrowheads="1"/>
          </p:cNvSpPr>
          <p:nvPr/>
        </p:nvSpPr>
        <p:spPr bwMode="auto">
          <a:xfrm>
            <a:off x="1142533" y="2076844"/>
            <a:ext cx="3875373" cy="654076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tx1">
                        <a:gamma/>
                        <a:shade val="46275"/>
                        <a:invGamma/>
                      </a:schemeClr>
                    </a:gs>
                    <a:gs pos="50000">
                      <a:schemeClr val="tx1"/>
                    </a:gs>
                    <a:gs pos="100000">
                      <a:schemeClr val="tx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/>
            <a:r>
              <a:rPr lang="th-TH" b="1" dirty="0">
                <a:latin typeface="EucrosiaUPC" pitchFamily="18" charset="-34"/>
                <a:cs typeface="EucrosiaUPC" pitchFamily="18" charset="-34"/>
              </a:rPr>
              <a:t>การจ้างออกแบบหรือควบคุมงานก่อสร้าง (กระบวนการจ้างออกแบบฯ </a:t>
            </a:r>
          </a:p>
          <a:p>
            <a:pPr latinLnBrk="1"/>
            <a:r>
              <a:rPr lang="th-TH" b="1" dirty="0">
                <a:latin typeface="EucrosiaUPC" pitchFamily="18" charset="-34"/>
                <a:cs typeface="EucrosiaUPC" pitchFamily="18" charset="-34"/>
              </a:rPr>
              <a:t>การจัดทำร่างขอบเขตจ้างออกแบบหรือควบคุมงานก่อสร้าง  รายงาน</a:t>
            </a:r>
          </a:p>
          <a:p>
            <a:pPr latinLnBrk="1"/>
            <a:r>
              <a:rPr lang="th-TH" b="1" dirty="0">
                <a:latin typeface="EucrosiaUPC" pitchFamily="18" charset="-34"/>
                <a:cs typeface="EucrosiaUPC" pitchFamily="18" charset="-34"/>
              </a:rPr>
              <a:t>ขอจ้างฯ  การแต่งตั้งคณะกรรมการจ้างฯ  วิธีการจ้างแต่ละวิธี  อำนาจ</a:t>
            </a:r>
          </a:p>
          <a:p>
            <a:pPr latinLnBrk="1"/>
            <a:r>
              <a:rPr lang="th-TH" b="1" dirty="0">
                <a:latin typeface="EucrosiaUPC" pitchFamily="18" charset="-34"/>
                <a:cs typeface="EucrosiaUPC" pitchFamily="18" charset="-34"/>
              </a:rPr>
              <a:t>การสั่งจ้าง)</a:t>
            </a:r>
          </a:p>
          <a:p>
            <a:pPr eaLnBrk="1" latinLnBrk="1" hangingPunct="1"/>
            <a:endParaRPr kumimoji="1" lang="en-US" altLang="ko-KR" sz="2800" b="1" dirty="0">
              <a:solidFill>
                <a:schemeClr val="bg1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39957" name="AutoShape 21"/>
          <p:cNvSpPr>
            <a:spLocks noChangeArrowheads="1"/>
          </p:cNvSpPr>
          <p:nvPr/>
        </p:nvSpPr>
        <p:spPr bwMode="auto">
          <a:xfrm>
            <a:off x="395536" y="1800516"/>
            <a:ext cx="659842" cy="714380"/>
          </a:xfrm>
          <a:prstGeom prst="diamond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/>
            <a:r>
              <a:rPr lang="th-TH" altLang="ko-KR" sz="2400" b="1" dirty="0">
                <a:solidFill>
                  <a:sysClr val="windowText" lastClr="00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4</a:t>
            </a:r>
            <a:endParaRPr lang="en-US" altLang="ko-KR" sz="2400" b="1" dirty="0">
              <a:solidFill>
                <a:sysClr val="windowText" lastClr="00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15" name="AutoShape 2"/>
          <p:cNvSpPr>
            <a:spLocks noChangeArrowheads="1"/>
          </p:cNvSpPr>
          <p:nvPr/>
        </p:nvSpPr>
        <p:spPr bwMode="auto">
          <a:xfrm>
            <a:off x="787708" y="3290132"/>
            <a:ext cx="8032764" cy="1451864"/>
          </a:xfrm>
          <a:prstGeom prst="roundRect">
            <a:avLst>
              <a:gd name="adj" fmla="val 28916"/>
            </a:avLst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AutoShape 12"/>
          <p:cNvSpPr>
            <a:spLocks noChangeArrowheads="1"/>
          </p:cNvSpPr>
          <p:nvPr/>
        </p:nvSpPr>
        <p:spPr bwMode="auto">
          <a:xfrm>
            <a:off x="1080282" y="3656728"/>
            <a:ext cx="4000369" cy="571504"/>
          </a:xfrm>
          <a:prstGeom prst="roundRect">
            <a:avLst>
              <a:gd name="adj" fmla="val 1924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/>
            <a:r>
              <a:rPr lang="th-TH" b="1" dirty="0">
                <a:latin typeface="EucrosiaUPC" pitchFamily="18" charset="-34"/>
                <a:cs typeface="EucrosiaUPC" pitchFamily="18" charset="-34"/>
              </a:rPr>
              <a:t>การทำสัญญาและหลักประกัน (สัญญา  หลักประกันการเสนอราคา </a:t>
            </a:r>
          </a:p>
          <a:p>
            <a:pPr latinLnBrk="1"/>
            <a:r>
              <a:rPr lang="th-TH" b="1" dirty="0">
                <a:latin typeface="EucrosiaUPC" pitchFamily="18" charset="-34"/>
                <a:cs typeface="EucrosiaUPC" pitchFamily="18" charset="-34"/>
              </a:rPr>
              <a:t>หลักประกันสัญญา หลักประกันการรับเงินล่วงหน้า หลักประกันผลงาน)</a:t>
            </a:r>
            <a:endParaRPr kumimoji="1" lang="en-US" altLang="ko-KR" sz="2800" b="1" dirty="0"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19" name="AutoShape 15"/>
          <p:cNvSpPr>
            <a:spLocks noChangeArrowheads="1"/>
          </p:cNvSpPr>
          <p:nvPr/>
        </p:nvSpPr>
        <p:spPr bwMode="auto">
          <a:xfrm>
            <a:off x="358862" y="3662998"/>
            <a:ext cx="684746" cy="713810"/>
          </a:xfrm>
          <a:prstGeom prst="diamond">
            <a:avLst/>
          </a:prstGeom>
          <a:solidFill>
            <a:srgbClr val="92D050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/>
            <a:r>
              <a:rPr lang="th-TH" altLang="ko-KR" sz="2400" b="1" dirty="0">
                <a:solidFill>
                  <a:sysClr val="windowText" lastClr="00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5</a:t>
            </a:r>
            <a:endParaRPr lang="en-US" altLang="ko-KR" sz="2400" b="1" dirty="0">
              <a:solidFill>
                <a:sysClr val="windowText" lastClr="00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2" name="AutoShape 2"/>
          <p:cNvSpPr>
            <a:spLocks noChangeArrowheads="1"/>
          </p:cNvSpPr>
          <p:nvPr/>
        </p:nvSpPr>
        <p:spPr bwMode="auto">
          <a:xfrm>
            <a:off x="787708" y="4941168"/>
            <a:ext cx="8032764" cy="1656184"/>
          </a:xfrm>
          <a:prstGeom prst="roundRect">
            <a:avLst>
              <a:gd name="adj" fmla="val 28916"/>
            </a:avLst>
          </a:prstGeom>
          <a:solidFill>
            <a:srgbClr val="FFFFB7"/>
          </a:solidFill>
          <a:ln>
            <a:solidFill>
              <a:schemeClr val="accent4">
                <a:lumMod val="40000"/>
                <a:lumOff val="60000"/>
              </a:schemeClr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การบริหารสัญญา และการตรวจรับพัสดุ (หน้าที่ของคณะกรรมการตรวจรับพัสดุในงานซื้อ</a:t>
            </a:r>
          </a:p>
          <a:p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งานจ้าง/งานจ้างก่อสร้าง ผู้ควบคุมงาน ในงานจ้างที่ปรึกษา ในงานจ้างออกแบบหรือ</a:t>
            </a:r>
          </a:p>
          <a:p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ควบคุมงานก่อสร้าง การเรียกค่าปรับ การงด ลดค่าปรับ การขยายเวลาทำการตามสัญญา</a:t>
            </a:r>
          </a:p>
          <a:p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การบอกเลิกสัญญา การประกันความชำรุดบกพร่อง ค่าเสียหาย)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AutoShape 15"/>
          <p:cNvSpPr>
            <a:spLocks noChangeArrowheads="1"/>
          </p:cNvSpPr>
          <p:nvPr/>
        </p:nvSpPr>
        <p:spPr bwMode="auto">
          <a:xfrm>
            <a:off x="358862" y="5451494"/>
            <a:ext cx="684746" cy="713810"/>
          </a:xfrm>
          <a:prstGeom prst="diamond">
            <a:avLst/>
          </a:prstGeom>
          <a:solidFill>
            <a:srgbClr val="FFFF00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/>
            <a:r>
              <a:rPr lang="th-TH" altLang="ko-KR" sz="2400" b="1" dirty="0">
                <a:solidFill>
                  <a:sysClr val="windowText" lastClr="00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6</a:t>
            </a:r>
            <a:endParaRPr lang="en-US" altLang="ko-KR" sz="2400" b="1" dirty="0">
              <a:solidFill>
                <a:sysClr val="windowText" lastClr="00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Rectangle 2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1" name="Straight Connector 2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6892195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170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475656" y="476672"/>
            <a:ext cx="3600400" cy="641797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หลักประกันสัญญา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7624" y="961564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ให้ใช้หลักประกันอย่างหนึ่งอย่างใด ดังต่อไปนี้</a:t>
            </a:r>
            <a:endParaRPr lang="en-US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4" y="1700808"/>
            <a:ext cx="11753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/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1. เงินสด</a:t>
            </a:r>
          </a:p>
        </p:txBody>
      </p:sp>
      <p:pic>
        <p:nvPicPr>
          <p:cNvPr id="7" name="Picture 6" descr="เงินส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1484784"/>
            <a:ext cx="1584176" cy="10561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3491880" y="1412776"/>
            <a:ext cx="27363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2. เช็คหรือด</a:t>
            </a:r>
            <a:r>
              <a:rPr lang="th-TH" sz="20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ที่ธนาคารเซ็นสั่งจ่าย ซึ่งเป็นเช็คหรือด</a:t>
            </a:r>
            <a:r>
              <a:rPr lang="th-TH" sz="20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ลงวันที่ที่ใช้เช็คหรือด</a:t>
            </a:r>
            <a:r>
              <a:rPr lang="th-TH" sz="20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นั้น ชำระต่อเจ้าหน้าที่ หรือก่อนวันนั้นไม่เกิน</a:t>
            </a:r>
            <a:r>
              <a:rPr lang="en-US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3</a:t>
            </a: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วันทำการ</a:t>
            </a:r>
            <a:endParaRPr lang="th-TH" sz="20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9" name="Picture 8" descr="เช็คธนาคาร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892598">
            <a:off x="6152360" y="1406022"/>
            <a:ext cx="2782928" cy="12941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Rectangle 9"/>
          <p:cNvSpPr/>
          <p:nvPr/>
        </p:nvSpPr>
        <p:spPr>
          <a:xfrm>
            <a:off x="2699792" y="2996952"/>
            <a:ext cx="56886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3. หนังสือค้ำประกันของธนาคารภายในประเทศตามตัวอย่างที่คณะกรรมการนโยบายกำหนด โดยอาจเป็นหนังสือค้ำประกันอิเล็กทรอนิกส์ตามวิธีการที่กรมบัญชีกลางกำหนดก็ได้</a:t>
            </a:r>
            <a:endParaRPr lang="th-TH" sz="2000" dirty="0">
              <a:solidFill>
                <a:srgbClr val="0000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99792" y="3933056"/>
            <a:ext cx="5976664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9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4. หนังสือค้ำประกันของบริษัทเงินทุนหรือบริษัทเงินทุนหลักทรัพย์ที่ได้รับอนุญาตให้ ประกอบกิจการเงินทุนเพื่อการพาณิชย์และประกอบธุรกิจค้ำประกันตามประกาศของธนาคารแห่งประเทศไทย ตามรายชื่อบริษัทเงินทุนที่ธนาคารแห่งประเทศไทยแจ้งเวียนให้ทราบ โดยอนุโลมให้ใช้ตามตัวอย่างหนังสือค้ำประกันของธนาคารที่คณะกรรมการนโยบายกำหนด</a:t>
            </a:r>
            <a:endParaRPr lang="th-TH" sz="1900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3" name="Picture 12" descr="หนังสือค้ำ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2708920"/>
            <a:ext cx="1786969" cy="2232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Rectangle 13"/>
          <p:cNvSpPr/>
          <p:nvPr/>
        </p:nvSpPr>
        <p:spPr>
          <a:xfrm>
            <a:off x="467544" y="5013176"/>
            <a:ext cx="22733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5. พันธบัตรรัฐบาลไทย </a:t>
            </a:r>
            <a:endParaRPr lang="th-TH" sz="24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843808" y="5437673"/>
            <a:ext cx="5976664" cy="969496"/>
          </a:xfrm>
          <a:prstGeom prst="rect">
            <a:avLst/>
          </a:prstGeom>
          <a:ln w="63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19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กรณีเป็นการยื่นข้อเสนอจากต่างประเทศ สำหรับการประกวดราคานานาชาติให้ใช้หนังสือค้ำประกันของธนาคารในต่างประเทศที่มีหลักฐานดี และหัวหน้าหน่วยงานของรัฐเชื่อถือเป็นหลักประกันสัญญาได้อีกประเภทหนึ่ง</a:t>
            </a:r>
            <a:endParaRPr lang="th-TH" sz="1900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755576" y="188640"/>
            <a:ext cx="1080120" cy="1008112"/>
          </a:xfrm>
          <a:prstGeom prst="wedgeEllipseCallout">
            <a:avLst>
              <a:gd name="adj1" fmla="val 54927"/>
              <a:gd name="adj2" fmla="val 4157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167 </a:t>
            </a:r>
          </a:p>
        </p:txBody>
      </p:sp>
      <p:grpSp>
        <p:nvGrpSpPr>
          <p:cNvPr id="5" name="Group 1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Picture 14" descr="พันธบัตร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576" y="5421461"/>
            <a:ext cx="1872208" cy="11758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55594219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เพิ่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319" y="2924944"/>
            <a:ext cx="3602594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419872" y="2852936"/>
            <a:ext cx="5544616" cy="2880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ในกรณีที่หลักประกันต้องปรับปรุงในทางที่เพิ่มขึ้น</a:t>
            </a:r>
          </a:p>
          <a:p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และคู่สัญญาไม่นำหลักประกันมาเพิ่มให้ครบจำนวนภายใน 15 วัน </a:t>
            </a:r>
          </a:p>
          <a:p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ก่อนการส่งมอบพัสดุงวดสุดท้ายของปีนั้น</a:t>
            </a:r>
          </a:p>
          <a:p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หน่วยงานของรัฐหักเงินค่าพัสดุงวดสุดท้ายของปีนั้นที่หน่วยงานของรัฐจะต้องจ่ายให้เป็นหลักประกันในส่วนที่เพิ่มขึ้น 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การกำหนดหลักประกันตามวรรคหนึ่ง </a:t>
            </a:r>
          </a:p>
          <a:p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จะต้องระบุไว้เป็นเงื่อนไขในเอกสารเชิญชวนให้เข้ายื่น</a:t>
            </a:r>
          </a:p>
          <a:p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ข้อเสนอ หรือในสัญญาด้วย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95536" y="980728"/>
            <a:ext cx="8424936" cy="1800200"/>
          </a:xfrm>
          <a:prstGeom prst="rect">
            <a:avLst/>
          </a:prstGeom>
          <a:solidFill>
            <a:srgbClr val="FFFFB7"/>
          </a:solidFill>
          <a:ln w="31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หลักประกันการเสนอราคาและหลักประกันสัญญา ให้กำหนดมูลค่าเป็นจำนวนเต็ม</a:t>
            </a:r>
          </a:p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ในอัตราร้อยละห้า</a:t>
            </a:r>
            <a:r>
              <a:rPr lang="th-TH" sz="24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ของวงเงินงบประมาณหรือราคาพัสดุที่จัดซื้อจัดจ้างครั้งนั้น </a:t>
            </a:r>
          </a:p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เว้นแต่  การจัดซื้อจัดจ้างที่หัวหน้าหน่วยงานของรัฐเห็นว่ามีความสำคัญเป็นพิเศษ     </a:t>
            </a:r>
          </a:p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จะกำหนดอัตราสูงกว่าร้อยละห้าแต่ไม่เกินร้อยละสิบก็ได้</a:t>
            </a:r>
            <a:endParaRPr lang="th-TH" sz="24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979712" y="260648"/>
            <a:ext cx="4896544" cy="576064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มูลค่าหลักประกัน ร้อยละ </a:t>
            </a:r>
            <a:r>
              <a:rPr lang="en-US" sz="3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5</a:t>
            </a:r>
            <a:endParaRPr lang="th-TH" sz="3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z="2400" smtClean="0">
                <a:latin typeface="EucrosiaUPC" pitchFamily="18" charset="-34"/>
                <a:cs typeface="EucrosiaUPC" pitchFamily="18" charset="-34"/>
              </a:rPr>
              <a:pPr/>
              <a:t>171</a:t>
            </a:fld>
            <a:endParaRPr lang="th-TH" sz="24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2"/>
          <p:cNvSpPr/>
          <p:nvPr/>
        </p:nvSpPr>
        <p:spPr>
          <a:xfrm>
            <a:off x="323528" y="5733256"/>
            <a:ext cx="7416824" cy="764704"/>
          </a:xfrm>
          <a:prstGeom prst="rect">
            <a:avLst/>
          </a:prstGeom>
          <a:solidFill>
            <a:srgbClr val="CCFFFF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กรณีหน่วยงานของรัฐเป็นผู้ยื่นข้อเสนอหรือเป็นคู่สัญญา ไม่ต้องวางหลักประกัน </a:t>
            </a:r>
            <a:endParaRPr lang="th-TH" sz="24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323528" y="188640"/>
            <a:ext cx="1080120" cy="1008112"/>
          </a:xfrm>
          <a:prstGeom prst="wedgeEllipseCallout">
            <a:avLst>
              <a:gd name="adj1" fmla="val 54927"/>
              <a:gd name="adj2" fmla="val 4157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168 </a:t>
            </a:r>
          </a:p>
        </p:txBody>
      </p:sp>
      <p:sp>
        <p:nvSpPr>
          <p:cNvPr id="10" name="คำบรรยายภาพแบบวงรี 3"/>
          <p:cNvSpPr/>
          <p:nvPr/>
        </p:nvSpPr>
        <p:spPr>
          <a:xfrm>
            <a:off x="7668344" y="5157192"/>
            <a:ext cx="1080120" cy="1008112"/>
          </a:xfrm>
          <a:prstGeom prst="wedgeEllipseCallout">
            <a:avLst>
              <a:gd name="adj1" fmla="val -70090"/>
              <a:gd name="adj2" fmla="val 3625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169 </a:t>
            </a:r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7312095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หนังสือค้ำ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800599">
            <a:off x="515289" y="3255227"/>
            <a:ext cx="1851515" cy="295249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172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979712" y="626963"/>
            <a:ext cx="4896544" cy="641797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หลักประกันผลงานในการจ้างก่อสร้าง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5576" y="1469102"/>
            <a:ext cx="51125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ในการจ้างงานก่อสร้างที่หน่วยงานของรัฐกำหนดแบ่งการชำระเงินค่าจ้างออกเป็นงวด และ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มีความประสงค์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ให้มีการหักเงินประกันผลงานในแต่ละงวด</a:t>
            </a:r>
            <a:endParaRPr lang="th-TH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ก่อสร้าง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1124744"/>
            <a:ext cx="2592288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ectangle 6"/>
          <p:cNvSpPr/>
          <p:nvPr/>
        </p:nvSpPr>
        <p:spPr>
          <a:xfrm>
            <a:off x="2483768" y="3406348"/>
            <a:ext cx="61926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ห้กำหนดการหักเงินตามอัตราที่หน่วยงานของรัฐกำหนดของเงินที่ต้องจ่ายในงวดนั้นเพื่อเป็นหลักประกัน</a:t>
            </a:r>
          </a:p>
          <a:p>
            <a:pPr>
              <a:buFont typeface="Wingdings" pitchFamily="2" charset="2"/>
              <a:buChar char="Ø"/>
            </a:pPr>
            <a:r>
              <a:rPr lang="th-TH" sz="24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ในกรณีที่เงินประกันผลงานถูกหักไว้แล้วเป็นจำนวนไม่ต่ำกว่าอัตราที่หน่วยงานของรัฐกำหนด</a:t>
            </a:r>
          </a:p>
          <a:p>
            <a:pPr>
              <a:buFont typeface="Wingdings" pitchFamily="2" charset="2"/>
              <a:buChar char="Ø"/>
            </a:pPr>
            <a:r>
              <a:rPr lang="th-TH" sz="2400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คู่สัญญามีสิทธิที่จะขอเงินประกันผลงานคืน โดยคู่สัญญาจะต้องนำหนังสือ ค้ำประกันของธนาคาร หรือหนังสือค้ำประกันอิเล็กทรอนิกส์ของธนาคารภายในประเทศมาค้ำประกันแทนการหักเงิน โดยมีอายุการค้ำประกันตามที่ผู้ว่าจ้างจะกำหนดได้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611560" y="260648"/>
            <a:ext cx="1152128" cy="1152128"/>
          </a:xfrm>
          <a:prstGeom prst="wedgeEllipseCallout">
            <a:avLst>
              <a:gd name="adj1" fmla="val 78213"/>
              <a:gd name="adj2" fmla="val 726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173 </a:t>
            </a:r>
          </a:p>
        </p:txBody>
      </p:sp>
      <p:grpSp>
        <p:nvGrpSpPr>
          <p:cNvPr id="4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8615211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38" y="357188"/>
            <a:ext cx="6377334" cy="928687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altLang="th-TH" sz="54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การจ้างช่วง</a:t>
            </a:r>
            <a:endParaRPr lang="th-TH" sz="5400" b="1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642938" y="1357313"/>
            <a:ext cx="7786687" cy="51435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ห้ามไปจ้างช่วง</a:t>
            </a:r>
            <a:r>
              <a:rPr lang="th-TH" alt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ไม่ว่าทั้งหมดหรือบางส่วน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เว้นแต่ การจ้างช่วงบางส่วนที่ได้รับอนุญาต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ฝ่าฝืนปรับไม่น้อยกว่าร้อยละ 10 ของวงเงินของงาน</a:t>
            </a:r>
            <a:br>
              <a:rPr lang="th-TH" altLang="th-TH" sz="3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3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ที่จ้างช่วง</a:t>
            </a:r>
          </a:p>
        </p:txBody>
      </p:sp>
      <p:grpSp>
        <p:nvGrpSpPr>
          <p:cNvPr id="3" name="Group 10"/>
          <p:cNvGrpSpPr/>
          <p:nvPr/>
        </p:nvGrpSpPr>
        <p:grpSpPr>
          <a:xfrm>
            <a:off x="827584" y="3356992"/>
            <a:ext cx="7227778" cy="2929508"/>
            <a:chOff x="785786" y="3356992"/>
            <a:chExt cx="7227778" cy="2929508"/>
          </a:xfrm>
        </p:grpSpPr>
        <p:pic>
          <p:nvPicPr>
            <p:cNvPr id="4" name="Picture 3" descr="ช่วง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09894" y="3429000"/>
              <a:ext cx="4476750" cy="2857500"/>
            </a:xfrm>
            <a:prstGeom prst="rect">
              <a:avLst/>
            </a:prstGeom>
          </p:spPr>
        </p:pic>
        <p:pic>
          <p:nvPicPr>
            <p:cNvPr id="5" name="รูปภาพ 4" descr="ห้าม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5786" y="3933056"/>
              <a:ext cx="1928826" cy="1937437"/>
            </a:xfrm>
            <a:prstGeom prst="rect">
              <a:avLst/>
            </a:prstGeom>
          </p:spPr>
        </p:pic>
        <p:pic>
          <p:nvPicPr>
            <p:cNvPr id="6" name="รูปภาพ 5" descr="โครงสร้าง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40152" y="3356992"/>
              <a:ext cx="2071702" cy="12430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รูปภาพ 6" descr="ระบบไฟ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56176" y="4941168"/>
              <a:ext cx="1857388" cy="13080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สี่เหลี่ยมผืนผ้า 7"/>
            <p:cNvSpPr/>
            <p:nvPr/>
          </p:nvSpPr>
          <p:spPr>
            <a:xfrm>
              <a:off x="2571736" y="5304058"/>
              <a:ext cx="1285884" cy="3571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คู่สัญญา</a:t>
              </a:r>
            </a:p>
          </p:txBody>
        </p:sp>
        <p:sp>
          <p:nvSpPr>
            <p:cNvPr id="9" name="สี่เหลี่ยมผืนผ้า 8"/>
            <p:cNvSpPr/>
            <p:nvPr/>
          </p:nvSpPr>
          <p:spPr>
            <a:xfrm>
              <a:off x="4211960" y="3861048"/>
              <a:ext cx="1285884" cy="3571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จ้างช่วง</a:t>
              </a:r>
            </a:p>
          </p:txBody>
        </p:sp>
        <p:sp>
          <p:nvSpPr>
            <p:cNvPr id="10" name="สี่เหลี่ยมผืนผ้า 9"/>
            <p:cNvSpPr/>
            <p:nvPr/>
          </p:nvSpPr>
          <p:spPr>
            <a:xfrm>
              <a:off x="4294228" y="5877272"/>
              <a:ext cx="1285884" cy="3571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จ้างช่วง</a:t>
              </a:r>
            </a:p>
          </p:txBody>
        </p:sp>
      </p:grpSp>
      <p:sp>
        <p:nvSpPr>
          <p:cNvPr id="12" name="คำบรรยายภาพแบบวงรี 3"/>
          <p:cNvSpPr/>
          <p:nvPr/>
        </p:nvSpPr>
        <p:spPr>
          <a:xfrm>
            <a:off x="7092280" y="836712"/>
            <a:ext cx="1440160" cy="1368152"/>
          </a:xfrm>
          <a:prstGeom prst="wedgeEllipseCallout">
            <a:avLst>
              <a:gd name="adj1" fmla="val -105861"/>
              <a:gd name="adj2" fmla="val -3014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มาตรา 95 </a:t>
            </a:r>
          </a:p>
        </p:txBody>
      </p:sp>
      <p:grpSp>
        <p:nvGrpSpPr>
          <p:cNvPr id="11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7887574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174</a:t>
            </a:fld>
            <a:endParaRPr lang="th-TH"/>
          </a:p>
        </p:txBody>
      </p:sp>
      <p:grpSp>
        <p:nvGrpSpPr>
          <p:cNvPr id="2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539552" y="571327"/>
            <a:ext cx="8064896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4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การช่วงงาน </a:t>
            </a:r>
            <a:r>
              <a:rPr lang="en-US" altLang="th-TH" sz="4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VS </a:t>
            </a:r>
            <a:r>
              <a:rPr lang="th-TH" altLang="th-TH" sz="4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การโอนสิทธิเรียกร้อง </a:t>
            </a:r>
            <a:endParaRPr lang="th-TH" sz="44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467544" y="3068960"/>
            <a:ext cx="15440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altLang="th-TH" sz="36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คู่สัญญา</a:t>
            </a:r>
            <a:endParaRPr lang="th-TH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3347864" y="1412776"/>
            <a:ext cx="18293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th-TH" sz="36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การช่วงงาน</a:t>
            </a:r>
            <a:r>
              <a:rPr lang="th-TH" alt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endParaRPr lang="th-TH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5652121" y="1412776"/>
            <a:ext cx="30963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3600" b="1" u="sng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การโอนสิทธิเรียกร้อง</a:t>
            </a:r>
            <a:r>
              <a:rPr lang="th-TH" altLang="th-TH" sz="36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endParaRPr lang="th-TH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2987824" y="3068960"/>
            <a:ext cx="18902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ยังเป็นรายเดิม</a:t>
            </a:r>
            <a:endParaRPr lang="th-TH" sz="32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6156176" y="3070701"/>
            <a:ext cx="18902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th-TH" sz="3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ยังเป็นรายเดิม</a:t>
            </a:r>
            <a:endParaRPr lang="th-TH" sz="3200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9" name="สี่เหลี่ยมผืนผ้า 18"/>
          <p:cNvSpPr/>
          <p:nvPr/>
        </p:nvSpPr>
        <p:spPr>
          <a:xfrm>
            <a:off x="467544" y="3933056"/>
            <a:ext cx="19591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altLang="th-TH" sz="36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การจ่ายเงิน</a:t>
            </a:r>
            <a:endParaRPr lang="th-TH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0" name="สี่เหลี่ยมผืนผ้า 19"/>
          <p:cNvSpPr/>
          <p:nvPr/>
        </p:nvSpPr>
        <p:spPr>
          <a:xfrm>
            <a:off x="2987824" y="3933056"/>
            <a:ext cx="19319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จ่ายให้คู่สัญญา</a:t>
            </a:r>
            <a:endParaRPr lang="th-TH" sz="3200" dirty="0"/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5927494" y="3933056"/>
            <a:ext cx="246093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altLang="th-TH" sz="3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จ่ายให้ผู้รับโอนสิทธิ</a:t>
            </a:r>
          </a:p>
          <a:p>
            <a:pPr algn="ctr"/>
            <a:r>
              <a:rPr lang="th-TH" altLang="th-TH" sz="3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จากคู่สัญญา</a:t>
            </a:r>
            <a:endParaRPr lang="th-TH" sz="3200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2" name="สี่เหลี่ยมผืนผ้า 21"/>
          <p:cNvSpPr/>
          <p:nvPr/>
        </p:nvSpPr>
        <p:spPr>
          <a:xfrm>
            <a:off x="395536" y="1484784"/>
            <a:ext cx="222048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altLang="th-TH" sz="36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หลักเกณฑ์/</a:t>
            </a:r>
          </a:p>
          <a:p>
            <a:r>
              <a:rPr lang="th-TH" altLang="th-TH" sz="36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แนวทางปฏิบัติ</a:t>
            </a:r>
            <a:endParaRPr lang="th-TH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3" name="สี่เหลี่ยมผืนผ้า 22"/>
          <p:cNvSpPr/>
          <p:nvPr/>
        </p:nvSpPr>
        <p:spPr>
          <a:xfrm>
            <a:off x="2843808" y="2204864"/>
            <a:ext cx="26773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ม.95, เงื่อนไขสัญญา</a:t>
            </a:r>
            <a:endParaRPr lang="th-TH" sz="3200" dirty="0"/>
          </a:p>
        </p:txBody>
      </p:sp>
      <p:sp>
        <p:nvSpPr>
          <p:cNvPr id="25" name="สี่เหลี่ยมผืนผ้า 24"/>
          <p:cNvSpPr/>
          <p:nvPr/>
        </p:nvSpPr>
        <p:spPr>
          <a:xfrm>
            <a:off x="5724128" y="2204864"/>
            <a:ext cx="28985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th-TH" sz="3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ว.144 </a:t>
            </a:r>
            <a:r>
              <a:rPr lang="th-TH" altLang="th-TH" sz="3200" b="1" dirty="0" err="1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altLang="th-TH" sz="3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25 มี.ค.62</a:t>
            </a:r>
            <a:endParaRPr lang="th-TH" dirty="0"/>
          </a:p>
        </p:txBody>
      </p:sp>
      <p:sp>
        <p:nvSpPr>
          <p:cNvPr id="26" name="สี่เหลี่ยมผืนผ้า 25"/>
          <p:cNvSpPr/>
          <p:nvPr/>
        </p:nvSpPr>
        <p:spPr>
          <a:xfrm>
            <a:off x="467544" y="5013176"/>
            <a:ext cx="16946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altLang="th-TH" sz="36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ข้อสังเกต</a:t>
            </a:r>
            <a:endParaRPr lang="th-TH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7" name="สี่เหลี่ยมผืนผ้า 26"/>
          <p:cNvSpPr/>
          <p:nvPr/>
        </p:nvSpPr>
        <p:spPr>
          <a:xfrm>
            <a:off x="2771800" y="5016078"/>
            <a:ext cx="250581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จะโอนสิทธิเรียกร้อง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หรือไม่ก็ได้</a:t>
            </a:r>
            <a:endParaRPr lang="th-TH" dirty="0"/>
          </a:p>
        </p:txBody>
      </p:sp>
      <p:sp>
        <p:nvSpPr>
          <p:cNvPr id="28" name="สี่เหลี่ยมผืนผ้า 27"/>
          <p:cNvSpPr/>
          <p:nvPr/>
        </p:nvSpPr>
        <p:spPr>
          <a:xfrm>
            <a:off x="5940152" y="5016078"/>
            <a:ext cx="248016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altLang="th-TH" sz="3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เกิดจากการช่วงงาน</a:t>
            </a:r>
          </a:p>
          <a:p>
            <a:pPr algn="ctr"/>
            <a:r>
              <a:rPr lang="th-TH" sz="3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หรือไม่ก็ได้</a:t>
            </a:r>
            <a:endParaRPr lang="th-TH" sz="3200" dirty="0"/>
          </a:p>
        </p:txBody>
      </p:sp>
      <p:cxnSp>
        <p:nvCxnSpPr>
          <p:cNvPr id="30" name="ตัวเชื่อมต่อตรง 29"/>
          <p:cNvCxnSpPr/>
          <p:nvPr/>
        </p:nvCxnSpPr>
        <p:spPr>
          <a:xfrm>
            <a:off x="2771800" y="1340768"/>
            <a:ext cx="0" cy="4968552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ตัวเชื่อมต่อตรง 30"/>
          <p:cNvCxnSpPr/>
          <p:nvPr/>
        </p:nvCxnSpPr>
        <p:spPr>
          <a:xfrm>
            <a:off x="5580112" y="1340768"/>
            <a:ext cx="0" cy="4968552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ตัวเชื่อมต่อตรง 32"/>
          <p:cNvCxnSpPr/>
          <p:nvPr/>
        </p:nvCxnSpPr>
        <p:spPr>
          <a:xfrm>
            <a:off x="395536" y="2852936"/>
            <a:ext cx="8208912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ตัวเชื่อมต่อตรง 33"/>
          <p:cNvCxnSpPr/>
          <p:nvPr/>
        </p:nvCxnSpPr>
        <p:spPr>
          <a:xfrm>
            <a:off x="395536" y="3789040"/>
            <a:ext cx="8208912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ตัวเชื่อมต่อตรง 34"/>
          <p:cNvCxnSpPr/>
          <p:nvPr/>
        </p:nvCxnSpPr>
        <p:spPr>
          <a:xfrm>
            <a:off x="395536" y="5013176"/>
            <a:ext cx="8208912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939561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รูปภาพ 13" descr="ว1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0"/>
            <a:ext cx="6552728" cy="6453336"/>
          </a:xfrm>
          <a:prstGeom prst="rect">
            <a:avLst/>
          </a:prstGeom>
        </p:spPr>
      </p:pic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175</a:t>
            </a:fld>
            <a:endParaRPr lang="th-TH"/>
          </a:p>
        </p:txBody>
      </p:sp>
      <p:grpSp>
        <p:nvGrpSpPr>
          <p:cNvPr id="3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179512" y="116632"/>
            <a:ext cx="1944216" cy="626469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แนวทางปฏิบัติเกี่ยวกับ</a:t>
            </a:r>
          </a:p>
          <a:p>
            <a:pPr algn="ctr">
              <a:lnSpc>
                <a:spcPct val="150000"/>
              </a:lnSpc>
            </a:pP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การใช้สิทธิ</a:t>
            </a:r>
          </a:p>
          <a:p>
            <a:pPr algn="ctr">
              <a:lnSpc>
                <a:spcPct val="150000"/>
              </a:lnSpc>
            </a:pP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ตามสัญญาจ้าง กรณีมีการโอนสิทธิเรียกร้อง</a:t>
            </a:r>
          </a:p>
        </p:txBody>
      </p:sp>
    </p:spTree>
    <p:extLst>
      <p:ext uri="{BB962C8B-B14F-4D97-AF65-F5344CB8AC3E}">
        <p14:creationId xmlns:p14="http://schemas.microsoft.com/office/powerpoint/2010/main" val="4209157773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3688" y="338931"/>
            <a:ext cx="6984776" cy="785813"/>
          </a:xfrm>
          <a:solidFill>
            <a:srgbClr val="CCFFFF"/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altLang="th-TH" sz="4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การทำข้อตกลงเป็นหนังสือ</a:t>
            </a:r>
            <a:endParaRPr lang="th-TH" sz="48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395536" y="1484784"/>
            <a:ext cx="8352928" cy="5112568"/>
          </a:xfr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การจัดซื้อจัดจ้างโดยวิธีคัดเลือก ตาม ม.</a:t>
            </a:r>
            <a:r>
              <a:rPr lang="en-US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56(</a:t>
            </a: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</a:t>
            </a:r>
            <a:r>
              <a:rPr lang="en-US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)(</a:t>
            </a: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</a:t>
            </a:r>
            <a:r>
              <a:rPr lang="en-US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)</a:t>
            </a: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การจัดซื้อจัดจ้างโดยวิธีเฉพาะเจาะจง ตาม ม.56(2)(ข)(ง)(ฉ) หรือการจ้างที่ปรึกษาโดยวิธีเฉพาะเจาะจงตาม ม.70(3)(ข)</a:t>
            </a:r>
          </a:p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การจัดซื้อจัดจ้างจากหน่วยงานภาครัฐ</a:t>
            </a:r>
          </a:p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คู่สัญญาส่งมอบพัสดุได้ครบถ้วนภายใน 5 วันทำการ นับถัดจากวันทำข้อตกลง</a:t>
            </a:r>
          </a:p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การเช่า ซึ่งผู้เช่าไม่ต้องเสียเงินอื่นใดนอกจากค่าเช่า</a:t>
            </a:r>
          </a:p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กรณีอื่นที่คณะกรรมการนโยบายกำหนด</a:t>
            </a:r>
          </a:p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ในกรณีที่การจัดซื้อจัดจ้างวงเงินเล็กน้อย</a:t>
            </a:r>
            <a:b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จะไม่ทำข้อตกลงเป็นหนังสือไว้ต่อกันก็ได้</a:t>
            </a:r>
            <a:b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แต่ต้องมีหลักฐานการจัดซื้อจัดจ้าง</a:t>
            </a:r>
          </a:p>
        </p:txBody>
      </p:sp>
      <p:pic>
        <p:nvPicPr>
          <p:cNvPr id="4" name="Picture 7" descr="12898801251289880143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961718">
            <a:off x="6180222" y="4362472"/>
            <a:ext cx="2246413" cy="159232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คำบรรยายภาพแบบวงรี 3"/>
          <p:cNvSpPr/>
          <p:nvPr/>
        </p:nvSpPr>
        <p:spPr>
          <a:xfrm>
            <a:off x="323528" y="188640"/>
            <a:ext cx="1440160" cy="1340768"/>
          </a:xfrm>
          <a:prstGeom prst="wedgeEllipseCallout">
            <a:avLst>
              <a:gd name="adj1" fmla="val 66792"/>
              <a:gd name="adj2" fmla="val 135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มาตรา 96 </a:t>
            </a:r>
          </a:p>
        </p:txBody>
      </p:sp>
      <p:grpSp>
        <p:nvGrpSpPr>
          <p:cNvPr id="3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8097654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34392" y="632156"/>
            <a:ext cx="4176464" cy="2900935"/>
            <a:chOff x="539552" y="645185"/>
            <a:chExt cx="8211534" cy="5842658"/>
          </a:xfrm>
        </p:grpSpPr>
        <p:pic>
          <p:nvPicPr>
            <p:cNvPr id="6" name="Picture 5" descr="ประกาศข้อตกลง1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9553" y="645185"/>
              <a:ext cx="8208912" cy="2063736"/>
            </a:xfrm>
            <a:prstGeom prst="rect">
              <a:avLst/>
            </a:prstGeom>
          </p:spPr>
        </p:pic>
        <p:pic>
          <p:nvPicPr>
            <p:cNvPr id="7" name="Picture 6" descr="ประกาศข้อตกลง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552" y="2672884"/>
              <a:ext cx="8208912" cy="1027078"/>
            </a:xfrm>
            <a:prstGeom prst="rect">
              <a:avLst/>
            </a:prstGeom>
          </p:spPr>
        </p:pic>
        <p:pic>
          <p:nvPicPr>
            <p:cNvPr id="10" name="Picture 9" descr="ประกาศข้อตกลง3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9552" y="3717032"/>
              <a:ext cx="8211534" cy="2770811"/>
            </a:xfrm>
            <a:prstGeom prst="rect">
              <a:avLst/>
            </a:prstGeom>
          </p:spPr>
        </p:pic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177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206928" y="219418"/>
            <a:ext cx="878497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ประกาศคณะกรรมการนโยบายฯ เรื่อง การจัดทำข้อตกลงเป็นหนังสือ</a:t>
            </a:r>
          </a:p>
        </p:txBody>
      </p:sp>
      <p:grpSp>
        <p:nvGrpSpPr>
          <p:cNvPr id="2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878792" y="608599"/>
            <a:ext cx="3843840" cy="3214543"/>
            <a:chOff x="899592" y="620689"/>
            <a:chExt cx="7560840" cy="5742008"/>
          </a:xfrm>
        </p:grpSpPr>
        <p:pic>
          <p:nvPicPr>
            <p:cNvPr id="18" name="Picture 17" descr="ประกาศข้อตกลง4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9592" y="620689"/>
              <a:ext cx="7560840" cy="1760064"/>
            </a:xfrm>
            <a:prstGeom prst="rect">
              <a:avLst/>
            </a:prstGeom>
          </p:spPr>
        </p:pic>
        <p:pic>
          <p:nvPicPr>
            <p:cNvPr id="19" name="Picture 18" descr="ประกาศข้อตกลง5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1600" y="2420888"/>
              <a:ext cx="7416824" cy="394180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0" name="Group 19"/>
          <p:cNvGrpSpPr/>
          <p:nvPr/>
        </p:nvGrpSpPr>
        <p:grpSpPr>
          <a:xfrm>
            <a:off x="1584648" y="3680472"/>
            <a:ext cx="4968552" cy="2785353"/>
            <a:chOff x="251520" y="692696"/>
            <a:chExt cx="8682440" cy="5544616"/>
          </a:xfrm>
        </p:grpSpPr>
        <p:pic>
          <p:nvPicPr>
            <p:cNvPr id="21" name="Picture 20" descr="ประกาศ 3-1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1520" y="692696"/>
              <a:ext cx="8676456" cy="2287365"/>
            </a:xfrm>
            <a:prstGeom prst="rect">
              <a:avLst/>
            </a:prstGeom>
          </p:spPr>
        </p:pic>
        <p:pic>
          <p:nvPicPr>
            <p:cNvPr id="22" name="Picture 21" descr="ประกาศ 3-2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3528" y="3016347"/>
              <a:ext cx="8610432" cy="32209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0842429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755576" y="557808"/>
            <a:ext cx="7704856" cy="710952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แนวทางปฏิบัติในการรับส่วนแถมพิเศษ</a:t>
            </a:r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178</a:t>
            </a:fld>
            <a:endParaRPr lang="th-TH"/>
          </a:p>
        </p:txBody>
      </p:sp>
      <p:grpSp>
        <p:nvGrpSpPr>
          <p:cNvPr id="2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12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9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67544" y="1772816"/>
            <a:ext cx="3999431" cy="3816424"/>
            <a:chOff x="537330" y="1484784"/>
            <a:chExt cx="3999431" cy="3816424"/>
          </a:xfrm>
        </p:grpSpPr>
        <p:grpSp>
          <p:nvGrpSpPr>
            <p:cNvPr id="6" name="Group 5"/>
            <p:cNvGrpSpPr/>
            <p:nvPr/>
          </p:nvGrpSpPr>
          <p:grpSpPr>
            <a:xfrm>
              <a:off x="560069" y="1484784"/>
              <a:ext cx="3960440" cy="2340846"/>
              <a:chOff x="467544" y="1234593"/>
              <a:chExt cx="8280920" cy="4642679"/>
            </a:xfrm>
          </p:grpSpPr>
          <p:pic>
            <p:nvPicPr>
              <p:cNvPr id="14" name="รูปภาพ 13" descr="457-1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67544" y="1234593"/>
                <a:ext cx="8208912" cy="3778583"/>
              </a:xfrm>
              <a:prstGeom prst="rect">
                <a:avLst/>
              </a:prstGeom>
            </p:spPr>
          </p:pic>
          <p:pic>
            <p:nvPicPr>
              <p:cNvPr id="17" name="รูปภาพ 16" descr="457-5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67544" y="5096790"/>
                <a:ext cx="8280920" cy="780482"/>
              </a:xfrm>
              <a:prstGeom prst="rect">
                <a:avLst/>
              </a:prstGeom>
            </p:spPr>
          </p:pic>
        </p:grpSp>
        <p:pic>
          <p:nvPicPr>
            <p:cNvPr id="18" name="รูปภาพ 15" descr="457-2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7330" y="3922616"/>
              <a:ext cx="3999431" cy="1378592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4643577" y="1844825"/>
            <a:ext cx="4113764" cy="3888431"/>
            <a:chOff x="4643577" y="1844825"/>
            <a:chExt cx="4113764" cy="3888431"/>
          </a:xfrm>
        </p:grpSpPr>
        <p:pic>
          <p:nvPicPr>
            <p:cNvPr id="16" name="รูปภาพ 13" descr="457-3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52454" y="1844825"/>
              <a:ext cx="4104887" cy="1944216"/>
            </a:xfrm>
            <a:prstGeom prst="rect">
              <a:avLst/>
            </a:prstGeom>
          </p:spPr>
        </p:pic>
        <p:pic>
          <p:nvPicPr>
            <p:cNvPr id="19" name="รูปภาพ 13" descr="457-4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43577" y="3781499"/>
              <a:ext cx="4104887" cy="19517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4510658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ขั้นตอ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131264" y="1600378"/>
            <a:ext cx="6024911" cy="4924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ปากก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58154" y="2276872"/>
            <a:ext cx="2430270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3" name="Rectangle 12"/>
          <p:cNvSpPr/>
          <p:nvPr/>
        </p:nvSpPr>
        <p:spPr>
          <a:xfrm>
            <a:off x="1547664" y="476672"/>
            <a:ext cx="6120680" cy="144655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th-TH" sz="4400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ผลของการจัดทำขอบเขตของงาน</a:t>
            </a:r>
          </a:p>
          <a:p>
            <a:pPr lvl="0" algn="ctr"/>
            <a:r>
              <a:rPr lang="th-TH" sz="4400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หรือรายละเอียดคุณลักษณะเฉพาะ ?</a:t>
            </a:r>
          </a:p>
        </p:txBody>
      </p:sp>
      <p:cxnSp>
        <p:nvCxnSpPr>
          <p:cNvPr id="4" name="Elbow Connector 3"/>
          <p:cNvCxnSpPr/>
          <p:nvPr/>
        </p:nvCxnSpPr>
        <p:spPr>
          <a:xfrm flipV="1">
            <a:off x="0" y="3789040"/>
            <a:ext cx="9144000" cy="165618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4077072"/>
            <a:ext cx="9144000" cy="1656184"/>
          </a:xfrm>
          <a:prstGeom prst="bentConnector3">
            <a:avLst>
              <a:gd name="adj1" fmla="val 4812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แว่นต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4581128"/>
            <a:ext cx="2664296" cy="11290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2627784" y="2204864"/>
            <a:ext cx="100811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Spec.</a:t>
            </a:r>
            <a:endParaRPr lang="th-TH" sz="2400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55576" y="3429000"/>
            <a:ext cx="100811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FF0000"/>
                </a:solidFill>
              </a:rPr>
              <a:t>เปิดกว้าง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555776" y="3429000"/>
            <a:ext cx="100811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err="1">
                <a:solidFill>
                  <a:srgbClr val="FF0000"/>
                </a:solidFill>
              </a:rPr>
              <a:t>ล็อค</a:t>
            </a:r>
            <a:endParaRPr lang="th-TH" sz="2400" b="1" dirty="0">
              <a:solidFill>
                <a:srgbClr val="FF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499992" y="3429000"/>
            <a:ext cx="100811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FF0000"/>
                </a:solidFill>
              </a:rPr>
              <a:t>กีดกัน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483768" y="4653136"/>
            <a:ext cx="100811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FF0000"/>
                </a:solidFill>
              </a:rPr>
              <a:t>อุทธรณ์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427984" y="4653136"/>
            <a:ext cx="1008112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FF0000"/>
                </a:solidFill>
              </a:rPr>
              <a:t>ร้องเรียน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IMG_1132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1052736"/>
            <a:ext cx="6816758" cy="4896544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39946" name="Rectangle 10"/>
          <p:cNvSpPr>
            <a:spLocks noGrp="1" noChangeArrowheads="1"/>
          </p:cNvSpPr>
          <p:nvPr>
            <p:ph type="title"/>
          </p:nvPr>
        </p:nvSpPr>
        <p:spPr>
          <a:xfrm>
            <a:off x="539552" y="288032"/>
            <a:ext cx="8136904" cy="836712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ts val="3800"/>
              </a:lnSpc>
            </a:pPr>
            <a:r>
              <a:rPr lang="th-TH" altLang="ko-KR" sz="3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โครงสร้างระเบียบกระทรวงการคลังว่าด้วยการจัดซื้อจัดจ้างและการบริหารพัสดุภาครัฐ พ.ศ. 2560</a:t>
            </a:r>
            <a:endParaRPr lang="en-US" altLang="ko-KR" sz="3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pSp>
        <p:nvGrpSpPr>
          <p:cNvPr id="2" name="Group 27"/>
          <p:cNvGrpSpPr/>
          <p:nvPr/>
        </p:nvGrpSpPr>
        <p:grpSpPr>
          <a:xfrm>
            <a:off x="539552" y="1268760"/>
            <a:ext cx="8208912" cy="864096"/>
            <a:chOff x="-258279" y="1287000"/>
            <a:chExt cx="9093586" cy="864096"/>
          </a:xfrm>
          <a:solidFill>
            <a:srgbClr val="FFFFB7"/>
          </a:solidFill>
        </p:grpSpPr>
        <p:sp>
          <p:nvSpPr>
            <p:cNvPr id="39938" name="AutoShape 2"/>
            <p:cNvSpPr>
              <a:spLocks noChangeArrowheads="1"/>
            </p:cNvSpPr>
            <p:nvPr/>
          </p:nvSpPr>
          <p:spPr bwMode="auto">
            <a:xfrm>
              <a:off x="323718" y="1287000"/>
              <a:ext cx="8511589" cy="864096"/>
            </a:xfrm>
            <a:prstGeom prst="roundRect">
              <a:avLst>
                <a:gd name="adj" fmla="val 16667"/>
              </a:avLst>
            </a:prstGeom>
            <a:grpFill/>
            <a:ln>
              <a:solidFill>
                <a:schemeClr val="accent6">
                  <a:lumMod val="20000"/>
                  <a:lumOff val="80000"/>
                </a:schemeClr>
              </a:solidFill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  การประเมินผลผู้ประกอบการ</a:t>
              </a:r>
              <a:endPara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51" name="AutoShape 15"/>
            <p:cNvSpPr>
              <a:spLocks noChangeArrowheads="1"/>
            </p:cNvSpPr>
            <p:nvPr/>
          </p:nvSpPr>
          <p:spPr bwMode="auto">
            <a:xfrm>
              <a:off x="-258279" y="1359008"/>
              <a:ext cx="714381" cy="685800"/>
            </a:xfrm>
            <a:prstGeom prst="diamond">
              <a:avLst/>
            </a:prstGeom>
            <a:solidFill>
              <a:srgbClr val="FFFF00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>
                  <a:solidFill>
                    <a:sysClr val="windowText" lastClr="000000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7</a:t>
              </a:r>
              <a:endParaRPr lang="en-US" altLang="ko-KR" sz="2400" b="1" dirty="0">
                <a:solidFill>
                  <a:sysClr val="windowText" lastClr="00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1055659" y="2348880"/>
            <a:ext cx="7692805" cy="864096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การทิ้งงาน (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การลงโทษให้เป็นผู้ทิ้งงาน การเพิกถอนการเป็นผู้ทิ้งงาน)</a:t>
            </a:r>
          </a:p>
        </p:txBody>
      </p:sp>
      <p:sp>
        <p:nvSpPr>
          <p:cNvPr id="39955" name="AutoShape 19"/>
          <p:cNvSpPr>
            <a:spLocks noChangeArrowheads="1"/>
          </p:cNvSpPr>
          <p:nvPr/>
        </p:nvSpPr>
        <p:spPr bwMode="auto">
          <a:xfrm>
            <a:off x="539552" y="2420888"/>
            <a:ext cx="622497" cy="648072"/>
          </a:xfrm>
          <a:prstGeom prst="diamond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/>
            <a:r>
              <a:rPr lang="th-TH" altLang="ko-KR" sz="2400" b="1" dirty="0">
                <a:solidFill>
                  <a:sysClr val="windowText" lastClr="00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8</a:t>
            </a:r>
            <a:endParaRPr lang="en-US" altLang="ko-KR" sz="2400" b="1" dirty="0">
              <a:solidFill>
                <a:sysClr val="windowText" lastClr="00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1037550" y="3463280"/>
            <a:ext cx="7782922" cy="1621904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  การบริหารพัสดุ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(การเก็บ การบันทึก การเบิกจ่าย การยืม การบำรุงรักษา</a:t>
            </a:r>
          </a:p>
          <a:p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การตรวจสอบพัสดุประจำปี การจำหน่ายพัสดุ การจำหน่ายเป็นสูญ</a:t>
            </a:r>
          </a:p>
          <a:p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การลงจ่ายออกจากบัญชีหรือทะเบียน</a:t>
            </a:r>
            <a:r>
              <a:rPr lang="th-TH" b="1" dirty="0">
                <a:solidFill>
                  <a:srgbClr val="0070C0"/>
                </a:solidFill>
                <a:latin typeface="EucrosiaUPC" pitchFamily="18" charset="-34"/>
                <a:cs typeface="EucrosiaUPC" pitchFamily="18" charset="-34"/>
              </a:rPr>
              <a:t>)</a:t>
            </a:r>
          </a:p>
        </p:txBody>
      </p:sp>
      <p:sp>
        <p:nvSpPr>
          <p:cNvPr id="39956" name="AutoShape 20"/>
          <p:cNvSpPr>
            <a:spLocks noChangeArrowheads="1"/>
          </p:cNvSpPr>
          <p:nvPr/>
        </p:nvSpPr>
        <p:spPr bwMode="auto">
          <a:xfrm>
            <a:off x="502878" y="3823320"/>
            <a:ext cx="684746" cy="685800"/>
          </a:xfrm>
          <a:prstGeom prst="diamond">
            <a:avLst/>
          </a:prstGeom>
          <a:solidFill>
            <a:srgbClr val="00B0F0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/>
            <a:r>
              <a:rPr lang="th-TH" altLang="ko-KR" sz="2400" b="1" dirty="0">
                <a:solidFill>
                  <a:sysClr val="windowText" lastClr="00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9</a:t>
            </a:r>
            <a:endParaRPr lang="en-US" altLang="ko-KR" sz="2400" b="1" dirty="0">
              <a:solidFill>
                <a:sysClr val="windowText" lastClr="00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auto">
          <a:xfrm>
            <a:off x="1037550" y="5373216"/>
            <a:ext cx="7782922" cy="1008112"/>
          </a:xfrm>
          <a:prstGeom prst="roundRect">
            <a:avLst>
              <a:gd name="adj" fmla="val 16667"/>
            </a:avLst>
          </a:prstGeom>
          <a:solidFill>
            <a:srgbClr val="FFE79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   การร้องเรียน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(ผู้ร้องเรียน หลักเกณฑ์และระยะเวลาการร้องเรียน</a:t>
            </a:r>
            <a:r>
              <a:rPr lang="th-TH" b="1" dirty="0">
                <a:solidFill>
                  <a:srgbClr val="0070C0"/>
                </a:solidFill>
                <a:latin typeface="EucrosiaUPC" pitchFamily="18" charset="-34"/>
                <a:cs typeface="EucrosiaUPC" pitchFamily="18" charset="-34"/>
              </a:rPr>
              <a:t>)</a:t>
            </a:r>
          </a:p>
        </p:txBody>
      </p:sp>
      <p:sp>
        <p:nvSpPr>
          <p:cNvPr id="15" name="AutoShape 20"/>
          <p:cNvSpPr>
            <a:spLocks noChangeArrowheads="1"/>
          </p:cNvSpPr>
          <p:nvPr/>
        </p:nvSpPr>
        <p:spPr bwMode="auto">
          <a:xfrm>
            <a:off x="502878" y="5517232"/>
            <a:ext cx="684746" cy="685800"/>
          </a:xfrm>
          <a:prstGeom prst="diamond">
            <a:avLst/>
          </a:prstGeom>
          <a:solidFill>
            <a:srgbClr val="FFC000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15003" dir="380412" algn="ctr" rotWithShape="0">
              <a:schemeClr val="tx1"/>
            </a:outerShdw>
          </a:effectLst>
        </p:spPr>
        <p:txBody>
          <a:bodyPr wrap="none" anchor="ctr"/>
          <a:lstStyle/>
          <a:p>
            <a:pPr algn="ctr"/>
            <a:r>
              <a:rPr lang="th-TH" altLang="ko-KR" sz="2400" b="1" dirty="0">
                <a:solidFill>
                  <a:sysClr val="windowText" lastClr="00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10</a:t>
            </a:r>
            <a:endParaRPr lang="en-US" altLang="ko-KR" sz="2400" b="1" dirty="0">
              <a:solidFill>
                <a:sysClr val="windowText" lastClr="00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2" name="Straight Connector 2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Rectangle 2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1" name="Straight Connector 2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Oval 1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6892195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69776"/>
            <a:ext cx="8363272" cy="1070992"/>
          </a:xfrm>
          <a:solidFill>
            <a:srgbClr val="FF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algn="ctr"/>
            <a:r>
              <a:rPr lang="th-TH" sz="4000" b="1" dirty="0">
                <a:latin typeface="EucrosiaUPC" pitchFamily="18" charset="-34"/>
                <a:cs typeface="EucrosiaUPC" pitchFamily="18" charset="-34"/>
              </a:rPr>
              <a:t>ผลของการกำหนด </a:t>
            </a: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Spec.</a:t>
            </a:r>
            <a:r>
              <a:rPr lang="th-TH" sz="4000" b="1" dirty="0">
                <a:latin typeface="EucrosiaUPC" pitchFamily="18" charset="-34"/>
                <a:cs typeface="EucrosiaUPC" pitchFamily="18" charset="-34"/>
              </a:rPr>
              <a:t> / คุณสมบัติ / เงื่อนไข</a:t>
            </a:r>
          </a:p>
        </p:txBody>
      </p:sp>
      <p:sp>
        <p:nvSpPr>
          <p:cNvPr id="4" name="รูปห้าเหลี่ยม 3"/>
          <p:cNvSpPr/>
          <p:nvPr/>
        </p:nvSpPr>
        <p:spPr>
          <a:xfrm>
            <a:off x="500034" y="1484784"/>
            <a:ext cx="2714644" cy="1070999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spec.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เครื่องหมายบั้ง 4"/>
          <p:cNvSpPr/>
          <p:nvPr/>
        </p:nvSpPr>
        <p:spPr>
          <a:xfrm>
            <a:off x="3000364" y="1484784"/>
            <a:ext cx="3143272" cy="1070999"/>
          </a:xfrm>
          <a:prstGeom prst="chevron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คุณสมบัติ</a:t>
            </a:r>
          </a:p>
        </p:txBody>
      </p:sp>
      <p:sp>
        <p:nvSpPr>
          <p:cNvPr id="6" name="เครื่องหมายบั้ง 5"/>
          <p:cNvSpPr/>
          <p:nvPr/>
        </p:nvSpPr>
        <p:spPr>
          <a:xfrm>
            <a:off x="5929322" y="1484784"/>
            <a:ext cx="2928958" cy="1070999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</a:p>
        </p:txBody>
      </p:sp>
      <p:sp>
        <p:nvSpPr>
          <p:cNvPr id="9" name="ลูกศรลง 8"/>
          <p:cNvSpPr/>
          <p:nvPr/>
        </p:nvSpPr>
        <p:spPr>
          <a:xfrm>
            <a:off x="1285852" y="2708920"/>
            <a:ext cx="714380" cy="572644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h-TH" sz="3000" b="1">
              <a:latin typeface="BrowalliaUPC" pitchFamily="34" charset="-34"/>
              <a:cs typeface="BrowalliaUPC" pitchFamily="34" charset="-34"/>
            </a:endParaRPr>
          </a:p>
        </p:txBody>
      </p:sp>
      <p:sp>
        <p:nvSpPr>
          <p:cNvPr id="10" name="ลูกศรลง 9"/>
          <p:cNvSpPr/>
          <p:nvPr/>
        </p:nvSpPr>
        <p:spPr>
          <a:xfrm>
            <a:off x="4143372" y="2708920"/>
            <a:ext cx="714380" cy="572644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h-TH" sz="3000" b="1">
              <a:latin typeface="BrowalliaUPC" pitchFamily="34" charset="-34"/>
              <a:cs typeface="BrowalliaUPC" pitchFamily="34" charset="-34"/>
            </a:endParaRPr>
          </a:p>
        </p:txBody>
      </p:sp>
      <p:sp>
        <p:nvSpPr>
          <p:cNvPr id="11" name="ลูกศรลง 10"/>
          <p:cNvSpPr/>
          <p:nvPr/>
        </p:nvSpPr>
        <p:spPr>
          <a:xfrm>
            <a:off x="6929454" y="2708920"/>
            <a:ext cx="714380" cy="572644"/>
          </a:xfrm>
          <a:prstGeom prst="downArrow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h-TH" sz="3000" b="1">
              <a:latin typeface="BrowalliaUPC" pitchFamily="34" charset="-34"/>
              <a:cs typeface="BrowalliaUPC" pitchFamily="34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428596" y="3356992"/>
            <a:ext cx="8429684" cy="121444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 เอื้อประโยชน์ให้ </a:t>
            </a:r>
            <a:r>
              <a:rPr lang="th-TH" sz="30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ยี่ห้อใดยี่ห้อหนึ่ง </a:t>
            </a: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(งานซื้อ)</a:t>
            </a:r>
          </a:p>
          <a:p>
            <a:pPr algn="ctr">
              <a:buFont typeface="Wingdings" pitchFamily="2" charset="2"/>
              <a:buChar char="Ø"/>
            </a:pP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 เอื้อประโยชน์ให้ </a:t>
            </a:r>
            <a:r>
              <a:rPr lang="th-TH" sz="30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ผู้ประกอบการรายใดรายหนึ่ง </a:t>
            </a: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(งานจ้าง)</a:t>
            </a:r>
          </a:p>
        </p:txBody>
      </p:sp>
      <p:sp>
        <p:nvSpPr>
          <p:cNvPr id="13" name="คำบรรยายภาพแบบลูกศรขึ้น 12"/>
          <p:cNvSpPr/>
          <p:nvPr/>
        </p:nvSpPr>
        <p:spPr>
          <a:xfrm>
            <a:off x="428596" y="4677076"/>
            <a:ext cx="4071966" cy="1560236"/>
          </a:xfrm>
          <a:prstGeom prst="upArrowCallout">
            <a:avLst/>
          </a:prstGeom>
          <a:solidFill>
            <a:srgbClr val="FF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ไม่จำเป็น จะกระทำไม่ได้</a:t>
            </a:r>
          </a:p>
        </p:txBody>
      </p:sp>
      <p:sp>
        <p:nvSpPr>
          <p:cNvPr id="14" name="คำบรรยายภาพแบบลูกศรขึ้น 13"/>
          <p:cNvSpPr/>
          <p:nvPr/>
        </p:nvSpPr>
        <p:spPr>
          <a:xfrm>
            <a:off x="4643438" y="4677076"/>
            <a:ext cx="4214842" cy="1560236"/>
          </a:xfrm>
          <a:prstGeom prst="upArrowCallou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ถ้าจำเป็น ดำเนินการได้ ตาม พ.ร.บ. ม.56(1)(ง) หรือ ม.56(2)(ค)</a:t>
            </a:r>
          </a:p>
        </p:txBody>
      </p:sp>
      <p:grpSp>
        <p:nvGrpSpPr>
          <p:cNvPr id="3" name="Group 1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0373349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800708"/>
            <a:ext cx="8208912" cy="900100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lvl="0" algn="ctr"/>
            <a:r>
              <a:rPr lang="th-TH" sz="40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3. </a:t>
            </a:r>
            <a:r>
              <a:rPr lang="th-TH" sz="4000" b="1" dirty="0"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ราคากลางของพัสดุที่จะซื้อหรือจ้าง </a:t>
            </a:r>
            <a:endParaRPr lang="th-TH" sz="4000" b="1" dirty="0">
              <a:solidFill>
                <a:srgbClr val="0000FF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181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191683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206084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5893776" y="3127823"/>
            <a:ext cx="2962700" cy="2400657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th-TH" sz="3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ปัญหากรณีผู้ยื่นข้อเสนอ ที่เป็นผู้ชนะ</a:t>
            </a:r>
            <a:br>
              <a:rPr lang="th-TH" sz="3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3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เสนอราคาสูงกว่า</a:t>
            </a:r>
          </a:p>
          <a:p>
            <a:pPr algn="ctr"/>
            <a:r>
              <a:rPr lang="th-TH" sz="3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ราคากลาง และแนวทางแก้ไขปัญหา</a:t>
            </a:r>
            <a:endParaRPr lang="th-TH" sz="30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79" y="2060848"/>
            <a:ext cx="5283217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631440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40960" cy="864096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กฎหมาย ประกาศ ระเบียบ และหลักเกณฑ์ที่เกี่ยวข้อง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251520" y="1124744"/>
            <a:ext cx="8892480" cy="4749160"/>
          </a:xfrm>
        </p:spPr>
        <p:txBody>
          <a:bodyPr>
            <a:noAutofit/>
          </a:bodyPr>
          <a:lstStyle/>
          <a:p>
            <a:pPr marL="361950" indent="-361950">
              <a:spcBef>
                <a:spcPts val="0"/>
              </a:spcBef>
              <a:buFont typeface="+mj-lt"/>
              <a:buAutoNum type="arabicPeriod"/>
            </a:pP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พ.ร.บ. การจัดซื้อจัดจ้างฯ มาตรา 4 (นิยาม “ราคากลาง”) และ มาตรา 63</a:t>
            </a:r>
          </a:p>
          <a:p>
            <a:pPr marL="361950" indent="-361950">
              <a:spcBef>
                <a:spcPts val="0"/>
              </a:spcBef>
              <a:buFont typeface="+mj-lt"/>
              <a:buAutoNum type="arabicPeriod"/>
            </a:pPr>
            <a:r>
              <a:rPr lang="th-TH" sz="2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ประกาศคณะกรรมการราคากลางฯ เรื่อง หลักเกณฑ์และวิธีการกำหนดราคากลางงานก่อสร้าง</a:t>
            </a:r>
          </a:p>
          <a:p>
            <a:pPr marL="361950" indent="-361950">
              <a:spcBef>
                <a:spcPts val="0"/>
              </a:spcBef>
              <a:buNone/>
            </a:pPr>
            <a:r>
              <a:rPr lang="th-TH" sz="2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(ฉบับที่ 1 - 4)</a:t>
            </a:r>
          </a:p>
          <a:p>
            <a:pPr marL="542925" indent="-180975" algn="thaiDist">
              <a:spcBef>
                <a:spcPts val="0"/>
              </a:spcBef>
            </a:pPr>
            <a:r>
              <a:rPr lang="th-TH" sz="2200" b="1" i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/>
                <a:cs typeface="EucrosiaUPC" pitchFamily="18" charset="-34"/>
              </a:rPr>
              <a:t>แนวทาง วิธีปฏิบัติ และรายละเอียดประกอบการถอดแบบคำนวณราคากลางงานก่อสร้าง</a:t>
            </a:r>
          </a:p>
          <a:p>
            <a:pPr marL="542925" indent="-180975" algn="thaiDist">
              <a:spcBef>
                <a:spcPts val="0"/>
              </a:spcBef>
            </a:pPr>
            <a:r>
              <a:rPr lang="th-TH" sz="2200" b="1" i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หลักเกณฑ์การคำนวณราคากลางงานก่อสร้างอาคาร</a:t>
            </a:r>
            <a:endParaRPr lang="en-US" sz="2200" i="1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ea typeface="Times New Roman"/>
              <a:cs typeface="EucrosiaUPC" pitchFamily="18" charset="-34"/>
            </a:endParaRPr>
          </a:p>
          <a:p>
            <a:pPr marL="542925" indent="-180975" algn="thaiDist">
              <a:spcBef>
                <a:spcPts val="0"/>
              </a:spcBef>
            </a:pPr>
            <a:r>
              <a:rPr lang="th-TH" sz="2200" b="1" i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หลักเกณฑ์การคำนวณราคากลางงานก่อสร้างชลประทาน</a:t>
            </a:r>
            <a:endParaRPr lang="en-US" sz="2200" i="1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ea typeface="Times New Roman"/>
              <a:cs typeface="EucrosiaUPC" pitchFamily="18" charset="-34"/>
            </a:endParaRPr>
          </a:p>
          <a:p>
            <a:pPr marL="542925" indent="-180975" algn="thaiDist">
              <a:spcBef>
                <a:spcPts val="0"/>
              </a:spcBef>
            </a:pPr>
            <a:r>
              <a:rPr lang="th-TH" sz="2200" b="1" i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หลักเกณฑ์การคำนวณราคากลางงานก่อสร้างทาง สะพาน และท่อเหลี่ยม</a:t>
            </a:r>
            <a:endParaRPr lang="th-TH" sz="2200" b="1" i="1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361950" indent="-361950">
              <a:spcBef>
                <a:spcPts val="0"/>
              </a:spcBef>
              <a:buNone/>
            </a:pP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3.	ระเบียบกระทรวงการคลังว่าด้วยการจัดซื้อจัดจ้างฯ ข้อ 22(3) และ ข้อ 104(4) </a:t>
            </a:r>
          </a:p>
          <a:p>
            <a:pPr marL="361950" indent="-361950">
              <a:spcBef>
                <a:spcPts val="0"/>
              </a:spcBef>
              <a:buNone/>
            </a:pP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4.	หนังสือกรมบัญชีกลาง ด่วนที่สุด ที่ </a:t>
            </a:r>
            <a:r>
              <a:rPr lang="th-TH" sz="22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0433.2/ว 206 ลงวันที่ 1 พ.ค. 62 เรื่อง แนวทางการประกาศรายละเอียดข้อมูลราคากลาง และการคำนวณราคากลางเกี่ยวกับการจัดซื้อจัดจ้างของหน่วยงานของรัฐ</a:t>
            </a:r>
          </a:p>
          <a:p>
            <a:pPr marL="542925" indent="-180975">
              <a:spcBef>
                <a:spcPts val="0"/>
              </a:spcBef>
            </a:pPr>
            <a:r>
              <a:rPr lang="th-TH" sz="2200" b="1" i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คู่มือแนวทางการประกาศรายละเอียดข้อมูลราคากลาง และการคำนวณราคากลาง</a:t>
            </a:r>
          </a:p>
          <a:p>
            <a:pPr marL="542925" indent="-180975">
              <a:spcBef>
                <a:spcPts val="0"/>
              </a:spcBef>
              <a:buNone/>
            </a:pPr>
            <a:r>
              <a:rPr lang="th-TH" sz="2200" b="1" i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เกี่ยวกับการจัดซื้อจัดจ้างของหน่วยงานของรัฐ</a:t>
            </a:r>
          </a:p>
          <a:p>
            <a:pPr marL="457200" indent="-457200">
              <a:spcBef>
                <a:spcPts val="0"/>
              </a:spcBef>
              <a:buAutoNum type="arabicPeriod" startAt="5"/>
            </a:pP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หนังสือสำนักเลขาธิการคณะรัฐมนตรี ด่วนที่สุด ที่ </a:t>
            </a:r>
            <a:r>
              <a:rPr lang="th-TH" sz="22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นร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0506/ว 128 ลงวันที่ 8 ส.ค. 56 (จ้างที่ปรึกษา)</a:t>
            </a:r>
          </a:p>
          <a:p>
            <a:pPr marL="457200" indent="-457200">
              <a:spcBef>
                <a:spcPts val="0"/>
              </a:spcBef>
              <a:buAutoNum type="arabicPeriod" startAt="6"/>
            </a:pP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หนังสือสำนักเลขาธิการคณะรัฐมนตรี ด่วนที่สุด ที่ </a:t>
            </a:r>
            <a:r>
              <a:rPr lang="th-TH" sz="22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นร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0506/ว 134 ลงวันที่ 15 ส.ค. 56</a:t>
            </a:r>
          </a:p>
          <a:p>
            <a:pPr marL="457200" indent="-457200">
              <a:spcBef>
                <a:spcPts val="0"/>
              </a:spcBef>
              <a:buNone/>
            </a:pP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(พัฒนาระบบคอมพิวเตอร์)</a:t>
            </a:r>
          </a:p>
          <a:p>
            <a:pPr marL="361950" indent="-361950">
              <a:spcBef>
                <a:spcPts val="0"/>
              </a:spcBef>
              <a:buNone/>
            </a:pP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7.	แนววินิจฉัยที่สำคัญ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endParaRPr lang="en-US" sz="2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marL="514350" indent="-514350">
              <a:spcBef>
                <a:spcPts val="0"/>
              </a:spcBef>
              <a:buNone/>
            </a:pPr>
            <a:endParaRPr lang="th-TH" sz="2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36004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764704"/>
            <a:ext cx="9144000" cy="288032"/>
          </a:xfrm>
          <a:prstGeom prst="bentConnector3">
            <a:avLst>
              <a:gd name="adj1" fmla="val 4822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>
            <a:off x="179512" y="0"/>
            <a:ext cx="8964488" cy="6669360"/>
          </a:xfrm>
          <a:prstGeom prst="bentConnector3">
            <a:avLst>
              <a:gd name="adj1" fmla="val -68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183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07504" y="116632"/>
            <a:ext cx="8928992" cy="2448272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ts val="2600"/>
              </a:lnSpc>
            </a:pP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พ.ร.บ. ประกอบรัฐธรรมนูญว่าด้วยการป้องกันและปราบปรามการทุจริต พ.ศ. 2542 </a:t>
            </a:r>
          </a:p>
          <a:p>
            <a:pPr algn="ctr">
              <a:lnSpc>
                <a:spcPts val="2600"/>
              </a:lnSpc>
            </a:pP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แก้ไขเพิ่มเติมโดย พ.ร.บ. ประกอบรัฐธรรมนูญว่าด้วยการป้องกันและปราบปรามการทุจริต</a:t>
            </a:r>
          </a:p>
          <a:p>
            <a:pPr algn="ctr">
              <a:lnSpc>
                <a:spcPts val="2600"/>
              </a:lnSpc>
            </a:pP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(ฉบับที่ 2) พ.ศ. 2554</a:t>
            </a:r>
          </a:p>
          <a:p>
            <a:pPr>
              <a:lnSpc>
                <a:spcPts val="2600"/>
              </a:lnSpc>
              <a:buFont typeface="Wingdings" pitchFamily="2" charset="2"/>
              <a:buChar char="Ø"/>
            </a:pP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มาตรา 103/7 วรรคหนึ่ง ให้หน่วยงานของรัฐดำเนินการจัดทำข้อมูลรายละเอียดค่าใช้จ่ายเกี่ยวกับการจัดซื้อจัดจ้างโดยเฉพาะราคากลางและการคำนวณราคากลางไว้ในระบบข้อมูลทางอิเล็กทรอนิกส์ เพื่อให้ประชาชนสามารถเข้าตรวจดูได้</a:t>
            </a:r>
          </a:p>
          <a:p>
            <a:pPr>
              <a:lnSpc>
                <a:spcPts val="2600"/>
              </a:lnSpc>
              <a:buFont typeface="Wingdings" pitchFamily="2" charset="2"/>
              <a:buChar char="Ø"/>
            </a:pP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มาตรา 103/8 ให้คณะกรรมการ ป.ป.ช. มีหน้าที่รายงานต่อคณะรัฐมนตรีเพื่อสั่งการให้หน่วยงานของรัฐจัดทำข้อมูลเกี่ยวกับการจัดซื้อจัดจ้างตามมาตรา 103/7 วรรคหนึ่ง</a:t>
            </a:r>
          </a:p>
        </p:txBody>
      </p:sp>
      <p:sp>
        <p:nvSpPr>
          <p:cNvPr id="6" name="Rectangle 5"/>
          <p:cNvSpPr/>
          <p:nvPr/>
        </p:nvSpPr>
        <p:spPr>
          <a:xfrm>
            <a:off x="179512" y="2708920"/>
            <a:ext cx="2520280" cy="3600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ครม. มีมติ 12 ก.พ. 56 และเห็นชอบให้หน่วยงานของรัฐเปิดเผยราคากลาง และ</a:t>
            </a:r>
            <a:b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การคำนวณราคากลางตามที่คณะกรรมการ ป.ป.ช. เสนอในการจัดซื้อจัดจ้าง </a:t>
            </a:r>
          </a:p>
          <a:p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7 ประเภท</a:t>
            </a:r>
          </a:p>
        </p:txBody>
      </p:sp>
      <p:sp>
        <p:nvSpPr>
          <p:cNvPr id="7" name="Rectangle 6"/>
          <p:cNvSpPr/>
          <p:nvPr/>
        </p:nvSpPr>
        <p:spPr>
          <a:xfrm>
            <a:off x="2915816" y="2708920"/>
            <a:ext cx="2952328" cy="3600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ts val="2200"/>
              </a:lnSpc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1. งานก่อสร้าง</a:t>
            </a:r>
          </a:p>
          <a:p>
            <a:pPr>
              <a:lnSpc>
                <a:spcPts val="2200"/>
              </a:lnSpc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2. การจ้างควบคุมงาน</a:t>
            </a:r>
          </a:p>
          <a:p>
            <a:pPr>
              <a:lnSpc>
                <a:spcPts val="2200"/>
              </a:lnSpc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3. การจ้างออกแบบ</a:t>
            </a:r>
          </a:p>
          <a:p>
            <a:pPr>
              <a:lnSpc>
                <a:spcPts val="2200"/>
              </a:lnSpc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4. การจ้างที่ปรึกษา</a:t>
            </a:r>
          </a:p>
          <a:p>
            <a:pPr>
              <a:lnSpc>
                <a:spcPts val="2200"/>
              </a:lnSpc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6. การจ้างพัฒนาระบบคอมพิวเตอร์</a:t>
            </a:r>
          </a:p>
          <a:p>
            <a:pPr>
              <a:lnSpc>
                <a:spcPts val="2200"/>
              </a:lnSpc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7. การจัดซื้อจัดจ้างที่มิใช่งานก่อสร้าง</a:t>
            </a:r>
          </a:p>
          <a:p>
            <a:endParaRPr lang="th-TH" sz="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lnSpc>
                <a:spcPts val="2200"/>
              </a:lnSpc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** ให้ประกาศในการจัดซื้อจัดจ้าง     ที่มีวงเงิน</a:t>
            </a:r>
            <a:r>
              <a:rPr lang="th-TH" sz="20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เกินกว่า 1 แสนบาท ขึ้นไป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ไม่ว่าจะเป็นการจัดซื้อจัดจ้าง        ด้วยวิธีการใดๆ ก็ตาม ** </a:t>
            </a:r>
          </a:p>
          <a:p>
            <a:pPr>
              <a:lnSpc>
                <a:spcPts val="2200"/>
              </a:lnSpc>
            </a:pP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84168" y="2708920"/>
            <a:ext cx="2880320" cy="3600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9" name="Picture 8" descr="โลโก้ ปปช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48275" y="2780928"/>
            <a:ext cx="1052117" cy="75752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300192" y="3573016"/>
            <a:ext cx="2592288" cy="2664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คู่มือ</a:t>
            </a:r>
          </a:p>
          <a:p>
            <a:pPr algn="ctr"/>
            <a:endParaRPr lang="th-TH" sz="1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1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แนวทางการเปิดเผย</a:t>
            </a:r>
          </a:p>
          <a:p>
            <a:pPr algn="ctr"/>
            <a:r>
              <a:rPr lang="th-TH" sz="1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รายละเอียดค่าใช้จ่ายเกี่ยวกับการจัดซื้อจัดจ้าง</a:t>
            </a:r>
          </a:p>
          <a:p>
            <a:pPr algn="ctr"/>
            <a:r>
              <a:rPr lang="th-TH" sz="1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ราคากลางและการคำนวณราคากลาง</a:t>
            </a:r>
          </a:p>
          <a:p>
            <a:pPr algn="ctr"/>
            <a:r>
              <a:rPr lang="th-TH" sz="1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(ฉบับแก้ไขปรับปรุง)</a:t>
            </a:r>
          </a:p>
          <a:p>
            <a:pPr algn="ctr"/>
            <a:endParaRPr lang="th-TH" sz="1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1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1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r"/>
            <a:r>
              <a:rPr lang="th-TH" sz="1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ศูนย์กำกับดูแลการจัดซื้อจัดจ้างภาครัฐ</a:t>
            </a:r>
          </a:p>
          <a:p>
            <a:pPr algn="r"/>
            <a:r>
              <a:rPr lang="th-TH" sz="1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สำนักงาน ป.ป.ช.</a:t>
            </a:r>
          </a:p>
          <a:p>
            <a:pPr algn="r"/>
            <a:r>
              <a:rPr lang="th-TH" sz="1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เดือนธันวาคม ๒๕๕๖</a:t>
            </a:r>
          </a:p>
          <a:p>
            <a:pPr algn="ctr"/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2699792" y="4149080"/>
            <a:ext cx="21602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Right Arrow 11"/>
          <p:cNvSpPr/>
          <p:nvPr/>
        </p:nvSpPr>
        <p:spPr>
          <a:xfrm>
            <a:off x="5868144" y="4149080"/>
            <a:ext cx="21602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2" name="Group 1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2" name="Oval 21"/>
          <p:cNvSpPr/>
          <p:nvPr/>
        </p:nvSpPr>
        <p:spPr>
          <a:xfrm rot="19868265">
            <a:off x="3141410" y="1794278"/>
            <a:ext cx="2516544" cy="24773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6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ยกเลิก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107504" y="116632"/>
            <a:ext cx="8856984" cy="61926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179512" y="116632"/>
            <a:ext cx="8856984" cy="61926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184</a:t>
            </a:fld>
            <a:endParaRPr lang="th-TH"/>
          </a:p>
        </p:txBody>
      </p:sp>
      <p:grpSp>
        <p:nvGrpSpPr>
          <p:cNvPr id="5" name="Group 1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206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905613"/>
            <a:ext cx="8038850" cy="5187683"/>
          </a:xfrm>
          <a:prstGeom prst="rect">
            <a:avLst/>
          </a:prstGeom>
        </p:spPr>
      </p:pic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185</a:t>
            </a:fld>
            <a:endParaRPr lang="th-TH"/>
          </a:p>
        </p:txBody>
      </p:sp>
      <p:grpSp>
        <p:nvGrpSpPr>
          <p:cNvPr id="2" name="Group 1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206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738700"/>
            <a:ext cx="7488832" cy="5525647"/>
          </a:xfrm>
          <a:prstGeom prst="rect">
            <a:avLst/>
          </a:prstGeom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28803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692696"/>
            <a:ext cx="9144000" cy="288032"/>
          </a:xfrm>
          <a:prstGeom prst="bentConnector3">
            <a:avLst>
              <a:gd name="adj1" fmla="val 4822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>
            <a:off x="179512" y="0"/>
            <a:ext cx="8964488" cy="6669360"/>
          </a:xfrm>
          <a:prstGeom prst="bentConnector3">
            <a:avLst>
              <a:gd name="adj1" fmla="val -68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0" name="มนมุมสี่เหลี่ยมด้านเดียวกัน 11"/>
          <p:cNvSpPr/>
          <p:nvPr/>
        </p:nvSpPr>
        <p:spPr>
          <a:xfrm>
            <a:off x="395536" y="1124744"/>
            <a:ext cx="3280448" cy="576064"/>
          </a:xfrm>
          <a:prstGeom prst="round2SameRect">
            <a:avLst/>
          </a:prstGeom>
          <a:solidFill>
            <a:srgbClr val="CCFF3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การซื้อ การเช่า</a:t>
            </a:r>
            <a:r>
              <a:rPr lang="en-US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: 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21" name="สี่เหลี่ยมผืนผ้า 13"/>
          <p:cNvSpPr/>
          <p:nvPr/>
        </p:nvSpPr>
        <p:spPr>
          <a:xfrm>
            <a:off x="395536" y="1772816"/>
            <a:ext cx="3280448" cy="504056"/>
          </a:xfrm>
          <a:prstGeom prst="rect">
            <a:avLst/>
          </a:prstGeom>
          <a:solidFill>
            <a:srgbClr val="00CC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การจ้างที่ไม่ใช่งานก่อสร้าง </a:t>
            </a:r>
            <a:r>
              <a:rPr lang="en-US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มนมุมสี่เหลี่ยมด้านเดียวกัน 11"/>
          <p:cNvSpPr/>
          <p:nvPr/>
        </p:nvSpPr>
        <p:spPr>
          <a:xfrm>
            <a:off x="3707904" y="1124744"/>
            <a:ext cx="5152656" cy="576064"/>
          </a:xfrm>
          <a:prstGeom prst="round2SameRect">
            <a:avLst/>
          </a:prstGeom>
          <a:ln w="127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เมื่อผู้มีอำนาจได้เห็นชอบหรืออนุมัติรายละเอียดคุณลักษณะเฉพาะ </a:t>
            </a:r>
          </a:p>
        </p:txBody>
      </p:sp>
      <p:sp>
        <p:nvSpPr>
          <p:cNvPr id="27" name="สี่เหลี่ยมผืนผ้า 13"/>
          <p:cNvSpPr/>
          <p:nvPr/>
        </p:nvSpPr>
        <p:spPr>
          <a:xfrm>
            <a:off x="3707904" y="1772816"/>
            <a:ext cx="5152656" cy="504056"/>
          </a:xfrm>
          <a:prstGeom prst="rect">
            <a:avLst/>
          </a:prstGeom>
          <a:ln w="127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เมื่อผู้มีอำนาจได้เห็นชอบหรืออนุมัติขอบเขตของงาน</a:t>
            </a:r>
          </a:p>
        </p:txBody>
      </p:sp>
      <p:sp>
        <p:nvSpPr>
          <p:cNvPr id="36" name="สี่เหลี่ยมผืนผ้า 13"/>
          <p:cNvSpPr/>
          <p:nvPr/>
        </p:nvSpPr>
        <p:spPr>
          <a:xfrm>
            <a:off x="3707904" y="2348880"/>
            <a:ext cx="5152656" cy="1728192"/>
          </a:xfrm>
          <a:prstGeom prst="rect">
            <a:avLst/>
          </a:prstGeom>
          <a:ln w="127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หน่วยงานของรัฐออกแบบเอง ให้จัดทำราคากลางเมื่อผู้มีอำนาจได้เห็นชอบหรืออนุมัติแบบรูปรายการก่อสร้าง</a:t>
            </a:r>
          </a:p>
          <a:p>
            <a:pPr>
              <a:buFont typeface="Arial" pitchFamily="34" charset="0"/>
              <a:buChar char="•"/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กรณีขอความร่วมมือหน่วยงานของรัฐอื่นออกแบบให้ ให้จัดทำราคากลางเมื่อได้รับมอบแบบรูปรายการก่อสร้าง</a:t>
            </a:r>
          </a:p>
          <a:p>
            <a:pPr>
              <a:buFont typeface="Arial" pitchFamily="34" charset="0"/>
              <a:buChar char="•"/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กรณีจ้างออกแบบ ให้จัดทำเมื่อหน่วยงานของรัฐ (คณะกรรมการตรวจรับ) ได้รับมอบแบบรูปรายการก่อสร้าง</a:t>
            </a:r>
          </a:p>
        </p:txBody>
      </p:sp>
      <p:sp>
        <p:nvSpPr>
          <p:cNvPr id="37" name="สี่เหลี่ยมผืนผ้า 13"/>
          <p:cNvSpPr/>
          <p:nvPr/>
        </p:nvSpPr>
        <p:spPr>
          <a:xfrm>
            <a:off x="395536" y="2348880"/>
            <a:ext cx="3280448" cy="1728192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การจ้างก่อสร้าง </a:t>
            </a:r>
            <a:r>
              <a:rPr lang="en-US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sz="3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40960" cy="720080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ราคากลาง จะจัดทำเมื่อใด ?</a:t>
            </a:r>
          </a:p>
        </p:txBody>
      </p:sp>
      <p:sp>
        <p:nvSpPr>
          <p:cNvPr id="38" name="สี่เหลี่ยมผืนผ้า 13"/>
          <p:cNvSpPr/>
          <p:nvPr/>
        </p:nvSpPr>
        <p:spPr>
          <a:xfrm>
            <a:off x="395536" y="4149080"/>
            <a:ext cx="3280448" cy="7920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การจ้างออกแบบหรือควบคุมงานก่อสร้าง </a:t>
            </a:r>
            <a:r>
              <a:rPr lang="en-US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" name="สี่เหลี่ยมผืนผ้า 13"/>
          <p:cNvSpPr/>
          <p:nvPr/>
        </p:nvSpPr>
        <p:spPr>
          <a:xfrm>
            <a:off x="3707904" y="4149080"/>
            <a:ext cx="5152656" cy="792088"/>
          </a:xfrm>
          <a:prstGeom prst="rect">
            <a:avLst/>
          </a:prstGeom>
          <a:ln w="127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เมื่อผู้มีอำนาจได้เห็นชอบหรืออนุมัติขอบเขตของงานจ้างออกแบบหรือควบคุมงานก่อสร้าง</a:t>
            </a:r>
          </a:p>
        </p:txBody>
      </p:sp>
      <p:sp>
        <p:nvSpPr>
          <p:cNvPr id="40" name="สี่เหลี่ยมผืนผ้า 13"/>
          <p:cNvSpPr/>
          <p:nvPr/>
        </p:nvSpPr>
        <p:spPr>
          <a:xfrm>
            <a:off x="395536" y="5589240"/>
            <a:ext cx="3280448" cy="5760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การแลกเปลี่ยน </a:t>
            </a:r>
            <a:r>
              <a:rPr lang="en-US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" name="สี่เหลี่ยมผืนผ้า 13"/>
          <p:cNvSpPr/>
          <p:nvPr/>
        </p:nvSpPr>
        <p:spPr>
          <a:xfrm>
            <a:off x="395536" y="5013176"/>
            <a:ext cx="3280448" cy="432048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การจ้างที่ปรึกษา </a:t>
            </a:r>
            <a:r>
              <a:rPr lang="en-US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2" name="สี่เหลี่ยมผืนผ้า 13"/>
          <p:cNvSpPr/>
          <p:nvPr/>
        </p:nvSpPr>
        <p:spPr>
          <a:xfrm>
            <a:off x="3707904" y="5013176"/>
            <a:ext cx="5152656" cy="432048"/>
          </a:xfrm>
          <a:prstGeom prst="rect">
            <a:avLst/>
          </a:prstGeom>
          <a:ln w="127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เมื่อผู้มีอำนาจได้เห็นชอบหรืออนุมัติขอบเขตของงานจ้างที่ปรึกษา</a:t>
            </a:r>
          </a:p>
        </p:txBody>
      </p:sp>
      <p:sp>
        <p:nvSpPr>
          <p:cNvPr id="43" name="สี่เหลี่ยมผืนผ้า 13"/>
          <p:cNvSpPr/>
          <p:nvPr/>
        </p:nvSpPr>
        <p:spPr>
          <a:xfrm>
            <a:off x="3707904" y="5589240"/>
            <a:ext cx="5152656" cy="576064"/>
          </a:xfrm>
          <a:prstGeom prst="rect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เมื่อผู้มีอำนาจได้เห็นชอบหรืออนุมัติรายละเอียดของพัสดุที่จะนำไปแลกเปลี่ยน</a:t>
            </a:r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ราคากลาง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649" y="2170121"/>
            <a:ext cx="4126310" cy="2249142"/>
          </a:xfrm>
          <a:prstGeom prst="rect">
            <a:avLst/>
          </a:prstGeom>
        </p:spPr>
      </p:pic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28803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692696"/>
            <a:ext cx="9144000" cy="288032"/>
          </a:xfrm>
          <a:prstGeom prst="bentConnector3">
            <a:avLst>
              <a:gd name="adj1" fmla="val 4822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>
            <a:off x="179512" y="0"/>
            <a:ext cx="8964488" cy="6669360"/>
          </a:xfrm>
          <a:prstGeom prst="bentConnector3">
            <a:avLst>
              <a:gd name="adj1" fmla="val -68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7" name="สี่เหลี่ยมผืนผ้า 13"/>
          <p:cNvSpPr/>
          <p:nvPr/>
        </p:nvSpPr>
        <p:spPr>
          <a:xfrm>
            <a:off x="3707904" y="1124744"/>
            <a:ext cx="5152656" cy="504056"/>
          </a:xfrm>
          <a:prstGeom prst="rect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คณะกรรมการกำหนดราคากลาง</a:t>
            </a:r>
          </a:p>
        </p:txBody>
      </p:sp>
      <p:sp>
        <p:nvSpPr>
          <p:cNvPr id="37" name="สี่เหลี่ยมผืนผ้า 13"/>
          <p:cNvSpPr/>
          <p:nvPr/>
        </p:nvSpPr>
        <p:spPr>
          <a:xfrm>
            <a:off x="395536" y="1124744"/>
            <a:ext cx="3280448" cy="504056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การจ้างก่อสร้าง </a:t>
            </a:r>
            <a:r>
              <a:rPr lang="en-US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sz="3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40960" cy="720080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ผู้มีหน้าที่จัดทำราคากลาง ?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11560" y="1628800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ea typeface="Times New Roman"/>
                <a:cs typeface="EucrosiaUPC" pitchFamily="18" charset="-34"/>
              </a:rPr>
              <a:t> แนวทาง วิธีปฏิบัติ และรายละเอียดประกอบการถอดแบบคำนวณราคากลางงานก่อสร้าง </a:t>
            </a:r>
            <a:endParaRPr lang="en-US" sz="2400" dirty="0">
              <a:solidFill>
                <a:srgbClr val="0000FF"/>
              </a:solidFill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540202" y="2179609"/>
            <a:ext cx="4213958" cy="3596038"/>
            <a:chOff x="4716016" y="2179609"/>
            <a:chExt cx="4038144" cy="3416422"/>
          </a:xfrm>
        </p:grpSpPr>
        <p:grpSp>
          <p:nvGrpSpPr>
            <p:cNvPr id="18" name="Group 17"/>
            <p:cNvGrpSpPr/>
            <p:nvPr/>
          </p:nvGrpSpPr>
          <p:grpSpPr>
            <a:xfrm>
              <a:off x="4716016" y="2179609"/>
              <a:ext cx="4038144" cy="2102539"/>
              <a:chOff x="323528" y="1988840"/>
              <a:chExt cx="8424936" cy="4438984"/>
            </a:xfrm>
          </p:grpSpPr>
          <p:pic>
            <p:nvPicPr>
              <p:cNvPr id="19" name="Picture 18" descr="ราคากลาง-3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23528" y="3789040"/>
                <a:ext cx="8280920" cy="2638784"/>
              </a:xfrm>
              <a:prstGeom prst="rect">
                <a:avLst/>
              </a:prstGeom>
            </p:spPr>
          </p:pic>
          <p:pic>
            <p:nvPicPr>
              <p:cNvPr id="20" name="Picture 19" descr="ราคากลาง-2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95536" y="1988840"/>
                <a:ext cx="8352928" cy="1866919"/>
              </a:xfrm>
              <a:prstGeom prst="rect">
                <a:avLst/>
              </a:prstGeom>
            </p:spPr>
          </p:pic>
        </p:grpSp>
        <p:pic>
          <p:nvPicPr>
            <p:cNvPr id="21" name="Picture 20" descr="ราคากลาง-4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50530" y="4343819"/>
              <a:ext cx="3982035" cy="1252212"/>
            </a:xfrm>
            <a:prstGeom prst="rect">
              <a:avLst/>
            </a:prstGeom>
          </p:spPr>
        </p:pic>
      </p:grpSp>
      <p:pic>
        <p:nvPicPr>
          <p:cNvPr id="23" name="Picture 22" descr="คณะกรรมการ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7584" y="4598022"/>
            <a:ext cx="2746281" cy="1572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55598983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สี่เหลี่ยมผืนผ้า 13"/>
          <p:cNvSpPr/>
          <p:nvPr/>
        </p:nvSpPr>
        <p:spPr>
          <a:xfrm>
            <a:off x="3635896" y="5301208"/>
            <a:ext cx="5256584" cy="792088"/>
          </a:xfrm>
          <a:prstGeom prst="rect">
            <a:avLst/>
          </a:prstGeom>
          <a:ln w="12700">
            <a:solidFill>
              <a:srgbClr val="0099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ผู้จัดทำขอบเขตของงานหรือรายละเอียดคุณลักษณะเฉพาะของพัสดุที่จะซื้อหรือจ้าง</a:t>
            </a: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ตามระเบียบฯ ข้อ 21 หรือจะแต่งตั้งคณะกรรมการ หรือมอบหมายเจ้าหน้าที่หรือบุคคลใดบุคคลหนึ่งก็ได้</a:t>
            </a:r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28803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692696"/>
            <a:ext cx="9144000" cy="288032"/>
          </a:xfrm>
          <a:prstGeom prst="bentConnector3">
            <a:avLst>
              <a:gd name="adj1" fmla="val 4822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>
            <a:off x="179512" y="0"/>
            <a:ext cx="8964488" cy="6669360"/>
          </a:xfrm>
          <a:prstGeom prst="bentConnector3">
            <a:avLst>
              <a:gd name="adj1" fmla="val -68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7" name="สี่เหลี่ยมผืนผ้า 13"/>
          <p:cNvSpPr/>
          <p:nvPr/>
        </p:nvSpPr>
        <p:spPr>
          <a:xfrm>
            <a:off x="251520" y="5301208"/>
            <a:ext cx="3280448" cy="792088"/>
          </a:xfrm>
          <a:prstGeom prst="rect">
            <a:avLst/>
          </a:prstGeom>
          <a:solidFill>
            <a:srgbClr val="CCFF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การจัดซื้อจัดจ้างที่มิใช่งานก่อสร้าง </a:t>
            </a:r>
            <a:r>
              <a:rPr lang="en-US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40960" cy="720080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ผู้มีหน้าที่จัดทำราคากลาง ?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39552" y="980728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ea typeface="Times New Roman"/>
                <a:cs typeface="EucrosiaUPC" pitchFamily="18" charset="-34"/>
              </a:rPr>
              <a:t>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คู่มือแนวทางการประกาศรายละเอียดข้อมูลราคากลาง และการคำนวณราคากลางเกี่ยวกับการจัดซื้อจัดจ้างของหน่วยงานของรัฐ (ตามหนังสือ </a:t>
            </a:r>
            <a:r>
              <a:rPr lang="th-TH" sz="2400" b="1" dirty="0" err="1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0433.2/ว.206 </a:t>
            </a:r>
            <a:r>
              <a:rPr lang="th-TH" sz="2400" b="1" dirty="0" err="1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1 พ.ค. 62)</a:t>
            </a:r>
            <a:endParaRPr lang="en-US" sz="2400" dirty="0">
              <a:solidFill>
                <a:srgbClr val="0000FF"/>
              </a:solidFill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sp>
        <p:nvSpPr>
          <p:cNvPr id="19" name="สี่เหลี่ยมผืนผ้า 13"/>
          <p:cNvSpPr/>
          <p:nvPr/>
        </p:nvSpPr>
        <p:spPr>
          <a:xfrm>
            <a:off x="251520" y="4437112"/>
            <a:ext cx="3280448" cy="792088"/>
          </a:xfrm>
          <a:prstGeom prst="rect">
            <a:avLst/>
          </a:prstGeom>
          <a:solidFill>
            <a:srgbClr val="CCFF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การจ้างพัฒนาระบบคอมพิวเตอร์ </a:t>
            </a:r>
            <a:r>
              <a:rPr lang="en-US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สี่เหลี่ยมผืนผ้า 13"/>
          <p:cNvSpPr/>
          <p:nvPr/>
        </p:nvSpPr>
        <p:spPr>
          <a:xfrm>
            <a:off x="251520" y="3573016"/>
            <a:ext cx="3280448" cy="792088"/>
          </a:xfrm>
          <a:prstGeom prst="rect">
            <a:avLst/>
          </a:prstGeom>
          <a:solidFill>
            <a:srgbClr val="CCFF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การจ้างที่ปรึกษา </a:t>
            </a:r>
            <a:r>
              <a:rPr lang="en-US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สี่เหลี่ยมผืนผ้า 13"/>
          <p:cNvSpPr/>
          <p:nvPr/>
        </p:nvSpPr>
        <p:spPr>
          <a:xfrm>
            <a:off x="251520" y="2708920"/>
            <a:ext cx="3280448" cy="792088"/>
          </a:xfrm>
          <a:prstGeom prst="rect">
            <a:avLst/>
          </a:prstGeom>
          <a:solidFill>
            <a:srgbClr val="CCFF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การจ้างออกแบบ </a:t>
            </a:r>
            <a:r>
              <a:rPr lang="en-US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4" name="สี่เหลี่ยมผืนผ้า 13"/>
          <p:cNvSpPr/>
          <p:nvPr/>
        </p:nvSpPr>
        <p:spPr>
          <a:xfrm>
            <a:off x="3635896" y="1844824"/>
            <a:ext cx="5256584" cy="792088"/>
          </a:xfrm>
          <a:prstGeom prst="rect">
            <a:avLst/>
          </a:prstGeom>
          <a:ln w="12700">
            <a:solidFill>
              <a:srgbClr val="0099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ผู้จัดทำขอบเขตของงานจ้างควบคุมงานก่อสร้างตามระเบียบฯ ข้อ 139 หรือ</a:t>
            </a:r>
          </a:p>
          <a:p>
            <a:pPr algn="ctr"/>
            <a:r>
              <a:rPr lang="th-TH" sz="18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จะแต่งตั้งคณะกรรมการ หรือมอบหมายเจ้าหน้าที่ หรือบุคคลใดบุคคลหนึ่งก็ได้</a:t>
            </a:r>
          </a:p>
        </p:txBody>
      </p:sp>
      <p:sp>
        <p:nvSpPr>
          <p:cNvPr id="25" name="สี่เหลี่ยมผืนผ้า 13"/>
          <p:cNvSpPr/>
          <p:nvPr/>
        </p:nvSpPr>
        <p:spPr>
          <a:xfrm>
            <a:off x="251520" y="1844824"/>
            <a:ext cx="3280448" cy="792088"/>
          </a:xfrm>
          <a:prstGeom prst="rect">
            <a:avLst/>
          </a:prstGeom>
          <a:solidFill>
            <a:srgbClr val="CCFF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การจ้างควบคุมงานก่อสร้าง </a:t>
            </a:r>
            <a:r>
              <a:rPr lang="en-US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: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สี่เหลี่ยมผืนผ้า 13"/>
          <p:cNvSpPr/>
          <p:nvPr/>
        </p:nvSpPr>
        <p:spPr>
          <a:xfrm>
            <a:off x="3635896" y="2708920"/>
            <a:ext cx="5256584" cy="792088"/>
          </a:xfrm>
          <a:prstGeom prst="rect">
            <a:avLst/>
          </a:prstGeom>
          <a:ln w="12700">
            <a:solidFill>
              <a:srgbClr val="0099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ผู้จัดทำขอบเขตของงานจ้างออกแบบตามระเบียบฯ ข้อ 139 หรือ</a:t>
            </a:r>
          </a:p>
          <a:p>
            <a:pPr algn="ctr"/>
            <a:r>
              <a:rPr lang="th-TH" sz="18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จะแต่งตั้งคณะกรรมการ หรือมอบหมายเจ้าหน้าที่ หรือบุคคลใดบุคคลหนึ่งก็ได้</a:t>
            </a:r>
          </a:p>
        </p:txBody>
      </p:sp>
      <p:sp>
        <p:nvSpPr>
          <p:cNvPr id="29" name="สี่เหลี่ยมผืนผ้า 13"/>
          <p:cNvSpPr/>
          <p:nvPr/>
        </p:nvSpPr>
        <p:spPr>
          <a:xfrm>
            <a:off x="3635896" y="3573016"/>
            <a:ext cx="5256584" cy="792088"/>
          </a:xfrm>
          <a:prstGeom prst="rect">
            <a:avLst/>
          </a:prstGeom>
          <a:ln w="12700">
            <a:solidFill>
              <a:srgbClr val="0099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ผู้จัดทำขอบเขตของงานจ้างที่ปรึกษาตามระเบียบฯ ข้อ 103 หรือ</a:t>
            </a:r>
          </a:p>
          <a:p>
            <a:pPr algn="ctr"/>
            <a:r>
              <a:rPr lang="th-TH" sz="18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จะแต่งตั้งคณะกรรมการ หรือมอบหมายเจ้าหน้าที่ หรือบุคคลใดบุคคลหนึ่งก็ได้</a:t>
            </a:r>
          </a:p>
        </p:txBody>
      </p:sp>
      <p:sp>
        <p:nvSpPr>
          <p:cNvPr id="30" name="สี่เหลี่ยมผืนผ้า 13"/>
          <p:cNvSpPr/>
          <p:nvPr/>
        </p:nvSpPr>
        <p:spPr>
          <a:xfrm>
            <a:off x="3635896" y="4437112"/>
            <a:ext cx="5256584" cy="792088"/>
          </a:xfrm>
          <a:prstGeom prst="rect">
            <a:avLst/>
          </a:prstGeom>
          <a:ln w="12700">
            <a:solidFill>
              <a:srgbClr val="0099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ผู้จัดทำขอบเขตของงานจ้าง</a:t>
            </a: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พัฒนาระบบคอมพิวเตอร์ </a:t>
            </a:r>
            <a:r>
              <a:rPr lang="th-TH" sz="18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ตามระเบียบฯ ข้อ 21 หรือจะแต่งตั้งคณะกรรมการ หรือมอบหมายเจ้าหน้าที่</a:t>
            </a:r>
          </a:p>
          <a:p>
            <a:pPr algn="ctr"/>
            <a:r>
              <a:rPr lang="th-TH" sz="18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หรือบุคคลใดบุคคลหนึ่งก็ได้</a:t>
            </a:r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oo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2398731"/>
            <a:ext cx="2592288" cy="1894365"/>
          </a:xfrm>
          <a:prstGeom prst="rect">
            <a:avLst/>
          </a:prstGeom>
        </p:spPr>
      </p:pic>
      <p:pic>
        <p:nvPicPr>
          <p:cNvPr id="7" name="Picture 6" descr="ปักหมุด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5301208"/>
            <a:ext cx="576064" cy="576064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27584" y="194364"/>
            <a:ext cx="7632848" cy="858372"/>
          </a:xfrm>
        </p:spPr>
        <p:txBody>
          <a:bodyPr>
            <a:normAutofit fontScale="90000"/>
          </a:bodyPr>
          <a:lstStyle/>
          <a:p>
            <a:r>
              <a:rPr 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ราคากลาง</a:t>
            </a:r>
            <a:r>
              <a:rPr 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” </a:t>
            </a:r>
            <a:r>
              <a:rPr lang="th-TH" altLang="th-TH" sz="2800" b="1" dirty="0">
                <a:latin typeface="EucrosiaUPC" pitchFamily="18" charset="-34"/>
                <a:cs typeface="EucrosiaUPC" pitchFamily="18" charset="-34"/>
              </a:rPr>
              <a:t>ราคาเพื่อ</a:t>
            </a:r>
            <a:r>
              <a:rPr lang="th-TH" altLang="th-TH" sz="28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ใช้เป็นฐานสำหรับเปรียบเทียบราคาที่ผู้ยื่นข้อเสนอได้ยื่นเสนอไว้</a:t>
            </a:r>
            <a:r>
              <a:rPr lang="th-TH" altLang="th-TH" sz="2800" b="1" dirty="0">
                <a:latin typeface="EucrosiaUPC" pitchFamily="18" charset="-34"/>
                <a:cs typeface="EucrosiaUPC" pitchFamily="18" charset="-34"/>
              </a:rPr>
              <a:t>ซึ่งสามารถจัดซื้อจัดจ้างได้จริงตามลำดับ ดังต่อไปนี้</a:t>
            </a:r>
            <a:endParaRPr lang="th-T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6" name="ตัวยึด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3272742"/>
              </p:ext>
            </p:extLst>
          </p:nvPr>
        </p:nvGraphicFramePr>
        <p:xfrm>
          <a:off x="1547664" y="1196752"/>
          <a:ext cx="7596336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Rectangle 4"/>
          <p:cNvSpPr/>
          <p:nvPr/>
        </p:nvSpPr>
        <p:spPr>
          <a:xfrm>
            <a:off x="323528" y="5517232"/>
            <a:ext cx="8568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2000" b="1" i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</a:t>
            </a:r>
            <a:r>
              <a:rPr lang="th-TH" altLang="th-TH" sz="2000" b="1" i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กรณีที่มีราคาตาม (1) ให้ใช้ราคาตาม (1) ก่อน </a:t>
            </a:r>
            <a:r>
              <a:rPr lang="th-TH" altLang="th-TH" sz="2000" b="1" i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/ </a:t>
            </a:r>
            <a:r>
              <a:rPr lang="th-TH" altLang="th-TH" sz="2000" b="1" i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กรณีไม่มีราคาตาม (1) แต่มีราคาตาม (2) หรือ (3) </a:t>
            </a:r>
          </a:p>
          <a:p>
            <a:r>
              <a:rPr lang="th-TH" altLang="th-TH" sz="2000" b="1" i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ให้ใช้ราคาตาม (2) </a:t>
            </a:r>
            <a:r>
              <a:rPr lang="th-TH" altLang="th-TH" sz="2000" b="1" i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altLang="th-TH" sz="2000" b="1" i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(3)</a:t>
            </a:r>
            <a:r>
              <a:rPr lang="th-TH" altLang="th-TH" sz="2000" b="1" i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000" b="1" i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/ กรณีที่ไม่มีราคาตาม (1)  (2) และ (3) ให้ใช้ราคาตาม (4) (5) </a:t>
            </a:r>
            <a:r>
              <a:rPr lang="th-TH" altLang="th-TH" sz="2000" b="1" i="1" u="sng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altLang="th-TH" sz="2000" b="1" i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(6) </a:t>
            </a:r>
          </a:p>
          <a:p>
            <a:pPr>
              <a:buFont typeface="Wingdings" pitchFamily="2" charset="2"/>
              <a:buChar char="Ø"/>
            </a:pPr>
            <a:r>
              <a:rPr lang="th-TH" altLang="th-TH" sz="2000" b="1" i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000" b="1" i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จะใช้ราคาใดให้คำนึงถึงประโยชน์ของหน่วยงานของรัฐเป็นสำคัญ</a:t>
            </a:r>
            <a:endParaRPr lang="th-TH" sz="2000" i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11" name="Regular Pentagon 10">
            <a:hlinkClick r:id="rId10" action="ppaction://hlinksldjump"/>
          </p:cNvPr>
          <p:cNvSpPr/>
          <p:nvPr/>
        </p:nvSpPr>
        <p:spPr>
          <a:xfrm>
            <a:off x="395536" y="1700808"/>
            <a:ext cx="1872208" cy="1296144"/>
          </a:xfrm>
          <a:prstGeom prst="pentagon">
            <a:avLst/>
          </a:prstGeom>
          <a:solidFill>
            <a:srgbClr val="FF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th-TH" b="1" dirty="0">
                <a:solidFill>
                  <a:srgbClr val="CC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พ.ร.บ.</a:t>
            </a:r>
          </a:p>
          <a:p>
            <a:pPr algn="ctr">
              <a:lnSpc>
                <a:spcPts val="2500"/>
              </a:lnSpc>
            </a:pPr>
            <a:r>
              <a:rPr lang="th-TH" b="1" dirty="0">
                <a:solidFill>
                  <a:srgbClr val="CC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มาตรา 4</a:t>
            </a:r>
            <a:endParaRPr lang="th-TH" sz="4000" b="1" dirty="0">
              <a:solidFill>
                <a:srgbClr val="CCFFF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518116" y="1052736"/>
            <a:ext cx="29017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/>
            <a:r>
              <a:rPr lang="th-TH" sz="4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จัดทำอย่างไร </a:t>
            </a:r>
            <a:r>
              <a:rPr lang="en-US" sz="4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?</a:t>
            </a:r>
            <a:endParaRPr lang="th-TH" sz="48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70561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IMG_1132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1052736"/>
            <a:ext cx="6816758" cy="4896544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39946" name="Rectangle 10"/>
          <p:cNvSpPr>
            <a:spLocks noGrp="1" noChangeArrowheads="1"/>
          </p:cNvSpPr>
          <p:nvPr>
            <p:ph type="title"/>
          </p:nvPr>
        </p:nvSpPr>
        <p:spPr>
          <a:xfrm>
            <a:off x="539552" y="1440160"/>
            <a:ext cx="8136904" cy="836712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ts val="3800"/>
              </a:lnSpc>
            </a:pPr>
            <a:r>
              <a:rPr lang="th-TH" altLang="ko-KR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ระเบียบกระทรวงการคลังว่าด้วยการจัดซื้อจัดจ้าง</a:t>
            </a:r>
            <a:r>
              <a:rPr lang="th-TH" altLang="ko-KR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/>
            </a:r>
            <a:br>
              <a:rPr lang="th-TH" altLang="ko-KR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</a:br>
            <a:r>
              <a:rPr lang="th-TH" altLang="ko-KR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และการบริหารพัสดุภาครัฐ (ฉบับที่ 2) พ.ศ. 2564</a:t>
            </a:r>
            <a:endParaRPr lang="en-US" altLang="ko-KR" sz="40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755576" y="4183360"/>
            <a:ext cx="7782922" cy="1621904"/>
          </a:xfrm>
          <a:prstGeom prst="roundRect">
            <a:avLst>
              <a:gd name="adj" fmla="val 16667"/>
            </a:avLst>
          </a:prstGeom>
          <a:solidFill>
            <a:srgbClr val="FFFFB7"/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 เพิ่มเติมหลักเกณฑ์เกี่ยวกับการประชุมผ่านสื่ออิเล็กทรอนิกส์</a:t>
            </a:r>
            <a:endParaRPr lang="th-TH" sz="3200" b="1" dirty="0">
              <a:solidFill>
                <a:srgbClr val="0070C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2" name="Straight Connector 2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Rectangle 2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1" name="Straight Connector 2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Oval 1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6" name="AutoShape 2"/>
          <p:cNvSpPr>
            <a:spLocks noChangeArrowheads="1"/>
          </p:cNvSpPr>
          <p:nvPr/>
        </p:nvSpPr>
        <p:spPr bwMode="auto">
          <a:xfrm>
            <a:off x="787708" y="3002804"/>
            <a:ext cx="7750790" cy="725932"/>
          </a:xfrm>
          <a:prstGeom prst="roundRect">
            <a:avLst>
              <a:gd name="adj" fmla="val 28916"/>
            </a:avLst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h-TH" dirty="0">
                <a:latin typeface="EucrosiaUPC" pitchFamily="18" charset="-34"/>
                <a:cs typeface="EucrosiaUPC" pitchFamily="18" charset="-34"/>
              </a:rPr>
              <a:t>มีผลใช้บังคับตั้งแต่วันที่ 13 พฤษภาคม 2564 เป็นต้นไป</a:t>
            </a:r>
          </a:p>
        </p:txBody>
      </p:sp>
    </p:spTree>
    <p:extLst>
      <p:ext uri="{BB962C8B-B14F-4D97-AF65-F5344CB8AC3E}">
        <p14:creationId xmlns:p14="http://schemas.microsoft.com/office/powerpoint/2010/main" val="3645735577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0B832C8-E1E5-409B-73A5-31D26501C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003232" cy="5343872"/>
          </a:xfrm>
        </p:spPr>
        <p:txBody>
          <a:bodyPr/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h-TH" sz="28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32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มาตรา 4 “ราคากลาง” (1) ราคาที่ได้มาจากการคำนวณตาม 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sz="32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หลักเกณฑ์ที่คณะกรรมการราคากลางกำหนด</a:t>
            </a:r>
          </a:p>
          <a:p>
            <a:pPr marL="576263" indent="-219075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h-TH" sz="2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ประกาศคณะกรรมการราคากลางฯ เรื่อง หลักเกณฑ์และวิธีการกำหนด</a:t>
            </a:r>
          </a:p>
          <a:p>
            <a:pPr marL="228600" indent="0">
              <a:spcBef>
                <a:spcPts val="0"/>
              </a:spcBef>
              <a:buNone/>
            </a:pPr>
            <a:r>
              <a:rPr lang="th-TH" sz="2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ราคากลางงานก่อสร้าง</a:t>
            </a:r>
          </a:p>
          <a:p>
            <a:pPr marL="914400" indent="-338138" algn="thaiDist">
              <a:spcBef>
                <a:spcPts val="0"/>
              </a:spcBef>
            </a:pPr>
            <a:r>
              <a:rPr lang="th-TH" sz="2800" b="1" i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/>
                <a:cs typeface="EucrosiaUPC" pitchFamily="18" charset="-34"/>
              </a:rPr>
              <a:t>แนวทาง วิธีปฏิบัติ และรายละเอียดประกอบการถอดแบบคำนวณราคากลางงานก่อสร้าง</a:t>
            </a:r>
          </a:p>
          <a:p>
            <a:pPr marL="914400" indent="-338138" algn="thaiDist">
              <a:spcBef>
                <a:spcPts val="0"/>
              </a:spcBef>
            </a:pPr>
            <a:r>
              <a:rPr lang="th-TH" sz="2800" b="1" i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หลักเกณฑ์การคำนวณราคากลางงานก่อสร้างอาคาร</a:t>
            </a:r>
            <a:endParaRPr lang="en-US" sz="2800" i="1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ea typeface="Times New Roman"/>
              <a:cs typeface="EucrosiaUPC" pitchFamily="18" charset="-34"/>
            </a:endParaRPr>
          </a:p>
          <a:p>
            <a:pPr marL="914400" indent="-338138" algn="thaiDist">
              <a:spcBef>
                <a:spcPts val="0"/>
              </a:spcBef>
            </a:pPr>
            <a:r>
              <a:rPr lang="th-TH" sz="2800" b="1" i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หลักเกณฑ์การคำนวณราคากลางงานก่อสร้างชลประทาน</a:t>
            </a:r>
            <a:endParaRPr lang="en-US" sz="2800" i="1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ea typeface="Times New Roman"/>
              <a:cs typeface="EucrosiaUPC" pitchFamily="18" charset="-34"/>
            </a:endParaRPr>
          </a:p>
          <a:p>
            <a:pPr marL="914400" indent="-338138" algn="thaiDist">
              <a:spcBef>
                <a:spcPts val="0"/>
              </a:spcBef>
            </a:pPr>
            <a:r>
              <a:rPr lang="th-TH" sz="2800" b="1" i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หลักเกณฑ์การคำนวณราคากลางงานก่อสร้างทาง สะพาน และ</a:t>
            </a:r>
          </a:p>
          <a:p>
            <a:pPr marL="576262" indent="0" algn="thaiDist">
              <a:spcBef>
                <a:spcPts val="0"/>
              </a:spcBef>
              <a:buNone/>
            </a:pPr>
            <a:r>
              <a:rPr lang="th-TH" sz="2800" b="1" i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/>
                <a:cs typeface="EucrosiaUPC" pitchFamily="18" charset="-34"/>
              </a:rPr>
              <a:t>    ท่อเหลี่ยม</a:t>
            </a:r>
            <a:endParaRPr lang="th-TH" sz="2800" b="1" i="1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7098B33-84A4-A00B-96CF-B8BF906F7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190</a:t>
            </a:fld>
            <a:endParaRPr lang="th-TH"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xmlns="" id="{B10D4C60-A633-7381-C87D-CF87500476E2}"/>
              </a:ext>
            </a:extLst>
          </p:cNvPr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>
              <a:extLst>
                <a:ext uri="{FF2B5EF4-FFF2-40B4-BE49-F238E27FC236}">
                  <a16:creationId xmlns:a16="http://schemas.microsoft.com/office/drawing/2014/main" xmlns="" id="{06EF770B-0E2B-7A17-C152-7295C856ED82}"/>
                </a:ext>
              </a:extLst>
            </p:cNvPr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>
                <a:extLst>
                  <a:ext uri="{FF2B5EF4-FFF2-40B4-BE49-F238E27FC236}">
                    <a16:creationId xmlns:a16="http://schemas.microsoft.com/office/drawing/2014/main" xmlns="" id="{AE62F21C-1BC7-42F9-56AA-588BE68CA66E}"/>
                  </a:ext>
                </a:extLst>
              </p:cNvPr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xmlns="" id="{39750A13-59B7-1417-611F-5C5B6CCEE36F}"/>
                    </a:ext>
                  </a:extLst>
                </p:cNvPr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xmlns="" id="{6F03B3D9-8E3A-3D04-133E-4EB702C0908F}"/>
                    </a:ext>
                  </a:extLst>
                </p:cNvPr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xmlns="" id="{AE0CC49B-6412-93A4-4C0A-08ED2828D970}"/>
                    </a:ext>
                  </a:extLst>
                </p:cNvPr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xmlns="" id="{802BD5C4-610E-90BF-C21F-B06088B8BBC7}"/>
                  </a:ext>
                </a:extLst>
              </p:cNvPr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74E53D3E-0652-99ED-F481-1860CA9CB732}"/>
                </a:ext>
              </a:extLst>
            </p:cNvPr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7570024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2"/>
          <p:cNvSpPr txBox="1">
            <a:spLocks noChangeArrowheads="1"/>
          </p:cNvSpPr>
          <p:nvPr/>
        </p:nvSpPr>
        <p:spPr bwMode="auto">
          <a:xfrm>
            <a:off x="1563686" y="1066800"/>
            <a:ext cx="5760640" cy="711210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/>
        </p:spPr>
        <p:txBody>
          <a:bodyPr rot="0" vert="horz" wrap="square" lIns="91440" tIns="45720" rIns="91440" bIns="45720" anchor="ctr" anchorCtr="0">
            <a:noAutofit/>
            <a:sp3d>
              <a:contourClr>
                <a:srgbClr val="800080"/>
              </a:contourClr>
            </a:sp3d>
          </a:bodyPr>
          <a:lstStyle/>
          <a:p>
            <a:pPr algn="ctr">
              <a:spcAft>
                <a:spcPts val="0"/>
              </a:spcAft>
            </a:pPr>
            <a:r>
              <a:rPr lang="th-TH" sz="3200" b="1" dirty="0"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หลักเกณฑ์การคำนวณราคากลางงานก่อสร้าง</a:t>
            </a:r>
            <a:endParaRPr lang="en-US" sz="3200" dirty="0"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sp>
        <p:nvSpPr>
          <p:cNvPr id="5" name="กล่องข้อความ 2"/>
          <p:cNvSpPr txBox="1">
            <a:spLocks noChangeArrowheads="1"/>
          </p:cNvSpPr>
          <p:nvPr/>
        </p:nvSpPr>
        <p:spPr bwMode="auto">
          <a:xfrm>
            <a:off x="4334175" y="2358446"/>
            <a:ext cx="4630313" cy="952825"/>
          </a:xfrm>
          <a:prstGeom prst="rect">
            <a:avLst/>
          </a:prstGeom>
          <a:solidFill>
            <a:srgbClr val="CCFFFF"/>
          </a:solidFill>
          <a:ln w="1270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/>
        </p:spPr>
        <p:txBody>
          <a:bodyPr rot="0" vert="horz" wrap="square" lIns="91440" tIns="45720" rIns="91440" bIns="45720" anchor="ctr" anchorCtr="0">
            <a:spAutoFit/>
            <a:sp3d>
              <a:contourClr>
                <a:schemeClr val="accent6"/>
              </a:contourClr>
            </a:sp3d>
          </a:bodyPr>
          <a:lstStyle/>
          <a:p>
            <a:pPr algn="ctr">
              <a:lnSpc>
                <a:spcPts val="2200"/>
              </a:lnSpc>
              <a:spcAft>
                <a:spcPts val="0"/>
              </a:spcAft>
            </a:pPr>
            <a:r>
              <a:rPr lang="th-TH" sz="2200" b="1" dirty="0">
                <a:effectLst/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หลักเกณฑ์การคำนวณราคากลางงานก่อสร้างอาคาร</a:t>
            </a:r>
            <a:br>
              <a:rPr lang="th-TH" sz="2200" b="1" dirty="0">
                <a:effectLst/>
                <a:latin typeface="EucrosiaUPC" pitchFamily="18" charset="-34"/>
                <a:ea typeface="Times New Roman"/>
                <a:cs typeface="EucrosiaUPC" pitchFamily="18" charset="-34"/>
              </a:rPr>
            </a:br>
            <a:r>
              <a:rPr lang="th-TH" sz="2200" b="1" dirty="0"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หลักเกณฑ์การคำนวณราคากลางงานก่อสร้างทางฯ </a:t>
            </a:r>
          </a:p>
          <a:p>
            <a:pPr algn="ctr">
              <a:lnSpc>
                <a:spcPts val="2200"/>
              </a:lnSpc>
              <a:spcAft>
                <a:spcPts val="0"/>
              </a:spcAft>
            </a:pPr>
            <a:r>
              <a:rPr lang="th-TH" sz="2200" b="1" dirty="0"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หลักเกณฑ์การคำนวณราคากลางงานก่อสร้างชลประทาน</a:t>
            </a:r>
            <a:endParaRPr lang="en-US" sz="2200" dirty="0">
              <a:effectLst/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sp>
        <p:nvSpPr>
          <p:cNvPr id="6" name="กล่องข้อความ 2"/>
          <p:cNvSpPr txBox="1">
            <a:spLocks noChangeArrowheads="1"/>
          </p:cNvSpPr>
          <p:nvPr/>
        </p:nvSpPr>
        <p:spPr bwMode="auto">
          <a:xfrm>
            <a:off x="236280" y="2351647"/>
            <a:ext cx="3721472" cy="933337"/>
          </a:xfrm>
          <a:prstGeom prst="rect">
            <a:avLst/>
          </a:prstGeom>
          <a:solidFill>
            <a:srgbClr val="FFFF66"/>
          </a:solidFill>
          <a:ln w="1270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/>
        </p:spPr>
        <p:txBody>
          <a:bodyPr rot="0" vert="horz" wrap="square" lIns="91440" tIns="45720" rIns="91440" bIns="45720" anchor="ctr" anchorCtr="0">
            <a:noAutofit/>
            <a:sp3d extrusionH="57150">
              <a:bevelT w="57150" h="44450" prst="artDeco"/>
              <a:extrusionClr>
                <a:schemeClr val="bg1"/>
              </a:extrusionClr>
              <a:contourClr>
                <a:schemeClr val="accent6"/>
              </a:contourClr>
            </a:sp3d>
          </a:bodyPr>
          <a:lstStyle/>
          <a:p>
            <a:pPr algn="ctr">
              <a:lnSpc>
                <a:spcPts val="2200"/>
              </a:lnSpc>
              <a:spcAft>
                <a:spcPts val="0"/>
              </a:spcAft>
            </a:pPr>
            <a:r>
              <a:rPr lang="th-TH" sz="2200" b="1" dirty="0">
                <a:latin typeface="EucrosiaUPC" pitchFamily="18" charset="-34"/>
                <a:ea typeface="Times New Roman"/>
                <a:cs typeface="EucrosiaUPC" pitchFamily="18" charset="-34"/>
              </a:rPr>
              <a:t>แนวทาง วิธีปฏิบัติ และรายละเอียดประกอบการถอดแบบคำนวณราคากลางงานก่อสร้าง</a:t>
            </a:r>
            <a:endParaRPr lang="en-US" sz="2200" dirty="0"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sp>
        <p:nvSpPr>
          <p:cNvPr id="7" name="กล่องข้อความ 2"/>
          <p:cNvSpPr txBox="1">
            <a:spLocks noChangeArrowheads="1"/>
          </p:cNvSpPr>
          <p:nvPr/>
        </p:nvSpPr>
        <p:spPr bwMode="auto">
          <a:xfrm>
            <a:off x="107504" y="4329685"/>
            <a:ext cx="2232247" cy="656590"/>
          </a:xfrm>
          <a:prstGeom prst="rect">
            <a:avLst/>
          </a:prstGeom>
          <a:solidFill>
            <a:srgbClr val="CCFF99"/>
          </a:solidFill>
          <a:ln w="1270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/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ts val="2200"/>
              </a:lnSpc>
              <a:spcAft>
                <a:spcPts val="0"/>
              </a:spcAft>
            </a:pPr>
            <a:r>
              <a:rPr lang="th-TH" sz="2000" b="1" dirty="0"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หลักเกณฑ์การคำนวณ</a:t>
            </a:r>
          </a:p>
          <a:p>
            <a:pPr algn="ctr">
              <a:lnSpc>
                <a:spcPts val="2200"/>
              </a:lnSpc>
              <a:spcAft>
                <a:spcPts val="0"/>
              </a:spcAft>
            </a:pPr>
            <a:r>
              <a:rPr lang="th-TH" sz="2000" b="1" dirty="0">
                <a:latin typeface="EucrosiaUPC" pitchFamily="18" charset="-34"/>
                <a:ea typeface="Times New Roman"/>
                <a:cs typeface="EucrosiaUPC" pitchFamily="18" charset="-34"/>
              </a:rPr>
              <a:t>ค่างานต้นทุน (</a:t>
            </a:r>
            <a:r>
              <a:rPr lang="en-US" sz="2000" b="1" dirty="0">
                <a:latin typeface="EucrosiaUPC" pitchFamily="18" charset="-34"/>
                <a:ea typeface="Times New Roman"/>
                <a:cs typeface="EucrosiaUPC" pitchFamily="18" charset="-34"/>
              </a:rPr>
              <a:t>Direct Cost</a:t>
            </a:r>
            <a:r>
              <a:rPr lang="th-TH" sz="2000" b="1" dirty="0">
                <a:latin typeface="EucrosiaUPC" pitchFamily="18" charset="-34"/>
                <a:ea typeface="Times New Roman"/>
                <a:cs typeface="EucrosiaUPC" pitchFamily="18" charset="-34"/>
              </a:rPr>
              <a:t>)</a:t>
            </a:r>
            <a:endParaRPr lang="en-US" sz="2000" dirty="0"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sp>
        <p:nvSpPr>
          <p:cNvPr id="8" name="กล่องข้อความ 2"/>
          <p:cNvSpPr txBox="1">
            <a:spLocks noChangeArrowheads="1"/>
          </p:cNvSpPr>
          <p:nvPr/>
        </p:nvSpPr>
        <p:spPr bwMode="auto">
          <a:xfrm>
            <a:off x="2445882" y="4329351"/>
            <a:ext cx="2304818" cy="656590"/>
          </a:xfrm>
          <a:prstGeom prst="rect">
            <a:avLst/>
          </a:prstGeom>
          <a:solidFill>
            <a:srgbClr val="99CCFF"/>
          </a:solidFill>
          <a:ln w="1270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/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ts val="2200"/>
              </a:lnSpc>
              <a:spcAft>
                <a:spcPts val="0"/>
              </a:spcAft>
            </a:pPr>
            <a:r>
              <a:rPr lang="th-TH" sz="2000" b="1" dirty="0">
                <a:latin typeface="EucrosiaUPC" pitchFamily="18" charset="-34"/>
                <a:ea typeface="Times New Roman"/>
                <a:cs typeface="EucrosiaUPC" pitchFamily="18" charset="-34"/>
              </a:rPr>
              <a:t>ค่าใช้จ่ายในการดำเนินงานก่อสร้าง (</a:t>
            </a:r>
            <a:r>
              <a:rPr lang="en-US" sz="2000" b="1" dirty="0">
                <a:latin typeface="EucrosiaUPC" pitchFamily="18" charset="-34"/>
                <a:ea typeface="Times New Roman"/>
                <a:cs typeface="EucrosiaUPC" pitchFamily="18" charset="-34"/>
              </a:rPr>
              <a:t>Indirect Cost</a:t>
            </a:r>
            <a:r>
              <a:rPr lang="th-TH" sz="2000" b="1" dirty="0">
                <a:latin typeface="EucrosiaUPC" pitchFamily="18" charset="-34"/>
                <a:ea typeface="Times New Roman"/>
                <a:cs typeface="EucrosiaUPC" pitchFamily="18" charset="-34"/>
              </a:rPr>
              <a:t>)</a:t>
            </a:r>
            <a:endParaRPr lang="en-US" sz="2000" dirty="0"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sp>
        <p:nvSpPr>
          <p:cNvPr id="9" name="กล่องข้อความ 2"/>
          <p:cNvSpPr txBox="1">
            <a:spLocks noChangeArrowheads="1"/>
          </p:cNvSpPr>
          <p:nvPr/>
        </p:nvSpPr>
        <p:spPr bwMode="auto">
          <a:xfrm>
            <a:off x="4860588" y="4329351"/>
            <a:ext cx="1746298" cy="656590"/>
          </a:xfrm>
          <a:prstGeom prst="rect">
            <a:avLst/>
          </a:prstGeom>
          <a:solidFill>
            <a:srgbClr val="FFCC66"/>
          </a:solidFill>
          <a:ln w="1270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/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ts val="2200"/>
              </a:lnSpc>
              <a:spcAft>
                <a:spcPts val="0"/>
              </a:spcAft>
            </a:pPr>
            <a:r>
              <a:rPr lang="th-TH" sz="2000" b="1" dirty="0">
                <a:latin typeface="EucrosiaUPC" pitchFamily="18" charset="-34"/>
                <a:ea typeface="Times New Roman"/>
                <a:cs typeface="EucrosiaUPC" pitchFamily="18" charset="-34"/>
              </a:rPr>
              <a:t>ค่าใช้จ่ายพิเศษ</a:t>
            </a:r>
            <a:br>
              <a:rPr lang="th-TH" sz="2000" b="1" dirty="0">
                <a:latin typeface="EucrosiaUPC" pitchFamily="18" charset="-34"/>
                <a:ea typeface="Times New Roman"/>
                <a:cs typeface="EucrosiaUPC" pitchFamily="18" charset="-34"/>
              </a:rPr>
            </a:br>
            <a:r>
              <a:rPr lang="th-TH" sz="2000" b="1" dirty="0">
                <a:latin typeface="EucrosiaUPC" pitchFamily="18" charset="-34"/>
                <a:ea typeface="Times New Roman"/>
                <a:cs typeface="EucrosiaUPC" pitchFamily="18" charset="-34"/>
              </a:rPr>
              <a:t>ตามข้อกำหนดฯ</a:t>
            </a:r>
            <a:endParaRPr lang="en-US" sz="2000" dirty="0"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sp>
        <p:nvSpPr>
          <p:cNvPr id="10" name="กล่องข้อความ 2"/>
          <p:cNvSpPr txBox="1">
            <a:spLocks noChangeArrowheads="1"/>
          </p:cNvSpPr>
          <p:nvPr/>
        </p:nvSpPr>
        <p:spPr bwMode="auto">
          <a:xfrm>
            <a:off x="6717725" y="4329351"/>
            <a:ext cx="2318771" cy="656590"/>
          </a:xfrm>
          <a:prstGeom prst="rect">
            <a:avLst/>
          </a:prstGeom>
          <a:solidFill>
            <a:srgbClr val="99FF99"/>
          </a:solidFill>
          <a:ln w="1270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12700"/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ts val="2200"/>
              </a:lnSpc>
              <a:spcAft>
                <a:spcPts val="0"/>
              </a:spcAft>
            </a:pPr>
            <a:r>
              <a:rPr lang="th-TH" sz="2000" b="1" dirty="0">
                <a:latin typeface="EucrosiaUPC" pitchFamily="18" charset="-34"/>
                <a:ea typeface="Times New Roman"/>
                <a:cs typeface="EucrosiaUPC" pitchFamily="18" charset="-34"/>
              </a:rPr>
              <a:t>การสรุปค่าก่อสร้างเป็นราคากลางและการจัดทำรายงาน</a:t>
            </a:r>
            <a:endParaRPr lang="en-US" sz="2000" dirty="0"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cxnSp>
        <p:nvCxnSpPr>
          <p:cNvPr id="11" name="ตัวเชื่อมต่อตรง 10"/>
          <p:cNvCxnSpPr>
            <a:cxnSpLocks/>
          </p:cNvCxnSpPr>
          <p:nvPr/>
        </p:nvCxnSpPr>
        <p:spPr>
          <a:xfrm>
            <a:off x="2145710" y="2078610"/>
            <a:ext cx="4464000" cy="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</a:ln>
          <a:effectLst/>
        </p:spPr>
      </p:cxnSp>
      <p:cxnSp>
        <p:nvCxnSpPr>
          <p:cNvPr id="12" name="ลูกศรเชื่อมต่อแบบตรง 11"/>
          <p:cNvCxnSpPr>
            <a:cxnSpLocks/>
          </p:cNvCxnSpPr>
          <p:nvPr/>
        </p:nvCxnSpPr>
        <p:spPr>
          <a:xfrm>
            <a:off x="2160224" y="2060848"/>
            <a:ext cx="0" cy="216000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3" name="ลูกศรเชื่อมต่อแบบตรง 12"/>
          <p:cNvCxnSpPr>
            <a:cxnSpLocks/>
          </p:cNvCxnSpPr>
          <p:nvPr/>
        </p:nvCxnSpPr>
        <p:spPr>
          <a:xfrm>
            <a:off x="6588224" y="2078225"/>
            <a:ext cx="0" cy="216000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4" name="ลูกศรเชื่อมต่อแบบตรง 13"/>
          <p:cNvCxnSpPr>
            <a:cxnSpLocks/>
          </p:cNvCxnSpPr>
          <p:nvPr/>
        </p:nvCxnSpPr>
        <p:spPr>
          <a:xfrm>
            <a:off x="4428546" y="1769400"/>
            <a:ext cx="0" cy="288000"/>
          </a:xfrm>
          <a:prstGeom prst="straightConnector1">
            <a:avLst/>
          </a:prstGeom>
          <a:noFill/>
          <a:ln w="57150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6" name="ตัวเชื่อมต่อตรง 15"/>
          <p:cNvCxnSpPr>
            <a:cxnSpLocks/>
          </p:cNvCxnSpPr>
          <p:nvPr/>
        </p:nvCxnSpPr>
        <p:spPr>
          <a:xfrm>
            <a:off x="1332344" y="4091562"/>
            <a:ext cx="6336000" cy="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</a:ln>
          <a:effectLst/>
        </p:spPr>
      </p:cxnSp>
      <p:cxnSp>
        <p:nvCxnSpPr>
          <p:cNvPr id="20" name="ลูกศรเชื่อมต่อแบบตรง 19"/>
          <p:cNvCxnSpPr>
            <a:cxnSpLocks/>
          </p:cNvCxnSpPr>
          <p:nvPr/>
        </p:nvCxnSpPr>
        <p:spPr>
          <a:xfrm>
            <a:off x="6588224" y="3284984"/>
            <a:ext cx="0" cy="288032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headEnd type="none" w="med" len="med"/>
            <a:tailEnd type="none" w="med" len="med"/>
          </a:ln>
          <a:effectLst/>
        </p:spPr>
      </p:cxnSp>
      <p:cxnSp>
        <p:nvCxnSpPr>
          <p:cNvPr id="26" name="ลูกศรเชื่อมต่อแบบตรง 25"/>
          <p:cNvCxnSpPr>
            <a:cxnSpLocks/>
          </p:cNvCxnSpPr>
          <p:nvPr/>
        </p:nvCxnSpPr>
        <p:spPr>
          <a:xfrm>
            <a:off x="3995772" y="2784678"/>
            <a:ext cx="288000" cy="0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ysDot"/>
            <a:headEnd type="triangle" w="med" len="med"/>
            <a:tailEnd type="triangle" w="med" len="med"/>
          </a:ln>
          <a:effectLst/>
        </p:spPr>
      </p:cxn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107504" y="336503"/>
            <a:ext cx="8928991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lnSpc>
                <a:spcPts val="24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2600" b="1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แผนภาพแสดงโครงสร้างโดยรวมของ</a:t>
            </a:r>
            <a:r>
              <a:rPr kumimoji="0" lang="th-TH" sz="2600" b="1" i="0" u="none" strike="noStrike" cap="none" normalizeH="0" baseline="0" dirty="0">
                <a:ln>
                  <a:noFill/>
                </a:ln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หลักเกณฑ์การคำนวณราคากลางงานก่อสร้าง</a:t>
            </a:r>
          </a:p>
          <a:p>
            <a:pPr marR="0" lvl="0" algn="ctr" defTabSz="914400" rtl="0" eaLnBrk="1" fontAlgn="base" latinLnBrk="0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(ประกาศคณะกรรมการราคากลางฯ วันที่ 14 พฤศจิกายน 2560 มีผลใช้บังคับตั้งแต่ 15 พฤศจิกายน 2560)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9" name="ตัวเชื่อมต่อหักมุม 48"/>
          <p:cNvCxnSpPr/>
          <p:nvPr/>
        </p:nvCxnSpPr>
        <p:spPr>
          <a:xfrm rot="10800000" flipV="1">
            <a:off x="4334176" y="3573016"/>
            <a:ext cx="2268000" cy="283990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ลูกศรเชื่อมต่อแบบตรง 51"/>
          <p:cNvCxnSpPr>
            <a:cxnSpLocks/>
          </p:cNvCxnSpPr>
          <p:nvPr/>
        </p:nvCxnSpPr>
        <p:spPr>
          <a:xfrm>
            <a:off x="4355976" y="3861048"/>
            <a:ext cx="0" cy="216000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53" name="ลูกศรเชื่อมต่อแบบตรง 52"/>
          <p:cNvCxnSpPr>
            <a:cxnSpLocks/>
          </p:cNvCxnSpPr>
          <p:nvPr/>
        </p:nvCxnSpPr>
        <p:spPr>
          <a:xfrm>
            <a:off x="1345592" y="4077072"/>
            <a:ext cx="0" cy="216000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55" name="ลูกศรเชื่อมต่อแบบตรง 54"/>
          <p:cNvCxnSpPr>
            <a:cxnSpLocks/>
          </p:cNvCxnSpPr>
          <p:nvPr/>
        </p:nvCxnSpPr>
        <p:spPr>
          <a:xfrm>
            <a:off x="3563888" y="4093302"/>
            <a:ext cx="0" cy="216000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56" name="ลูกศรเชื่อมต่อแบบตรง 55"/>
          <p:cNvCxnSpPr>
            <a:cxnSpLocks/>
          </p:cNvCxnSpPr>
          <p:nvPr/>
        </p:nvCxnSpPr>
        <p:spPr>
          <a:xfrm>
            <a:off x="5724128" y="4082348"/>
            <a:ext cx="0" cy="216000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57" name="ลูกศรเชื่อมต่อแบบตรง 56"/>
          <p:cNvCxnSpPr>
            <a:cxnSpLocks/>
          </p:cNvCxnSpPr>
          <p:nvPr/>
        </p:nvCxnSpPr>
        <p:spPr>
          <a:xfrm>
            <a:off x="7653704" y="4077072"/>
            <a:ext cx="0" cy="216000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" name="TextBox 2"/>
          <p:cNvSpPr txBox="1"/>
          <p:nvPr/>
        </p:nvSpPr>
        <p:spPr>
          <a:xfrm>
            <a:off x="179512" y="3337247"/>
            <a:ext cx="3902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85725" indent="-85725"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600" b="1" dirty="0">
                <a:latin typeface="EucrosiaUPC" pitchFamily="18" charset="-34"/>
                <a:ea typeface="Times New Roman"/>
                <a:cs typeface="EucrosiaUPC" pitchFamily="18" charset="-34"/>
              </a:rPr>
              <a:t> ข้อกำหนด ข้อบังคับ แนวทาง และวิธีปฏิบัติฯ จำนวน 22 ข้อ</a:t>
            </a:r>
            <a:endParaRPr lang="th-TH" sz="1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549" y="5004971"/>
            <a:ext cx="231826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spcAft>
                <a:spcPts val="0"/>
              </a:spcAft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หลักเกณฑ์การถอดแบบก่อสร้าง</a:t>
            </a:r>
            <a:endParaRPr lang="en-US" sz="1400" b="1" dirty="0">
              <a:latin typeface="EucrosiaUPC" pitchFamily="18" charset="-34"/>
              <a:ea typeface="Times New Roman"/>
              <a:cs typeface="EucrosiaUPC" pitchFamily="18" charset="-34"/>
            </a:endParaRPr>
          </a:p>
          <a:p>
            <a:pPr marL="180975" indent="-180975">
              <a:spcAft>
                <a:spcPts val="0"/>
              </a:spcAft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รายะเอียดประกอบการคำนวณ</a:t>
            </a:r>
            <a:b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</a:b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ราคากลางงานก่อสร้าง</a:t>
            </a:r>
          </a:p>
          <a:p>
            <a:pPr marL="180975" indent="-180975">
              <a:spcAft>
                <a:spcPts val="0"/>
              </a:spcAft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การรวมค่างานต้นทุนเป็นค่างานต้นทุน</a:t>
            </a:r>
          </a:p>
          <a:p>
            <a:pPr marL="180975" indent="-180975">
              <a:spcAft>
                <a:spcPts val="0"/>
              </a:spcAft>
              <a:buClr>
                <a:srgbClr val="C00000"/>
              </a:buClr>
              <a:buSzPct val="65000"/>
            </a:pP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     รวมทั้งโครงการงานก่อสร้าง</a:t>
            </a:r>
            <a:endParaRPr lang="en-US" sz="1400" b="1" dirty="0">
              <a:latin typeface="EucrosiaUPC" pitchFamily="18" charset="-34"/>
              <a:ea typeface="Times New Roman"/>
              <a:cs typeface="EucrosiaUPC" pitchFamily="18" charset="-34"/>
            </a:endParaRPr>
          </a:p>
          <a:p>
            <a:endParaRPr lang="th-TH" sz="1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418723" y="5004971"/>
            <a:ext cx="23768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spcAft>
                <a:spcPts val="0"/>
              </a:spcAft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ตาราง </a:t>
            </a:r>
            <a:r>
              <a:rPr lang="en-US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Factor F </a:t>
            </a: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งานก่อสร้างอาคาร</a:t>
            </a:r>
            <a:endParaRPr lang="en-US" sz="1400" b="1" dirty="0">
              <a:latin typeface="EucrosiaUPC" pitchFamily="18" charset="-34"/>
              <a:ea typeface="Times New Roman"/>
              <a:cs typeface="EucrosiaUPC" pitchFamily="18" charset="-34"/>
            </a:endParaRPr>
          </a:p>
          <a:p>
            <a:pPr marL="180975" indent="-180975">
              <a:spcAft>
                <a:spcPts val="0"/>
              </a:spcAft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ตาราง </a:t>
            </a:r>
            <a:r>
              <a:rPr lang="en-US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Factor F </a:t>
            </a: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งานก่อสร้างทาง</a:t>
            </a:r>
          </a:p>
          <a:p>
            <a:pPr marL="180975" indent="-180975">
              <a:spcAft>
                <a:spcPts val="0"/>
              </a:spcAft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ตาราง </a:t>
            </a:r>
            <a:r>
              <a:rPr lang="en-US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Factor F </a:t>
            </a: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งานก่อสร้างสะพาน</a:t>
            </a:r>
            <a:b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</a:b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และท่อเหลี่ยม</a:t>
            </a:r>
          </a:p>
          <a:p>
            <a:pPr marL="180975" indent="-180975">
              <a:spcAft>
                <a:spcPts val="0"/>
              </a:spcAft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ตาราง </a:t>
            </a:r>
            <a:r>
              <a:rPr lang="en-US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Factor F </a:t>
            </a: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งานก่อสร้างชลประทาน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95271" y="4986275"/>
            <a:ext cx="188705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หลักเกณฑ์และวิธีการคำนวณ</a:t>
            </a:r>
            <a:b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</a:b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ค่าใช้จ่ายพิเศษตามข้อกำหนด</a:t>
            </a:r>
            <a:b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</a:b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และค่าใช้จ่ายอื่นที่เป็นต้องมี</a:t>
            </a:r>
            <a:endParaRPr lang="en-US" sz="1400" b="1" dirty="0"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32240" y="5004971"/>
            <a:ext cx="2366353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7800" indent="-177800">
              <a:spcAft>
                <a:spcPts val="0"/>
              </a:spcAft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หลักเกณฑ์และวิธีการนำค่างานต้นทุน</a:t>
            </a:r>
            <a:b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</a:b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ค่าใช้จ่ายในการดำเนินงานก่อสร้าง </a:t>
            </a:r>
            <a:b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</a:b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ค่าใช้จ่ายพิเศษฯ และค่าใช้จ่ายอื่น ๆ </a:t>
            </a:r>
          </a:p>
          <a:p>
            <a:pPr marL="177800" indent="-177800">
              <a:spcAft>
                <a:spcPts val="0"/>
              </a:spcAft>
              <a:buClr>
                <a:srgbClr val="C00000"/>
              </a:buClr>
              <a:buSzPct val="65000"/>
            </a:pP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     มาคำนวณรวมกันได้เป็นราคากลางงาน</a:t>
            </a:r>
          </a:p>
          <a:p>
            <a:pPr marL="177800" indent="-177800">
              <a:spcAft>
                <a:spcPts val="0"/>
              </a:spcAft>
              <a:buClr>
                <a:srgbClr val="C00000"/>
              </a:buClr>
              <a:buSzPct val="65000"/>
            </a:pP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     ก่อสร้าง</a:t>
            </a:r>
            <a:endParaRPr lang="en-US" sz="1400" b="1" dirty="0">
              <a:latin typeface="EucrosiaUPC" pitchFamily="18" charset="-34"/>
              <a:ea typeface="Times New Roman"/>
              <a:cs typeface="EucrosiaUPC" pitchFamily="18" charset="-34"/>
            </a:endParaRPr>
          </a:p>
          <a:p>
            <a:pPr marL="177800" indent="-177800">
              <a:spcAft>
                <a:spcPts val="0"/>
              </a:spcAft>
              <a:buClr>
                <a:srgbClr val="C00000"/>
              </a:buClr>
              <a:buSzPct val="65000"/>
              <a:buFont typeface="Wingdings" pitchFamily="2" charset="2"/>
              <a:buChar char="q"/>
            </a:pP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แบบฟอร์มและการจัดทำรายงาน</a:t>
            </a:r>
          </a:p>
          <a:p>
            <a:pPr marL="177800" indent="-177800">
              <a:spcAft>
                <a:spcPts val="0"/>
              </a:spcAft>
              <a:buClr>
                <a:srgbClr val="C00000"/>
              </a:buClr>
              <a:buSzPct val="65000"/>
            </a:pPr>
            <a:r>
              <a:rPr lang="th-TH" sz="1400" b="1" dirty="0">
                <a:latin typeface="EucrosiaUPC" pitchFamily="18" charset="-34"/>
                <a:ea typeface="Times New Roman"/>
                <a:cs typeface="EucrosiaUPC" pitchFamily="18" charset="-34"/>
              </a:rPr>
              <a:t>     การคำนวณราคากลางงานก่อสร้าง</a:t>
            </a:r>
            <a:endParaRPr lang="en-US" sz="1400" b="1" dirty="0">
              <a:latin typeface="EucrosiaUPC" pitchFamily="18" charset="-34"/>
              <a:ea typeface="Times New Roman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46059544"/>
      </p:ext>
    </p:extLst>
  </p:cSld>
  <p:clrMapOvr>
    <a:masterClrMapping/>
  </p:clrMapOvr>
  <p:transition spd="slow">
    <p:wedge/>
  </p:transition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0B832C8-E1E5-409B-73A5-31D26501C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224" y="727264"/>
            <a:ext cx="7746032" cy="89435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h-TH" sz="28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มาตรา 4 “ราคากลาง” (</a:t>
            </a:r>
            <a:r>
              <a:rPr lang="en-US" sz="28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2</a:t>
            </a:r>
            <a:r>
              <a:rPr lang="th-TH" sz="28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) ราคาที่ได้มาจากฐานข้อมูลราคาอ้างอิงของพัสดุที่</a:t>
            </a:r>
            <a:r>
              <a:rPr lang="th-TH" sz="2800" b="1" u="sng" dirty="0">
                <a:latin typeface="EucrosiaUPC" panose="02020603050405020304" pitchFamily="18" charset="-34"/>
                <a:cs typeface="EucrosiaUPC" panose="02020603050405020304" pitchFamily="18" charset="-34"/>
              </a:rPr>
              <a:t>กรมบัญชีกลาง</a:t>
            </a:r>
            <a:r>
              <a:rPr lang="th-TH" sz="28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จัดทำ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7098B33-84A4-A00B-96CF-B8BF906F7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192</a:t>
            </a:fld>
            <a:endParaRPr lang="th-TH"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xmlns="" id="{B10D4C60-A633-7381-C87D-CF87500476E2}"/>
              </a:ext>
            </a:extLst>
          </p:cNvPr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>
              <a:extLst>
                <a:ext uri="{FF2B5EF4-FFF2-40B4-BE49-F238E27FC236}">
                  <a16:creationId xmlns:a16="http://schemas.microsoft.com/office/drawing/2014/main" xmlns="" id="{06EF770B-0E2B-7A17-C152-7295C856ED82}"/>
                </a:ext>
              </a:extLst>
            </p:cNvPr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>
                <a:extLst>
                  <a:ext uri="{FF2B5EF4-FFF2-40B4-BE49-F238E27FC236}">
                    <a16:creationId xmlns:a16="http://schemas.microsoft.com/office/drawing/2014/main" xmlns="" id="{AE62F21C-1BC7-42F9-56AA-588BE68CA66E}"/>
                  </a:ext>
                </a:extLst>
              </p:cNvPr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xmlns="" id="{39750A13-59B7-1417-611F-5C5B6CCEE36F}"/>
                    </a:ext>
                  </a:extLst>
                </p:cNvPr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xmlns="" id="{6F03B3D9-8E3A-3D04-133E-4EB702C0908F}"/>
                    </a:ext>
                  </a:extLst>
                </p:cNvPr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xmlns="" id="{AE0CC49B-6412-93A4-4C0A-08ED2828D970}"/>
                    </a:ext>
                  </a:extLst>
                </p:cNvPr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xmlns="" id="{802BD5C4-610E-90BF-C21F-B06088B8BBC7}"/>
                  </a:ext>
                </a:extLst>
              </p:cNvPr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74E53D3E-0652-99ED-F481-1860CA9CB732}"/>
                </a:ext>
              </a:extLst>
            </p:cNvPr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683568" y="1967229"/>
            <a:ext cx="283988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th-TH" sz="1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ปัจจุบัน มีประกาศกรมบัญชีกลาง เรื่อง กำหนดราคาอ้างอิงพัสดุ พ.ศ.  2566  ลงวันที่ 12 กรกฎาคม  2566 (แจ้งเวียนตามหนังสือกรมบัญชีกลาง ที่ กค 0433.5/ว 404 ลงวันที่ 13 ก.ค. 2566) </a:t>
            </a:r>
          </a:p>
          <a:p>
            <a:pPr indent="18256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h-TH" sz="1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ใช้บังคับเมื่อพ้นกำหนดสิบห้าวันนับแต่วันประกาศเป็นต้นไป (ประกาศวันที่ 12 กรกฎาคม 2566 จึง</a:t>
            </a:r>
            <a:r>
              <a:rPr lang="th-TH" sz="18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มีผลใช้บังคับในวันที่ 28 กรกฎาคม 2566</a:t>
            </a:r>
            <a:r>
              <a:rPr lang="th-TH" sz="1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)</a:t>
            </a:r>
          </a:p>
          <a:p>
            <a:pPr indent="18256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h-TH" sz="1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ใช้เฉพาะการจัดซื้อจัดจ้างซึ่งมีวงเงินงบประมาณเกิน 500,000</a:t>
            </a:r>
            <a:r>
              <a:rPr lang="en-US" sz="1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1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บาท </a:t>
            </a:r>
            <a:r>
              <a:rPr lang="th-TH" sz="18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โดยวิธีตลาดอิเล็กทรอนิกส์ </a:t>
            </a:r>
            <a:r>
              <a:rPr lang="th-TH" sz="1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(</a:t>
            </a:r>
            <a:r>
              <a:rPr lang="en-US" sz="1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e - market)</a:t>
            </a:r>
            <a:endParaRPr lang="th-TH" sz="18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1320015"/>
            <a:ext cx="4839387" cy="472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682107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193</a:t>
            </a:fld>
            <a:endParaRPr lang="th-TH"/>
          </a:p>
        </p:txBody>
      </p:sp>
      <p:grpSp>
        <p:nvGrpSpPr>
          <p:cNvPr id="6" name="Group 7">
            <a:extLst>
              <a:ext uri="{FF2B5EF4-FFF2-40B4-BE49-F238E27FC236}">
                <a16:creationId xmlns:a16="http://schemas.microsoft.com/office/drawing/2014/main" xmlns="" id="{B10D4C60-A633-7381-C87D-CF87500476E2}"/>
              </a:ext>
            </a:extLst>
          </p:cNvPr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>
              <a:extLst>
                <a:ext uri="{FF2B5EF4-FFF2-40B4-BE49-F238E27FC236}">
                  <a16:creationId xmlns:a16="http://schemas.microsoft.com/office/drawing/2014/main" xmlns="" id="{06EF770B-0E2B-7A17-C152-7295C856ED82}"/>
                </a:ext>
              </a:extLst>
            </p:cNvPr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>
                <a:extLst>
                  <a:ext uri="{FF2B5EF4-FFF2-40B4-BE49-F238E27FC236}">
                    <a16:creationId xmlns:a16="http://schemas.microsoft.com/office/drawing/2014/main" xmlns="" id="{AE62F21C-1BC7-42F9-56AA-588BE68CA66E}"/>
                  </a:ext>
                </a:extLst>
              </p:cNvPr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xmlns="" id="{39750A13-59B7-1417-611F-5C5B6CCEE36F}"/>
                    </a:ext>
                  </a:extLst>
                </p:cNvPr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xmlns="" id="{6F03B3D9-8E3A-3D04-133E-4EB702C0908F}"/>
                    </a:ext>
                  </a:extLst>
                </p:cNvPr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xmlns="" id="{AE0CC49B-6412-93A4-4C0A-08ED2828D970}"/>
                    </a:ext>
                  </a:extLst>
                </p:cNvPr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xmlns="" id="{802BD5C4-610E-90BF-C21F-B06088B8BBC7}"/>
                  </a:ext>
                </a:extLst>
              </p:cNvPr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74E53D3E-0652-99ED-F481-1860CA9CB732}"/>
                </a:ext>
              </a:extLst>
            </p:cNvPr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881436"/>
            <a:ext cx="3896775" cy="511256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787" y="1380583"/>
            <a:ext cx="4170921" cy="464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350783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0B832C8-E1E5-409B-73A5-31D26501C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972" y="764704"/>
            <a:ext cx="7962056" cy="102102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h-TH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มาตรา 4 “ราคากลาง” (</a:t>
            </a:r>
            <a:r>
              <a:rPr lang="en-US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3</a:t>
            </a:r>
            <a:r>
              <a:rPr lang="th-TH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) ราคามาตรฐานที่สำนักงบประมาณหรือหน่วยงานกลางอื่นกำหนด  เช่น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7098B33-84A4-A00B-96CF-B8BF906F7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194</a:t>
            </a:fld>
            <a:endParaRPr lang="th-TH"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xmlns="" id="{B10D4C60-A633-7381-C87D-CF87500476E2}"/>
              </a:ext>
            </a:extLst>
          </p:cNvPr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>
              <a:extLst>
                <a:ext uri="{FF2B5EF4-FFF2-40B4-BE49-F238E27FC236}">
                  <a16:creationId xmlns:a16="http://schemas.microsoft.com/office/drawing/2014/main" xmlns="" id="{06EF770B-0E2B-7A17-C152-7295C856ED82}"/>
                </a:ext>
              </a:extLst>
            </p:cNvPr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>
                <a:extLst>
                  <a:ext uri="{FF2B5EF4-FFF2-40B4-BE49-F238E27FC236}">
                    <a16:creationId xmlns:a16="http://schemas.microsoft.com/office/drawing/2014/main" xmlns="" id="{AE62F21C-1BC7-42F9-56AA-588BE68CA66E}"/>
                  </a:ext>
                </a:extLst>
              </p:cNvPr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xmlns="" id="{39750A13-59B7-1417-611F-5C5B6CCEE36F}"/>
                    </a:ext>
                  </a:extLst>
                </p:cNvPr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xmlns="" id="{6F03B3D9-8E3A-3D04-133E-4EB702C0908F}"/>
                    </a:ext>
                  </a:extLst>
                </p:cNvPr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xmlns="" id="{AE0CC49B-6412-93A4-4C0A-08ED2828D970}"/>
                    </a:ext>
                  </a:extLst>
                </p:cNvPr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xmlns="" id="{802BD5C4-610E-90BF-C21F-B06088B8BBC7}"/>
                  </a:ext>
                </a:extLst>
              </p:cNvPr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74E53D3E-0652-99ED-F481-1860CA9CB732}"/>
                </a:ext>
              </a:extLst>
            </p:cNvPr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2" name="Table 12">
            <a:extLst>
              <a:ext uri="{FF2B5EF4-FFF2-40B4-BE49-F238E27FC236}">
                <a16:creationId xmlns:a16="http://schemas.microsoft.com/office/drawing/2014/main" xmlns="" id="{01788149-5AF7-B169-F689-57A4908E7ABD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1719108"/>
          <a:ext cx="8229600" cy="4368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823883">
                  <a:extLst>
                    <a:ext uri="{9D8B030D-6E8A-4147-A177-3AD203B41FA5}">
                      <a16:colId xmlns:a16="http://schemas.microsoft.com/office/drawing/2014/main" xmlns="" val="1626251876"/>
                    </a:ext>
                  </a:extLst>
                </a:gridCol>
                <a:gridCol w="2904564">
                  <a:extLst>
                    <a:ext uri="{9D8B030D-6E8A-4147-A177-3AD203B41FA5}">
                      <a16:colId xmlns:a16="http://schemas.microsoft.com/office/drawing/2014/main" xmlns="" val="1646862710"/>
                    </a:ext>
                  </a:extLst>
                </a:gridCol>
                <a:gridCol w="2501153">
                  <a:extLst>
                    <a:ext uri="{9D8B030D-6E8A-4147-A177-3AD203B41FA5}">
                      <a16:colId xmlns:a16="http://schemas.microsoft.com/office/drawing/2014/main" xmlns="" val="16045098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solidFill>
                            <a:srgbClr val="0000FF"/>
                          </a:solidFill>
                        </a:rPr>
                        <a:t>ฐานข้อมูล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solidFill>
                            <a:srgbClr val="0000FF"/>
                          </a:solidFill>
                        </a:rPr>
                        <a:t>หน่วยงานที่รับผิดชอบ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solidFill>
                            <a:srgbClr val="0000FF"/>
                          </a:solidFill>
                        </a:rPr>
                        <a:t>ใช้สำหรับ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56001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600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บัญชีราคามาตรฐานครุภัณฑ์</a:t>
                      </a:r>
                      <a:endParaRPr lang="en-US" sz="1600" b="1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/>
                        <a:t>สำนักงบประมาณ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dirty="0"/>
                        <a:t>การซื้อครุภัณฑ์</a:t>
                      </a:r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37702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600" b="1" dirty="0"/>
                        <a:t>เกณฑ์ราคากลางและคุณลักษณะพื้นฐานการจัดหาอุปกรณ์และระบบคอมพิวเตอร์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/>
                        <a:t>กระทรวงดิจิทัลเพื่อเศรษฐกิจ</a:t>
                      </a:r>
                    </a:p>
                    <a:p>
                      <a:pPr algn="ctr"/>
                      <a:r>
                        <a:rPr lang="th-TH" sz="1600" b="1" dirty="0"/>
                        <a:t>และสังคม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dirty="0"/>
                        <a:t>การจัดหาอุปกรณ์และระบบคอมพิวเตอร์ (การซื้อ / การเช่าใช้บริการ)</a:t>
                      </a:r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65368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600" b="1" dirty="0"/>
                        <a:t>เกณฑ์ราคากลางและคุณลักษณะพื้นฐานของระบบกล้องโทรทัศน์วงจรปิด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/>
                        <a:t>กระทรวงดิจิทัลเพื่อเศรษฐกิจ</a:t>
                      </a:r>
                    </a:p>
                    <a:p>
                      <a:pPr algn="ctr"/>
                      <a:r>
                        <a:rPr lang="th-TH" sz="1600" b="1" dirty="0"/>
                        <a:t>และสังคม</a:t>
                      </a:r>
                      <a:endParaRPr lang="en-US" sz="1600" b="1" dirty="0"/>
                    </a:p>
                    <a:p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dirty="0"/>
                        <a:t>การจัดซื้อกล้องโทรทัศน์วงจรปิด</a:t>
                      </a:r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35949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600" b="1" dirty="0"/>
                        <a:t>หนังสือสำนักเลขาธิการคณะรัฐมนตรี ด่วนที่สุด ที่ นร 0506/ว 128 ลงวันที่ 8 ส.ค. 56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/>
                        <a:t>สำนักงานบริหารหนี้สาธารณะ</a:t>
                      </a:r>
                      <a:br>
                        <a:rPr lang="th-TH" sz="1600" b="1" dirty="0"/>
                      </a:br>
                      <a:r>
                        <a:rPr lang="th-TH" sz="1600" b="1" dirty="0"/>
                        <a:t>กระทรวงการคลัง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dirty="0"/>
                        <a:t>การจ้างที่ปรึกษา</a:t>
                      </a:r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44522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1600" b="1" dirty="0"/>
                        <a:t>หนังสือสำนักเลขาธิการคณะรัฐมนตรี ด่วนที่สุด ที่ นร 0506/ว 134 ลงวันที่ 15 ส.ค. 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/>
                        <a:t>กระทรวงดิจิทัลเพื่อเศรษฐกิจ</a:t>
                      </a:r>
                    </a:p>
                    <a:p>
                      <a:pPr algn="ctr"/>
                      <a:r>
                        <a:rPr lang="th-TH" sz="1600" b="1" dirty="0"/>
                        <a:t>และสังคม</a:t>
                      </a:r>
                      <a:endParaRPr lang="en-US" sz="1600" b="1" dirty="0"/>
                    </a:p>
                    <a:p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dirty="0"/>
                        <a:t>การจ้างพัฒนาระบบคอมพิวเตอร์</a:t>
                      </a:r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5678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/>
                        <a:t>ประกาศคณะกรรมการพัฒนาระบบยาแห่งชาติ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/>
                        <a:t>คณะกรรมการพัฒนาระบบยาแห่งชาติ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dirty="0"/>
                        <a:t>การจัดซื้อยา</a:t>
                      </a:r>
                      <a:endParaRPr lang="en-US" sz="1600" b="1" dirty="0"/>
                    </a:p>
                    <a:p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4276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9211709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0B832C8-E1E5-409B-73A5-31D26501C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984" y="1255848"/>
            <a:ext cx="7746032" cy="102102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h-TH" sz="36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มาตรา 4 “ราคากลาง” (4) ราคาที่ได้มาจากการสืบราคาจากท้องตลาด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th-TH" sz="36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7098B33-84A4-A00B-96CF-B8BF906F7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195</a:t>
            </a:fld>
            <a:endParaRPr lang="th-TH"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xmlns="" id="{B10D4C60-A633-7381-C87D-CF87500476E2}"/>
              </a:ext>
            </a:extLst>
          </p:cNvPr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>
              <a:extLst>
                <a:ext uri="{FF2B5EF4-FFF2-40B4-BE49-F238E27FC236}">
                  <a16:creationId xmlns:a16="http://schemas.microsoft.com/office/drawing/2014/main" xmlns="" id="{06EF770B-0E2B-7A17-C152-7295C856ED82}"/>
                </a:ext>
              </a:extLst>
            </p:cNvPr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>
                <a:extLst>
                  <a:ext uri="{FF2B5EF4-FFF2-40B4-BE49-F238E27FC236}">
                    <a16:creationId xmlns:a16="http://schemas.microsoft.com/office/drawing/2014/main" xmlns="" id="{AE62F21C-1BC7-42F9-56AA-588BE68CA66E}"/>
                  </a:ext>
                </a:extLst>
              </p:cNvPr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xmlns="" id="{39750A13-59B7-1417-611F-5C5B6CCEE36F}"/>
                    </a:ext>
                  </a:extLst>
                </p:cNvPr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xmlns="" id="{6F03B3D9-8E3A-3D04-133E-4EB702C0908F}"/>
                    </a:ext>
                  </a:extLst>
                </p:cNvPr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xmlns="" id="{AE0CC49B-6412-93A4-4C0A-08ED2828D970}"/>
                    </a:ext>
                  </a:extLst>
                </p:cNvPr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xmlns="" id="{802BD5C4-610E-90BF-C21F-B06088B8BBC7}"/>
                  </a:ext>
                </a:extLst>
              </p:cNvPr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74E53D3E-0652-99ED-F481-1860CA9CB732}"/>
                </a:ext>
              </a:extLst>
            </p:cNvPr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EAA99F9-9363-48E4-6B62-F9239138CD2F}"/>
              </a:ext>
            </a:extLst>
          </p:cNvPr>
          <p:cNvSpPr txBox="1"/>
          <p:nvPr/>
        </p:nvSpPr>
        <p:spPr>
          <a:xfrm>
            <a:off x="899592" y="2787867"/>
            <a:ext cx="768944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หนังสือกรมบัญชีกลาง ด่วนที่สุด ที่ กค 0433.2/ว 206 ลงวันที่ 1 พ.ค. 62 เรื่อง แนวทางการประกาศรายละเอียดข้อมูลราคากลาง และการคำนวณราคากลางเกี่ยวกับการจัดซื้อจัดจ้างของหน่วยงานของรัฐ</a:t>
            </a:r>
          </a:p>
          <a:p>
            <a:pPr marL="576263" indent="-214313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h-TH" sz="2800" b="1" i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คู่มือแนวทางการประกาศรายละเอียดข้อมูลราคากลาง และการ </a:t>
            </a:r>
          </a:p>
          <a:p>
            <a:pPr marL="361950" indent="0">
              <a:spcBef>
                <a:spcPts val="0"/>
              </a:spcBef>
              <a:buNone/>
            </a:pPr>
            <a:r>
              <a:rPr lang="th-TH" sz="2800" b="1" i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คำนวณราคากลางเกี่ยวกับการจัดซื้อจัดจ้างของหน่วยงานของรัฐ</a:t>
            </a:r>
          </a:p>
        </p:txBody>
      </p:sp>
    </p:spTree>
    <p:extLst>
      <p:ext uri="{BB962C8B-B14F-4D97-AF65-F5344CB8AC3E}">
        <p14:creationId xmlns:p14="http://schemas.microsoft.com/office/powerpoint/2010/main" val="4084330134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196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2555776" y="645848"/>
            <a:ext cx="381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buFont typeface="Courier New" pitchFamily="49" charset="0"/>
              <a:buChar char="o"/>
            </a:pPr>
            <a:r>
              <a:rPr 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สาระสำคัญตามคู่มือฯ</a:t>
            </a:r>
          </a:p>
        </p:txBody>
      </p:sp>
      <p:pic>
        <p:nvPicPr>
          <p:cNvPr id="16" name="รูปภาพ 15" descr="206-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1013" y="1352550"/>
            <a:ext cx="8753475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40817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197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213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916832"/>
            <a:ext cx="4208525" cy="1974123"/>
          </a:xfrm>
          <a:prstGeom prst="rect">
            <a:avLst/>
          </a:prstGeom>
        </p:spPr>
      </p:pic>
      <p:sp>
        <p:nvSpPr>
          <p:cNvPr id="15" name="สี่เหลี่ยมผืนผ้า 14"/>
          <p:cNvSpPr/>
          <p:nvPr/>
        </p:nvSpPr>
        <p:spPr>
          <a:xfrm>
            <a:off x="525033" y="992922"/>
            <a:ext cx="39276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การจัดทำราคากลางยา</a:t>
            </a:r>
            <a:endParaRPr lang="th-TH" sz="40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739025" y="1196752"/>
            <a:ext cx="4208697" cy="4752527"/>
            <a:chOff x="4739025" y="1196752"/>
            <a:chExt cx="4208697" cy="4752527"/>
          </a:xfrm>
        </p:grpSpPr>
        <p:pic>
          <p:nvPicPr>
            <p:cNvPr id="14" name="รูปภาพ 12" descr="213-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39025" y="1196752"/>
              <a:ext cx="4208696" cy="2694203"/>
            </a:xfrm>
            <a:prstGeom prst="rect">
              <a:avLst/>
            </a:prstGeom>
          </p:spPr>
        </p:pic>
        <p:grpSp>
          <p:nvGrpSpPr>
            <p:cNvPr id="16" name="กลุ่ม 15"/>
            <p:cNvGrpSpPr/>
            <p:nvPr/>
          </p:nvGrpSpPr>
          <p:grpSpPr>
            <a:xfrm>
              <a:off x="4739026" y="3987940"/>
              <a:ext cx="4208696" cy="1961339"/>
              <a:chOff x="323528" y="1234059"/>
              <a:chExt cx="8444039" cy="3955646"/>
            </a:xfrm>
          </p:grpSpPr>
          <p:pic>
            <p:nvPicPr>
              <p:cNvPr id="17" name="รูปภาพ 13" descr="213-3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23528" y="1234059"/>
                <a:ext cx="8444039" cy="2187408"/>
              </a:xfrm>
              <a:prstGeom prst="rect">
                <a:avLst/>
              </a:prstGeom>
            </p:spPr>
          </p:pic>
          <p:pic>
            <p:nvPicPr>
              <p:cNvPr id="18" name="รูปภาพ 14" descr="213-4.jp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23528" y="3387794"/>
                <a:ext cx="8424936" cy="1801911"/>
              </a:xfrm>
              <a:prstGeom prst="rect">
                <a:avLst/>
              </a:prstGeom>
            </p:spPr>
          </p:pic>
        </p:grpSp>
      </p:grpSp>
      <p:pic>
        <p:nvPicPr>
          <p:cNvPr id="19" name="รูปภาพ 19" descr="4016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95267" y="4306036"/>
            <a:ext cx="3009061" cy="1551547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7119388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0728"/>
            <a:ext cx="4311122" cy="265801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198</a:t>
            </a:fld>
            <a:endParaRPr lang="th-TH"/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44415"/>
            <a:ext cx="4311122" cy="1226854"/>
          </a:xfrm>
          <a:prstGeom prst="rect">
            <a:avLst/>
          </a:prstGeom>
        </p:spPr>
      </p:pic>
      <p:pic>
        <p:nvPicPr>
          <p:cNvPr id="15" name="Content Placeholder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670" y="1628800"/>
            <a:ext cx="4147818" cy="178000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028" y="3429376"/>
            <a:ext cx="4140460" cy="557817"/>
          </a:xfrm>
          <a:prstGeom prst="rect">
            <a:avLst/>
          </a:prstGeom>
        </p:spPr>
      </p:pic>
      <p:pic>
        <p:nvPicPr>
          <p:cNvPr id="17" name="รูปภาพ 19" descr="4016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68144" y="4299446"/>
            <a:ext cx="2636570" cy="135948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54393464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DDCEFCD-CE0F-5201-0B82-31AC5216E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199</a:t>
            </a:fld>
            <a:endParaRPr lang="th-TH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F590A848-8DD3-A6EE-A799-3F3F39D5CC38}"/>
              </a:ext>
            </a:extLst>
          </p:cNvPr>
          <p:cNvSpPr txBox="1">
            <a:spLocks/>
          </p:cNvSpPr>
          <p:nvPr/>
        </p:nvSpPr>
        <p:spPr>
          <a:xfrm>
            <a:off x="698984" y="908720"/>
            <a:ext cx="7746032" cy="102102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h-TH" sz="36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36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มาตรา 4 “ราคากลาง” (5) ราคาที่เคยซื้อหรือจ้างครั้งหลังสุดภายในระยะเวลาสองปีงบประมาณ </a:t>
            </a:r>
          </a:p>
          <a:p>
            <a:pPr marL="685800" indent="-27305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h-TH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ใช้ในกรณีที่ไม่มีราคาตาม (1) – (3)</a:t>
            </a:r>
          </a:p>
          <a:p>
            <a:pPr marL="685800" indent="-27305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h-TH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เป็นดุลพินิจของหน่วยงานของรัฐ</a:t>
            </a:r>
          </a:p>
          <a:p>
            <a:pPr marL="685800" indent="-27305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h-TH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ควรใช้ในกรณีที่ </a:t>
            </a:r>
            <a:r>
              <a:rPr lang="en-US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TOR </a:t>
            </a:r>
            <a:r>
              <a:rPr lang="th-TH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เหมือนกัน</a:t>
            </a:r>
          </a:p>
          <a:p>
            <a:pPr marL="412750" indent="0">
              <a:spcBef>
                <a:spcPts val="0"/>
              </a:spcBef>
              <a:buNone/>
            </a:pPr>
            <a:endParaRPr lang="th-TH" sz="2800" b="1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h-TH" sz="36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มาตรา 4 “ราคากลาง” (6) ราคาอื่นใดตาหลักเกณฑ์ วิธีการ หรือแนวทางปฏิบัติของหน่วยงานของรัฐ</a:t>
            </a:r>
            <a:endParaRPr lang="en-US" sz="36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marL="685800" indent="-27305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8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28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ใช้ในกรณีที่ไม่มีราคาตาม (1) – (3)</a:t>
            </a:r>
          </a:p>
          <a:p>
            <a:pPr marL="685800" indent="-27305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h-TH" sz="28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เป็นดุลพินิจของหน่วยงานของรัฐ</a:t>
            </a:r>
          </a:p>
          <a:p>
            <a:pPr marL="685800" indent="-27305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h-TH" sz="28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ควรใช้ในกรณีที่ราคาตาม (4) หรือ (5) ไม่เหมาะสม</a:t>
            </a:r>
          </a:p>
          <a:p>
            <a:pPr marL="0" indent="0">
              <a:spcBef>
                <a:spcPts val="0"/>
              </a:spcBef>
              <a:buFont typeface="Wingdings 2"/>
              <a:buNone/>
            </a:pPr>
            <a:endParaRPr lang="th-TH" sz="36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3600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xmlns="" id="{B65C77B0-639C-46DF-3EBA-9F0EF1FDCF39}"/>
              </a:ext>
            </a:extLst>
          </p:cNvPr>
          <p:cNvGrpSpPr/>
          <p:nvPr/>
        </p:nvGrpSpPr>
        <p:grpSpPr>
          <a:xfrm>
            <a:off x="0" y="6145411"/>
            <a:ext cx="9144000" cy="576064"/>
            <a:chOff x="0" y="6165304"/>
            <a:chExt cx="9144000" cy="576064"/>
          </a:xfrm>
        </p:grpSpPr>
        <p:grpSp>
          <p:nvGrpSpPr>
            <p:cNvPr id="7" name="Group 10">
              <a:extLst>
                <a:ext uri="{FF2B5EF4-FFF2-40B4-BE49-F238E27FC236}">
                  <a16:creationId xmlns:a16="http://schemas.microsoft.com/office/drawing/2014/main" xmlns="" id="{5C02AA02-F1AF-C67A-2BA4-13AEBEFF69A8}"/>
                </a:ext>
              </a:extLst>
            </p:cNvPr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>
                <a:extLst>
                  <a:ext uri="{FF2B5EF4-FFF2-40B4-BE49-F238E27FC236}">
                    <a16:creationId xmlns:a16="http://schemas.microsoft.com/office/drawing/2014/main" xmlns="" id="{A791DDA7-6FE4-0772-03EF-94E38F04E9E4}"/>
                  </a:ext>
                </a:extLst>
              </p:cNvPr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xmlns="" id="{3676D44A-2FBD-E633-86C7-932B644AA4EB}"/>
                    </a:ext>
                  </a:extLst>
                </p:cNvPr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xmlns="" id="{394E61CB-14C8-D402-483F-41B72433C56D}"/>
                    </a:ext>
                  </a:extLst>
                </p:cNvPr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xmlns="" id="{D0168786-5FD1-02D7-258A-0720D10D0C7E}"/>
                    </a:ext>
                  </a:extLst>
                </p:cNvPr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xmlns="" id="{C2C05710-65CF-9F65-D19D-E914641BA0AD}"/>
                  </a:ext>
                </a:extLst>
              </p:cNvPr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D00E11EC-35E7-03A6-E5C9-B88F76031221}"/>
                </a:ext>
              </a:extLst>
            </p:cNvPr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7747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สี่เหลี่ยมผืนผ้า 38"/>
          <p:cNvSpPr/>
          <p:nvPr/>
        </p:nvSpPr>
        <p:spPr>
          <a:xfrm>
            <a:off x="1504904" y="404664"/>
            <a:ext cx="6572296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h-TH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ระบบการเงินการคลังของหน่วยงาน</a:t>
            </a:r>
          </a:p>
        </p:txBody>
      </p:sp>
      <p:cxnSp>
        <p:nvCxnSpPr>
          <p:cNvPr id="51" name="ตัวเชื่อมต่อตรง 50"/>
          <p:cNvCxnSpPr/>
          <p:nvPr/>
        </p:nvCxnSpPr>
        <p:spPr>
          <a:xfrm>
            <a:off x="179512" y="1556792"/>
            <a:ext cx="8812088" cy="3016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สี่เหลี่ยมมุมมน 51">
            <a:hlinkClick r:id="rId2" action="ppaction://hlinksldjump"/>
          </p:cNvPr>
          <p:cNvSpPr/>
          <p:nvPr/>
        </p:nvSpPr>
        <p:spPr>
          <a:xfrm>
            <a:off x="1433490" y="2571736"/>
            <a:ext cx="2500330" cy="928694"/>
          </a:xfrm>
          <a:prstGeom prst="roundRect">
            <a:avLst/>
          </a:prstGeom>
          <a:gradFill flip="none" rotWithShape="1">
            <a:gsLst>
              <a:gs pos="0">
                <a:srgbClr val="89C7ED">
                  <a:shade val="30000"/>
                  <a:satMod val="115000"/>
                </a:srgbClr>
              </a:gs>
              <a:gs pos="50000">
                <a:srgbClr val="89C7ED">
                  <a:shade val="67500"/>
                  <a:satMod val="115000"/>
                </a:srgbClr>
              </a:gs>
              <a:gs pos="100000">
                <a:srgbClr val="89C7ED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00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งบประมาณ</a:t>
            </a:r>
            <a:endParaRPr lang="en-US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0000FF">
                    <a:alpha val="6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3" name="สี่เหลี่ยมมุมมน 52">
            <a:hlinkClick r:id="" action="ppaction://noaction"/>
          </p:cNvPr>
          <p:cNvSpPr/>
          <p:nvPr/>
        </p:nvSpPr>
        <p:spPr>
          <a:xfrm>
            <a:off x="5581632" y="2576490"/>
            <a:ext cx="2500330" cy="928694"/>
          </a:xfrm>
          <a:prstGeom prst="roundRect">
            <a:avLst/>
          </a:prstGeom>
          <a:gradFill flip="none" rotWithShape="1">
            <a:gsLst>
              <a:gs pos="0">
                <a:srgbClr val="89C7ED">
                  <a:shade val="30000"/>
                  <a:satMod val="115000"/>
                </a:srgbClr>
              </a:gs>
              <a:gs pos="50000">
                <a:srgbClr val="89C7ED">
                  <a:shade val="67500"/>
                  <a:satMod val="115000"/>
                </a:srgbClr>
              </a:gs>
              <a:gs pos="100000">
                <a:srgbClr val="89C7ED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0000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พัสดุ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FF0000">
                    <a:alpha val="6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" name="สี่เหลี่ยมมุมมน 53"/>
          <p:cNvSpPr/>
          <p:nvPr/>
        </p:nvSpPr>
        <p:spPr>
          <a:xfrm>
            <a:off x="1438228" y="4862506"/>
            <a:ext cx="2500330" cy="928694"/>
          </a:xfrm>
          <a:prstGeom prst="roundRect">
            <a:avLst/>
          </a:prstGeom>
          <a:gradFill flip="none" rotWithShape="1">
            <a:gsLst>
              <a:gs pos="0">
                <a:srgbClr val="89C7ED">
                  <a:shade val="30000"/>
                  <a:satMod val="115000"/>
                </a:srgbClr>
              </a:gs>
              <a:gs pos="50000">
                <a:srgbClr val="89C7ED">
                  <a:shade val="67500"/>
                  <a:satMod val="115000"/>
                </a:srgbClr>
              </a:gs>
              <a:gs pos="100000">
                <a:srgbClr val="89C7ED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บัญชี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00B050">
                    <a:alpha val="6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" name="สี่เหลี่ยมมุมมน 54"/>
          <p:cNvSpPr/>
          <p:nvPr/>
        </p:nvSpPr>
        <p:spPr>
          <a:xfrm>
            <a:off x="5653070" y="4862506"/>
            <a:ext cx="2500330" cy="928694"/>
          </a:xfrm>
          <a:prstGeom prst="roundRect">
            <a:avLst/>
          </a:prstGeom>
          <a:gradFill flip="none" rotWithShape="1">
            <a:gsLst>
              <a:gs pos="0">
                <a:srgbClr val="89C7ED">
                  <a:shade val="30000"/>
                  <a:satMod val="115000"/>
                </a:srgbClr>
              </a:gs>
              <a:gs pos="50000">
                <a:srgbClr val="89C7ED">
                  <a:shade val="67500"/>
                  <a:satMod val="115000"/>
                </a:srgbClr>
              </a:gs>
              <a:gs pos="100000">
                <a:srgbClr val="89C7ED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66FF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การเงิน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FF66FF">
                    <a:alpha val="6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7" name="ลูกศรเชื่อมต่อแบบตรง 56"/>
          <p:cNvCxnSpPr/>
          <p:nvPr/>
        </p:nvCxnSpPr>
        <p:spPr>
          <a:xfrm>
            <a:off x="4081440" y="3005124"/>
            <a:ext cx="1428750" cy="158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0" name="ลูกศรเชื่อมต่อแบบตรง 59"/>
          <p:cNvCxnSpPr/>
          <p:nvPr/>
        </p:nvCxnSpPr>
        <p:spPr>
          <a:xfrm rot="5400000">
            <a:off x="6296003" y="4219561"/>
            <a:ext cx="1144588" cy="1587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9" name="ลูกศรเชื่อมต่อแบบตรง 68"/>
          <p:cNvCxnSpPr/>
          <p:nvPr/>
        </p:nvCxnSpPr>
        <p:spPr>
          <a:xfrm rot="10800000" flipV="1">
            <a:off x="4010003" y="5291124"/>
            <a:ext cx="1500187" cy="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4" name="ลูกศรเชื่อมต่อแบบตรง 73"/>
          <p:cNvCxnSpPr/>
          <p:nvPr/>
        </p:nvCxnSpPr>
        <p:spPr>
          <a:xfrm rot="5400000" flipH="1" flipV="1">
            <a:off x="2153422" y="4218767"/>
            <a:ext cx="1143000" cy="1587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1" name="ลูกศรเชื่อมต่อแบบตรง 80"/>
          <p:cNvCxnSpPr/>
          <p:nvPr/>
        </p:nvCxnSpPr>
        <p:spPr>
          <a:xfrm>
            <a:off x="4010003" y="3576624"/>
            <a:ext cx="1571625" cy="1285875"/>
          </a:xfrm>
          <a:prstGeom prst="straightConnector1">
            <a:avLst/>
          </a:prstGeom>
          <a:ln>
            <a:solidFill>
              <a:srgbClr val="CC9900"/>
            </a:solidFill>
            <a:prstDash val="dash"/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ลูกศรเชื่อมต่อแบบตรง 82"/>
          <p:cNvCxnSpPr/>
          <p:nvPr/>
        </p:nvCxnSpPr>
        <p:spPr>
          <a:xfrm rot="10800000" flipV="1">
            <a:off x="3952875" y="3505200"/>
            <a:ext cx="1571625" cy="1285875"/>
          </a:xfrm>
          <a:prstGeom prst="straightConnector1">
            <a:avLst/>
          </a:prstGeom>
          <a:ln>
            <a:solidFill>
              <a:srgbClr val="CC9900"/>
            </a:solidFill>
            <a:prstDash val="dash"/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4" name="สี่เหลี่ยมผืนผ้า 43"/>
          <p:cNvSpPr/>
          <p:nvPr/>
        </p:nvSpPr>
        <p:spPr>
          <a:xfrm>
            <a:off x="152400" y="762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15" name="Group 1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3" name="สี่เหลี่ยมผืนผ้า 23"/>
          <p:cNvSpPr/>
          <p:nvPr/>
        </p:nvSpPr>
        <p:spPr>
          <a:xfrm>
            <a:off x="5004048" y="1772816"/>
            <a:ext cx="3672408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หน่วยงานของรัฐ + </a:t>
            </a: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นำเงินงบประมาณ + </a:t>
            </a: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</a:t>
            </a: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จัดซื้อจัดจ้างเพื่อให้มาซึ่งพัสดุ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548680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58614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6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  <a:endParaRPr lang="th-TH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10"/>
          <p:cNvGrpSpPr/>
          <p:nvPr/>
        </p:nvGrpSpPr>
        <p:grpSpPr>
          <a:xfrm>
            <a:off x="395536" y="908720"/>
            <a:ext cx="5760640" cy="720080"/>
            <a:chOff x="254299" y="1608222"/>
            <a:chExt cx="6524796" cy="619220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2" name="Pentagon 11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400" b="1" kern="1200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ประกาศคณะกรรมการนโยบาย</a:t>
              </a:r>
              <a:r>
                <a:rPr lang="th-TH" sz="2400" b="1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การจัดซื้อจัดจ้าง</a:t>
              </a:r>
            </a:p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400" b="1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และการบริหารพัสดุภาครัฐ</a:t>
              </a:r>
              <a:endParaRPr lang="th-TH" sz="2400" b="1" kern="1200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14" name="Oval 13"/>
          <p:cNvSpPr/>
          <p:nvPr/>
        </p:nvSpPr>
        <p:spPr>
          <a:xfrm>
            <a:off x="251520" y="908720"/>
            <a:ext cx="720080" cy="72008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500" b="1" dirty="0">
                <a:latin typeface="EucrosiaUPC" pitchFamily="18" charset="-34"/>
                <a:cs typeface="EucrosiaUPC" pitchFamily="18" charset="-34"/>
              </a:rPr>
              <a:t>1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596336" y="1124744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7308304" y="2074838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29 ก.ย.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51520" y="1930743"/>
            <a:ext cx="5976663" cy="778177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หลักเกณฑ์การใช้เงินกู้หรือเงินช่วยเหลือร่วมกับเงินงบประมาณ ลงวันที่ 8 กันยายน 2560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51520" y="2924944"/>
            <a:ext cx="5976663" cy="648072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หลักเกณฑ์การจัดซื้อจัดจ้างยุทโธปกรณ์และบริการที่เกี่ยวกับความมั่นคงของชาติ   ลงวันที่ 17 ตุลาคม 2560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7308304" y="301094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21 ต.ค.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6156176" y="1124744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ราชกิจจา</a:t>
            </a:r>
            <a:r>
              <a:rPr lang="th-TH" sz="20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6012160" y="2074838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28 ก.ย.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6012160" y="299695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20 ต.ค.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251520" y="3861048"/>
            <a:ext cx="5976664" cy="1008112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 วิธีการ และรายละเอียดการดำเนินการรวมการจัดซื้อจัดจ้าง</a:t>
            </a:r>
          </a:p>
          <a:p>
            <a:pPr algn="l">
              <a:lnSpc>
                <a:spcPts val="2000"/>
              </a:lnSpc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ตามพระราชบัญญัติการจัดซื้อจัดจ้างและการบริหารพัสดุภาครัฐ พ.ศ. 2560 ลงวันที่    30 เมษายน 2562 </a:t>
            </a: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6012159" y="401905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7 </a:t>
            </a:r>
            <a:r>
              <a:rPr kumimoji="0" lang="th-TH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พ.ค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 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8" name="Title 1"/>
          <p:cNvSpPr txBox="1">
            <a:spLocks/>
          </p:cNvSpPr>
          <p:nvPr/>
        </p:nvSpPr>
        <p:spPr>
          <a:xfrm>
            <a:off x="7487815" y="4019054"/>
            <a:ext cx="140364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8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6828304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ประกาศราคากลาง.png">
            <a:extLst>
              <a:ext uri="{FF2B5EF4-FFF2-40B4-BE49-F238E27FC236}">
                <a16:creationId xmlns:a16="http://schemas.microsoft.com/office/drawing/2014/main" xmlns="" id="{8D442D12-B87C-36BE-311F-F8057E07877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93778" y="3949619"/>
            <a:ext cx="3126854" cy="234514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37594A-89BF-8FD9-EAD6-9BDDBDA18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042" y="764704"/>
            <a:ext cx="8229600" cy="5127848"/>
          </a:xfrm>
        </p:spPr>
        <p:txBody>
          <a:bodyPr/>
          <a:lstStyle/>
          <a:p>
            <a:pPr algn="ctr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h-TH" sz="32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36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การประกาศรายละเอียดข้อมูลราคากลาง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th-TH" sz="36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   และการคำนวณราคากลาง</a:t>
            </a:r>
            <a:endParaRPr lang="th-TH" sz="3200" b="1" dirty="0">
              <a:solidFill>
                <a:srgbClr val="FF0000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>
              <a:spcBef>
                <a:spcPts val="0"/>
              </a:spcBef>
            </a:pPr>
            <a:r>
              <a:rPr lang="th-TH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มาตรา 63 “ภายใต้บังคับมาตรา 62 ให้หน่วยงานของรัฐประกาศรายละเอียดข้อมูลราคากลางและการคํานวณราคากลางในระบบเครือข่ายสารสนเทศของกรมบัญชีกลางตามวิธีการที่กรมบัญชีกลางกำหนด”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หนังสือกรมบัญชีกลาง ด่วนที่สุด ที่ กค 0433.2/ว 206 ลงวันที่ 1 พ.ค. 62 เรื่อง แนวทางการประกาศรายละเอียดข้อมูลราคากลาง และการคำนวณราคากลางเกี่ยวกับการจัดซื้อจัดจ้างของหน่วยงานของรัฐ</a:t>
            </a:r>
          </a:p>
          <a:p>
            <a:pPr marL="576263" indent="-214313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h-TH" sz="2400" b="1" i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คู่มือแนวทางการประกาศรายละเอียดข้อมูลราคากลาง และการคำนวณราคากลางเกี่ยวกับการจัดซื้อจัดจ้างของหน่วยงานของรัฐ</a:t>
            </a:r>
          </a:p>
          <a:p>
            <a:endParaRPr lang="th-TH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438B411-9540-F6EF-6EAF-693D24D40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200</a:t>
            </a:fld>
            <a:endParaRPr lang="th-TH"/>
          </a:p>
        </p:txBody>
      </p:sp>
      <p:pic>
        <p:nvPicPr>
          <p:cNvPr id="6" name="Picture 5" descr="ราคากลาง.jpg">
            <a:extLst>
              <a:ext uri="{FF2B5EF4-FFF2-40B4-BE49-F238E27FC236}">
                <a16:creationId xmlns:a16="http://schemas.microsoft.com/office/drawing/2014/main" xmlns="" id="{70C2F3D7-3825-A94D-1751-10CC8D1E5C5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5085184"/>
            <a:ext cx="2232249" cy="106759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7" name="Group 4">
            <a:extLst>
              <a:ext uri="{FF2B5EF4-FFF2-40B4-BE49-F238E27FC236}">
                <a16:creationId xmlns:a16="http://schemas.microsoft.com/office/drawing/2014/main" xmlns="" id="{A5A9F27C-2A48-DE5B-4D23-A36819293598}"/>
              </a:ext>
            </a:extLst>
          </p:cNvPr>
          <p:cNvGrpSpPr/>
          <p:nvPr/>
        </p:nvGrpSpPr>
        <p:grpSpPr>
          <a:xfrm>
            <a:off x="0" y="6145411"/>
            <a:ext cx="9144000" cy="576064"/>
            <a:chOff x="0" y="6165304"/>
            <a:chExt cx="9144000" cy="576064"/>
          </a:xfrm>
        </p:grpSpPr>
        <p:grpSp>
          <p:nvGrpSpPr>
            <p:cNvPr id="8" name="Group 10">
              <a:extLst>
                <a:ext uri="{FF2B5EF4-FFF2-40B4-BE49-F238E27FC236}">
                  <a16:creationId xmlns:a16="http://schemas.microsoft.com/office/drawing/2014/main" xmlns="" id="{F75E636D-0BD2-E56A-8099-FA3E3167BCD1}"/>
                </a:ext>
              </a:extLst>
            </p:cNvPr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>
                <a:extLst>
                  <a:ext uri="{FF2B5EF4-FFF2-40B4-BE49-F238E27FC236}">
                    <a16:creationId xmlns:a16="http://schemas.microsoft.com/office/drawing/2014/main" xmlns="" id="{E8F3C6BA-E998-954C-2BA8-52B001E81356}"/>
                  </a:ext>
                </a:extLst>
              </p:cNvPr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xmlns="" id="{CD3D931D-196B-B4B5-C305-C538E3BBF7E6}"/>
                    </a:ext>
                  </a:extLst>
                </p:cNvPr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xmlns="" id="{B7F541FA-248C-F5DD-D115-89428BA07E4C}"/>
                    </a:ext>
                  </a:extLst>
                </p:cNvPr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xmlns="" id="{51F76B86-082E-55BA-14C4-094473C70AC3}"/>
                    </a:ext>
                  </a:extLst>
                </p:cNvPr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xmlns="" id="{E94637F6-529C-FF6D-080A-D8DD02D2FDA3}"/>
                  </a:ext>
                </a:extLst>
              </p:cNvPr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B5930CCA-DEC4-4BBB-C999-9E68BFB86286}"/>
                </a:ext>
              </a:extLst>
            </p:cNvPr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7791157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รูปภาพ 18" descr="206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5378" y="281335"/>
            <a:ext cx="4816702" cy="352839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7" descr="206-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37732" y="2706011"/>
            <a:ext cx="5094708" cy="35283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15" name="Group 14"/>
          <p:cNvGrpSpPr/>
          <p:nvPr/>
        </p:nvGrpSpPr>
        <p:grpSpPr>
          <a:xfrm>
            <a:off x="5580112" y="264905"/>
            <a:ext cx="3024335" cy="2331639"/>
            <a:chOff x="1259632" y="116632"/>
            <a:chExt cx="7096125" cy="5604805"/>
          </a:xfrm>
        </p:grpSpPr>
        <p:pic>
          <p:nvPicPr>
            <p:cNvPr id="16" name="รูปภาพ 17" descr="206-15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9632" y="1268760"/>
              <a:ext cx="7096125" cy="3238500"/>
            </a:xfrm>
            <a:prstGeom prst="rect">
              <a:avLst/>
            </a:prstGeom>
          </p:spPr>
        </p:pic>
        <p:pic>
          <p:nvPicPr>
            <p:cNvPr id="17" name="รูปภาพ 18" descr="206-16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33787" y="4473662"/>
              <a:ext cx="4695825" cy="1247775"/>
            </a:xfrm>
            <a:prstGeom prst="rect">
              <a:avLst/>
            </a:prstGeom>
          </p:spPr>
        </p:pic>
        <p:pic>
          <p:nvPicPr>
            <p:cNvPr id="18" name="รูปภาพ 19" descr="206-14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03848" y="116632"/>
              <a:ext cx="2819400" cy="1152525"/>
            </a:xfrm>
            <a:prstGeom prst="rect">
              <a:avLst/>
            </a:prstGeom>
          </p:spPr>
        </p:pic>
      </p:grpSp>
      <p:pic>
        <p:nvPicPr>
          <p:cNvPr id="5" name="Picture 4" descr="ประกาศราคากลาง.png">
            <a:extLst>
              <a:ext uri="{FF2B5EF4-FFF2-40B4-BE49-F238E27FC236}">
                <a16:creationId xmlns:a16="http://schemas.microsoft.com/office/drawing/2014/main" xmlns="" id="{BCE04902-B015-3D2C-4A2F-6078E1025BD9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5783" y="4091806"/>
            <a:ext cx="2656360" cy="199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89563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7" name="รูปภาพ 16" descr="206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471" y="276377"/>
            <a:ext cx="4957625" cy="338437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4" name="รูปภาพ 16" descr="206-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690" y="2512924"/>
            <a:ext cx="5032758" cy="37444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15" name="Group 14"/>
          <p:cNvGrpSpPr/>
          <p:nvPr/>
        </p:nvGrpSpPr>
        <p:grpSpPr>
          <a:xfrm>
            <a:off x="5724128" y="181285"/>
            <a:ext cx="3024335" cy="2331639"/>
            <a:chOff x="1259632" y="116632"/>
            <a:chExt cx="7096125" cy="5604805"/>
          </a:xfrm>
        </p:grpSpPr>
        <p:pic>
          <p:nvPicPr>
            <p:cNvPr id="16" name="รูปภาพ 17" descr="206-15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9632" y="1268760"/>
              <a:ext cx="7096125" cy="3238500"/>
            </a:xfrm>
            <a:prstGeom prst="rect">
              <a:avLst/>
            </a:prstGeom>
          </p:spPr>
        </p:pic>
        <p:pic>
          <p:nvPicPr>
            <p:cNvPr id="18" name="รูปภาพ 18" descr="206-16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33787" y="4473662"/>
              <a:ext cx="4695825" cy="1247775"/>
            </a:xfrm>
            <a:prstGeom prst="rect">
              <a:avLst/>
            </a:prstGeom>
          </p:spPr>
        </p:pic>
        <p:pic>
          <p:nvPicPr>
            <p:cNvPr id="19" name="รูปภาพ 19" descr="206-14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03848" y="116632"/>
              <a:ext cx="2819400" cy="1152525"/>
            </a:xfrm>
            <a:prstGeom prst="rect">
              <a:avLst/>
            </a:prstGeom>
          </p:spPr>
        </p:pic>
      </p:grpSp>
      <p:pic>
        <p:nvPicPr>
          <p:cNvPr id="5" name="Picture 4" descr="ประกาศราคากลาง.png">
            <a:extLst>
              <a:ext uri="{FF2B5EF4-FFF2-40B4-BE49-F238E27FC236}">
                <a16:creationId xmlns:a16="http://schemas.microsoft.com/office/drawing/2014/main" xmlns="" id="{1976F342-75C0-3497-377D-E37B18AB8B21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5783" y="4091806"/>
            <a:ext cx="2656360" cy="199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566228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7" name="รูปภาพ 16" descr="206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277" y="404664"/>
            <a:ext cx="5098014" cy="34518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รูปภาพ 13" descr="206-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66765" y="2719209"/>
            <a:ext cx="5709691" cy="35283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15" name="Group 14"/>
          <p:cNvGrpSpPr/>
          <p:nvPr/>
        </p:nvGrpSpPr>
        <p:grpSpPr>
          <a:xfrm>
            <a:off x="5724128" y="315562"/>
            <a:ext cx="3024335" cy="2331639"/>
            <a:chOff x="1259632" y="116632"/>
            <a:chExt cx="7096125" cy="5604805"/>
          </a:xfrm>
        </p:grpSpPr>
        <p:pic>
          <p:nvPicPr>
            <p:cNvPr id="16" name="รูปภาพ 17" descr="206-15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9632" y="1268760"/>
              <a:ext cx="7096125" cy="3238500"/>
            </a:xfrm>
            <a:prstGeom prst="rect">
              <a:avLst/>
            </a:prstGeom>
          </p:spPr>
        </p:pic>
        <p:pic>
          <p:nvPicPr>
            <p:cNvPr id="18" name="รูปภาพ 18" descr="206-16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33787" y="4473662"/>
              <a:ext cx="4695825" cy="1247775"/>
            </a:xfrm>
            <a:prstGeom prst="rect">
              <a:avLst/>
            </a:prstGeom>
          </p:spPr>
        </p:pic>
        <p:pic>
          <p:nvPicPr>
            <p:cNvPr id="19" name="รูปภาพ 19" descr="206-14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03848" y="116632"/>
              <a:ext cx="2819400" cy="1152525"/>
            </a:xfrm>
            <a:prstGeom prst="rect">
              <a:avLst/>
            </a:prstGeom>
          </p:spPr>
        </p:pic>
      </p:grpSp>
      <p:pic>
        <p:nvPicPr>
          <p:cNvPr id="5" name="Picture 4" descr="ประกาศราคากลาง.png">
            <a:extLst>
              <a:ext uri="{FF2B5EF4-FFF2-40B4-BE49-F238E27FC236}">
                <a16:creationId xmlns:a16="http://schemas.microsoft.com/office/drawing/2014/main" xmlns="" id="{847A8A8C-7E2C-793F-4F40-1983235E691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1530" y="4179273"/>
            <a:ext cx="2490982" cy="186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55375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204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2599232" y="688431"/>
            <a:ext cx="381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buFont typeface="Courier New" pitchFamily="49" charset="0"/>
              <a:buChar char="o"/>
            </a:pPr>
            <a:r>
              <a:rPr 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สาระสำคัญตามคู่มือฯ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78459" y="1772816"/>
            <a:ext cx="4324088" cy="3629139"/>
            <a:chOff x="380525" y="1472590"/>
            <a:chExt cx="4324088" cy="3629139"/>
          </a:xfrm>
        </p:grpSpPr>
        <p:pic>
          <p:nvPicPr>
            <p:cNvPr id="17" name="รูปภาพ 16" descr="206-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0525" y="1472590"/>
              <a:ext cx="4320480" cy="1542021"/>
            </a:xfrm>
            <a:prstGeom prst="rect">
              <a:avLst/>
            </a:prstGeom>
          </p:spPr>
        </p:pic>
        <p:pic>
          <p:nvPicPr>
            <p:cNvPr id="16" name="รูปภาพ 15" descr="206-11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0525" y="3050257"/>
              <a:ext cx="4324088" cy="2051472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4817384" y="1767174"/>
            <a:ext cx="3973728" cy="3944448"/>
            <a:chOff x="4184016" y="1932824"/>
            <a:chExt cx="4649744" cy="4450559"/>
          </a:xfrm>
        </p:grpSpPr>
        <p:pic>
          <p:nvPicPr>
            <p:cNvPr id="19" name="รูปภาพ 16" descr="206-12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84016" y="1932824"/>
              <a:ext cx="4649744" cy="1660265"/>
            </a:xfrm>
            <a:prstGeom prst="rect">
              <a:avLst/>
            </a:prstGeom>
          </p:spPr>
        </p:pic>
        <p:pic>
          <p:nvPicPr>
            <p:cNvPr id="20" name="รูปภาพ 15" descr="206-13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03717" y="3703087"/>
              <a:ext cx="4591940" cy="26802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6990895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ประกาศราคากลาง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33178" y="4126197"/>
            <a:ext cx="3486894" cy="2615171"/>
          </a:xfrm>
          <a:prstGeom prst="rect">
            <a:avLst/>
          </a:prstGeom>
        </p:spPr>
      </p:pic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28803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692696"/>
            <a:ext cx="9144000" cy="288032"/>
          </a:xfrm>
          <a:prstGeom prst="bentConnector3">
            <a:avLst>
              <a:gd name="adj1" fmla="val 4822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>
            <a:off x="179512" y="0"/>
            <a:ext cx="8964488" cy="6669360"/>
          </a:xfrm>
          <a:prstGeom prst="bentConnector3">
            <a:avLst>
              <a:gd name="adj1" fmla="val -68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40960" cy="720080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การประกาศราคากลาง ทำอย่างไร ?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539750" y="1500188"/>
            <a:ext cx="8208963" cy="4449092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ให้ประกาศรายละเอียดข้อมูลราคากลาง และ</a:t>
            </a:r>
            <a:b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การคำนวณราคากลาง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ในระบบเครือข่ายสารสนเทศของกรมบัญชีกลาง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ตามวิธีการที่กรมบัญชีกลางกำหนด</a:t>
            </a:r>
            <a:endParaRPr kumimoji="0" lang="en-US" altLang="th-TH" sz="40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19" name="Picture 18" descr="ราคากลาง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319466">
            <a:off x="5876975" y="4239671"/>
            <a:ext cx="2361031" cy="112918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1" name="Rectangle 20"/>
          <p:cNvSpPr/>
          <p:nvPr/>
        </p:nvSpPr>
        <p:spPr>
          <a:xfrm>
            <a:off x="5292080" y="764704"/>
            <a:ext cx="33843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400" b="1" i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พ.ร.บ. มาตรา 63</a:t>
            </a:r>
            <a:endParaRPr lang="th-TH" sz="4400" i="1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28750"/>
            <a:ext cx="9144000" cy="5429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6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B90AF72-CB5E-47A1-ADED-8A6CBD88807C}" type="slidenum">
              <a:rPr lang="en-US">
                <a:solidFill>
                  <a:schemeClr val="tx1"/>
                </a:solidFill>
              </a:rPr>
              <a:pPr>
                <a:defRPr/>
              </a:pPr>
              <a:t>206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2699792" y="467961"/>
            <a:ext cx="42418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คู่มือฯ บทที่ 4 เงื่อนไขการประกาศ</a:t>
            </a:r>
            <a:endParaRPr lang="th-TH" sz="3200" dirty="0"/>
          </a:p>
        </p:txBody>
      </p:sp>
      <p:grpSp>
        <p:nvGrpSpPr>
          <p:cNvPr id="2" name="Group 1"/>
          <p:cNvGrpSpPr/>
          <p:nvPr/>
        </p:nvGrpSpPr>
        <p:grpSpPr>
          <a:xfrm>
            <a:off x="395536" y="1280184"/>
            <a:ext cx="4320481" cy="4577704"/>
            <a:chOff x="500244" y="1149722"/>
            <a:chExt cx="4320481" cy="4577704"/>
          </a:xfrm>
        </p:grpSpPr>
        <p:pic>
          <p:nvPicPr>
            <p:cNvPr id="20" name="Picture 19" descr="เงื่อนไข-1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3071" y="1149722"/>
              <a:ext cx="4247654" cy="2829067"/>
            </a:xfrm>
            <a:prstGeom prst="rect">
              <a:avLst/>
            </a:prstGeom>
          </p:spPr>
        </p:pic>
        <p:pic>
          <p:nvPicPr>
            <p:cNvPr id="18" name="Picture 17" descr="เงื่อนไข-2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244" y="4215053"/>
              <a:ext cx="4320481" cy="1512373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4860032" y="1288126"/>
            <a:ext cx="4022703" cy="4217389"/>
            <a:chOff x="4869777" y="1268760"/>
            <a:chExt cx="4022703" cy="4217389"/>
          </a:xfrm>
        </p:grpSpPr>
        <p:grpSp>
          <p:nvGrpSpPr>
            <p:cNvPr id="21" name="กลุ่ม 20"/>
            <p:cNvGrpSpPr/>
            <p:nvPr/>
          </p:nvGrpSpPr>
          <p:grpSpPr>
            <a:xfrm>
              <a:off x="4992894" y="1268760"/>
              <a:ext cx="3899586" cy="2952329"/>
              <a:chOff x="827584" y="1173963"/>
              <a:chExt cx="7812360" cy="5110799"/>
            </a:xfrm>
          </p:grpSpPr>
          <p:pic>
            <p:nvPicPr>
              <p:cNvPr id="22" name="Picture 21" descr="เงื่อไข-3.jp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99592" y="1173963"/>
                <a:ext cx="7740352" cy="1822989"/>
              </a:xfrm>
              <a:prstGeom prst="rect">
                <a:avLst/>
              </a:prstGeom>
            </p:spPr>
          </p:pic>
          <p:pic>
            <p:nvPicPr>
              <p:cNvPr id="23" name="Picture 22" descr="เงื่อนไข-4.jp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27584" y="2996952"/>
                <a:ext cx="7584464" cy="3287810"/>
              </a:xfrm>
              <a:prstGeom prst="rect">
                <a:avLst/>
              </a:prstGeom>
            </p:spPr>
          </p:pic>
        </p:grpSp>
        <p:pic>
          <p:nvPicPr>
            <p:cNvPr id="24" name="Picture 23" descr="เงื่อนไข-5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69777" y="4349382"/>
              <a:ext cx="4022703" cy="113676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28750"/>
            <a:ext cx="9144000" cy="5429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6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B90AF72-CB5E-47A1-ADED-8A6CBD88807C}" type="slidenum">
              <a:rPr lang="en-US">
                <a:solidFill>
                  <a:schemeClr val="tx1"/>
                </a:solidFill>
              </a:rPr>
              <a:pPr>
                <a:defRPr/>
              </a:pPr>
              <a:t>207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1619672" y="705470"/>
            <a:ext cx="62646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th-TH" sz="5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ผลของราคากลาง ?</a:t>
            </a:r>
          </a:p>
        </p:txBody>
      </p:sp>
      <p:grpSp>
        <p:nvGrpSpPr>
          <p:cNvPr id="19" name="กลุ่ม 18"/>
          <p:cNvGrpSpPr/>
          <p:nvPr/>
        </p:nvGrpSpPr>
        <p:grpSpPr>
          <a:xfrm>
            <a:off x="395287" y="1700808"/>
            <a:ext cx="8353425" cy="3888432"/>
            <a:chOff x="395287" y="1700808"/>
            <a:chExt cx="8353425" cy="3888432"/>
          </a:xfrm>
        </p:grpSpPr>
        <p:pic>
          <p:nvPicPr>
            <p:cNvPr id="20" name="Picture 19" descr="ผลราคากลาง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5287" y="2420888"/>
              <a:ext cx="8353425" cy="1457325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611560" y="1700808"/>
              <a:ext cx="328327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40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กรณีงานก่อสร้าง </a:t>
              </a:r>
              <a:r>
                <a:rPr lang="en-US" sz="40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:</a:t>
              </a:r>
              <a:endParaRPr lang="th-TH" dirty="0">
                <a:solidFill>
                  <a:srgbClr val="0000FF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11560" y="4233282"/>
              <a:ext cx="403507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40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กรณีไม่ใช่งานก่อสร้าง </a:t>
              </a:r>
              <a:r>
                <a:rPr lang="en-US" sz="40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:</a:t>
              </a:r>
              <a:endParaRPr lang="th-TH" dirty="0">
                <a:solidFill>
                  <a:srgbClr val="0000FF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835696" y="5004465"/>
              <a:ext cx="597666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th-TH" sz="32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ไม่มีหลักเกณฑ์กำหนดไว้ดังเช่นงานก่อสร้าง</a:t>
              </a:r>
            </a:p>
          </p:txBody>
        </p:sp>
      </p:grpSp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2712" y="3765167"/>
            <a:ext cx="5364088" cy="2515112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4" name="Rectangle 13"/>
          <p:cNvSpPr/>
          <p:nvPr/>
        </p:nvSpPr>
        <p:spPr>
          <a:xfrm>
            <a:off x="0" y="1428750"/>
            <a:ext cx="9144000" cy="5429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6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B90AF72-CB5E-47A1-ADED-8A6CBD88807C}" type="slidenum">
              <a:rPr lang="en-US">
                <a:solidFill>
                  <a:schemeClr val="tx1"/>
                </a:solidFill>
              </a:rPr>
              <a:pPr>
                <a:defRPr/>
              </a:pPr>
              <a:t>208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1037001"/>
            <a:ext cx="4608512" cy="289057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24" name="Rectangle 23"/>
          <p:cNvSpPr/>
          <p:nvPr/>
        </p:nvSpPr>
        <p:spPr>
          <a:xfrm>
            <a:off x="971600" y="352895"/>
            <a:ext cx="7560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การซื้อหรือจ้างสูงกว่าราคากลาง ?</a:t>
            </a:r>
          </a:p>
        </p:txBody>
      </p:sp>
      <p:pic>
        <p:nvPicPr>
          <p:cNvPr id="25" name="Picture 24" descr="ทางเลือก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64784" y="4294377"/>
            <a:ext cx="2068848" cy="1729678"/>
          </a:xfrm>
          <a:prstGeom prst="rect">
            <a:avLst/>
          </a:prstGeom>
        </p:spPr>
      </p:pic>
      <p:pic>
        <p:nvPicPr>
          <p:cNvPr id="26" name="รูปภาพ 4" descr="ห้าม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26195" y="1241846"/>
            <a:ext cx="2198605" cy="220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525457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19672" y="311537"/>
            <a:ext cx="6792688" cy="868147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lvl="0" algn="ctr"/>
            <a:r>
              <a:rPr lang="th-TH" sz="4800" b="1" dirty="0"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rPr>
              <a:t>4. วงเงินที่จะซื้อหรือจ้าง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209</a:t>
            </a:fld>
            <a:endParaRPr lang="th-TH"/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29" y="1271586"/>
            <a:ext cx="6931523" cy="49172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5096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548680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-13394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6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  <a:endParaRPr lang="th-TH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10"/>
          <p:cNvGrpSpPr/>
          <p:nvPr/>
        </p:nvGrpSpPr>
        <p:grpSpPr>
          <a:xfrm>
            <a:off x="683568" y="836712"/>
            <a:ext cx="5472608" cy="720080"/>
            <a:chOff x="254299" y="1608222"/>
            <a:chExt cx="6524796" cy="619220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2" name="Pentagon 11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400" b="1" kern="1200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ประกาศคณะกรรมการนโยบาย</a:t>
              </a:r>
              <a:r>
                <a:rPr lang="th-TH" sz="2400" b="1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การจัดซื้อจัดจ้าง</a:t>
              </a:r>
            </a:p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400" b="1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และการบริหารพัสดุภาครัฐ</a:t>
              </a:r>
              <a:endParaRPr lang="th-TH" sz="2400" b="1" kern="1200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14" name="Oval 13"/>
          <p:cNvSpPr/>
          <p:nvPr/>
        </p:nvSpPr>
        <p:spPr>
          <a:xfrm>
            <a:off x="395536" y="836712"/>
            <a:ext cx="648072" cy="64807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1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668344" y="1124744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6228184" y="1124744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ราชกิจจา</a:t>
            </a:r>
            <a:r>
              <a:rPr lang="th-TH" sz="20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95536" y="1844824"/>
            <a:ext cx="5976663" cy="504056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หลักเกณฑ์การจัดซื้อจัดจ้างของรัฐวิสาหกิจที่เกี่ยวกับการพาณิชย์โดยตรง ลงวันที่ 6 ธันวาคม 2560 </a:t>
            </a: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7452320" y="191683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14 ธ.ค.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0" name="Title 1"/>
          <p:cNvSpPr txBox="1">
            <a:spLocks/>
          </p:cNvSpPr>
          <p:nvPr/>
        </p:nvSpPr>
        <p:spPr>
          <a:xfrm>
            <a:off x="6156176" y="191683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13 ธ.ค.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395536" y="2564904"/>
            <a:ext cx="5976663" cy="504056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หลักเกณฑ์การจัดซื้อจัดจ้างของรัฐวิสาหกิจที่เกี่ยวกับการพาณิชย์โดยตรง (ฉบับที่ 2) ลงวันที่ 26 มีนาคม 2561</a:t>
            </a:r>
          </a:p>
        </p:txBody>
      </p:sp>
      <p:sp>
        <p:nvSpPr>
          <p:cNvPr id="60" name="Rectangle 59"/>
          <p:cNvSpPr/>
          <p:nvPr/>
        </p:nvSpPr>
        <p:spPr>
          <a:xfrm>
            <a:off x="395536" y="3356992"/>
            <a:ext cx="5976663" cy="504056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หลักเกณฑ์การจัดซื้อจัดจ้างของรัฐวิสาหกิจที่เกี่ยวกับการพาณิชย์โดยตรง (ฉบับที่ 3) ลงวันที่ 22 มิถุนายน 2561</a:t>
            </a:r>
          </a:p>
        </p:txBody>
      </p:sp>
      <p:sp>
        <p:nvSpPr>
          <p:cNvPr id="61" name="Title 1"/>
          <p:cNvSpPr txBox="1">
            <a:spLocks/>
          </p:cNvSpPr>
          <p:nvPr/>
        </p:nvSpPr>
        <p:spPr>
          <a:xfrm>
            <a:off x="6120680" y="263691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5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เม.ย.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62" name="Title 1"/>
          <p:cNvSpPr txBox="1">
            <a:spLocks/>
          </p:cNvSpPr>
          <p:nvPr/>
        </p:nvSpPr>
        <p:spPr>
          <a:xfrm>
            <a:off x="7452320" y="265090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6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เม.ย.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63" name="Title 1"/>
          <p:cNvSpPr txBox="1">
            <a:spLocks/>
          </p:cNvSpPr>
          <p:nvPr/>
        </p:nvSpPr>
        <p:spPr>
          <a:xfrm>
            <a:off x="6156176" y="342900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3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64" name="Title 1"/>
          <p:cNvSpPr txBox="1">
            <a:spLocks/>
          </p:cNvSpPr>
          <p:nvPr/>
        </p:nvSpPr>
        <p:spPr>
          <a:xfrm>
            <a:off x="7452320" y="344299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4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395537" y="4149080"/>
            <a:ext cx="5976663" cy="504056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หลักเกณฑ์การจัดซื้อจัดจ้างของรัฐวิสาหกิจที่เกี่ยวกับการพาณิชย์โดยตรง (ฉบับที่ 4) ลงวันที่ 18 ตุลาคม 2561</a:t>
            </a:r>
          </a:p>
        </p:txBody>
      </p:sp>
      <p:sp>
        <p:nvSpPr>
          <p:cNvPr id="66" name="Title 1"/>
          <p:cNvSpPr txBox="1">
            <a:spLocks/>
          </p:cNvSpPr>
          <p:nvPr/>
        </p:nvSpPr>
        <p:spPr>
          <a:xfrm>
            <a:off x="6156176" y="4221088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พ.ย.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67" name="Title 1"/>
          <p:cNvSpPr txBox="1">
            <a:spLocks/>
          </p:cNvSpPr>
          <p:nvPr/>
        </p:nvSpPr>
        <p:spPr>
          <a:xfrm>
            <a:off x="7452320" y="4235078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พ.ย.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68" name="Title 1"/>
          <p:cNvSpPr txBox="1">
            <a:spLocks/>
          </p:cNvSpPr>
          <p:nvPr/>
        </p:nvSpPr>
        <p:spPr>
          <a:xfrm>
            <a:off x="6156176" y="501317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5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มี.ค.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69" name="Title 1"/>
          <p:cNvSpPr txBox="1">
            <a:spLocks/>
          </p:cNvSpPr>
          <p:nvPr/>
        </p:nvSpPr>
        <p:spPr>
          <a:xfrm>
            <a:off x="7452320" y="502716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6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มี.ค.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70" name="Rectangle 34"/>
          <p:cNvSpPr/>
          <p:nvPr/>
        </p:nvSpPr>
        <p:spPr>
          <a:xfrm>
            <a:off x="395536" y="4941168"/>
            <a:ext cx="5976663" cy="504056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หลักเกณฑ์การจัดซื้อจัดจ้างของรัฐวิสาหกิจที่เกี่ยวกับการพาณิชย์โดยตรง (ฉบับที่ 5) ลงวันที่ 20 กุมภาพันธ์ 2562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FFB73B38-44DF-7CCB-7FE4-0ECA73BB8DE0}"/>
              </a:ext>
            </a:extLst>
          </p:cNvPr>
          <p:cNvSpPr txBox="1">
            <a:spLocks/>
          </p:cNvSpPr>
          <p:nvPr/>
        </p:nvSpPr>
        <p:spPr>
          <a:xfrm>
            <a:off x="6300192" y="5805264"/>
            <a:ext cx="1547664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29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มี.ค.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213C5714-0304-681A-5A6D-6FFBF10C179B}"/>
              </a:ext>
            </a:extLst>
          </p:cNvPr>
          <p:cNvSpPr txBox="1">
            <a:spLocks/>
          </p:cNvSpPr>
          <p:nvPr/>
        </p:nvSpPr>
        <p:spPr>
          <a:xfrm>
            <a:off x="7524328" y="5819254"/>
            <a:ext cx="1619672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30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มี.ค.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16" name="Rectangle 34">
            <a:extLst>
              <a:ext uri="{FF2B5EF4-FFF2-40B4-BE49-F238E27FC236}">
                <a16:creationId xmlns:a16="http://schemas.microsoft.com/office/drawing/2014/main" xmlns="" id="{7FB6B768-F543-0B20-AE06-060C013B04B2}"/>
              </a:ext>
            </a:extLst>
          </p:cNvPr>
          <p:cNvSpPr/>
          <p:nvPr/>
        </p:nvSpPr>
        <p:spPr>
          <a:xfrm>
            <a:off x="395536" y="5733256"/>
            <a:ext cx="5976663" cy="504056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หลักเกณฑ์การจัดซื้อจัดจ้างของรัฐวิสาหกิจที่เกี่ยวกับการพาณิชย์โดยตรง (ฉบับที่ 6) ลงวันที่ 28 มีนาคม 2562 </a:t>
            </a:r>
          </a:p>
        </p:txBody>
      </p:sp>
    </p:spTree>
    <p:extLst>
      <p:ext uri="{BB962C8B-B14F-4D97-AF65-F5344CB8AC3E}">
        <p14:creationId xmlns:p14="http://schemas.microsoft.com/office/powerpoint/2010/main" val="3693530663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210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940769" y="1484784"/>
            <a:ext cx="7746031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6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5.กำหนดเวลาที่ต้องการใช้พัสดุนั้นหรือให้งานนั้นแล้วเสร็จ</a:t>
            </a:r>
          </a:p>
          <a:p>
            <a:endParaRPr lang="th-TH" sz="3600" b="1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marL="715963" indent="-342900">
              <a:buFont typeface="Courier New" panose="02070309020205020404" pitchFamily="49" charset="0"/>
              <a:buChar char="o"/>
            </a:pPr>
            <a:r>
              <a:rPr lang="th-TH" sz="32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กำหนดให้สอดคล้องกับขอบเขตของงาน (</a:t>
            </a:r>
            <a:r>
              <a:rPr lang="en-US" sz="32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TOR</a:t>
            </a:r>
            <a:r>
              <a:rPr lang="th-TH" sz="32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)</a:t>
            </a:r>
          </a:p>
          <a:p>
            <a:pPr marL="373063"/>
            <a:endParaRPr lang="th-TH" sz="32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marL="715963" indent="-342900">
              <a:buFont typeface="Courier New" panose="02070309020205020404" pitchFamily="49" charset="0"/>
              <a:buChar char="o"/>
            </a:pPr>
            <a:r>
              <a:rPr lang="th-TH" sz="32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กำหนดให้สอดคล้องกับแบบสัญญา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9850317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699" y="1506733"/>
            <a:ext cx="7205561" cy="484373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211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920880" cy="1246085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pPr lvl="0" algn="ctr"/>
            <a: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6. วิธีที่จะซื้อหรือจ้าง</a:t>
            </a:r>
            <a:b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และเหตุผลที่ต้องซื้อหรือจ้างโดยวิธีนั้น</a:t>
            </a:r>
            <a:endParaRPr lang="th-TH" sz="40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5860859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พับมุม 6"/>
          <p:cNvSpPr/>
          <p:nvPr/>
        </p:nvSpPr>
        <p:spPr>
          <a:xfrm>
            <a:off x="323528" y="332656"/>
            <a:ext cx="8640960" cy="1296144"/>
          </a:xfrm>
          <a:prstGeom prst="foldedCorner">
            <a:avLst/>
          </a:prstGeom>
          <a:solidFill>
            <a:srgbClr val="FFFF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422400">
              <a:spcBef>
                <a:spcPct val="0"/>
              </a:spcBef>
            </a:pP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มาตรา </a:t>
            </a:r>
            <a:r>
              <a:rPr lang="en-US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56 </a:t>
            </a: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ให้หน่วยงานของรัฐเลือกใช้วิธีประกาศเชิญชวนทั่วไปก่อน เว้นแต่.........</a:t>
            </a: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179512" y="2348881"/>
            <a:ext cx="2808312" cy="3744416"/>
          </a:xfrm>
          <a:prstGeom prst="roundRect">
            <a:avLst/>
          </a:prstGeom>
          <a:ln w="95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1.</a:t>
            </a:r>
            <a:r>
              <a:rPr lang="th-TH" sz="2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วิธีตลาดอิเล็กทรอนิกส์ </a:t>
            </a: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(Electronic Market :</a:t>
            </a: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e-Market)</a:t>
            </a:r>
          </a:p>
          <a:p>
            <a:pPr algn="ctr">
              <a:defRPr/>
            </a:pPr>
            <a:r>
              <a:rPr lang="th-TH" sz="22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ได้แก่ การจัดหาพัสดุวงเงิน </a:t>
            </a:r>
          </a:p>
          <a:p>
            <a:pPr algn="ctr">
              <a:defRPr/>
            </a:pPr>
            <a:r>
              <a:rPr lang="th-TH" sz="22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เกิน </a:t>
            </a:r>
            <a:r>
              <a:rPr lang="en-US" sz="22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500,000 </a:t>
            </a:r>
            <a:r>
              <a:rPr lang="th-TH" sz="22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บาทขึ้นไป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ที่เ</a:t>
            </a:r>
            <a:r>
              <a:rPr lang="th-TH" sz="2200" b="1" dirty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ป็นสินค้าไม่ซับซ้อน มีมาตรฐานซึ่งได้กำหนดประเภทสินค้าไว้ใน </a:t>
            </a:r>
            <a:r>
              <a:rPr lang="en-US" sz="2200" b="1" dirty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e-Catalog</a:t>
            </a:r>
            <a:r>
              <a:rPr lang="th-TH" sz="2200" b="1" dirty="0">
                <a:solidFill>
                  <a:srgbClr val="0000CC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11" name="สี่เหลี่ยมผืนผ้ามุมมน 10"/>
          <p:cNvSpPr/>
          <p:nvPr/>
        </p:nvSpPr>
        <p:spPr>
          <a:xfrm>
            <a:off x="2987824" y="2348880"/>
            <a:ext cx="2880320" cy="3744416"/>
          </a:xfrm>
          <a:prstGeom prst="roundRect">
            <a:avLst/>
          </a:prstGeom>
          <a:ln w="95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2.</a:t>
            </a:r>
            <a:r>
              <a:rPr lang="th-TH" sz="2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วิธีประกวดราคาอิเล็กทรอนิกส์ </a:t>
            </a:r>
          </a:p>
          <a:p>
            <a:pPr algn="ctr"/>
            <a:r>
              <a:rPr lang="en-US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(Electronic Bidding :              e-Bidding)</a:t>
            </a:r>
          </a:p>
          <a:p>
            <a:pPr algn="ctr"/>
            <a:r>
              <a:rPr lang="th-TH" sz="2200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ได้แก่ จัดหาพัสดุวงเงิน </a:t>
            </a:r>
          </a:p>
          <a:p>
            <a:pPr algn="ctr"/>
            <a:r>
              <a:rPr lang="th-TH" sz="2200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เกิน </a:t>
            </a:r>
            <a:r>
              <a:rPr lang="en-US" sz="2200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500,000 </a:t>
            </a:r>
            <a:r>
              <a:rPr lang="th-TH" sz="2200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บาทขึ้นไป</a:t>
            </a:r>
          </a:p>
          <a:p>
            <a:pPr algn="ctr"/>
            <a:r>
              <a:rPr lang="th-TH" sz="2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เป็นสินค้าที่ไม่ได้กำหนดไว้ใน</a:t>
            </a:r>
            <a:endParaRPr lang="en-US" sz="22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en-US" sz="2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e-Catalog</a:t>
            </a:r>
            <a:endParaRPr lang="th-TH" sz="22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สี่เหลี่ยมผืนผ้ามุมมน 16"/>
          <p:cNvSpPr/>
          <p:nvPr/>
        </p:nvSpPr>
        <p:spPr>
          <a:xfrm>
            <a:off x="5868144" y="2348880"/>
            <a:ext cx="3104728" cy="3744416"/>
          </a:xfrm>
          <a:prstGeom prst="roundRect">
            <a:avLst/>
          </a:prstGeom>
          <a:ln w="95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3.</a:t>
            </a:r>
            <a:r>
              <a:rPr lang="th-TH" sz="2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วิธีสอบราคา</a:t>
            </a:r>
            <a:endParaRPr lang="en-US" sz="22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ได้แก่ จัดหาพัสดุวงเงิน </a:t>
            </a:r>
          </a:p>
          <a:p>
            <a:pPr algn="ctr"/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เกิน </a:t>
            </a:r>
            <a:r>
              <a:rPr lang="en-US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500,000 </a:t>
            </a: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บาทขึ้นไป</a:t>
            </a:r>
          </a:p>
          <a:p>
            <a:pPr algn="ctr"/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แต่ไม่เกิน </a:t>
            </a:r>
            <a:r>
              <a:rPr lang="en-US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5,000,000 </a:t>
            </a:r>
            <a:r>
              <a:rPr lang="th-TH" sz="2200" b="1" dirty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บาท ให้กระทำได้เฉพาะกรณีหน่วยงานของรัฐ</a:t>
            </a:r>
            <a:r>
              <a:rPr lang="th-TH" sz="2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มีที่ตั้งอยู่ในพื้นที่มีข้อจำกัดในการใช้สัญญาณอินเตอร์เน็ตทำให้ไม่สามารถดำเนินการด้วยวิธี</a:t>
            </a:r>
            <a:endParaRPr lang="en-US" sz="2200" b="1" u="sng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en-US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e-Market/</a:t>
            </a:r>
            <a:r>
              <a:rPr lang="en-US" sz="2200" b="1" dirty="0">
                <a:solidFill>
                  <a:srgbClr val="36174D"/>
                </a:solidFill>
                <a:latin typeface="EucrosiaUPC" pitchFamily="18" charset="-34"/>
                <a:cs typeface="EucrosiaUPC" pitchFamily="18" charset="-34"/>
              </a:rPr>
              <a:t> e-Bidding </a:t>
            </a:r>
            <a:r>
              <a:rPr lang="th-TH" sz="2200" b="1" dirty="0">
                <a:solidFill>
                  <a:srgbClr val="36174D"/>
                </a:solidFill>
                <a:latin typeface="EucrosiaUPC" pitchFamily="18" charset="-34"/>
                <a:cs typeface="EucrosiaUPC" pitchFamily="18" charset="-34"/>
              </a:rPr>
              <a:t>โดยให้ชี้แจงเหตุผลความจำเป็นไว้ด้วย</a:t>
            </a:r>
            <a:endParaRPr lang="th-TH" sz="2200" b="1" u="sng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179512" y="1772816"/>
            <a:ext cx="87129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วิธีประกาศเชิญชวนทั่วไป สามารถกระทำได้ </a:t>
            </a:r>
            <a:r>
              <a:rPr lang="en-US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3 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วิธี ตามระเบียบฯ ข้อ 29</a:t>
            </a:r>
          </a:p>
        </p:txBody>
      </p:sp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212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9052977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5"/>
          <p:cNvSpPr>
            <a:spLocks noChangeArrowheads="1"/>
          </p:cNvSpPr>
          <p:nvPr/>
        </p:nvSpPr>
        <p:spPr bwMode="blackGray">
          <a:xfrm rot="5400000" flipH="1">
            <a:off x="-1996857" y="1468657"/>
            <a:ext cx="5472610" cy="4208713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56000"/>
                </a:schemeClr>
              </a:gs>
              <a:gs pos="100000">
                <a:schemeClr val="hlink">
                  <a:gamma/>
                  <a:tint val="0"/>
                  <a:invGamma/>
                  <a:alpha val="48000"/>
                </a:schemeClr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h-TH" sz="1800"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48FF90-5F06-404B-A5BE-6B6D6165B473}" type="slidenum">
              <a:rPr lang="en-US" altLang="th-TH" smtClean="0"/>
              <a:pPr>
                <a:defRPr/>
              </a:pPr>
              <a:t>213</a:t>
            </a:fld>
            <a:endParaRPr lang="th-TH" altLang="th-TH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blackGray">
          <a:xfrm rot="5400000" flipH="1">
            <a:off x="-2037050" y="1572479"/>
            <a:ext cx="4896545" cy="4001071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56000"/>
                </a:schemeClr>
              </a:gs>
              <a:gs pos="100000">
                <a:schemeClr val="hlink">
                  <a:gamma/>
                  <a:tint val="0"/>
                  <a:invGamma/>
                  <a:alpha val="48000"/>
                </a:schemeClr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h-TH" sz="1800">
              <a:cs typeface="+mn-cs"/>
            </a:endParaRPr>
          </a:p>
        </p:txBody>
      </p:sp>
      <p:grpSp>
        <p:nvGrpSpPr>
          <p:cNvPr id="2" name="Group 14"/>
          <p:cNvGrpSpPr/>
          <p:nvPr/>
        </p:nvGrpSpPr>
        <p:grpSpPr>
          <a:xfrm>
            <a:off x="1259632" y="764704"/>
            <a:ext cx="576064" cy="550408"/>
            <a:chOff x="539552" y="1438432"/>
            <a:chExt cx="576064" cy="550408"/>
          </a:xfrm>
        </p:grpSpPr>
        <p:sp>
          <p:nvSpPr>
            <p:cNvPr id="8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9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0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1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12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3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0099FF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 dirty="0"/>
            </a:p>
          </p:txBody>
        </p:sp>
      </p:grpSp>
      <p:grpSp>
        <p:nvGrpSpPr>
          <p:cNvPr id="3" name="Group 15"/>
          <p:cNvGrpSpPr/>
          <p:nvPr/>
        </p:nvGrpSpPr>
        <p:grpSpPr>
          <a:xfrm>
            <a:off x="1979712" y="1412776"/>
            <a:ext cx="576064" cy="550408"/>
            <a:chOff x="539552" y="1438432"/>
            <a:chExt cx="576064" cy="550408"/>
          </a:xfrm>
        </p:grpSpPr>
        <p:sp>
          <p:nvSpPr>
            <p:cNvPr id="17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8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9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20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21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22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FFC00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6" name="Group 22"/>
          <p:cNvGrpSpPr/>
          <p:nvPr/>
        </p:nvGrpSpPr>
        <p:grpSpPr>
          <a:xfrm>
            <a:off x="2339752" y="2158512"/>
            <a:ext cx="576064" cy="550408"/>
            <a:chOff x="539552" y="1438432"/>
            <a:chExt cx="576064" cy="550408"/>
          </a:xfrm>
        </p:grpSpPr>
        <p:sp>
          <p:nvSpPr>
            <p:cNvPr id="24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25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26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27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28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29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92D05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7" name="Group 29"/>
          <p:cNvGrpSpPr/>
          <p:nvPr/>
        </p:nvGrpSpPr>
        <p:grpSpPr>
          <a:xfrm>
            <a:off x="2555776" y="2950600"/>
            <a:ext cx="576064" cy="550408"/>
            <a:chOff x="539552" y="1438432"/>
            <a:chExt cx="576064" cy="550408"/>
          </a:xfrm>
        </p:grpSpPr>
        <p:sp>
          <p:nvSpPr>
            <p:cNvPr id="31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32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33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34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35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36" name="Oval 38">
              <a:hlinkClick r:id="rId2" action="ppaction://hlinksldjump"/>
            </p:cNvPr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FF66FF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15" name="Group 36"/>
          <p:cNvGrpSpPr/>
          <p:nvPr/>
        </p:nvGrpSpPr>
        <p:grpSpPr>
          <a:xfrm>
            <a:off x="2483768" y="3742688"/>
            <a:ext cx="576064" cy="550408"/>
            <a:chOff x="539552" y="1438432"/>
            <a:chExt cx="576064" cy="550408"/>
          </a:xfrm>
        </p:grpSpPr>
        <p:sp>
          <p:nvSpPr>
            <p:cNvPr id="38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39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40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41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42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43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FFFF0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16" name="Group 43"/>
          <p:cNvGrpSpPr/>
          <p:nvPr/>
        </p:nvGrpSpPr>
        <p:grpSpPr>
          <a:xfrm>
            <a:off x="2339752" y="4534776"/>
            <a:ext cx="576064" cy="550408"/>
            <a:chOff x="539552" y="1438432"/>
            <a:chExt cx="576064" cy="550408"/>
          </a:xfrm>
        </p:grpSpPr>
        <p:sp>
          <p:nvSpPr>
            <p:cNvPr id="45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46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47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48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49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50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00B05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23" name="Group 50"/>
          <p:cNvGrpSpPr/>
          <p:nvPr/>
        </p:nvGrpSpPr>
        <p:grpSpPr>
          <a:xfrm>
            <a:off x="1979712" y="5254856"/>
            <a:ext cx="576064" cy="550408"/>
            <a:chOff x="539552" y="1438432"/>
            <a:chExt cx="576064" cy="550408"/>
          </a:xfrm>
        </p:grpSpPr>
        <p:sp>
          <p:nvSpPr>
            <p:cNvPr id="52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53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54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55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56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57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30" name="Group 57"/>
          <p:cNvGrpSpPr/>
          <p:nvPr/>
        </p:nvGrpSpPr>
        <p:grpSpPr>
          <a:xfrm>
            <a:off x="1187624" y="5902928"/>
            <a:ext cx="576064" cy="550408"/>
            <a:chOff x="539552" y="1438432"/>
            <a:chExt cx="576064" cy="550408"/>
          </a:xfrm>
        </p:grpSpPr>
        <p:sp>
          <p:nvSpPr>
            <p:cNvPr id="59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60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61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62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63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64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00B0F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sp>
        <p:nvSpPr>
          <p:cNvPr id="65" name="AutoShape 9"/>
          <p:cNvSpPr>
            <a:spLocks noChangeArrowheads="1"/>
          </p:cNvSpPr>
          <p:nvPr/>
        </p:nvSpPr>
        <p:spPr bwMode="gray">
          <a:xfrm>
            <a:off x="1907704" y="764704"/>
            <a:ext cx="5760640" cy="432048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1800" b="1" dirty="0">
                <a:solidFill>
                  <a:schemeClr val="tx1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ใช้วิธีประกาศเชิญชวนทั่วไปแล้ว ไม่มีผู้ยื่นข้อเสนอ หรือข้อเสนอไม่ได้รับการคัดเลือก</a:t>
            </a:r>
          </a:p>
        </p:txBody>
      </p:sp>
      <p:sp>
        <p:nvSpPr>
          <p:cNvPr id="66" name="Oval 65"/>
          <p:cNvSpPr/>
          <p:nvPr/>
        </p:nvSpPr>
        <p:spPr>
          <a:xfrm>
            <a:off x="1331640" y="836712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</a:t>
            </a:r>
          </a:p>
        </p:txBody>
      </p:sp>
      <p:sp>
        <p:nvSpPr>
          <p:cNvPr id="67" name="Oval 66"/>
          <p:cNvSpPr/>
          <p:nvPr/>
        </p:nvSpPr>
        <p:spPr>
          <a:xfrm>
            <a:off x="2051720" y="1484784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</a:t>
            </a:r>
          </a:p>
        </p:txBody>
      </p:sp>
      <p:sp>
        <p:nvSpPr>
          <p:cNvPr id="68" name="Oval 67"/>
          <p:cNvSpPr/>
          <p:nvPr/>
        </p:nvSpPr>
        <p:spPr>
          <a:xfrm>
            <a:off x="2411760" y="2230520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</a:t>
            </a:r>
          </a:p>
        </p:txBody>
      </p:sp>
      <p:sp>
        <p:nvSpPr>
          <p:cNvPr id="69" name="Oval 68"/>
          <p:cNvSpPr/>
          <p:nvPr/>
        </p:nvSpPr>
        <p:spPr>
          <a:xfrm>
            <a:off x="2627784" y="3022608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</a:t>
            </a:r>
          </a:p>
        </p:txBody>
      </p:sp>
      <p:sp>
        <p:nvSpPr>
          <p:cNvPr id="70" name="Oval 69"/>
          <p:cNvSpPr/>
          <p:nvPr/>
        </p:nvSpPr>
        <p:spPr>
          <a:xfrm>
            <a:off x="2555776" y="3814696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</a:t>
            </a:r>
          </a:p>
        </p:txBody>
      </p:sp>
      <p:sp>
        <p:nvSpPr>
          <p:cNvPr id="71" name="Oval 70"/>
          <p:cNvSpPr/>
          <p:nvPr/>
        </p:nvSpPr>
        <p:spPr>
          <a:xfrm>
            <a:off x="2411760" y="4581128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ฉ</a:t>
            </a:r>
          </a:p>
        </p:txBody>
      </p:sp>
      <p:sp>
        <p:nvSpPr>
          <p:cNvPr id="72" name="Oval 71"/>
          <p:cNvSpPr/>
          <p:nvPr/>
        </p:nvSpPr>
        <p:spPr>
          <a:xfrm>
            <a:off x="2051720" y="5301208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ช</a:t>
            </a:r>
          </a:p>
        </p:txBody>
      </p:sp>
      <p:sp>
        <p:nvSpPr>
          <p:cNvPr id="73" name="Oval 72"/>
          <p:cNvSpPr/>
          <p:nvPr/>
        </p:nvSpPr>
        <p:spPr>
          <a:xfrm>
            <a:off x="1259632" y="5974936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ซ</a:t>
            </a:r>
          </a:p>
        </p:txBody>
      </p:sp>
      <p:sp>
        <p:nvSpPr>
          <p:cNvPr id="74" name="AutoShape 9"/>
          <p:cNvSpPr>
            <a:spLocks noChangeArrowheads="1"/>
          </p:cNvSpPr>
          <p:nvPr/>
        </p:nvSpPr>
        <p:spPr bwMode="gray">
          <a:xfrm>
            <a:off x="2627784" y="1340768"/>
            <a:ext cx="6159058" cy="648072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พัสดุที่มีคุณลักษณะเฉพาะเป็นพิเศษหรือซับซ้อน หรือต้องผลิต ก่อสร้าง หรือให้บริการโดยผู้ประกอบการ</a:t>
            </a:r>
            <a:br>
              <a:rPr lang="th-TH" alt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ที่มีฝีมือโดยเฉพาะ หรือมีความชำนาญเป็นพิเศษ หรือมีทักษะสูงและผู้ประกอบการมีจำนวนจำกัด</a:t>
            </a:r>
            <a:endParaRPr lang="th-TH" altLang="th-TH" sz="1600" b="1" dirty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75" name="AutoShape 9"/>
          <p:cNvSpPr>
            <a:spLocks noChangeArrowheads="1"/>
          </p:cNvSpPr>
          <p:nvPr/>
        </p:nvSpPr>
        <p:spPr bwMode="gray">
          <a:xfrm>
            <a:off x="2987824" y="2204864"/>
            <a:ext cx="5941894" cy="504056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1800" b="1" dirty="0">
                <a:solidFill>
                  <a:schemeClr val="tx1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มีความจำเป็นเร่งด่วน อันเนื่องมาจากเกิดเหตุการณ์ที่ไม่อาจคาดหมายได้</a:t>
            </a:r>
          </a:p>
        </p:txBody>
      </p:sp>
      <p:sp>
        <p:nvSpPr>
          <p:cNvPr id="76" name="AutoShape 9"/>
          <p:cNvSpPr>
            <a:spLocks noChangeArrowheads="1"/>
          </p:cNvSpPr>
          <p:nvPr/>
        </p:nvSpPr>
        <p:spPr bwMode="gray">
          <a:xfrm>
            <a:off x="3203848" y="2924944"/>
            <a:ext cx="5760640" cy="576064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eaLnBrk="1" hangingPunct="1"/>
            <a:r>
              <a:rPr lang="th-TH" alt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ลักษณะของการใช้งานหรือมีข้อจำกัดทางเทคนิคที่จำเป็นต้องระบุยี่ห้อเป็นการเฉพาะ</a:t>
            </a:r>
            <a:endParaRPr lang="th-TH" altLang="th-TH" sz="1800" b="1" dirty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77" name="AutoShape 9"/>
          <p:cNvSpPr>
            <a:spLocks noChangeArrowheads="1"/>
          </p:cNvSpPr>
          <p:nvPr/>
        </p:nvSpPr>
        <p:spPr bwMode="gray">
          <a:xfrm>
            <a:off x="3131840" y="3789040"/>
            <a:ext cx="5726440" cy="504056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eaLnBrk="1" hangingPunct="1"/>
            <a:r>
              <a:rPr lang="th-TH" alt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ต้องซื้อโดยตรงจากต่างประเทศหรือดำเนินการโดยผ่านองค์การระหว่างประเทศ</a:t>
            </a:r>
            <a:endParaRPr lang="th-TH" altLang="th-TH" sz="1800" b="1" dirty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78" name="AutoShape 9"/>
          <p:cNvSpPr>
            <a:spLocks noChangeArrowheads="1"/>
          </p:cNvSpPr>
          <p:nvPr/>
        </p:nvSpPr>
        <p:spPr bwMode="gray">
          <a:xfrm>
            <a:off x="2987824" y="4509120"/>
            <a:ext cx="5727580" cy="576064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ใช้ในราชการลับ หรือเป็นงานที่ต้องปกปิดเป็นความลับของทางราชการ หรือเกี่ยวกับ</a:t>
            </a:r>
            <a:br>
              <a:rPr lang="th-TH" alt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ความมั่นคงของประเทศ</a:t>
            </a:r>
            <a:endParaRPr lang="th-TH" altLang="th-TH" sz="1800" b="1" dirty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79" name="AutoShape 9"/>
          <p:cNvSpPr>
            <a:spLocks noChangeArrowheads="1"/>
          </p:cNvSpPr>
          <p:nvPr/>
        </p:nvSpPr>
        <p:spPr bwMode="gray">
          <a:xfrm>
            <a:off x="2627784" y="5301208"/>
            <a:ext cx="5587554" cy="576064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งานจ้างซ่อมพัสดุที่จำเป็นถอดตรวจให้ทราบความชำรุดเสียหายเสียก่อน </a:t>
            </a:r>
            <a:br>
              <a:rPr lang="th-TH" alt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จึงจะประมาณค่าซ่อมได้</a:t>
            </a:r>
            <a:endParaRPr lang="th-TH" altLang="th-TH" sz="1800" b="1" dirty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80" name="AutoShape 9"/>
          <p:cNvSpPr>
            <a:spLocks noChangeArrowheads="1"/>
          </p:cNvSpPr>
          <p:nvPr/>
        </p:nvSpPr>
        <p:spPr bwMode="gray">
          <a:xfrm>
            <a:off x="1835696" y="6021288"/>
            <a:ext cx="5593824" cy="432048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sz="1800" b="1" dirty="0">
                <a:latin typeface="EucrosiaUPC" pitchFamily="18" charset="-34"/>
                <a:cs typeface="EucrosiaUPC" pitchFamily="18" charset="-34"/>
              </a:rPr>
              <a:t>กรณีอื่นที่กำหนดในกฎกระทรวง</a:t>
            </a:r>
            <a:endParaRPr lang="th-TH" altLang="th-TH" sz="1800" b="1" dirty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251520" y="2762538"/>
            <a:ext cx="19442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วิธีคัดเลือก</a:t>
            </a:r>
          </a:p>
          <a:p>
            <a:pPr algn="ctr" eaLnBrk="1" hangingPunct="1">
              <a:defRPr/>
            </a:pP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ม.56(1)</a:t>
            </a:r>
            <a:endParaRPr lang="th-TH" sz="3600" dirty="0"/>
          </a:p>
        </p:txBody>
      </p:sp>
      <p:sp>
        <p:nvSpPr>
          <p:cNvPr id="82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155104"/>
            <a:ext cx="7920880" cy="609600"/>
          </a:xfrm>
        </p:spPr>
        <p:txBody>
          <a:bodyPr>
            <a:normAutofit fontScale="90000"/>
          </a:bodyPr>
          <a:lstStyle/>
          <a:p>
            <a:pPr>
              <a:buFont typeface="Courier New" pitchFamily="49" charset="0"/>
              <a:buChar char="o"/>
            </a:pPr>
            <a:r>
              <a:rPr lang="th-TH" altLang="ko-KR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 วิธีการจัดซื้อจัดจ้าง</a:t>
            </a:r>
            <a:endParaRPr lang="en-US" altLang="ko-KR" sz="40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83" name="Title 1"/>
          <p:cNvSpPr txBox="1">
            <a:spLocks/>
          </p:cNvSpPr>
          <p:nvPr/>
        </p:nvSpPr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4" name="Group 8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9" name="Straight Connector 8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0" name="Rectangle 8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91" name="Rectangle 9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8" name="Straight Connector 8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6" name="Oval 8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5"/>
          <p:cNvSpPr>
            <a:spLocks noChangeArrowheads="1"/>
          </p:cNvSpPr>
          <p:nvPr/>
        </p:nvSpPr>
        <p:spPr bwMode="blackGray">
          <a:xfrm rot="5400000" flipH="1">
            <a:off x="-1996857" y="1468657"/>
            <a:ext cx="5472610" cy="4208713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56000"/>
                </a:schemeClr>
              </a:gs>
              <a:gs pos="100000">
                <a:schemeClr val="hlink">
                  <a:gamma/>
                  <a:tint val="0"/>
                  <a:invGamma/>
                  <a:alpha val="48000"/>
                </a:schemeClr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h-TH" sz="1800"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48FF90-5F06-404B-A5BE-6B6D6165B473}" type="slidenum">
              <a:rPr lang="en-US" altLang="th-TH" smtClean="0"/>
              <a:pPr>
                <a:defRPr/>
              </a:pPr>
              <a:t>214</a:t>
            </a:fld>
            <a:endParaRPr lang="th-TH" altLang="th-TH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blackGray">
          <a:xfrm rot="5400000" flipH="1">
            <a:off x="-2037050" y="1572479"/>
            <a:ext cx="4896545" cy="4001071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56000"/>
                </a:schemeClr>
              </a:gs>
              <a:gs pos="100000">
                <a:schemeClr val="hlink">
                  <a:gamma/>
                  <a:tint val="0"/>
                  <a:invGamma/>
                  <a:alpha val="48000"/>
                </a:schemeClr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h-TH" sz="1800">
              <a:cs typeface="+mn-cs"/>
            </a:endParaRPr>
          </a:p>
        </p:txBody>
      </p:sp>
      <p:grpSp>
        <p:nvGrpSpPr>
          <p:cNvPr id="2" name="Group 14"/>
          <p:cNvGrpSpPr/>
          <p:nvPr/>
        </p:nvGrpSpPr>
        <p:grpSpPr>
          <a:xfrm>
            <a:off x="1259632" y="764704"/>
            <a:ext cx="576064" cy="550408"/>
            <a:chOff x="539552" y="1438432"/>
            <a:chExt cx="576064" cy="550408"/>
          </a:xfrm>
        </p:grpSpPr>
        <p:sp>
          <p:nvSpPr>
            <p:cNvPr id="8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9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0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1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12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3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0099FF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 dirty="0"/>
            </a:p>
          </p:txBody>
        </p:sp>
      </p:grpSp>
      <p:grpSp>
        <p:nvGrpSpPr>
          <p:cNvPr id="3" name="Group 15"/>
          <p:cNvGrpSpPr/>
          <p:nvPr/>
        </p:nvGrpSpPr>
        <p:grpSpPr>
          <a:xfrm>
            <a:off x="1979712" y="1484784"/>
            <a:ext cx="576064" cy="550408"/>
            <a:chOff x="539552" y="1438432"/>
            <a:chExt cx="576064" cy="550408"/>
          </a:xfrm>
        </p:grpSpPr>
        <p:sp>
          <p:nvSpPr>
            <p:cNvPr id="17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8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9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20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21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22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FFC00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6" name="Group 22"/>
          <p:cNvGrpSpPr/>
          <p:nvPr/>
        </p:nvGrpSpPr>
        <p:grpSpPr>
          <a:xfrm>
            <a:off x="2339752" y="2230520"/>
            <a:ext cx="576064" cy="550408"/>
            <a:chOff x="539552" y="1438432"/>
            <a:chExt cx="576064" cy="550408"/>
          </a:xfrm>
        </p:grpSpPr>
        <p:sp>
          <p:nvSpPr>
            <p:cNvPr id="24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25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26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27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28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29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92D05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7" name="Group 29"/>
          <p:cNvGrpSpPr/>
          <p:nvPr/>
        </p:nvGrpSpPr>
        <p:grpSpPr>
          <a:xfrm>
            <a:off x="2555776" y="2950600"/>
            <a:ext cx="576064" cy="550408"/>
            <a:chOff x="539552" y="1438432"/>
            <a:chExt cx="576064" cy="550408"/>
          </a:xfrm>
        </p:grpSpPr>
        <p:sp>
          <p:nvSpPr>
            <p:cNvPr id="31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32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33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34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35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36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FF66FF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15" name="Group 36"/>
          <p:cNvGrpSpPr/>
          <p:nvPr/>
        </p:nvGrpSpPr>
        <p:grpSpPr>
          <a:xfrm>
            <a:off x="2483768" y="3742688"/>
            <a:ext cx="576064" cy="550408"/>
            <a:chOff x="539552" y="1438432"/>
            <a:chExt cx="576064" cy="550408"/>
          </a:xfrm>
        </p:grpSpPr>
        <p:sp>
          <p:nvSpPr>
            <p:cNvPr id="38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39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40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41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42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43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FFFF0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16" name="Group 43"/>
          <p:cNvGrpSpPr/>
          <p:nvPr/>
        </p:nvGrpSpPr>
        <p:grpSpPr>
          <a:xfrm>
            <a:off x="2339752" y="4534776"/>
            <a:ext cx="576064" cy="550408"/>
            <a:chOff x="539552" y="1438432"/>
            <a:chExt cx="576064" cy="550408"/>
          </a:xfrm>
        </p:grpSpPr>
        <p:sp>
          <p:nvSpPr>
            <p:cNvPr id="45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46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47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48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49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50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00B05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23" name="Group 50"/>
          <p:cNvGrpSpPr/>
          <p:nvPr/>
        </p:nvGrpSpPr>
        <p:grpSpPr>
          <a:xfrm>
            <a:off x="1979712" y="5254856"/>
            <a:ext cx="576064" cy="550408"/>
            <a:chOff x="539552" y="1438432"/>
            <a:chExt cx="576064" cy="550408"/>
          </a:xfrm>
        </p:grpSpPr>
        <p:sp>
          <p:nvSpPr>
            <p:cNvPr id="52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53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54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55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56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57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30" name="Group 57"/>
          <p:cNvGrpSpPr/>
          <p:nvPr/>
        </p:nvGrpSpPr>
        <p:grpSpPr>
          <a:xfrm>
            <a:off x="1187624" y="5902928"/>
            <a:ext cx="576064" cy="550408"/>
            <a:chOff x="539552" y="1438432"/>
            <a:chExt cx="576064" cy="550408"/>
          </a:xfrm>
        </p:grpSpPr>
        <p:sp>
          <p:nvSpPr>
            <p:cNvPr id="59" name="Oval 33"/>
            <p:cNvSpPr>
              <a:spLocks noChangeArrowheads="1"/>
            </p:cNvSpPr>
            <p:nvPr/>
          </p:nvSpPr>
          <p:spPr bwMode="gray">
            <a:xfrm>
              <a:off x="539552" y="1438432"/>
              <a:ext cx="576064" cy="550408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60" name="Oval 34"/>
            <p:cNvSpPr>
              <a:spLocks noChangeArrowheads="1"/>
            </p:cNvSpPr>
            <p:nvPr/>
          </p:nvSpPr>
          <p:spPr bwMode="gray">
            <a:xfrm>
              <a:off x="572368" y="1469446"/>
              <a:ext cx="510075" cy="487358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61" name="Oval 35"/>
            <p:cNvSpPr>
              <a:spLocks noChangeArrowheads="1"/>
            </p:cNvSpPr>
            <p:nvPr/>
          </p:nvSpPr>
          <p:spPr bwMode="gray">
            <a:xfrm>
              <a:off x="601974" y="1497733"/>
              <a:ext cx="451220" cy="42942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62" name="Oval 36"/>
            <p:cNvSpPr>
              <a:spLocks noChangeArrowheads="1"/>
            </p:cNvSpPr>
            <p:nvPr/>
          </p:nvSpPr>
          <p:spPr bwMode="gray">
            <a:xfrm>
              <a:off x="602330" y="1498415"/>
              <a:ext cx="450150" cy="4297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63" name="Oval 37"/>
            <p:cNvSpPr>
              <a:spLocks noChangeArrowheads="1"/>
            </p:cNvSpPr>
            <p:nvPr/>
          </p:nvSpPr>
          <p:spPr bwMode="gray">
            <a:xfrm>
              <a:off x="630866" y="1527383"/>
              <a:ext cx="391295" cy="3721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64" name="Oval 38"/>
            <p:cNvSpPr>
              <a:spLocks noChangeArrowheads="1"/>
            </p:cNvSpPr>
            <p:nvPr/>
          </p:nvSpPr>
          <p:spPr bwMode="gray">
            <a:xfrm>
              <a:off x="631936" y="1526361"/>
              <a:ext cx="390939" cy="373528"/>
            </a:xfrm>
            <a:prstGeom prst="ellipse">
              <a:avLst/>
            </a:prstGeom>
            <a:solidFill>
              <a:srgbClr val="00B0F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sp>
        <p:nvSpPr>
          <p:cNvPr id="65" name="AutoShape 9"/>
          <p:cNvSpPr>
            <a:spLocks noChangeArrowheads="1"/>
          </p:cNvSpPr>
          <p:nvPr/>
        </p:nvSpPr>
        <p:spPr bwMode="gray">
          <a:xfrm>
            <a:off x="1907704" y="692696"/>
            <a:ext cx="5760640" cy="576064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1600" b="1" dirty="0">
                <a:solidFill>
                  <a:schemeClr val="tx1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ใช้ทั้งวิธีประกาศเชิญชวนทั่วไปและวิธีคัดเลือก หรือใช้วิธีคัดเลือกแล้ว แต่ไม่มีผู้ยื่นข้อเสนอ </a:t>
            </a:r>
            <a:br>
              <a:rPr lang="th-TH" altLang="th-TH" sz="1600" b="1" dirty="0">
                <a:solidFill>
                  <a:schemeClr val="tx1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</a:br>
            <a:r>
              <a:rPr lang="th-TH" altLang="th-TH" sz="1600" b="1" dirty="0">
                <a:solidFill>
                  <a:schemeClr val="tx1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หรือข้อเสนอไม่ได้รับการคัดเลือก</a:t>
            </a:r>
          </a:p>
        </p:txBody>
      </p:sp>
      <p:sp>
        <p:nvSpPr>
          <p:cNvPr id="66" name="Oval 65"/>
          <p:cNvSpPr/>
          <p:nvPr/>
        </p:nvSpPr>
        <p:spPr>
          <a:xfrm>
            <a:off x="1331640" y="836712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</a:t>
            </a:r>
          </a:p>
        </p:txBody>
      </p:sp>
      <p:sp>
        <p:nvSpPr>
          <p:cNvPr id="67" name="Oval 66"/>
          <p:cNvSpPr/>
          <p:nvPr/>
        </p:nvSpPr>
        <p:spPr>
          <a:xfrm>
            <a:off x="2051720" y="1556792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</a:t>
            </a:r>
          </a:p>
        </p:txBody>
      </p:sp>
      <p:sp>
        <p:nvSpPr>
          <p:cNvPr id="68" name="Oval 67"/>
          <p:cNvSpPr/>
          <p:nvPr/>
        </p:nvSpPr>
        <p:spPr>
          <a:xfrm>
            <a:off x="2411760" y="2276872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</a:t>
            </a:r>
          </a:p>
        </p:txBody>
      </p:sp>
      <p:sp>
        <p:nvSpPr>
          <p:cNvPr id="69" name="Oval 68"/>
          <p:cNvSpPr/>
          <p:nvPr/>
        </p:nvSpPr>
        <p:spPr>
          <a:xfrm>
            <a:off x="2627784" y="3022608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</a:t>
            </a:r>
          </a:p>
        </p:txBody>
      </p:sp>
      <p:sp>
        <p:nvSpPr>
          <p:cNvPr id="70" name="Oval 69"/>
          <p:cNvSpPr/>
          <p:nvPr/>
        </p:nvSpPr>
        <p:spPr>
          <a:xfrm>
            <a:off x="2555776" y="3814696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</a:t>
            </a:r>
          </a:p>
        </p:txBody>
      </p:sp>
      <p:sp>
        <p:nvSpPr>
          <p:cNvPr id="71" name="Oval 70"/>
          <p:cNvSpPr/>
          <p:nvPr/>
        </p:nvSpPr>
        <p:spPr>
          <a:xfrm>
            <a:off x="2411760" y="4581128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ฉ</a:t>
            </a:r>
          </a:p>
        </p:txBody>
      </p:sp>
      <p:sp>
        <p:nvSpPr>
          <p:cNvPr id="72" name="Oval 71"/>
          <p:cNvSpPr/>
          <p:nvPr/>
        </p:nvSpPr>
        <p:spPr>
          <a:xfrm>
            <a:off x="2051720" y="5301208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ช</a:t>
            </a:r>
          </a:p>
        </p:txBody>
      </p:sp>
      <p:sp>
        <p:nvSpPr>
          <p:cNvPr id="73" name="Oval 72"/>
          <p:cNvSpPr/>
          <p:nvPr/>
        </p:nvSpPr>
        <p:spPr>
          <a:xfrm>
            <a:off x="1259632" y="5974936"/>
            <a:ext cx="432048" cy="4320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ซ</a:t>
            </a:r>
          </a:p>
        </p:txBody>
      </p:sp>
      <p:sp>
        <p:nvSpPr>
          <p:cNvPr id="74" name="AutoShape 9"/>
          <p:cNvSpPr>
            <a:spLocks noChangeArrowheads="1"/>
          </p:cNvSpPr>
          <p:nvPr/>
        </p:nvSpPr>
        <p:spPr bwMode="gray">
          <a:xfrm>
            <a:off x="2627784" y="1412776"/>
            <a:ext cx="5904656" cy="576064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การจัดซื้อจัดจ้างพัสดุที่การผลิต จำหน่าย หรือให้บริการทั่วไป และมีวงเงินในการจัดซื้อจัดจ้าง</a:t>
            </a:r>
            <a:br>
              <a:rPr lang="th-TH" alt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ครั้งหนึ่งไม่เกินวงเงินตามที่กำหนดในกฎกระทรวง</a:t>
            </a:r>
            <a:endParaRPr lang="th-TH" altLang="th-TH" sz="1500" b="1" dirty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75" name="AutoShape 9"/>
          <p:cNvSpPr>
            <a:spLocks noChangeArrowheads="1"/>
          </p:cNvSpPr>
          <p:nvPr/>
        </p:nvSpPr>
        <p:spPr bwMode="gray">
          <a:xfrm>
            <a:off x="2987824" y="2132856"/>
            <a:ext cx="5760640" cy="576064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15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มีผู้ประกอบการที่มีคุณสมบัติโดยตรงเพียงรายเดียว หรือผู้ประกอบการซึ่งเป็นตัวแทนจำหน่ายหรือ</a:t>
            </a:r>
            <a:br>
              <a:rPr lang="th-TH" altLang="th-TH" sz="15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15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ตัวแทนผู้ให้บริการโดยชอบด้วยกฎหมายเพียงรายเดียวในประเทศ และไม่มีพัสดุอื่นที่จะใช้ทดแทนได้</a:t>
            </a:r>
            <a:endParaRPr lang="th-TH" altLang="th-TH" sz="1500" b="1" dirty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76" name="AutoShape 9"/>
          <p:cNvSpPr>
            <a:spLocks noChangeArrowheads="1"/>
          </p:cNvSpPr>
          <p:nvPr/>
        </p:nvSpPr>
        <p:spPr bwMode="gray">
          <a:xfrm>
            <a:off x="3203848" y="2852936"/>
            <a:ext cx="5832648" cy="792088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eaLnBrk="1" hangingPunct="1"/>
            <a:r>
              <a:rPr lang="th-TH" altLang="th-TH" sz="15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มีความจำเป็นต้องใช้พัสดุโดยฉุกเฉินเนื่องจากเกิดอุบัติภัยหรือภัยธรรมชาติ หรือเกิดโรคติดต่อ</a:t>
            </a:r>
          </a:p>
          <a:p>
            <a:pPr eaLnBrk="1" hangingPunct="1"/>
            <a:r>
              <a:rPr lang="th-TH" altLang="th-TH" sz="15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อันตราย และการจัดซื้อจัดจ้างโดยวิธีประกาศเชิญชวนทั่วไปหรือวิธีคัดเลือกอาจก่อให้เกิดความล่าช้า</a:t>
            </a:r>
          </a:p>
          <a:p>
            <a:pPr eaLnBrk="1" hangingPunct="1"/>
            <a:r>
              <a:rPr lang="th-TH" altLang="th-TH" sz="15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และอาจทำให้เกิดความเสียหายร้ายแรง</a:t>
            </a:r>
            <a:endParaRPr lang="th-TH" altLang="th-TH" sz="1500" b="1" dirty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77" name="AutoShape 9"/>
          <p:cNvSpPr>
            <a:spLocks noChangeArrowheads="1"/>
          </p:cNvSpPr>
          <p:nvPr/>
        </p:nvSpPr>
        <p:spPr bwMode="gray">
          <a:xfrm>
            <a:off x="3131840" y="3789040"/>
            <a:ext cx="5616624" cy="576064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eaLnBrk="1" hangingPunct="1"/>
            <a:r>
              <a:rPr lang="th-TH" altLang="th-TH" sz="15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และมีความจำเป็นต้องจัดซื้อจัดจ้างเพิ่มเติม</a:t>
            </a:r>
            <a:br>
              <a:rPr lang="th-TH" altLang="th-TH" sz="15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15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หรือต่อเนื่อง โดยมูลค่าของพัสดุที่จัดซื้อจัดจ้างเพิ่มเติมจะต้องไม่สูงกว่าที่ได้จัดซื้อจัดจ้างไว้ก่อนแล้ว</a:t>
            </a:r>
            <a:endParaRPr lang="th-TH" altLang="th-TH" sz="1500" b="1" dirty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78" name="AutoShape 9"/>
          <p:cNvSpPr>
            <a:spLocks noChangeArrowheads="1"/>
          </p:cNvSpPr>
          <p:nvPr/>
        </p:nvSpPr>
        <p:spPr bwMode="gray">
          <a:xfrm>
            <a:off x="2987824" y="4509120"/>
            <a:ext cx="5472608" cy="576064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เป็นพัสดุที่จะขายทอดตลาด โดยหน่วยงานของรัฐ องค์การระหว่างประเทศ หรือหน่วยงาน</a:t>
            </a:r>
            <a:br>
              <a:rPr lang="th-TH" alt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ของต่างประเทศ</a:t>
            </a:r>
            <a:endParaRPr lang="th-TH" altLang="th-TH" sz="1600" b="1" dirty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79" name="AutoShape 9"/>
          <p:cNvSpPr>
            <a:spLocks noChangeArrowheads="1"/>
          </p:cNvSpPr>
          <p:nvPr/>
        </p:nvSpPr>
        <p:spPr bwMode="gray">
          <a:xfrm>
            <a:off x="2627784" y="5301208"/>
            <a:ext cx="5112568" cy="576064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ที่ดินหรือสิ่งปลูกสร้างที่จำเป็นต้องซื้อเฉพาะแห่ง</a:t>
            </a:r>
            <a:endParaRPr lang="th-TH" altLang="th-TH" sz="1500" b="1" dirty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80" name="AutoShape 9"/>
          <p:cNvSpPr>
            <a:spLocks noChangeArrowheads="1"/>
          </p:cNvSpPr>
          <p:nvPr/>
        </p:nvSpPr>
        <p:spPr bwMode="gray">
          <a:xfrm>
            <a:off x="1835696" y="6021288"/>
            <a:ext cx="5328592" cy="432048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sz="1600" b="1" dirty="0">
                <a:latin typeface="EucrosiaUPC" pitchFamily="18" charset="-34"/>
                <a:cs typeface="EucrosiaUPC" pitchFamily="18" charset="-34"/>
              </a:rPr>
              <a:t>กรณีอื่นที่กำหนดในกฎกระทรวง</a:t>
            </a:r>
            <a:endParaRPr lang="th-TH" altLang="th-TH" sz="1500" b="1" dirty="0">
              <a:solidFill>
                <a:schemeClr val="tx1"/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251520" y="2636912"/>
            <a:ext cx="19442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วิธีเฉพาะ</a:t>
            </a:r>
          </a:p>
          <a:p>
            <a:pPr algn="ctr" eaLnBrk="1" hangingPunct="1">
              <a:defRPr/>
            </a:pP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เจาะจง</a:t>
            </a:r>
          </a:p>
          <a:p>
            <a:pPr algn="ctr" eaLnBrk="1" hangingPunct="1">
              <a:defRPr/>
            </a:pP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ม.56(2)</a:t>
            </a:r>
            <a:endParaRPr lang="th-TH" sz="3600" dirty="0"/>
          </a:p>
        </p:txBody>
      </p:sp>
      <p:sp>
        <p:nvSpPr>
          <p:cNvPr id="82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155104"/>
            <a:ext cx="7920880" cy="609600"/>
          </a:xfrm>
        </p:spPr>
        <p:txBody>
          <a:bodyPr>
            <a:normAutofit fontScale="90000"/>
          </a:bodyPr>
          <a:lstStyle/>
          <a:p>
            <a:pPr>
              <a:buFont typeface="Courier New" pitchFamily="49" charset="0"/>
              <a:buChar char="o"/>
            </a:pPr>
            <a:r>
              <a:rPr lang="th-TH" altLang="ko-KR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 วิธีการจัดซื้อจัดจ้าง</a:t>
            </a:r>
            <a:endParaRPr lang="en-US" altLang="ko-KR" sz="40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83" name="Title 1"/>
          <p:cNvSpPr txBox="1">
            <a:spLocks/>
          </p:cNvSpPr>
          <p:nvPr/>
        </p:nvSpPr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4" name="Group 8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9" name="Straight Connector 8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0" name="Rectangle 8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91" name="Rectangle 9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8" name="Straight Connector 8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6" name="Oval 8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215</a:t>
            </a:fld>
            <a:endParaRPr lang="th-TH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2008" y="66680"/>
          <a:ext cx="9036496" cy="6791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237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127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211562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EucrosiaUPC" pitchFamily="18" charset="-34"/>
                          <a:cs typeface="EucrosiaUPC" pitchFamily="18" charset="-34"/>
                        </a:rPr>
                        <a:t>เงือนไขวิธีเฉพาะเจาะจง</a:t>
                      </a:r>
                    </a:p>
                    <a:p>
                      <a:pPr algn="ctr"/>
                      <a:r>
                        <a:rPr lang="th-TH" sz="2400" b="1" dirty="0">
                          <a:latin typeface="EucrosiaUPC" pitchFamily="18" charset="-34"/>
                          <a:cs typeface="EucrosiaUPC" pitchFamily="18" charset="-34"/>
                        </a:rPr>
                        <a:t>พ.ร.บ. มาตรา 56(2)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kumimoji="0" lang="th-TH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EucrosiaUPC" pitchFamily="18" charset="-34"/>
                        <a:ea typeface="Cordia New" pitchFamily="34" charset="-34"/>
                        <a:cs typeface="EucrosiaUPC" pitchFamily="18" charset="-34"/>
                      </a:endParaRPr>
                    </a:p>
                    <a:p>
                      <a:pPr algn="ctr"/>
                      <a:endParaRPr kumimoji="0" lang="th-TH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EucrosiaUPC" pitchFamily="18" charset="-34"/>
                        <a:ea typeface="Cordia New" pitchFamily="34" charset="-34"/>
                        <a:cs typeface="EucrosiaUPC" pitchFamily="18" charset="-34"/>
                      </a:endParaRPr>
                    </a:p>
                    <a:p>
                      <a:pPr algn="ctr"/>
                      <a:r>
                        <a:rPr kumimoji="0" 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กฎกระทรวง</a:t>
                      </a:r>
                    </a:p>
                    <a:p>
                      <a:pPr algn="ctr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กำหนดวงเงินการจัดซื้อจัดจ้างพัสดุโดยวิธีเฉพาะเจาะจง วงเงินการจัดซื้อจัดจ้าง </a:t>
                      </a:r>
                    </a:p>
                    <a:p>
                      <a:pPr algn="ctr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ที่ไม่ทำข้อตกลงเป็นหนังสือ และวงเงินการจัดซื้อจัดจ้างในการแต่งตั้งผู้ตรวจรับพัสดุ</a:t>
                      </a:r>
                    </a:p>
                    <a:p>
                      <a:pPr algn="ctr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พ.ศ. 2560</a:t>
                      </a:r>
                    </a:p>
                    <a:p>
                      <a:pPr algn="ctr"/>
                      <a:endParaRPr kumimoji="0" lang="th-TH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pPr algn="l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ข้อ 1 การจัดซื้อจัดจ้างสินค้า งานบริการ หรืองานก่อสร้าง ที่มีการผลิต จำหน่าย ก่อสร้าง หรือให้บริการทั่วไป และมีวงเงินในการจัดซื้อจัดจ้างครั้งหนึ่ง</a:t>
                      </a: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ไม่เกิน 500,000 บาท </a:t>
                      </a: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ให้ใช้วิธีเฉพาะเจาะจง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ข้อ 2 ..................................................</a:t>
                      </a:r>
                    </a:p>
                    <a:p>
                      <a:pPr algn="l"/>
                      <a:endParaRPr kumimoji="0" lang="th-TH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pPr algn="l"/>
                      <a:endParaRPr kumimoji="0" lang="th-TH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pPr algn="l"/>
                      <a:endParaRPr kumimoji="0" lang="th-TH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pPr algn="r"/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ให้ไว้ ณ วันที่ 23 สิงหาคม พ.ศ. 2560</a:t>
                      </a:r>
                      <a:endParaRPr lang="th-TH" sz="22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9758">
                <a:tc>
                  <a:txBody>
                    <a:bodyPr/>
                    <a:lstStyle/>
                    <a:p>
                      <a:r>
                        <a:rPr lang="th-TH" altLang="th-TH" sz="22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(ข) การจัดซื้อจัดจ้างพัสดุที่การผลิต จำหน่าย หรือให้บริการทั่วไป และ</a:t>
                      </a:r>
                    </a:p>
                    <a:p>
                      <a:r>
                        <a:rPr lang="th-TH" altLang="th-TH" sz="22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มีวงเงินในการจัดซื้อจัดจ้างครั้งหนึ่งไม่เกิน</a:t>
                      </a:r>
                      <a:br>
                        <a:rPr lang="th-TH" altLang="th-TH" sz="22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</a:br>
                      <a:r>
                        <a:rPr lang="th-TH" altLang="th-TH" sz="22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วงเงิน</a:t>
                      </a:r>
                      <a:r>
                        <a:rPr lang="th-TH" altLang="th-TH" sz="22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ตามที่กำหนด   ในกฎกระทรวง</a:t>
                      </a:r>
                      <a:endParaRPr lang="th-TH" sz="24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FFB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th-TH" sz="22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4" name="Picture 3" descr="14262207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44173" y="141403"/>
            <a:ext cx="1428027" cy="155940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7504" y="3933056"/>
            <a:ext cx="1800200" cy="79208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Curved Right Arrow 6"/>
          <p:cNvSpPr/>
          <p:nvPr/>
        </p:nvSpPr>
        <p:spPr>
          <a:xfrm rot="17431164">
            <a:off x="1238900" y="4517649"/>
            <a:ext cx="936104" cy="1988840"/>
          </a:xfrm>
          <a:prstGeom prst="curvedRight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216</a:t>
            </a:fld>
            <a:endParaRPr lang="th-TH"/>
          </a:p>
        </p:txBody>
      </p:sp>
      <p:sp>
        <p:nvSpPr>
          <p:cNvPr id="3" name="ชื่อเรื่อง 1"/>
          <p:cNvSpPr txBox="1">
            <a:spLocks/>
          </p:cNvSpPr>
          <p:nvPr/>
        </p:nvSpPr>
        <p:spPr>
          <a:xfrm>
            <a:off x="683568" y="739726"/>
            <a:ext cx="2160241" cy="3240360"/>
          </a:xfrm>
          <a:prstGeom prst="rect">
            <a:avLst/>
          </a:prstGeom>
        </p:spPr>
        <p:txBody>
          <a:bodyPr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การเลือกใช้วิธีซื้อหรือจ้าง</a:t>
            </a:r>
            <a:r>
              <a:rPr kumimoji="0" lang="th-TH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กรณีวงเงิน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ไม่เกิน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5 แสนบาท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4" name="Picture 3" descr="เจาะจง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404664"/>
            <a:ext cx="5114144" cy="2376264"/>
          </a:xfrm>
          <a:prstGeom prst="rect">
            <a:avLst/>
          </a:prstGeom>
        </p:spPr>
      </p:pic>
      <p:pic>
        <p:nvPicPr>
          <p:cNvPr id="5" name="Picture 4" descr="ทางเลือก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8002" y="4196110"/>
            <a:ext cx="2583838" cy="216024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347864" y="2996951"/>
            <a:ext cx="5114144" cy="3116237"/>
            <a:chOff x="467544" y="1096360"/>
            <a:chExt cx="8352928" cy="4710763"/>
          </a:xfrm>
        </p:grpSpPr>
        <p:pic>
          <p:nvPicPr>
            <p:cNvPr id="15" name="Picture 14" descr="เจาะจง2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7544" y="1096360"/>
              <a:ext cx="8352928" cy="2530267"/>
            </a:xfrm>
            <a:prstGeom prst="rect">
              <a:avLst/>
            </a:prstGeom>
          </p:spPr>
        </p:pic>
        <p:pic>
          <p:nvPicPr>
            <p:cNvPr id="16" name="Picture 15" descr="เจาะจง3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4330" y="3645024"/>
              <a:ext cx="8202125" cy="2162099"/>
            </a:xfrm>
            <a:prstGeom prst="rect">
              <a:avLst/>
            </a:prstGeom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2483768" y="2924944"/>
              <a:ext cx="6264696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39552" y="3212976"/>
              <a:ext cx="381642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84094524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217</a:t>
            </a:fld>
            <a:endParaRPr lang="th-TH"/>
          </a:p>
        </p:txBody>
      </p:sp>
      <p:sp>
        <p:nvSpPr>
          <p:cNvPr id="3" name="ชื่อเรื่อง 1"/>
          <p:cNvSpPr txBox="1">
            <a:spLocks/>
          </p:cNvSpPr>
          <p:nvPr/>
        </p:nvSpPr>
        <p:spPr>
          <a:xfrm>
            <a:off x="277459" y="1052736"/>
            <a:ext cx="2304256" cy="295232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การซื้อหรือจ้าง</a:t>
            </a:r>
            <a:r>
              <a:rPr kumimoji="0" lang="th-TH" sz="3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โดยวิธีเฉพาะเจาะจง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3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3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ตามมาตรา 56(2)(จ)</a:t>
            </a:r>
            <a:endParaRPr kumimoji="0" lang="th-TH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771800" y="144016"/>
            <a:ext cx="6084168" cy="5877272"/>
            <a:chOff x="2339752" y="0"/>
            <a:chExt cx="6732240" cy="6419133"/>
          </a:xfrm>
        </p:grpSpPr>
        <p:pic>
          <p:nvPicPr>
            <p:cNvPr id="4" name="Picture 3" descr="เจาะจง 4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39752" y="0"/>
              <a:ext cx="6732240" cy="6419133"/>
            </a:xfrm>
            <a:prstGeom prst="rect">
              <a:avLst/>
            </a:prstGeom>
          </p:spPr>
        </p:pic>
        <p:cxnSp>
          <p:nvCxnSpPr>
            <p:cNvPr id="6" name="Straight Connector 5"/>
            <p:cNvCxnSpPr/>
            <p:nvPr/>
          </p:nvCxnSpPr>
          <p:spPr>
            <a:xfrm>
              <a:off x="6300192" y="5805264"/>
              <a:ext cx="2592288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2483768" y="6093296"/>
              <a:ext cx="2952328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6" name="Picture 15" descr="ทางเลือก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0680" y="4245280"/>
            <a:ext cx="2455624" cy="2053045"/>
          </a:xfrm>
          <a:prstGeom prst="rect">
            <a:avLst/>
          </a:prstGeom>
        </p:spPr>
      </p:pic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218</a:t>
            </a:fld>
            <a:endParaRPr lang="th-TH"/>
          </a:p>
        </p:txBody>
      </p:sp>
      <p:pic>
        <p:nvPicPr>
          <p:cNvPr id="3" name="Picture 2" descr="สัญญามีผลย้อ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84117" y="289543"/>
            <a:ext cx="5003338" cy="2023889"/>
          </a:xfrm>
          <a:prstGeom prst="rect">
            <a:avLst/>
          </a:prstGeom>
        </p:spPr>
      </p:pic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539552" y="1124744"/>
            <a:ext cx="2376264" cy="309634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การยกเว้นให้การเช่าหรือการจ้าง   ที่ต้องกระทำต่อเนื่อง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3200" b="1" noProof="0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+mj-ea"/>
                <a:cs typeface="EucrosiaUPC" pitchFamily="18" charset="-34"/>
              </a:rPr>
              <a:t>ให้</a:t>
            </a: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มีผลย้อนหลัง</a:t>
            </a:r>
            <a:endParaRPr kumimoji="0" lang="th-TH" sz="3200" b="1" i="0" u="none" strike="noStrike" kern="1200" cap="none" spc="0" normalizeH="0" noProof="0" dirty="0">
              <a:ln>
                <a:noFill/>
              </a:ln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565506" y="2313432"/>
            <a:ext cx="5040560" cy="3960440"/>
            <a:chOff x="467544" y="692696"/>
            <a:chExt cx="8136904" cy="5797082"/>
          </a:xfrm>
        </p:grpSpPr>
        <p:pic>
          <p:nvPicPr>
            <p:cNvPr id="14" name="Picture 13" descr="สัญญามีผลย้อน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544" y="692696"/>
              <a:ext cx="8136904" cy="2277155"/>
            </a:xfrm>
            <a:prstGeom prst="rect">
              <a:avLst/>
            </a:prstGeom>
          </p:spPr>
        </p:pic>
        <p:pic>
          <p:nvPicPr>
            <p:cNvPr id="15" name="Picture 14" descr="สัญญามีผลย้อน3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7544" y="2996952"/>
              <a:ext cx="8064896" cy="3492826"/>
            </a:xfrm>
            <a:prstGeom prst="rect">
              <a:avLst/>
            </a:prstGeom>
          </p:spPr>
        </p:pic>
        <p:cxnSp>
          <p:nvCxnSpPr>
            <p:cNvPr id="16" name="Straight Connector 15"/>
            <p:cNvCxnSpPr/>
            <p:nvPr/>
          </p:nvCxnSpPr>
          <p:spPr>
            <a:xfrm>
              <a:off x="5508104" y="4437112"/>
              <a:ext cx="288032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2915816" y="4725144"/>
              <a:ext cx="5544616" cy="1822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39552" y="5013176"/>
              <a:ext cx="792088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9552" y="5301208"/>
              <a:ext cx="4608512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1619672" y="5877272"/>
              <a:ext cx="684076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539552" y="6165304"/>
              <a:ext cx="489654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21" descr="ทางเลือก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8002" y="4196110"/>
            <a:ext cx="2583838" cy="2160240"/>
          </a:xfrm>
          <a:prstGeom prst="rect">
            <a:avLst/>
          </a:prstGeom>
        </p:spPr>
      </p:pic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0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1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92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9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9ABB-FA80-4A8E-BAA5-0838C9C82E89}" type="slidenum">
              <a:rPr lang="en-US" smtClean="0">
                <a:latin typeface="EucrosiaUPC" pitchFamily="18" charset="-34"/>
                <a:cs typeface="EucrosiaUPC" pitchFamily="18" charset="-34"/>
              </a:rPr>
              <a:pPr/>
              <a:t>219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8" name="ตัวเชื่อมต่อตรง 7"/>
          <p:cNvCxnSpPr/>
          <p:nvPr/>
        </p:nvCxnSpPr>
        <p:spPr>
          <a:xfrm rot="5400000">
            <a:off x="5748858" y="1996058"/>
            <a:ext cx="381000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สี่เหลี่ยมมุมมน 8"/>
          <p:cNvSpPr/>
          <p:nvPr/>
        </p:nvSpPr>
        <p:spPr>
          <a:xfrm>
            <a:off x="395536" y="1027584"/>
            <a:ext cx="1440160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ปี </a:t>
            </a:r>
            <a:r>
              <a:rPr lang="th-TH" sz="20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 ปัจจุบัน</a:t>
            </a:r>
          </a:p>
        </p:txBody>
      </p:sp>
      <p:cxnSp>
        <p:nvCxnSpPr>
          <p:cNvPr id="29" name="ตัวเชื่อมต่อตรง 28"/>
          <p:cNvCxnSpPr/>
          <p:nvPr/>
        </p:nvCxnSpPr>
        <p:spPr>
          <a:xfrm>
            <a:off x="5939358" y="228600"/>
            <a:ext cx="794" cy="1472208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ตัวเชื่อมต่อตรง 29"/>
          <p:cNvCxnSpPr/>
          <p:nvPr/>
        </p:nvCxnSpPr>
        <p:spPr>
          <a:xfrm>
            <a:off x="5940152" y="2276872"/>
            <a:ext cx="0" cy="4248472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สี่เหลี่ยมมุมมน 31"/>
          <p:cNvSpPr/>
          <p:nvPr/>
        </p:nvSpPr>
        <p:spPr>
          <a:xfrm>
            <a:off x="323528" y="2564904"/>
            <a:ext cx="5544616" cy="792088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เริ่มดำเนินการจ้างหรือเช่าเมื่องบประมาณผ่านความเห็นชอบจากผู้มีอำนาจอนุมัติ</a:t>
            </a:r>
          </a:p>
          <a:p>
            <a:pPr algn="ctr"/>
            <a:r>
              <a:rPr lang="th-TH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(ระเบียบฯ ข้อ 11–12 ประกอบ</a:t>
            </a:r>
            <a:r>
              <a:rPr lang="en-US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</a:t>
            </a:r>
            <a:r>
              <a:rPr lang="en-US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.371</a:t>
            </a:r>
            <a:r>
              <a:rPr lang="th-TH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ลว.5 ส.ค. 62</a:t>
            </a:r>
            <a:r>
              <a:rPr lang="en-US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, </a:t>
            </a:r>
            <a:r>
              <a:rPr lang="th-TH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ว.414 ลว.17 ก.ย. 61,</a:t>
            </a:r>
          </a:p>
          <a:p>
            <a:pPr algn="ctr"/>
            <a:r>
              <a:rPr lang="th-TH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 ว.708 ลว. 29 มิ.ย. 65 )</a:t>
            </a:r>
          </a:p>
        </p:txBody>
      </p:sp>
      <p:cxnSp>
        <p:nvCxnSpPr>
          <p:cNvPr id="34" name="ตัวเชื่อมต่อตรง 33"/>
          <p:cNvCxnSpPr/>
          <p:nvPr/>
        </p:nvCxnSpPr>
        <p:spPr>
          <a:xfrm>
            <a:off x="395536" y="1953816"/>
            <a:ext cx="849694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สี่เหลี่ยมมุมมน 39"/>
          <p:cNvSpPr/>
          <p:nvPr/>
        </p:nvSpPr>
        <p:spPr>
          <a:xfrm>
            <a:off x="7236296" y="1171600"/>
            <a:ext cx="144016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ปี </a:t>
            </a:r>
            <a:r>
              <a:rPr lang="th-TH" sz="20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r>
              <a:rPr lang="en-US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ถัดไป</a:t>
            </a:r>
          </a:p>
        </p:txBody>
      </p:sp>
      <p:sp>
        <p:nvSpPr>
          <p:cNvPr id="50" name="สี่เหลี่ยมมุมมน 49"/>
          <p:cNvSpPr/>
          <p:nvPr/>
        </p:nvSpPr>
        <p:spPr>
          <a:xfrm>
            <a:off x="5940152" y="2102330"/>
            <a:ext cx="1296144" cy="1326670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ผู้รับจ้าง</a:t>
            </a:r>
          </a:p>
          <a:p>
            <a:pPr algn="ctr"/>
            <a:r>
              <a: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เริ่มปฏิบัติงาน</a:t>
            </a:r>
          </a:p>
          <a:p>
            <a:pPr algn="ctr"/>
            <a:r>
              <a: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หลังจากตั้งแต่วันเริ่มปี </a:t>
            </a:r>
            <a:r>
              <a:rPr lang="th-TH" sz="16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ม. หรือวันเปิดทำการแล้วแต่กรณี</a:t>
            </a:r>
          </a:p>
        </p:txBody>
      </p:sp>
      <p:sp>
        <p:nvSpPr>
          <p:cNvPr id="57" name="สี่เหลี่ยมมุมมน 56"/>
          <p:cNvSpPr/>
          <p:nvPr/>
        </p:nvSpPr>
        <p:spPr>
          <a:xfrm>
            <a:off x="5076056" y="1052736"/>
            <a:ext cx="936104" cy="716632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วันสิ้นปี</a:t>
            </a:r>
          </a:p>
          <a:p>
            <a:pPr algn="ctr"/>
            <a:r>
              <a:rPr lang="th-TH" sz="18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endParaRPr lang="th-TH" sz="1800" b="1" u="sng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1" name="สี่เหลี่ยมมุมมน 60"/>
          <p:cNvSpPr/>
          <p:nvPr/>
        </p:nvSpPr>
        <p:spPr>
          <a:xfrm>
            <a:off x="6876256" y="3439650"/>
            <a:ext cx="1368152" cy="853446"/>
          </a:xfrm>
          <a:prstGeom prst="round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ทำสัญญาจ้าง/เช่า</a:t>
            </a:r>
          </a:p>
          <a:p>
            <a:pPr algn="ctr"/>
            <a:r>
              <a:rPr lang="th-TH" sz="1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เมื่อได้รับเงินงวด</a:t>
            </a:r>
          </a:p>
          <a:p>
            <a:pPr algn="ctr"/>
            <a:r>
              <a:rPr lang="th-TH" sz="1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(ลงวันที่ปัจจุบัน)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5076056" y="1988840"/>
            <a:ext cx="0" cy="5760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7596336" y="1981200"/>
            <a:ext cx="0" cy="14478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304800" y="462575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ทำรายงาน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ขอจ้าง/ขอเช่า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2743200" y="4607058"/>
            <a:ext cx="11430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ดำเนินการจ้าง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หรือเช่า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2123728" y="3429000"/>
            <a:ext cx="2376264" cy="9730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5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ต้องการจัดหาผู้ประกอบการรายใหม่ โดยวิธีประกาศเชิญชวน</a:t>
            </a:r>
            <a:endParaRPr lang="en-US" sz="1500" b="1" kern="0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Arial" pitchFamily="34" charset="0"/>
              <a:buChar char="•"/>
            </a:pPr>
            <a:r>
              <a:rPr lang="en-US" sz="18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วิธี </a:t>
            </a:r>
            <a:r>
              <a:rPr lang="en-US" sz="18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e – bidding</a:t>
            </a:r>
          </a:p>
          <a:p>
            <a:pPr algn="ctr">
              <a:buFont typeface="Arial" pitchFamily="34" charset="0"/>
              <a:buChar char="•"/>
            </a:pPr>
            <a:r>
              <a:rPr lang="en-US" sz="15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5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วิธีสอบราคา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4114800" y="4607058"/>
            <a:ext cx="745232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อนุมัติ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สั่งจ้าง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สั่งเช่า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1524000" y="462575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เห็นชอบ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2954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5146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8862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3352800" y="530120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สี่เหลี่ยมมุมมน 35"/>
          <p:cNvSpPr/>
          <p:nvPr/>
        </p:nvSpPr>
        <p:spPr>
          <a:xfrm>
            <a:off x="5868144" y="1052736"/>
            <a:ext cx="1008112" cy="716632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วันเริ่มปี</a:t>
            </a:r>
          </a:p>
          <a:p>
            <a:pPr algn="ctr"/>
            <a:r>
              <a:rPr lang="th-TH" sz="18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endParaRPr lang="th-TH" sz="18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8" name="Rounded Rectangle 10"/>
          <p:cNvSpPr/>
          <p:nvPr/>
        </p:nvSpPr>
        <p:spPr>
          <a:xfrm>
            <a:off x="323528" y="3682008"/>
            <a:ext cx="1008112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จัดทำแผน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การจัดซื้อ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จัดจ้างประจำปี</a:t>
            </a:r>
          </a:p>
        </p:txBody>
      </p:sp>
      <p:sp>
        <p:nvSpPr>
          <p:cNvPr id="39" name="Rounded Rectangle 10"/>
          <p:cNvSpPr/>
          <p:nvPr/>
        </p:nvSpPr>
        <p:spPr>
          <a:xfrm>
            <a:off x="323528" y="556980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จัดทำ </a:t>
            </a:r>
            <a:r>
              <a:rPr lang="en-US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TOR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ราคากลาง</a:t>
            </a:r>
          </a:p>
        </p:txBody>
      </p:sp>
      <p:cxnSp>
        <p:nvCxnSpPr>
          <p:cNvPr id="42" name="Straight Connector 70"/>
          <p:cNvCxnSpPr/>
          <p:nvPr/>
        </p:nvCxnSpPr>
        <p:spPr>
          <a:xfrm>
            <a:off x="827584" y="5338192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70"/>
          <p:cNvCxnSpPr/>
          <p:nvPr/>
        </p:nvCxnSpPr>
        <p:spPr>
          <a:xfrm>
            <a:off x="827584" y="440208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54"/>
          <p:cNvSpPr/>
          <p:nvPr/>
        </p:nvSpPr>
        <p:spPr>
          <a:xfrm>
            <a:off x="2267744" y="5517233"/>
            <a:ext cx="2160240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ต้องการจ้างหรือเช่าจากรายเดิม</a:t>
            </a:r>
          </a:p>
          <a:p>
            <a:pPr algn="ctr">
              <a:buFont typeface="Arial" pitchFamily="34" charset="0"/>
              <a:buChar char="•"/>
            </a:pPr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ดำเนินการตาม ว. 347 </a:t>
            </a:r>
            <a:r>
              <a:rPr lang="th-TH" sz="1400" b="1" dirty="0" err="1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8 ก.ย.60 โดยใช้วิธีเฉพาะเจาะจง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ตามระเบียบฯ ข้อ 78(ค)</a:t>
            </a:r>
            <a:endParaRPr lang="en-US" sz="1400" b="1" kern="0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4" name="Straight Connector 70"/>
          <p:cNvCxnSpPr/>
          <p:nvPr/>
        </p:nvCxnSpPr>
        <p:spPr>
          <a:xfrm>
            <a:off x="3347864" y="440208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ounded Rectangle 61"/>
          <p:cNvSpPr/>
          <p:nvPr/>
        </p:nvSpPr>
        <p:spPr>
          <a:xfrm>
            <a:off x="5076056" y="3717032"/>
            <a:ext cx="72008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อุทธรณ์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ร้องเรียน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(ถ้ามี)</a:t>
            </a:r>
          </a:p>
        </p:txBody>
      </p:sp>
      <p:sp>
        <p:nvSpPr>
          <p:cNvPr id="81" name="Rounded Rectangle 61"/>
          <p:cNvSpPr/>
          <p:nvPr/>
        </p:nvSpPr>
        <p:spPr>
          <a:xfrm>
            <a:off x="5076056" y="4618112"/>
            <a:ext cx="72008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ประกาศ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ผู้ชนะ</a:t>
            </a:r>
          </a:p>
        </p:txBody>
      </p:sp>
      <p:cxnSp>
        <p:nvCxnSpPr>
          <p:cNvPr id="82" name="Straight Connector 68"/>
          <p:cNvCxnSpPr/>
          <p:nvPr/>
        </p:nvCxnSpPr>
        <p:spPr>
          <a:xfrm>
            <a:off x="4860032" y="49781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71"/>
          <p:cNvCxnSpPr/>
          <p:nvPr/>
        </p:nvCxnSpPr>
        <p:spPr>
          <a:xfrm>
            <a:off x="5436096" y="4443230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Rounded Rectangle 61"/>
          <p:cNvSpPr/>
          <p:nvPr/>
        </p:nvSpPr>
        <p:spPr>
          <a:xfrm>
            <a:off x="6300192" y="5301208"/>
            <a:ext cx="2592288" cy="7044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สัญญาจ้างหรือเช่ามีผลผลย้อนหลังไปถึงวันเริ่มต้นปี </a:t>
            </a:r>
            <a:r>
              <a:rPr lang="th-TH" sz="1600" b="1" dirty="0" err="1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ม. หรือวันที่ทำงานจริง</a:t>
            </a:r>
          </a:p>
          <a:p>
            <a:pPr>
              <a:buFont typeface="Arial" pitchFamily="34" charset="0"/>
              <a:buChar char="•"/>
            </a:pP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ตาม ว.346 </a:t>
            </a:r>
            <a:r>
              <a:rPr lang="th-TH" sz="1600" b="1" dirty="0" err="1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8 ก.ย. 60</a:t>
            </a:r>
          </a:p>
          <a:p>
            <a:pPr>
              <a:buFont typeface="Arial" pitchFamily="34" charset="0"/>
              <a:buChar char="•"/>
            </a:pPr>
            <a:endParaRPr lang="th-TH" sz="1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98" name="ลูกศรเชื่อมต่อแบบตรง 97"/>
          <p:cNvCxnSpPr/>
          <p:nvPr/>
        </p:nvCxnSpPr>
        <p:spPr>
          <a:xfrm>
            <a:off x="6012160" y="3933056"/>
            <a:ext cx="864096" cy="0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6" name="สี่เหลี่ยมมุมมน 39"/>
          <p:cNvSpPr/>
          <p:nvPr/>
        </p:nvSpPr>
        <p:spPr>
          <a:xfrm>
            <a:off x="6948264" y="260648"/>
            <a:ext cx="1872208" cy="608112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การจ้าง / การเช่า </a:t>
            </a:r>
          </a:p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ที่เป็นงานต่อเนื่อง</a:t>
            </a:r>
          </a:p>
        </p:txBody>
      </p:sp>
      <p:sp>
        <p:nvSpPr>
          <p:cNvPr id="64" name="สี่เหลี่ยมมุมมน 63"/>
          <p:cNvSpPr/>
          <p:nvPr/>
        </p:nvSpPr>
        <p:spPr>
          <a:xfrm>
            <a:off x="1907704" y="1340768"/>
            <a:ext cx="2880320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สัญญาซื้อหรือจ้างหรือเช่า ❶ </a:t>
            </a:r>
            <a:r>
              <a:rPr lang="en-US" sz="18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12 </a:t>
            </a:r>
            <a:r>
              <a:rPr lang="th-TH" sz="18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เดือน </a:t>
            </a:r>
          </a:p>
        </p:txBody>
      </p:sp>
      <p:cxnSp>
        <p:nvCxnSpPr>
          <p:cNvPr id="66" name="ลูกศรเชื่อมต่อแบบตรง 65"/>
          <p:cNvCxnSpPr/>
          <p:nvPr/>
        </p:nvCxnSpPr>
        <p:spPr>
          <a:xfrm>
            <a:off x="2633464" y="1152500"/>
            <a:ext cx="2514600" cy="1588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7" name="สี่เหลี่ยมมุมมน 66"/>
          <p:cNvSpPr/>
          <p:nvPr/>
        </p:nvSpPr>
        <p:spPr>
          <a:xfrm>
            <a:off x="1907704" y="739552"/>
            <a:ext cx="2878832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สัญญาซื้อหรือจ้างหรือเช่า ❷ .....</a:t>
            </a:r>
            <a:r>
              <a:rPr lang="en-US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เดือน </a:t>
            </a:r>
          </a:p>
        </p:txBody>
      </p:sp>
      <p:cxnSp>
        <p:nvCxnSpPr>
          <p:cNvPr id="70" name="ลูกศรเชื่อมต่อแบบตรง 69"/>
          <p:cNvCxnSpPr/>
          <p:nvPr/>
        </p:nvCxnSpPr>
        <p:spPr>
          <a:xfrm flipV="1">
            <a:off x="395536" y="1769468"/>
            <a:ext cx="4752528" cy="3348"/>
          </a:xfrm>
          <a:prstGeom prst="straightConnector1">
            <a:avLst/>
          </a:prstGeom>
          <a:ln>
            <a:solidFill>
              <a:srgbClr val="0099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9" name="สี่เหลี่ยมผืนผ้า 78"/>
          <p:cNvSpPr/>
          <p:nvPr/>
        </p:nvSpPr>
        <p:spPr>
          <a:xfrm>
            <a:off x="467544" y="190381"/>
            <a:ext cx="54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มีความต้องการพัสดุเพิ่มเติมระหว่างสัญญาเดิมไม่สิ้นสุด</a:t>
            </a:r>
          </a:p>
          <a:p>
            <a:pPr>
              <a:buFont typeface="Arial" pitchFamily="34" charset="0"/>
              <a:buChar char="•"/>
            </a:pP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ดำเนินการตาม มาตรา 56(2)(จ) (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Repeat Order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 และระเบียบฯ ข้อ 78(ค)</a:t>
            </a:r>
            <a:endParaRPr lang="th-TH" sz="1800" dirty="0"/>
          </a:p>
        </p:txBody>
      </p:sp>
      <p:sp>
        <p:nvSpPr>
          <p:cNvPr id="85" name="สี่เหลี่ยมมุมมน 84"/>
          <p:cNvSpPr/>
          <p:nvPr/>
        </p:nvSpPr>
        <p:spPr>
          <a:xfrm>
            <a:off x="1043608" y="2060848"/>
            <a:ext cx="3816424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สัญญาจ้างหรือเช่า ❶ ❷ สิ้นสุด ณ วันสิ้นปี </a:t>
            </a:r>
            <a:r>
              <a:rPr lang="th-TH" sz="18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</a:p>
          <a:p>
            <a:pPr algn="ctr"/>
            <a:r>
              <a: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จำเป็นต้องจ้างหรือเช่าต่อเนื่อง </a:t>
            </a:r>
          </a:p>
        </p:txBody>
      </p:sp>
      <p:cxnSp>
        <p:nvCxnSpPr>
          <p:cNvPr id="99" name="ลูกศรเชื่อมต่อแบบตรง 98"/>
          <p:cNvCxnSpPr>
            <a:stCxn id="106" idx="2"/>
          </p:cNvCxnSpPr>
          <p:nvPr/>
        </p:nvCxnSpPr>
        <p:spPr>
          <a:xfrm flipH="1">
            <a:off x="6012160" y="5013176"/>
            <a:ext cx="1584176" cy="0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4" name="ลูกศรเชื่อมต่อแบบตรง 103"/>
          <p:cNvCxnSpPr>
            <a:stCxn id="106" idx="2"/>
          </p:cNvCxnSpPr>
          <p:nvPr/>
        </p:nvCxnSpPr>
        <p:spPr>
          <a:xfrm>
            <a:off x="7596336" y="5013176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6" name="แผนผังลำดับงาน: ผสาน 105"/>
          <p:cNvSpPr/>
          <p:nvPr/>
        </p:nvSpPr>
        <p:spPr>
          <a:xfrm>
            <a:off x="7524328" y="4365104"/>
            <a:ext cx="144016" cy="648072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8" name="แผนผังลำดับงาน: ผสาน 107"/>
          <p:cNvSpPr/>
          <p:nvPr/>
        </p:nvSpPr>
        <p:spPr>
          <a:xfrm>
            <a:off x="6516216" y="3501008"/>
            <a:ext cx="144016" cy="432048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275470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548680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-13394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6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  <a:endParaRPr lang="th-TH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10"/>
          <p:cNvGrpSpPr/>
          <p:nvPr/>
        </p:nvGrpSpPr>
        <p:grpSpPr>
          <a:xfrm>
            <a:off x="683568" y="836712"/>
            <a:ext cx="5472608" cy="720080"/>
            <a:chOff x="254299" y="1608222"/>
            <a:chExt cx="6524796" cy="619220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2" name="Pentagon 11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400" b="1" kern="1200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ประกาศคณะกรรมการนโยบาย</a:t>
              </a:r>
              <a:r>
                <a:rPr lang="th-TH" sz="2400" b="1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การจัดซื้อจัดจ้าง</a:t>
              </a:r>
            </a:p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400" b="1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และการบริหารพัสดุภาครัฐ</a:t>
              </a:r>
              <a:endParaRPr lang="th-TH" sz="2400" b="1" kern="1200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14" name="Oval 13"/>
          <p:cNvSpPr/>
          <p:nvPr/>
        </p:nvSpPr>
        <p:spPr>
          <a:xfrm>
            <a:off x="395536" y="836712"/>
            <a:ext cx="648072" cy="64807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1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668344" y="1124744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6228184" y="1124744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ราชกิจจา</a:t>
            </a:r>
            <a:r>
              <a:rPr lang="th-TH" sz="20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6300192" y="1988840"/>
            <a:ext cx="1547664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26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ธ.ค.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7524328" y="2002830"/>
            <a:ext cx="1619672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27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ธ.ค.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8" name="Rectangle 34"/>
          <p:cNvSpPr/>
          <p:nvPr/>
        </p:nvSpPr>
        <p:spPr>
          <a:xfrm>
            <a:off x="395536" y="1844824"/>
            <a:ext cx="5976663" cy="504056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หลักเกณฑ์การจัดซื้อจัดจ้างของรัฐวิสาหกิจที่เกี่ยวกับการพาณิชย์โดยตรง (ฉบับที่ 7) ลงวันที่ 18 พฤศจิกายน 2562</a:t>
            </a:r>
          </a:p>
        </p:txBody>
      </p:sp>
      <p:sp>
        <p:nvSpPr>
          <p:cNvPr id="36" name="Rectangle 34"/>
          <p:cNvSpPr/>
          <p:nvPr/>
        </p:nvSpPr>
        <p:spPr>
          <a:xfrm>
            <a:off x="395536" y="2636912"/>
            <a:ext cx="5976663" cy="504056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หลักเกณฑ์การจัดซื้อจัดจ้างของรัฐวิสาหกิจที่เกี่ยวกับการพาณิชย์โดยตรง (ฉบับที่ 8) ลงวันที่ 11 สิงหาคม 2563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6300192" y="2708920"/>
            <a:ext cx="1547664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15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ต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2563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7524328" y="2722910"/>
            <a:ext cx="1619672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16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ต.ค.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2563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5" name="Rectangle 34"/>
          <p:cNvSpPr/>
          <p:nvPr/>
        </p:nvSpPr>
        <p:spPr>
          <a:xfrm>
            <a:off x="395536" y="3429000"/>
            <a:ext cx="5976663" cy="504056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หลักเกณฑ์การจัดซื้อจัดจ้างของรัฐวิสาหกิจที่เกี่ยวกับการพาณิชย์โดยตรง (ฉบับที่ 9) ลงวันที่   4 มีนาคม 2564</a:t>
            </a: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6300192" y="3501008"/>
            <a:ext cx="1547664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26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มี.ค.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2564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7524328" y="3514998"/>
            <a:ext cx="1619672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27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มี.ค.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2564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6" name="Rectangle 34"/>
          <p:cNvSpPr/>
          <p:nvPr/>
        </p:nvSpPr>
        <p:spPr>
          <a:xfrm>
            <a:off x="395536" y="4221088"/>
            <a:ext cx="5976663" cy="504056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หลักเกณฑ์การจัดซื้อจัดจ้างของรัฐวิสาหกิจที่เกี่ยวกับการพาณิชย์โดยตรง (ฉบับที่ 10) ลงวันที่   5 เมษายน 2564</a:t>
            </a: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6300192" y="4293096"/>
            <a:ext cx="1547664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21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เม.ย.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2564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8" name="Title 1"/>
          <p:cNvSpPr txBox="1">
            <a:spLocks/>
          </p:cNvSpPr>
          <p:nvPr/>
        </p:nvSpPr>
        <p:spPr>
          <a:xfrm>
            <a:off x="7524328" y="4307086"/>
            <a:ext cx="1619672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22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เม.ย.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2564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81546E0A-8302-4E07-A0C5-3AB3B74CA946}"/>
              </a:ext>
            </a:extLst>
          </p:cNvPr>
          <p:cNvSpPr/>
          <p:nvPr/>
        </p:nvSpPr>
        <p:spPr>
          <a:xfrm>
            <a:off x="395536" y="4941168"/>
            <a:ext cx="5976663" cy="504056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หลักเกณฑ์การจัดซื้อจัดจ้างของรัฐวิสาหกิจที่เกี่ยวกับการพาณิชย์โดยตรง (ฉบับที่ 11) ลงวันที่   23 พฤศจิกายน 2564</a:t>
            </a: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xmlns="" id="{AB6C5FBD-0E33-4D76-93D6-5B63B703BAB4}"/>
              </a:ext>
            </a:extLst>
          </p:cNvPr>
          <p:cNvSpPr txBox="1">
            <a:spLocks/>
          </p:cNvSpPr>
          <p:nvPr/>
        </p:nvSpPr>
        <p:spPr>
          <a:xfrm>
            <a:off x="6300192" y="5013176"/>
            <a:ext cx="1547664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23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ธ.ค.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2564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xmlns="" id="{8950D6E8-31F4-4255-B32E-99EDD7295C99}"/>
              </a:ext>
            </a:extLst>
          </p:cNvPr>
          <p:cNvSpPr txBox="1">
            <a:spLocks/>
          </p:cNvSpPr>
          <p:nvPr/>
        </p:nvSpPr>
        <p:spPr>
          <a:xfrm>
            <a:off x="7524328" y="5027166"/>
            <a:ext cx="1619672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24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ธ.ค.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2564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7914CD1-EDDE-B98E-B2E7-3A9E7B390C16}"/>
              </a:ext>
            </a:extLst>
          </p:cNvPr>
          <p:cNvSpPr/>
          <p:nvPr/>
        </p:nvSpPr>
        <p:spPr>
          <a:xfrm>
            <a:off x="395536" y="5661248"/>
            <a:ext cx="5976663" cy="504056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หลักเกณฑ์การจัดซื้อจัดจ้างของรัฐวิสาหกิจที่เกี่ยวกับการพาณิชย์โดยตรง (ฉบับที่ 12) ลงวันที่   23 พฤศจิกายน 2564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5277C4EF-15D6-D930-8DF4-EDC4911CAC84}"/>
              </a:ext>
            </a:extLst>
          </p:cNvPr>
          <p:cNvSpPr txBox="1">
            <a:spLocks/>
          </p:cNvSpPr>
          <p:nvPr/>
        </p:nvSpPr>
        <p:spPr>
          <a:xfrm>
            <a:off x="6300192" y="5733256"/>
            <a:ext cx="1547664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12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ต.ค.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2565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9DDFF500-11E9-35DF-4EC0-FE7553102CB6}"/>
              </a:ext>
            </a:extLst>
          </p:cNvPr>
          <p:cNvSpPr txBox="1">
            <a:spLocks/>
          </p:cNvSpPr>
          <p:nvPr/>
        </p:nvSpPr>
        <p:spPr>
          <a:xfrm>
            <a:off x="7524328" y="5747246"/>
            <a:ext cx="1619672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13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ต.ค.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2565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80266034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220</a:t>
            </a:fld>
            <a:endParaRPr lang="th-TH"/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07320" y="155447"/>
            <a:ext cx="8380065" cy="6153873"/>
            <a:chOff x="407320" y="155447"/>
            <a:chExt cx="8380065" cy="6153873"/>
          </a:xfrm>
        </p:grpSpPr>
        <p:sp>
          <p:nvSpPr>
            <p:cNvPr id="4" name="ชื่อเรื่อง 1"/>
            <p:cNvSpPr txBox="1">
              <a:spLocks/>
            </p:cNvSpPr>
            <p:nvPr/>
          </p:nvSpPr>
          <p:spPr>
            <a:xfrm>
              <a:off x="827584" y="692696"/>
              <a:ext cx="2448272" cy="2232248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th-TH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EucrosiaUPC" pitchFamily="18" charset="-34"/>
                  <a:ea typeface="+mj-ea"/>
                  <a:cs typeface="EucrosiaUPC" pitchFamily="18" charset="-34"/>
                </a:rPr>
                <a:t>การซื้อหรือจ้าง</a:t>
              </a:r>
              <a:r>
                <a:rPr kumimoji="0" lang="th-TH" sz="3600" b="1" i="0" u="none" strike="noStrike" kern="1200" cap="none" spc="0" normalizeH="0" noProof="0" dirty="0">
                  <a:ln>
                    <a:noFill/>
                  </a:ln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EucrosiaUPC" pitchFamily="18" charset="-34"/>
                  <a:ea typeface="+mj-ea"/>
                  <a:cs typeface="EucrosiaUPC" pitchFamily="18" charset="-34"/>
                </a:rPr>
                <a:t> สำหรับ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th-TH" sz="3600" b="1" i="0" u="none" strike="noStrike" kern="1200" cap="none" spc="0" normalizeH="0" noProof="0" dirty="0">
                  <a:ln>
                    <a:noFill/>
                  </a:ln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EucrosiaUPC" pitchFamily="18" charset="-34"/>
                  <a:ea typeface="+mj-ea"/>
                  <a:cs typeface="EucrosiaUPC" pitchFamily="18" charset="-34"/>
                </a:rPr>
                <a:t>เขตพัฒนาพิเศษเฉพาะกิจ</a:t>
              </a:r>
              <a:endPara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endParaRP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3950844" y="155447"/>
              <a:ext cx="4836541" cy="6153873"/>
              <a:chOff x="3950844" y="155447"/>
              <a:chExt cx="4836541" cy="6153873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3954793" y="155447"/>
                <a:ext cx="4832592" cy="3712869"/>
                <a:chOff x="683568" y="752743"/>
                <a:chExt cx="7868419" cy="5700593"/>
              </a:xfrm>
            </p:grpSpPr>
            <p:pic>
              <p:nvPicPr>
                <p:cNvPr id="3" name="Picture 2" descr="พิเศษ.jpg"/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683568" y="752743"/>
                  <a:ext cx="7848872" cy="3050890"/>
                </a:xfrm>
                <a:prstGeom prst="rect">
                  <a:avLst/>
                </a:prstGeom>
              </p:spPr>
            </p:pic>
            <p:pic>
              <p:nvPicPr>
                <p:cNvPr id="5" name="Picture 4" descr="พิเศษ2.jpg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755576" y="3960968"/>
                  <a:ext cx="7796411" cy="2492368"/>
                </a:xfrm>
                <a:prstGeom prst="rect">
                  <a:avLst/>
                </a:prstGeom>
              </p:spPr>
            </p:pic>
          </p:grpSp>
          <p:grpSp>
            <p:nvGrpSpPr>
              <p:cNvPr id="15" name="Group 14"/>
              <p:cNvGrpSpPr/>
              <p:nvPr/>
            </p:nvGrpSpPr>
            <p:grpSpPr>
              <a:xfrm>
                <a:off x="3950844" y="3843724"/>
                <a:ext cx="4824536" cy="2465596"/>
                <a:chOff x="1692822" y="1052736"/>
                <a:chExt cx="6911626" cy="3744416"/>
              </a:xfrm>
            </p:grpSpPr>
            <p:pic>
              <p:nvPicPr>
                <p:cNvPr id="16" name="Picture 15" descr="พิเศษ3.jpg"/>
                <p:cNvPicPr>
                  <a:picLocks noChangeAspect="1"/>
                </p:cNvPicPr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1692822" y="1052736"/>
                  <a:ext cx="6911626" cy="3744416"/>
                </a:xfrm>
                <a:prstGeom prst="rect">
                  <a:avLst/>
                </a:prstGeom>
              </p:spPr>
            </p:pic>
            <p:cxnSp>
              <p:nvCxnSpPr>
                <p:cNvPr id="17" name="Straight Connector 16"/>
                <p:cNvCxnSpPr/>
                <p:nvPr/>
              </p:nvCxnSpPr>
              <p:spPr>
                <a:xfrm>
                  <a:off x="5724128" y="1628800"/>
                  <a:ext cx="2736304" cy="0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1763688" y="1844824"/>
                  <a:ext cx="5616624" cy="0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6660232" y="3140968"/>
                  <a:ext cx="1152128" cy="0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4283968" y="3933056"/>
                  <a:ext cx="2880320" cy="0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22" name="Picture 21" descr="เฉพาะกิจ2.png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7320" y="3184726"/>
              <a:ext cx="3094741" cy="28422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221</a:t>
            </a:fld>
            <a:endParaRPr lang="th-TH"/>
          </a:p>
        </p:txBody>
      </p:sp>
      <p:sp>
        <p:nvSpPr>
          <p:cNvPr id="4" name="Rectangle 3"/>
          <p:cNvSpPr/>
          <p:nvPr/>
        </p:nvSpPr>
        <p:spPr>
          <a:xfrm>
            <a:off x="395536" y="1412776"/>
            <a:ext cx="1080120" cy="648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หมวด 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547664" y="1412776"/>
            <a:ext cx="7200800" cy="648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พัสดุส่งเสริมและพัฒนาด้านการเกษตร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395536" y="2276872"/>
          <a:ext cx="8352928" cy="411480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680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ข้อ 3(1) นมโรงเรียน ของ </a:t>
                      </a:r>
                      <a:r>
                        <a:rPr lang="th-TH" sz="2000" dirty="0" err="1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อ.ส.ค.</a:t>
                      </a:r>
                      <a:endParaRPr lang="th-TH" sz="2000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ข้อ 4(1) ให้ใช้วิธีเฉพาะเจาะจง</a:t>
                      </a: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ข้อ 3(5) เมล็ดพันธุ์พืชและปัจจัยการผลิต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ของกรมวิชาการเกษตร</a:t>
                      </a:r>
                      <a:endParaRPr lang="th-TH" sz="20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FFB7">
                        <a:alpha val="4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h-TH" sz="2000" b="1" dirty="0">
                          <a:latin typeface="EucrosiaUPC" pitchFamily="18" charset="-34"/>
                          <a:cs typeface="EucrosiaUPC" pitchFamily="18" charset="-34"/>
                        </a:rPr>
                        <a:t>ข้อ 4(4) ให้ใช้วิธีเฉพาะเจาะจง หรือหากไม่ประสงค์จะใช้วิธีเฉพาะเจาะจง จะใช้วิธีประกาศเชิญชวนทั่วไป</a:t>
                      </a:r>
                      <a:r>
                        <a:rPr lang="th-TH" sz="2000" b="1" baseline="0" dirty="0">
                          <a:latin typeface="EucrosiaUPC" pitchFamily="18" charset="-34"/>
                          <a:cs typeface="EucrosiaUPC" pitchFamily="18" charset="-34"/>
                        </a:rPr>
                        <a:t> หรือวิธีคัดเลือก ก็ได้</a:t>
                      </a:r>
                      <a:endParaRPr lang="th-TH" sz="20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solidFill>
                      <a:srgbClr val="FFFFB7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ข้อ 3(6) เมล็ดพันธุ์ข้าวของกรมการข้าว</a:t>
                      </a:r>
                      <a:endParaRPr lang="th-TH" sz="20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000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ข้อ 3(8) วัสดุการเกษตรที่เป็นพันธุ์พืช พันธุ์สัตว์ ของ </a:t>
                      </a:r>
                      <a:r>
                        <a:rPr lang="th-TH" sz="2000" b="1" dirty="0" err="1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อ.ต.ก.</a:t>
                      </a: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/ ชุมนุมสหกรณ์การเกษตรแห่งประเทศไทย จำกัด / ร้านสหกรณ์ที่กระทรวงเกษตรและสหกรณ์รับรอง /หรือกลุ่มเกษตรกรที่เป็นนิติบุคคล</a:t>
                      </a:r>
                      <a:endParaRPr lang="th-TH" sz="20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FFB7">
                        <a:alpha val="4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h-TH" sz="2000" b="1" dirty="0">
                          <a:latin typeface="EucrosiaUPC" pitchFamily="18" charset="-34"/>
                          <a:cs typeface="EucrosiaUPC" pitchFamily="18" charset="-34"/>
                        </a:rPr>
                        <a:t>ข้อ 4(5) ถ้า</a:t>
                      </a:r>
                      <a:r>
                        <a:rPr lang="th-TH" sz="2000" b="1" baseline="0" dirty="0">
                          <a:latin typeface="EucrosiaUPC" pitchFamily="18" charset="-34"/>
                          <a:cs typeface="EucrosiaUPC" pitchFamily="18" charset="-34"/>
                        </a:rPr>
                        <a:t>มีราคาต่อหน่วยไม่เกิน 1 แสนบาทและมีราคารวมไม่เกิน 5 แสนบาท ให้ใช้วิธีเฉพาะเจาะจง</a:t>
                      </a:r>
                    </a:p>
                    <a:p>
                      <a:r>
                        <a:rPr lang="th-TH" sz="2000" b="1" baseline="0" dirty="0">
                          <a:latin typeface="EucrosiaUPC" pitchFamily="18" charset="-34"/>
                          <a:cs typeface="EucrosiaUPC" pitchFamily="18" charset="-34"/>
                        </a:rPr>
                        <a:t>             แต่ถ้ามีราคารวมเกิน 5 แสนบาท     ให้ใช้วิธีคัดเลือก และให้แจ้งหน่วยงานกล่าว   </a:t>
                      </a:r>
                      <a:r>
                        <a:rPr lang="th-TH" sz="2000" b="1" dirty="0">
                          <a:latin typeface="EucrosiaUPC" pitchFamily="18" charset="-34"/>
                          <a:cs typeface="EucrosiaUPC" pitchFamily="18" charset="-34"/>
                        </a:rPr>
                        <a:t>เข้าเสนอราคาด้วย</a:t>
                      </a:r>
                    </a:p>
                  </a:txBody>
                  <a:tcPr anchor="ctr">
                    <a:solidFill>
                      <a:srgbClr val="FFCCFF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ข้อ 3(9) วัสดุการเกษตรและเครื่องมือเครื่องใช้ในการเกษตร ของ </a:t>
                      </a:r>
                      <a:r>
                        <a:rPr lang="th-TH" sz="2000" b="1" dirty="0" err="1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อตก.</a:t>
                      </a: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/ ชุมนุมสหกรณ์การเกษตรแห่งประเทศไทย จำกัด / ร้านสหกรณ์ที่กระทรวงเกษตรและสหกรณ์รับรอง / หรือกลุ่มเกษตรกรที่เป็นนิติบุคคล</a:t>
                      </a:r>
                      <a:endParaRPr lang="th-TH" sz="20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000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4" name="Right Brace 13"/>
          <p:cNvSpPr/>
          <p:nvPr/>
        </p:nvSpPr>
        <p:spPr>
          <a:xfrm>
            <a:off x="5004048" y="2780928"/>
            <a:ext cx="144016" cy="936104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Right Brace 14"/>
          <p:cNvSpPr/>
          <p:nvPr/>
        </p:nvSpPr>
        <p:spPr>
          <a:xfrm>
            <a:off x="5004048" y="3861048"/>
            <a:ext cx="144016" cy="2448272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33240" y="188640"/>
            <a:ext cx="8352928" cy="1152128"/>
            <a:chOff x="633240" y="44624"/>
            <a:chExt cx="8352928" cy="1152128"/>
          </a:xfrm>
        </p:grpSpPr>
        <p:pic>
          <p:nvPicPr>
            <p:cNvPr id="24" name="Picture 8" descr="142622075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9672" y="44624"/>
              <a:ext cx="648072" cy="648719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633240" y="116632"/>
              <a:ext cx="8352928" cy="10801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     กฎกระทรวงกำหนดพัสดุและวิธีการจัดซื้อจัดจ้างพัสดุ</a:t>
              </a:r>
            </a:p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ที่รัฐต้องการส่งเสริมหรือสนับสนุน พ.ศ. 2563 </a:t>
              </a:r>
              <a:r>
                <a:rPr lang="th-TH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และที่แก้ไขเพิ่มเติม</a:t>
              </a:r>
              <a:endPara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222</a:t>
            </a:fld>
            <a:endParaRPr lang="th-TH"/>
          </a:p>
        </p:txBody>
      </p:sp>
      <p:sp>
        <p:nvSpPr>
          <p:cNvPr id="4" name="Rectangle 3"/>
          <p:cNvSpPr/>
          <p:nvPr/>
        </p:nvSpPr>
        <p:spPr>
          <a:xfrm>
            <a:off x="395536" y="1268760"/>
            <a:ext cx="1080120" cy="129614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หมวด 2</a:t>
            </a:r>
          </a:p>
        </p:txBody>
      </p:sp>
      <p:sp>
        <p:nvSpPr>
          <p:cNvPr id="5" name="Rectangle 4"/>
          <p:cNvSpPr/>
          <p:nvPr/>
        </p:nvSpPr>
        <p:spPr>
          <a:xfrm>
            <a:off x="3635896" y="1268760"/>
            <a:ext cx="5112568" cy="12961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lnSpc>
                <a:spcPts val="2500"/>
              </a:lnSpc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เช่น ข้อ 6(3) งานจ้างให้บริการรักษาความปลอดภัยของ </a:t>
            </a:r>
            <a:r>
              <a:rPr lang="th-TH" sz="20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อ.ผ.ศ.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โดยข้อ 7 ให้ใช้วิธีเฉพาะเจาะจง  หรือหากไม่ประสงค์จะจ้างโดยวิธีเฉพาะเจาะจง จะใช้วิธีประกาศเชิญชวนทั่วไปหรือวิธีคัดเลือกก็ได้</a:t>
            </a:r>
          </a:p>
        </p:txBody>
      </p:sp>
      <p:sp>
        <p:nvSpPr>
          <p:cNvPr id="7" name="Rectangle 6"/>
          <p:cNvSpPr/>
          <p:nvPr/>
        </p:nvSpPr>
        <p:spPr>
          <a:xfrm>
            <a:off x="395536" y="2636912"/>
            <a:ext cx="1080120" cy="3528392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หมวด 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547664" y="1268760"/>
            <a:ext cx="2016224" cy="129614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พัสดุส่งเสริมวิสาหกิจและการประกอบอาชีพ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2636912"/>
            <a:ext cx="2016224" cy="3528392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พัสดุส่งเสริมการเรียนการสอน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35896" y="2636912"/>
            <a:ext cx="5112568" cy="35283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lnSpc>
                <a:spcPts val="2500"/>
              </a:lnSpc>
            </a:pPr>
            <a: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เช่น ข้อ 9(10) งานจ้างพิมพ์ของโรงพิมพ์ของหน่วยงานของรัฐ หรือ</a:t>
            </a:r>
            <a:b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โรงพิมพ์ที่อยู่ในความควบคุมของหน่วยงานของรัฐ </a:t>
            </a:r>
          </a:p>
          <a:p>
            <a:pPr>
              <a:lnSpc>
                <a:spcPts val="2500"/>
              </a:lnSpc>
              <a:buFont typeface="Wingdings" pitchFamily="2" charset="2"/>
              <a:buChar char="Ø"/>
            </a:pPr>
            <a: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โดยข้อ 10(6) กำหนดดังนี้</a:t>
            </a:r>
          </a:p>
          <a:p>
            <a:pPr>
              <a:lnSpc>
                <a:spcPts val="2500"/>
              </a:lnSpc>
            </a:pPr>
            <a: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(ก) หน่วยงานของรัฐที่มีโรงพิมพ์เป็นของตนเองหรืออยู่ในความคุม ให้จ้างโรงพิมพ์ของตนเองหรือที่อยู่ในความควบคุม โดยวิธีเฉพาะเจาะจง</a:t>
            </a:r>
          </a:p>
          <a:p>
            <a:pPr>
              <a:lnSpc>
                <a:spcPts val="2500"/>
              </a:lnSpc>
            </a:pPr>
            <a: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(ข) หากโรงพิมพ์เป็นของตนเองหรืออยู่ในความคุม ไม่สามารถรับพิมพ์งานได้บางส่วน ให้จ้างพิมพ์ส่วนที่ไม่สามารถดำเนินการได้กับโรงพิมพ์ของหน่วยงานของรัฐอื่นหรือโรงพิมพ์ที่อยู่ในความควบคุมของหน่วยงานของรัฐอื่น โดยสืบราคาไม่น้อยกว่า 3 แห่ง และให้จ้างจากโรงพิมพ์ที่เสนอราคาต่ำสุด โดยวิธีเฉพาะเจาะจง</a:t>
            </a:r>
            <a:b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endParaRPr lang="th-TH" sz="19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33240" y="116632"/>
            <a:ext cx="8352928" cy="1152128"/>
            <a:chOff x="633240" y="44624"/>
            <a:chExt cx="8352928" cy="1152128"/>
          </a:xfrm>
        </p:grpSpPr>
        <p:pic>
          <p:nvPicPr>
            <p:cNvPr id="26" name="Picture 8" descr="142622075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9672" y="44624"/>
              <a:ext cx="648072" cy="648719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/>
          </p:nvSpPr>
          <p:spPr>
            <a:xfrm>
              <a:off x="633240" y="116632"/>
              <a:ext cx="8352928" cy="10801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     กฎกระทรวงกำหนดพัสดุและวิธีการจัดซื้อจัดจ้างพัสดุ</a:t>
              </a:r>
            </a:p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ที่รัฐต้องการส่งเสริมหรือสนับสนุน พ.ศ. 2563 </a:t>
              </a:r>
              <a:r>
                <a:rPr lang="th-TH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และที่แก้ไขเพิ่มเติม</a:t>
              </a:r>
              <a:endPara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223</a:t>
            </a:fld>
            <a:endParaRPr lang="th-TH"/>
          </a:p>
        </p:txBody>
      </p:sp>
      <p:sp>
        <p:nvSpPr>
          <p:cNvPr id="7" name="Rectangle 6"/>
          <p:cNvSpPr/>
          <p:nvPr/>
        </p:nvSpPr>
        <p:spPr>
          <a:xfrm>
            <a:off x="395536" y="1268760"/>
            <a:ext cx="1080120" cy="4896544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หมวด 3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1268760"/>
            <a:ext cx="2016224" cy="4896544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พัสดุส่งเสริมการเรียนการสอน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35896" y="1268760"/>
            <a:ext cx="5112568" cy="48965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lnSpc>
                <a:spcPts val="2500"/>
              </a:lnSpc>
            </a:pPr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(ค) กรณีโรงพิมพ์เป็นของตนเองหรืออยู่ในความคุม มีงานพิมพ์มากเกินขีดความสามารถ ให้ใช้วิธีคัดเลือก โดยมีหนังสือเชิญชวนโรงพิมพ์ของหน่วยงานของรัฐอื่นหรือโรงพิมพ์ที่อยู่ในความควบคุมของหน่วยงานของรัฐอื่นไม่น้อยกว่า 3 แห่ง เพื่อเข้าร่วมการเสนอราคา หรือหากไม่ประสงค์จะใช้วิธีคัดเลือก จะวิธีประกาศเชิญชวนทั่วไปก็ได้</a:t>
            </a:r>
          </a:p>
          <a:p>
            <a:pPr>
              <a:lnSpc>
                <a:spcPts val="2500"/>
              </a:lnSpc>
            </a:pPr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(ง) กรณีหน่วยงานของรัฐไม่มีโรงพิมพ์เป็นของตนเอง หากประสงค์จะจ้างพิมพ์จากโรงพิมพ์ของหน่วยงานของรัฐหรือโรงพิมพ์ที่อยู่ในความควบคุมของหน่วยงานของรัฐ ให้มีหนังสือสอบถามราคาไปยังโรงพิมพ์ของหน่วยงานของรัฐหรือโรงพิมพ์ที่อยู่ในความควบคุมของหน่วยงานของรัฐไม่น้อยกว่า 3 แห่ง และให้จ้างจากโรงพิมพ์ที่เสนอราคาต่ำสุด โดยวิธีเฉพาะเจาะจง</a:t>
            </a:r>
          </a:p>
          <a:p>
            <a:pPr>
              <a:lnSpc>
                <a:spcPts val="2500"/>
              </a:lnSpc>
            </a:pPr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(จ) กรณีหน่วยงานของรัฐไม่มีโรงพิมพ์เป็นของตนเอง และไม่ประสงค์จะจ้างพิมพ์โดยวิธีเฉพาะเจาะจง จะใช้วิธีคัดเลือกก็ได้ โดยแจ้งให้โรงพิมพ์ของหน่วยงานของรัฐหรือโรงพิมพ์ที่อยู่ในความควบคุมของหน่วยงานของรัฐไม่น้อยกว่า 3 แห่ง เพื่อเข้าร่วมการเสนอราคา หรือหากไม่ประสงค์จะใช้วิธีคัดเลือก จะวิธีประกาศเชิญชวนทั่วไปก็ได้</a:t>
            </a:r>
          </a:p>
        </p:txBody>
      </p:sp>
      <p:grpSp>
        <p:nvGrpSpPr>
          <p:cNvPr id="3" name="Group 1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33240" y="116632"/>
            <a:ext cx="8352928" cy="1152128"/>
            <a:chOff x="633240" y="44624"/>
            <a:chExt cx="8352928" cy="1152128"/>
          </a:xfrm>
        </p:grpSpPr>
        <p:pic>
          <p:nvPicPr>
            <p:cNvPr id="23" name="Picture 8" descr="142622075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9672" y="44624"/>
              <a:ext cx="648072" cy="648719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633240" y="116632"/>
              <a:ext cx="8352928" cy="10801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     กฎกระทรวงกำหนดพัสดุและวิธีการจัดซื้อจัดจ้างพัสดุ</a:t>
              </a:r>
            </a:p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ที่รัฐต้องการส่งเสริมหรือสนับสนุน พ.ศ. 2563 </a:t>
              </a:r>
              <a:r>
                <a:rPr lang="th-TH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และที่แก้ไขเพิ่มเติม</a:t>
              </a:r>
              <a:endPara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224</a:t>
            </a:fld>
            <a:endParaRPr lang="th-TH"/>
          </a:p>
        </p:txBody>
      </p:sp>
      <p:sp>
        <p:nvSpPr>
          <p:cNvPr id="7" name="Rectangle 6"/>
          <p:cNvSpPr/>
          <p:nvPr/>
        </p:nvSpPr>
        <p:spPr>
          <a:xfrm>
            <a:off x="395536" y="1412777"/>
            <a:ext cx="1080120" cy="100152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หมวด 4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1412777"/>
            <a:ext cx="2016224" cy="1001523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sz="1800" b="1" dirty="0">
                <a:latin typeface="EucrosiaUPC" pitchFamily="18" charset="-34"/>
                <a:cs typeface="EucrosiaUPC" pitchFamily="18" charset="-34"/>
              </a:rPr>
              <a:t>พัสดุส่งเสริมนวัตกรรม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35896" y="1412776"/>
            <a:ext cx="5112568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12 ให้พัสดุส่งเสริมนวัตกรรมเป็นพัสดุที่รัฐต้องการส่งเสริมหรือสนับสนุน โดยข้อ 13(1) กรณีที่มีผู้ขายหรือผู้ให้บริการเพียงรายเดียว ให้ใช้วิธีเฉพาะเจาะจง (2) กรณีที่มีผู้ขายหรือผู้ให้บริการสองรายขึ้นไป  ให้ใช้วิธีคัดเลือกโดยแจ้งทุกรายเพื่อเข้าร่วมเสนอราคา</a:t>
            </a:r>
          </a:p>
        </p:txBody>
      </p:sp>
      <p:sp>
        <p:nvSpPr>
          <p:cNvPr id="10" name="Rectangle 9"/>
          <p:cNvSpPr/>
          <p:nvPr/>
        </p:nvSpPr>
        <p:spPr>
          <a:xfrm>
            <a:off x="395536" y="2708920"/>
            <a:ext cx="1080120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หมวด 5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47664" y="2708920"/>
            <a:ext cx="2016224" cy="792088"/>
          </a:xfrm>
          <a:prstGeom prst="rect">
            <a:avLst/>
          </a:prstGeom>
          <a:solidFill>
            <a:srgbClr val="FFFFB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sz="1800" b="1" dirty="0">
                <a:latin typeface="EucrosiaUPC" pitchFamily="18" charset="-34"/>
                <a:cs typeface="EucrosiaUPC" pitchFamily="18" charset="-34"/>
              </a:rPr>
              <a:t>พัสดุส่งเสริมสุขภาพและสาธารณสุข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35896" y="2708920"/>
            <a:ext cx="5112568" cy="7972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เช่น ข้อ 15(2) ยาในบัญชียาหลักแห่งชาติหรือเวชภัณฑ์ ซึ่งองค์การเภสัชกรรม สภากาชาดไทย หรือโรงงานเภสัชกรรมทหารได้ผลิตออกจำหน่าย โดยข้อ 17 ให้ใช้วิธีเฉพาะเจาะจง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95536" y="3789040"/>
            <a:ext cx="1080120" cy="100811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หมวด 6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547664" y="3789040"/>
            <a:ext cx="2016224" cy="1008112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sz="1800" b="1" dirty="0">
                <a:latin typeface="EucrosiaUPC" pitchFamily="18" charset="-34"/>
                <a:cs typeface="EucrosiaUPC" pitchFamily="18" charset="-34"/>
              </a:rPr>
              <a:t>พัสดุส่งเสริมความมั่นคงด้านพลังงานและทรัพยากรธรรมชาติ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635896" y="3789040"/>
            <a:ext cx="5112568" cy="10147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เช่น ข้อ 23(1) น้ำมันเชื้อเพลิงและผลิตภัณฑ์ปิโตรเลียมของ ปตท. โดยข้อ 24(1) ให้หน่วยงานของรัฐยกเว้น </a:t>
            </a:r>
            <a:r>
              <a:rPr lang="th-TH" sz="16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กฟผ.</a:t>
            </a:r>
            <a:r>
              <a: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จัดซื้อน้ำมันตั้งแต่ 1 หมื่นลิตรขึ้นไป โดยวิธีเฉพาะเจาะจง หรือหากไม่ประสงค์จะจ้างโดยวิธีเฉพาะเจาะจง จะใช้วิธีประกาศเชิญชวนทั่วไปหรือวิธีคัดเลือกก็ได้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Rectangle 2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1" name="Rectangle 9"/>
          <p:cNvSpPr/>
          <p:nvPr/>
        </p:nvSpPr>
        <p:spPr>
          <a:xfrm>
            <a:off x="395536" y="5079026"/>
            <a:ext cx="1080120" cy="9361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หมวด 7</a:t>
            </a:r>
          </a:p>
        </p:txBody>
      </p:sp>
      <p:sp>
        <p:nvSpPr>
          <p:cNvPr id="32" name="Rectangle 10"/>
          <p:cNvSpPr/>
          <p:nvPr/>
        </p:nvSpPr>
        <p:spPr>
          <a:xfrm>
            <a:off x="1547664" y="5079026"/>
            <a:ext cx="2016224" cy="936104"/>
          </a:xfrm>
          <a:prstGeom prst="rect">
            <a:avLst/>
          </a:prstGeom>
          <a:solidFill>
            <a:srgbClr val="FFFFB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sz="1800" b="1" dirty="0">
                <a:latin typeface="EucrosiaUPC" pitchFamily="18" charset="-34"/>
                <a:cs typeface="EucrosiaUPC" pitchFamily="18" charset="-34"/>
              </a:rPr>
              <a:t>พัสดุส่งเสริมความมั่นคงด้านความปลอดภัยทางอาหารและสินค้าเกษตร</a:t>
            </a:r>
          </a:p>
        </p:txBody>
      </p:sp>
      <p:sp>
        <p:nvSpPr>
          <p:cNvPr id="33" name="Rectangle 14"/>
          <p:cNvSpPr/>
          <p:nvPr/>
        </p:nvSpPr>
        <p:spPr>
          <a:xfrm>
            <a:off x="3635896" y="5079026"/>
            <a:ext cx="5112568" cy="9422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26 ให้พัสดุส่งเสริมความมั่นคงด้านความปลอดภัยทางอาหารและสินค้าเกษตรของบริษัทห้องปฏิบัติการกลาง (ประเทศไทย) จำกัด เป็นพัสดุที่รัฐต้องการส่งเสริมฯ โดยข้อ 27 ให้ใช้วิธีเฉพาะเจาะจง หรือวิธีประกาศเชิญชวนทั่วไปหรือวิธีคัดเลือกก็ได้</a:t>
            </a:r>
          </a:p>
          <a:p>
            <a:r>
              <a: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633240" y="188640"/>
            <a:ext cx="8352928" cy="1152128"/>
            <a:chOff x="633240" y="44624"/>
            <a:chExt cx="8352928" cy="1152128"/>
          </a:xfrm>
        </p:grpSpPr>
        <p:pic>
          <p:nvPicPr>
            <p:cNvPr id="34" name="Picture 8" descr="142622075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9672" y="44624"/>
              <a:ext cx="648072" cy="648719"/>
            </a:xfrm>
            <a:prstGeom prst="rect">
              <a:avLst/>
            </a:prstGeom>
          </p:spPr>
        </p:pic>
        <p:sp>
          <p:nvSpPr>
            <p:cNvPr id="35" name="Rectangle 34"/>
            <p:cNvSpPr/>
            <p:nvPr/>
          </p:nvSpPr>
          <p:spPr>
            <a:xfrm>
              <a:off x="633240" y="116632"/>
              <a:ext cx="8352928" cy="10801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     กฎกระทรวงกำหนดพัสดุและวิธีการจัดซื้อจัดจ้างพัสดุ</a:t>
              </a:r>
            </a:p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ที่รัฐต้องการส่งเสริมหรือสนับสนุน พ.ศ. 2563 </a:t>
              </a:r>
              <a:r>
                <a:rPr lang="th-TH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และที่แก้ไขเพิ่มเติม</a:t>
              </a:r>
              <a:endPara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225</a:t>
            </a:fld>
            <a:endParaRPr lang="th-TH"/>
          </a:p>
        </p:txBody>
      </p:sp>
      <p:sp>
        <p:nvSpPr>
          <p:cNvPr id="7" name="Rectangle 6"/>
          <p:cNvSpPr/>
          <p:nvPr/>
        </p:nvSpPr>
        <p:spPr>
          <a:xfrm>
            <a:off x="395536" y="1078578"/>
            <a:ext cx="1080120" cy="40620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หมวด 7/1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1078578"/>
            <a:ext cx="7139136" cy="406206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พัสดุส่งเสริมการผลิตภายในประเทศ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5536" y="1581769"/>
            <a:ext cx="8291264" cy="46504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27/2  ให้พัสดุส่งเสริมการผลิตภายในประเทศที่ได้ขึ้นบัญชีรายการพัสดุและบัญชีรายชื่อไว้กับสภาอุตสาหกรรมแห่งประเทศไทย  เป็นพัสดุที่รัฐต้องการส่งเสริมหรือสนับสนุน</a:t>
            </a:r>
          </a:p>
          <a:p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 27/3 ให้หน่วยงานของรัฐจัดซื้อจัดจ้างพัสดุตามข้อ 27/2 ดังต่อไปนี้</a:t>
            </a:r>
          </a:p>
          <a:p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(1) </a:t>
            </a:r>
            <a:r>
              <a:rPr lang="th-TH" sz="20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การจัดซื้อ</a:t>
            </a:r>
          </a:p>
          <a:p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(ก) ให้หน่วยงานของรัฐจัดซื้อพัสดุส่งเสริมการผลิตภายในประเทศตามวิธีการที่กำหนดไว้ในพระราชบัญญัติการจัดซื้อจัดจ้างและการบริหารพัสดุภาครัฐ  พ.ศ. 2560</a:t>
            </a:r>
          </a:p>
          <a:p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(ข) ในกรณีที่มีพัสดุส่งเสริมการผลิตภายในประเทศแต่ไม่เพียงพอต่อความต้องการในประเทศ หรือมีผู้ประกอบการเข้ายื่นข้อเสนอจำนวนน้อยราย  หรือมีความจำเป็นจะต้องมีการใช้พัสดุที่ผลิตจากต่างประเทศหรือนำเข้าพัสดุจากต่างประเทศ  ให้หน่วยงานของรัฐเสนอผู้มีอำนาจเหนือขึ้นไปหนึ่งชั้นพิจารณายกเว้นการดำเนินการตาม (ก) หกกการจัดซื้อพัสดุส่งเสริมการผลิตภายในประเทศ จะเป็นประโยชน์น้อยกว่า เว้นแต่ เป็นการจัดหาพัสดุดังต่อไปนี้  ให้เสนอหัวหน้าหน่วยงานของรัฐเป็นผู้พิจารณา</a:t>
            </a:r>
          </a:p>
          <a:p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       1) เป็นการจัดหาอะไหล่ที่มีความจำเป็นจะต้องระบุคุณลักษณะเฉพาะ และจำเป็นต้องนำเข้าจากต่างประเทศ</a:t>
            </a:r>
          </a:p>
          <a:p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       2) กรณีมีความจำเป็นจะต้องมีการใช้พัสดุที่ผลิตหรือนำเข้าจากต่างประเทศซึ่งเป็นการจัดหำครั้งหนึ่งที่มีวงเงินไม่เกินสองล้านบาท  หรือราคาพัสดุที่นำเข้าจากต่างประเทศมีราคาต่อหน่วยไม่เกินสองล้านบาท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Rectangle 2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33240" y="44624"/>
            <a:ext cx="8352928" cy="1152128"/>
            <a:chOff x="633240" y="44624"/>
            <a:chExt cx="8352928" cy="1152128"/>
          </a:xfrm>
        </p:grpSpPr>
        <p:pic>
          <p:nvPicPr>
            <p:cNvPr id="17" name="Picture 8" descr="142622075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9672" y="44624"/>
              <a:ext cx="648072" cy="648719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633240" y="116632"/>
              <a:ext cx="8352928" cy="10801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     กฎกระทรวงกำหนดพัสดุและวิธีการจัดซื้อจัดจ้างพัสดุ</a:t>
              </a:r>
            </a:p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ที่รัฐต้องการส่งเสริมหรือสนับสนุน พ.ศ. 2563 </a:t>
              </a:r>
              <a:r>
                <a:rPr lang="th-TH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และที่แก้ไขเพิ่มเติม</a:t>
              </a:r>
              <a:endPara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8214919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226</a:t>
            </a:fld>
            <a:endParaRPr lang="th-TH"/>
          </a:p>
        </p:txBody>
      </p:sp>
      <p:sp>
        <p:nvSpPr>
          <p:cNvPr id="7" name="Rectangle 6"/>
          <p:cNvSpPr/>
          <p:nvPr/>
        </p:nvSpPr>
        <p:spPr>
          <a:xfrm>
            <a:off x="395536" y="1078578"/>
            <a:ext cx="1080120" cy="40620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100" b="1" dirty="0">
                <a:latin typeface="EucrosiaUPC" pitchFamily="18" charset="-34"/>
                <a:cs typeface="EucrosiaUPC" pitchFamily="18" charset="-34"/>
              </a:rPr>
              <a:t>หมวด 7/1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1078578"/>
            <a:ext cx="7139136" cy="406206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sz="2100" b="1" dirty="0">
                <a:latin typeface="EucrosiaUPC" pitchFamily="18" charset="-34"/>
                <a:cs typeface="EucrosiaUPC" pitchFamily="18" charset="-34"/>
              </a:rPr>
              <a:t>พัสดุส่งเสริมการผลิตภายในประเทศ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5536" y="1581769"/>
            <a:ext cx="8291264" cy="46504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th-TH" sz="21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27/2  ให้พัสดุส่งเสริมการผลิตภายในประเทศที่ได้ขึ้นบัญชีรายการพัสดุและบัญชีรายชื่อไว้กับสภาอุตสาหกรรมแห่งประเทศไทย  เป็นพัสดุที่รัฐต้องการส่งเสริมหรือสนับสนุน</a:t>
            </a:r>
          </a:p>
          <a:p>
            <a:r>
              <a:rPr lang="th-TH" sz="21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 27/3 ให้หน่วยงานของรัฐจัดซื้อจัดจ้างพัสดุตามข้อ 27/2 ดังต่อไปนี้</a:t>
            </a:r>
          </a:p>
          <a:p>
            <a:r>
              <a:rPr lang="th-TH" sz="21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(2) </a:t>
            </a:r>
            <a:r>
              <a:rPr lang="th-TH" sz="21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การจัดจ้างงานก่อสร้าง</a:t>
            </a:r>
          </a:p>
          <a:p>
            <a:r>
              <a:rPr lang="th-TH" sz="21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ให้หน่วยงานของรัฐกำหนดรายละเอียดในแบบรูปรายการงานก่อสร้างว่า “ให้ใช้พัสดุส่งเสริมการผลิตภายในประเทศไม่น้อยกว่าร้อยละหกสิบของพัสดุที่จะใช้ในงานก่อสร้าง” และดำเนินการตามเงื่อนไข ดังต่อไปนี้</a:t>
            </a:r>
          </a:p>
          <a:p>
            <a:r>
              <a:rPr lang="th-TH" sz="21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(ก) ให้หน่วยงานของรัฐใช้เหล็กหรือเหล็กกล้าที่เป็นพัสดุส่งเสริมการผลิตภายในประเทศก่อน ซึ่งต้องไม่น้อยกว่าร้อยละเก้าสิบของมูลค่าหรือปริมาณเหล็กหรือเหล็กกล้าที่ใช้ในงานก่อสร้างทั้งหมดในครั้งนั้น</a:t>
            </a:r>
          </a:p>
          <a:p>
            <a:r>
              <a:rPr lang="th-TH" sz="21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(ข) หากการใช้เหล็กหรือเหล็กกล้าตาม  (ก)  ยังไม่ครบร้อยละของมูลค่าหรือปริมาณ ที่กำหนดให้ใช้พัสดุส่งเสริมการผลิตภายในประเทศ  ให้หน่วยงานของรัฐใช้พัสดุส่งเสริมการผลิตภายในประเทศประเภทอื่นให้ครบตามร้อยละของมูลค่าหรือปริมาณที่กำหนดไว้  ในกรณีที่ไม่สามารถใช้พัสดุส่งเสริมการผลิตภายในประเทศได้ตามอัตราที่กำหนด  หน่วยงานของรัฐต้องได้รับอนุมัติจากผู้มีอำนาจเหนือขึ้นไปหนึ่งชั้นก่อน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Rectangle 2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33240" y="44624"/>
            <a:ext cx="8352928" cy="1152128"/>
            <a:chOff x="633240" y="44624"/>
            <a:chExt cx="8352928" cy="1152128"/>
          </a:xfrm>
        </p:grpSpPr>
        <p:pic>
          <p:nvPicPr>
            <p:cNvPr id="17" name="Picture 8" descr="142622075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9672" y="44624"/>
              <a:ext cx="648072" cy="648719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633240" y="116632"/>
              <a:ext cx="8352928" cy="10801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     กฎกระทรวงกำหนดพัสดุและวิธีการจัดซื้อจัดจ้างพัสดุ</a:t>
              </a:r>
            </a:p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ที่รัฐต้องการส่งเสริมหรือสนับสนุน พ.ศ. 2563 </a:t>
              </a:r>
              <a:r>
                <a:rPr lang="th-TH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และที่แก้ไขเพิ่มเติม</a:t>
              </a:r>
              <a:endPara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2135657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227</a:t>
            </a:fld>
            <a:endParaRPr lang="th-TH"/>
          </a:p>
        </p:txBody>
      </p:sp>
      <p:sp>
        <p:nvSpPr>
          <p:cNvPr id="7" name="Rectangle 6"/>
          <p:cNvSpPr/>
          <p:nvPr/>
        </p:nvSpPr>
        <p:spPr>
          <a:xfrm>
            <a:off x="395536" y="1078578"/>
            <a:ext cx="1080120" cy="40620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100" b="1" dirty="0">
                <a:latin typeface="EucrosiaUPC" pitchFamily="18" charset="-34"/>
                <a:cs typeface="EucrosiaUPC" pitchFamily="18" charset="-34"/>
              </a:rPr>
              <a:t>หมวด 7/1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1078578"/>
            <a:ext cx="7139136" cy="406206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sz="2100" b="1" dirty="0">
                <a:latin typeface="EucrosiaUPC" pitchFamily="18" charset="-34"/>
                <a:cs typeface="EucrosiaUPC" pitchFamily="18" charset="-34"/>
              </a:rPr>
              <a:t>พัสดุส่งเสริมการผลิตภายในประเทศ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5536" y="1581769"/>
            <a:ext cx="8291264" cy="46504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27/2  ให้พัสดุส่งเสริมการผลิตภายในประเทศที่ได้ขึ้นบัญชีรายการพัสดุและบัญชีรายชื่อไว้กับสภาอุตสาหกรรมแห่งประเทศไทย  เป็นพัสดุที่รัฐต้องการส่งเสริมหรือสนับสนุน</a:t>
            </a:r>
          </a:p>
          <a:p>
            <a: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 27/3 ให้หน่วยงานของรัฐจัดซื้อจัดจ้างพัสดุตามข้อ 27/2 ดังต่อไปนี้</a:t>
            </a:r>
          </a:p>
          <a:p>
            <a: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(3) </a:t>
            </a:r>
            <a:r>
              <a:rPr lang="th-TH" sz="19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การจัดจ้างที่มิใช่งานก่อสร้าง</a:t>
            </a:r>
          </a:p>
          <a:p>
            <a: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ให้หน่วยงานของรัฐกำหนดในขอบเขตของงานหรือรายละเอียดคุณลักษณะเฉพาะของวัสดุหรือครุภัณฑ์ที่จะใช้ในงานจ้างว่า “ให้ใช้พัสดุส่งเสริมการผลิตภายในประเทศไม่น้อยกว่าร้อยละหกสิบของวัสดุหรือครุภัณฑ์ที่จะใช้ในงานจ้าง”</a:t>
            </a:r>
          </a:p>
          <a:p>
            <a: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ในกรณีการจัดซื้อจัดจ้างที่มีผู้เสนอราคาเป็นบุคคลธรรมดาซึ่งมิได้ถือสัญชาติไทยหรือนิติบุคคลที่จัดตั้งขึ้นตามกฎหมายของต่างประเทศเข้าเสนอราคาแข่งขันกับผู้เสนอราคาซึ่งเป็นบุคคลธรรมดาที่ถือสัญชาติไทยหรือนิติบุคคลที่จัดตั้งขึ้นตามกฎหมายไทย หากผู้เสนอราคาซึ่งเป็นบุคคลธรรมดา ที่ถือสัญชาติไทยหรือนิติบุคคลที่จัดตั้งขึ้นตามกฎหมายไทยเสนอราคาสูงกว่าราคาต่ำสุดของผู้เสนอราคาซึ่งเป็นบุคคลธรรมดาที่มิได้ถือสัญชาติไทยหรือนิติบุคคลที่จัดตั้งขึ้นตามกฎหมายของต่างประเทศไม่เกินร้อยละสาม  ให้จัดซื้อหรือจัดจ้างจากผู้เสนอราคาซึ่งเป็นบุคคลธรรมดาที่ถือสัญชาติไทยหรือนิติบุคคลที่จัดตั้งขึ้นตามกฎหมายไทยดังกล่าว </a:t>
            </a:r>
          </a:p>
          <a:p>
            <a: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ให้หน่วยงานของรัฐที่เป็นคู่สัญญาในการจัดจ้างตามความใน  (2)  และ  (3)  กำหนดวิธีปฏิบัติ เพื่อให้คู่สัญญารายงานมูลค่าหรือปริมาณการใช้พัสดุส่งเสริมการผลิตภายในประเทศให้หน่วยงานของรัฐที่เป็นคู่สัญญาทราบ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Rectangle 2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33240" y="44624"/>
            <a:ext cx="8352928" cy="1152128"/>
            <a:chOff x="633240" y="44624"/>
            <a:chExt cx="8352928" cy="1152128"/>
          </a:xfrm>
        </p:grpSpPr>
        <p:pic>
          <p:nvPicPr>
            <p:cNvPr id="17" name="Picture 8" descr="142622075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9672" y="44624"/>
              <a:ext cx="648072" cy="648719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633240" y="116632"/>
              <a:ext cx="8352928" cy="10801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     กฎกระทรวงกำหนดพัสดุและวิธีการจัดซื้อจัดจ้างพัสดุ</a:t>
              </a:r>
            </a:p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ที่รัฐต้องการส่งเสริมหรือสนับสนุน พ.ศ. 2563 </a:t>
              </a:r>
              <a:r>
                <a:rPr lang="th-TH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และที่แก้ไขเพิ่มเติม</a:t>
              </a:r>
              <a:endPara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8134093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228</a:t>
            </a:fld>
            <a:endParaRPr lang="th-TH"/>
          </a:p>
        </p:txBody>
      </p:sp>
      <p:sp>
        <p:nvSpPr>
          <p:cNvPr id="10" name="Rectangle 9"/>
          <p:cNvSpPr/>
          <p:nvPr/>
        </p:nvSpPr>
        <p:spPr>
          <a:xfrm>
            <a:off x="395536" y="1628800"/>
            <a:ext cx="1080120" cy="20745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หมวด 7/2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47664" y="1628800"/>
            <a:ext cx="1368152" cy="2074585"/>
          </a:xfrm>
          <a:prstGeom prst="rect">
            <a:avLst/>
          </a:prstGeom>
          <a:solidFill>
            <a:srgbClr val="FFFFB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พัสดุที่เป็นมิตรกับสิ่งแวดล้อม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987824" y="1625958"/>
            <a:ext cx="5760640" cy="20882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th-TH" sz="1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- ข้อ  27/5  ให้พัสดุที่เป็นมิตรกับสิ่งแวดล้อมตามบัญชีรายชื่อสินค้าและบริการที่เป็นมิตรกับสิ่งแวดล้อมของกรมควบคุมมลพิษ  เป็นพัสดุที่รัฐต้องการส่งเสริมหรือสนับสนุน</a:t>
            </a:r>
          </a:p>
          <a:p>
            <a:r>
              <a:rPr lang="th-TH" sz="1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- ข้อ 27/6  วิธีการจัดซื้อจัดจ้างพัสดุที่เป็นมิตรกับสิ่งแวดล้อมตามข้อ  27/5  ให้ดำเนินการ ดังต่อไปนี้</a:t>
            </a:r>
          </a:p>
          <a:p>
            <a:r>
              <a:rPr lang="th-TH" sz="1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sz="1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(1) หากพัสดุที่จะจัดซื้อจัดจ้างมีผู้ขายสินค้าหรือผู้ให้บริการเพียงรายเดียว ให้หน่วยงานของรัฐจัดซื้อจัดจ้างโดยวิธีเฉพาะเจาะจงจากผู้ขายหรือผู้ให้บริการโดยตรง</a:t>
            </a:r>
          </a:p>
          <a:p>
            <a:r>
              <a:rPr lang="th-TH" sz="1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(2) </a:t>
            </a:r>
            <a:r>
              <a:rPr lang="th-TH" sz="1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หาก</a:t>
            </a:r>
            <a:r>
              <a:rPr lang="th-TH" sz="1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พัสดุที่จะจัดซื้อจัดจ้างมีผู้ขายสินค้าหรือผู้ให้บริการตั้งแต่สองรายขึ้นไป  ให้หน่วยงานของรัฐจัดซื้อจัดจ้างโดยวิธีคัดเลือก  </a:t>
            </a:r>
          </a:p>
          <a:p>
            <a:r>
              <a:rPr lang="th-TH" sz="1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หากหน่วยงานของรัฐไม่ประสงค์จะจัดซื้อจัดจ้างโดยวิธีตาม (1) และ (2) จะใช้วิธี ประกาศเชิญชวนทั่วไปก็ได้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Rectangle 2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33240" y="260648"/>
            <a:ext cx="8352928" cy="1152128"/>
            <a:chOff x="633240" y="44624"/>
            <a:chExt cx="8352928" cy="1152128"/>
          </a:xfrm>
        </p:grpSpPr>
        <p:pic>
          <p:nvPicPr>
            <p:cNvPr id="32" name="Picture 8" descr="142622075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9672" y="44624"/>
              <a:ext cx="648072" cy="648719"/>
            </a:xfrm>
            <a:prstGeom prst="rect">
              <a:avLst/>
            </a:prstGeom>
          </p:spPr>
        </p:pic>
        <p:sp>
          <p:nvSpPr>
            <p:cNvPr id="33" name="Rectangle 32"/>
            <p:cNvSpPr/>
            <p:nvPr/>
          </p:nvSpPr>
          <p:spPr>
            <a:xfrm>
              <a:off x="633240" y="116632"/>
              <a:ext cx="8352928" cy="10801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     กฎกระทรวงกำหนดพัสดุและวิธีการจัดซื้อจัดจ้างพัสดุ</a:t>
              </a:r>
            </a:p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ที่รัฐต้องการส่งเสริมหรือสนับสนุน พ.ศ. 2563 </a:t>
              </a:r>
              <a:r>
                <a:rPr lang="th-TH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และที่แก้ไขเพิ่มเติม</a:t>
              </a:r>
              <a:endPara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38" name="Rectangle 37"/>
          <p:cNvSpPr/>
          <p:nvPr/>
        </p:nvSpPr>
        <p:spPr>
          <a:xfrm>
            <a:off x="395536" y="3789040"/>
            <a:ext cx="1080120" cy="21602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หมวด </a:t>
            </a: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7/3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547664" y="3789040"/>
            <a:ext cx="1368152" cy="2160240"/>
          </a:xfrm>
          <a:prstGeom prst="rect">
            <a:avLst/>
          </a:prstGeom>
          <a:solidFill>
            <a:srgbClr val="FFFFB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พัสดุส่งเสริมดิจิทัล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987824" y="3786198"/>
            <a:ext cx="5760640" cy="21630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th-TH" sz="1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- </a:t>
            </a:r>
            <a:r>
              <a:rPr lang="th-TH" sz="1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27/8 </a:t>
            </a:r>
            <a:r>
              <a:rPr lang="th-TH" sz="1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ให้พัสดุส่งเสริมดิจิทัลที่ได้ขึ้นทะเบียนในบัญชีบริกำรดิจิทัล</a:t>
            </a:r>
            <a:r>
              <a:rPr lang="th-TH" sz="1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ของสำนักงานส่งเสริมเศรษฐกิจ</a:t>
            </a:r>
            <a:r>
              <a:rPr lang="th-TH" sz="1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ดิจิทัล เป็นพัสดุที่รัฐ</a:t>
            </a:r>
            <a:r>
              <a:rPr lang="th-TH" sz="1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ต้องการ</a:t>
            </a:r>
            <a:r>
              <a:rPr lang="th-TH" sz="1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ส่งเสริมหรือสนับสนุน</a:t>
            </a:r>
            <a:endParaRPr lang="th-TH" sz="15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sz="1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- ข้อ </a:t>
            </a:r>
            <a:r>
              <a:rPr lang="th-TH" sz="1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27/9  </a:t>
            </a:r>
            <a:r>
              <a:rPr lang="th-TH" sz="1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วิธีการจัดซื้อจัด</a:t>
            </a:r>
            <a:r>
              <a:rPr lang="th-TH" sz="1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จ้างพัสดุส่งเสริมดิจิทัลตาม</a:t>
            </a:r>
            <a:r>
              <a:rPr lang="th-TH" sz="1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 </a:t>
            </a:r>
            <a:r>
              <a:rPr lang="th-TH" sz="1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27/8  </a:t>
            </a:r>
            <a:r>
              <a:rPr lang="th-TH" sz="1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ให้ดำเนินการ ดังต่อไปนี้</a:t>
            </a:r>
          </a:p>
          <a:p>
            <a:r>
              <a:rPr lang="th-TH" sz="1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(1) หากพัสดุที่จะจัดซื้อจัดจ้างมีผู้ขายสินค้าหรือผู้ให้บริการเพียงรายเดียว ให้หน่วยงานของรัฐจัดซื้อจัดจ้างโดยวิธีเฉพาะเจาะจงจากผู้ขายหรือผู้ให้บริการโดยตรง</a:t>
            </a:r>
          </a:p>
          <a:p>
            <a:r>
              <a:rPr lang="th-TH" sz="1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(2) </a:t>
            </a:r>
            <a:r>
              <a:rPr lang="th-TH" sz="1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หาก</a:t>
            </a:r>
            <a:r>
              <a:rPr lang="th-TH" sz="1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พัสดุที่จะจัดซื้อจัดจ้างมีผู้ขายสินค้าหรือผู้ให้บริการตั้งแต่สองรายขึ้นไป  ให้หน่วยงานของรัฐจัดซื้อจัดจ้างโดยวิธีคัดเลือก  </a:t>
            </a:r>
          </a:p>
          <a:p>
            <a:r>
              <a:rPr lang="th-TH" sz="1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หากหน่วยงานของรัฐไม่ประสงค์จะจัดซื้อจัดจ้างโดยวิธีตาม (1) และ (2) จะใช้วิธี ประกาศเชิญชวนทั่วไปก็ได้</a:t>
            </a:r>
          </a:p>
        </p:txBody>
      </p:sp>
    </p:spTree>
    <p:extLst>
      <p:ext uri="{BB962C8B-B14F-4D97-AF65-F5344CB8AC3E}">
        <p14:creationId xmlns:p14="http://schemas.microsoft.com/office/powerpoint/2010/main" val="3911843514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17"/>
          <p:cNvSpPr/>
          <p:nvPr/>
        </p:nvSpPr>
        <p:spPr>
          <a:xfrm>
            <a:off x="3635896" y="1562950"/>
            <a:ext cx="5112568" cy="15945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เช่น ข้อ 29(1)(ก) สถาบันอุดมศึกษาของรัฐทุกแห่ง ซึ่งข้อ 31 กำหนดกรณีที่ประสงค์จะจ้างที่ปรึกษาจากสถาบันอุดมศึกษาของรัฐ ในขอบเขตสาขาที่จัดให้มีการเรียนการสอน โดยหัวหน้าโครงการ/ผู้บริหารโครงการต้องเป็นบุคลากรของมหาวิทยาลัยนั้น และการดำเนินงานต้องใช้บุคลากรหลักของมหาวิทยาลัยนั้นไม่น้อยกว่าร้อยละ 80 ให้ใช้วิธีเฉพาะเจาะจง แต่หากไม่ประสงค์ จะใช้วิธีประกาศเชิญชวนทั่วไปหรือวิธีคัดเลือกก็ได้</a:t>
            </a:r>
          </a:p>
          <a:p>
            <a:endParaRPr lang="th-TH" sz="1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229</a:t>
            </a:fld>
            <a:endParaRPr lang="th-TH"/>
          </a:p>
        </p:txBody>
      </p:sp>
      <p:grpSp>
        <p:nvGrpSpPr>
          <p:cNvPr id="21" name="Group 2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Rectangle 2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4" name="Rectangle 15"/>
          <p:cNvSpPr/>
          <p:nvPr/>
        </p:nvSpPr>
        <p:spPr>
          <a:xfrm>
            <a:off x="395536" y="1556792"/>
            <a:ext cx="1080120" cy="15841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หมวด 8</a:t>
            </a:r>
          </a:p>
        </p:txBody>
      </p:sp>
      <p:sp>
        <p:nvSpPr>
          <p:cNvPr id="35" name="Rectangle 16"/>
          <p:cNvSpPr/>
          <p:nvPr/>
        </p:nvSpPr>
        <p:spPr>
          <a:xfrm>
            <a:off x="1547664" y="1556792"/>
            <a:ext cx="2016224" cy="1584175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200"/>
              </a:lnSpc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ประเภทของที่ปรึกษาที่รัฐต้องการส่งเสริมหรือสนับสนุน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33240" y="260648"/>
            <a:ext cx="8352928" cy="1152128"/>
            <a:chOff x="633240" y="44624"/>
            <a:chExt cx="8352928" cy="1152128"/>
          </a:xfrm>
        </p:grpSpPr>
        <p:pic>
          <p:nvPicPr>
            <p:cNvPr id="29" name="Picture 8" descr="142622075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9672" y="44624"/>
              <a:ext cx="648072" cy="648719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633240" y="116632"/>
              <a:ext cx="8352928" cy="10801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     กฎกระทรวงกำหนดพัสดุและวิธีการจัดซื้อจัดจ้างพัสดุ</a:t>
              </a:r>
            </a:p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ที่รัฐต้องการส่งเสริมหรือสนับสนุน พ.ศ. 2563 </a:t>
              </a:r>
              <a:r>
                <a:rPr lang="th-TH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และที่แก้ไขเพิ่มเติม</a:t>
              </a:r>
              <a:endPara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73156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548680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-13394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6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  <a:endParaRPr lang="th-TH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10"/>
          <p:cNvGrpSpPr/>
          <p:nvPr/>
        </p:nvGrpSpPr>
        <p:grpSpPr>
          <a:xfrm>
            <a:off x="683568" y="836712"/>
            <a:ext cx="5472608" cy="720080"/>
            <a:chOff x="254299" y="1608222"/>
            <a:chExt cx="6524796" cy="619220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2" name="Pentagon 11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400" b="1" kern="1200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ประกาศคณะกรรมการนโยบาย</a:t>
              </a:r>
              <a:r>
                <a:rPr lang="th-TH" sz="2400" b="1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การจัดซื้อจัดจ้าง</a:t>
              </a:r>
            </a:p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400" b="1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และการบริหารพัสดุภาครัฐ</a:t>
              </a:r>
              <a:endParaRPr lang="th-TH" sz="2400" b="1" kern="1200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14" name="Oval 13"/>
          <p:cNvSpPr/>
          <p:nvPr/>
        </p:nvSpPr>
        <p:spPr>
          <a:xfrm>
            <a:off x="395536" y="836712"/>
            <a:ext cx="648072" cy="64807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1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596336" y="908720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6156176" y="908720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ราชกิจจา</a:t>
            </a:r>
            <a:r>
              <a:rPr lang="th-TH" sz="20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6012160" y="545921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23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มี</a:t>
            </a:r>
            <a:r>
              <a:rPr lang="th-TH" sz="18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6192688" y="191683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28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7488832" y="193082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29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5" name="Rectangle 37"/>
          <p:cNvSpPr/>
          <p:nvPr/>
        </p:nvSpPr>
        <p:spPr>
          <a:xfrm>
            <a:off x="395536" y="2924944"/>
            <a:ext cx="5976665" cy="1066130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หลักเกณฑ์การจัดซื้อจัดจ้างเพื่อการวิจัยและพัฒนา เพื่อการให้บริการทางวิชาการของสถาบันอุดมศึกษา หรือการจ้างที่ปรึกษา ที่ไม่สามารถดำเนินการตามพระราชบัญญัติการจัดซื้อจัดจ้างและการบริหารพัสดุภาครัฐ พ.ศ. 2560 (ฉบับที่ 2) ลงวันที่ 14 พฤศจิกายน 2562</a:t>
            </a:r>
          </a:p>
        </p:txBody>
      </p:sp>
      <p:sp>
        <p:nvSpPr>
          <p:cNvPr id="56" name="Rectangle 37"/>
          <p:cNvSpPr/>
          <p:nvPr/>
        </p:nvSpPr>
        <p:spPr>
          <a:xfrm>
            <a:off x="395535" y="1772816"/>
            <a:ext cx="5976665" cy="1008112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หลักเกณฑ์การจัดซื้อจัดจ้างเพื่อการวิจัยและพัฒนา เพื่อการให้บริการทางวิชาการของสถาบันอุดมศึกษา หรือการจ้างที่ปรึกษา ที่ไม่สามารถดำเนินการตามพระราชบัญญัติการจัดซื้อจัดจ้างและการบริหารพัสดุภาครัฐ พ.ศ. 2560 ลงวันที่ 16 มกราคม 2562</a:t>
            </a: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6192688" y="3140968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26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ธ.ค.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8" name="Title 1"/>
          <p:cNvSpPr txBox="1">
            <a:spLocks/>
          </p:cNvSpPr>
          <p:nvPr/>
        </p:nvSpPr>
        <p:spPr>
          <a:xfrm>
            <a:off x="7488832" y="3154958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27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ธ.ค.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2562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6" name="Rectangle 37"/>
          <p:cNvSpPr/>
          <p:nvPr/>
        </p:nvSpPr>
        <p:spPr>
          <a:xfrm>
            <a:off x="395535" y="4149080"/>
            <a:ext cx="5976665" cy="1008112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หลักเกณฑ์การจัดซื้อจัดจ้างเพื่อการวิจัยและพัฒนา เพื่อการให้บริการทางวิชาการของสถาบันอุดมศึกษา หรือการจ้างที่ปรึกษา ที่ไม่สามารถดำเนินการตามพระราชบัญญัติการจัดซื้อจัดจ้างและการบริหารพัสดุภาครัฐ พ.ศ. 2560 (ฉบับที่ 3) ลงวันที่ 12 พฤษภาคม 2563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6156176" y="429309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22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มิ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.ย.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2563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7452320" y="429309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23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มิ.ย.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2563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0" name="Rectangle 37">
            <a:extLst>
              <a:ext uri="{FF2B5EF4-FFF2-40B4-BE49-F238E27FC236}">
                <a16:creationId xmlns:a16="http://schemas.microsoft.com/office/drawing/2014/main" xmlns="" id="{2405F7E2-DCC8-4D73-B662-65FF0A5A3259}"/>
              </a:ext>
            </a:extLst>
          </p:cNvPr>
          <p:cNvSpPr/>
          <p:nvPr/>
        </p:nvSpPr>
        <p:spPr>
          <a:xfrm>
            <a:off x="395536" y="5301208"/>
            <a:ext cx="5976665" cy="1008112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หลักเกณฑ์การจัดซื้อจัดจ้างเพื่อการวิจัยและพัฒนา เพื่อการให้บริการทางวิชาการของสถาบันอุดมศึกษา หรือการจ้างที่ปรึกษา ที่ไม่สามารถดำเนินการตามพระราชบัญญัติการจัดซื้อจัดจ้างและการบริหารพัสดุภาครัฐ พ.ศ. 2560 (ฉบับที่ 4) ลงวันที่ 22 พฤศจิกายน 2564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xmlns="" id="{9B248C57-1C41-4CD1-A2D8-D1F7BA5A0ECD}"/>
              </a:ext>
            </a:extLst>
          </p:cNvPr>
          <p:cNvSpPr txBox="1">
            <a:spLocks/>
          </p:cNvSpPr>
          <p:nvPr/>
        </p:nvSpPr>
        <p:spPr>
          <a:xfrm>
            <a:off x="6156176" y="545921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23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ธ.ค.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2564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xmlns="" id="{81862E05-2864-48C3-89F1-39D0D377D43A}"/>
              </a:ext>
            </a:extLst>
          </p:cNvPr>
          <p:cNvSpPr txBox="1">
            <a:spLocks/>
          </p:cNvSpPr>
          <p:nvPr/>
        </p:nvSpPr>
        <p:spPr>
          <a:xfrm>
            <a:off x="7452320" y="545921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24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ธ.ค.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2564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66009388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230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354555" y="417914"/>
            <a:ext cx="4032448" cy="2435022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จัดซื้อจัดจ้างตามกฎกระทรวงกำหนดพัสดุที่รัฐต้องการส่งเสริมหรือสนับสนุนและกำหนดวิธีการจัดซื้อจัดจ้างโดยวิธีคัดเลือกและวิธีเฉพาะเจาะจง พ.ศ. 2560</a:t>
            </a:r>
          </a:p>
          <a:p>
            <a:pPr algn="ctr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และกำหนดแนวทางปฏิบัติในการจัดซื้อจัดจ้างตาม พ.ร.บ. มาตรา 56 วรรคหนึ่ง (2)(ซ) </a:t>
            </a:r>
          </a:p>
        </p:txBody>
      </p:sp>
      <p:pic>
        <p:nvPicPr>
          <p:cNvPr id="4" name="Picture 3" descr="12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3163" y="3022366"/>
            <a:ext cx="4103262" cy="223224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573105" y="322758"/>
            <a:ext cx="4376446" cy="5626522"/>
            <a:chOff x="4573105" y="283159"/>
            <a:chExt cx="4376446" cy="5626522"/>
          </a:xfrm>
        </p:grpSpPr>
        <p:pic>
          <p:nvPicPr>
            <p:cNvPr id="13" name="Picture 12" descr="123-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3105" y="283159"/>
              <a:ext cx="4376446" cy="2435162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02740" y="2741329"/>
              <a:ext cx="4298761" cy="3168352"/>
              <a:chOff x="827585" y="1052736"/>
              <a:chExt cx="7632848" cy="5488718"/>
            </a:xfrm>
          </p:grpSpPr>
          <p:pic>
            <p:nvPicPr>
              <p:cNvPr id="15" name="Picture 14" descr="123-3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827585" y="1052736"/>
                <a:ext cx="7632848" cy="2420382"/>
              </a:xfrm>
              <a:prstGeom prst="rect">
                <a:avLst/>
              </a:prstGeom>
            </p:spPr>
          </p:pic>
          <p:pic>
            <p:nvPicPr>
              <p:cNvPr id="16" name="Picture 15" descr="123-4.jp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971600" y="3429000"/>
                <a:ext cx="7456394" cy="3112454"/>
              </a:xfrm>
              <a:prstGeom prst="rect">
                <a:avLst/>
              </a:prstGeom>
            </p:spPr>
          </p:pic>
          <p:cxnSp>
            <p:nvCxnSpPr>
              <p:cNvPr id="17" name="Straight Connector 16"/>
              <p:cNvCxnSpPr/>
              <p:nvPr/>
            </p:nvCxnSpPr>
            <p:spPr>
              <a:xfrm flipV="1">
                <a:off x="3059832" y="4869160"/>
                <a:ext cx="5256584" cy="72008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1043608" y="5229200"/>
                <a:ext cx="36004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5724128" y="3140968"/>
                <a:ext cx="1512168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971600" y="3429000"/>
                <a:ext cx="4608512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783194600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231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261864" y="115035"/>
            <a:ext cx="8424936" cy="471972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แนวทางปฏิบัติในการจัดซื้อยาในบัญชียาหลักแห่งชาติ และเวชภัณฑ์ที่ไม่ใช่ยา และการจัดซื้อยาหรือเวชภัณฑ์ที่ไม่ใช่ยาที่ขึ้นบัญชีนวัตกรรมไทย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402280" y="680863"/>
            <a:ext cx="4169720" cy="5484441"/>
            <a:chOff x="356300" y="608092"/>
            <a:chExt cx="4349740" cy="5755427"/>
          </a:xfrm>
        </p:grpSpPr>
        <p:grpSp>
          <p:nvGrpSpPr>
            <p:cNvPr id="12" name="Group 11"/>
            <p:cNvGrpSpPr/>
            <p:nvPr/>
          </p:nvGrpSpPr>
          <p:grpSpPr>
            <a:xfrm>
              <a:off x="400440" y="608092"/>
              <a:ext cx="4305600" cy="3288853"/>
              <a:chOff x="899592" y="692696"/>
              <a:chExt cx="7599188" cy="5733647"/>
            </a:xfrm>
          </p:grpSpPr>
          <p:pic>
            <p:nvPicPr>
              <p:cNvPr id="15" name="รูปภาพ 14" descr="ยา2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99592" y="4149080"/>
                <a:ext cx="7514114" cy="2277263"/>
              </a:xfrm>
              <a:prstGeom prst="rect">
                <a:avLst/>
              </a:prstGeom>
            </p:spPr>
          </p:pic>
          <p:pic>
            <p:nvPicPr>
              <p:cNvPr id="14" name="รูปภาพ 13" descr="ยา1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99592" y="692696"/>
                <a:ext cx="7599188" cy="3348795"/>
              </a:xfrm>
              <a:prstGeom prst="rect">
                <a:avLst/>
              </a:prstGeom>
            </p:spPr>
          </p:pic>
        </p:grpSp>
        <p:pic>
          <p:nvPicPr>
            <p:cNvPr id="16" name="รูปภาพ 12" descr="ยา3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6300" y="3993931"/>
              <a:ext cx="4329435" cy="2369588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4831508" y="1344389"/>
            <a:ext cx="3988964" cy="4820915"/>
            <a:chOff x="3995936" y="476672"/>
            <a:chExt cx="4584626" cy="5324971"/>
          </a:xfrm>
        </p:grpSpPr>
        <p:grpSp>
          <p:nvGrpSpPr>
            <p:cNvPr id="18" name="Group 17"/>
            <p:cNvGrpSpPr/>
            <p:nvPr/>
          </p:nvGrpSpPr>
          <p:grpSpPr>
            <a:xfrm>
              <a:off x="3995936" y="476672"/>
              <a:ext cx="4584626" cy="2397621"/>
              <a:chOff x="395536" y="1535435"/>
              <a:chExt cx="8401050" cy="4053805"/>
            </a:xfrm>
          </p:grpSpPr>
          <p:pic>
            <p:nvPicPr>
              <p:cNvPr id="20" name="รูปภาพ 12" descr="ยา4.jp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32414" y="1535435"/>
                <a:ext cx="8315325" cy="1533525"/>
              </a:xfrm>
              <a:prstGeom prst="rect">
                <a:avLst/>
              </a:prstGeom>
            </p:spPr>
          </p:pic>
          <p:pic>
            <p:nvPicPr>
              <p:cNvPr id="21" name="รูปภาพ 13" descr="ยา5.jp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95536" y="3188940"/>
                <a:ext cx="8401050" cy="2400300"/>
              </a:xfrm>
              <a:prstGeom prst="rect">
                <a:avLst/>
              </a:prstGeom>
            </p:spPr>
          </p:pic>
        </p:grpSp>
        <p:pic>
          <p:nvPicPr>
            <p:cNvPr id="19" name="รูปภาพ 13" descr="ยา6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68026" y="2965837"/>
              <a:ext cx="4477321" cy="28358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540504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232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251520" y="387357"/>
            <a:ext cx="3734072" cy="334887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แนวทางปฏิบัติ</a:t>
            </a:r>
          </a:p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ในการจัดซื้อยาในบัญชียาหลักแห่งชาติ</a:t>
            </a:r>
          </a:p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และเวชภัณฑ์ที่ไม่ใช่ยา และการจัดซื้อยาหรือเวชภัณฑ์ที่ไม่ใช่ยา</a:t>
            </a:r>
          </a:p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ที่ขึ้นบัญชีนวัตกรรมไทย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4428784" y="387357"/>
            <a:ext cx="4030848" cy="5633931"/>
            <a:chOff x="443484" y="692696"/>
            <a:chExt cx="4030848" cy="5633931"/>
          </a:xfrm>
        </p:grpSpPr>
        <p:grpSp>
          <p:nvGrpSpPr>
            <p:cNvPr id="12" name="Group 11"/>
            <p:cNvGrpSpPr/>
            <p:nvPr/>
          </p:nvGrpSpPr>
          <p:grpSpPr>
            <a:xfrm>
              <a:off x="467544" y="692696"/>
              <a:ext cx="3960440" cy="3024992"/>
              <a:chOff x="539552" y="1052736"/>
              <a:chExt cx="8083330" cy="5257240"/>
            </a:xfrm>
          </p:grpSpPr>
          <p:pic>
            <p:nvPicPr>
              <p:cNvPr id="15" name="รูปภาพ 14" descr="ยา8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539552" y="5733256"/>
                <a:ext cx="7920880" cy="576720"/>
              </a:xfrm>
              <a:prstGeom prst="rect">
                <a:avLst/>
              </a:prstGeom>
            </p:spPr>
          </p:pic>
          <p:pic>
            <p:nvPicPr>
              <p:cNvPr id="14" name="รูปภาพ 13" descr="ยา7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539552" y="1052736"/>
                <a:ext cx="8083330" cy="4608512"/>
              </a:xfrm>
              <a:prstGeom prst="rect">
                <a:avLst/>
              </a:prstGeom>
            </p:spPr>
          </p:pic>
        </p:grpSp>
        <p:pic>
          <p:nvPicPr>
            <p:cNvPr id="17" name="รูปภาพ 12" descr="ยา9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3484" y="3758218"/>
              <a:ext cx="4030848" cy="2568409"/>
            </a:xfrm>
            <a:prstGeom prst="rect">
              <a:avLst/>
            </a:prstGeom>
          </p:spPr>
        </p:pic>
      </p:grpSp>
      <p:pic>
        <p:nvPicPr>
          <p:cNvPr id="11" name="รูปภาพ 19" descr="40164.jpg">
            <a:extLst>
              <a:ext uri="{FF2B5EF4-FFF2-40B4-BE49-F238E27FC236}">
                <a16:creationId xmlns:a16="http://schemas.microsoft.com/office/drawing/2014/main" xmlns="" id="{25F78FA9-61E6-07E3-B7E5-71FDFAA090E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576" y="4077523"/>
            <a:ext cx="3009061" cy="1551547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6437496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233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39552" y="404664"/>
            <a:ext cx="4097370" cy="5629455"/>
            <a:chOff x="555764" y="188641"/>
            <a:chExt cx="4097370" cy="5629455"/>
          </a:xfrm>
        </p:grpSpPr>
        <p:pic>
          <p:nvPicPr>
            <p:cNvPr id="13" name="รูปภาพ 12" descr="ยา1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5764" y="188641"/>
              <a:ext cx="4097370" cy="3338330"/>
            </a:xfrm>
            <a:prstGeom prst="rect">
              <a:avLst/>
            </a:prstGeom>
          </p:spPr>
        </p:pic>
        <p:pic>
          <p:nvPicPr>
            <p:cNvPr id="12" name="รูปภาพ 12" descr="ยา11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8072" y="3573017"/>
              <a:ext cx="4095061" cy="2245079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4771064" y="371658"/>
            <a:ext cx="3977400" cy="5865654"/>
            <a:chOff x="4771064" y="188641"/>
            <a:chExt cx="3977400" cy="5865654"/>
          </a:xfrm>
        </p:grpSpPr>
        <p:pic>
          <p:nvPicPr>
            <p:cNvPr id="14" name="รูปภาพ 12" descr="ยา12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71064" y="188641"/>
              <a:ext cx="3977400" cy="2916323"/>
            </a:xfrm>
            <a:prstGeom prst="rect">
              <a:avLst/>
            </a:prstGeom>
          </p:spPr>
        </p:pic>
        <p:pic>
          <p:nvPicPr>
            <p:cNvPr id="15" name="รูปภาพ 12" descr="ยา13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06278" y="3134987"/>
              <a:ext cx="3915736" cy="29193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4781557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234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23528" y="332656"/>
            <a:ext cx="8424936" cy="86409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แนวทางปฏิบัติในการจัดซื้อยาในบัญชียาหลักแห่งชาติ และเวชภัณฑ์ที่ไม่ใช่ยา</a:t>
            </a:r>
          </a:p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และการจัดซื้อยาหรือเวชภัณฑ์ที่ไม่ใช่ยาซึ่งได้ขึ้นบัญชีนวัตกรรมไทย</a:t>
            </a:r>
          </a:p>
        </p:txBody>
      </p:sp>
      <p:pic>
        <p:nvPicPr>
          <p:cNvPr id="13" name="รูปภาพ 12" descr="ยา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3023826" y="-999494"/>
            <a:ext cx="3024338" cy="871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98773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235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395536" y="188640"/>
            <a:ext cx="8424936" cy="72008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กฎกระทรวง</a:t>
            </a:r>
          </a:p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กำหนดกรณีการจัดซื้อจัดจ้างพัสดุโดยวิธีเฉพาะเจาะจง พ.ศ. 2561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67544" y="1268760"/>
            <a:ext cx="4104456" cy="4302103"/>
            <a:chOff x="395536" y="1120405"/>
            <a:chExt cx="4492796" cy="4594474"/>
          </a:xfrm>
        </p:grpSpPr>
        <p:pic>
          <p:nvPicPr>
            <p:cNvPr id="4" name="Picture 3" descr="กฎกระทรวง 1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5536" y="1120405"/>
              <a:ext cx="4492796" cy="2304256"/>
            </a:xfrm>
            <a:prstGeom prst="rect">
              <a:avLst/>
            </a:prstGeom>
          </p:spPr>
        </p:pic>
        <p:grpSp>
          <p:nvGrpSpPr>
            <p:cNvPr id="13" name="Group 12"/>
            <p:cNvGrpSpPr/>
            <p:nvPr/>
          </p:nvGrpSpPr>
          <p:grpSpPr>
            <a:xfrm>
              <a:off x="395536" y="3645024"/>
              <a:ext cx="4492796" cy="2069855"/>
              <a:chOff x="319229" y="1988840"/>
              <a:chExt cx="8448675" cy="4162425"/>
            </a:xfrm>
          </p:grpSpPr>
          <p:pic>
            <p:nvPicPr>
              <p:cNvPr id="14" name="Picture 13" descr="กฎกระทรวง 2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19229" y="1988840"/>
                <a:ext cx="8448675" cy="4162425"/>
              </a:xfrm>
              <a:prstGeom prst="rect">
                <a:avLst/>
              </a:prstGeom>
            </p:spPr>
          </p:pic>
          <p:cxnSp>
            <p:nvCxnSpPr>
              <p:cNvPr id="15" name="Straight Connector 14"/>
              <p:cNvCxnSpPr/>
              <p:nvPr/>
            </p:nvCxnSpPr>
            <p:spPr>
              <a:xfrm>
                <a:off x="5796136" y="2348880"/>
                <a:ext cx="2952328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" name="Group 16"/>
          <p:cNvGrpSpPr/>
          <p:nvPr/>
        </p:nvGrpSpPr>
        <p:grpSpPr>
          <a:xfrm>
            <a:off x="4796584" y="1700808"/>
            <a:ext cx="4015328" cy="3042677"/>
            <a:chOff x="683567" y="980728"/>
            <a:chExt cx="8108007" cy="5342006"/>
          </a:xfrm>
        </p:grpSpPr>
        <p:pic>
          <p:nvPicPr>
            <p:cNvPr id="18" name="Picture 17" descr="กฎกระทรวง 3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3568" y="980728"/>
              <a:ext cx="8098482" cy="3004867"/>
            </a:xfrm>
            <a:prstGeom prst="rect">
              <a:avLst/>
            </a:prstGeom>
          </p:spPr>
        </p:pic>
        <p:pic>
          <p:nvPicPr>
            <p:cNvPr id="19" name="Picture 18" descr="กฎกระทรวง 4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3567" y="3861048"/>
              <a:ext cx="8108007" cy="2461686"/>
            </a:xfrm>
            <a:prstGeom prst="rect">
              <a:avLst/>
            </a:prstGeom>
          </p:spPr>
        </p:pic>
        <p:cxnSp>
          <p:nvCxnSpPr>
            <p:cNvPr id="20" name="Straight Connector 19"/>
            <p:cNvCxnSpPr/>
            <p:nvPr/>
          </p:nvCxnSpPr>
          <p:spPr>
            <a:xfrm>
              <a:off x="1907704" y="5589240"/>
              <a:ext cx="6768752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755576" y="5949280"/>
              <a:ext cx="7992888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755576" y="6309320"/>
              <a:ext cx="18002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236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95536" y="188640"/>
            <a:ext cx="8424936" cy="86409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ซ้อมความเข้าใจการปฏิบัติตาม</a:t>
            </a:r>
          </a:p>
          <a:p>
            <a:pPr algn="ctr">
              <a:lnSpc>
                <a:spcPts val="2800"/>
              </a:lnSpc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กฎกระทรวงกำหนดกรณีการจัดซื้อจัดจ้างพัสดุโดยวิธีเฉพาะเจาะจง พ.ศ. 2561</a:t>
            </a:r>
          </a:p>
        </p:txBody>
      </p:sp>
      <p:pic>
        <p:nvPicPr>
          <p:cNvPr id="12" name="Picture 11" descr="พระราชพิธี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094394"/>
            <a:ext cx="7344816" cy="3378958"/>
          </a:xfrm>
          <a:prstGeom prst="rect">
            <a:avLst/>
          </a:prstGeom>
        </p:spPr>
      </p:pic>
      <p:pic>
        <p:nvPicPr>
          <p:cNvPr id="13" name="Picture 12" descr="พระราชพิธี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4599874"/>
            <a:ext cx="7700223" cy="1565430"/>
          </a:xfrm>
          <a:prstGeom prst="rect">
            <a:avLst/>
          </a:prstGeom>
        </p:spPr>
      </p:pic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237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792493" y="350365"/>
            <a:ext cx="2808312" cy="3118235"/>
          </a:xfrm>
          <a:prstGeom prst="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</a:t>
            </a:r>
          </a:p>
          <a:p>
            <a:pPr algn="ctr">
              <a:lnSpc>
                <a:spcPct val="150000"/>
              </a:lnSpc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ในการจัดซื้อน้ำมันเชื้อเพลิง</a:t>
            </a:r>
          </a:p>
          <a:p>
            <a:pPr algn="ctr">
              <a:lnSpc>
                <a:spcPct val="150000"/>
              </a:lnSpc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(ว.179)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067944" y="177614"/>
            <a:ext cx="4392488" cy="6131706"/>
            <a:chOff x="4189985" y="23430"/>
            <a:chExt cx="4373935" cy="6452161"/>
          </a:xfrm>
        </p:grpSpPr>
        <p:grpSp>
          <p:nvGrpSpPr>
            <p:cNvPr id="14" name="Group 13"/>
            <p:cNvGrpSpPr/>
            <p:nvPr/>
          </p:nvGrpSpPr>
          <p:grpSpPr>
            <a:xfrm>
              <a:off x="4227452" y="23430"/>
              <a:ext cx="4248472" cy="3384376"/>
              <a:chOff x="1475656" y="116632"/>
              <a:chExt cx="7488832" cy="6106491"/>
            </a:xfrm>
          </p:grpSpPr>
          <p:pic>
            <p:nvPicPr>
              <p:cNvPr id="5" name="Picture 4" descr="น้ำมัน2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1475656" y="3789040"/>
                <a:ext cx="7488832" cy="2434083"/>
              </a:xfrm>
              <a:prstGeom prst="rect">
                <a:avLst/>
              </a:prstGeom>
            </p:spPr>
          </p:pic>
          <p:pic>
            <p:nvPicPr>
              <p:cNvPr id="4" name="Picture 3" descr="น้ำมัน1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528117" y="116632"/>
                <a:ext cx="7436371" cy="3519375"/>
              </a:xfrm>
              <a:prstGeom prst="rect">
                <a:avLst/>
              </a:prstGeom>
            </p:spPr>
          </p:pic>
        </p:grpSp>
        <p:grpSp>
          <p:nvGrpSpPr>
            <p:cNvPr id="15" name="Group 14"/>
            <p:cNvGrpSpPr/>
            <p:nvPr/>
          </p:nvGrpSpPr>
          <p:grpSpPr>
            <a:xfrm>
              <a:off x="4189985" y="3501008"/>
              <a:ext cx="4373935" cy="2974583"/>
              <a:chOff x="395536" y="958473"/>
              <a:chExt cx="8406383" cy="5206831"/>
            </a:xfrm>
          </p:grpSpPr>
          <p:pic>
            <p:nvPicPr>
              <p:cNvPr id="16" name="Picture 15" descr="น้ำมัน3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38721" y="958473"/>
                <a:ext cx="8237735" cy="3190607"/>
              </a:xfrm>
              <a:prstGeom prst="rect">
                <a:avLst/>
              </a:prstGeom>
            </p:spPr>
          </p:pic>
          <p:pic>
            <p:nvPicPr>
              <p:cNvPr id="17" name="Picture 16" descr="น้ำมัน4.jp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67544" y="4293096"/>
                <a:ext cx="8334375" cy="723900"/>
              </a:xfrm>
              <a:prstGeom prst="rect">
                <a:avLst/>
              </a:prstGeom>
            </p:spPr>
          </p:pic>
          <p:pic>
            <p:nvPicPr>
              <p:cNvPr id="18" name="Picture 17" descr="น้ำมัน5.jp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95536" y="5060404"/>
                <a:ext cx="8382000" cy="1104900"/>
              </a:xfrm>
              <a:prstGeom prst="rect">
                <a:avLst/>
              </a:prstGeom>
            </p:spPr>
          </p:pic>
        </p:grp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27" y="3612616"/>
            <a:ext cx="2946516" cy="2371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37726685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4381949" y="106720"/>
            <a:ext cx="4465085" cy="6274608"/>
            <a:chOff x="4381949" y="106720"/>
            <a:chExt cx="4465085" cy="6274608"/>
          </a:xfrm>
        </p:grpSpPr>
        <p:grpSp>
          <p:nvGrpSpPr>
            <p:cNvPr id="15" name="Group 14"/>
            <p:cNvGrpSpPr/>
            <p:nvPr/>
          </p:nvGrpSpPr>
          <p:grpSpPr>
            <a:xfrm>
              <a:off x="4381949" y="106720"/>
              <a:ext cx="4465085" cy="2426282"/>
              <a:chOff x="304800" y="1196752"/>
              <a:chExt cx="8534400" cy="4138389"/>
            </a:xfrm>
          </p:grpSpPr>
          <p:pic>
            <p:nvPicPr>
              <p:cNvPr id="16" name="Picture 15" descr="น้ำมัน8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388568" y="1196752"/>
                <a:ext cx="8431904" cy="2376264"/>
              </a:xfrm>
              <a:prstGeom prst="rect">
                <a:avLst/>
              </a:prstGeom>
            </p:spPr>
          </p:pic>
          <p:pic>
            <p:nvPicPr>
              <p:cNvPr id="17" name="Picture 16" descr="น้ำมัน7-3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04800" y="3573016"/>
                <a:ext cx="8534400" cy="1762125"/>
              </a:xfrm>
              <a:prstGeom prst="rect">
                <a:avLst/>
              </a:prstGeom>
            </p:spPr>
          </p:pic>
        </p:grpSp>
        <p:grpSp>
          <p:nvGrpSpPr>
            <p:cNvPr id="22" name="Group 21"/>
            <p:cNvGrpSpPr/>
            <p:nvPr/>
          </p:nvGrpSpPr>
          <p:grpSpPr>
            <a:xfrm>
              <a:off x="4425775" y="2577593"/>
              <a:ext cx="4399926" cy="3803735"/>
              <a:chOff x="371727" y="932411"/>
              <a:chExt cx="4399926" cy="3803735"/>
            </a:xfrm>
          </p:grpSpPr>
          <p:pic>
            <p:nvPicPr>
              <p:cNvPr id="23" name="Picture 22" descr="น้ำมัน7-2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86453" y="932411"/>
                <a:ext cx="4385200" cy="2086546"/>
              </a:xfrm>
              <a:prstGeom prst="rect">
                <a:avLst/>
              </a:prstGeom>
            </p:spPr>
          </p:pic>
          <p:pic>
            <p:nvPicPr>
              <p:cNvPr id="24" name="Picture 23" descr="น้ำมัน13.jp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71727" y="2992031"/>
                <a:ext cx="4399926" cy="1744115"/>
              </a:xfrm>
              <a:prstGeom prst="rect">
                <a:avLst/>
              </a:prstGeom>
            </p:spPr>
          </p:pic>
        </p:grp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238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386453" y="116632"/>
            <a:ext cx="3753499" cy="1398858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ในการจัดซื้อน้ำมันเชื้อเพลิง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65924" y="1752165"/>
            <a:ext cx="3991880" cy="4464496"/>
            <a:chOff x="386453" y="908720"/>
            <a:chExt cx="3856947" cy="4288160"/>
          </a:xfrm>
        </p:grpSpPr>
        <p:pic>
          <p:nvPicPr>
            <p:cNvPr id="12" name="Picture 11" descr="น้ำมัน6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6453" y="908720"/>
              <a:ext cx="3856947" cy="2160240"/>
            </a:xfrm>
            <a:prstGeom prst="rect">
              <a:avLst/>
            </a:prstGeom>
          </p:spPr>
        </p:pic>
        <p:pic>
          <p:nvPicPr>
            <p:cNvPr id="13" name="Picture 12" descr="น้ำมัน7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6453" y="3068960"/>
              <a:ext cx="3845954" cy="2127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4981612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239</a:t>
            </a:fld>
            <a:endParaRPr lang="th-TH"/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51443" y="404664"/>
            <a:ext cx="4339934" cy="5688632"/>
            <a:chOff x="251443" y="260648"/>
            <a:chExt cx="4339934" cy="5688632"/>
          </a:xfrm>
        </p:grpSpPr>
        <p:pic>
          <p:nvPicPr>
            <p:cNvPr id="12" name="Picture 11" descr="น้ำมัน14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973" y="260648"/>
              <a:ext cx="4250027" cy="1364206"/>
            </a:xfrm>
            <a:prstGeom prst="rect">
              <a:avLst/>
            </a:prstGeom>
          </p:spPr>
        </p:pic>
        <p:pic>
          <p:nvPicPr>
            <p:cNvPr id="13" name="Picture 12" descr="น้ำมัน15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2510" y="1628800"/>
              <a:ext cx="4318867" cy="2551617"/>
            </a:xfrm>
            <a:prstGeom prst="rect">
              <a:avLst/>
            </a:prstGeom>
          </p:spPr>
        </p:pic>
        <p:pic>
          <p:nvPicPr>
            <p:cNvPr id="14" name="Picture 13" descr="น้ำมัน16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1443" y="4235867"/>
              <a:ext cx="4310079" cy="1713413"/>
            </a:xfrm>
            <a:prstGeom prst="rect">
              <a:avLst/>
            </a:prstGeom>
          </p:spPr>
        </p:pic>
      </p:grpSp>
      <p:sp>
        <p:nvSpPr>
          <p:cNvPr id="15" name="Rectangle 14"/>
          <p:cNvSpPr/>
          <p:nvPr/>
        </p:nvSpPr>
        <p:spPr>
          <a:xfrm>
            <a:off x="4788024" y="476672"/>
            <a:ext cx="4041531" cy="1152128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ในการจัดซื้อน้ำมันเชื้อเพลิง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4788024" y="1834310"/>
            <a:ext cx="4041531" cy="3034850"/>
            <a:chOff x="3923928" y="1772098"/>
            <a:chExt cx="4490455" cy="3364184"/>
          </a:xfrm>
        </p:grpSpPr>
        <p:pic>
          <p:nvPicPr>
            <p:cNvPr id="18" name="Picture 17" descr="น้ำมัน17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23928" y="1772098"/>
              <a:ext cx="4490455" cy="1580439"/>
            </a:xfrm>
            <a:prstGeom prst="rect">
              <a:avLst/>
            </a:prstGeom>
          </p:spPr>
        </p:pic>
        <p:pic>
          <p:nvPicPr>
            <p:cNvPr id="19" name="Picture 18" descr="น้ำมัน18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23928" y="3429000"/>
              <a:ext cx="4490455" cy="1707282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759881"/>
            <a:ext cx="2523379" cy="166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8282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548680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-13394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6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  <a:endParaRPr lang="th-TH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10"/>
          <p:cNvGrpSpPr/>
          <p:nvPr/>
        </p:nvGrpSpPr>
        <p:grpSpPr>
          <a:xfrm>
            <a:off x="683568" y="692696"/>
            <a:ext cx="5472608" cy="720080"/>
            <a:chOff x="254299" y="1608222"/>
            <a:chExt cx="6524796" cy="619220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2" name="Pentagon 11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400" b="1" kern="1200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ประกาศคณะกรรมการนโยบาย</a:t>
              </a:r>
              <a:r>
                <a:rPr lang="th-TH" sz="2400" b="1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การจัดซื้อจัดจ้าง</a:t>
              </a:r>
            </a:p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400" b="1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และการบริหารพัสดุภาครัฐ</a:t>
              </a:r>
              <a:endParaRPr lang="th-TH" sz="2400" b="1" kern="1200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14" name="Oval 13"/>
          <p:cNvSpPr/>
          <p:nvPr/>
        </p:nvSpPr>
        <p:spPr>
          <a:xfrm>
            <a:off x="395536" y="692696"/>
            <a:ext cx="648072" cy="64807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1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596336" y="764704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51521" y="3140968"/>
            <a:ext cx="5904655" cy="648072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การจัดทำข้อตกลงเป็นหนังสือในกรณีอื่นตามพระราชบัญญัติการจัดซื้อจัดจ้างและการบริหารพัสดุภาครัฐ พ.ศ. 2560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6156176" y="764704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ราชกิจจา</a:t>
            </a:r>
            <a:r>
              <a:rPr lang="th-TH" sz="20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5976664" y="322696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19 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ก.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พ.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7272808" y="322696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23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ส.ค.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51521" y="3933056"/>
            <a:ext cx="5904655" cy="720080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การจัดทำข้อตกลงเป็นหนังสือในกรณีอื่นตามพระราชบัญญัติการจัดซื้อจัดจ้างและการบริหารพัสดุภาครัฐ พ.ศ. 2560 (ฉบับที่ 2)</a:t>
            </a: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6012160" y="407707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23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มี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7272808" y="407707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24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มี</a:t>
            </a: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5" name="Rectangle 40"/>
          <p:cNvSpPr/>
          <p:nvPr/>
        </p:nvSpPr>
        <p:spPr>
          <a:xfrm>
            <a:off x="251520" y="4797152"/>
            <a:ext cx="5904655" cy="720080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การจัดทำข้อตกลงเป็นหนังสือในกรณีอื่นตามพระราชบัญญัติการจัดซื้อจัดจ้างและการบริหารพัสดุภาครัฐ พ.ศ. 2560 (ฉบับที่ 3)</a:t>
            </a: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6156176" y="4869160"/>
            <a:ext cx="1331641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3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7452320" y="4869160"/>
            <a:ext cx="1296144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4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</a:t>
            </a: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9" name="Rectangle 40"/>
          <p:cNvSpPr/>
          <p:nvPr/>
        </p:nvSpPr>
        <p:spPr>
          <a:xfrm>
            <a:off x="251520" y="5661248"/>
            <a:ext cx="5904655" cy="720080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ข้อสรุปสาระสำคัญแห่งสัญญาเป็นภาษาไทย ในกรณีต้องทำสัญญาเป็นภาษาต่างประเทศ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6156176" y="5805264"/>
            <a:ext cx="1331641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22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7452320" y="5805264"/>
            <a:ext cx="144016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23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</a:t>
            </a: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8" name="Rectangle 28"/>
          <p:cNvSpPr/>
          <p:nvPr/>
        </p:nvSpPr>
        <p:spPr>
          <a:xfrm>
            <a:off x="251521" y="1556792"/>
            <a:ext cx="5904655" cy="648072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แบบสัญญาเกี่ยวกับการจัดซื้อจัดจ้างตามพระราชบัญญัติการจัดซื้อจัดจ้างและการบริหารพัสดุภาครัฐ พ.ศ. 2560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6192688" y="1628800"/>
            <a:ext cx="133164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19 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ก.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พ.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7452320" y="1628800"/>
            <a:ext cx="144016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20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ก.พ.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1" name="Rectangle 54"/>
          <p:cNvSpPr/>
          <p:nvPr/>
        </p:nvSpPr>
        <p:spPr>
          <a:xfrm>
            <a:off x="251521" y="2348880"/>
            <a:ext cx="5904656" cy="648072"/>
          </a:xfrm>
          <a:prstGeom prst="rect">
            <a:avLst/>
          </a:prstGeom>
          <a:solidFill>
            <a:srgbClr val="CCFFFF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แบบสัญญาเกี่ยวกับการจัดซื้อจัดจ้างตามพระราชบัญญัติการจัดซื้อจัดจ้างและการบริหารพัสดุภาครัฐ พ.ศ. 2560 (ฉบับที่ 2)</a:t>
            </a: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6156176" y="2420888"/>
            <a:ext cx="1403648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17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เม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.ย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7524328" y="2420888"/>
            <a:ext cx="1368152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18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</a:t>
            </a: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73859086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240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251521" y="188640"/>
            <a:ext cx="8680202" cy="648072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แนวทางปฏิบัติในการจัดซื้อน้ำมันเชื้อเพลิง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Picture 11" descr="น้ำมัน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51342"/>
            <a:ext cx="3697096" cy="3085831"/>
          </a:xfrm>
          <a:prstGeom prst="rect">
            <a:avLst/>
          </a:prstGeom>
          <a:ln>
            <a:solidFill>
              <a:srgbClr val="FF6600"/>
            </a:solidFill>
          </a:ln>
        </p:spPr>
      </p:pic>
      <p:pic>
        <p:nvPicPr>
          <p:cNvPr id="13" name="Picture 12" descr="น้ำมัน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01134" y="1051342"/>
            <a:ext cx="4830589" cy="3070779"/>
          </a:xfrm>
          <a:prstGeom prst="rect">
            <a:avLst/>
          </a:prstGeom>
          <a:ln>
            <a:solidFill>
              <a:srgbClr val="FF6600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265593"/>
            <a:ext cx="3661017" cy="2059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08852467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241</a:t>
            </a:fld>
            <a:endParaRPr lang="th-TH"/>
          </a:p>
        </p:txBody>
      </p:sp>
      <p:grpSp>
        <p:nvGrpSpPr>
          <p:cNvPr id="3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95536" y="404664"/>
            <a:ext cx="3312368" cy="333636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lnSpc>
                <a:spcPts val="2800"/>
              </a:lnSpc>
              <a:buFont typeface="Wingdings" panose="05000000000000000000" pitchFamily="2" charset="2"/>
              <a:buChar char="v"/>
            </a:pP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marL="342900" indent="-342900" algn="ctr">
              <a:lnSpc>
                <a:spcPts val="2800"/>
              </a:lnSpc>
              <a:buFont typeface="Wingdings" panose="05000000000000000000" pitchFamily="2" charset="2"/>
              <a:buChar char="v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แนวทางปฏิบัติในการจัดซื้อวัตถุดิบ</a:t>
            </a:r>
          </a:p>
          <a:p>
            <a:pPr algn="ctr">
              <a:lnSpc>
                <a:spcPts val="2800"/>
              </a:lnSpc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เพื่อใช้ในการประกอบอาหาร /</a:t>
            </a:r>
          </a:p>
          <a:p>
            <a:pPr algn="ctr">
              <a:lnSpc>
                <a:spcPts val="2800"/>
              </a:lnSpc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การจ้างบุคคลเพื่อประกอบอาหาร / หรือการจ้างเหมาประกอบอาหาร (ปรุงสำเร็จ)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975708" y="332656"/>
            <a:ext cx="4844764" cy="5709699"/>
            <a:chOff x="3975708" y="404664"/>
            <a:chExt cx="4786042" cy="5637691"/>
          </a:xfrm>
        </p:grpSpPr>
        <p:pic>
          <p:nvPicPr>
            <p:cNvPr id="12" name="รูปภาพ 11" descr="อาหาร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75708" y="4170147"/>
              <a:ext cx="4786042" cy="1872208"/>
            </a:xfrm>
            <a:prstGeom prst="rect">
              <a:avLst/>
            </a:prstGeom>
          </p:spPr>
        </p:pic>
        <p:pic>
          <p:nvPicPr>
            <p:cNvPr id="13" name="รูปภาพ 11" descr="อาหาร1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75708" y="404664"/>
              <a:ext cx="4773573" cy="3775709"/>
            </a:xfrm>
            <a:prstGeom prst="rect">
              <a:avLst/>
            </a:prstGeom>
          </p:spPr>
        </p:pic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964094"/>
            <a:ext cx="3415970" cy="1868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3306741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242</a:t>
            </a:fld>
            <a:endParaRPr lang="th-TH"/>
          </a:p>
        </p:txBody>
      </p:sp>
      <p:grpSp>
        <p:nvGrpSpPr>
          <p:cNvPr id="3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12162" y="188640"/>
            <a:ext cx="4282006" cy="6048672"/>
            <a:chOff x="395536" y="188640"/>
            <a:chExt cx="4456266" cy="6264696"/>
          </a:xfrm>
        </p:grpSpPr>
        <p:pic>
          <p:nvPicPr>
            <p:cNvPr id="11" name="รูปภาพ 10" descr="อาหาร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5536" y="188640"/>
              <a:ext cx="4456266" cy="1728192"/>
            </a:xfrm>
            <a:prstGeom prst="rect">
              <a:avLst/>
            </a:prstGeom>
          </p:spPr>
        </p:pic>
        <p:pic>
          <p:nvPicPr>
            <p:cNvPr id="13" name="รูปภาพ 10" descr="อาหาร4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5536" y="1916832"/>
              <a:ext cx="4405198" cy="2431085"/>
            </a:xfrm>
            <a:prstGeom prst="rect">
              <a:avLst/>
            </a:prstGeom>
          </p:spPr>
        </p:pic>
        <p:pic>
          <p:nvPicPr>
            <p:cNvPr id="14" name="รูปภาพ 11" descr="อาหาร5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7543" y="4305050"/>
              <a:ext cx="4333191" cy="2148286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4752020" y="665559"/>
            <a:ext cx="4104455" cy="5571753"/>
            <a:chOff x="4961140" y="908720"/>
            <a:chExt cx="3998926" cy="5561803"/>
          </a:xfrm>
        </p:grpSpPr>
        <p:pic>
          <p:nvPicPr>
            <p:cNvPr id="16" name="รูปภาพ 11" descr="อาหาร6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85196" y="908720"/>
              <a:ext cx="3974870" cy="2793606"/>
            </a:xfrm>
            <a:prstGeom prst="rect">
              <a:avLst/>
            </a:prstGeom>
          </p:spPr>
        </p:pic>
        <p:pic>
          <p:nvPicPr>
            <p:cNvPr id="17" name="รูปภาพ 11" descr="อาหาร7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61140" y="3717032"/>
              <a:ext cx="3942247" cy="27534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58104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243</a:t>
            </a:fld>
            <a:endParaRPr lang="th-TH"/>
          </a:p>
        </p:txBody>
      </p:sp>
      <p:grpSp>
        <p:nvGrpSpPr>
          <p:cNvPr id="3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390693" y="201904"/>
            <a:ext cx="4279731" cy="5904656"/>
            <a:chOff x="436285" y="332656"/>
            <a:chExt cx="4002453" cy="5730999"/>
          </a:xfrm>
        </p:grpSpPr>
        <p:pic>
          <p:nvPicPr>
            <p:cNvPr id="12" name="รูปภาพ 11" descr="อาหาร8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6285" y="332656"/>
              <a:ext cx="4002453" cy="2685334"/>
            </a:xfrm>
            <a:prstGeom prst="rect">
              <a:avLst/>
            </a:prstGeom>
          </p:spPr>
        </p:pic>
        <p:pic>
          <p:nvPicPr>
            <p:cNvPr id="13" name="รูปภาพ 11" descr="อาหาร9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8542" y="3140968"/>
              <a:ext cx="3968742" cy="2922687"/>
            </a:xfrm>
            <a:prstGeom prst="rect">
              <a:avLst/>
            </a:prstGeom>
          </p:spPr>
        </p:pic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826838"/>
            <a:ext cx="3338886" cy="2221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Rectangle 15"/>
          <p:cNvSpPr/>
          <p:nvPr/>
        </p:nvSpPr>
        <p:spPr>
          <a:xfrm>
            <a:off x="653157" y="260648"/>
            <a:ext cx="3312368" cy="333636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lnSpc>
                <a:spcPts val="2800"/>
              </a:lnSpc>
              <a:buFont typeface="Wingdings" panose="05000000000000000000" pitchFamily="2" charset="2"/>
              <a:buChar char="v"/>
            </a:pP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marL="342900" indent="-342900" algn="ctr">
              <a:lnSpc>
                <a:spcPts val="2800"/>
              </a:lnSpc>
              <a:buFont typeface="Wingdings" panose="05000000000000000000" pitchFamily="2" charset="2"/>
              <a:buChar char="v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แนวทางปฏิบัติในการจัดซื้อวัตถุดิบ</a:t>
            </a:r>
          </a:p>
          <a:p>
            <a:pPr algn="ctr">
              <a:lnSpc>
                <a:spcPts val="2800"/>
              </a:lnSpc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เพื่อใช้ในการประกอบอาหาร /</a:t>
            </a:r>
          </a:p>
          <a:p>
            <a:pPr algn="ctr">
              <a:lnSpc>
                <a:spcPts val="2800"/>
              </a:lnSpc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การจ้างบุคคลเพื่อประกอบอาหาร / หรือการจ้างเหมาประกอบอาหาร (ปรุงสำเร็จ)</a:t>
            </a:r>
          </a:p>
        </p:txBody>
      </p:sp>
    </p:spTree>
    <p:extLst>
      <p:ext uri="{BB962C8B-B14F-4D97-AF65-F5344CB8AC3E}">
        <p14:creationId xmlns:p14="http://schemas.microsoft.com/office/powerpoint/2010/main" val="1956247283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755576" y="326746"/>
            <a:ext cx="3310724" cy="2448272"/>
          </a:xfr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/>
            <a:r>
              <a:rPr lang="th-TH" sz="40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7. หลักเกณฑ์</a:t>
            </a:r>
            <a:br>
              <a:rPr lang="th-TH" sz="40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</a:br>
            <a:r>
              <a:rPr lang="th-TH" sz="40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การพิจารณาคัดเลือกข้อเสนอ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244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3751" y="134659"/>
            <a:ext cx="4304162" cy="3048411"/>
          </a:xfrm>
          <a:prstGeom prst="rect">
            <a:avLst/>
          </a:prstGeom>
          <a:ln>
            <a:solidFill>
              <a:srgbClr val="FF6600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3751" y="3247089"/>
            <a:ext cx="4307175" cy="2955139"/>
          </a:xfrm>
          <a:prstGeom prst="rect">
            <a:avLst/>
          </a:prstGeom>
          <a:ln>
            <a:solidFill>
              <a:srgbClr val="FF6600"/>
            </a:solidFill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00572"/>
            <a:ext cx="4183074" cy="313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523083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01008"/>
            <a:ext cx="3494401" cy="2620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245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645646"/>
            <a:ext cx="4320480" cy="320060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645647"/>
            <a:ext cx="4287281" cy="3200603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817929" y="4148939"/>
            <a:ext cx="514655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69875">
              <a:buFont typeface="Courier New" panose="02070309020205020404" pitchFamily="49" charset="0"/>
              <a:buChar char="o"/>
            </a:pP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คณะกรรมการวินิจฉัยฯ ได้กำหนดแนวทางปฏิบัติ ดังนี้</a:t>
            </a:r>
          </a:p>
          <a:p>
            <a:pPr marL="444500" indent="-160338">
              <a:buFont typeface="Arial" panose="020B0604020202020204" pitchFamily="34" charset="0"/>
              <a:buChar char="•"/>
            </a:pPr>
            <a:r>
              <a:rPr lang="th-TH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หนังสือ ด่วนที่สุด ที่ กค (กวจ) 0405.2/ว 198 ลงวันที่</a:t>
            </a:r>
          </a:p>
          <a:p>
            <a:pPr marL="284162"/>
            <a:r>
              <a:rPr lang="th-TH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8 เม.ย. 64  กรณีใช้เกณฑ์ราคาประกอบเกณฑ์อื่น (</a:t>
            </a:r>
            <a:r>
              <a:rPr lang="th-TH" sz="2000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แบบที่ 3</a:t>
            </a:r>
            <a:r>
              <a:rPr lang="th-TH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</a:t>
            </a:r>
          </a:p>
          <a:p>
            <a:pPr marL="444500" indent="-161925">
              <a:buFont typeface="Arial" panose="020B0604020202020204" pitchFamily="34" charset="0"/>
              <a:buChar char="•"/>
            </a:pPr>
            <a:r>
              <a:rPr lang="th-TH" sz="20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หนังสือ ด่วนที่สุด ที่ กค (กวจ) 0405.2/ว 989 ลงวันที่ 29 ก.ย. 64 การกำหนดเกณฑ์การพิจารณาคัดเลือกข้อเสนอ ในงานจ้างจัดนิทรรศการ (</a:t>
            </a:r>
            <a:r>
              <a:rPr lang="th-TH" sz="2000" b="1" u="sng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แบบที่ 2 และแบบที่ 4</a:t>
            </a:r>
            <a:r>
              <a:rPr lang="th-TH" sz="20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</a:t>
            </a:r>
            <a:endParaRPr lang="th-TH" sz="2000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275777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246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51520" y="692696"/>
            <a:ext cx="4248472" cy="4680520"/>
            <a:chOff x="611560" y="980728"/>
            <a:chExt cx="4514834" cy="489549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980728"/>
              <a:ext cx="4442826" cy="268675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560" y="3771306"/>
              <a:ext cx="4485122" cy="2104916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4644008" y="1370488"/>
            <a:ext cx="4194212" cy="4002728"/>
            <a:chOff x="899592" y="595344"/>
            <a:chExt cx="7602320" cy="6794096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592" y="595344"/>
              <a:ext cx="7602320" cy="2990724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592" y="3559592"/>
              <a:ext cx="7602320" cy="38298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7309531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247</a:t>
            </a:fld>
            <a:endParaRPr lang="th-TH"/>
          </a:p>
        </p:txBody>
      </p:sp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38" y="836712"/>
            <a:ext cx="3717738" cy="5425689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836712"/>
            <a:ext cx="4087396" cy="5431087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23964462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248</a:t>
            </a:fld>
            <a:endParaRPr lang="th-TH"/>
          </a:p>
        </p:txBody>
      </p:sp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580" y="836687"/>
            <a:ext cx="4622676" cy="5323357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291266584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249</a:t>
            </a:fld>
            <a:endParaRPr lang="th-TH"/>
          </a:p>
        </p:txBody>
      </p:sp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64144" y="332656"/>
            <a:ext cx="3891832" cy="5904656"/>
            <a:chOff x="320128" y="116632"/>
            <a:chExt cx="3891832" cy="590465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16632"/>
              <a:ext cx="3888432" cy="3112735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128" y="3294526"/>
              <a:ext cx="3891832" cy="2726762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4613327" y="332655"/>
            <a:ext cx="4135137" cy="5904657"/>
            <a:chOff x="4551663" y="116631"/>
            <a:chExt cx="4135137" cy="5904657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1663" y="116631"/>
              <a:ext cx="4135137" cy="2769527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572000" y="2886159"/>
              <a:ext cx="4043816" cy="3135129"/>
              <a:chOff x="1079830" y="764704"/>
              <a:chExt cx="7103938" cy="579664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5616" y="764704"/>
                <a:ext cx="7068152" cy="3365055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9830" y="4113306"/>
                <a:ext cx="7103938" cy="244804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7634972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836712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764704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130622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</a:p>
        </p:txBody>
      </p:sp>
      <p:grpSp>
        <p:nvGrpSpPr>
          <p:cNvPr id="9" name="Group 34"/>
          <p:cNvGrpSpPr/>
          <p:nvPr/>
        </p:nvGrpSpPr>
        <p:grpSpPr>
          <a:xfrm>
            <a:off x="683568" y="1124744"/>
            <a:ext cx="5472608" cy="792088"/>
            <a:chOff x="254299" y="1608222"/>
            <a:chExt cx="6524796" cy="619220"/>
          </a:xfrm>
          <a:solidFill>
            <a:srgbClr val="99FF33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6" name="Pentagon 35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200" b="1" kern="1200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ประกาศคณะกรรมการราคากลางและขึ้นทะเบียนผู้ประกอบการ</a:t>
              </a:r>
            </a:p>
          </p:txBody>
        </p:sp>
      </p:grpSp>
      <p:sp>
        <p:nvSpPr>
          <p:cNvPr id="38" name="Oval 37"/>
          <p:cNvSpPr/>
          <p:nvPr/>
        </p:nvSpPr>
        <p:spPr>
          <a:xfrm>
            <a:off x="323528" y="1196752"/>
            <a:ext cx="576064" cy="576064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2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6012160" y="544522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ส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2565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7272808" y="544522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ส</a:t>
            </a: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2565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51506" y="2223959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หลักเกณฑ์และวิธีการกำหนดราคากลางงานก่อสร้าง ลงวันที่ 19 ตุลาคม 2560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6012160" y="236287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14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.ย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7272808" y="236287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15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</a:t>
            </a: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.ย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7524328" y="1340768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6156176" y="1340768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ราชกิจจา</a:t>
            </a:r>
            <a:r>
              <a:rPr lang="th-TH" sz="20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39552" y="2924944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หลักเกณฑ์และวิธีการกำหนดราคากลางงานก่อสร้าง (ฉบับที่ 2) ลงวันที่ 19 พฤศจิกายน 2561 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6012160" y="308295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20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.ย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7272808" y="308295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21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</a:t>
            </a: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.ย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39552" y="3645024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หลักเกณฑ์และวิธีการกำหนดราคากลางงานก่อสร้าง (ฉบับที่ 3) ลงวันที่ 23 พฤศจิกายน 2561 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6012160" y="380303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28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.ย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7272808" y="380303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29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</a:t>
            </a: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.ย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39552" y="4437112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หลักเกณฑ์และวิธีการกำหนดราคากลางงานก่อสร้าง (ฉบับที่ 4) ลงวันที่ 12 ธันวาคม 2561</a:t>
            </a: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6012160" y="4595118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12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lang="th-TH" sz="1800" b="1" noProof="0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ธ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7272808" y="4595118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13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ธ</a:t>
            </a: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39552" y="5301208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หลักเกณฑ์และวิธีการกำหนดราคากลางงานก่อสร้าง (ฉบับที่ 5) ลงวันที่ 6 กรกฎาคม 2565</a:t>
            </a:r>
          </a:p>
        </p:txBody>
      </p:sp>
    </p:spTree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250</a:t>
            </a:fld>
            <a:endParaRPr lang="th-TH"/>
          </a:p>
        </p:txBody>
      </p:sp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87" y="908720"/>
            <a:ext cx="7286625" cy="31813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077072"/>
            <a:ext cx="3754760" cy="2203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4098240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251</a:t>
            </a:fld>
            <a:endParaRPr lang="th-TH"/>
          </a:p>
        </p:txBody>
      </p:sp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56"/>
            <a:ext cx="3738365" cy="5874573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239" y="332656"/>
            <a:ext cx="3726635" cy="5874573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2694429119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252</a:t>
            </a:fld>
            <a:endParaRPr lang="th-TH"/>
          </a:p>
        </p:txBody>
      </p:sp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47" y="353231"/>
            <a:ext cx="3981653" cy="5924508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53231"/>
            <a:ext cx="3768806" cy="5931110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010142094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253</a:t>
            </a:fld>
            <a:endParaRPr lang="th-TH"/>
          </a:p>
        </p:txBody>
      </p:sp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75" y="190103"/>
            <a:ext cx="3899201" cy="6065423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8640"/>
            <a:ext cx="3907078" cy="6065423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880870612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254</a:t>
            </a:fld>
            <a:endParaRPr lang="th-TH"/>
          </a:p>
        </p:txBody>
      </p:sp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68" y="332656"/>
            <a:ext cx="3955732" cy="5832648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2656"/>
            <a:ext cx="4089026" cy="5832648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187511027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255</a:t>
            </a:fld>
            <a:endParaRPr lang="th-TH"/>
          </a:p>
        </p:txBody>
      </p:sp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80" y="260647"/>
            <a:ext cx="4058096" cy="5956979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144" y="260647"/>
            <a:ext cx="4281328" cy="5956979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257626005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256</a:t>
            </a:fld>
            <a:endParaRPr lang="th-TH"/>
          </a:p>
        </p:txBody>
      </p:sp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81" y="317364"/>
            <a:ext cx="4196919" cy="5919948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17364"/>
            <a:ext cx="3805130" cy="5919948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2184139175"/>
      </p:ext>
    </p:extLst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257</a:t>
            </a:fld>
            <a:endParaRPr lang="th-TH"/>
          </a:p>
        </p:txBody>
      </p:sp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8887"/>
            <a:ext cx="3791296" cy="5898425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38887"/>
            <a:ext cx="3774992" cy="5898425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622400922"/>
      </p:ext>
    </p:extLst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849658" y="692696"/>
            <a:ext cx="7394750" cy="5527267"/>
            <a:chOff x="771476" y="745888"/>
            <a:chExt cx="7394750" cy="5527267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476" y="4149080"/>
              <a:ext cx="7394750" cy="2124075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151" y="745888"/>
              <a:ext cx="7372350" cy="4124325"/>
            </a:xfrm>
            <a:prstGeom prst="rect">
              <a:avLst/>
            </a:prstGeom>
          </p:spPr>
        </p:pic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258</a:t>
            </a:fld>
            <a:endParaRPr lang="th-TH"/>
          </a:p>
        </p:txBody>
      </p:sp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9054282"/>
      </p:ext>
    </p:extLst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259</a:t>
            </a:fld>
            <a:endParaRPr lang="th-TH"/>
          </a:p>
        </p:txBody>
      </p:sp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22" y="1124744"/>
            <a:ext cx="7880353" cy="446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8389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836712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764704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130622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</a:p>
        </p:txBody>
      </p:sp>
      <p:grpSp>
        <p:nvGrpSpPr>
          <p:cNvPr id="9" name="Group 34"/>
          <p:cNvGrpSpPr/>
          <p:nvPr/>
        </p:nvGrpSpPr>
        <p:grpSpPr>
          <a:xfrm>
            <a:off x="683568" y="1124744"/>
            <a:ext cx="5472608" cy="792088"/>
            <a:chOff x="254299" y="1608222"/>
            <a:chExt cx="6524796" cy="619220"/>
          </a:xfrm>
          <a:solidFill>
            <a:srgbClr val="99FF33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6" name="Pentagon 35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200" b="1" kern="1200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ประกาศคณะกรรมการราคากลางและขึ้นทะเบียนผู้ประกอบการ</a:t>
              </a:r>
            </a:p>
          </p:txBody>
        </p:sp>
      </p:grpSp>
      <p:sp>
        <p:nvSpPr>
          <p:cNvPr id="38" name="Oval 37"/>
          <p:cNvSpPr/>
          <p:nvPr/>
        </p:nvSpPr>
        <p:spPr>
          <a:xfrm>
            <a:off x="323528" y="1196752"/>
            <a:ext cx="576064" cy="576064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2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39552" y="2276872"/>
            <a:ext cx="5616623" cy="792088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 วิธีการ และเงื่อนไขในการขึ้นทะเบียนผู้ประกอบการงานก่อสร้างที่มีสิทธิเป็นผู้ยื่นข้อเสนอต่อหน่วยงานของรัฐ ลงวันที่ 17 พฤศจิกายน 2560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6012160" y="2420888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21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.ย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2560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7272808" y="2420888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มี</a:t>
            </a: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7524328" y="1340768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6156176" y="1340768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ราชกิจจา</a:t>
            </a:r>
            <a:r>
              <a:rPr lang="th-TH" sz="20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39552" y="3320988"/>
            <a:ext cx="5616623" cy="684076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หลักเกณฑ์ วิธีการ และเงื่อนไขในการขึ้นทะเบียนผู้ประกอบการงานก่อสร้างที่มีสิทธิเป็นผู้ยื่นข้อเสนอต่อหน่วยงานของรัฐ (ฉบับที่ 2) ลงวันที่ 10 สิงหาคม 2563</a:t>
            </a: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6012160" y="3501008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15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.ย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2563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7272808" y="3501008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16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ก.ย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2563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55217763"/>
      </p:ext>
    </p:extLst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260</a:t>
            </a:fld>
            <a:endParaRPr lang="th-TH"/>
          </a:p>
        </p:txBody>
      </p:sp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88" y="1268760"/>
            <a:ext cx="8133060" cy="457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129792"/>
      </p:ext>
    </p:extLst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261</a:t>
            </a:fld>
            <a:endParaRPr lang="th-TH"/>
          </a:p>
        </p:txBody>
      </p:sp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16" y="1340768"/>
            <a:ext cx="8128032" cy="436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217511"/>
      </p:ext>
    </p:extLst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262</a:t>
            </a:fld>
            <a:endParaRPr lang="th-TH"/>
          </a:p>
        </p:txBody>
      </p:sp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40768"/>
            <a:ext cx="8241295" cy="373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828950"/>
      </p:ext>
    </p:extLst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755576" y="326746"/>
            <a:ext cx="3310724" cy="2448272"/>
          </a:xfr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/>
            <a:r>
              <a:rPr lang="th-TH" sz="40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7. หลักเกณฑ์</a:t>
            </a:r>
            <a:br>
              <a:rPr lang="th-TH" sz="40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</a:br>
            <a:r>
              <a:rPr lang="th-TH" sz="40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การพิจารณาคัดเลือกข้อเสนอ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263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3751" y="134659"/>
            <a:ext cx="4304162" cy="3048411"/>
          </a:xfrm>
          <a:prstGeom prst="rect">
            <a:avLst/>
          </a:prstGeom>
          <a:ln>
            <a:solidFill>
              <a:srgbClr val="FF6600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3751" y="3247089"/>
            <a:ext cx="4307175" cy="2955139"/>
          </a:xfrm>
          <a:prstGeom prst="rect">
            <a:avLst/>
          </a:prstGeom>
          <a:ln>
            <a:solidFill>
              <a:srgbClr val="FF6600"/>
            </a:solidFill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00572"/>
            <a:ext cx="4183074" cy="313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614670"/>
      </p:ext>
    </p:extLst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01008"/>
            <a:ext cx="3494401" cy="2620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264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04664"/>
            <a:ext cx="4320480" cy="344158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548679"/>
            <a:ext cx="4287281" cy="3297571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817929" y="4148939"/>
            <a:ext cx="514655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69875">
              <a:buFont typeface="Courier New" panose="02070309020205020404" pitchFamily="49" charset="0"/>
              <a:buChar char="o"/>
            </a:pP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คณะกรรมการวินิจฉัยฯ ได้กำหนดแนวทางปฏิบัติ ดังนี้</a:t>
            </a:r>
          </a:p>
          <a:p>
            <a:pPr marL="444500" indent="-160338">
              <a:buFont typeface="Arial" panose="020B0604020202020204" pitchFamily="34" charset="0"/>
              <a:buChar char="•"/>
            </a:pPr>
            <a:r>
              <a:rPr lang="th-TH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หนังสือ ด่วนที่สุด ที่ กค (กวจ) 0405.2/ว 198 ลงวันที่</a:t>
            </a:r>
          </a:p>
          <a:p>
            <a:pPr marL="284162"/>
            <a:r>
              <a:rPr lang="th-TH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8 เม.ย. 64  กรณีใช้เกณฑ์ราคาประกอบเกณฑ์อื่น (</a:t>
            </a:r>
            <a:r>
              <a:rPr lang="th-TH" sz="2000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แบบที่ 3</a:t>
            </a:r>
            <a:r>
              <a:rPr lang="th-TH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</a:t>
            </a:r>
          </a:p>
          <a:p>
            <a:pPr marL="444500" indent="-161925">
              <a:buFont typeface="Arial" panose="020B0604020202020204" pitchFamily="34" charset="0"/>
              <a:buChar char="•"/>
            </a:pPr>
            <a:r>
              <a:rPr lang="th-TH" sz="20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หนังสือ ด่วนที่สุด ที่ กค (กวจ) 0405.2/ว 989 ลงวันที่ 29 ก.ย. 64 การกำหนดเกณฑ์การพิจารณาคัดเลือกข้อเสนอ ในงานจ้างจัดนิทรรศการ (</a:t>
            </a:r>
            <a:r>
              <a:rPr lang="th-TH" sz="2000" b="1" u="sng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แบบที่ 2 และแบบที่ 4</a:t>
            </a:r>
            <a:r>
              <a:rPr lang="th-TH" sz="20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</a:t>
            </a:r>
            <a:endParaRPr lang="th-TH" sz="2000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2009085"/>
      </p:ext>
    </p:extLst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8174" y="3277561"/>
            <a:ext cx="3818626" cy="2945012"/>
          </a:xfrm>
          <a:prstGeom prst="rect">
            <a:avLst/>
          </a:prstGeom>
          <a:ln>
            <a:solidFill>
              <a:srgbClr val="FF6600"/>
            </a:solidFill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868174" y="91046"/>
            <a:ext cx="3818626" cy="299991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algn="ctr"/>
            <a:r>
              <a:rPr lang="th-TH" sz="26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8. ข้อเสนออื่นๆ เช่น การขออนุมัติแต่งตั้งคณะกรรมการต่างๆ         </a:t>
            </a:r>
            <a:br>
              <a:rPr lang="th-TH" sz="26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</a:br>
            <a:r>
              <a:rPr lang="th-TH" sz="26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ที่จำเป็นในการซื้อหรือจ้าง</a:t>
            </a:r>
            <a:br>
              <a:rPr lang="th-TH" sz="26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</a:br>
            <a:r>
              <a:rPr lang="th-TH" sz="26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การออกประกาศและเอกสารเชิญชวน</a:t>
            </a:r>
            <a:br>
              <a:rPr lang="th-TH" sz="26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</a:br>
            <a:r>
              <a:rPr lang="th-TH" sz="26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และหนังสือเชิญชวน</a:t>
            </a:r>
            <a:endParaRPr lang="th-TH" sz="26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265</a:t>
            </a:fld>
            <a:endParaRPr lang="th-TH"/>
          </a:p>
        </p:txBody>
      </p:sp>
      <p:grpSp>
        <p:nvGrpSpPr>
          <p:cNvPr id="16" name="Group 1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0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Oval 1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231" y="91046"/>
            <a:ext cx="3896993" cy="2999912"/>
          </a:xfrm>
          <a:prstGeom prst="rect">
            <a:avLst/>
          </a:prstGeom>
          <a:ln>
            <a:solidFill>
              <a:srgbClr val="FF6600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953" y="3274149"/>
            <a:ext cx="3938215" cy="2975485"/>
          </a:xfrm>
          <a:prstGeom prst="rect">
            <a:avLst/>
          </a:prstGeom>
          <a:ln>
            <a:solidFill>
              <a:srgbClr val="FF6600"/>
            </a:solidFill>
          </a:ln>
        </p:spPr>
      </p:pic>
      <p:sp>
        <p:nvSpPr>
          <p:cNvPr id="11" name="Right Arrow 10"/>
          <p:cNvSpPr/>
          <p:nvPr/>
        </p:nvSpPr>
        <p:spPr>
          <a:xfrm>
            <a:off x="4364118" y="4725144"/>
            <a:ext cx="504056" cy="436118"/>
          </a:xfrm>
          <a:prstGeom prst="rightArrow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Down Arrow 12"/>
          <p:cNvSpPr/>
          <p:nvPr/>
        </p:nvSpPr>
        <p:spPr>
          <a:xfrm>
            <a:off x="2267744" y="3090958"/>
            <a:ext cx="360040" cy="266034"/>
          </a:xfrm>
          <a:prstGeom prst="downArrow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13277050"/>
      </p:ext>
    </p:extLst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817779" y="91046"/>
            <a:ext cx="4010841" cy="3051891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algn="ctr"/>
            <a:r>
              <a:rPr lang="th-TH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8. ข้อเสนออื่นๆ เช่น การขออนุมัติแต่งตั้งคณะกรรมการต่างๆ         </a:t>
            </a:r>
            <a:br>
              <a:rPr lang="th-TH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</a:br>
            <a:r>
              <a:rPr lang="th-TH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ที่จำเป็นในการซื้อหรือจ้าง</a:t>
            </a:r>
            <a:br>
              <a:rPr lang="th-TH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</a:br>
            <a:r>
              <a:rPr lang="th-TH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การออกประกาศและเอกสารเชิญชวน</a:t>
            </a:r>
            <a:br>
              <a:rPr lang="th-TH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</a:br>
            <a:r>
              <a:rPr lang="th-TH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และหนังสือเชิญชวน</a:t>
            </a:r>
            <a:endParaRPr lang="th-TH" sz="2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266</a:t>
            </a:fld>
            <a:endParaRPr lang="th-TH"/>
          </a:p>
        </p:txBody>
      </p:sp>
      <p:grpSp>
        <p:nvGrpSpPr>
          <p:cNvPr id="16" name="Group 1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0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Oval 1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262" y="127148"/>
            <a:ext cx="4032448" cy="3015789"/>
          </a:xfrm>
          <a:prstGeom prst="rect">
            <a:avLst/>
          </a:prstGeom>
          <a:ln>
            <a:solidFill>
              <a:srgbClr val="FF6600"/>
            </a:solidFill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3284984"/>
            <a:ext cx="4030166" cy="3036666"/>
          </a:xfrm>
          <a:prstGeom prst="rect">
            <a:avLst/>
          </a:prstGeom>
          <a:ln>
            <a:solidFill>
              <a:srgbClr val="FF6600"/>
            </a:solidFill>
          </a:ln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8060" y="3284984"/>
            <a:ext cx="4030561" cy="3024336"/>
          </a:xfrm>
          <a:prstGeom prst="rect">
            <a:avLst/>
          </a:prstGeom>
          <a:ln>
            <a:solidFill>
              <a:srgbClr val="FF6600"/>
            </a:solidFill>
          </a:ln>
        </p:spPr>
      </p:pic>
      <p:sp>
        <p:nvSpPr>
          <p:cNvPr id="29" name="Right Arrow 28"/>
          <p:cNvSpPr/>
          <p:nvPr/>
        </p:nvSpPr>
        <p:spPr>
          <a:xfrm>
            <a:off x="4388312" y="4587371"/>
            <a:ext cx="409748" cy="504056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30845303"/>
      </p:ext>
    </p:extLst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4798827" y="146592"/>
            <a:ext cx="4040373" cy="3051891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algn="ctr"/>
            <a:r>
              <a:rPr lang="th-TH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8. ข้อเสนออื่นๆ เช่น การขออนุมัติแต่งตั้งคณะกรรมการต่างๆ         </a:t>
            </a:r>
            <a:br>
              <a:rPr lang="th-TH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</a:br>
            <a:r>
              <a:rPr lang="th-TH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ที่จำเป็นในการซื้อหรือจ้าง</a:t>
            </a:r>
            <a:br>
              <a:rPr lang="th-TH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</a:br>
            <a:r>
              <a:rPr lang="th-TH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การออกประกาศและเอกสารเชิญชวน</a:t>
            </a:r>
            <a:br>
              <a:rPr lang="th-TH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</a:br>
            <a:r>
              <a:rPr lang="th-TH" sz="2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และหนังสือเชิญชวน</a:t>
            </a:r>
            <a:endParaRPr lang="th-TH" sz="2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267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76" y="136064"/>
            <a:ext cx="4079748" cy="3053429"/>
          </a:xfrm>
          <a:prstGeom prst="rect">
            <a:avLst/>
          </a:prstGeom>
          <a:ln>
            <a:solidFill>
              <a:srgbClr val="FF6600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08" y="3331897"/>
            <a:ext cx="4058416" cy="2932479"/>
          </a:xfrm>
          <a:prstGeom prst="rect">
            <a:avLst/>
          </a:prstGeom>
          <a:ln>
            <a:solidFill>
              <a:srgbClr val="FF6600"/>
            </a:solidFill>
          </a:ln>
        </p:spPr>
      </p:pic>
      <p:sp>
        <p:nvSpPr>
          <p:cNvPr id="21" name="Down Arrow 20"/>
          <p:cNvSpPr/>
          <p:nvPr/>
        </p:nvSpPr>
        <p:spPr>
          <a:xfrm>
            <a:off x="2177326" y="3054440"/>
            <a:ext cx="432048" cy="306668"/>
          </a:xfrm>
          <a:prstGeom prst="downArrow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26" name="Group 25"/>
          <p:cNvGrpSpPr/>
          <p:nvPr/>
        </p:nvGrpSpPr>
        <p:grpSpPr>
          <a:xfrm>
            <a:off x="366341" y="119221"/>
            <a:ext cx="8485724" cy="6128312"/>
            <a:chOff x="366341" y="119221"/>
            <a:chExt cx="8485724" cy="6128312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72484" y="3375628"/>
              <a:ext cx="4079581" cy="2856599"/>
            </a:xfrm>
            <a:prstGeom prst="rect">
              <a:avLst/>
            </a:prstGeom>
            <a:ln>
              <a:solidFill>
                <a:srgbClr val="FF6600"/>
              </a:solidFill>
            </a:ln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6341" y="119221"/>
              <a:ext cx="4079748" cy="3053429"/>
            </a:xfrm>
            <a:prstGeom prst="rect">
              <a:avLst/>
            </a:prstGeom>
            <a:ln>
              <a:solidFill>
                <a:srgbClr val="FF6600"/>
              </a:solidFill>
            </a:ln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7673" y="3315054"/>
              <a:ext cx="4058416" cy="2932479"/>
            </a:xfrm>
            <a:prstGeom prst="rect">
              <a:avLst/>
            </a:prstGeom>
            <a:ln>
              <a:solidFill>
                <a:srgbClr val="FF6600"/>
              </a:solidFill>
            </a:ln>
          </p:spPr>
        </p:pic>
        <p:sp>
          <p:nvSpPr>
            <p:cNvPr id="24" name="Title 1"/>
            <p:cNvSpPr txBox="1">
              <a:spLocks/>
            </p:cNvSpPr>
            <p:nvPr/>
          </p:nvSpPr>
          <p:spPr>
            <a:xfrm>
              <a:off x="4811692" y="129749"/>
              <a:ext cx="4040373" cy="3051891"/>
            </a:xfrm>
            <a:prstGeom prst="rect">
              <a:avLst/>
            </a:prstGeom>
            <a:ln w="25400" cap="flat" cmpd="sng" algn="ctr">
              <a:solidFill>
                <a:srgbClr val="92D050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 anchorCtr="0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h-TH" sz="2800" b="1">
                  <a:solidFill>
                    <a:srgbClr val="0000FF"/>
                  </a:solidFill>
                  <a:latin typeface="EucrosiaUPC" panose="02020603050405020304" pitchFamily="18" charset="-34"/>
                  <a:cs typeface="EucrosiaUPC" panose="02020603050405020304" pitchFamily="18" charset="-34"/>
                </a:rPr>
                <a:t>8. ข้อเสนออื่นๆ เช่น การขออนุมัติแต่งตั้งคณะกรรมการต่างๆ         </a:t>
              </a:r>
              <a:br>
                <a:rPr lang="th-TH" sz="2800" b="1">
                  <a:solidFill>
                    <a:srgbClr val="0000FF"/>
                  </a:solidFill>
                  <a:latin typeface="EucrosiaUPC" panose="02020603050405020304" pitchFamily="18" charset="-34"/>
                  <a:cs typeface="EucrosiaUPC" panose="02020603050405020304" pitchFamily="18" charset="-34"/>
                </a:rPr>
              </a:br>
              <a:r>
                <a:rPr lang="th-TH" sz="2800" b="1">
                  <a:solidFill>
                    <a:srgbClr val="0000FF"/>
                  </a:solidFill>
                  <a:latin typeface="EucrosiaUPC" panose="02020603050405020304" pitchFamily="18" charset="-34"/>
                  <a:cs typeface="EucrosiaUPC" panose="02020603050405020304" pitchFamily="18" charset="-34"/>
                </a:rPr>
                <a:t>ที่จำเป็นในการซื้อหรือจ้าง</a:t>
              </a:r>
              <a:br>
                <a:rPr lang="th-TH" sz="2800" b="1">
                  <a:solidFill>
                    <a:srgbClr val="0000FF"/>
                  </a:solidFill>
                  <a:latin typeface="EucrosiaUPC" panose="02020603050405020304" pitchFamily="18" charset="-34"/>
                  <a:cs typeface="EucrosiaUPC" panose="02020603050405020304" pitchFamily="18" charset="-34"/>
                </a:rPr>
              </a:br>
              <a:r>
                <a:rPr lang="th-TH" sz="2800" b="1">
                  <a:solidFill>
                    <a:srgbClr val="0000FF"/>
                  </a:solidFill>
                  <a:latin typeface="EucrosiaUPC" panose="02020603050405020304" pitchFamily="18" charset="-34"/>
                  <a:cs typeface="EucrosiaUPC" panose="02020603050405020304" pitchFamily="18" charset="-34"/>
                </a:rPr>
                <a:t>การออกประกาศและเอกสารเชิญชวน</a:t>
              </a:r>
              <a:br>
                <a:rPr lang="th-TH" sz="2800" b="1">
                  <a:solidFill>
                    <a:srgbClr val="0000FF"/>
                  </a:solidFill>
                  <a:latin typeface="EucrosiaUPC" panose="02020603050405020304" pitchFamily="18" charset="-34"/>
                  <a:cs typeface="EucrosiaUPC" panose="02020603050405020304" pitchFamily="18" charset="-34"/>
                </a:rPr>
              </a:br>
              <a:r>
                <a:rPr lang="th-TH" sz="2800" b="1">
                  <a:solidFill>
                    <a:srgbClr val="0000FF"/>
                  </a:solidFill>
                  <a:latin typeface="EucrosiaUPC" panose="02020603050405020304" pitchFamily="18" charset="-34"/>
                  <a:cs typeface="EucrosiaUPC" panose="02020603050405020304" pitchFamily="18" charset="-34"/>
                </a:rPr>
                <a:t>และหนังสือเชิญชวน</a:t>
              </a:r>
              <a:endPara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5" name="Down Arrow 24"/>
            <p:cNvSpPr/>
            <p:nvPr/>
          </p:nvSpPr>
          <p:spPr>
            <a:xfrm>
              <a:off x="2190191" y="3037597"/>
              <a:ext cx="432048" cy="306668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2880720866"/>
      </p:ext>
    </p:extLst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ว 85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9650" y="1073249"/>
            <a:ext cx="7908814" cy="466000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268</a:t>
            </a:fld>
            <a:endParaRPr lang="th-TH"/>
          </a:p>
        </p:txBody>
      </p:sp>
      <p:sp>
        <p:nvSpPr>
          <p:cNvPr id="6" name="Rectangle 5"/>
          <p:cNvSpPr/>
          <p:nvPr/>
        </p:nvSpPr>
        <p:spPr>
          <a:xfrm>
            <a:off x="539552" y="332656"/>
            <a:ext cx="8136904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ค่าตอบแทน </a:t>
            </a:r>
            <a:r>
              <a:rPr lang="th-TH" altLang="th-TH" sz="36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ตามหลักเกณฑ์ที่กระทรวงการคลังกำหนด </a:t>
            </a:r>
            <a:endParaRPr lang="th-TH" sz="3600" dirty="0"/>
          </a:p>
        </p:txBody>
      </p:sp>
      <p:pic>
        <p:nvPicPr>
          <p:cNvPr id="9" name="Picture 8" descr="เหรียญ 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4653136"/>
            <a:ext cx="2672091" cy="163108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เหรียญ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5896" y="4020065"/>
            <a:ext cx="5076056" cy="250527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269</a:t>
            </a:fld>
            <a:endParaRPr lang="th-TH"/>
          </a:p>
        </p:txBody>
      </p:sp>
      <p:sp>
        <p:nvSpPr>
          <p:cNvPr id="6" name="Rectangle 5"/>
          <p:cNvSpPr/>
          <p:nvPr/>
        </p:nvSpPr>
        <p:spPr>
          <a:xfrm>
            <a:off x="539552" y="332656"/>
            <a:ext cx="8136904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ค่าตอบแทน </a:t>
            </a:r>
            <a:r>
              <a:rPr lang="th-TH" altLang="th-TH" sz="36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ตามหลักเกณฑ์ที่กระทรวงการคลังกำหนด </a:t>
            </a:r>
            <a:endParaRPr lang="th-TH" sz="3600" dirty="0"/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8" name="Picture 17" descr="ว 85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484784"/>
            <a:ext cx="8174754" cy="331236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836712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764704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130622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</a:p>
        </p:txBody>
      </p:sp>
      <p:grpSp>
        <p:nvGrpSpPr>
          <p:cNvPr id="9" name="Group 34"/>
          <p:cNvGrpSpPr/>
          <p:nvPr/>
        </p:nvGrpSpPr>
        <p:grpSpPr>
          <a:xfrm>
            <a:off x="683568" y="1124744"/>
            <a:ext cx="5472608" cy="792088"/>
            <a:chOff x="254299" y="1608222"/>
            <a:chExt cx="6524796" cy="619220"/>
          </a:xfrm>
          <a:solidFill>
            <a:srgbClr val="99FF33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6" name="Pentagon 35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200" b="1" kern="1200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ประกาศคณะกรรมการราคากลางและขึ้นทะเบียนผู้ประกอบการ</a:t>
              </a:r>
            </a:p>
          </p:txBody>
        </p:sp>
      </p:grpSp>
      <p:sp>
        <p:nvSpPr>
          <p:cNvPr id="38" name="Oval 37"/>
          <p:cNvSpPr/>
          <p:nvPr/>
        </p:nvSpPr>
        <p:spPr>
          <a:xfrm>
            <a:off x="323528" y="1196752"/>
            <a:ext cx="576064" cy="576064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2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7524328" y="1340768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6156176" y="1340768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ราชกิจจา</a:t>
            </a:r>
            <a:r>
              <a:rPr lang="th-TH" sz="20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6012160" y="227687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25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.พ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2565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7272808" y="227687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26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</a:t>
            </a: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.พ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2565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6012160" y="308295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2565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7272808" y="308295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3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พ</a:t>
            </a: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2565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39553" y="2204864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1800" b="1" dirty="0">
                <a:solidFill>
                  <a:schemeClr val="tx1"/>
                </a:solidFill>
                <a:latin typeface="EucrosiaUPC" panose="02020603050405020304" pitchFamily="18" charset="-34"/>
                <a:cs typeface="EucrosiaUPC" pitchFamily="18" charset="-34"/>
              </a:rPr>
              <a:t>เรื่อง สิทธิในการรับงานของผู้ขึ้นทะเบียนผู้ประกอบการงานก่อสร้าง สาขางานก่อสร้างชลประทาน ของกรมชลประทาน ลงวันที่ 11 กุมภาพันธ์ 2565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39552" y="3068960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1800" b="1" dirty="0">
                <a:solidFill>
                  <a:schemeClr val="tx1"/>
                </a:solidFill>
                <a:latin typeface="EucrosiaUPC" panose="02020603050405020304" pitchFamily="18" charset="-34"/>
                <a:cs typeface="EucrosiaUPC" pitchFamily="18" charset="-34"/>
              </a:rPr>
              <a:t>เรื่อง สิทธิในการรับงานของผู้ขึ้นทะเบียนผู้ประกอบการงานก่อสร้าง สาขางานก่อสร้างชลประทาน ของกรมทรัพยากรน้ำ ลงวันที่ 8 เมษายน 2565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39553" y="3969059"/>
            <a:ext cx="5616623" cy="828093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1800" b="1" dirty="0">
                <a:solidFill>
                  <a:schemeClr val="tx1"/>
                </a:solidFill>
                <a:latin typeface="EucrosiaUPC" panose="02020603050405020304" pitchFamily="18" charset="-34"/>
                <a:cs typeface="EucrosiaUPC" pitchFamily="18" charset="-34"/>
              </a:rPr>
              <a:t>เรื่อง สิทธิในการรับงานของผู้ขึ้นทะเบียนผู้ประกอบการงานก่อสร้างสาขางานก่อสร้างทางและสะพานพิเศษ สาขางานก่อสร้างทาง สาขางานก่อสร้างสะพาน</a:t>
            </a:r>
          </a:p>
          <a:p>
            <a:r>
              <a:rPr lang="th-TH" sz="1800" b="1" dirty="0">
                <a:solidFill>
                  <a:schemeClr val="tx1"/>
                </a:solidFill>
                <a:latin typeface="EucrosiaUPC" panose="02020603050405020304" pitchFamily="18" charset="-34"/>
                <a:cs typeface="EucrosiaUPC" pitchFamily="18" charset="-34"/>
              </a:rPr>
              <a:t>ของกรมทางหลวง ลงวันที่ 30 พฤศจิกายน 2563</a:t>
            </a:r>
          </a:p>
        </p:txBody>
      </p:sp>
      <p:sp>
        <p:nvSpPr>
          <p:cNvPr id="50" name="Title 1"/>
          <p:cNvSpPr txBox="1">
            <a:spLocks/>
          </p:cNvSpPr>
          <p:nvPr/>
        </p:nvSpPr>
        <p:spPr>
          <a:xfrm>
            <a:off x="6012160" y="3983049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4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ธ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2563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7272808" y="3983049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8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ธ</a:t>
            </a: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2563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539552" y="5049179"/>
            <a:ext cx="5616623" cy="828093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1800" b="1" dirty="0">
                <a:solidFill>
                  <a:schemeClr val="tx1"/>
                </a:solidFill>
                <a:latin typeface="EucrosiaUPC" panose="02020603050405020304" pitchFamily="18" charset="-34"/>
                <a:cs typeface="EucrosiaUPC" pitchFamily="18" charset="-34"/>
              </a:rPr>
              <a:t>เรื่อง สิทธิในการรับงานของผู้ขึ้นทะเบียนผู้ประกอบการงานก่อสร้างสาขางานก่อสร้างทางและสะพานพิเศษ สาขางานก่อสร้างทาง ของกรมทางหลวงชนบท ลงวันที่ 30 พฤศจิกายน 2563</a:t>
            </a: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6012160" y="509917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4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ธ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2563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8" name="Title 1"/>
          <p:cNvSpPr txBox="1">
            <a:spLocks/>
          </p:cNvSpPr>
          <p:nvPr/>
        </p:nvSpPr>
        <p:spPr>
          <a:xfrm>
            <a:off x="7272808" y="509917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8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ธ</a:t>
            </a: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2563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51578903"/>
      </p:ext>
    </p:extLst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สังเกตการณ์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4941168"/>
            <a:ext cx="3672408" cy="1452271"/>
          </a:xfrm>
          <a:prstGeom prst="rect">
            <a:avLst/>
          </a:prstGeom>
        </p:spPr>
      </p:pic>
      <p:pic>
        <p:nvPicPr>
          <p:cNvPr id="17" name="Picture 16" descr="ว 85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117534"/>
            <a:ext cx="7704856" cy="396765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270</a:t>
            </a:fld>
            <a:endParaRPr lang="th-TH"/>
          </a:p>
        </p:txBody>
      </p:sp>
      <p:pic>
        <p:nvPicPr>
          <p:cNvPr id="8" name="Picture 7" descr="บุคคลหนึ่ง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3140968"/>
            <a:ext cx="1672279" cy="15121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/>
          <p:cNvSpPr/>
          <p:nvPr/>
        </p:nvSpPr>
        <p:spPr>
          <a:xfrm>
            <a:off x="611560" y="332656"/>
            <a:ext cx="7992888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ค่าตอบแทน </a:t>
            </a:r>
            <a:r>
              <a:rPr lang="th-TH" altLang="th-TH" sz="36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ตามหลักเกณฑ์ที่กระทรวงการคลังกำหนด </a:t>
            </a:r>
            <a:endParaRPr lang="th-TH" sz="3600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271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755576" y="260648"/>
            <a:ext cx="792088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ค่าตอบแทน </a:t>
            </a:r>
            <a:r>
              <a:rPr lang="th-TH" altLang="th-TH" sz="36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ตามหลักเกณฑ์ที่กระทรวงการคลังกำหนด </a:t>
            </a:r>
            <a:endParaRPr lang="th-TH" sz="3600" dirty="0"/>
          </a:p>
        </p:txBody>
      </p:sp>
      <p:sp>
        <p:nvSpPr>
          <p:cNvPr id="11" name="Rectangle 10"/>
          <p:cNvSpPr/>
          <p:nvPr/>
        </p:nvSpPr>
        <p:spPr>
          <a:xfrm>
            <a:off x="0" y="1988840"/>
            <a:ext cx="323528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2771800" y="4581128"/>
            <a:ext cx="3528392" cy="1728192"/>
            <a:chOff x="251520" y="1340768"/>
            <a:chExt cx="6480720" cy="3024336"/>
          </a:xfrm>
        </p:grpSpPr>
        <p:pic>
          <p:nvPicPr>
            <p:cNvPr id="13" name="Picture 12" descr="ที่ปรึกษา 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5240" y="1340768"/>
              <a:ext cx="6477000" cy="298132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4" name="Rectangle 13"/>
            <p:cNvSpPr/>
            <p:nvPr/>
          </p:nvSpPr>
          <p:spPr>
            <a:xfrm>
              <a:off x="251520" y="1340768"/>
              <a:ext cx="648072" cy="3024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115616" y="1484784"/>
              <a:ext cx="2088232" cy="4320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Government</a:t>
              </a:r>
              <a:endParaRPr lang="th-TH" sz="1000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3" name="Picture 22" descr="ว 85-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936" y="1233178"/>
            <a:ext cx="8062528" cy="3203933"/>
          </a:xfrm>
          <a:prstGeom prst="rect">
            <a:avLst/>
          </a:prstGeom>
        </p:spPr>
      </p:pic>
    </p:spTree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272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755576" y="260648"/>
            <a:ext cx="792088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ค่าตอบแทน </a:t>
            </a:r>
            <a:r>
              <a:rPr lang="th-TH" altLang="th-TH" sz="36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ตามหลักเกณฑ์ที่กระทรวงการคลังกำหนด </a:t>
            </a:r>
            <a:endParaRPr lang="th-TH" sz="3600" dirty="0"/>
          </a:p>
        </p:txBody>
      </p:sp>
      <p:sp>
        <p:nvSpPr>
          <p:cNvPr id="11" name="Rectangle 10"/>
          <p:cNvSpPr/>
          <p:nvPr/>
        </p:nvSpPr>
        <p:spPr>
          <a:xfrm>
            <a:off x="0" y="1988840"/>
            <a:ext cx="323528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24" name="Picture 23" descr="ว 85-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068238"/>
            <a:ext cx="7704856" cy="4157225"/>
          </a:xfrm>
          <a:prstGeom prst="rect">
            <a:avLst/>
          </a:prstGeom>
        </p:spPr>
      </p:pic>
      <p:pic>
        <p:nvPicPr>
          <p:cNvPr id="9" name="Picture 8" descr="คุมงาน 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4941168"/>
            <a:ext cx="1152128" cy="1663500"/>
          </a:xfrm>
          <a:prstGeom prst="rect">
            <a:avLst/>
          </a:prstGeom>
        </p:spPr>
      </p:pic>
      <p:grpSp>
        <p:nvGrpSpPr>
          <p:cNvPr id="3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273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467544" y="260648"/>
            <a:ext cx="828092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ค่าตอบแทน </a:t>
            </a:r>
            <a:r>
              <a:rPr lang="th-TH" altLang="th-TH" sz="36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ตามหลักเกณฑ์ที่กระทรวงการคลังกำหนด </a:t>
            </a:r>
            <a:endParaRPr lang="th-TH" sz="36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0" name="Picture 19" descr="ว 85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710" y="1124744"/>
            <a:ext cx="8344754" cy="4341453"/>
          </a:xfrm>
          <a:prstGeom prst="rect">
            <a:avLst/>
          </a:prstGeom>
        </p:spPr>
      </p:pic>
      <p:pic>
        <p:nvPicPr>
          <p:cNvPr id="8" name="Picture 7" descr="รับเงิน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917243"/>
            <a:ext cx="2016224" cy="1343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274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467544" y="260648"/>
            <a:ext cx="828092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ค่าตอบแทน </a:t>
            </a:r>
            <a:r>
              <a:rPr lang="th-TH" altLang="th-TH" sz="36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ตามหลักเกณฑ์ที่กระทรวงการคลังกำหนด </a:t>
            </a:r>
            <a:endParaRPr lang="th-TH" sz="3600" dirty="0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Picture 14" descr="ว 85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167555"/>
            <a:ext cx="7920880" cy="4853733"/>
          </a:xfrm>
          <a:prstGeom prst="rect">
            <a:avLst/>
          </a:prstGeom>
        </p:spPr>
      </p:pic>
    </p:spTree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275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467544" y="260648"/>
            <a:ext cx="828092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ค่าตอบแทน </a:t>
            </a:r>
            <a:r>
              <a:rPr lang="th-TH" altLang="th-TH" sz="36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ตามหลักเกณฑ์ที่กระทรวงการคลังกำหนด </a:t>
            </a:r>
            <a:endParaRPr lang="th-TH" sz="3600" dirty="0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 descr="ว 85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3" y="1319609"/>
            <a:ext cx="8324045" cy="2181399"/>
          </a:xfrm>
          <a:prstGeom prst="rect">
            <a:avLst/>
          </a:prstGeom>
        </p:spPr>
      </p:pic>
      <p:pic>
        <p:nvPicPr>
          <p:cNvPr id="20" name="Picture 19" descr="yes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3789040"/>
            <a:ext cx="2160240" cy="2256251"/>
          </a:xfrm>
          <a:prstGeom prst="rect">
            <a:avLst/>
          </a:prstGeom>
        </p:spPr>
      </p:pic>
      <p:pic>
        <p:nvPicPr>
          <p:cNvPr id="21" name="Picture 20" descr="คน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3789040"/>
            <a:ext cx="1800200" cy="2247384"/>
          </a:xfrm>
          <a:prstGeom prst="rect">
            <a:avLst/>
          </a:prstGeom>
        </p:spPr>
      </p:pic>
      <p:sp>
        <p:nvSpPr>
          <p:cNvPr id="22" name="Left-Right Arrow 21"/>
          <p:cNvSpPr/>
          <p:nvPr/>
        </p:nvSpPr>
        <p:spPr>
          <a:xfrm>
            <a:off x="4139952" y="4653136"/>
            <a:ext cx="1152128" cy="64807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764704"/>
            <a:ext cx="5224065" cy="665758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h-TH" altLang="th-TH" sz="48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การจัดทำประกาศเชิญชวนทั่วไป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899343" y="1500188"/>
            <a:ext cx="7777113" cy="3584996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538163" indent="-538163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600" b="1" dirty="0">
                <a:latin typeface="EucrosiaUPC" pitchFamily="18" charset="-34"/>
                <a:cs typeface="EucrosiaUPC" pitchFamily="18" charset="-34"/>
              </a:rPr>
              <a:t>วิธีประกาศเชิญชวนตาม ม. 55(1)</a:t>
            </a:r>
          </a:p>
          <a:p>
            <a:pPr marL="538163" indent="-538163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ต้องจัดทำประกาศและเอกสารเชิญชวน </a:t>
            </a:r>
          </a:p>
          <a:p>
            <a:pPr marL="538163" indent="-538163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600" b="1" dirty="0">
                <a:latin typeface="EucrosiaUPC" pitchFamily="18" charset="-34"/>
                <a:cs typeface="EucrosiaUPC" pitchFamily="18" charset="-34"/>
              </a:rPr>
              <a:t>จะซื้อจัดจ้างพัสดุใด วัน เวลา สถานที่ยื่นข้อเสนอและเงื่อนไขอื่น </a:t>
            </a:r>
          </a:p>
          <a:p>
            <a:pPr marL="538163" indent="-538163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6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ต้องเผยแพร่ในระบบเครือข่ายสารสนเทศของกรมบัญชีกลางและของหน่วยงาน และปิดประกาศ</a:t>
            </a:r>
          </a:p>
          <a:p>
            <a:pPr marL="538163" indent="-538163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600" b="1" dirty="0">
                <a:latin typeface="EucrosiaUPC" pitchFamily="18" charset="-34"/>
                <a:cs typeface="EucrosiaUPC" pitchFamily="18" charset="-34"/>
              </a:rPr>
              <a:t>จะเผยแพร่วิธีอื่นได้</a:t>
            </a:r>
          </a:p>
          <a:p>
            <a:pPr marL="538163" indent="-538163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600" b="1" kern="0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หลักเกณฑ์ วิธีการและรายละเอียด เป็นไปตามระเบียบรัฐมนตรีกำหนด</a:t>
            </a:r>
            <a:r>
              <a:rPr lang="th-TH" alt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endParaRPr lang="en-US" altLang="th-TH" sz="3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11560" y="4869160"/>
            <a:ext cx="8208963" cy="1512168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th-TH" altLang="th-TH" sz="3200" b="1" i="1" u="none" strike="noStrike" kern="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</a:t>
            </a:r>
            <a:r>
              <a:rPr lang="th-TH" altLang="th-TH" sz="2400" b="1" i="1" kern="0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คณะกรรมการนโยบายการจัดซื้อจัดจ้างและการบริหารพัสดุภาครัฐ ได้กำหนด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th-TH" altLang="th-TH" sz="2400" b="1" i="1" kern="0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     แบบประกาศและเอกสารเชิญชวน ตามหนังสือ ด่วนที่สุด ที่ กค (กนบ) 0405.2/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th-TH" altLang="th-TH" sz="2400" b="1" i="1" kern="0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     ว 410 ลงวันที่ 24 ตุลาคม 2560 และ หนังสือคณะกรรมการวินิจฉัยฯ อีกหลายฉบับ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คำบรรยายภาพแบบวงรี 3"/>
          <p:cNvSpPr/>
          <p:nvPr/>
        </p:nvSpPr>
        <p:spPr>
          <a:xfrm>
            <a:off x="7164288" y="764704"/>
            <a:ext cx="1440160" cy="1368152"/>
          </a:xfrm>
          <a:prstGeom prst="wedgeEllipseCallout">
            <a:avLst>
              <a:gd name="adj1" fmla="val -94356"/>
              <a:gd name="adj2" fmla="val -19941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พ.ร.บ.มาตรา </a:t>
            </a:r>
            <a:r>
              <a:rPr lang="en-US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62</a:t>
            </a: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</p:spTree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15838" y="703511"/>
            <a:ext cx="8248650" cy="1285329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th-TH" alt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การจัดทำหนังสือเชิญชวนในวิธีคัดเลือก</a:t>
            </a:r>
            <a:br>
              <a:rPr lang="th-TH" alt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และวิธีเฉพาะเจาะจง (</a:t>
            </a:r>
            <a:r>
              <a:rPr lang="th-TH" alt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ม.62)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2276872"/>
            <a:ext cx="8208963" cy="3888432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538163" indent="-538163">
              <a:buFont typeface="Courier New" pitchFamily="49" charset="0"/>
              <a:buChar char="o"/>
              <a:defRPr/>
            </a:pPr>
            <a:r>
              <a:rPr lang="th-TH" altLang="th-TH" sz="4000" b="1" dirty="0">
                <a:latin typeface="EucrosiaUPC" pitchFamily="18" charset="-34"/>
                <a:cs typeface="EucrosiaUPC" pitchFamily="18" charset="-34"/>
              </a:rPr>
              <a:t>ให้หน่วยงานของรัฐจัดทำหนังสือเชิญชวน</a:t>
            </a:r>
          </a:p>
          <a:p>
            <a:pPr marL="538163" indent="-538163">
              <a:buFont typeface="Courier New" pitchFamily="49" charset="0"/>
              <a:buChar char="o"/>
              <a:defRPr/>
            </a:pPr>
            <a:r>
              <a:rPr lang="th-TH" altLang="th-TH" sz="4000" b="1" dirty="0">
                <a:latin typeface="EucrosiaUPC" pitchFamily="18" charset="-34"/>
                <a:cs typeface="EucrosiaUPC" pitchFamily="18" charset="-34"/>
              </a:rPr>
              <a:t>ให้ผู้ประกอบการเข้ายื่นข้อเสนอ</a:t>
            </a:r>
          </a:p>
          <a:p>
            <a:pPr marL="538163" indent="-538163">
              <a:buFont typeface="Courier New" pitchFamily="49" charset="0"/>
              <a:buChar char="o"/>
              <a:defRPr/>
            </a:pPr>
            <a:r>
              <a:rPr lang="th-TH" altLang="th-TH" sz="4000" b="1" dirty="0">
                <a:latin typeface="EucrosiaUPC" pitchFamily="18" charset="-34"/>
                <a:cs typeface="EucrosiaUPC" pitchFamily="18" charset="-34"/>
              </a:rPr>
              <a:t>ตามระเบียบที่รัฐมนตรีกำหนด</a:t>
            </a:r>
          </a:p>
          <a:p>
            <a:pPr marL="0" indent="0">
              <a:buNone/>
              <a:defRPr/>
            </a:pPr>
            <a:r>
              <a:rPr lang="th-TH" altLang="th-TH" sz="4000" b="1" dirty="0">
                <a:latin typeface="EucrosiaUPC" pitchFamily="18" charset="-34"/>
                <a:cs typeface="EucrosiaUPC" pitchFamily="18" charset="-34"/>
              </a:rPr>
              <a:t>     </a:t>
            </a:r>
            <a:r>
              <a:rPr lang="th-TH" alt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(ปัจจุบัน ระบบ </a:t>
            </a:r>
            <a:r>
              <a:rPr lang="en-US" alt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e-GP </a:t>
            </a:r>
            <a:r>
              <a:rPr lang="th-TH" alt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ได้จัดทำรูปแบบ</a:t>
            </a:r>
          </a:p>
          <a:p>
            <a:pPr marL="0" indent="0">
              <a:buNone/>
              <a:defRPr/>
            </a:pPr>
            <a:r>
              <a:rPr lang="th-TH" alt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ของหนังสือเชิญไว้แล้ว)</a:t>
            </a:r>
          </a:p>
        </p:txBody>
      </p:sp>
      <p:pic>
        <p:nvPicPr>
          <p:cNvPr id="4" name="Picture 3" descr="เสนองา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5652120" y="3651146"/>
            <a:ext cx="2736304" cy="223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Manual Input 7"/>
          <p:cNvSpPr/>
          <p:nvPr/>
        </p:nvSpPr>
        <p:spPr>
          <a:xfrm>
            <a:off x="5508104" y="3717032"/>
            <a:ext cx="3384376" cy="864096"/>
          </a:xfrm>
          <a:prstGeom prst="flowChartManualInpu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5400600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algn="ctr"/>
            <a:r>
              <a:rPr lang="th-TH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กระบวนการ</a:t>
            </a:r>
            <a:br>
              <a:rPr lang="th-TH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</a:br>
            <a:r>
              <a:rPr lang="th-TH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จัดซื้อจัดจ้างแต่ละวิธี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278</a:t>
            </a:fld>
            <a:endParaRPr lang="th-TH"/>
          </a:p>
        </p:txBody>
      </p:sp>
      <p:sp>
        <p:nvSpPr>
          <p:cNvPr id="5" name="Pentagon 4"/>
          <p:cNvSpPr/>
          <p:nvPr/>
        </p:nvSpPr>
        <p:spPr>
          <a:xfrm>
            <a:off x="539552" y="1412776"/>
            <a:ext cx="3024336" cy="936104"/>
          </a:xfrm>
          <a:prstGeom prst="homePlat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>
                <a:latin typeface="EucrosiaUPC" pitchFamily="18" charset="-34"/>
                <a:cs typeface="EucrosiaUPC" pitchFamily="18" charset="-34"/>
              </a:rPr>
              <a:t>ขั้นตอนที่ 3</a:t>
            </a:r>
          </a:p>
        </p:txBody>
      </p:sp>
      <p:sp>
        <p:nvSpPr>
          <p:cNvPr id="6" name="Chevron 5"/>
          <p:cNvSpPr/>
          <p:nvPr/>
        </p:nvSpPr>
        <p:spPr>
          <a:xfrm>
            <a:off x="3347864" y="1412776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7" name="Picture 6" descr="ขั้นตอ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21746" y="1950315"/>
            <a:ext cx="2654710" cy="23427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pSp>
        <p:nvGrpSpPr>
          <p:cNvPr id="9" name="Group 8"/>
          <p:cNvGrpSpPr/>
          <p:nvPr/>
        </p:nvGrpSpPr>
        <p:grpSpPr>
          <a:xfrm>
            <a:off x="0" y="5805264"/>
            <a:ext cx="9144000" cy="792088"/>
            <a:chOff x="0" y="5805264"/>
            <a:chExt cx="9144000" cy="792088"/>
          </a:xfrm>
        </p:grpSpPr>
        <p:grpSp>
          <p:nvGrpSpPr>
            <p:cNvPr id="10" name="Group 5"/>
            <p:cNvGrpSpPr/>
            <p:nvPr/>
          </p:nvGrpSpPr>
          <p:grpSpPr>
            <a:xfrm>
              <a:off x="0" y="5805264"/>
              <a:ext cx="9144000" cy="720080"/>
              <a:chOff x="0" y="5805264"/>
              <a:chExt cx="9144000" cy="720080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05264"/>
                <a:ext cx="9144000" cy="720080"/>
                <a:chOff x="0" y="5805264"/>
                <a:chExt cx="9144000" cy="720080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5112568" y="5805264"/>
                  <a:ext cx="399593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4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34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34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34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5364088" y="6237312"/>
                  <a:ext cx="3672408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O P Y R I G H T</a:t>
                  </a:r>
                  <a:endParaRPr lang="th-TH" sz="4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5652120" y="6165304"/>
              <a:ext cx="432048" cy="43204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4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628800"/>
            <a:ext cx="8208912" cy="2952328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lvl="0" algn="ctr"/>
            <a:r>
              <a:rPr lang="th-TH" sz="5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การซื้อหรือจ้าง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279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933056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789040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0" y="5805264"/>
            <a:ext cx="9144000" cy="792088"/>
            <a:chOff x="0" y="5805264"/>
            <a:chExt cx="9144000" cy="792088"/>
          </a:xfrm>
        </p:grpSpPr>
        <p:grpSp>
          <p:nvGrpSpPr>
            <p:cNvPr id="8" name="Group 5"/>
            <p:cNvGrpSpPr/>
            <p:nvPr/>
          </p:nvGrpSpPr>
          <p:grpSpPr>
            <a:xfrm>
              <a:off x="0" y="5805264"/>
              <a:ext cx="9144000" cy="720080"/>
              <a:chOff x="0" y="5805264"/>
              <a:chExt cx="9144000" cy="720080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05264"/>
                <a:ext cx="9144000" cy="720080"/>
                <a:chOff x="0" y="5805264"/>
                <a:chExt cx="9144000" cy="720080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5112568" y="5805264"/>
                  <a:ext cx="399593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4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34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34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34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5364088" y="6237312"/>
                  <a:ext cx="3672408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4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O P Y R I G H T</a:t>
                  </a:r>
                  <a:endParaRPr lang="th-TH" sz="4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5652120" y="6165304"/>
              <a:ext cx="432048" cy="43204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4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836712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764704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130622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</a:p>
        </p:txBody>
      </p:sp>
      <p:grpSp>
        <p:nvGrpSpPr>
          <p:cNvPr id="9" name="Group 34"/>
          <p:cNvGrpSpPr/>
          <p:nvPr/>
        </p:nvGrpSpPr>
        <p:grpSpPr>
          <a:xfrm>
            <a:off x="683568" y="1124744"/>
            <a:ext cx="5472608" cy="792088"/>
            <a:chOff x="254299" y="1608222"/>
            <a:chExt cx="6524796" cy="619220"/>
          </a:xfrm>
          <a:solidFill>
            <a:srgbClr val="99FF33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6" name="Pentagon 35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200" b="1" kern="1200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ประกาศคณะกรรมการราคากลางและขึ้นทะเบียนผู้ประกอบการ</a:t>
              </a:r>
            </a:p>
          </p:txBody>
        </p:sp>
      </p:grpSp>
      <p:sp>
        <p:nvSpPr>
          <p:cNvPr id="38" name="Oval 37"/>
          <p:cNvSpPr/>
          <p:nvPr/>
        </p:nvSpPr>
        <p:spPr>
          <a:xfrm>
            <a:off x="323528" y="1196752"/>
            <a:ext cx="576064" cy="576064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2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7524328" y="1340768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6156176" y="1340768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ราชกิจจา</a:t>
            </a:r>
            <a:r>
              <a:rPr lang="th-TH" sz="20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39552" y="2276872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1800" b="1" dirty="0">
                <a:solidFill>
                  <a:schemeClr val="tx1"/>
                </a:solidFill>
                <a:latin typeface="EucrosiaUPC" panose="02020603050405020304" pitchFamily="18" charset="-34"/>
                <a:cs typeface="EucrosiaUPC" pitchFamily="18" charset="-34"/>
              </a:rPr>
              <a:t>เรื่อง สิทธิในการรับงานของผู้ขึ้นทะเบียนผู้ประกอบการงานก่อสร้าง สาขางานก่อสร้างเขื่อนป้องกันตลิ่งและชายฝั่ง ของกรมเจ้าท่า ลงวันที่ 2 ธันวาคม 2563</a:t>
            </a:r>
          </a:p>
        </p:txBody>
      </p:sp>
      <p:sp>
        <p:nvSpPr>
          <p:cNvPr id="59" name="Title 1"/>
          <p:cNvSpPr txBox="1">
            <a:spLocks/>
          </p:cNvSpPr>
          <p:nvPr/>
        </p:nvSpPr>
        <p:spPr>
          <a:xfrm>
            <a:off x="6012160" y="229086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4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ธ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2563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60" name="Title 1"/>
          <p:cNvSpPr txBox="1">
            <a:spLocks/>
          </p:cNvSpPr>
          <p:nvPr/>
        </p:nvSpPr>
        <p:spPr>
          <a:xfrm>
            <a:off x="7272808" y="229086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8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ธ</a:t>
            </a: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2563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39552" y="3068960"/>
            <a:ext cx="5616623" cy="1008112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1800" b="1" dirty="0">
                <a:solidFill>
                  <a:schemeClr val="tx1"/>
                </a:solidFill>
                <a:latin typeface="EucrosiaUPC" panose="02020603050405020304" pitchFamily="18" charset="-34"/>
                <a:cs typeface="EucrosiaUPC" pitchFamily="18" charset="-34"/>
              </a:rPr>
              <a:t>เรื่อง สิทธิในการรับงานของผู้ขึ้นทะเบียนผู้ประกอบการงานก่อสร้าง สาขางานก่อสร้างขุดลอกและบำรุงรักษาร่องน้้าชายฝั่งทะเล สาขางานก่อสร้างขุดลอกและบำรุงรักษาร่องน้้าภายในประเทศ ของกรมเจ้าท่าท่า ลงวันที่ 1 กรกฎาคม 2565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6012160" y="3140968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20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ก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2565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7388883" y="394704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lang="th-TH" sz="1800" b="1" dirty="0">
                <a:solidFill>
                  <a:srgbClr val="FF0000"/>
                </a:solidFill>
                <a:effectLst/>
                <a:latin typeface="EucrosiaUPC" pitchFamily="18" charset="-34"/>
                <a:ea typeface="+mj-ea"/>
                <a:cs typeface="EucrosiaUPC" pitchFamily="18" charset="-34"/>
              </a:rPr>
              <a:t>ให้มีผลตั้งแต่วันที่กรมบัญชีกลางประกาศรายชื่อผู้ประกอบการงานก่อสร้างที่มีสิทธิ</a:t>
            </a:r>
          </a:p>
          <a:p>
            <a:pPr lvl="0" algn="ctr">
              <a:spcBef>
                <a:spcPct val="0"/>
              </a:spcBef>
              <a:defRPr/>
            </a:pPr>
            <a:r>
              <a:rPr lang="th-TH" sz="1800" b="1" dirty="0">
                <a:solidFill>
                  <a:srgbClr val="FF0000"/>
                </a:solidFill>
                <a:effectLst/>
                <a:latin typeface="EucrosiaUPC" pitchFamily="18" charset="-34"/>
                <a:ea typeface="+mj-ea"/>
                <a:cs typeface="EucrosiaUPC" pitchFamily="18" charset="-34"/>
              </a:rPr>
              <a:t>เป็นผู้ยื่นข้อเสนอ     ต่อหน่วยงานของรัฐ เป็นต้นไป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027565"/>
      </p:ext>
    </p:extLst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อีมาเก็ต.jpg"/>
          <p:cNvPicPr>
            <a:picLocks noChangeAspect="1"/>
          </p:cNvPicPr>
          <p:nvPr/>
        </p:nvPicPr>
        <p:blipFill>
          <a:blip r:embed="rId2" cstate="print">
            <a:lum bright="16000"/>
          </a:blip>
          <a:stretch>
            <a:fillRect/>
          </a:stretch>
        </p:blipFill>
        <p:spPr>
          <a:xfrm>
            <a:off x="107504" y="44624"/>
            <a:ext cx="8928992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2123728" y="1268760"/>
            <a:ext cx="6804248" cy="3240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  <a:buFont typeface="Courier New" pitchFamily="49" charset="0"/>
              <a:buChar char="o"/>
            </a:pPr>
            <a:r>
              <a:rPr lang="en-US" sz="3000" b="1" dirty="0">
                <a:solidFill>
                  <a:schemeClr val="tx1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000" b="1" dirty="0">
                <a:solidFill>
                  <a:schemeClr val="tx1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คือ การซื้อหรือจ้างที่มีรายละเอียด คุณลักษณะเฉพาะของพัสดุที่ </a:t>
            </a:r>
            <a:r>
              <a:rPr lang="th-TH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sz="3000" b="1" u="sng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EucrosiaUPC" pitchFamily="18" charset="-34"/>
                <a:cs typeface="EucrosiaUPC" pitchFamily="18" charset="-34"/>
              </a:rPr>
              <a:t>ไม่ซับซ้อน</a:t>
            </a:r>
            <a:r>
              <a:rPr lang="th-TH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EucrosiaUPC" pitchFamily="18" charset="-34"/>
                <a:cs typeface="EucrosiaUPC" pitchFamily="18" charset="-34"/>
              </a:rPr>
              <a:t>” เป็นสินค้าหรืองานบริการที่มีมาตรฐาน และได้กำหนดไว้ในระบบข้อมูลสินค้า (</a:t>
            </a:r>
            <a:r>
              <a:rPr lang="en-US" sz="3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EucrosiaUPC" pitchFamily="18" charset="-34"/>
                <a:cs typeface="EucrosiaUPC" pitchFamily="18" charset="-34"/>
              </a:rPr>
              <a:t>e–catalog)</a:t>
            </a:r>
          </a:p>
          <a:p>
            <a:pPr>
              <a:lnSpc>
                <a:spcPct val="120000"/>
              </a:lnSpc>
              <a:buFont typeface="Courier New" pitchFamily="49" charset="0"/>
              <a:buChar char="o"/>
            </a:pPr>
            <a:r>
              <a:rPr lang="en-US" sz="3000" b="1" dirty="0">
                <a:solidFill>
                  <a:srgbClr val="C0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000" b="1" dirty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โดยให้ดำเนินการในระบบตลาดอิเล็กทรอนิกส์ </a:t>
            </a:r>
            <a:r>
              <a:rPr lang="en-US" sz="3000" b="1" dirty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Electronic Market : e–market) </a:t>
            </a:r>
            <a:r>
              <a:rPr lang="th-TH" sz="3000" b="1" dirty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ตามวิธีการที่กรมบัญชีกลางกำหนด ซึ่งสามารถกระทำได้ </a:t>
            </a:r>
            <a:r>
              <a:rPr lang="en-US" sz="3000" b="1" dirty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sz="3000" b="1" dirty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 ลักษณะ ดังนี้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79513" y="116632"/>
            <a:ext cx="6912767" cy="792088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วิธีตลาดอิเล็กทรอนิกส์ (</a:t>
            </a:r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e-market)</a:t>
            </a:r>
            <a:endParaRPr lang="th-TH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79512" y="4581128"/>
            <a:ext cx="4536504" cy="1656184"/>
          </a:xfrm>
          <a:prstGeom prst="rect">
            <a:avLst/>
          </a:prstGeom>
          <a:solidFill>
            <a:srgbClr val="FFFFB7"/>
          </a:solidFill>
          <a:ln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anchor="ctr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ctr">
              <a:lnSpc>
                <a:spcPts val="2500"/>
              </a:lnSpc>
              <a:buFont typeface="Arial" pitchFamily="34" charset="0"/>
              <a:buAutoNum type="arabicParenBoth"/>
              <a:defRPr/>
            </a:pP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การเสนอราคาโดยใบเสนอราคา </a:t>
            </a:r>
            <a:endParaRPr lang="en-US" sz="24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marL="0" indent="0" algn="ctr">
              <a:lnSpc>
                <a:spcPts val="2500"/>
              </a:lnSpc>
              <a:buFont typeface="Arial" pitchFamily="34" charset="0"/>
              <a:buNone/>
              <a:defRPr/>
            </a:pP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กรณีที่การจัดซื้อจัดจ้างครั้งหนึ่ง</a:t>
            </a:r>
          </a:p>
          <a:p>
            <a:pPr marL="0" indent="0" algn="ctr">
              <a:lnSpc>
                <a:spcPts val="2500"/>
              </a:lnSpc>
              <a:buFont typeface="Arial" pitchFamily="34" charset="0"/>
              <a:buNone/>
              <a:defRPr/>
            </a:pP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มีวงเงินเกิน</a:t>
            </a:r>
            <a:endParaRPr lang="en-US" sz="24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marL="0" indent="0" algn="ctr">
              <a:lnSpc>
                <a:spcPts val="2500"/>
              </a:lnSpc>
              <a:buFont typeface="Arial" pitchFamily="34" charset="0"/>
              <a:buNone/>
              <a:defRPr/>
            </a:pPr>
            <a:r>
              <a:rPr lang="en-US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500,000 - 5,000,000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บาท</a:t>
            </a:r>
          </a:p>
        </p:txBody>
      </p:sp>
      <p:sp>
        <p:nvSpPr>
          <p:cNvPr id="14" name="Content Placeholder 3"/>
          <p:cNvSpPr txBox="1">
            <a:spLocks/>
          </p:cNvSpPr>
          <p:nvPr/>
        </p:nvSpPr>
        <p:spPr>
          <a:xfrm>
            <a:off x="4752528" y="4582716"/>
            <a:ext cx="4211960" cy="1654596"/>
          </a:xfrm>
          <a:prstGeom prst="rect">
            <a:avLst/>
          </a:prstGeom>
          <a:solidFill>
            <a:srgbClr val="FFFFB7"/>
          </a:solidFill>
          <a:ln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indent="-179388" algn="ctr">
              <a:lnSpc>
                <a:spcPts val="2500"/>
              </a:lnSpc>
              <a:buFont typeface="Arial" pitchFamily="34" charset="0"/>
              <a:buNone/>
            </a:pPr>
            <a:r>
              <a:rPr lang="th-TH" sz="2400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2400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sz="2400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การเสนอราคา</a:t>
            </a:r>
          </a:p>
          <a:p>
            <a:pPr marL="179388" indent="-179388" algn="ctr">
              <a:lnSpc>
                <a:spcPts val="2500"/>
              </a:lnSpc>
              <a:buFont typeface="Arial" pitchFamily="34" charset="0"/>
              <a:buNone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โดยการประมูลอิเล็กทรอนิกส์</a:t>
            </a:r>
          </a:p>
          <a:p>
            <a:pPr marL="179388" indent="-179388" algn="ctr">
              <a:lnSpc>
                <a:spcPts val="2500"/>
              </a:lnSpc>
              <a:buNone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กรณีที่การจัดซื้อจัดจ้างครั้งหนึ่ง</a:t>
            </a:r>
          </a:p>
          <a:p>
            <a:pPr marL="179388" indent="-179388" algn="ctr">
              <a:lnSpc>
                <a:spcPts val="2500"/>
              </a:lnSpc>
              <a:buNone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มีวงเงินเกิน </a:t>
            </a:r>
            <a:r>
              <a:rPr lang="en-US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5,000,000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บาท</a:t>
            </a:r>
            <a:endParaRPr lang="th-TH" sz="24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หยดน้ำ 11"/>
          <p:cNvSpPr/>
          <p:nvPr/>
        </p:nvSpPr>
        <p:spPr>
          <a:xfrm>
            <a:off x="179512" y="1484784"/>
            <a:ext cx="1800199" cy="2016224"/>
          </a:xfrm>
          <a:prstGeom prst="teardro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EucrosiaUPC" pitchFamily="18" charset="-34"/>
                <a:cs typeface="EucrosiaUPC" pitchFamily="18" charset="-34"/>
              </a:rPr>
              <a:t>ใช้สินค้า</a:t>
            </a:r>
          </a:p>
          <a:p>
            <a:pPr algn="ctr"/>
            <a:r>
              <a:rPr lang="th-TH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EucrosiaUPC" pitchFamily="18" charset="-34"/>
                <a:cs typeface="EucrosiaUPC" pitchFamily="18" charset="-34"/>
              </a:rPr>
              <a:t>เป็นตัวกำหนดวิธีการ</a:t>
            </a: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280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164288" y="116632"/>
            <a:ext cx="360040" cy="792088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Rectangle 12"/>
          <p:cNvSpPr/>
          <p:nvPr/>
        </p:nvSpPr>
        <p:spPr>
          <a:xfrm>
            <a:off x="8244408" y="116632"/>
            <a:ext cx="720080" cy="792088"/>
          </a:xfrm>
          <a:prstGeom prst="rect">
            <a:avLst/>
          </a:prstGeom>
          <a:solidFill>
            <a:srgbClr val="003399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Rectangle 14"/>
          <p:cNvSpPr/>
          <p:nvPr/>
        </p:nvSpPr>
        <p:spPr>
          <a:xfrm>
            <a:off x="7596336" y="116632"/>
            <a:ext cx="576064" cy="792088"/>
          </a:xfrm>
          <a:prstGeom prst="rect">
            <a:avLst/>
          </a:prstGeom>
          <a:solidFill>
            <a:srgbClr val="0033CC"/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Oval 15"/>
          <p:cNvSpPr/>
          <p:nvPr/>
        </p:nvSpPr>
        <p:spPr>
          <a:xfrm>
            <a:off x="683568" y="4437112"/>
            <a:ext cx="504056" cy="504056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</a:t>
            </a:r>
          </a:p>
        </p:txBody>
      </p:sp>
      <p:sp>
        <p:nvSpPr>
          <p:cNvPr id="17" name="Oval 16"/>
          <p:cNvSpPr/>
          <p:nvPr/>
        </p:nvSpPr>
        <p:spPr>
          <a:xfrm>
            <a:off x="5868144" y="4437112"/>
            <a:ext cx="504056" cy="504056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8390605"/>
      </p:ext>
    </p:extLst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281</a:t>
            </a:fld>
            <a:endParaRPr lang="th-TH"/>
          </a:p>
        </p:txBody>
      </p:sp>
      <p:sp>
        <p:nvSpPr>
          <p:cNvPr id="5" name="สี่เหลี่ยมผืนผ้ามุมมน 5"/>
          <p:cNvSpPr/>
          <p:nvPr/>
        </p:nvSpPr>
        <p:spPr>
          <a:xfrm>
            <a:off x="0" y="44450"/>
            <a:ext cx="9144000" cy="7922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th-TH" sz="36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สินค้าที่ไม่ซับซ้อนที่กำหนดไว้ใน</a:t>
            </a:r>
            <a:r>
              <a:rPr lang="en-US" sz="36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e-Catalog</a:t>
            </a:r>
            <a:endParaRPr lang="th-TH" sz="36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9" name="Elbow Connector 8"/>
          <p:cNvCxnSpPr/>
          <p:nvPr/>
        </p:nvCxnSpPr>
        <p:spPr>
          <a:xfrm>
            <a:off x="0" y="260648"/>
            <a:ext cx="9144000" cy="432048"/>
          </a:xfrm>
          <a:prstGeom prst="bentConnector3">
            <a:avLst>
              <a:gd name="adj1" fmla="val 3646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>
            <a:off x="0" y="0"/>
            <a:ext cx="9144000" cy="764704"/>
          </a:xfrm>
          <a:prstGeom prst="bentConnector3">
            <a:avLst>
              <a:gd name="adj1" fmla="val 3447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323528" y="836712"/>
          <a:ext cx="8496944" cy="5396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367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56412">
                <a:tc rowSpan="5">
                  <a:txBody>
                    <a:bodyPr/>
                    <a:lstStyle/>
                    <a:p>
                      <a:pPr algn="ctr"/>
                      <a:r>
                        <a:rPr lang="th-TH" sz="4000" b="1" dirty="0">
                          <a:latin typeface="EucrosiaUPC" pitchFamily="18" charset="-34"/>
                          <a:cs typeface="EucrosiaUPC" pitchFamily="18" charset="-34"/>
                        </a:rPr>
                        <a:t>วัสดุ</a:t>
                      </a:r>
                    </a:p>
                  </a:txBody>
                  <a:tcPr anchor="ctr">
                    <a:cell3D prstMaterial="dkEdge">
                      <a:bevel prst="slop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th-TH" b="1" dirty="0">
                          <a:latin typeface="EucrosiaUPC" pitchFamily="18" charset="-34"/>
                          <a:cs typeface="EucrosiaUPC" pitchFamily="18" charset="-34"/>
                        </a:rPr>
                        <a:t> กระดาษถ่ายเอกสาร หรือพิมพ์งานทั่วไป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6412">
                <a:tc vMerge="1">
                  <a:txBody>
                    <a:bodyPr/>
                    <a:lstStyle/>
                    <a:p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th-TH" b="1" dirty="0">
                          <a:latin typeface="EucrosiaUPC" pitchFamily="18" charset="-34"/>
                          <a:cs typeface="EucrosiaUPC" pitchFamily="18" charset="-34"/>
                        </a:rPr>
                        <a:t> ผงหมึก ตลับผงหมึก (</a:t>
                      </a:r>
                      <a:r>
                        <a:rPr lang="en-US" b="1" dirty="0">
                          <a:latin typeface="EucrosiaUPC" pitchFamily="18" charset="-34"/>
                          <a:cs typeface="EucrosiaUPC" pitchFamily="18" charset="-34"/>
                        </a:rPr>
                        <a:t>Toner</a:t>
                      </a:r>
                      <a:r>
                        <a:rPr lang="th-TH" b="1" dirty="0">
                          <a:latin typeface="EucrosiaUPC" pitchFamily="18" charset="-34"/>
                          <a:cs typeface="EucrosiaUPC" pitchFamily="18" charset="-34"/>
                        </a:rPr>
                        <a:t>)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6412">
                <a:tc vMerge="1">
                  <a:txBody>
                    <a:bodyPr/>
                    <a:lstStyle/>
                    <a:p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th-TH" b="1" dirty="0">
                          <a:latin typeface="EucrosiaUPC" pitchFamily="18" charset="-34"/>
                          <a:cs typeface="EucrosiaUPC" pitchFamily="18" charset="-34"/>
                        </a:rPr>
                        <a:t> แฟ้มเอกสาร</a:t>
                      </a:r>
                    </a:p>
                  </a:txBody>
                  <a:tcPr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6412">
                <a:tc vMerge="1">
                  <a:txBody>
                    <a:bodyPr/>
                    <a:lstStyle/>
                    <a:p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th-TH" b="1" dirty="0">
                          <a:latin typeface="EucrosiaUPC" pitchFamily="18" charset="-34"/>
                          <a:cs typeface="EucrosiaUPC" pitchFamily="18" charset="-34"/>
                        </a:rPr>
                        <a:t> เทปปิดสำหรับการเข้าเล่ม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6412">
                <a:tc vMerge="1">
                  <a:txBody>
                    <a:bodyPr/>
                    <a:lstStyle/>
                    <a:p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th-TH" b="1" dirty="0">
                          <a:solidFill>
                            <a:schemeClr val="bg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ซองเอกสาร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6412">
                <a:tc rowSpan="2">
                  <a:txBody>
                    <a:bodyPr/>
                    <a:lstStyle/>
                    <a:p>
                      <a:pPr algn="ctr"/>
                      <a:r>
                        <a:rPr lang="th-TH" sz="4000" b="1" dirty="0">
                          <a:latin typeface="EucrosiaUPC" pitchFamily="18" charset="-34"/>
                          <a:cs typeface="EucrosiaUPC" pitchFamily="18" charset="-34"/>
                        </a:rPr>
                        <a:t>ยา</a:t>
                      </a:r>
                    </a:p>
                  </a:txBody>
                  <a:tcPr anchor="ctr">
                    <a:cell3D prstMaterial="dkEdge">
                      <a:bevel prst="slope"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  <a:defRPr/>
                      </a:pPr>
                      <a:r>
                        <a:rPr lang="th-TH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Doxazosin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ยารักษาภาวะต่อมลูกหมากโต</a:t>
                      </a:r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E7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6412">
                <a:tc vMerge="1">
                  <a:txBody>
                    <a:bodyPr/>
                    <a:lstStyle/>
                    <a:p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Calcium carbonate </a:t>
                      </a:r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ยาป้องกันและรักษาภาวะขาดแคลเซียม</a:t>
                      </a:r>
                      <a:endParaRPr lang="th-TH" b="1" dirty="0">
                        <a:solidFill>
                          <a:schemeClr val="tx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641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latin typeface="EucrosiaUPC" pitchFamily="18" charset="-34"/>
                          <a:cs typeface="EucrosiaUPC" pitchFamily="18" charset="-34"/>
                        </a:rPr>
                        <a:t>โต๊ะและเก้าอี้สำนักงาน</a:t>
                      </a:r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cell3D prstMaterial="dkEdge">
                      <a:bevel prst="slope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th-TH" b="1" dirty="0">
                          <a:latin typeface="EucrosiaUPC" pitchFamily="18" charset="-34"/>
                          <a:cs typeface="EucrosiaUPC" pitchFamily="18" charset="-34"/>
                        </a:rPr>
                        <a:t> โต๊ะคอมพิวเตอร์</a:t>
                      </a:r>
                      <a:r>
                        <a:rPr lang="th-TH" b="1" baseline="0" dirty="0">
                          <a:latin typeface="EucrosiaUPC" pitchFamily="18" charset="-34"/>
                          <a:cs typeface="EucrosiaUPC" pitchFamily="18" charset="-34"/>
                        </a:rPr>
                        <a:t> โต๊ะทำงาน</a:t>
                      </a:r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6412">
                <a:tc vMerge="1">
                  <a:txBody>
                    <a:bodyPr/>
                    <a:lstStyle/>
                    <a:p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th-TH" sz="2800" b="1" dirty="0">
                          <a:latin typeface="EucrosiaUPC" pitchFamily="18" charset="-34"/>
                          <a:cs typeface="EucrosiaUPC" pitchFamily="18" charset="-34"/>
                        </a:rPr>
                        <a:t> เก้าอี้สำนักงานแบบมีล้อ เก้าอี้สำนักงานแบบไม่มีล้อ</a:t>
                      </a:r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025774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</a:pPr>
            <a:r>
              <a:rPr lang="th-TH" sz="28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หนังสือคณะกรรมการว่าด้วยการพัสดุ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/>
            </a:r>
            <a:b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ด่วนที่สุด ที่ </a:t>
            </a:r>
            <a:r>
              <a:rPr lang="th-TH" sz="28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sz="28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กวพ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) </a:t>
            </a:r>
            <a:r>
              <a:rPr lang="en-US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0405.2/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 </a:t>
            </a:r>
            <a:r>
              <a:rPr lang="en-US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320 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ลงวันที่ </a:t>
            </a:r>
            <a:r>
              <a:rPr lang="en-US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24 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ส.ค. </a:t>
            </a:r>
            <a:r>
              <a:rPr lang="en-US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60</a:t>
            </a:r>
            <a:endParaRPr lang="th-TH" sz="2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571472" y="1142985"/>
            <a:ext cx="8229600" cy="5715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h-TH" sz="2800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282</a:t>
            </a:fld>
            <a:endParaRPr lang="th-TH"/>
          </a:p>
        </p:txBody>
      </p:sp>
      <p:graphicFrame>
        <p:nvGraphicFramePr>
          <p:cNvPr id="5" name="ตาราง 4"/>
          <p:cNvGraphicFramePr>
            <a:graphicFrameLocks noGrp="1"/>
          </p:cNvGraphicFramePr>
          <p:nvPr/>
        </p:nvGraphicFramePr>
        <p:xfrm>
          <a:off x="214282" y="969600"/>
          <a:ext cx="8786876" cy="53644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7858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238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2131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5429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260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กำหนดรายการพัสดุใน </a:t>
                      </a:r>
                      <a:r>
                        <a:rPr lang="en-US" sz="260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e-catalog</a:t>
                      </a:r>
                      <a:r>
                        <a:rPr lang="th-TH" sz="260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เพิ่มเติม</a:t>
                      </a:r>
                      <a:r>
                        <a:rPr lang="en-US" sz="260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260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อีก</a:t>
                      </a:r>
                      <a:r>
                        <a:rPr lang="th-TH" sz="2600" baseline="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en-US" sz="2600" baseline="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20</a:t>
                      </a:r>
                      <a:r>
                        <a:rPr lang="th-TH" sz="2600" baseline="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รายการ</a:t>
                      </a:r>
                      <a:endParaRPr lang="th-TH" sz="2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ลวดเย็บกระดาษ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11.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เครื่องปรับอากาศ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2.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คลิปดำหนีบกระดาษ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12.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เครื่องทำน้ำเย็นแบบต่อท่อประปา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3.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ไมโครโฟน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13.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เครื่องอบผ้าแบบอุตสาหกรรม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4.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B w="9525" cap="flat" cmpd="sng" algn="ctr">
                      <a:noFill/>
                      <a:prstDash val="soli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 err="1">
                          <a:latin typeface="EucrosiaUPC" pitchFamily="18" charset="-34"/>
                          <a:cs typeface="EucrosiaUPC" pitchFamily="18" charset="-34"/>
                        </a:rPr>
                        <a:t>ตู้ล็</a:t>
                      </a: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อก</a:t>
                      </a:r>
                      <a:r>
                        <a:rPr lang="th-TH" sz="2600" b="1" dirty="0" err="1">
                          <a:latin typeface="EucrosiaUPC" pitchFamily="18" charset="-34"/>
                          <a:cs typeface="EucrosiaUPC" pitchFamily="18" charset="-34"/>
                        </a:rPr>
                        <a:t>เกอร์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14.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เครื่องซักผ้าอุตสาหกรรม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5.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ตู้เก็บเอกสาร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15.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เครื่องสแกนเนอร์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6.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T w="9525" cap="flat" cmpd="sng" algn="ctr">
                      <a:noFill/>
                      <a:prstDash val="solid"/>
                    </a:lnT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โทรทัศน์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16.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เครื่องพิมพ์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7.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ลำโพงห้องประชุม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17.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เครื่องคอมพิวเตอร์ส่วนบุคคล แบบตั้งโต๊ะ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8.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เครื่องเย็บกระดาษ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18.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เครื่องคอมพิวเตอร์</a:t>
                      </a:r>
                      <a:r>
                        <a:rPr lang="th-TH" sz="2600" b="1" dirty="0" err="1">
                          <a:latin typeface="EucrosiaUPC" pitchFamily="18" charset="-34"/>
                          <a:cs typeface="EucrosiaUPC" pitchFamily="18" charset="-34"/>
                        </a:rPr>
                        <a:t>โน๊ตบุ๊ค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9.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เครื่องถ่ายเอกสาร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19.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เครื่องสำรองไฟ (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UPS</a:t>
                      </a: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)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10.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เครื่องขยายเสียง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20.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เครื่องมัลติมีเดียโปรเจคเตอร์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025774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</a:pPr>
            <a:r>
              <a:rPr lang="th-TH" sz="28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หนังสือกรมบัญชีกลาง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/>
            </a:r>
            <a:b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ด่วนที่สุด ที่ </a:t>
            </a:r>
            <a:r>
              <a:rPr lang="th-TH" sz="28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0405.4/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 </a:t>
            </a:r>
            <a:r>
              <a:rPr lang="en-US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379 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ลงวันที่ </a:t>
            </a:r>
            <a:r>
              <a:rPr lang="en-US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24 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ส.ค. </a:t>
            </a:r>
            <a:r>
              <a:rPr lang="en-US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61</a:t>
            </a:r>
            <a:endParaRPr lang="th-TH" sz="2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571472" y="1142985"/>
            <a:ext cx="8229600" cy="5715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h-TH" sz="2800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283</a:t>
            </a:fld>
            <a:endParaRPr lang="th-TH"/>
          </a:p>
        </p:txBody>
      </p:sp>
      <p:graphicFrame>
        <p:nvGraphicFramePr>
          <p:cNvPr id="5" name="ตาราง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138361"/>
              </p:ext>
            </p:extLst>
          </p:nvPr>
        </p:nvGraphicFramePr>
        <p:xfrm>
          <a:off x="214282" y="969600"/>
          <a:ext cx="8786876" cy="5494493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7858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118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92510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5429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260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กำหนดรายการพัสดุใน </a:t>
                      </a:r>
                      <a:r>
                        <a:rPr lang="en-US" sz="260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e-catalog</a:t>
                      </a:r>
                      <a:r>
                        <a:rPr lang="th-TH" sz="260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เพิ่มเติม</a:t>
                      </a:r>
                      <a:r>
                        <a:rPr lang="en-US" sz="260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260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อีก</a:t>
                      </a:r>
                      <a:r>
                        <a:rPr lang="th-TH" sz="2600" baseline="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en-US" sz="2600" baseline="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17</a:t>
                      </a:r>
                      <a:r>
                        <a:rPr lang="th-TH" sz="2600" baseline="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รายการ</a:t>
                      </a:r>
                      <a:endParaRPr lang="th-TH" sz="2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เครื่องทำลายเอกสาร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9.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กล้องถ่ายภาพดิจิตอล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7693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2.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เครื่องโทรสาร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0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เครื่องทำน้ำร้อน-น้ำเย็น</a:t>
                      </a:r>
                      <a:r>
                        <a:rPr lang="th-TH" sz="2600" b="1" baseline="0" dirty="0">
                          <a:latin typeface="EucrosiaUPC" pitchFamily="18" charset="-34"/>
                          <a:cs typeface="EucrosiaUPC" pitchFamily="18" charset="-34"/>
                        </a:rPr>
                        <a:t> แบบต่อท่อ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3.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เครื่องเจาะกระดาษและเข้าเล่ม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พัดลม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4.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B w="9525" cap="flat" cmpd="sng" algn="ctr">
                      <a:noFill/>
                      <a:prstDash val="soli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เครื่องฉายภาพ</a:t>
                      </a:r>
                      <a:r>
                        <a:rPr lang="th-TH" sz="2600" b="1" baseline="0" dirty="0">
                          <a:latin typeface="EucrosiaUPC" pitchFamily="18" charset="-34"/>
                          <a:cs typeface="EucrosiaUPC" pitchFamily="18" charset="-34"/>
                        </a:rPr>
                        <a:t> 3 มิติ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2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หลอดไฟฟ้า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5.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เครื่องพิมพ์</a:t>
                      </a:r>
                      <a:r>
                        <a:rPr lang="th-TH" sz="2600" b="1" baseline="0" dirty="0"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en-US" sz="2600" b="1" baseline="0" dirty="0">
                          <a:latin typeface="EucrosiaUPC" pitchFamily="18" charset="-34"/>
                          <a:cs typeface="EucrosiaUPC" pitchFamily="18" charset="-34"/>
                        </a:rPr>
                        <a:t>Multifunction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3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เครื่องพิมพ์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T w="9525" cap="flat" cmpd="sng" algn="ctr">
                      <a:noFill/>
                      <a:prstDash val="solid"/>
                    </a:lnT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ชนิดเลเซอร</a:t>
                      </a:r>
                      <a:r>
                        <a:rPr lang="th-TH" sz="2600" b="1" baseline="0" dirty="0">
                          <a:latin typeface="EucrosiaUPC" pitchFamily="18" charset="-34"/>
                          <a:cs typeface="EucrosiaUPC" pitchFamily="18" charset="-34"/>
                        </a:rPr>
                        <a:t>์ หรือชนิด </a:t>
                      </a:r>
                      <a:r>
                        <a:rPr lang="en-US" sz="2600" b="1" baseline="0" dirty="0">
                          <a:latin typeface="EucrosiaUPC" pitchFamily="18" charset="-34"/>
                          <a:cs typeface="EucrosiaUPC" pitchFamily="18" charset="-34"/>
                        </a:rPr>
                        <a:t>LED </a:t>
                      </a:r>
                      <a:r>
                        <a:rPr lang="th-TH" sz="2600" b="1" baseline="0" dirty="0">
                          <a:latin typeface="EucrosiaUPC" pitchFamily="18" charset="-34"/>
                          <a:cs typeface="EucrosiaUPC" pitchFamily="18" charset="-34"/>
                        </a:rPr>
                        <a:t>สี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4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กล้อง</a:t>
                      </a:r>
                      <a:r>
                        <a:rPr lang="th-TH" sz="2600" b="1" baseline="0" dirty="0"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en-US" sz="2600" b="1" baseline="0" dirty="0">
                          <a:latin typeface="EucrosiaUPC" pitchFamily="18" charset="-34"/>
                          <a:cs typeface="EucrosiaUPC" pitchFamily="18" charset="-34"/>
                        </a:rPr>
                        <a:t>CCTV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6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จอภาพโทร</a:t>
                      </a:r>
                      <a:r>
                        <a:rPr lang="th-TH" sz="2600" b="1" dirty="0" err="1">
                          <a:latin typeface="EucrosiaUPC" pitchFamily="18" charset="-34"/>
                          <a:cs typeface="EucrosiaUPC" pitchFamily="18" charset="-34"/>
                        </a:rPr>
                        <a:t>เจคเตอร์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15.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อุปกรณ์บันทึกภาพผ่านเครือข่าย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7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ปากกามาร์ค</a:t>
                      </a:r>
                      <a:r>
                        <a:rPr lang="th-TH" sz="2600" b="1" dirty="0" err="1">
                          <a:latin typeface="EucrosiaUPC" pitchFamily="18" charset="-34"/>
                          <a:cs typeface="EucrosiaUPC" pitchFamily="18" charset="-34"/>
                        </a:rPr>
                        <a:t>เกอร์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(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Network Video Recorder</a:t>
                      </a: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)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8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ปากกาไวท์บอร์ด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16.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อุปกรณ์กระจายสัญญาณแบบ </a:t>
                      </a:r>
                      <a:r>
                        <a:rPr lang="en-US" sz="2600" b="1" dirty="0" err="1">
                          <a:latin typeface="EucrosiaUPC" pitchFamily="18" charset="-34"/>
                          <a:cs typeface="EucrosiaUPC" pitchFamily="18" charset="-34"/>
                        </a:rPr>
                        <a:t>PoE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9.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กล้องจุลทรรศน์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17.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เครื่องตัดหญ้า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025774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</a:pPr>
            <a:r>
              <a:rPr lang="th-TH" sz="28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หนังสือกรมบัญชีกลาง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/>
            </a:r>
            <a:b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ด่วนที่สุด ที่ </a:t>
            </a:r>
            <a:r>
              <a:rPr lang="th-TH" sz="28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0433.5/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 </a:t>
            </a:r>
            <a:r>
              <a:rPr lang="en-US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386 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ลงวันที่ </a:t>
            </a:r>
            <a:r>
              <a:rPr lang="en-US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9 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ส.ค. </a:t>
            </a:r>
            <a:r>
              <a:rPr lang="en-US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62</a:t>
            </a:r>
            <a:endParaRPr lang="th-TH" sz="2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571472" y="1142985"/>
            <a:ext cx="8229600" cy="5715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h-TH" sz="2800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284</a:t>
            </a:fld>
            <a:endParaRPr lang="th-TH"/>
          </a:p>
        </p:txBody>
      </p:sp>
      <p:graphicFrame>
        <p:nvGraphicFramePr>
          <p:cNvPr id="5" name="ตาราง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48841"/>
              </p:ext>
            </p:extLst>
          </p:nvPr>
        </p:nvGraphicFramePr>
        <p:xfrm>
          <a:off x="214282" y="969600"/>
          <a:ext cx="8786876" cy="527304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7858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118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92510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5429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260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กำหนดรายการพัสดุใน </a:t>
                      </a:r>
                      <a:r>
                        <a:rPr lang="en-US" sz="260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e-catalog</a:t>
                      </a:r>
                      <a:r>
                        <a:rPr lang="th-TH" sz="260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เพิ่มเติม</a:t>
                      </a:r>
                      <a:r>
                        <a:rPr lang="en-US" sz="260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260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อีก</a:t>
                      </a:r>
                      <a:r>
                        <a:rPr lang="th-TH" sz="2600" baseline="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en-US" sz="2600" baseline="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15</a:t>
                      </a:r>
                      <a:r>
                        <a:rPr lang="th-TH" sz="2600" baseline="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รายการ</a:t>
                      </a:r>
                      <a:endParaRPr lang="th-TH" sz="2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โทรศัพท์สำนักงาน แบบมีสาย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10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แท่นประทับตรายาง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2.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เครื่องคิดเลข</a:t>
                      </a:r>
                      <a:r>
                        <a:rPr lang="th-TH" sz="2600" b="1" baseline="0" dirty="0"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</a:p>
                    <a:p>
                      <a:r>
                        <a:rPr lang="th-TH" sz="2600" b="1" baseline="0" dirty="0">
                          <a:latin typeface="EucrosiaUPC" pitchFamily="18" charset="-34"/>
                          <a:cs typeface="EucrosiaUPC" pitchFamily="18" charset="-34"/>
                        </a:rPr>
                        <a:t>แบบพิมพ์กระดาษ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เครื่องฟอกอากาศสำนักงาน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3.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เครื่องคิดเลข แบบธรรมดา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2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เครื่องฟอกอากาศในโรงพยาบาล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4.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B w="9525" cap="flat" cmpd="sng" algn="ctr">
                      <a:noFill/>
                      <a:prstDash val="soli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เครื่องนับธนบัตรชนิดตั้งโต๊ะ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3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เครื่องสูบน้ำแบบหอยโข่งไฟฟ้า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5.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ปากกาลูกลื่น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4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กระดาษชำระในห้องน้ำชนิดม้วนใหญ่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6.</a:t>
                      </a:r>
                    </a:p>
                  </a:txBody>
                  <a:tcPr>
                    <a:lnT w="9525" cap="flat" cmpd="sng" algn="ctr">
                      <a:noFill/>
                      <a:prstDash val="solid"/>
                    </a:lnT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ปากกาลบคำผิดชนิดน้ำ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5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ถังขยะเทศบาล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7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กรรไกร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8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ยางลบ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9.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ดินสอไม้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025774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</a:pPr>
            <a:r>
              <a:rPr lang="th-TH" sz="28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หนังสือกรมบัญชีกลาง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/>
            </a:r>
            <a:b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ด่วนที่สุด ที่ </a:t>
            </a:r>
            <a:r>
              <a:rPr lang="th-TH" sz="28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0433.5/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 </a:t>
            </a:r>
            <a:r>
              <a:rPr lang="en-US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473 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ลงวันที่ </a:t>
            </a:r>
            <a:r>
              <a:rPr lang="en-US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30 </a:t>
            </a: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ก.ย. </a:t>
            </a:r>
            <a:r>
              <a:rPr lang="en-US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63</a:t>
            </a:r>
            <a:endParaRPr lang="th-TH" sz="2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571472" y="1142985"/>
            <a:ext cx="8229600" cy="5715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h-TH" sz="2800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285</a:t>
            </a:fld>
            <a:endParaRPr lang="th-TH"/>
          </a:p>
        </p:txBody>
      </p:sp>
      <p:graphicFrame>
        <p:nvGraphicFramePr>
          <p:cNvPr id="5" name="ตาราง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824414"/>
              </p:ext>
            </p:extLst>
          </p:nvPr>
        </p:nvGraphicFramePr>
        <p:xfrm>
          <a:off x="214282" y="969600"/>
          <a:ext cx="8786876" cy="527304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7858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118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92510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5429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260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กำหนดรายการพัสดุใน </a:t>
                      </a:r>
                      <a:r>
                        <a:rPr lang="en-US" sz="260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e-catalog</a:t>
                      </a:r>
                      <a:r>
                        <a:rPr lang="th-TH" sz="260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เพิ่มเติม</a:t>
                      </a:r>
                      <a:r>
                        <a:rPr lang="en-US" sz="260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260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อีก</a:t>
                      </a:r>
                      <a:r>
                        <a:rPr lang="th-TH" sz="2600" baseline="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en-US" sz="2600" baseline="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15</a:t>
                      </a:r>
                      <a:r>
                        <a:rPr lang="th-TH" sz="2600" baseline="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รายการ</a:t>
                      </a:r>
                      <a:endParaRPr lang="th-TH" sz="2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เครื่องคอมพิวเตอร์</a:t>
                      </a:r>
                      <a:r>
                        <a:rPr lang="th-TH" sz="2600" b="1" baseline="0" dirty="0"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en-US" sz="2600" b="1" baseline="0" dirty="0">
                          <a:latin typeface="EucrosiaUPC" pitchFamily="18" charset="-34"/>
                          <a:cs typeface="EucrosiaUPC" pitchFamily="18" charset="-34"/>
                        </a:rPr>
                        <a:t>All in One </a:t>
                      </a:r>
                      <a:r>
                        <a:rPr lang="th-TH" sz="2600" b="1" baseline="0" dirty="0">
                          <a:latin typeface="EucrosiaUPC" pitchFamily="18" charset="-34"/>
                          <a:cs typeface="EucrosiaUPC" pitchFamily="18" charset="-34"/>
                        </a:rPr>
                        <a:t>สำหรับงานสำนักงาน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10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โต๊ะนักเรียนทำจากเหล็ก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2.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ไม้บรรทัด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เก้าอี้นักเรียนทำจากไม้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3.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ชั้นวางหนังสือไม้แบบโชว์ปก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2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เก้าอี้นักเรียนทำจากเหล็ก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4.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B w="9525" cap="flat" cmpd="sng" algn="ctr">
                      <a:noFill/>
                      <a:prstDash val="solid"/>
                    </a:lnB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ชั้นวางหนังสือเหล็กแบบโชว์ปก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3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ลูกฟุตบอล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5.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ดินสอสี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4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วอลเลย์บอล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6.</a:t>
                      </a:r>
                    </a:p>
                  </a:txBody>
                  <a:tcPr>
                    <a:lnT w="9525" cap="flat" cmpd="sng" algn="ctr">
                      <a:noFill/>
                      <a:prstDash val="solid"/>
                    </a:lnT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ปากกาเน้นข้อความ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1</a:t>
                      </a:r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5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บาสเกตบอล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7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จักรเย็บผ้าทั่วไป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8</a:t>
                      </a:r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กระดาษคาร์บอน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85429">
                <a:tc>
                  <a:txBody>
                    <a:bodyPr/>
                    <a:lstStyle/>
                    <a:p>
                      <a:pPr algn="r"/>
                      <a:r>
                        <a:rPr lang="en-US" sz="2600" b="1" dirty="0">
                          <a:latin typeface="EucrosiaUPC" pitchFamily="18" charset="-34"/>
                          <a:cs typeface="EucrosiaUPC" pitchFamily="18" charset="-34"/>
                        </a:rPr>
                        <a:t>9.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โต๊ะนักเรียนทำจากไม้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  <a:solidFill>
                      <a:srgbClr val="00B05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9859159"/>
      </p:ext>
    </p:extLst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>
            <a:extLst>
              <a:ext uri="{FF2B5EF4-FFF2-40B4-BE49-F238E27FC236}">
                <a16:creationId xmlns:a16="http://schemas.microsoft.com/office/drawing/2014/main" xmlns="" id="{1652C003-7257-4D79-B26F-16202806B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25774"/>
          </a:xfrm>
        </p:spPr>
        <p:txBody>
          <a:bodyPr>
            <a:noAutofit/>
          </a:bodyPr>
          <a:lstStyle/>
          <a:p>
            <a:pPr algn="ctr">
              <a:lnSpc>
                <a:spcPts val="3200"/>
              </a:lnSpc>
            </a:pP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หนังสือกรมบัญชีกลาง</a:t>
            </a:r>
            <a:b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</a:b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ด่วนที่สุด ที่ </a:t>
            </a:r>
            <a:r>
              <a:rPr lang="th-TH" sz="3200" b="1" dirty="0" err="1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0433.5/</a:t>
            </a: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ว 940</a:t>
            </a:r>
            <a:r>
              <a:rPr lang="en-US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ลงวันที่ 2</a:t>
            </a:r>
            <a:r>
              <a:rPr lang="en-US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0 </a:t>
            </a: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ก.ย. </a:t>
            </a:r>
            <a:r>
              <a:rPr lang="en-US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6</a:t>
            </a: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4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A2DA37B7-AD05-406F-AF4D-C57C39ABCC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7327379"/>
              </p:ext>
            </p:extLst>
          </p:nvPr>
        </p:nvGraphicFramePr>
        <p:xfrm>
          <a:off x="457200" y="1700808"/>
          <a:ext cx="8229600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6448">
                  <a:extLst>
                    <a:ext uri="{9D8B030D-6E8A-4147-A177-3AD203B41FA5}">
                      <a16:colId xmlns:a16="http://schemas.microsoft.com/office/drawing/2014/main" xmlns="" val="1017254972"/>
                    </a:ext>
                  </a:extLst>
                </a:gridCol>
                <a:gridCol w="7283152">
                  <a:extLst>
                    <a:ext uri="{9D8B030D-6E8A-4147-A177-3AD203B41FA5}">
                      <a16:colId xmlns:a16="http://schemas.microsoft.com/office/drawing/2014/main" xmlns="" val="11117669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228600" indent="-228600" algn="ctr">
                        <a:buFont typeface="Courier New" panose="02070309020205020404" pitchFamily="49" charset="0"/>
                        <a:buChar char="o"/>
                      </a:pPr>
                      <a:r>
                        <a:rPr lang="th-TH" sz="2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กำหนดสินค้า และ</a:t>
                      </a:r>
                      <a:r>
                        <a:rPr lang="th-TH" sz="2600" dirty="0" err="1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สเปค</a:t>
                      </a:r>
                      <a:r>
                        <a:rPr lang="th-TH" sz="2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สินค้าที่มีคุณลักษณะเฉพาะเพิ่มเติม 4 รายการ 44 </a:t>
                      </a:r>
                      <a:r>
                        <a:rPr lang="th-TH" sz="2600" dirty="0" err="1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สเปค</a:t>
                      </a:r>
                      <a:endParaRPr lang="en-US" sz="2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142441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</a:t>
                      </a:r>
                      <a:endParaRPr lang="en-US" sz="2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รถกระบะ</a:t>
                      </a:r>
                      <a:endParaRPr lang="en-US" sz="2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24185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2.</a:t>
                      </a:r>
                      <a:endParaRPr lang="en-US" sz="2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ตลับผงหมึก</a:t>
                      </a:r>
                      <a:endParaRPr lang="en-US" sz="2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60098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3.</a:t>
                      </a:r>
                      <a:endParaRPr lang="en-US" sz="2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เครื่องพิมพ์ </a:t>
                      </a:r>
                      <a:r>
                        <a:rPr lang="en-US" sz="2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Laser Printer </a:t>
                      </a:r>
                      <a:r>
                        <a:rPr lang="th-TH" sz="2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แบบขาว - ดำ</a:t>
                      </a:r>
                      <a:endParaRPr lang="en-US" sz="2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87593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4.</a:t>
                      </a:r>
                      <a:endParaRPr lang="en-US" sz="2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เครื่องพิมพ์ </a:t>
                      </a:r>
                      <a:r>
                        <a:rPr lang="en-US" sz="2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Multifunction </a:t>
                      </a:r>
                      <a:r>
                        <a:rPr lang="th-TH" sz="2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ชนิดเลเซอร์ หรือชนิด </a:t>
                      </a:r>
                      <a:r>
                        <a:rPr lang="en-US" sz="2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LED </a:t>
                      </a:r>
                      <a:r>
                        <a:rPr lang="th-TH" sz="2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สี</a:t>
                      </a:r>
                      <a:endParaRPr lang="en-US" sz="2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51961455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FC3D53D-DB52-4757-BE7B-DAF5E9EC9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286</a:t>
            </a:fld>
            <a:endParaRPr lang="th-TH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D9C7A0FE-050B-48FB-A439-A29021D03FC3}"/>
              </a:ext>
            </a:extLst>
          </p:cNvPr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>
              <a:extLst>
                <a:ext uri="{FF2B5EF4-FFF2-40B4-BE49-F238E27FC236}">
                  <a16:creationId xmlns:a16="http://schemas.microsoft.com/office/drawing/2014/main" xmlns="" id="{0E3730C9-55ED-459A-AAA1-E39BBBCB439F}"/>
                </a:ext>
              </a:extLst>
            </p:cNvPr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>
                <a:extLst>
                  <a:ext uri="{FF2B5EF4-FFF2-40B4-BE49-F238E27FC236}">
                    <a16:creationId xmlns:a16="http://schemas.microsoft.com/office/drawing/2014/main" xmlns="" id="{BBB88B9D-0B77-48D2-80A1-0D4EDBFB39D9}"/>
                  </a:ext>
                </a:extLst>
              </p:cNvPr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xmlns="" id="{C3F421E7-FD84-44ED-9198-B14074EF4A7A}"/>
                    </a:ext>
                  </a:extLst>
                </p:cNvPr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xmlns="" id="{EF347D59-8A2F-4B9F-989F-B635DDD3FE5A}"/>
                    </a:ext>
                  </a:extLst>
                </p:cNvPr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xmlns="" id="{C70560CB-046C-44A2-A103-EBBA25F86D99}"/>
                    </a:ext>
                  </a:extLst>
                </p:cNvPr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xmlns="" id="{302F1750-53F8-41F1-A9B1-F030C798B7A7}"/>
                  </a:ext>
                </a:extLst>
              </p:cNvPr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6D773964-75BE-46CD-8DB3-58A0B7B9CDB9}"/>
                </a:ext>
              </a:extLst>
            </p:cNvPr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ชื่อเรื่อง 1">
            <a:extLst>
              <a:ext uri="{FF2B5EF4-FFF2-40B4-BE49-F238E27FC236}">
                <a16:creationId xmlns:a16="http://schemas.microsoft.com/office/drawing/2014/main" xmlns="" id="{1652C003-7257-4D79-B26F-16202806B510}"/>
              </a:ext>
            </a:extLst>
          </p:cNvPr>
          <p:cNvSpPr txBox="1">
            <a:spLocks/>
          </p:cNvSpPr>
          <p:nvPr/>
        </p:nvSpPr>
        <p:spPr>
          <a:xfrm>
            <a:off x="467544" y="4077072"/>
            <a:ext cx="8229600" cy="102577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200"/>
              </a:lnSpc>
            </a:pPr>
            <a:r>
              <a:rPr lang="th-TH" sz="32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หนังสือกรมบัญชีกลาง</a:t>
            </a:r>
            <a:br>
              <a:rPr lang="th-TH" sz="32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</a:br>
            <a:r>
              <a:rPr lang="th-TH" sz="32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ด่วนที่สุด ที่ กค </a:t>
            </a:r>
            <a:r>
              <a:rPr lang="en-US" sz="32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0433.5/</a:t>
            </a:r>
            <a:r>
              <a:rPr lang="th-TH" sz="32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ว 458</a:t>
            </a:r>
            <a:r>
              <a:rPr lang="en-US" sz="32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ลงวันที่ 9</a:t>
            </a:r>
            <a:r>
              <a:rPr lang="en-US" sz="32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ส.ค. </a:t>
            </a:r>
            <a:r>
              <a:rPr lang="en-US" sz="32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6</a:t>
            </a:r>
            <a:r>
              <a:rPr lang="th-TH" sz="32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6</a:t>
            </a:r>
            <a:endParaRPr lang="th-TH" sz="3200" b="1" dirty="0">
              <a:solidFill>
                <a:srgbClr val="0000FF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5157192"/>
            <a:ext cx="7646731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769525"/>
      </p:ext>
    </p:extLst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136842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75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04" y="1506041"/>
            <a:ext cx="747712" cy="105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76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97"/>
          <a:stretch>
            <a:fillRect/>
          </a:stretch>
        </p:blipFill>
        <p:spPr bwMode="auto">
          <a:xfrm>
            <a:off x="3843511" y="1485081"/>
            <a:ext cx="195262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77" name="Down Arrow 24"/>
          <p:cNvSpPr>
            <a:spLocks noChangeArrowheads="1"/>
          </p:cNvSpPr>
          <p:nvPr/>
        </p:nvSpPr>
        <p:spPr bwMode="auto">
          <a:xfrm rot="-5400000">
            <a:off x="2435226" y="1538287"/>
            <a:ext cx="569912" cy="1350963"/>
          </a:xfrm>
          <a:prstGeom prst="downArrow">
            <a:avLst>
              <a:gd name="adj1" fmla="val 45481"/>
              <a:gd name="adj2" fmla="val 499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 sz="18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6678" name="Rectangle 3"/>
          <p:cNvSpPr>
            <a:spLocks noChangeArrowheads="1"/>
          </p:cNvSpPr>
          <p:nvPr/>
        </p:nvSpPr>
        <p:spPr bwMode="auto">
          <a:xfrm>
            <a:off x="3492500" y="908050"/>
            <a:ext cx="1639888" cy="224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endParaRPr lang="th-TH" sz="2000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6679" name="Rectangle 9"/>
          <p:cNvSpPr>
            <a:spLocks noChangeArrowheads="1"/>
          </p:cNvSpPr>
          <p:nvPr/>
        </p:nvSpPr>
        <p:spPr bwMode="auto">
          <a:xfrm>
            <a:off x="122238" y="981075"/>
            <a:ext cx="1641475" cy="223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th-TH" sz="4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ผู้ค้า</a:t>
            </a:r>
          </a:p>
        </p:txBody>
      </p:sp>
      <p:sp>
        <p:nvSpPr>
          <p:cNvPr id="28680" name="Rectangle 5"/>
          <p:cNvSpPr>
            <a:spLocks noChangeArrowheads="1"/>
          </p:cNvSpPr>
          <p:nvPr/>
        </p:nvSpPr>
        <p:spPr bwMode="auto">
          <a:xfrm>
            <a:off x="1715145" y="981075"/>
            <a:ext cx="2136775" cy="2090738"/>
          </a:xfrm>
          <a:prstGeom prst="rect">
            <a:avLst/>
          </a:prstGeom>
          <a:solidFill>
            <a:srgbClr val="FFFFB7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th-TH" sz="23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กรอกข้อมูลสินค้า</a:t>
            </a:r>
          </a:p>
          <a:p>
            <a:pPr>
              <a:defRPr/>
            </a:pPr>
            <a:r>
              <a:rPr lang="th-TH" sz="23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- รหัสสินค้า (</a:t>
            </a:r>
            <a:r>
              <a:rPr lang="en-US" sz="23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UNSPSC)</a:t>
            </a:r>
          </a:p>
          <a:p>
            <a:pPr>
              <a:buFontTx/>
              <a:buChar char="-"/>
              <a:defRPr/>
            </a:pPr>
            <a:r>
              <a:rPr lang="th-TH" sz="23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คุณสมบัติ</a:t>
            </a:r>
          </a:p>
          <a:p>
            <a:pPr>
              <a:buFontTx/>
              <a:buChar char="-"/>
              <a:defRPr/>
            </a:pPr>
            <a:r>
              <a:rPr lang="th-TH" sz="23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เตรียมพร้อมในระบบ</a:t>
            </a:r>
          </a:p>
          <a:p>
            <a:pPr>
              <a:defRPr/>
            </a:pPr>
            <a:endParaRPr lang="th-TH" sz="23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56682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160463"/>
            <a:ext cx="2257425" cy="169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3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" b="10197"/>
          <a:stretch>
            <a:fillRect/>
          </a:stretch>
        </p:blipFill>
        <p:spPr bwMode="auto">
          <a:xfrm>
            <a:off x="6875463" y="1765300"/>
            <a:ext cx="59055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4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97"/>
          <a:stretch>
            <a:fillRect/>
          </a:stretch>
        </p:blipFill>
        <p:spPr bwMode="auto">
          <a:xfrm>
            <a:off x="7486650" y="1543050"/>
            <a:ext cx="627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5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4" b="10197"/>
          <a:stretch>
            <a:fillRect/>
          </a:stretch>
        </p:blipFill>
        <p:spPr bwMode="auto">
          <a:xfrm>
            <a:off x="7308850" y="2092325"/>
            <a:ext cx="577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6" name="Pictur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40" b="10197"/>
          <a:stretch>
            <a:fillRect/>
          </a:stretch>
        </p:blipFill>
        <p:spPr bwMode="auto">
          <a:xfrm>
            <a:off x="8235950" y="1730375"/>
            <a:ext cx="512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7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97"/>
          <a:stretch>
            <a:fillRect/>
          </a:stretch>
        </p:blipFill>
        <p:spPr bwMode="auto">
          <a:xfrm>
            <a:off x="7816850" y="2092325"/>
            <a:ext cx="628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88" name="Rectangle 23"/>
          <p:cNvSpPr>
            <a:spLocks noChangeArrowheads="1"/>
          </p:cNvSpPr>
          <p:nvPr/>
        </p:nvSpPr>
        <p:spPr bwMode="auto">
          <a:xfrm>
            <a:off x="7035800" y="908050"/>
            <a:ext cx="1639888" cy="224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en-US" sz="2000" b="1">
                <a:latin typeface="EucrosiaUPC" pitchFamily="18" charset="-34"/>
                <a:cs typeface="EucrosiaUPC" pitchFamily="18" charset="-34"/>
              </a:rPr>
              <a:t>Market</a:t>
            </a:r>
            <a:endParaRPr lang="th-TH" sz="2000" b="1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5668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3500438"/>
            <a:ext cx="1531938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90" name="Rectangle 25"/>
          <p:cNvSpPr>
            <a:spLocks noChangeArrowheads="1"/>
          </p:cNvSpPr>
          <p:nvPr/>
        </p:nvSpPr>
        <p:spPr bwMode="auto">
          <a:xfrm>
            <a:off x="35496" y="5517902"/>
            <a:ext cx="2289522" cy="791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หน่วยงานของรัฐ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2786063" y="3717033"/>
            <a:ext cx="2217985" cy="2232248"/>
          </a:xfrm>
          <a:prstGeom prst="rect">
            <a:avLst/>
          </a:prstGeom>
          <a:solidFill>
            <a:srgbClr val="CCFFFF"/>
          </a:solidFill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t" anchorCtr="0"/>
          <a:lstStyle/>
          <a:p>
            <a:pPr>
              <a:spcAft>
                <a:spcPts val="0"/>
              </a:spcAft>
              <a:defRPr/>
            </a:pPr>
            <a:r>
              <a:rPr lang="th-TH" sz="24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กำหนดสินค้า</a:t>
            </a:r>
          </a:p>
          <a:p>
            <a:pPr>
              <a:spcAft>
                <a:spcPts val="0"/>
              </a:spcAft>
              <a:defRPr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- คุณสมบัติสินค้า </a:t>
            </a:r>
          </a:p>
          <a:p>
            <a:pPr>
              <a:spcAft>
                <a:spcPts val="0"/>
              </a:spcAft>
              <a:defRPr/>
            </a:pPr>
            <a:r>
              <a:rPr lang="th-TH" sz="2400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- 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จำนวน</a:t>
            </a:r>
          </a:p>
          <a:p>
            <a:pPr>
              <a:spcAft>
                <a:spcPts val="0"/>
              </a:spcAft>
              <a:defRPr/>
            </a:pPr>
            <a:r>
              <a:rPr lang="th-TH" sz="24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กำหนดคุณสมบัติผู้ค้า</a:t>
            </a:r>
          </a:p>
          <a:p>
            <a:pPr>
              <a:spcAft>
                <a:spcPts val="0"/>
              </a:spcAft>
              <a:defRPr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(ตามตัวอย่าง)</a:t>
            </a:r>
            <a:endParaRPr lang="en-US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5868144" y="3717032"/>
            <a:ext cx="2088232" cy="2232248"/>
          </a:xfrm>
          <a:prstGeom prst="rect">
            <a:avLst/>
          </a:prstGeom>
          <a:solidFill>
            <a:srgbClr val="CCFFFF"/>
          </a:solidFill>
          <a:ln w="635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ts val="2500"/>
              </a:lnSpc>
              <a:defRPr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เสนอราคาตามวันเวลาที่กำหนดผ่านระบบ </a:t>
            </a:r>
            <a:r>
              <a:rPr lang="en-US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e-GP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lnSpc>
                <a:spcPts val="2500"/>
              </a:lnSpc>
              <a:buFont typeface="Arial" pitchFamily="34" charset="0"/>
              <a:buChar char="•"/>
              <a:defRPr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ไม่เกิน 5 ล้านบาท </a:t>
            </a:r>
          </a:p>
          <a:p>
            <a:pPr>
              <a:lnSpc>
                <a:spcPts val="2500"/>
              </a:lnSpc>
              <a:defRPr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ให้เสนอราคาครั้งเดียว</a:t>
            </a:r>
          </a:p>
          <a:p>
            <a:pPr>
              <a:lnSpc>
                <a:spcPts val="2500"/>
              </a:lnSpc>
              <a:buFont typeface="Arial" pitchFamily="34" charset="0"/>
              <a:buChar char="•"/>
              <a:defRPr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เกิน 5 ล้านบาท เสนอราคาได้หลายครั้งภายใน 30 นาที</a:t>
            </a:r>
          </a:p>
          <a:p>
            <a:pPr>
              <a:lnSpc>
                <a:spcPts val="2500"/>
              </a:lnSpc>
              <a:spcAft>
                <a:spcPts val="0"/>
              </a:spcAft>
              <a:defRPr/>
            </a:pP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156693" name="Elbow Connector 29"/>
          <p:cNvCxnSpPr>
            <a:cxnSpLocks noChangeShapeType="1"/>
          </p:cNvCxnSpPr>
          <p:nvPr/>
        </p:nvCxnSpPr>
        <p:spPr bwMode="auto">
          <a:xfrm flipV="1">
            <a:off x="4283970" y="2996952"/>
            <a:ext cx="3240358" cy="720081"/>
          </a:xfrm>
          <a:prstGeom prst="bentConnector3">
            <a:avLst>
              <a:gd name="adj1" fmla="val -265"/>
            </a:avLst>
          </a:prstGeom>
          <a:noFill/>
          <a:ln w="5080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6694" name="Elbow Connector 41027"/>
          <p:cNvCxnSpPr>
            <a:cxnSpLocks noChangeShapeType="1"/>
          </p:cNvCxnSpPr>
          <p:nvPr/>
        </p:nvCxnSpPr>
        <p:spPr bwMode="auto">
          <a:xfrm rot="5400000">
            <a:off x="6948267" y="3573017"/>
            <a:ext cx="2736301" cy="720079"/>
          </a:xfrm>
          <a:prstGeom prst="bentConnector3">
            <a:avLst>
              <a:gd name="adj1" fmla="val 99778"/>
            </a:avLst>
          </a:prstGeom>
          <a:noFill/>
          <a:ln w="5080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6695" name="Rectangle 41030"/>
          <p:cNvSpPr>
            <a:spLocks noChangeArrowheads="1"/>
          </p:cNvSpPr>
          <p:nvPr/>
        </p:nvSpPr>
        <p:spPr bwMode="auto">
          <a:xfrm>
            <a:off x="4572000" y="3072383"/>
            <a:ext cx="2500312" cy="500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th-TH" sz="2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ประกาศทาง </a:t>
            </a:r>
            <a:r>
              <a:rPr lang="en-US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Internet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6696" name="Rectangle 39"/>
          <p:cNvSpPr>
            <a:spLocks noChangeArrowheads="1"/>
          </p:cNvSpPr>
          <p:nvPr/>
        </p:nvSpPr>
        <p:spPr bwMode="auto">
          <a:xfrm>
            <a:off x="7956376" y="4005064"/>
            <a:ext cx="720079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ผู้ค้า</a:t>
            </a:r>
          </a:p>
          <a:p>
            <a:pPr algn="ctr"/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</a:p>
          <a:p>
            <a:pPr algn="ctr"/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สนใจ</a:t>
            </a:r>
          </a:p>
        </p:txBody>
      </p:sp>
      <p:sp>
        <p:nvSpPr>
          <p:cNvPr id="156697" name="Down Arrow 30"/>
          <p:cNvSpPr>
            <a:spLocks noChangeArrowheads="1"/>
          </p:cNvSpPr>
          <p:nvPr/>
        </p:nvSpPr>
        <p:spPr bwMode="auto">
          <a:xfrm rot="-5400000">
            <a:off x="5875127" y="1621817"/>
            <a:ext cx="346075" cy="648074"/>
          </a:xfrm>
          <a:prstGeom prst="downArrow">
            <a:avLst>
              <a:gd name="adj1" fmla="val 45481"/>
              <a:gd name="adj2" fmla="val 49910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txBody>
          <a:bodyPr/>
          <a:lstStyle/>
          <a:p>
            <a:endParaRPr lang="th-TH" sz="18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" name="TextBox 32"/>
          <p:cNvSpPr txBox="1"/>
          <p:nvPr/>
        </p:nvSpPr>
        <p:spPr>
          <a:xfrm flipH="1">
            <a:off x="997742" y="44624"/>
            <a:ext cx="4078314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th-TH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แผนผัง</a:t>
            </a:r>
            <a:r>
              <a:rPr lang="en-US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e - market</a:t>
            </a:r>
            <a:endParaRPr lang="th-TH" sz="4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2771801" y="6093296"/>
            <a:ext cx="6192688" cy="642937"/>
          </a:xfrm>
          <a:prstGeom prst="rect">
            <a:avLst/>
          </a:prstGeom>
          <a:solidFill>
            <a:srgbClr val="92D050"/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งานพัสดุ วันรุ่งขึ้นตรวจสอบเอกสารเสนอราคาแล้วเสนอ หัวหน้าหน่วยงาน ประกาศผลผู้ชนะการเสนอราคา</a:t>
            </a:r>
          </a:p>
        </p:txBody>
      </p:sp>
      <p:sp>
        <p:nvSpPr>
          <p:cNvPr id="42" name="Oval 41"/>
          <p:cNvSpPr/>
          <p:nvPr/>
        </p:nvSpPr>
        <p:spPr>
          <a:xfrm>
            <a:off x="1763688" y="4081636"/>
            <a:ext cx="570929" cy="57150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EucrosiaUPC" pitchFamily="18" charset="-34"/>
                <a:cs typeface="EucrosiaUPC" pitchFamily="18" charset="-34"/>
              </a:rPr>
              <a:t>2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8388424" y="3501008"/>
            <a:ext cx="534863" cy="500063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EucrosiaUPC" pitchFamily="18" charset="-34"/>
                <a:cs typeface="EucrosiaUPC" pitchFamily="18" charset="-34"/>
              </a:rPr>
              <a:t>4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138370" y="3157538"/>
            <a:ext cx="74295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709" name="Rectangle 39"/>
          <p:cNvSpPr>
            <a:spLocks noChangeArrowheads="1"/>
          </p:cNvSpPr>
          <p:nvPr/>
        </p:nvSpPr>
        <p:spPr bwMode="auto">
          <a:xfrm>
            <a:off x="4165649" y="1124744"/>
            <a:ext cx="12009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latin typeface="EucrosiaUPC" pitchFamily="18" charset="-34"/>
                <a:cs typeface="EucrosiaUPC" pitchFamily="18" charset="-34"/>
              </a:rPr>
              <a:t>e-Catalog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5868144" y="143446"/>
            <a:ext cx="2988965" cy="1269330"/>
          </a:xfrm>
          <a:prstGeom prst="roundRect">
            <a:avLst/>
          </a:prstGeom>
          <a:solidFill>
            <a:srgbClr val="FFFF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ศูนย์ข้อมูลจัดซื้อจัดจ้างภาครัฐ กรมบัญชีกลาง</a:t>
            </a:r>
            <a:r>
              <a:rPr lang="en-US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(ระบบ</a:t>
            </a:r>
            <a:r>
              <a:rPr lang="en-US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e-GP</a:t>
            </a: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)</a:t>
            </a:r>
            <a:endParaRPr lang="en-US" sz="2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defRPr/>
            </a:pP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จะส่งประกาศไปยังผู้ค้าที่ลงทะเบียนไว้ตามประเภทสินค้าที่ประกาศซื้อ</a:t>
            </a:r>
          </a:p>
        </p:txBody>
      </p:sp>
      <p:sp>
        <p:nvSpPr>
          <p:cNvPr id="40" name="Oval 39"/>
          <p:cNvSpPr/>
          <p:nvPr/>
        </p:nvSpPr>
        <p:spPr>
          <a:xfrm>
            <a:off x="5368652" y="548680"/>
            <a:ext cx="571500" cy="550391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F826FE-A6A3-4C48-9740-57657A8B4677}" type="slidenum">
              <a:rPr lang="en-US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287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7" name="Shape 46"/>
          <p:cNvCxnSpPr/>
          <p:nvPr/>
        </p:nvCxnSpPr>
        <p:spPr>
          <a:xfrm rot="5400000">
            <a:off x="4853742" y="5091475"/>
            <a:ext cx="1584176" cy="419467"/>
          </a:xfrm>
          <a:prstGeom prst="bentConnector3">
            <a:avLst>
              <a:gd name="adj1" fmla="val 1298"/>
            </a:avLst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5148064" y="4941168"/>
            <a:ext cx="571500" cy="55324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EucrosiaUPC" pitchFamily="18" charset="-34"/>
                <a:cs typeface="EucrosiaUPC" pitchFamily="18" charset="-34"/>
              </a:rPr>
              <a:t>5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611560" y="625252"/>
            <a:ext cx="570929" cy="57150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4" name="Down Arrow 30"/>
          <p:cNvSpPr>
            <a:spLocks noChangeArrowheads="1"/>
          </p:cNvSpPr>
          <p:nvPr/>
        </p:nvSpPr>
        <p:spPr bwMode="auto">
          <a:xfrm rot="-5400000">
            <a:off x="5875128" y="2067829"/>
            <a:ext cx="346075" cy="648074"/>
          </a:xfrm>
          <a:prstGeom prst="downArrow">
            <a:avLst>
              <a:gd name="adj1" fmla="val 45481"/>
              <a:gd name="adj2" fmla="val 49910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txBody>
          <a:bodyPr/>
          <a:lstStyle/>
          <a:p>
            <a:endParaRPr lang="th-TH" sz="18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5" name="Down Arrow 30"/>
          <p:cNvSpPr>
            <a:spLocks noChangeArrowheads="1"/>
          </p:cNvSpPr>
          <p:nvPr/>
        </p:nvSpPr>
        <p:spPr bwMode="auto">
          <a:xfrm rot="-5400000">
            <a:off x="3750891" y="1887811"/>
            <a:ext cx="346075" cy="432046"/>
          </a:xfrm>
          <a:prstGeom prst="downArrow">
            <a:avLst>
              <a:gd name="adj1" fmla="val 45481"/>
              <a:gd name="adj2" fmla="val 49910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txBody>
          <a:bodyPr/>
          <a:lstStyle/>
          <a:p>
            <a:endParaRPr lang="th-TH" sz="18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6" name="Right Arrow 65"/>
          <p:cNvSpPr/>
          <p:nvPr/>
        </p:nvSpPr>
        <p:spPr>
          <a:xfrm>
            <a:off x="1475656" y="4725144"/>
            <a:ext cx="1224136" cy="864096"/>
          </a:xfrm>
          <a:prstGeom prst="right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331640" y="5013176"/>
            <a:ext cx="1512168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จัดทำประกาศ</a:t>
            </a:r>
          </a:p>
        </p:txBody>
      </p:sp>
    </p:spTree>
    <p:extLst>
      <p:ext uri="{BB962C8B-B14F-4D97-AF65-F5344CB8AC3E}">
        <p14:creationId xmlns:p14="http://schemas.microsoft.com/office/powerpoint/2010/main" val="3768029867"/>
      </p:ext>
    </p:extLst>
  </p:cSld>
  <p:clrMapOvr>
    <a:masterClrMapping/>
  </p:clrMapOvr>
  <p:transition>
    <p:strips dir="ld"/>
  </p:transition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Elbow Connector 28"/>
          <p:cNvCxnSpPr/>
          <p:nvPr/>
        </p:nvCxnSpPr>
        <p:spPr>
          <a:xfrm flipV="1">
            <a:off x="0" y="1052736"/>
            <a:ext cx="9144000" cy="216024"/>
          </a:xfrm>
          <a:prstGeom prst="bentConnector3">
            <a:avLst>
              <a:gd name="adj1" fmla="val 5333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สี่เหลี่ยมผืนผ้า 1"/>
          <p:cNvSpPr/>
          <p:nvPr/>
        </p:nvSpPr>
        <p:spPr>
          <a:xfrm>
            <a:off x="1357290" y="404664"/>
            <a:ext cx="7500990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สรุปขั้นตอนการซื้อหรือจ้างด้วยวิธี </a:t>
            </a:r>
            <a:r>
              <a:rPr lang="en-US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e-Market</a:t>
            </a:r>
            <a:endParaRPr lang="th-TH" sz="40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115616" y="1412776"/>
            <a:ext cx="7704856" cy="720080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4</a:t>
            </a:r>
            <a:r>
              <a:rPr lang="th-TH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การจัดทำเอกสารซื้อหรือจ้าง วิธี </a:t>
            </a:r>
            <a:r>
              <a:rPr lang="en-US" b="1" dirty="0">
                <a:latin typeface="EucrosiaUPC" pitchFamily="18" charset="-34"/>
                <a:cs typeface="EucrosiaUPC" pitchFamily="18" charset="-34"/>
              </a:rPr>
              <a:t>e–market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1115617" y="2132856"/>
            <a:ext cx="7704856" cy="648072"/>
          </a:xfrm>
          <a:prstGeom prst="rect">
            <a:avLst/>
          </a:prstGeom>
          <a:solidFill>
            <a:srgbClr val="FFCCFF"/>
          </a:solidFill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6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6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22 </a:t>
            </a:r>
            <a:r>
              <a:rPr lang="th-TH" sz="26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ทำรายงานขอซื้อขอจ้างตามขอความเห็นชอบจากหัวหน้า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หน่วยงานของรัฐ</a:t>
            </a:r>
            <a:endParaRPr lang="th-TH" sz="2600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115616" y="2780928"/>
            <a:ext cx="7704856" cy="576064"/>
          </a:xfrm>
          <a:prstGeom prst="rect">
            <a:avLst/>
          </a:prstGeom>
          <a:solidFill>
            <a:srgbClr val="CCFFFF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h-TH" b="1" dirty="0">
              <a:latin typeface="EucrosiaUPC" pitchFamily="18" charset="-34"/>
              <a:cs typeface="EucrosiaUPC" pitchFamily="18" charset="-34"/>
            </a:endParaRPr>
          </a:p>
          <a:p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ข้อ 35 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การเผยแพร่ประกาศและเอกสารซื้อหรือจ้าง</a:t>
            </a:r>
          </a:p>
          <a:p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1115616" y="3356992"/>
            <a:ext cx="7704856" cy="9361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ข้อ 36 </a:t>
            </a:r>
            <a:r>
              <a:rPr lang="th-TH" b="1" u="sng" dirty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กรมบัญชีกลาง</a:t>
            </a:r>
            <a:r>
              <a:rPr lang="th-TH" b="1" dirty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จัดส่งประกาศ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และเอกสารไปยังผู้ประกอบการที่ลงทะเบียนสินค้าในระบบไว้ </a:t>
            </a:r>
            <a:r>
              <a:rPr lang="th-TH" b="1" dirty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และส่ง </a:t>
            </a:r>
            <a:r>
              <a:rPr lang="th-TH" b="1" dirty="0" err="1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สตง.</a:t>
            </a:r>
            <a:r>
              <a:rPr lang="th-TH" b="1" dirty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ทางระบบ </a:t>
            </a:r>
            <a:r>
              <a:rPr lang="en-US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e-GP</a:t>
            </a:r>
            <a:endParaRPr lang="th-TH" b="1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251520" y="332656"/>
            <a:ext cx="1224136" cy="1080120"/>
          </a:xfrm>
          <a:prstGeom prst="rect">
            <a:avLst/>
          </a:prstGeom>
          <a:solidFill>
            <a:srgbClr val="00B0F0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ขั้นตอน</a:t>
            </a: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1144477" y="4293096"/>
            <a:ext cx="7675993" cy="707540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ข้อ 37 วิธีการเสนอราคา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มุมมน 15"/>
          <p:cNvSpPr/>
          <p:nvPr/>
        </p:nvSpPr>
        <p:spPr>
          <a:xfrm>
            <a:off x="1145472" y="5877272"/>
            <a:ext cx="7675000" cy="720080"/>
          </a:xfrm>
          <a:prstGeom prst="roundRect">
            <a:avLst/>
          </a:prstGeom>
          <a:solidFill>
            <a:srgbClr val="CCFFFF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เสนอต่อผู้มีอำนาจอนุมัติสั่งซื้อ หรือสั่งจ้างต่อไป</a:t>
            </a: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1144477" y="5000636"/>
            <a:ext cx="7675993" cy="936104"/>
          </a:xfrm>
          <a:prstGeom prst="rect">
            <a:avLst/>
          </a:prstGeom>
          <a:solidFill>
            <a:srgbClr val="FFCC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4</a:t>
            </a:r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0 เจ้าหน้าที่เมื่อได้ผู้ชนะราคาให้พิมพ์เอกสารในระบบ เฉพาะ</a:t>
            </a:r>
          </a:p>
          <a:p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รายต่ำสุดรายเดียว สรุปรายงานผลเสนอหัวหน้าหน่วยงานของรัฐ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288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467544" y="1484784"/>
            <a:ext cx="504056" cy="50405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1</a:t>
            </a:r>
          </a:p>
        </p:txBody>
      </p:sp>
      <p:sp>
        <p:nvSpPr>
          <p:cNvPr id="22" name="Oval 21"/>
          <p:cNvSpPr/>
          <p:nvPr/>
        </p:nvSpPr>
        <p:spPr>
          <a:xfrm>
            <a:off x="467544" y="2132856"/>
            <a:ext cx="504056" cy="504056"/>
          </a:xfrm>
          <a:prstGeom prst="ellipse">
            <a:avLst/>
          </a:prstGeom>
          <a:solidFill>
            <a:srgbClr val="CC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2</a:t>
            </a:r>
          </a:p>
        </p:txBody>
      </p:sp>
      <p:sp>
        <p:nvSpPr>
          <p:cNvPr id="23" name="Oval 22"/>
          <p:cNvSpPr/>
          <p:nvPr/>
        </p:nvSpPr>
        <p:spPr>
          <a:xfrm>
            <a:off x="467544" y="2780928"/>
            <a:ext cx="504056" cy="504056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467544" y="3573016"/>
            <a:ext cx="504056" cy="5040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4</a:t>
            </a:r>
          </a:p>
        </p:txBody>
      </p:sp>
      <p:sp>
        <p:nvSpPr>
          <p:cNvPr id="25" name="Oval 24"/>
          <p:cNvSpPr/>
          <p:nvPr/>
        </p:nvSpPr>
        <p:spPr>
          <a:xfrm>
            <a:off x="467544" y="4437112"/>
            <a:ext cx="504056" cy="50405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5</a:t>
            </a:r>
          </a:p>
        </p:txBody>
      </p:sp>
      <p:sp>
        <p:nvSpPr>
          <p:cNvPr id="26" name="Oval 25"/>
          <p:cNvSpPr/>
          <p:nvPr/>
        </p:nvSpPr>
        <p:spPr>
          <a:xfrm>
            <a:off x="467544" y="5229200"/>
            <a:ext cx="504056" cy="504056"/>
          </a:xfrm>
          <a:prstGeom prst="ellipse">
            <a:avLst/>
          </a:prstGeom>
          <a:solidFill>
            <a:srgbClr val="CC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6</a:t>
            </a:r>
          </a:p>
        </p:txBody>
      </p:sp>
      <p:cxnSp>
        <p:nvCxnSpPr>
          <p:cNvPr id="31" name="Elbow Connector 30"/>
          <p:cNvCxnSpPr/>
          <p:nvPr/>
        </p:nvCxnSpPr>
        <p:spPr>
          <a:xfrm flipV="1">
            <a:off x="1475656" y="1124744"/>
            <a:ext cx="7668344" cy="72008"/>
          </a:xfrm>
          <a:prstGeom prst="bentConnector3">
            <a:avLst>
              <a:gd name="adj1" fmla="val 4254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3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5" name="Straight Connector 3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Rectangle 3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7" name="Rectangle 3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4" name="Straight Connector 3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Oval 3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7" name="Oval 26"/>
          <p:cNvSpPr/>
          <p:nvPr/>
        </p:nvSpPr>
        <p:spPr>
          <a:xfrm>
            <a:off x="467544" y="6021288"/>
            <a:ext cx="504056" cy="504056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972622865"/>
      </p:ext>
    </p:extLst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ทำคอม.jpg"/>
          <p:cNvPicPr>
            <a:picLocks noChangeAspect="1"/>
          </p:cNvPicPr>
          <p:nvPr/>
        </p:nvPicPr>
        <p:blipFill>
          <a:blip r:embed="rId2" cstate="print">
            <a:lum bright="16000"/>
          </a:blip>
          <a:stretch>
            <a:fillRect/>
          </a:stretch>
        </p:blipFill>
        <p:spPr>
          <a:xfrm flipH="1">
            <a:off x="179512" y="332655"/>
            <a:ext cx="5112568" cy="3308057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251520" y="2276872"/>
            <a:ext cx="2736304" cy="396044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ให้เจ้าหน้าที่จัดทำ                 เอกสารซื้อจ้าง และประกาศเชิญชวน</a:t>
            </a:r>
          </a:p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ตามแบบที่คณะกรรมการ นโยบายกำหนด 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907704" y="188640"/>
            <a:ext cx="705678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การจัดทำเอกสารซื้อหรือจ้างวิธี </a:t>
            </a:r>
            <a:r>
              <a:rPr lang="en-US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e – market</a:t>
            </a:r>
            <a:endParaRPr lang="th-TH" sz="40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059832" y="2276872"/>
            <a:ext cx="1800200" cy="3960440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ถ้าจำเป็น</a:t>
            </a:r>
          </a:p>
          <a:p>
            <a:pPr algn="ctr"/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ต้องมีข้อความ </a:t>
            </a:r>
          </a:p>
          <a:p>
            <a:pPr algn="ctr"/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หรือ</a:t>
            </a:r>
          </a:p>
          <a:p>
            <a:pPr algn="ctr"/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รายการแตกต่างไปจากแบบ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932040" y="3429000"/>
            <a:ext cx="4032448" cy="28083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เว้นแต่ หัวหน้าหน่วยงานของรัฐ </a:t>
            </a:r>
          </a:p>
          <a:p>
            <a:pPr algn="ctr"/>
            <a:r>
              <a:rPr lang="th-TH" sz="2600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เห็นว่าจะมีปัญหาในทางเสียเปรียบ                หรือไม่รัดกุมพอ</a:t>
            </a:r>
          </a:p>
          <a:p>
            <a:pPr algn="ctr"/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ก็ให้ส่งร่างเอกสารซื้อหรือจ้างและประกาศเชิญชวนดังกล่าวไปให้ </a:t>
            </a:r>
          </a:p>
          <a:p>
            <a:pPr algn="ctr"/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สำนักงานอัยการสูงสุดตรวจพิจารณาก่อน</a:t>
            </a: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4932040" y="908720"/>
            <a:ext cx="4032448" cy="2446228"/>
          </a:xfrm>
          <a:prstGeom prst="rect">
            <a:avLst/>
          </a:prstGeom>
          <a:solidFill>
            <a:srgbClr val="FFFFB7"/>
          </a:solidFill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แต่มีสาระสำคัญตามที่กำหนดไว้ในแบบ และ</a:t>
            </a:r>
          </a:p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ไม่ทำให้หน่วยงานของรัฐเสียเปรียบ</a:t>
            </a:r>
          </a:p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ก็ให้กระทำได้</a:t>
            </a:r>
            <a:endParaRPr lang="th-TH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วงรี 16"/>
          <p:cNvSpPr/>
          <p:nvPr/>
        </p:nvSpPr>
        <p:spPr>
          <a:xfrm>
            <a:off x="1331640" y="2060848"/>
            <a:ext cx="648072" cy="58409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</a:t>
            </a:r>
            <a:endParaRPr lang="th-TH" sz="3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วงรี 17"/>
          <p:cNvSpPr/>
          <p:nvPr/>
        </p:nvSpPr>
        <p:spPr>
          <a:xfrm>
            <a:off x="3707904" y="2060848"/>
            <a:ext cx="648072" cy="592116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3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289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Down Arrow 30"/>
          <p:cNvSpPr>
            <a:spLocks noChangeArrowheads="1"/>
          </p:cNvSpPr>
          <p:nvPr/>
        </p:nvSpPr>
        <p:spPr bwMode="auto">
          <a:xfrm rot="-5400000">
            <a:off x="4896037" y="2672915"/>
            <a:ext cx="432048" cy="504058"/>
          </a:xfrm>
          <a:prstGeom prst="downArrow">
            <a:avLst>
              <a:gd name="adj1" fmla="val 45481"/>
              <a:gd name="adj2" fmla="val 49910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txBody>
          <a:bodyPr/>
          <a:lstStyle/>
          <a:p>
            <a:endParaRPr lang="th-TH" sz="18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Down Arrow 30"/>
          <p:cNvSpPr>
            <a:spLocks noChangeArrowheads="1"/>
          </p:cNvSpPr>
          <p:nvPr/>
        </p:nvSpPr>
        <p:spPr bwMode="auto">
          <a:xfrm rot="-5400000">
            <a:off x="4896037" y="4473115"/>
            <a:ext cx="432048" cy="504058"/>
          </a:xfrm>
          <a:prstGeom prst="downArrow">
            <a:avLst>
              <a:gd name="adj1" fmla="val 45481"/>
              <a:gd name="adj2" fmla="val 49910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txBody>
          <a:bodyPr/>
          <a:lstStyle/>
          <a:p>
            <a:endParaRPr lang="th-TH" sz="180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6" name="คำบรรยายภาพแบบวงรี 3"/>
          <p:cNvSpPr/>
          <p:nvPr/>
        </p:nvSpPr>
        <p:spPr>
          <a:xfrm>
            <a:off x="395536" y="188640"/>
            <a:ext cx="1656184" cy="1584176"/>
          </a:xfrm>
          <a:prstGeom prst="wedgeEllipseCallout">
            <a:avLst>
              <a:gd name="adj1" fmla="val 62322"/>
              <a:gd name="adj2" fmla="val -21011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34</a:t>
            </a: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74786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836712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764704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130622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</a:p>
        </p:txBody>
      </p:sp>
      <p:grpSp>
        <p:nvGrpSpPr>
          <p:cNvPr id="9" name="Group 34"/>
          <p:cNvGrpSpPr/>
          <p:nvPr/>
        </p:nvGrpSpPr>
        <p:grpSpPr>
          <a:xfrm>
            <a:off x="683568" y="1124744"/>
            <a:ext cx="5472608" cy="792088"/>
            <a:chOff x="254299" y="1608222"/>
            <a:chExt cx="6524796" cy="619220"/>
          </a:xfrm>
          <a:solidFill>
            <a:srgbClr val="99FF33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6" name="Pentagon 35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solidFill>
              <a:srgbClr val="FFFFB7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600" b="1" kern="1200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ประกาศคณะกรรมการความร่วมมือป้องกันการทุจริต</a:t>
              </a:r>
            </a:p>
          </p:txBody>
        </p:sp>
      </p:grpSp>
      <p:sp>
        <p:nvSpPr>
          <p:cNvPr id="38" name="Oval 37"/>
          <p:cNvSpPr/>
          <p:nvPr/>
        </p:nvSpPr>
        <p:spPr>
          <a:xfrm>
            <a:off x="323528" y="1196752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3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39552" y="2204863"/>
            <a:ext cx="5616623" cy="955997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มาตรฐานขั้นต่ำของนโยบายและแนวทางป้องกันการทุจริตในการจัดซื้อจัดจ้างที่ผู้ประกอบการต้องจัดให้มี ตามมาตรา 19 ฯ ลงวันที่ 5 กรกฎาคม 2561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6012160" y="236287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8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ส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7272808" y="236287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พ้น 180 วัน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7524328" y="1340768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6156176" y="1340768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ราชกิจจา</a:t>
            </a:r>
            <a:r>
              <a:rPr lang="th-TH" sz="20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39552" y="3284984"/>
            <a:ext cx="5616623" cy="1152128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2000"/>
              </a:lnSpc>
            </a:pP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แนวทางและวิธีการในการดำเนินงานโครงการความร่วมมือป้องกันการทุจริตในการจัดซื้อจัดจ้างภาครัฐ แบบของข้อตกลงคุณธรรม การคัดเลือก  ผู้สังเกตการณ์ และการจัดทำรายงาน ตามมาตรา 17 และมาตรา 18 ฯ   ลงวันที่ 5 กรกฎาคม 2561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6012160" y="335699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8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ส</a:t>
            </a: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7272808" y="335699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9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ส</a:t>
            </a: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.ค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.</a:t>
            </a: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2561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95536" y="3501008"/>
            <a:ext cx="8496944" cy="27146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Courier New" pitchFamily="49" charset="0"/>
              <a:buChar char="o"/>
            </a:pPr>
            <a:r>
              <a:rPr lang="th-TH" sz="4000" b="1" u="sng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วันในการเสนอราคา</a:t>
            </a:r>
          </a:p>
          <a:p>
            <a:pPr>
              <a:tabLst>
                <a:tab pos="442913" algn="l"/>
              </a:tabLst>
            </a:pPr>
            <a:r>
              <a:rPr lang="th-TH" sz="32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     ให้กำหนดเป็นวัน เวลาทำการ เท่านั้น </a:t>
            </a:r>
          </a:p>
          <a:p>
            <a:pPr marL="571500" indent="-571500">
              <a:buFont typeface="Courier New" pitchFamily="49" charset="0"/>
              <a:buChar char="o"/>
            </a:pPr>
            <a:r>
              <a:rPr lang="th-TH" sz="4000" b="1" u="sng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เวลาในการเสนอราคา</a:t>
            </a:r>
          </a:p>
          <a:p>
            <a:pPr algn="ctr"/>
            <a:r>
              <a:rPr lang="th-TH" sz="32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ให้ถือตามเวลาของระบบจัดซื้อจัดจ้างภาครัฐด้วยอิเล็กทรอนิกส์</a:t>
            </a:r>
          </a:p>
          <a:p>
            <a:pPr algn="ctr"/>
            <a:r>
              <a:rPr lang="th-TH" sz="32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เป็นเกณฑ์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619672" y="188640"/>
            <a:ext cx="7272808" cy="1368152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endParaRPr lang="th-TH" sz="3600" b="1" dirty="0">
              <a:latin typeface="EucrosiaUPC" pitchFamily="18" charset="-34"/>
              <a:cs typeface="EucrosiaUPC" pitchFamily="18" charset="-34"/>
            </a:endParaRPr>
          </a:p>
          <a:p>
            <a:pPr algn="ctr">
              <a:lnSpc>
                <a:spcPts val="3000"/>
              </a:lnSpc>
            </a:pPr>
            <a:r>
              <a:rPr lang="th-TH" sz="3600" b="1" dirty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“การกำหนดวัน เวลา การเสนอราคา”</a:t>
            </a:r>
          </a:p>
          <a:p>
            <a:pPr algn="ctr">
              <a:lnSpc>
                <a:spcPts val="3000"/>
              </a:lnSpc>
            </a:pPr>
            <a:r>
              <a:rPr lang="th-TH" sz="3600" b="1" dirty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ในเอกสารซื้อหรือจ้างและประกาศเชิญชวน</a:t>
            </a:r>
          </a:p>
          <a:p>
            <a:pPr algn="ctr">
              <a:lnSpc>
                <a:spcPts val="3000"/>
              </a:lnSpc>
            </a:pPr>
            <a:r>
              <a:rPr lang="th-TH" sz="3600" b="1" dirty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วิธี </a:t>
            </a:r>
            <a:r>
              <a:rPr lang="en-US" sz="3600" b="1" dirty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e – market</a:t>
            </a:r>
            <a:endParaRPr lang="th-TH" sz="3600" dirty="0">
              <a:solidFill>
                <a:srgbClr val="002B4C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lnSpc>
                <a:spcPts val="3000"/>
              </a:lnSpc>
            </a:pPr>
            <a:endParaRPr lang="th-TH" sz="3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95536" y="1916832"/>
            <a:ext cx="8496944" cy="158417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Wingdings" pitchFamily="2" charset="2"/>
              <a:buChar char="Ø"/>
            </a:pPr>
            <a:r>
              <a:rPr lang="th-TH" sz="32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ให้กำหนดเป็น “</a:t>
            </a:r>
            <a:r>
              <a:rPr lang="th-TH" sz="3200" b="1" i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วันถัดจากวันสุดท้ายของระยะเวลาการเผยแพร่”</a:t>
            </a:r>
            <a:r>
              <a:rPr lang="th-TH" sz="3200" b="1" dirty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ประกาศ</a:t>
            </a:r>
            <a:r>
              <a:rPr lang="th-TH" sz="32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และเอกสารซื้อหรือจ้าง </a:t>
            </a:r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6" name="ลูกศรลง 5"/>
          <p:cNvSpPr/>
          <p:nvPr/>
        </p:nvSpPr>
        <p:spPr>
          <a:xfrm>
            <a:off x="4211960" y="1628800"/>
            <a:ext cx="1008112" cy="504056"/>
          </a:xfrm>
          <a:prstGeom prst="downArrow">
            <a:avLst>
              <a:gd name="adj1" fmla="val 50000"/>
              <a:gd name="adj2" fmla="val 46221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290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8" name="Picture 7" descr="นาฬิก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25401" y="3501008"/>
            <a:ext cx="3567079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คำบรรยายภาพแบบวงรี 3"/>
          <p:cNvSpPr/>
          <p:nvPr/>
        </p:nvSpPr>
        <p:spPr>
          <a:xfrm>
            <a:off x="539552" y="188640"/>
            <a:ext cx="1512168" cy="1512168"/>
          </a:xfrm>
          <a:prstGeom prst="wedgeEllipseCallout">
            <a:avLst>
              <a:gd name="adj1" fmla="val 68979"/>
              <a:gd name="adj2" fmla="val -12403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34</a:t>
            </a:r>
          </a:p>
          <a:p>
            <a:pPr algn="ctr">
              <a:lnSpc>
                <a:spcPts val="3000"/>
              </a:lnSpc>
            </a:pP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วรรคสาม </a:t>
            </a:r>
          </a:p>
        </p:txBody>
      </p:sp>
    </p:spTree>
    <p:extLst>
      <p:ext uri="{BB962C8B-B14F-4D97-AF65-F5344CB8AC3E}">
        <p14:creationId xmlns:p14="http://schemas.microsoft.com/office/powerpoint/2010/main" val="2612991714"/>
      </p:ext>
    </p:extLst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79512" y="1628800"/>
            <a:ext cx="3024336" cy="453650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จัดทำรายงานขอซื้อ               ขอจ้างตามข้อ </a:t>
            </a:r>
            <a:r>
              <a:rPr lang="en-US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22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b="1" dirty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ขอความเห็นชอบจากหัวหน้าหน่วยงานของรัฐ</a:t>
            </a:r>
          </a:p>
          <a:p>
            <a:pPr algn="ctr"/>
            <a:endParaRPr lang="th-TH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เมื่อได้รับความเห็นชอบ</a:t>
            </a:r>
          </a:p>
          <a:p>
            <a:pPr algn="ctr"/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แล้ว </a:t>
            </a:r>
          </a:p>
          <a:p>
            <a:pPr algn="ctr"/>
            <a:endParaRPr lang="th-TH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79512" y="260648"/>
            <a:ext cx="8784976" cy="129614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600" b="1" dirty="0"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การเผยแพร่ประกาศและเอกสารซื้อหรือจ้าง</a:t>
            </a:r>
          </a:p>
          <a:p>
            <a:pPr algn="ctr"/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ด้วยวิธีตลาดอิเล็กทรอนิกส์</a:t>
            </a:r>
            <a:r>
              <a:rPr lang="en-US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e–market</a:t>
            </a:r>
            <a:endParaRPr lang="th-TH" sz="36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6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4860032" y="1628800"/>
            <a:ext cx="4104456" cy="2952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b="1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เผยแพร่ประกาศ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ในระบบเครือข่ายสารสนเทศของกรมบัญชีกลาง และหน่วยงานของรัฐ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ปิดประกาศโดยเปิดเผย ณ สถานที่ปิดประกาศของหน่วยงานของรัฐนั้น </a:t>
            </a:r>
          </a:p>
          <a:p>
            <a:endParaRPr lang="th-TH" b="1" i="1" u="sng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860032" y="5445224"/>
            <a:ext cx="4104456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i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ต้องติดต่อกันไม่น้อยกว่า </a:t>
            </a:r>
            <a:r>
              <a:rPr lang="en-US" b="1" i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b="1" i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วันทำการ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5000628" y="4671138"/>
            <a:ext cx="3963860" cy="70207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ระยะเวลาเผยแพร่ประกาศ</a:t>
            </a:r>
          </a:p>
        </p:txBody>
      </p:sp>
      <p:sp>
        <p:nvSpPr>
          <p:cNvPr id="24" name="ข้าวหลามตัด 23"/>
          <p:cNvSpPr/>
          <p:nvPr/>
        </p:nvSpPr>
        <p:spPr>
          <a:xfrm>
            <a:off x="1214414" y="1628800"/>
            <a:ext cx="857200" cy="720080"/>
          </a:xfrm>
          <a:prstGeom prst="diamond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291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แผนผังลำดับงาน: กระบวนการ 13"/>
          <p:cNvSpPr/>
          <p:nvPr/>
        </p:nvSpPr>
        <p:spPr>
          <a:xfrm>
            <a:off x="3347864" y="1628800"/>
            <a:ext cx="1368152" cy="4536504"/>
          </a:xfrm>
          <a:prstGeom prst="flowChartProcess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ให้หัวหน้าเจ้าหน้าที่</a:t>
            </a:r>
          </a:p>
        </p:txBody>
      </p:sp>
      <p:sp>
        <p:nvSpPr>
          <p:cNvPr id="15" name="ข้าวหลามตัด 14"/>
          <p:cNvSpPr/>
          <p:nvPr/>
        </p:nvSpPr>
        <p:spPr>
          <a:xfrm>
            <a:off x="3643306" y="1628800"/>
            <a:ext cx="857200" cy="792088"/>
          </a:xfrm>
          <a:prstGeom prst="diamond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EucrosiaUPC" pitchFamily="18" charset="-34"/>
                <a:cs typeface="EucrosiaUPC" pitchFamily="18" charset="-34"/>
              </a:rPr>
              <a:t>2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ลูกศรขวา 15"/>
          <p:cNvSpPr/>
          <p:nvPr/>
        </p:nvSpPr>
        <p:spPr>
          <a:xfrm>
            <a:off x="3131840" y="2708920"/>
            <a:ext cx="288032" cy="432048"/>
          </a:xfrm>
          <a:prstGeom prst="rightArrow">
            <a:avLst>
              <a:gd name="adj1" fmla="val 50000"/>
              <a:gd name="adj2" fmla="val 46693"/>
            </a:avLst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ลูกศรขวา 19"/>
          <p:cNvSpPr/>
          <p:nvPr/>
        </p:nvSpPr>
        <p:spPr>
          <a:xfrm>
            <a:off x="4644008" y="2708920"/>
            <a:ext cx="255724" cy="432048"/>
          </a:xfrm>
          <a:prstGeom prst="right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ข้าวหลามตัด 25"/>
          <p:cNvSpPr/>
          <p:nvPr/>
        </p:nvSpPr>
        <p:spPr>
          <a:xfrm>
            <a:off x="4427984" y="4653136"/>
            <a:ext cx="857200" cy="792088"/>
          </a:xfrm>
          <a:prstGeom prst="diamond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Oval 1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8" name="คำบรรยายภาพแบบวงรี 3"/>
          <p:cNvSpPr/>
          <p:nvPr/>
        </p:nvSpPr>
        <p:spPr>
          <a:xfrm>
            <a:off x="7524328" y="908720"/>
            <a:ext cx="1368152" cy="1296144"/>
          </a:xfrm>
          <a:prstGeom prst="wedgeEllipseCallout">
            <a:avLst>
              <a:gd name="adj1" fmla="val -61541"/>
              <a:gd name="adj2" fmla="val -39383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35</a:t>
            </a:r>
            <a:r>
              <a:rPr lang="th-TH" sz="2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4086984"/>
      </p:ext>
    </p:extLst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ระบบคอ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15098" y="2348880"/>
            <a:ext cx="2912886" cy="1800200"/>
          </a:xfrm>
          <a:prstGeom prst="rect">
            <a:avLst/>
          </a:prstGeom>
        </p:spPr>
      </p:pic>
      <p:pic>
        <p:nvPicPr>
          <p:cNvPr id="16" name="Picture 9" descr="cgd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124744"/>
            <a:ext cx="3528392" cy="554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563888" y="1844824"/>
            <a:ext cx="252028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4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4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4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000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“ก</a:t>
            </a:r>
            <a:r>
              <a:rPr lang="th-TH" sz="3600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รมบัญชีกลาง</a:t>
            </a:r>
            <a:r>
              <a:rPr lang="th-TH" sz="4000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”</a:t>
            </a:r>
          </a:p>
          <a:p>
            <a:pPr algn="ctr"/>
            <a:endParaRPr lang="th-TH" sz="4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4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marL="457200" indent="-457200" algn="ctr"/>
            <a:endParaRPr lang="th-TH" sz="32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763688" y="72008"/>
            <a:ext cx="7380312" cy="1052736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การจัดส่งประกาศและเอกสารซื้อจ้างวิธี </a:t>
            </a:r>
            <a:r>
              <a:rPr lang="en-US" sz="3200" b="1" dirty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e-Market </a:t>
            </a:r>
            <a:endParaRPr lang="th-TH" sz="3200" b="1" dirty="0">
              <a:solidFill>
                <a:srgbClr val="0000FF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3200" b="1" dirty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ไปยังผู้ประกอบการ</a:t>
            </a:r>
          </a:p>
        </p:txBody>
      </p:sp>
      <p:sp>
        <p:nvSpPr>
          <p:cNvPr id="6" name="แผนผังลำดับงาน: หน่วงเวลา 5"/>
          <p:cNvSpPr/>
          <p:nvPr/>
        </p:nvSpPr>
        <p:spPr>
          <a:xfrm>
            <a:off x="323528" y="4653136"/>
            <a:ext cx="6264696" cy="1800200"/>
          </a:xfrm>
          <a:prstGeom prst="flowChartDelay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ผู้ประกอบการรายใด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2400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ยังไม่ได้ลงทะเบียนผู้ค้าในระบบ</a:t>
            </a:r>
            <a:r>
              <a:rPr lang="en-US" sz="2400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e-GP</a:t>
            </a:r>
            <a:endParaRPr lang="th-TH" sz="2400" b="1" dirty="0">
              <a:solidFill>
                <a:srgbClr val="FF00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Courier New" pitchFamily="49" charset="0"/>
              <a:buChar char="o"/>
            </a:pPr>
            <a:r>
              <a:rPr lang="th-TH" sz="2400" b="1" dirty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หากประสงค์จะเข้าร่วมเสนอราคาในครั้งนั้น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2400" b="1" dirty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จะต้องลงทะเบียนและนำรายละเอียดของพัสดุ</a:t>
            </a:r>
          </a:p>
          <a:p>
            <a:pPr marL="457200" indent="-457200" algn="ctr"/>
            <a:r>
              <a:rPr lang="th-TH" sz="2400" b="1" dirty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ลงในระบบข้อมูลสินค้าก่อนการเสนอราคา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292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923928" y="2492896"/>
            <a:ext cx="16561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b="1" dirty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ส่งประกาศ</a:t>
            </a:r>
          </a:p>
          <a:p>
            <a:pPr algn="ctr"/>
            <a:r>
              <a:rPr lang="th-TH" b="1" dirty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และเอกสาร</a:t>
            </a:r>
          </a:p>
          <a:p>
            <a:pPr algn="ctr"/>
            <a:r>
              <a:rPr lang="th-TH" b="1" dirty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ผ่านระบบ</a:t>
            </a:r>
          </a:p>
          <a:p>
            <a:pPr algn="ctr"/>
            <a:r>
              <a:rPr lang="th-TH" b="1" dirty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อิเล็กทรอนิกส์</a:t>
            </a:r>
            <a:endParaRPr lang="th-TH" dirty="0"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7544" y="3717032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h-TH" sz="4000" b="1" dirty="0" err="1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สตง.</a:t>
            </a:r>
            <a:endParaRPr lang="th-TH" sz="4000" dirty="0"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51520" y="1467941"/>
            <a:ext cx="17281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b="1" dirty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ผู้ประกอบการที่ลงทะเบียน</a:t>
            </a:r>
          </a:p>
          <a:p>
            <a:pPr algn="ctr"/>
            <a:r>
              <a:rPr lang="th-TH" b="1" dirty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ในระบบไว้แล้ว</a:t>
            </a:r>
            <a:endParaRPr lang="th-TH" dirty="0">
              <a:effectLst>
                <a:innerShdw blurRad="114300">
                  <a:prstClr val="black"/>
                </a:innerShdw>
              </a:effectLst>
            </a:endParaRPr>
          </a:p>
        </p:txBody>
      </p:sp>
      <p:cxnSp>
        <p:nvCxnSpPr>
          <p:cNvPr id="21" name="Curved Connector 20"/>
          <p:cNvCxnSpPr>
            <a:stCxn id="2" idx="1"/>
          </p:cNvCxnSpPr>
          <p:nvPr/>
        </p:nvCxnSpPr>
        <p:spPr>
          <a:xfrm rot="10800000">
            <a:off x="1907704" y="1916832"/>
            <a:ext cx="1656184" cy="324036"/>
          </a:xfrm>
          <a:prstGeom prst="curvedConnector3">
            <a:avLst>
              <a:gd name="adj1" fmla="val 39073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hape 23"/>
          <p:cNvCxnSpPr>
            <a:stCxn id="17" idx="2"/>
            <a:endCxn id="18" idx="3"/>
          </p:cNvCxnSpPr>
          <p:nvPr/>
        </p:nvCxnSpPr>
        <p:spPr>
          <a:xfrm rot="5400000" flipH="1">
            <a:off x="2994936" y="2551695"/>
            <a:ext cx="237803" cy="3276364"/>
          </a:xfrm>
          <a:prstGeom prst="curvedConnector4">
            <a:avLst>
              <a:gd name="adj1" fmla="val -96130"/>
              <a:gd name="adj2" fmla="val 62637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5" name="Straight Connector 2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Rectangle 2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8" name="คำบรรยายภาพแบบวงรี 3"/>
          <p:cNvSpPr/>
          <p:nvPr/>
        </p:nvSpPr>
        <p:spPr>
          <a:xfrm>
            <a:off x="395536" y="116632"/>
            <a:ext cx="1440160" cy="1368152"/>
          </a:xfrm>
          <a:prstGeom prst="wedgeEllipseCallout">
            <a:avLst>
              <a:gd name="adj1" fmla="val 66559"/>
              <a:gd name="adj2" fmla="val -11535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36</a:t>
            </a: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8242464"/>
      </p:ext>
    </p:extLst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การเสนอราคา.jpg"/>
          <p:cNvPicPr>
            <a:picLocks noChangeAspect="1"/>
          </p:cNvPicPr>
          <p:nvPr/>
        </p:nvPicPr>
        <p:blipFill>
          <a:blip r:embed="rId2" cstate="print">
            <a:lum bright="19000"/>
          </a:blip>
          <a:stretch>
            <a:fillRect/>
          </a:stretch>
        </p:blipFill>
        <p:spPr>
          <a:xfrm>
            <a:off x="144016" y="692696"/>
            <a:ext cx="8892480" cy="3167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สี่เหลี่ยมผืนผ้า 2"/>
          <p:cNvSpPr/>
          <p:nvPr/>
        </p:nvSpPr>
        <p:spPr>
          <a:xfrm>
            <a:off x="214282" y="188639"/>
            <a:ext cx="8750206" cy="720081"/>
          </a:xfrm>
          <a:prstGeom prst="rect">
            <a:avLst/>
          </a:prstGeom>
          <a:solidFill>
            <a:srgbClr val="00B0F0"/>
          </a:soli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การเสนอราคาด้วย</a:t>
            </a:r>
            <a:r>
              <a:rPr lang="en-US" sz="40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0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วิธี</a:t>
            </a:r>
            <a:r>
              <a:rPr lang="en-US" sz="40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e-market</a:t>
            </a:r>
            <a:endParaRPr lang="th-TH" sz="4000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467544" y="3717032"/>
            <a:ext cx="2232248" cy="1368152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เมื่อถึงกำหนด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วันเสนอราคา</a:t>
            </a: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771800" y="2420888"/>
            <a:ext cx="5904655" cy="36004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Courier New" pitchFamily="49" charset="0"/>
              <a:buChar char="o"/>
            </a:pPr>
            <a:r>
              <a:rPr lang="th-TH" sz="3600" b="1" dirty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ผู้ประกอบการ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h-TH" sz="3600" b="1" dirty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เข้าสู่ระบบตลาดอิเล็กทรอนิกส์ 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h-TH" sz="3600" b="1" dirty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เสนอราคาภายในเวลาที่กำหนด</a:t>
            </a:r>
          </a:p>
          <a:p>
            <a:pPr marL="457200" indent="-457200"/>
            <a:r>
              <a:rPr lang="th-TH" sz="3600" b="1" dirty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marL="457200" indent="-457200">
              <a:buFont typeface="Wingdings" pitchFamily="2" charset="2"/>
              <a:buChar char="Ø"/>
            </a:pPr>
            <a:endParaRPr lang="th-TH" sz="3600" b="1" i="1" dirty="0">
              <a:solidFill>
                <a:schemeClr val="tx1"/>
              </a:solidFill>
              <a:effectLst>
                <a:glow rad="101600">
                  <a:srgbClr val="FFFFB7">
                    <a:alpha val="60000"/>
                  </a:srgbClr>
                </a:glow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457200" indent="-457200">
              <a:buFont typeface="Courier New" pitchFamily="49" charset="0"/>
              <a:buChar char="o"/>
            </a:pPr>
            <a:r>
              <a:rPr lang="th-TH" sz="3600" b="1" dirty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โดยสามารถเสนอราคาได้เพียงครั้งเดียว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h-TH" sz="3600" b="1" dirty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ระบบจะให้ “ยืนยัน” ราคา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1043608" y="1371526"/>
            <a:ext cx="7416824" cy="401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วิธีที่ </a:t>
            </a:r>
            <a:r>
              <a:rPr lang="en-US" sz="3600" b="1" dirty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sz="3600" b="1" dirty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การเสนอราคาโดยใบเสนอราคา (ข้อ 30(1))</a:t>
            </a:r>
            <a:endParaRPr lang="th-TH" sz="3600" dirty="0"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แผนผังลำดับงาน: สิ้นสุด 7"/>
          <p:cNvSpPr/>
          <p:nvPr/>
        </p:nvSpPr>
        <p:spPr>
          <a:xfrm>
            <a:off x="4716016" y="4149081"/>
            <a:ext cx="2736304" cy="576064"/>
          </a:xfrm>
          <a:prstGeom prst="flowChartTerminator">
            <a:avLst/>
          </a:prstGeom>
          <a:solidFill>
            <a:srgbClr val="FF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EucrosiaUPC" pitchFamily="18" charset="-34"/>
                <a:cs typeface="EucrosiaUPC" pitchFamily="18" charset="-34"/>
              </a:rPr>
              <a:t>8.30-16.30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ตัวแทนหมายเลขภาพนิ่ง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293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3" name="Picture 12" descr="นาฬิกา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6976" y="4896544"/>
            <a:ext cx="1268760" cy="1268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คำบรรยายภาพแบบวงรี 3"/>
          <p:cNvSpPr/>
          <p:nvPr/>
        </p:nvSpPr>
        <p:spPr>
          <a:xfrm>
            <a:off x="251520" y="72008"/>
            <a:ext cx="1368152" cy="1340768"/>
          </a:xfrm>
          <a:prstGeom prst="wedgeEllipseCallout">
            <a:avLst>
              <a:gd name="adj1" fmla="val 74913"/>
              <a:gd name="adj2" fmla="val -4844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37</a:t>
            </a: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1478298"/>
      </p:ext>
    </p:extLst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การเสนอราคา.jpg"/>
          <p:cNvPicPr>
            <a:picLocks noChangeAspect="1"/>
          </p:cNvPicPr>
          <p:nvPr/>
        </p:nvPicPr>
        <p:blipFill>
          <a:blip r:embed="rId2" cstate="print">
            <a:lum bright="19000"/>
          </a:blip>
          <a:stretch>
            <a:fillRect/>
          </a:stretch>
        </p:blipFill>
        <p:spPr>
          <a:xfrm>
            <a:off x="144016" y="693102"/>
            <a:ext cx="8892480" cy="3167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สี่เหลี่ยมผืนผ้า 2"/>
          <p:cNvSpPr/>
          <p:nvPr/>
        </p:nvSpPr>
        <p:spPr>
          <a:xfrm>
            <a:off x="214282" y="116632"/>
            <a:ext cx="8750206" cy="720081"/>
          </a:xfrm>
          <a:prstGeom prst="rect">
            <a:avLst/>
          </a:prstGeom>
          <a:solidFill>
            <a:srgbClr val="00B0F0"/>
          </a:soli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การเสนอราคาด้วยวิธี</a:t>
            </a:r>
            <a:r>
              <a:rPr lang="en-US" sz="40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e-market</a:t>
            </a:r>
            <a:endParaRPr lang="th-TH" sz="4000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95536" y="3717032"/>
            <a:ext cx="2232248" cy="1368152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เมื่อถึงกำหนด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วันเสนอราคา</a:t>
            </a: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555777" y="1988840"/>
            <a:ext cx="6192687" cy="302433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Courier New" pitchFamily="49" charset="0"/>
              <a:buChar char="o"/>
            </a:pPr>
            <a:r>
              <a:rPr lang="th-TH" sz="3000" b="1" dirty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ผู้ประกอบการ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h-TH" sz="3000" b="1" dirty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เข้าสู่ระบบตลาดอิเล็กทรอนิกส์ โดยให้ลงทะเบียนก่อนเริ่มเสนอราคา ภายในเวลา 15 นาที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h-TH" sz="3000" b="1" dirty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ทดสอบระบบ 15 นาที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h-TH" sz="3000" b="1" dirty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เสนอราคาภายในเวลา 30 นาที  เสนอกี่ครั้งก็ได้</a:t>
            </a:r>
            <a:endParaRPr lang="th-TH" sz="3000" b="1" i="1" dirty="0">
              <a:solidFill>
                <a:schemeClr val="tx1"/>
              </a:solidFill>
              <a:effectLst>
                <a:glow rad="101600">
                  <a:srgbClr val="FFFFB7">
                    <a:alpha val="60000"/>
                  </a:srgbClr>
                </a:glow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457200" indent="-457200">
              <a:buFont typeface="Courier New" pitchFamily="49" charset="0"/>
              <a:buChar char="o"/>
            </a:pPr>
            <a:r>
              <a:rPr lang="th-TH" sz="3000" b="1" dirty="0">
                <a:solidFill>
                  <a:schemeClr val="tx1"/>
                </a:solidFill>
                <a:effectLst>
                  <a:glow rad="101600">
                    <a:srgbClr val="FFFFB7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ระบบจะให้ “ยืนยัน” ราคา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1043608" y="1052736"/>
            <a:ext cx="7992888" cy="977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720725" algn="l"/>
              </a:tabLst>
              <a:defRPr/>
            </a:pPr>
            <a:r>
              <a:rPr lang="th-TH" sz="3600" b="1" dirty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วิธีที่ 2 </a:t>
            </a:r>
            <a:r>
              <a:rPr lang="th-TH" b="1" dirty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การเสนอราคาโดยวิธีการประมูลอิเล็กทรอนิกส์ (ข้อ </a:t>
            </a:r>
            <a:r>
              <a:rPr lang="en-US" b="1" dirty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30(2)</a:t>
            </a:r>
            <a:r>
              <a:rPr lang="th-TH" b="1" dirty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 </a:t>
            </a:r>
          </a:p>
          <a:p>
            <a:pPr algn="ctr">
              <a:tabLst>
                <a:tab pos="720725" algn="l"/>
              </a:tabLst>
              <a:defRPr/>
            </a:pPr>
            <a:r>
              <a:rPr lang="th-TH" b="1" dirty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วงเงินที่จะซื้อเกิน 5 ล้านบาทขึ้นไป และเป็นสินค้าที่อยู่ใน </a:t>
            </a:r>
            <a:r>
              <a:rPr lang="en-US" b="1" dirty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e-Catalog</a:t>
            </a:r>
            <a:endParaRPr lang="th-TH" sz="3600" dirty="0"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ตัวแทนหมายเลขภาพนิ่ง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294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3" name="Picture 12" descr="นาฬิกา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4869160"/>
            <a:ext cx="1268760" cy="1268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Rectangle 14"/>
          <p:cNvSpPr/>
          <p:nvPr/>
        </p:nvSpPr>
        <p:spPr>
          <a:xfrm>
            <a:off x="2267744" y="5013176"/>
            <a:ext cx="66247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534988" algn="l"/>
              </a:tabLst>
              <a:defRPr/>
            </a:pPr>
            <a:r>
              <a:rPr lang="th-TH" sz="2400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    กำหนดวันเสนอราคาห้ามร่น เลื่อนหรือเปลี่ยนแปลงวันเสนอราคา </a:t>
            </a:r>
          </a:p>
          <a:p>
            <a:pPr>
              <a:tabLst>
                <a:tab pos="534988" algn="l"/>
              </a:tabLst>
              <a:defRPr/>
            </a:pPr>
            <a:r>
              <a:rPr lang="th-TH" sz="2400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เว้นแต่ กรมบัญชีกลางแจ้งเลื่อน เนื่องจากมีปัญหาข้อขัดข้องเกี่ยวกับการเสนอราคาผ่านระบบ และเมื่อดำเนินการเป็นประการใดแล้ว ให้แจ้งคณะกรรมการวินิจฉัยทราบด้วย</a:t>
            </a:r>
            <a:endParaRPr lang="th-TH" sz="2400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3" name="คำบรรยายภาพแบบวงรี 3"/>
          <p:cNvSpPr/>
          <p:nvPr/>
        </p:nvSpPr>
        <p:spPr>
          <a:xfrm>
            <a:off x="251520" y="72008"/>
            <a:ext cx="1368152" cy="1340768"/>
          </a:xfrm>
          <a:prstGeom prst="wedgeEllipseCallout">
            <a:avLst>
              <a:gd name="adj1" fmla="val 75609"/>
              <a:gd name="adj2" fmla="val -13369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37</a:t>
            </a: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1478298"/>
      </p:ext>
    </p:extLst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มุมมน 2"/>
          <p:cNvSpPr/>
          <p:nvPr/>
        </p:nvSpPr>
        <p:spPr>
          <a:xfrm>
            <a:off x="1475656" y="44624"/>
            <a:ext cx="7668344" cy="927554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การดำเนินการของเจ้าหน้าที่ เมื่อสิ้นสุดการเสนอราคา</a:t>
            </a:r>
            <a:endParaRPr lang="th-TH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547688" y="2420888"/>
            <a:ext cx="2296120" cy="187220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ts val="3400"/>
              </a:lnSpc>
              <a:defRPr/>
            </a:pP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กรณี</a:t>
            </a:r>
          </a:p>
          <a:p>
            <a:pPr algn="ctr">
              <a:lnSpc>
                <a:spcPts val="3400"/>
              </a:lnSpc>
              <a:defRPr/>
            </a:pP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มีผู้เสนอราคาต่ำสุดเท่ากันหลายราย</a:t>
            </a: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3347864" y="1412776"/>
            <a:ext cx="2304256" cy="1872208"/>
          </a:xfrm>
          <a:prstGeom prst="roundRect">
            <a:avLst/>
          </a:prstGeom>
          <a:noFill/>
          <a:ln w="6350"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</a:t>
            </a:r>
          </a:p>
          <a:p>
            <a:pPr algn="ctr">
              <a:defRPr/>
            </a:pPr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มีผู้เสนอราคา</a:t>
            </a:r>
          </a:p>
          <a:p>
            <a:pPr algn="ctr">
              <a:defRPr/>
            </a:pPr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รายเดียว</a:t>
            </a: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6300192" y="1340768"/>
            <a:ext cx="2304033" cy="1368152"/>
          </a:xfrm>
          <a:prstGeom prst="roundRect">
            <a:avLst/>
          </a:prstGeom>
          <a:noFill/>
          <a:ln w="6350">
            <a:solidFill>
              <a:srgbClr val="0066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sz="3200" b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</a:t>
            </a:r>
          </a:p>
          <a:p>
            <a:pPr algn="ctr">
              <a:defRPr/>
            </a:pPr>
            <a:r>
              <a:rPr lang="th-TH" sz="3200" b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ไม่มีผู้เสนอราคา</a:t>
            </a:r>
          </a:p>
        </p:txBody>
      </p:sp>
      <p:sp>
        <p:nvSpPr>
          <p:cNvPr id="11" name="ลูกศรลง 10"/>
          <p:cNvSpPr/>
          <p:nvPr/>
        </p:nvSpPr>
        <p:spPr>
          <a:xfrm>
            <a:off x="1573314" y="4333628"/>
            <a:ext cx="406398" cy="391516"/>
          </a:xfrm>
          <a:prstGeom prst="down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67544" y="4509120"/>
            <a:ext cx="2592288" cy="20162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Courier New" pitchFamily="49" charset="0"/>
              <a:buChar char="o"/>
              <a:defRPr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ให้พิจารณาราคาต่ำสุดของผู้ที่เสนอราคาเข้าสู่ระบบในลำดับแรก</a:t>
            </a:r>
          </a:p>
          <a:p>
            <a:pPr algn="ctr">
              <a:buFont typeface="Courier New" pitchFamily="49" charset="0"/>
              <a:buChar char="o"/>
              <a:defRPr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เป็นผู้ชนะการเสนอราคา</a:t>
            </a:r>
          </a:p>
        </p:txBody>
      </p:sp>
      <p:sp>
        <p:nvSpPr>
          <p:cNvPr id="25" name="32-Point Star 24"/>
          <p:cNvSpPr/>
          <p:nvPr/>
        </p:nvSpPr>
        <p:spPr>
          <a:xfrm>
            <a:off x="4211960" y="908720"/>
            <a:ext cx="720079" cy="720080"/>
          </a:xfrm>
          <a:prstGeom prst="star32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32-Point Star 25"/>
          <p:cNvSpPr/>
          <p:nvPr/>
        </p:nvSpPr>
        <p:spPr>
          <a:xfrm>
            <a:off x="1331641" y="1772816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32-Point Star 27"/>
          <p:cNvSpPr/>
          <p:nvPr/>
        </p:nvSpPr>
        <p:spPr>
          <a:xfrm>
            <a:off x="7092280" y="764704"/>
            <a:ext cx="732050" cy="720079"/>
          </a:xfrm>
          <a:prstGeom prst="star32">
            <a:avLst/>
          </a:prstGeom>
          <a:solidFill>
            <a:srgbClr val="66FFFF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>
          <a:xfrm>
            <a:off x="6830888" y="6356350"/>
            <a:ext cx="2133600" cy="36512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295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ลูกศรลง 10"/>
          <p:cNvSpPr/>
          <p:nvPr/>
        </p:nvSpPr>
        <p:spPr>
          <a:xfrm>
            <a:off x="4355976" y="3253508"/>
            <a:ext cx="406398" cy="391516"/>
          </a:xfrm>
          <a:prstGeom prst="down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131840" y="4820959"/>
            <a:ext cx="2808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 typeface="Courier New" pitchFamily="49" charset="0"/>
              <a:buChar char="o"/>
              <a:defRPr/>
            </a:pP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ให้เสนอหัวหน้าหน่วยงานของรัฐ ผ่านหัวหน้าเจ้าหน้าที่</a:t>
            </a:r>
          </a:p>
          <a:p>
            <a:pPr lvl="0" algn="ctr">
              <a:defRPr/>
            </a:pP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เพื่อพิจารณารับราคาได้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940152" y="3068960"/>
            <a:ext cx="3024336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1900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ให้เสนอความเห็นต่อหัวหน้าหน่วยงานของรัฐ ผ่านหัวหน้าเจ้าหน้าที่ให้</a:t>
            </a:r>
            <a:r>
              <a:rPr lang="th-TH" sz="1900" b="1" u="sng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ยกเลิก</a:t>
            </a:r>
            <a:r>
              <a:rPr lang="th-TH" sz="1900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แล้วดำเนินการ</a:t>
            </a:r>
            <a:r>
              <a:rPr lang="en-US" sz="1900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e-market</a:t>
            </a:r>
            <a:r>
              <a:rPr lang="th-TH" sz="1900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ใหม่</a:t>
            </a:r>
            <a:endParaRPr lang="th-TH" sz="1900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084168" y="3933056"/>
            <a:ext cx="2880320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1900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หรือ จะใช้วิธีคัดเลือก หรือวิธีเฉพาะเจาะจงตามมาตรา </a:t>
            </a:r>
            <a:r>
              <a:rPr lang="en-US" sz="1900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56(1)</a:t>
            </a:r>
            <a:r>
              <a:rPr lang="th-TH" sz="1900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(ก) หรือ </a:t>
            </a:r>
            <a:r>
              <a:rPr lang="en-US" sz="1900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(2)(</a:t>
            </a:r>
            <a:r>
              <a:rPr lang="th-TH" sz="1900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ข) ก็ได้ </a:t>
            </a:r>
            <a:endParaRPr lang="th-TH" sz="1900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30" name="ลูกศรลง 10"/>
          <p:cNvSpPr/>
          <p:nvPr/>
        </p:nvSpPr>
        <p:spPr>
          <a:xfrm>
            <a:off x="7308304" y="2708920"/>
            <a:ext cx="406398" cy="391516"/>
          </a:xfrm>
          <a:prstGeom prst="down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940152" y="4797152"/>
            <a:ext cx="3096344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 typeface="Courier New" pitchFamily="49" charset="0"/>
              <a:buChar char="o"/>
            </a:pPr>
            <a:r>
              <a:rPr lang="th-TH" sz="1900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900" b="1" u="sng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เว้นแต่</a:t>
            </a:r>
            <a:r>
              <a:rPr lang="th-TH" sz="1900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หน่วยงานของรัฐจะซื้อหรือจ้างโดยวิธีคัดเลือกหรือวิธีเฉพาะเจาะจง ด้วยเหตุอื่นให้เริ่มกระบวนการซื้อหรือจ้างใหม่โดยการจัดทำรายงานขอซื้อหรือขอจ้างตามข้อ 2</a:t>
            </a:r>
            <a:r>
              <a:rPr lang="en-US" sz="1900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2</a:t>
            </a:r>
            <a:endParaRPr lang="th-TH" sz="1900" b="1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059832" y="3668831"/>
            <a:ext cx="29523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 typeface="Courier New" pitchFamily="49" charset="0"/>
              <a:buChar char="o"/>
              <a:defRPr/>
            </a:pP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หากเห็นว่าราคา</a:t>
            </a:r>
          </a:p>
          <a:p>
            <a:pPr lvl="0" algn="ctr">
              <a:defRPr/>
            </a:pP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มีความเหมาะสมและเป็นประโยชน์ต่อหน่วยงานของรัฐ</a:t>
            </a:r>
          </a:p>
        </p:txBody>
      </p:sp>
      <p:sp>
        <p:nvSpPr>
          <p:cNvPr id="19" name="คำบรรยายภาพแบบวงรี 3"/>
          <p:cNvSpPr/>
          <p:nvPr/>
        </p:nvSpPr>
        <p:spPr>
          <a:xfrm>
            <a:off x="395536" y="432048"/>
            <a:ext cx="1368152" cy="1340768"/>
          </a:xfrm>
          <a:prstGeom prst="wedgeEllipseCallout">
            <a:avLst>
              <a:gd name="adj1" fmla="val 61686"/>
              <a:gd name="adj2" fmla="val -28998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8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3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5" name="Straight Connector 3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Rectangle 3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7" name="Rectangle 3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4" name="Straight Connector 3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Oval 2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1574165"/>
      </p:ext>
    </p:extLst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79512" y="2132856"/>
            <a:ext cx="2808312" cy="4493538"/>
          </a:xfrm>
          <a:prstGeom prst="rect">
            <a:avLst/>
          </a:prstGeom>
          <a:solidFill>
            <a:srgbClr val="CCFFCC"/>
          </a:solidFill>
          <a:ln w="3175"/>
          <a:effectLst>
            <a:softEdge rad="317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  <a:defRPr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ให้ต่อรองราคาผ่านระบบอิเล็กทรอนิกส์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หากต่อรองราคาแล้ว ราคาที่เสนอใหม่ไม่สูงกว่าวงเงินที่จะซื้อหรือจ้าง 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หรือสูงกว่า แต่ไม่เกินร้อยละ 10 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ของวงเงินที่จะซื้อหรือจ้าง หรือต่อรองราคาแล้วไม่ยอมลดราคา แต่ส่วนที่สูงกว่าวงเงินที่จะซื้อหรือจ้างไม่เกินร้อยละ 10 ของวงเงินที่จะซื้อหรือจ้าง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ถ้าเห็นว่าเป็นราคาที่เหมาะสม ให้เสนอซื้อหรือจ้างจากผู้เสนอราคารายนั้น</a:t>
            </a:r>
          </a:p>
        </p:txBody>
      </p:sp>
      <p:sp>
        <p:nvSpPr>
          <p:cNvPr id="164867" name="Rectangle 2"/>
          <p:cNvSpPr>
            <a:spLocks noChangeArrowheads="1"/>
          </p:cNvSpPr>
          <p:nvPr/>
        </p:nvSpPr>
        <p:spPr bwMode="auto">
          <a:xfrm>
            <a:off x="3059832" y="1556792"/>
            <a:ext cx="3384376" cy="5170646"/>
          </a:xfrm>
          <a:prstGeom prst="rect">
            <a:avLst/>
          </a:prstGeom>
          <a:solidFill>
            <a:srgbClr val="FFFFD1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ถ้าทำตาม (1) แล้วไม่ได้ผล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ให้แจ้งรายที่เสนอราคาถูกต้องตรงตามเงื่อนไขที่กำหนดทุกรายผ่านทางระบบตลาดอิเล็กทรอนิกส์ให้เสนอราคาใหม่พร้อมกัน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โดยให้ยื่นผ่านใบเสนอราคาผ่านทางระบบตลาดอิเล็กทรอนิกส์ ภายในเวลาที่หน่วยงานของรัฐกำหนด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หากรายใดไม่ยื่น ถือว่ายังคงยืนราคาเดิม หากการเสนอราคาครั้งใหม่รายต่ำสุดเสนอราคาไม่สูงกว่าวงเงินที่จะซื้อ หรือสูงกว่าไม่เกินร้อยละ 10 ของวงเงินที่จะซื้อหรือจ้าง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ถ้าเห็นว่าเป็นราคาที่เหมาะสม ให้เสนอซื้อหรือจ้างจาก ผู้เสนอราคารายนั้น</a:t>
            </a:r>
          </a:p>
        </p:txBody>
      </p:sp>
      <p:sp>
        <p:nvSpPr>
          <p:cNvPr id="164868" name="Rectangle 3"/>
          <p:cNvSpPr>
            <a:spLocks noChangeArrowheads="1"/>
          </p:cNvSpPr>
          <p:nvPr/>
        </p:nvSpPr>
        <p:spPr bwMode="auto">
          <a:xfrm>
            <a:off x="6516216" y="2060849"/>
            <a:ext cx="2520280" cy="4464496"/>
          </a:xfrm>
          <a:prstGeom prst="rect">
            <a:avLst/>
          </a:prstGeom>
          <a:solidFill>
            <a:srgbClr val="CCFFFF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softEdge rad="317500"/>
          </a:effectLst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ถ้าดำเนินการตาม (2) แล้วไม่ได้ผล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ให้เสนอหัวหน้าหน่วยงานของรัฐผ่านหัวหน้าเจ้าหน้าที่เพื่อยกเลิกการซื้อหรือจ้างในครั้งนั้น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ทั้งนี้ การซื้อหรือจ้างครั้งใหม่ให้นำความในข้อ </a:t>
            </a:r>
            <a:r>
              <a:rPr lang="en-US" sz="2200" b="1" dirty="0">
                <a:latin typeface="EucrosiaUPC" pitchFamily="18" charset="-34"/>
                <a:cs typeface="EucrosiaUPC" pitchFamily="18" charset="-34"/>
              </a:rPr>
              <a:t>38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วรรคสาม มาใช้บังคับโดย</a:t>
            </a:r>
            <a:r>
              <a:rPr lang="th-TH" sz="2200" dirty="0">
                <a:latin typeface="EucrosiaUPC" pitchFamily="18" charset="-34"/>
                <a:cs typeface="EucrosiaUPC" pitchFamily="18" charset="-34"/>
              </a:rPr>
              <a:t>อนุโลม</a:t>
            </a:r>
          </a:p>
          <a:p>
            <a:pPr>
              <a:buFont typeface="Courier New" pitchFamily="49" charset="0"/>
              <a:buChar char="o"/>
            </a:pPr>
            <a:endParaRPr lang="th-TH" sz="1400" dirty="0">
              <a:latin typeface="EucrosiaUPC" pitchFamily="18" charset="-34"/>
              <a:cs typeface="EucrosiaUPC" pitchFamily="18" charset="-34"/>
            </a:endParaRPr>
          </a:p>
          <a:p>
            <a:r>
              <a:rPr lang="th-TH" sz="2200" dirty="0">
                <a:latin typeface="EucrosiaUPC" pitchFamily="18" charset="-34"/>
                <a:cs typeface="EucrosiaUPC" pitchFamily="18" charset="-34"/>
              </a:rPr>
              <a:t> </a:t>
            </a:r>
          </a:p>
          <a:p>
            <a:r>
              <a:rPr lang="th-TH" sz="2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259632" y="71438"/>
            <a:ext cx="7741524" cy="10533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000"/>
              </a:lnSpc>
              <a:defRPr/>
            </a:pPr>
            <a:endParaRPr lang="th-TH" sz="36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  <a:p>
            <a:pPr algn="ctr">
              <a:lnSpc>
                <a:spcPts val="4000"/>
              </a:lnSpc>
              <a:defRPr/>
            </a:pPr>
            <a:r>
              <a:rPr lang="th-TH" sz="36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การต่อรองราคากรณีผู้ชนะราคาเสนอราคา</a:t>
            </a:r>
          </a:p>
          <a:p>
            <a:pPr algn="ctr">
              <a:lnSpc>
                <a:spcPts val="4000"/>
              </a:lnSpc>
              <a:defRPr/>
            </a:pPr>
            <a:r>
              <a:rPr lang="th-TH" sz="36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สูงกว่าวงเงินงบประมาณ   </a:t>
            </a:r>
          </a:p>
          <a:p>
            <a:pPr algn="ctr">
              <a:lnSpc>
                <a:spcPts val="4000"/>
              </a:lnSpc>
              <a:defRPr/>
            </a:pPr>
            <a:endParaRPr lang="th-TH" sz="36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296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32-Point Star 6"/>
          <p:cNvSpPr/>
          <p:nvPr/>
        </p:nvSpPr>
        <p:spPr>
          <a:xfrm>
            <a:off x="4355976" y="980728"/>
            <a:ext cx="720079" cy="720080"/>
          </a:xfrm>
          <a:prstGeom prst="star32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32-Point Star 7"/>
          <p:cNvSpPr/>
          <p:nvPr/>
        </p:nvSpPr>
        <p:spPr>
          <a:xfrm>
            <a:off x="1331640" y="1484784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32-Point Star 8"/>
          <p:cNvSpPr/>
          <p:nvPr/>
        </p:nvSpPr>
        <p:spPr>
          <a:xfrm>
            <a:off x="7452320" y="1340768"/>
            <a:ext cx="732050" cy="720079"/>
          </a:xfrm>
          <a:prstGeom prst="star32">
            <a:avLst/>
          </a:prstGeom>
          <a:solidFill>
            <a:srgbClr val="66FFFF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539552" y="116632"/>
            <a:ext cx="1368152" cy="1340768"/>
          </a:xfrm>
          <a:prstGeom prst="wedgeEllipseCallout">
            <a:avLst>
              <a:gd name="adj1" fmla="val 72129"/>
              <a:gd name="adj2" fmla="val -29709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090646236"/>
      </p:ext>
    </p:extLst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72008" y="1628800"/>
            <a:ext cx="2555776" cy="5112568"/>
          </a:xfrm>
          <a:prstGeom prst="rect">
            <a:avLst/>
          </a:prstGeom>
          <a:solidFill>
            <a:srgbClr val="FFFFCC"/>
          </a:solidFill>
          <a:ln w="6350"/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จัดพิมพ์ ใบเสนอราคาและเอกสารการเสนอราคาของผู้เสนอราคารายนั้น (รายต่ำสุด) จากระบบตลาดอิเล็กทรอนิกส์                  จำนวน </a:t>
            </a:r>
            <a:r>
              <a:rPr lang="en-US" sz="2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sz="2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ชุด</a:t>
            </a:r>
          </a:p>
          <a:p>
            <a:pPr>
              <a:buFont typeface="Courier New" pitchFamily="49" charset="0"/>
              <a:buChar char="o"/>
            </a:pPr>
            <a:r>
              <a:rPr lang="th-TH" sz="2600" b="1" i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ลงลายมือชื่อกำกับไว้ในใบเสนอราคาและเอกสารการเสนอราคาทุกแผ่น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664452" y="1365890"/>
            <a:ext cx="6336704" cy="299921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กรณีที่ผู้เสนอราคา</a:t>
            </a:r>
          </a:p>
          <a:p>
            <a:pPr algn="ctr"/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“เสนอราคาผิดเงื่อนไข”ตามที่กำหนดไว้ในเอกสารซื้อ หรือจ้าง หรือเสนอ</a:t>
            </a:r>
            <a:r>
              <a:rPr lang="th-TH" sz="26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แค็ตตาล็อก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(</a:t>
            </a:r>
            <a:r>
              <a:rPr lang="en-US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catalog) 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หรือรายละเอียด คุณลักษณะเฉพาะของพัสดุไม่ถูกต้องตรงตามเงื่อนไข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ให้ถือว่าผู้เสนอ ราคารายนั้นไม่ผ่านคุณสมบัติตามเงื่อนไข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26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ให้เจ้าหน้าที่เสนอหัวหน้าหน่วยงานของรัฐผ่านหัวหน้าเจ้าหน้าที่</a:t>
            </a:r>
          </a:p>
          <a:p>
            <a:r>
              <a:rPr lang="th-TH" sz="26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เพื่อพิจารณา</a:t>
            </a:r>
            <a:r>
              <a:rPr lang="en-US" sz="26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6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714611" y="5517232"/>
            <a:ext cx="6286545" cy="792088"/>
          </a:xfrm>
          <a:prstGeom prst="rect">
            <a:avLst/>
          </a:prstGeom>
          <a:ln w="63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ทั้งนี้ ให้คำนึงถึงความเหมาะสมและประโยชน์</a:t>
            </a:r>
          </a:p>
          <a:p>
            <a:pPr algn="ctr"/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ของหน่วยงานของรัฐเป็นสำคัญ</a:t>
            </a: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1115616" y="44624"/>
            <a:ext cx="7992888" cy="7920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เมื่อได้ผู้ชนะการเสนอราคาตามข้อ </a:t>
            </a:r>
            <a:r>
              <a:rPr lang="en-US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38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หรือข้อ </a:t>
            </a:r>
            <a:r>
              <a:rPr lang="en-US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39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แล้ว</a:t>
            </a:r>
          </a:p>
        </p:txBody>
      </p:sp>
      <p:sp>
        <p:nvSpPr>
          <p:cNvPr id="6" name="แผนผังลำดับงาน: ข้อมูลที่เก็บอยู่ 5"/>
          <p:cNvSpPr/>
          <p:nvPr/>
        </p:nvSpPr>
        <p:spPr>
          <a:xfrm>
            <a:off x="2555776" y="764704"/>
            <a:ext cx="5400600" cy="555544"/>
          </a:xfrm>
          <a:prstGeom prst="flowChartOnlineStorage">
            <a:avLst/>
          </a:prstGeom>
          <a:solidFill>
            <a:srgbClr val="CCFFFF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ให้เจ้าหน้าที่</a:t>
            </a:r>
            <a:endParaRPr lang="th-TH" sz="32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แผนผังลำดับงาน: ที่เก็บแบบเข้าถึงโดยลำดับ 13"/>
          <p:cNvSpPr/>
          <p:nvPr/>
        </p:nvSpPr>
        <p:spPr>
          <a:xfrm>
            <a:off x="1619672" y="1412776"/>
            <a:ext cx="864096" cy="432048"/>
          </a:xfrm>
          <a:prstGeom prst="flowChartMagneticTape">
            <a:avLst/>
          </a:prstGeom>
          <a:solidFill>
            <a:srgbClr val="FFCCCC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3217"/>
                </a:solidFill>
                <a:latin typeface="EucrosiaUPC" pitchFamily="18" charset="-34"/>
                <a:cs typeface="EucrosiaUPC" pitchFamily="18" charset="-34"/>
              </a:rPr>
              <a:t>1</a:t>
            </a:r>
            <a:endParaRPr lang="th-TH" sz="3200" b="1" dirty="0">
              <a:solidFill>
                <a:srgbClr val="003217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แผนผังลำดับงาน: ที่เก็บแบบเข้าถึงโดยลำดับ 14"/>
          <p:cNvSpPr/>
          <p:nvPr/>
        </p:nvSpPr>
        <p:spPr>
          <a:xfrm>
            <a:off x="7092280" y="1412776"/>
            <a:ext cx="873968" cy="432048"/>
          </a:xfrm>
          <a:prstGeom prst="flowChartMagneticTape">
            <a:avLst/>
          </a:prstGeom>
          <a:solidFill>
            <a:srgbClr val="FFCCCC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3217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3200" b="1" dirty="0">
              <a:solidFill>
                <a:srgbClr val="003217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5643571" y="4221088"/>
            <a:ext cx="3357586" cy="1224136"/>
          </a:xfrm>
          <a:prstGeom prst="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หรือ </a:t>
            </a:r>
            <a:r>
              <a:rPr lang="en-US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2. </a:t>
            </a: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พิจารณาผู้ที่เสนอราคาต่ำในลำดับถัดไป</a:t>
            </a:r>
          </a:p>
          <a:p>
            <a:pPr algn="ctr"/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เป็นผู้ชนะการเสนอราคาก็ได้ </a:t>
            </a:r>
          </a:p>
        </p:txBody>
      </p:sp>
      <p:sp>
        <p:nvSpPr>
          <p:cNvPr id="17" name="แผนผังลำดับงาน: กระบวนการ 16"/>
          <p:cNvSpPr/>
          <p:nvPr/>
        </p:nvSpPr>
        <p:spPr>
          <a:xfrm>
            <a:off x="2699222" y="4221088"/>
            <a:ext cx="2872910" cy="1224136"/>
          </a:xfrm>
          <a:prstGeom prst="flowChartProcess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1. </a:t>
            </a:r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ยกเลิก</a:t>
            </a: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297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คำบรรยายภาพแบบวงรี 3"/>
          <p:cNvSpPr/>
          <p:nvPr/>
        </p:nvSpPr>
        <p:spPr>
          <a:xfrm>
            <a:off x="323528" y="144016"/>
            <a:ext cx="1368152" cy="1340768"/>
          </a:xfrm>
          <a:prstGeom prst="wedgeEllipseCallout">
            <a:avLst>
              <a:gd name="adj1" fmla="val 64471"/>
              <a:gd name="adj2" fmla="val -15500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40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9797905"/>
      </p:ext>
    </p:extLst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รูปภาพ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19" y="3933056"/>
            <a:ext cx="871597" cy="1585316"/>
          </a:xfrm>
          <a:prstGeom prst="rect">
            <a:avLst/>
          </a:prstGeom>
        </p:spPr>
      </p:pic>
      <p:sp>
        <p:nvSpPr>
          <p:cNvPr id="2" name="สี่เหลี่ยมผืนผ้ามุมมน 1"/>
          <p:cNvSpPr/>
          <p:nvPr/>
        </p:nvSpPr>
        <p:spPr>
          <a:xfrm>
            <a:off x="251520" y="1264199"/>
            <a:ext cx="4464496" cy="25968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ให้เจ้าหน้าที่</a:t>
            </a:r>
            <a:endParaRPr lang="th-TH" sz="2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รายงานผลการพิจารณาและความเห็นพร้อมด้วยเอกสารที่เกี่ยวข้องทั้งหมด </a:t>
            </a:r>
          </a:p>
          <a:p>
            <a:pPr algn="ctr"/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ต่อหัวหน้าหน่วยงานของรัฐ</a:t>
            </a:r>
          </a:p>
          <a:p>
            <a:pPr algn="ctr"/>
            <a:r>
              <a:rPr lang="th-TH" sz="2600" b="1" u="sng" dirty="0">
                <a:solidFill>
                  <a:srgbClr val="CC0099"/>
                </a:solidFill>
                <a:latin typeface="EucrosiaUPC" pitchFamily="18" charset="-34"/>
                <a:cs typeface="EucrosiaUPC" pitchFamily="18" charset="-34"/>
              </a:rPr>
              <a:t>ผ่านหัวหน้าเจ้าหน้าที่</a:t>
            </a:r>
            <a:r>
              <a:rPr lang="th-TH" sz="2600" b="1" dirty="0">
                <a:solidFill>
                  <a:srgbClr val="CC0099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เพื่อพิจารณา</a:t>
            </a:r>
          </a:p>
          <a:p>
            <a:pPr algn="ctr"/>
            <a:r>
              <a:rPr lang="th-TH" sz="26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ให้ความเห็นชอบ</a:t>
            </a:r>
            <a:endParaRPr lang="th-TH" sz="2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1134945" y="116632"/>
            <a:ext cx="6965447" cy="109779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การรายงานผลการพิจารณา</a:t>
            </a:r>
          </a:p>
          <a:p>
            <a:pPr algn="ctr"/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เสนอต่อผู้มีอำนาจอนุมัติสั่งซื้อหรือสั่งจ้าง</a:t>
            </a: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4860032" y="1285860"/>
            <a:ext cx="4032448" cy="2575188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เมื่อหัวหน้าหน่วยงานฯ </a:t>
            </a:r>
          </a:p>
          <a:p>
            <a:pPr algn="ctr"/>
            <a:r>
              <a:rPr lang="th-TH" sz="26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เห็นชอบและอนุมัติสั่งซื้อ/จ้างแล้ว</a:t>
            </a:r>
          </a:p>
          <a:p>
            <a:pPr algn="ctr"/>
            <a:r>
              <a:rPr lang="th-TH" sz="26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sz="2600" b="1" u="sng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ให้หัวหน้าเจ้าหน้าที่</a:t>
            </a:r>
            <a:r>
              <a:rPr lang="th-TH" sz="26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”</a:t>
            </a:r>
            <a:r>
              <a:rPr lang="th-TH" sz="2600" b="1" u="sng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sz="26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ประกาศผลผู้ชนะการซื้อการจ้าง/แจ้งผลการพิจารณาตามแบบที่กรมบัญชีกลางกำหนด</a:t>
            </a: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1547664" y="4149080"/>
            <a:ext cx="3059832" cy="720080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ให้แจ้งผู้เสนอราคา</a:t>
            </a:r>
          </a:p>
          <a:p>
            <a:pPr algn="ctr"/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ทุกรายทราบ 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1428728" y="4998926"/>
            <a:ext cx="7463752" cy="59031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ประกาศในระบบเครือข่ายสารสนเทศ ของกรมบัญชีกลาง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971110" y="5733256"/>
            <a:ext cx="7921370" cy="504056"/>
          </a:xfrm>
          <a:prstGeom prst="roundRect">
            <a:avLst/>
          </a:prstGeom>
          <a:solidFill>
            <a:srgbClr val="CCFFFF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ปิดประกาศ โดยเปิดเผย ณ สถานที่ปิดประกาศของหน่วยงานของรัฐนั้น</a:t>
            </a:r>
            <a:endParaRPr lang="th-TH" dirty="0">
              <a:solidFill>
                <a:srgbClr val="8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5076056" y="4149080"/>
            <a:ext cx="3816424" cy="720080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ผ่านทางจดหมายอิเล็กทรอนิกส์ </a:t>
            </a:r>
          </a:p>
          <a:p>
            <a:pPr algn="ctr"/>
            <a:r>
              <a:rPr lang="th-TH" sz="24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e - mail) 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ลูกศรขวา 13"/>
          <p:cNvSpPr/>
          <p:nvPr/>
        </p:nvSpPr>
        <p:spPr>
          <a:xfrm>
            <a:off x="4644008" y="4353134"/>
            <a:ext cx="432048" cy="36004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298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ลูกศรลง 16"/>
          <p:cNvSpPr/>
          <p:nvPr/>
        </p:nvSpPr>
        <p:spPr>
          <a:xfrm>
            <a:off x="2270594" y="3861048"/>
            <a:ext cx="357190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32-Point Star 17"/>
          <p:cNvSpPr/>
          <p:nvPr/>
        </p:nvSpPr>
        <p:spPr>
          <a:xfrm>
            <a:off x="971600" y="4941168"/>
            <a:ext cx="720079" cy="720080"/>
          </a:xfrm>
          <a:prstGeom prst="star32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32-Point Star 19"/>
          <p:cNvSpPr/>
          <p:nvPr/>
        </p:nvSpPr>
        <p:spPr>
          <a:xfrm>
            <a:off x="1115616" y="4149080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32-Point Star 20"/>
          <p:cNvSpPr/>
          <p:nvPr/>
        </p:nvSpPr>
        <p:spPr>
          <a:xfrm>
            <a:off x="527582" y="5589240"/>
            <a:ext cx="732050" cy="720079"/>
          </a:xfrm>
          <a:prstGeom prst="star32">
            <a:avLst/>
          </a:prstGeom>
          <a:solidFill>
            <a:srgbClr val="66FFFF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2" name="คำบรรยายภาพแบบวงรี 3"/>
          <p:cNvSpPr/>
          <p:nvPr/>
        </p:nvSpPr>
        <p:spPr>
          <a:xfrm>
            <a:off x="395536" y="116632"/>
            <a:ext cx="1368152" cy="1340768"/>
          </a:xfrm>
          <a:prstGeom prst="wedgeEllipseCallout">
            <a:avLst>
              <a:gd name="adj1" fmla="val 51243"/>
              <a:gd name="adj2" fmla="val 42044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41</a:t>
            </a:r>
          </a:p>
        </p:txBody>
      </p:sp>
      <p:sp>
        <p:nvSpPr>
          <p:cNvPr id="23" name="คำบรรยายภาพแบบวงรี 3"/>
          <p:cNvSpPr/>
          <p:nvPr/>
        </p:nvSpPr>
        <p:spPr>
          <a:xfrm>
            <a:off x="7524328" y="188640"/>
            <a:ext cx="1368152" cy="1340768"/>
          </a:xfrm>
          <a:prstGeom prst="wedgeEllipseCallout">
            <a:avLst>
              <a:gd name="adj1" fmla="val -39263"/>
              <a:gd name="adj2" fmla="val 48437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42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9" name="Straight Connector 2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" name="Rectangle 2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1" name="Rectangle 3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Oval 2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5419137"/>
      </p:ext>
    </p:extLst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059832" y="1268760"/>
            <a:ext cx="5654432" cy="2736304"/>
          </a:xfrm>
          <a:prstGeom prst="rect">
            <a:avLst/>
          </a:prstGeom>
          <a:ln>
            <a:noFill/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r>
              <a:rPr lang="th-TH" sz="3600" b="1" i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เป็นสินค้าหรืองานบริการที่ไม่ได้กำหนดไว้</a:t>
            </a:r>
          </a:p>
          <a:p>
            <a:r>
              <a:rPr lang="th-TH" sz="3600" b="1" i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ในระบบข้อมูลสินค้า (</a:t>
            </a:r>
            <a:r>
              <a:rPr lang="en-US" sz="3600" b="1" i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e – catalog)</a:t>
            </a:r>
          </a:p>
          <a:p>
            <a:r>
              <a:rPr lang="en-US" sz="3200" b="1" i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endParaRPr lang="th-TH" sz="3200" b="1" i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539552" y="206880"/>
            <a:ext cx="8136904" cy="936104"/>
          </a:xfrm>
          <a:prstGeom prst="rect">
            <a:avLst/>
          </a:prstGeom>
          <a:solidFill>
            <a:srgbClr val="0070C0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วิธีประกวดราคาอิเล็กทรอนิกส์ (</a:t>
            </a:r>
            <a:r>
              <a:rPr lang="en-US" sz="4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e – bidding</a:t>
            </a:r>
            <a:r>
              <a:rPr lang="en-US" sz="4400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) </a:t>
            </a:r>
            <a:endParaRPr lang="th-TH" sz="4400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แผนผังลำดับงาน: หน่วงเวลา 5"/>
          <p:cNvSpPr/>
          <p:nvPr/>
        </p:nvSpPr>
        <p:spPr>
          <a:xfrm>
            <a:off x="597880" y="2996952"/>
            <a:ext cx="2677976" cy="3240360"/>
          </a:xfrm>
          <a:prstGeom prst="flowChartDelay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3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มีวงเงินที่ใช้</a:t>
            </a:r>
          </a:p>
          <a:p>
            <a:pPr algn="ctr"/>
            <a:r>
              <a:rPr 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ในการซื้อหรือจ้างครั้งหนึ่งเกิน 500,000 บาท </a:t>
            </a:r>
          </a:p>
        </p:txBody>
      </p:sp>
      <p:sp>
        <p:nvSpPr>
          <p:cNvPr id="5" name="พับมุม 4"/>
          <p:cNvSpPr/>
          <p:nvPr/>
        </p:nvSpPr>
        <p:spPr>
          <a:xfrm>
            <a:off x="2987824" y="4149080"/>
            <a:ext cx="5760640" cy="2304256"/>
          </a:xfrm>
          <a:prstGeom prst="foldedCorner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i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โดยให้ ดำเนินการในระบบประกวดราคาอิเล็กทรอนิกส์ </a:t>
            </a:r>
          </a:p>
          <a:p>
            <a:pPr algn="ctr"/>
            <a:r>
              <a:rPr lang="th-TH" sz="3200" b="1" i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3200" b="1" i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Electronic Bidding : e – bidding) </a:t>
            </a:r>
            <a:endParaRPr lang="th-TH" sz="3200" b="1" i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3200" b="1" i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ตามวิธีการที่กรมบัญชีกลางกำหนด</a:t>
            </a:r>
          </a:p>
        </p:txBody>
      </p:sp>
      <p:sp>
        <p:nvSpPr>
          <p:cNvPr id="9" name="ลูกศรลง 8"/>
          <p:cNvSpPr/>
          <p:nvPr/>
        </p:nvSpPr>
        <p:spPr>
          <a:xfrm>
            <a:off x="5436096" y="3356992"/>
            <a:ext cx="936104" cy="613778"/>
          </a:xfrm>
          <a:prstGeom prst="downArrow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299</a:t>
            </a:fld>
            <a:endParaRPr lang="th-TH"/>
          </a:p>
        </p:txBody>
      </p:sp>
      <p:pic>
        <p:nvPicPr>
          <p:cNvPr id="10" name="Picture 9" descr="อีมาเก็ต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586966">
            <a:off x="584315" y="1296372"/>
            <a:ext cx="2285407" cy="17140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32-Point Star 10"/>
          <p:cNvSpPr/>
          <p:nvPr/>
        </p:nvSpPr>
        <p:spPr>
          <a:xfrm>
            <a:off x="1115617" y="3068960"/>
            <a:ext cx="720079" cy="720080"/>
          </a:xfrm>
          <a:prstGeom prst="star32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32-Point Star 11"/>
          <p:cNvSpPr/>
          <p:nvPr/>
        </p:nvSpPr>
        <p:spPr>
          <a:xfrm>
            <a:off x="5508104" y="1340768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9684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395536" y="1988840"/>
          <a:ext cx="822960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</a:t>
            </a:fld>
            <a:endParaRPr lang="th-TH"/>
          </a:p>
        </p:txBody>
      </p:sp>
      <p:sp>
        <p:nvSpPr>
          <p:cNvPr id="5" name="สี่เหลี่ยมผืนผ้า 43"/>
          <p:cNvSpPr/>
          <p:nvPr/>
        </p:nvSpPr>
        <p:spPr>
          <a:xfrm>
            <a:off x="2339752" y="116632"/>
            <a:ext cx="6715472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>
              <a:defRPr/>
            </a:pPr>
            <a:r>
              <a:rPr lang="th-TH" sz="40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กฎหมาย ระเบียบ ด้านการพัสดุ</a:t>
            </a:r>
          </a:p>
        </p:txBody>
      </p:sp>
      <p:cxnSp>
        <p:nvCxnSpPr>
          <p:cNvPr id="6" name="ตัวเชื่อมต่อตรง 51"/>
          <p:cNvCxnSpPr/>
          <p:nvPr/>
        </p:nvCxnSpPr>
        <p:spPr>
          <a:xfrm>
            <a:off x="0" y="764704"/>
            <a:ext cx="9144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39552" y="930786"/>
            <a:ext cx="82089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 พระราชบัญญัติการจัดซื้อจัดจ้างและการบริหารพัสดุภาครัฐ พ.ศ.2560</a:t>
            </a:r>
          </a:p>
        </p:txBody>
      </p:sp>
      <p:sp>
        <p:nvSpPr>
          <p:cNvPr id="11" name="Up Arrow 10"/>
          <p:cNvSpPr/>
          <p:nvPr/>
        </p:nvSpPr>
        <p:spPr>
          <a:xfrm>
            <a:off x="4067944" y="1412776"/>
            <a:ext cx="792088" cy="432048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836712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764704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130622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</a:p>
        </p:txBody>
      </p:sp>
      <p:grpSp>
        <p:nvGrpSpPr>
          <p:cNvPr id="9" name="Group 34"/>
          <p:cNvGrpSpPr/>
          <p:nvPr/>
        </p:nvGrpSpPr>
        <p:grpSpPr>
          <a:xfrm>
            <a:off x="683568" y="980728"/>
            <a:ext cx="5472608" cy="792088"/>
            <a:chOff x="254299" y="1608222"/>
            <a:chExt cx="6524796" cy="619220"/>
          </a:xfrm>
          <a:solidFill>
            <a:srgbClr val="99FF33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6" name="Pentagon 35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600" b="1" kern="1200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ประกาศกรมบัญชีกลาง</a:t>
              </a:r>
            </a:p>
          </p:txBody>
        </p:sp>
      </p:grpSp>
      <p:sp>
        <p:nvSpPr>
          <p:cNvPr id="38" name="Oval 37"/>
          <p:cNvSpPr/>
          <p:nvPr/>
        </p:nvSpPr>
        <p:spPr>
          <a:xfrm>
            <a:off x="323528" y="1052736"/>
            <a:ext cx="576064" cy="57606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4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39552" y="1916832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1/2563 ลงวันที่ 8 ธันวาคม 2563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6012160" y="191683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7272808" y="191683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8 ธ.ค. 63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7524328" y="1196752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6156176" y="1196752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ราชกิจจา</a:t>
            </a:r>
            <a:r>
              <a:rPr lang="th-TH" sz="20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6012160" y="257889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7272808" y="257889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25 ธ.ค. 63 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39552" y="2564904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2/2563 ลงวันที่ 25 ธันวาคม 2563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39552" y="321297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1/2564 ลงวันที่ 29 มกราคม 2564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012160" y="328498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7272808" y="328498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29 ม.ค. 64 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39553" y="3861048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2/2564 ลงวันที่ 1 มีนาคม 2564</a:t>
            </a: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6012160" y="393305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7272808" y="393305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 มี.ค. 64 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39552" y="4509120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3/2564 ลงวันที่ 30 มีนาคม 2564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6012159" y="4581128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7272807" y="4581128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30 มี.ค. 64 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39553" y="5157192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4/2564 ลงวันที่ 29 เมษายน 2564</a:t>
            </a: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6012160" y="522920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0" name="Title 1"/>
          <p:cNvSpPr txBox="1">
            <a:spLocks/>
          </p:cNvSpPr>
          <p:nvPr/>
        </p:nvSpPr>
        <p:spPr>
          <a:xfrm>
            <a:off x="7272808" y="5229200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29 เม.ย. 64 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39552" y="5805264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5/2564 ลงวันที่ 6 กรกฎาคม 2564</a:t>
            </a: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6012159" y="587727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1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7272807" y="5877272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6 ก.ค. 64 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88639347"/>
      </p:ext>
    </p:extLst>
  </p:cSld>
  <p:clrMapOvr>
    <a:masterClrMapping/>
  </p:clrMapOvr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7960" name="Straight Arrow Connector 65"/>
          <p:cNvCxnSpPr>
            <a:cxnSpLocks noChangeShapeType="1"/>
          </p:cNvCxnSpPr>
          <p:nvPr/>
        </p:nvCxnSpPr>
        <p:spPr bwMode="auto">
          <a:xfrm>
            <a:off x="7668344" y="4797152"/>
            <a:ext cx="0" cy="792088"/>
          </a:xfrm>
          <a:prstGeom prst="straightConnector1">
            <a:avLst/>
          </a:prstGeom>
          <a:noFill/>
          <a:ln w="111125" algn="ctr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" name="Straight Arrow Connector 36"/>
          <p:cNvCxnSpPr>
            <a:cxnSpLocks noChangeShapeType="1"/>
            <a:stCxn id="59" idx="0"/>
          </p:cNvCxnSpPr>
          <p:nvPr/>
        </p:nvCxnSpPr>
        <p:spPr bwMode="auto">
          <a:xfrm flipH="1" flipV="1">
            <a:off x="7740352" y="2780929"/>
            <a:ext cx="1" cy="1080120"/>
          </a:xfrm>
          <a:prstGeom prst="straightConnector1">
            <a:avLst/>
          </a:prstGeom>
          <a:noFill/>
          <a:ln w="111125" algn="ctr">
            <a:solidFill>
              <a:srgbClr val="FF66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7952" name="Rectangle 50"/>
          <p:cNvSpPr>
            <a:spLocks noChangeArrowheads="1"/>
          </p:cNvSpPr>
          <p:nvPr/>
        </p:nvSpPr>
        <p:spPr bwMode="auto">
          <a:xfrm>
            <a:off x="4499992" y="1127123"/>
            <a:ext cx="1296144" cy="429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ผู้ค้า</a:t>
            </a:r>
          </a:p>
        </p:txBody>
      </p:sp>
      <p:pic>
        <p:nvPicPr>
          <p:cNvPr id="16793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81" y="2924944"/>
            <a:ext cx="1285875" cy="207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39" name="Rectangle 25"/>
          <p:cNvSpPr>
            <a:spLocks noChangeArrowheads="1"/>
          </p:cNvSpPr>
          <p:nvPr/>
        </p:nvSpPr>
        <p:spPr bwMode="auto">
          <a:xfrm>
            <a:off x="71438" y="2428875"/>
            <a:ext cx="1871662" cy="243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endParaRPr lang="th-TH" sz="2400" b="1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240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2400" b="1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240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2400" b="1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2195736" y="3861048"/>
            <a:ext cx="1872208" cy="993850"/>
          </a:xfrm>
          <a:prstGeom prst="rect">
            <a:avLst/>
          </a:prstGeom>
          <a:solidFill>
            <a:srgbClr val="CCFFCC"/>
          </a:solidFill>
          <a:ln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ts val="3000"/>
              </a:lnSpc>
              <a:defRPr/>
            </a:pP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ร่างประกาศ</a:t>
            </a:r>
          </a:p>
          <a:p>
            <a:pPr algn="ctr">
              <a:lnSpc>
                <a:spcPts val="3000"/>
              </a:lnSpc>
              <a:defRPr/>
            </a:pP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ประกวดราคา ฯ</a:t>
            </a:r>
          </a:p>
        </p:txBody>
      </p:sp>
      <p:sp>
        <p:nvSpPr>
          <p:cNvPr id="167941" name="Rectangle 30"/>
          <p:cNvSpPr>
            <a:spLocks noChangeArrowheads="1"/>
          </p:cNvSpPr>
          <p:nvPr/>
        </p:nvSpPr>
        <p:spPr bwMode="auto">
          <a:xfrm>
            <a:off x="1315244" y="3830763"/>
            <a:ext cx="952500" cy="39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th-TH" sz="2400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จัดทำ</a:t>
            </a:r>
          </a:p>
        </p:txBody>
      </p:sp>
      <p:pic>
        <p:nvPicPr>
          <p:cNvPr id="167942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75152"/>
            <a:ext cx="1716881" cy="1233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43" name="Rectangle 33"/>
          <p:cNvSpPr>
            <a:spLocks noChangeArrowheads="1"/>
          </p:cNvSpPr>
          <p:nvPr/>
        </p:nvSpPr>
        <p:spPr bwMode="auto">
          <a:xfrm>
            <a:off x="1925390" y="1143000"/>
            <a:ext cx="2214562" cy="1658938"/>
          </a:xfrm>
          <a:prstGeom prst="rect">
            <a:avLst/>
          </a:prstGeom>
          <a:noFill/>
          <a:ln w="9525" algn="ctr">
            <a:solidFill>
              <a:srgbClr val="0046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ผู้ประกอบการ</a:t>
            </a:r>
          </a:p>
        </p:txBody>
      </p:sp>
      <p:cxnSp>
        <p:nvCxnSpPr>
          <p:cNvPr id="167944" name="Straight Arrow Connector 14"/>
          <p:cNvCxnSpPr>
            <a:cxnSpLocks noChangeShapeType="1"/>
          </p:cNvCxnSpPr>
          <p:nvPr/>
        </p:nvCxnSpPr>
        <p:spPr bwMode="auto">
          <a:xfrm flipV="1">
            <a:off x="2699792" y="2780928"/>
            <a:ext cx="2" cy="1074986"/>
          </a:xfrm>
          <a:prstGeom prst="straightConnector1">
            <a:avLst/>
          </a:prstGeom>
          <a:noFill/>
          <a:ln w="111125" algn="ctr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7945" name="Straight Arrow Connector 36"/>
          <p:cNvCxnSpPr>
            <a:cxnSpLocks noChangeShapeType="1"/>
          </p:cNvCxnSpPr>
          <p:nvPr/>
        </p:nvCxnSpPr>
        <p:spPr bwMode="auto">
          <a:xfrm flipV="1">
            <a:off x="3491880" y="2852936"/>
            <a:ext cx="0" cy="1008113"/>
          </a:xfrm>
          <a:prstGeom prst="straightConnector1">
            <a:avLst/>
          </a:prstGeom>
          <a:noFill/>
          <a:ln w="111125" algn="ctr">
            <a:solidFill>
              <a:srgbClr val="FF66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7946" name="Rectangle 37"/>
          <p:cNvSpPr>
            <a:spLocks noChangeArrowheads="1"/>
          </p:cNvSpPr>
          <p:nvPr/>
        </p:nvSpPr>
        <p:spPr bwMode="auto">
          <a:xfrm>
            <a:off x="2195736" y="3140968"/>
            <a:ext cx="936104" cy="42862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เผยแพร่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4716016" y="3861048"/>
            <a:ext cx="1728316" cy="1003300"/>
          </a:xfrm>
          <a:prstGeom prst="rect">
            <a:avLst/>
          </a:prstGeom>
          <a:solidFill>
            <a:srgbClr val="CCFFCC"/>
          </a:solidFill>
          <a:ln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ts val="3000"/>
              </a:lnSpc>
              <a:defRPr/>
            </a:pP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ประกาศ</a:t>
            </a:r>
          </a:p>
          <a:p>
            <a:pPr algn="ctr">
              <a:lnSpc>
                <a:spcPts val="3000"/>
              </a:lnSpc>
              <a:defRPr/>
            </a:pP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ประกวดราคาฯ</a:t>
            </a:r>
          </a:p>
        </p:txBody>
      </p:sp>
      <p:cxnSp>
        <p:nvCxnSpPr>
          <p:cNvPr id="167949" name="Straight Arrow Connector 45"/>
          <p:cNvCxnSpPr>
            <a:cxnSpLocks noChangeShapeType="1"/>
          </p:cNvCxnSpPr>
          <p:nvPr/>
        </p:nvCxnSpPr>
        <p:spPr bwMode="auto">
          <a:xfrm flipV="1">
            <a:off x="1331640" y="4357688"/>
            <a:ext cx="887685" cy="7416"/>
          </a:xfrm>
          <a:prstGeom prst="straightConnector1">
            <a:avLst/>
          </a:prstGeom>
          <a:noFill/>
          <a:ln w="111125" algn="ctr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67950" name="Picture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730" y="1556792"/>
            <a:ext cx="1677510" cy="1426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51" name="Picture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670" y="1720850"/>
            <a:ext cx="1006450" cy="1420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7953" name="Straight Arrow Connector 51"/>
          <p:cNvCxnSpPr>
            <a:cxnSpLocks noChangeShapeType="1"/>
          </p:cNvCxnSpPr>
          <p:nvPr/>
        </p:nvCxnSpPr>
        <p:spPr bwMode="auto">
          <a:xfrm flipV="1">
            <a:off x="5652120" y="3212976"/>
            <a:ext cx="0" cy="648072"/>
          </a:xfrm>
          <a:prstGeom prst="straightConnector1">
            <a:avLst/>
          </a:prstGeom>
          <a:noFill/>
          <a:ln w="111125" algn="ctr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9" name="Rectangle 58"/>
          <p:cNvSpPr/>
          <p:nvPr/>
        </p:nvSpPr>
        <p:spPr bwMode="auto">
          <a:xfrm>
            <a:off x="6660233" y="3861049"/>
            <a:ext cx="2160240" cy="1008112"/>
          </a:xfrm>
          <a:prstGeom prst="rect">
            <a:avLst/>
          </a:prstGeom>
          <a:solidFill>
            <a:srgbClr val="CCFFCC"/>
          </a:solidFill>
          <a:ln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3000"/>
              </a:lnSpc>
              <a:defRPr/>
            </a:pP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หน่วยงานของรัฐพิจารณาผล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228184" y="5373216"/>
            <a:ext cx="2088232" cy="1152128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ประกาศผล</a:t>
            </a:r>
          </a:p>
          <a:p>
            <a:pPr algn="ctr">
              <a:defRPr/>
            </a:pP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ผู้ชนะราคา</a:t>
            </a:r>
          </a:p>
        </p:txBody>
      </p:sp>
      <p:sp>
        <p:nvSpPr>
          <p:cNvPr id="27" name="TextBox 26"/>
          <p:cNvSpPr txBox="1"/>
          <p:nvPr/>
        </p:nvSpPr>
        <p:spPr>
          <a:xfrm flipH="1">
            <a:off x="395536" y="179929"/>
            <a:ext cx="3384376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sz="4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แผนผัง </a:t>
            </a:r>
            <a:r>
              <a:rPr lang="en-US" sz="4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e-Bidding</a:t>
            </a:r>
          </a:p>
        </p:txBody>
      </p:sp>
      <p:sp>
        <p:nvSpPr>
          <p:cNvPr id="167962" name="Rectangle 28"/>
          <p:cNvSpPr>
            <a:spLocks noChangeArrowheads="1"/>
          </p:cNvSpPr>
          <p:nvPr/>
        </p:nvSpPr>
        <p:spPr bwMode="auto">
          <a:xfrm>
            <a:off x="252195" y="2132856"/>
            <a:ext cx="118654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หน่วยงาน</a:t>
            </a:r>
          </a:p>
          <a:p>
            <a:pPr algn="ctr"/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ของรัฐ</a:t>
            </a:r>
          </a:p>
        </p:txBody>
      </p:sp>
      <p:cxnSp>
        <p:nvCxnSpPr>
          <p:cNvPr id="167963" name="Straight Arrow Connector 40"/>
          <p:cNvCxnSpPr>
            <a:cxnSpLocks noChangeShapeType="1"/>
          </p:cNvCxnSpPr>
          <p:nvPr/>
        </p:nvCxnSpPr>
        <p:spPr bwMode="auto">
          <a:xfrm flipV="1">
            <a:off x="4067944" y="4365104"/>
            <a:ext cx="622300" cy="0"/>
          </a:xfrm>
          <a:prstGeom prst="straightConnector1">
            <a:avLst/>
          </a:prstGeom>
          <a:noFill/>
          <a:ln w="111125" algn="ctr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" name="Rectangle 28"/>
          <p:cNvSpPr/>
          <p:nvPr/>
        </p:nvSpPr>
        <p:spPr>
          <a:xfrm>
            <a:off x="683568" y="5373216"/>
            <a:ext cx="4824536" cy="1152128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การวิจารณ์</a:t>
            </a:r>
            <a:r>
              <a:rPr lang="en-US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ร่างประกาศและเอกสารประกาศ ขอบเขตของงาน</a:t>
            </a:r>
            <a:endParaRPr lang="en-US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defRPr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วงเงินไม่เกิน</a:t>
            </a:r>
            <a:r>
              <a:rPr lang="en-US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5 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แสน - </a:t>
            </a:r>
            <a:r>
              <a:rPr lang="en-US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 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ล้าน จะให้วิจารณ์หรือไม่ก็ได้</a:t>
            </a:r>
          </a:p>
          <a:p>
            <a:pPr algn="ctr">
              <a:buFont typeface="Wingdings" pitchFamily="2" charset="2"/>
              <a:buChar char="ü"/>
              <a:defRPr/>
            </a:pPr>
            <a:r>
              <a:rPr lang="th-TH" sz="20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วงเงินเกิน </a:t>
            </a:r>
            <a:r>
              <a:rPr lang="en-US" sz="20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 </a:t>
            </a:r>
            <a:r>
              <a:rPr lang="th-TH" sz="20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ล้านขึ้นไป  ต้องให้วิจารณ์</a:t>
            </a:r>
          </a:p>
        </p:txBody>
      </p:sp>
      <p:sp>
        <p:nvSpPr>
          <p:cNvPr id="30" name="Oval 29"/>
          <p:cNvSpPr/>
          <p:nvPr/>
        </p:nvSpPr>
        <p:spPr>
          <a:xfrm>
            <a:off x="1259632" y="3356992"/>
            <a:ext cx="504056" cy="500063"/>
          </a:xfrm>
          <a:prstGeom prst="ellipse">
            <a:avLst/>
          </a:prstGeom>
          <a:solidFill>
            <a:srgbClr val="006600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1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1835696" y="980728"/>
            <a:ext cx="500063" cy="495498"/>
          </a:xfrm>
          <a:prstGeom prst="ellipse">
            <a:avLst/>
          </a:prstGeom>
          <a:solidFill>
            <a:srgbClr val="FF6600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4714875" y="3573016"/>
            <a:ext cx="500063" cy="504056"/>
          </a:xfrm>
          <a:prstGeom prst="ellipse">
            <a:avLst/>
          </a:prstGeom>
          <a:solidFill>
            <a:srgbClr val="006600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3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8028384" y="5447506"/>
            <a:ext cx="504057" cy="501774"/>
          </a:xfrm>
          <a:prstGeom prst="ellipse">
            <a:avLst/>
          </a:prstGeom>
          <a:solidFill>
            <a:srgbClr val="006600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6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444208" y="755576"/>
            <a:ext cx="2448272" cy="1305272"/>
          </a:xfrm>
          <a:prstGeom prst="rect">
            <a:avLst/>
          </a:prstGeom>
          <a:solidFill>
            <a:srgbClr val="FFFFB7"/>
          </a:solidFill>
          <a:ln w="63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ดาวน์โหลดเอกสาร</a:t>
            </a:r>
          </a:p>
          <a:p>
            <a:pPr algn="ctr">
              <a:defRPr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(กรณีขายเอกสาร ต้องซื้อเอกสารประกวดราคาก่อน</a:t>
            </a:r>
          </a:p>
          <a:p>
            <a:pPr algn="ctr">
              <a:defRPr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จึงจะดาวน์โหลดได้)</a:t>
            </a:r>
          </a:p>
        </p:txBody>
      </p:sp>
      <p:sp>
        <p:nvSpPr>
          <p:cNvPr id="2" name="ลูกศรลง 1"/>
          <p:cNvSpPr/>
          <p:nvPr/>
        </p:nvSpPr>
        <p:spPr>
          <a:xfrm rot="16200000">
            <a:off x="5856746" y="1041338"/>
            <a:ext cx="310827" cy="720080"/>
          </a:xfrm>
          <a:prstGeom prst="downArrow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4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6444209" y="2132856"/>
            <a:ext cx="2448272" cy="648072"/>
          </a:xfrm>
          <a:prstGeom prst="rect">
            <a:avLst/>
          </a:prstGeom>
          <a:solidFill>
            <a:srgbClr val="FFFF66"/>
          </a:solidFill>
          <a:ln w="63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วงเงินเกิน 5 ล้าน ต้องวางหลักประกันการเสนอราคา</a:t>
            </a: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F826FE-A6A3-4C48-9740-57657A8B4677}" type="slidenum">
              <a:rPr lang="en-US" sz="2400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300</a:t>
            </a:fld>
            <a:endParaRPr lang="th-TH" sz="24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" name="Up-Down Arrow 40"/>
          <p:cNvSpPr/>
          <p:nvPr/>
        </p:nvSpPr>
        <p:spPr>
          <a:xfrm>
            <a:off x="2915816" y="4869160"/>
            <a:ext cx="360040" cy="576064"/>
          </a:xfrm>
          <a:prstGeom prst="up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4" name="Oval 33"/>
          <p:cNvSpPr/>
          <p:nvPr/>
        </p:nvSpPr>
        <p:spPr>
          <a:xfrm>
            <a:off x="7456884" y="336650"/>
            <a:ext cx="499492" cy="500062"/>
          </a:xfrm>
          <a:prstGeom prst="ellipse">
            <a:avLst/>
          </a:prstGeom>
          <a:solidFill>
            <a:srgbClr val="FF6600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4" name="Rectangle 37"/>
          <p:cNvSpPr>
            <a:spLocks noChangeArrowheads="1"/>
          </p:cNvSpPr>
          <p:nvPr/>
        </p:nvSpPr>
        <p:spPr bwMode="auto">
          <a:xfrm>
            <a:off x="3419872" y="3140968"/>
            <a:ext cx="936104" cy="42862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วิจารณ์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6444208" y="3026345"/>
            <a:ext cx="2448272" cy="402655"/>
          </a:xfrm>
          <a:prstGeom prst="rect">
            <a:avLst/>
          </a:prstGeom>
          <a:solidFill>
            <a:srgbClr val="FFC000">
              <a:alpha val="81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1pPr>
            <a:lvl2pPr marL="742950" indent="-28575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2pPr>
            <a:lvl3pPr marL="11430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3pPr>
            <a:lvl4pPr marL="16002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4pPr>
            <a:lvl5pPr marL="2057400" indent="-228600"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Franklin Gothic Book" panose="020B0503020102020204" pitchFamily="34" charset="0"/>
                <a:cs typeface="Angsana New" panose="02020603050405020304" pitchFamily="18" charset="-34"/>
              </a:defRPr>
            </a:lvl9pPr>
          </a:lstStyle>
          <a:p>
            <a:pPr algn="ctr">
              <a:defRPr/>
            </a:pPr>
            <a:r>
              <a:rPr lang="th-TH" altLang="th-TH" sz="2400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เสนอราคาผ่านระบบ</a:t>
            </a:r>
          </a:p>
          <a:p>
            <a:pPr algn="ctr">
              <a:defRPr/>
            </a:pPr>
            <a:endParaRPr lang="th-TH" altLang="th-TH" sz="24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40" name="Oval 34"/>
          <p:cNvSpPr/>
          <p:nvPr/>
        </p:nvSpPr>
        <p:spPr>
          <a:xfrm>
            <a:off x="6084168" y="2996952"/>
            <a:ext cx="499492" cy="509016"/>
          </a:xfrm>
          <a:prstGeom prst="ellipse">
            <a:avLst/>
          </a:prstGeom>
          <a:solidFill>
            <a:srgbClr val="FF6600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5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02218279"/>
      </p:ext>
    </p:extLst>
  </p:cSld>
  <p:clrMapOvr>
    <a:masterClrMapping/>
  </p:clrMapOvr>
  <p:transition>
    <p:strips dir="ld"/>
  </p:transition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491880" y="1844824"/>
            <a:ext cx="2152830" cy="4392488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เว้นแต่</a:t>
            </a:r>
          </a:p>
          <a:p>
            <a:pPr algn="ctr"/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เห็นว่าจะมี</a:t>
            </a:r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ปัญหาในทาง เสียเปรียบหรือ</a:t>
            </a:r>
          </a:p>
          <a:p>
            <a:pPr algn="ctr"/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ไม่รัดกุมพอ </a:t>
            </a:r>
          </a:p>
          <a:p>
            <a:pPr algn="ctr"/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ก็ให้ส่งร่างเอกสารซื้อหรือจ้างและประกาศเผยแพร่ดังกล่าวไปให้สำนักงานอัยการสูงสุดตรวจพิจารณาก่อน</a:t>
            </a:r>
          </a:p>
        </p:txBody>
      </p:sp>
      <p:sp>
        <p:nvSpPr>
          <p:cNvPr id="3" name="ม้วนกระดาษแนวนอน 2"/>
          <p:cNvSpPr/>
          <p:nvPr/>
        </p:nvSpPr>
        <p:spPr>
          <a:xfrm>
            <a:off x="1331640" y="360040"/>
            <a:ext cx="6696744" cy="90872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การจัดทำเอกสารวิธีประกวดราคา</a:t>
            </a:r>
            <a:endParaRPr lang="en-US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en-US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e – bidding</a:t>
            </a: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67544" y="1412776"/>
            <a:ext cx="2304256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ให้เจ้าหน้าที่</a:t>
            </a:r>
            <a:endParaRPr lang="th-TH" sz="3200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87574" y="2564904"/>
            <a:ext cx="1820130" cy="3672408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จัดทำเอกสาร</a:t>
            </a:r>
          </a:p>
          <a:p>
            <a:pPr algn="ctr"/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ตามแบบที่คณะกรรมการ      นโยบายกำหนด </a:t>
            </a:r>
          </a:p>
          <a:p>
            <a:pPr algn="ctr"/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พร้อมกับ </a:t>
            </a:r>
          </a:p>
          <a:p>
            <a:pPr algn="ctr"/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ประกาศเผยแพร่</a:t>
            </a:r>
            <a:endParaRPr lang="th-TH" b="1" u="sng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1691680" y="2276872"/>
            <a:ext cx="1994564" cy="3960440"/>
          </a:xfrm>
          <a:prstGeom prst="rect">
            <a:avLst/>
          </a:prstGeom>
          <a:solidFill>
            <a:srgbClr val="CCFFCC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i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ถ้าจำเป็นต้องมีข้อความหรือ รายการแตกต่าง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ไปจากแบบที่กำหนด </a:t>
            </a:r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โดยมีสาระสำคัญตามที่กำหนดไว้ในแบบ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และไม่ทำให้หน่วยงานของรัฐเสียเปรียบ </a:t>
            </a:r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ก็ให้กระทำได้ </a:t>
            </a: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5292080" y="1340768"/>
            <a:ext cx="2160240" cy="4968552"/>
          </a:xfrm>
          <a:prstGeom prst="rect">
            <a:avLst/>
          </a:prstGeom>
          <a:solidFill>
            <a:srgbClr val="FFCCFF"/>
          </a:solidFill>
          <a:ln w="6350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th-TH" sz="2400" b="1" dirty="0">
              <a:solidFill>
                <a:srgbClr val="4C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>
                <a:solidFill>
                  <a:srgbClr val="4C0000"/>
                </a:solidFill>
                <a:latin typeface="EucrosiaUPC" pitchFamily="18" charset="-34"/>
                <a:cs typeface="EucrosiaUPC" pitchFamily="18" charset="-34"/>
              </a:rPr>
              <a:t>กำหนดวัน เวลา</a:t>
            </a:r>
          </a:p>
          <a:p>
            <a:pPr algn="ctr"/>
            <a:r>
              <a:rPr lang="th-TH" sz="2400" b="1" dirty="0">
                <a:solidFill>
                  <a:srgbClr val="4C0000"/>
                </a:solidFill>
                <a:latin typeface="EucrosiaUPC" pitchFamily="18" charset="-34"/>
                <a:cs typeface="EucrosiaUPC" pitchFamily="18" charset="-34"/>
              </a:rPr>
              <a:t>การเสนอราคา</a:t>
            </a:r>
          </a:p>
          <a:p>
            <a:pPr algn="ctr"/>
            <a:r>
              <a:rPr lang="th-TH" sz="2400" b="1" dirty="0">
                <a:solidFill>
                  <a:srgbClr val="4C0000"/>
                </a:solidFill>
                <a:latin typeface="EucrosiaUPC" pitchFamily="18" charset="-34"/>
                <a:cs typeface="EucrosiaUPC" pitchFamily="18" charset="-34"/>
              </a:rPr>
              <a:t>ในเอกสาร               </a:t>
            </a:r>
            <a:r>
              <a:rPr lang="th-TH" sz="2400" b="1" i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กำหนดเป็นวันถัดจากวันสุดท้ายของระยะเวลาการเผยแพร่ประกาศฯในระบบเครือข่ายสารสนเทศของกรมบัญชีกลาง</a:t>
            </a:r>
          </a:p>
          <a:p>
            <a:pPr algn="ctr"/>
            <a:r>
              <a:rPr lang="th-TH" sz="2400" b="1" i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และของหน่วยงาน</a:t>
            </a:r>
          </a:p>
          <a:p>
            <a:pPr algn="ctr"/>
            <a:r>
              <a:rPr lang="th-TH" sz="2400" b="1" i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ของรัฐ </a:t>
            </a:r>
            <a:endParaRPr lang="th-TH" sz="2400" i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7236296" y="908720"/>
            <a:ext cx="1836298" cy="5400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th-TH" sz="2400" b="1" dirty="0"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2400" b="1" dirty="0"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โดยกำหนดเป็น</a:t>
            </a:r>
          </a:p>
          <a:p>
            <a:pPr algn="ctr"/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วัน เวลา ทำการ เท่านั้น </a:t>
            </a:r>
          </a:p>
          <a:p>
            <a:pPr algn="ctr"/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และเวลาในการเสนอราคา</a:t>
            </a:r>
          </a:p>
          <a:p>
            <a:pPr algn="ctr"/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ให้ถือตามเวลาของระบบจัดซื้อจัดจ้าง ภาครัฐด้วยอิเล็กทรอนิกส์</a:t>
            </a:r>
          </a:p>
          <a:p>
            <a:pPr algn="ctr"/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เป็นเกณฑ์ </a:t>
            </a: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301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คำบรรยายภาพแบบวงรี 3"/>
          <p:cNvSpPr/>
          <p:nvPr/>
        </p:nvSpPr>
        <p:spPr>
          <a:xfrm>
            <a:off x="611560" y="188640"/>
            <a:ext cx="1440160" cy="1368152"/>
          </a:xfrm>
          <a:prstGeom prst="wedgeEllipseCallout">
            <a:avLst>
              <a:gd name="adj1" fmla="val 71363"/>
              <a:gd name="adj2" fmla="val -8866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43</a:t>
            </a: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4254110"/>
      </p:ext>
    </p:extLst>
  </p:cSld>
  <p:clrMapOvr>
    <a:masterClrMapping/>
  </p:clrMapOvr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764704"/>
            <a:ext cx="5224065" cy="665758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h-TH" altLang="th-TH" sz="48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การจัดทำประกาศเชิญชวนทั่วไป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899343" y="1500188"/>
            <a:ext cx="7777113" cy="3584996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538163" indent="-538163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600" b="1" dirty="0">
                <a:latin typeface="EucrosiaUPC" pitchFamily="18" charset="-34"/>
                <a:cs typeface="EucrosiaUPC" pitchFamily="18" charset="-34"/>
              </a:rPr>
              <a:t>วิธีประกาศเชิญชวนตาม ม. 55(1)</a:t>
            </a:r>
          </a:p>
          <a:p>
            <a:pPr marL="538163" indent="-538163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ต้องจัดทำประกาศและเอกสารเชิญชวน </a:t>
            </a:r>
          </a:p>
          <a:p>
            <a:pPr marL="538163" indent="-538163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600" b="1" dirty="0">
                <a:latin typeface="EucrosiaUPC" pitchFamily="18" charset="-34"/>
                <a:cs typeface="EucrosiaUPC" pitchFamily="18" charset="-34"/>
              </a:rPr>
              <a:t>จะซื้อจัดจ้างพัสดุใด วัน เวลา สถานที่ยื่นข้อเสนอและเงื่อนไขอื่น </a:t>
            </a:r>
          </a:p>
          <a:p>
            <a:pPr marL="538163" indent="-538163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6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ต้องเผยแพร่ในระบบเครือข่ายสารสนเทศของกรมบัญชีกลางและของหน่วยงาน และปิดประกาศ</a:t>
            </a:r>
          </a:p>
          <a:p>
            <a:pPr marL="538163" indent="-538163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600" b="1" dirty="0">
                <a:latin typeface="EucrosiaUPC" pitchFamily="18" charset="-34"/>
                <a:cs typeface="EucrosiaUPC" pitchFamily="18" charset="-34"/>
              </a:rPr>
              <a:t>จะเผยแพร่วิธีอื่นได้</a:t>
            </a:r>
          </a:p>
          <a:p>
            <a:pPr marL="538163" indent="-538163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600" b="1" kern="0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หลักเกณฑ์ วิธีการและรายละเอียด เป็นไปตามระเบียบรัฐมนตรีกำหนด</a:t>
            </a:r>
            <a:r>
              <a:rPr lang="th-TH" alt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endParaRPr lang="en-US" altLang="th-TH" sz="3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11560" y="4869160"/>
            <a:ext cx="8208963" cy="1512168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th-TH" altLang="th-TH" sz="3200" b="1" i="1" u="none" strike="noStrike" kern="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</a:t>
            </a:r>
            <a:r>
              <a:rPr lang="th-TH" altLang="th-TH" sz="2400" b="1" i="1" kern="0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คณะกรรมการนโยบายการจัดซื้อจัดจ้างและการบริหารพัสดุภาครัฐ ได้กำหนด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th-TH" altLang="th-TH" sz="2400" b="1" i="1" kern="0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     แบบประกาศและเอกสารเชิญชวน ตามหนังสือ ด่วนที่สุด ที่ กค (กนบ) 0405.2/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th-TH" altLang="th-TH" sz="2400" b="1" i="1" kern="0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     ว 410 ลงวันที่ 24 ตุลาคม 2560 และ หนังสือคณะกรรมการวินิจฉัยฯ อีกหลายฉบับ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คำบรรยายภาพแบบวงรี 3"/>
          <p:cNvSpPr/>
          <p:nvPr/>
        </p:nvSpPr>
        <p:spPr>
          <a:xfrm>
            <a:off x="7164288" y="764704"/>
            <a:ext cx="1440160" cy="1368152"/>
          </a:xfrm>
          <a:prstGeom prst="wedgeEllipseCallout">
            <a:avLst>
              <a:gd name="adj1" fmla="val -94356"/>
              <a:gd name="adj2" fmla="val -19941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พ.ร.บ.มาตรา </a:t>
            </a:r>
            <a:r>
              <a:rPr lang="en-US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62</a:t>
            </a: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19602712"/>
      </p:ext>
    </p:extLst>
  </p:cSld>
  <p:clrMapOvr>
    <a:masterClrMapping/>
  </p:clrMapOvr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303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8" name="สี่เหลี่ยมผืนผ้า 17"/>
          <p:cNvSpPr/>
          <p:nvPr/>
        </p:nvSpPr>
        <p:spPr>
          <a:xfrm>
            <a:off x="899592" y="620688"/>
            <a:ext cx="2364582" cy="2308324"/>
          </a:xfrm>
          <a:prstGeom prst="rect">
            <a:avLst/>
          </a:prstGeom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แบบประกาศและ</a:t>
            </a:r>
            <a:endParaRPr lang="en-US" sz="36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เอกสารเชิญชวน แต่ละวิธี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455349CA-0A22-EBA2-839B-D73708032D7E}"/>
              </a:ext>
            </a:extLst>
          </p:cNvPr>
          <p:cNvGrpSpPr/>
          <p:nvPr/>
        </p:nvGrpSpPr>
        <p:grpSpPr>
          <a:xfrm>
            <a:off x="3923928" y="125353"/>
            <a:ext cx="4798243" cy="6183967"/>
            <a:chOff x="4039716" y="260648"/>
            <a:chExt cx="4555926" cy="6264697"/>
          </a:xfrm>
        </p:grpSpPr>
        <p:grpSp>
          <p:nvGrpSpPr>
            <p:cNvPr id="6" name="Group 5"/>
            <p:cNvGrpSpPr/>
            <p:nvPr/>
          </p:nvGrpSpPr>
          <p:grpSpPr>
            <a:xfrm>
              <a:off x="4048794" y="260648"/>
              <a:ext cx="4546848" cy="3778769"/>
              <a:chOff x="827584" y="801521"/>
              <a:chExt cx="7488903" cy="5464428"/>
            </a:xfrm>
          </p:grpSpPr>
          <p:pic>
            <p:nvPicPr>
              <p:cNvPr id="15" name="รูปภาพ 14" descr="410-1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27584" y="801521"/>
                <a:ext cx="7488832" cy="3779607"/>
              </a:xfrm>
              <a:prstGeom prst="rect">
                <a:avLst/>
              </a:prstGeom>
            </p:spPr>
          </p:pic>
          <p:pic>
            <p:nvPicPr>
              <p:cNvPr id="17" name="รูปภาพ 16" descr="410-2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29518" y="4741486"/>
                <a:ext cx="7486969" cy="1524463"/>
              </a:xfrm>
              <a:prstGeom prst="rect">
                <a:avLst/>
              </a:prstGeom>
            </p:spPr>
          </p:pic>
        </p:grpSp>
        <p:pic>
          <p:nvPicPr>
            <p:cNvPr id="8" name="รูปภาพ 12" descr="410-3.jpg">
              <a:extLst>
                <a:ext uri="{FF2B5EF4-FFF2-40B4-BE49-F238E27FC236}">
                  <a16:creationId xmlns:a16="http://schemas.microsoft.com/office/drawing/2014/main" xmlns="" id="{EF161161-01EE-AA55-8EAA-9748F3384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39716" y="4096139"/>
              <a:ext cx="4526765" cy="2429206"/>
            </a:xfrm>
            <a:prstGeom prst="rect">
              <a:avLst/>
            </a:prstGeom>
          </p:spPr>
        </p:pic>
      </p:grpSp>
      <p:pic>
        <p:nvPicPr>
          <p:cNvPr id="14" name="Picture 13" descr="ยื่น.jpg">
            <a:extLst>
              <a:ext uri="{FF2B5EF4-FFF2-40B4-BE49-F238E27FC236}">
                <a16:creationId xmlns:a16="http://schemas.microsoft.com/office/drawing/2014/main" xmlns="" id="{C945FBE3-10E0-71BD-DC0C-F6097341A86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780547" flipH="1">
            <a:off x="843960" y="3514410"/>
            <a:ext cx="2519163" cy="1519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64506470"/>
      </p:ext>
    </p:extLst>
  </p:cSld>
  <p:clrMapOvr>
    <a:masterClrMapping/>
  </p:clrMapOvr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60647"/>
            <a:ext cx="3672408" cy="3115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304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B488244-4217-388A-C981-3301F6422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3087" y="275085"/>
            <a:ext cx="3866837" cy="3101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7BC2880-F978-250C-BB60-5ACB348345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3592525"/>
            <a:ext cx="3713956" cy="2644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92DC80B-2266-2BC2-1512-A11E552178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014" y="3569854"/>
            <a:ext cx="3873910" cy="26507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3829683"/>
      </p:ext>
    </p:extLst>
  </p:cSld>
  <p:clrMapOvr>
    <a:masterClrMapping/>
  </p:clrMapOvr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305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CF6F3EA7-DBE7-CC14-4FDA-50D49B201FFD}"/>
              </a:ext>
            </a:extLst>
          </p:cNvPr>
          <p:cNvGrpSpPr/>
          <p:nvPr/>
        </p:nvGrpSpPr>
        <p:grpSpPr>
          <a:xfrm>
            <a:off x="593162" y="764703"/>
            <a:ext cx="3978838" cy="5510371"/>
            <a:chOff x="593162" y="740411"/>
            <a:chExt cx="4169704" cy="560667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8" y="740411"/>
              <a:ext cx="4127667" cy="301208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9E2E83D6-129F-25A0-FDCE-606B4E923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162" y="3789040"/>
              <a:ext cx="4169704" cy="2558043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AFE8DE3-38D4-C6C3-31D8-1505F464AEA3}"/>
              </a:ext>
            </a:extLst>
          </p:cNvPr>
          <p:cNvGrpSpPr/>
          <p:nvPr/>
        </p:nvGrpSpPr>
        <p:grpSpPr>
          <a:xfrm>
            <a:off x="4788024" y="1484784"/>
            <a:ext cx="4072537" cy="2816330"/>
            <a:chOff x="719572" y="908632"/>
            <a:chExt cx="7704856" cy="528018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26631328-D930-6A14-8D10-2D6CF44329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9572" y="957126"/>
              <a:ext cx="7704856" cy="5231693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BD1C6194-8A2C-6068-3331-7E06B545DEEE}"/>
                </a:ext>
              </a:extLst>
            </p:cNvPr>
            <p:cNvSpPr/>
            <p:nvPr/>
          </p:nvSpPr>
          <p:spPr>
            <a:xfrm>
              <a:off x="719572" y="908632"/>
              <a:ext cx="7668852" cy="16562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B6B93EC6-6706-48E9-BC0C-518AA4824C97}"/>
                </a:ext>
              </a:extLst>
            </p:cNvPr>
            <p:cNvCxnSpPr/>
            <p:nvPr/>
          </p:nvCxnSpPr>
          <p:spPr>
            <a:xfrm>
              <a:off x="1979712" y="4797152"/>
              <a:ext cx="2664296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Picture 17" descr="ประกาศราคากลาง.png">
            <a:extLst>
              <a:ext uri="{FF2B5EF4-FFF2-40B4-BE49-F238E27FC236}">
                <a16:creationId xmlns:a16="http://schemas.microsoft.com/office/drawing/2014/main" xmlns="" id="{D386DD5A-C78A-DFE0-CCF9-BFE9437C005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14818" y="4413231"/>
            <a:ext cx="2490982" cy="186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626825"/>
      </p:ext>
    </p:extLst>
  </p:cSld>
  <p:clrMapOvr>
    <a:masterClrMapping/>
  </p:clrMapOvr>
</p:sld>
</file>

<file path=ppt/slides/slide3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306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A1ABB094-B9EF-EBA6-50C7-A0AA56EF5187}"/>
              </a:ext>
            </a:extLst>
          </p:cNvPr>
          <p:cNvGrpSpPr/>
          <p:nvPr/>
        </p:nvGrpSpPr>
        <p:grpSpPr>
          <a:xfrm>
            <a:off x="395535" y="836712"/>
            <a:ext cx="4176465" cy="5328592"/>
            <a:chOff x="539552" y="888030"/>
            <a:chExt cx="3950274" cy="515150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9552" y="888030"/>
              <a:ext cx="3950274" cy="280689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C3DAD209-961A-415E-76DA-CA3F8221D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9552" y="3701621"/>
              <a:ext cx="3950274" cy="2337918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140391B1-C070-B3BC-7023-359FD91F6A19}"/>
              </a:ext>
            </a:extLst>
          </p:cNvPr>
          <p:cNvGrpSpPr/>
          <p:nvPr/>
        </p:nvGrpSpPr>
        <p:grpSpPr>
          <a:xfrm>
            <a:off x="4716016" y="836712"/>
            <a:ext cx="4032449" cy="4269162"/>
            <a:chOff x="4860032" y="888030"/>
            <a:chExt cx="3888433" cy="4134527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2CC20FF9-8E38-80FD-2439-82059D75E329}"/>
                </a:ext>
              </a:extLst>
            </p:cNvPr>
            <p:cNvGrpSpPr/>
            <p:nvPr/>
          </p:nvGrpSpPr>
          <p:grpSpPr>
            <a:xfrm>
              <a:off x="4860032" y="888030"/>
              <a:ext cx="3888432" cy="2376264"/>
              <a:chOff x="395809" y="1340768"/>
              <a:chExt cx="8352381" cy="4838748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xmlns="" id="{A9641612-D781-EF87-CFC7-6BD5C3AC34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5809" y="1340768"/>
                <a:ext cx="8352381" cy="2485714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1595F5D4-00E0-9D6D-5E13-2C0C7C73AD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5809" y="3789040"/>
                <a:ext cx="8352381" cy="2390476"/>
              </a:xfrm>
              <a:prstGeom prst="rect">
                <a:avLst/>
              </a:prstGeom>
            </p:spPr>
          </p:pic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F3316252-7D3D-EDF7-D88A-08C47187B3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60033" y="3284984"/>
              <a:ext cx="3888432" cy="17375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0437377"/>
      </p:ext>
    </p:extLst>
  </p:cSld>
  <p:clrMapOvr>
    <a:masterClrMapping/>
  </p:clrMapOvr>
</p:sld>
</file>

<file path=ppt/slides/slide3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251520" y="692696"/>
            <a:ext cx="5040560" cy="223224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ณีมีความจำเป็นโดยสภาพของการซื้อหรือจ้างจะต้องกำหนดให้ผู้ยื่นข้อเสนอนำตัวอย่างพัสดุมาแสดงเพื่อทดลอง หรือทดสอบ หรือนำเสนองาน</a:t>
            </a:r>
          </a:p>
          <a:p>
            <a:pPr>
              <a:buFont typeface="Courier New" pitchFamily="49" charset="0"/>
              <a:buChar char="o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ให้กำหนดให้ผู้ยื่นข้อเสนอนำตัวอย่างพัสดุมาเพื่อทดลอง หรือทดสอบ หรือนำเสนองาน ตามวัน และเวลา ณ สถานที่ที่กำหนด</a:t>
            </a:r>
            <a:endParaRPr lang="th-TH" sz="24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307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คำบรรยายภาพแบบวงรี 3"/>
          <p:cNvSpPr/>
          <p:nvPr/>
        </p:nvSpPr>
        <p:spPr>
          <a:xfrm>
            <a:off x="6372200" y="332656"/>
            <a:ext cx="1440160" cy="1368152"/>
          </a:xfrm>
          <a:prstGeom prst="wedgeEllipseCallout">
            <a:avLst>
              <a:gd name="adj1" fmla="val -85385"/>
              <a:gd name="adj2" fmla="val 26640"/>
            </a:avLst>
          </a:prstGeom>
          <a:solidFill>
            <a:srgbClr val="FF0000"/>
          </a:solidFill>
          <a:ln>
            <a:solidFill>
              <a:srgbClr val="C00000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44</a:t>
            </a: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08104" y="1971997"/>
            <a:ext cx="34381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ให้กำหนดเป็น</a:t>
            </a:r>
          </a:p>
          <a:p>
            <a:pPr algn="ctr"/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วันใดวันหนึ่งภายใน </a:t>
            </a:r>
            <a:r>
              <a:rPr lang="en-US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5 </a:t>
            </a: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วันทำการ </a:t>
            </a:r>
          </a:p>
          <a:p>
            <a:pPr algn="ctr"/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นับถัดจากวันเสนอราคา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64088" y="3429000"/>
            <a:ext cx="367240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2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เว้นแต่ ไม่อาจดำเนินการวันใด</a:t>
            </a:r>
          </a:p>
          <a:p>
            <a:pPr algn="ctr"/>
            <a:r>
              <a:rPr lang="th-TH" sz="2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วันหนึ่งได้ ให้กำหนดมากกว่า 1 วันได้ แต่จำนวนวันดังกล่าวต้องไม่เกิน </a:t>
            </a:r>
          </a:p>
          <a:p>
            <a:pPr algn="ctr"/>
            <a:r>
              <a:rPr lang="th-TH" sz="2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 วันทำการ นับถัดจากวันเสนอราคา ทั้งนี้ ให้ระบุไว้เป็นเงื่อนไขในประกาศประกวดราคาอิเล็กทรอนิกส์             ให้ชัดเจน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สี่เหลี่ยมผืนผ้า 3"/>
          <p:cNvSpPr/>
          <p:nvPr/>
        </p:nvSpPr>
        <p:spPr>
          <a:xfrm>
            <a:off x="244485" y="2924944"/>
            <a:ext cx="5047595" cy="34563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กรณีเอกสารในส่วนที่เป็นสาระสำคัญประกอบการยื่นข้อเสนอมีปริมาณมาก และเป็นอุปสรรคในการนำเข้าระบบอิเล็กทรอนิกส์</a:t>
            </a:r>
          </a:p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ให้กำหนดให้ผู้ยื่นข้อเสนอนำเอกสารนั้น พร้อมสรุปจำนวนเอกสาร</a:t>
            </a:r>
          </a:p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มาส่ง ณ ที่ทำการของหน่วยงานของรัฐในภายหลัง </a:t>
            </a:r>
          </a:p>
          <a:p>
            <a:pPr marL="265113"/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โดยให้ลงลายมือชื่อของผู้ยื่นข้อเสนอ พร้อมประทับ</a:t>
            </a:r>
          </a:p>
          <a:p>
            <a:pPr marL="265113"/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ตราสำคัญของนิติบุคคล (ถ้ามี) กำกับในเอกสารนั้นด้วย</a:t>
            </a:r>
          </a:p>
        </p:txBody>
      </p:sp>
    </p:spTree>
    <p:extLst>
      <p:ext uri="{BB962C8B-B14F-4D97-AF65-F5344CB8AC3E}">
        <p14:creationId xmlns:p14="http://schemas.microsoft.com/office/powerpoint/2010/main" val="2479036032"/>
      </p:ext>
    </p:extLst>
  </p:cSld>
  <p:clrMapOvr>
    <a:masterClrMapping/>
  </p:clrMapOvr>
</p:sld>
</file>

<file path=ppt/slides/slide3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oup-1825510__1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60132" y="1700808"/>
            <a:ext cx="2916324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123727" y="757833"/>
            <a:ext cx="6624985" cy="942975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h-TH" alt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การรับฟังความคิดเห็นจากผู้ประกอบการ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871638"/>
            <a:ext cx="7993137" cy="3357562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FontTx/>
              <a:buNone/>
              <a:defRPr/>
            </a:pP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</a:t>
            </a:r>
            <a:r>
              <a:rPr lang="th-TH" altLang="th-TH" sz="28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เพื่อประโยชน์ในการจัดทำ</a:t>
            </a:r>
          </a:p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th-TH" altLang="th-TH" sz="28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- ร่างขอบเขตของงาน</a:t>
            </a:r>
          </a:p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th-TH" altLang="th-TH" sz="28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- รายละเอียดของพัสดุที่จะจัดซื้อจัดจ้าง</a:t>
            </a:r>
          </a:p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th-TH" altLang="th-TH" sz="28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- ร่างเอกสารเชิญชวน</a:t>
            </a:r>
          </a:p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ก่อนทำการจัดซื้อจัดจ้างด้วยวิธีประกาศเชิญชวนทั่วไป   </a:t>
            </a:r>
            <a:b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หน่วยงานอาจจัดให้มี </a:t>
            </a:r>
            <a:r>
              <a:rPr lang="th-TH" altLang="th-TH" sz="2800" b="1" dirty="0">
                <a:solidFill>
                  <a:srgbClr val="FF3399"/>
                </a:solidFill>
                <a:latin typeface="EucrosiaUPC" pitchFamily="18" charset="-34"/>
                <a:cs typeface="EucrosiaUPC" pitchFamily="18" charset="-34"/>
              </a:rPr>
              <a:t>“การรับฟังความคิดเห็น” </a:t>
            </a: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ร่าง </a:t>
            </a:r>
            <a:r>
              <a:rPr lang="en-US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TOR </a:t>
            </a: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/>
            </a:r>
            <a:b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หรือรายละเอียดของพัสดุที่จะจัดซื้อหรือจ้าง และร่างเอกสาร</a:t>
            </a:r>
            <a:b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เชิญชวนจากผู้ประกอบการก่อนก็ได้</a:t>
            </a:r>
          </a:p>
          <a:p>
            <a:pPr marL="0" indent="0">
              <a:buFont typeface="Wingdings" pitchFamily="2" charset="2"/>
              <a:buChar char="Ø"/>
              <a:defRPr/>
            </a:pPr>
            <a:r>
              <a:rPr lang="th-TH" altLang="th-TH" sz="2800" b="1" i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หลักเกณฑ์วิธีการและระยะเวลา เป็นไปตามระเบียบที่รัฐมนตรีกำหนดกำหนด</a:t>
            </a:r>
            <a:endParaRPr lang="en-US" altLang="th-TH" sz="2800" b="1" i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4" name="Picture 3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700808"/>
            <a:ext cx="720080" cy="720080"/>
          </a:xfrm>
          <a:prstGeom prst="rect">
            <a:avLst/>
          </a:prstGeom>
        </p:spPr>
      </p:pic>
      <p:pic>
        <p:nvPicPr>
          <p:cNvPr id="5" name="Picture 4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356992"/>
            <a:ext cx="720080" cy="720080"/>
          </a:xfrm>
          <a:prstGeom prst="rect">
            <a:avLst/>
          </a:prstGeom>
        </p:spPr>
      </p:pic>
      <p:sp>
        <p:nvSpPr>
          <p:cNvPr id="7" name="คำบรรยายภาพแบบวงรี 3"/>
          <p:cNvSpPr/>
          <p:nvPr/>
        </p:nvSpPr>
        <p:spPr>
          <a:xfrm>
            <a:off x="611560" y="188640"/>
            <a:ext cx="1440160" cy="1368152"/>
          </a:xfrm>
          <a:prstGeom prst="wedgeEllipseCallout">
            <a:avLst>
              <a:gd name="adj1" fmla="val 72686"/>
              <a:gd name="adj2" fmla="val 20374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พ.ร.บ.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มาตรา </a:t>
            </a:r>
            <a:r>
              <a:rPr lang="en-US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59</a:t>
            </a: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คำบรรยายภาพแบบวงรี 3"/>
          <p:cNvSpPr/>
          <p:nvPr/>
        </p:nvSpPr>
        <p:spPr>
          <a:xfrm>
            <a:off x="6876256" y="116632"/>
            <a:ext cx="1440160" cy="1368152"/>
          </a:xfrm>
          <a:prstGeom prst="wedgeEllipseCallout">
            <a:avLst>
              <a:gd name="adj1" fmla="val -68851"/>
              <a:gd name="adj2" fmla="val -18613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46</a:t>
            </a: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13" name="คำบรรยายภาพแบบวงรี 3"/>
          <p:cNvSpPr/>
          <p:nvPr/>
        </p:nvSpPr>
        <p:spPr>
          <a:xfrm>
            <a:off x="1043608" y="116632"/>
            <a:ext cx="1440160" cy="1368152"/>
          </a:xfrm>
          <a:prstGeom prst="wedgeEllipseCallout">
            <a:avLst>
              <a:gd name="adj1" fmla="val 66072"/>
              <a:gd name="adj2" fmla="val -19309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45</a:t>
            </a: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179512" y="1196752"/>
            <a:ext cx="4104456" cy="5544616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เมื่อผู้มีหน้าที่รับผิดชอบตามข้อ 21 ได้จัดทำร่างขอบเขตของงาน หรือรายละเอียดคุณลักษณะเฉพาะแล้ว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ให้เจ้าหน้าที่จัดทำรายงานขอซื้อหรือขอจ้างตามข้อ 22 พร้อมนำร่างขอบเขตของงาน ฯ เสนอหัวหน้าหน่วยงานเพื่อขอความเห็นชอบ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หากเห็นว่า เพื่อให้การกำหนดขอบเขตของงานหรือรายละเอียดคุณลักษณะเฉพาะเป็นไปด้วยความรอบคอบ เหมาะสม เป็นประโยชน์แก่หน่วยงานของรัฐ และไม่มีการกำหนดเงื่อนไขที่เป็นการขัดขวางการแข่งขันราคาอย่างเป็นธรรม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อาจจัดให้มีการรับฟังความคิดเห็นร่างขอบเขตของงานหรือรายละเอียดคุณลักษณะเฉพาะ พร้อมกับร่างประกาศและร่างเอกสาร</a:t>
            </a:r>
            <a:r>
              <a:rPr lang="en-US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จากผู้ประกอบการก่อนก็ได้ ตามหลักเกณฑ์ ดังนี้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267744" y="476672"/>
            <a:ext cx="4752528" cy="7647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500"/>
              </a:lnSpc>
            </a:pPr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การจัดให้มีการรับฟังความคิดเห็น</a:t>
            </a:r>
          </a:p>
          <a:p>
            <a:pPr algn="ctr">
              <a:lnSpc>
                <a:spcPts val="3500"/>
              </a:lnSpc>
            </a:pPr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จากผู้ประกอบการ </a:t>
            </a:r>
            <a:endParaRPr lang="th-TH" sz="32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286248" y="1340768"/>
            <a:ext cx="4678240" cy="1440160"/>
          </a:xfrm>
          <a:prstGeom prst="rect">
            <a:avLst/>
          </a:prstGeom>
          <a:noFill/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200" b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วงเงินเกิน </a:t>
            </a:r>
            <a:r>
              <a:rPr lang="en-US" sz="2200" b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500,000</a:t>
            </a:r>
            <a:r>
              <a:rPr lang="th-TH" sz="2200" b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– ไม่เกิน </a:t>
            </a:r>
            <a:r>
              <a:rPr lang="en-US" sz="2200" b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5,000,000</a:t>
            </a:r>
            <a:r>
              <a:rPr lang="th-TH" sz="2200" b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บาท </a:t>
            </a:r>
          </a:p>
          <a:p>
            <a:pPr algn="ctr"/>
            <a:r>
              <a:rPr lang="th-TH" sz="2200" b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ให้อยู่ในดุลพินิจของหน่วยงานของรัฐ</a:t>
            </a:r>
          </a:p>
          <a:p>
            <a:pPr algn="ctr"/>
            <a:r>
              <a:rPr lang="th-TH" sz="2200" b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ที่จะให้มีการเผยแพร่เพื่อรับฟังความคิดเห็นจากผู้ประกอบการหรือไม่ ก็ได้ 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4283968" y="2780928"/>
            <a:ext cx="4680452" cy="1872208"/>
          </a:xfrm>
          <a:prstGeom prst="rect">
            <a:avLst/>
          </a:prstGeom>
          <a:solidFill>
            <a:srgbClr val="FFFFB7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วงเงินเกิน </a:t>
            </a:r>
            <a:r>
              <a:rPr lang="en-US" sz="2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5,000,000</a:t>
            </a:r>
            <a:r>
              <a:rPr lang="th-TH" sz="2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บาท </a:t>
            </a:r>
          </a:p>
          <a:p>
            <a:pPr algn="ctr"/>
            <a:r>
              <a:rPr lang="th-TH" sz="2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ให้นำร่างประกาศและร่างเอกสาร เผยแพร่เพื่อรับฟังความคิดเห็นจากผู้ประกอบการเป็นเวลา</a:t>
            </a:r>
          </a:p>
          <a:p>
            <a:pPr algn="ctr"/>
            <a:r>
              <a:rPr lang="th-TH" sz="2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ไม่น้อยกว่า</a:t>
            </a:r>
            <a:r>
              <a:rPr lang="en-US" sz="2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3</a:t>
            </a:r>
            <a:r>
              <a:rPr lang="th-TH" sz="2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วันทำการ เพื่อให้ผู้ประกอบการมีความเห็นไปยังหน่วยงานของรัฐโดยตรงโดยเปิดเผยตัว 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4283968" y="4653136"/>
            <a:ext cx="4680452" cy="1512168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รัฐวิสาหกิจใด ? </a:t>
            </a:r>
          </a:p>
          <a:p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มีความจำเป็นจะกำหนดวงเงินแตกต่างไปจากที่กำหนดไว้ในระเบียบนี้ ให้เสนอต่อคณะกรรมการวินิจฉัย เพื่อขอความเห็นชอบ แล้วให้รายงาน </a:t>
            </a:r>
            <a:r>
              <a:rPr lang="th-TH" sz="22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สตง.</a:t>
            </a: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ทราบด้วย</a:t>
            </a:r>
            <a:endParaRPr lang="th-TH" sz="2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ตัวแทนหมายเลขภาพนิ่ง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h-TH" dirty="0">
                <a:latin typeface="EucrosiaUPC" pitchFamily="18" charset="-34"/>
                <a:cs typeface="EucrosiaUPC" pitchFamily="18" charset="-34"/>
              </a:rPr>
              <a:t>  </a:t>
            </a:r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309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49418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836712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764704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130622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</a:p>
        </p:txBody>
      </p:sp>
      <p:grpSp>
        <p:nvGrpSpPr>
          <p:cNvPr id="9" name="Group 34"/>
          <p:cNvGrpSpPr/>
          <p:nvPr/>
        </p:nvGrpSpPr>
        <p:grpSpPr>
          <a:xfrm>
            <a:off x="683568" y="980728"/>
            <a:ext cx="5472608" cy="792088"/>
            <a:chOff x="254299" y="1608222"/>
            <a:chExt cx="6524796" cy="619220"/>
          </a:xfrm>
          <a:solidFill>
            <a:srgbClr val="99FF33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6" name="Pentagon 35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600" b="1" kern="1200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ประกาศกรมบัญชีกลาง</a:t>
              </a:r>
            </a:p>
          </p:txBody>
        </p:sp>
      </p:grpSp>
      <p:sp>
        <p:nvSpPr>
          <p:cNvPr id="38" name="Oval 37"/>
          <p:cNvSpPr/>
          <p:nvPr/>
        </p:nvSpPr>
        <p:spPr>
          <a:xfrm>
            <a:off x="323528" y="1052736"/>
            <a:ext cx="576064" cy="57606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4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39552" y="213285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6/2564 ลงวันที่ 4 สิงหาคม 2564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6012160" y="213285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7272808" y="213285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4 ส.ค. 64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7524328" y="1196752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6156176" y="1196752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ราชกิจจา</a:t>
            </a:r>
            <a:r>
              <a:rPr lang="th-TH" sz="20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27F0187C-2F3E-4616-8E5C-F2302D9850E8}"/>
              </a:ext>
            </a:extLst>
          </p:cNvPr>
          <p:cNvSpPr/>
          <p:nvPr/>
        </p:nvSpPr>
        <p:spPr>
          <a:xfrm>
            <a:off x="539552" y="285293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7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/2564 ลงวันที่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21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กันยายน 2564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xmlns="" id="{262D64B9-A52D-46C0-9197-3B9B04B95F41}"/>
              </a:ext>
            </a:extLst>
          </p:cNvPr>
          <p:cNvSpPr txBox="1">
            <a:spLocks/>
          </p:cNvSpPr>
          <p:nvPr/>
        </p:nvSpPr>
        <p:spPr>
          <a:xfrm>
            <a:off x="6012160" y="292494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578A9208-FF7A-4DC6-AA5D-6C8075C7470D}"/>
              </a:ext>
            </a:extLst>
          </p:cNvPr>
          <p:cNvSpPr txBox="1">
            <a:spLocks/>
          </p:cNvSpPr>
          <p:nvPr/>
        </p:nvSpPr>
        <p:spPr>
          <a:xfrm>
            <a:off x="7272808" y="292494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21 ก.ย. 64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C6F7AFA6-E05A-48BF-9285-87EC05F459B3}"/>
              </a:ext>
            </a:extLst>
          </p:cNvPr>
          <p:cNvSpPr/>
          <p:nvPr/>
        </p:nvSpPr>
        <p:spPr>
          <a:xfrm>
            <a:off x="539552" y="357301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8/2564 ลงวันที่ 15 ตุลาคม 2564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xmlns="" id="{4632FACB-C695-4950-9E26-FEAFA1E151B0}"/>
              </a:ext>
            </a:extLst>
          </p:cNvPr>
          <p:cNvSpPr txBox="1">
            <a:spLocks/>
          </p:cNvSpPr>
          <p:nvPr/>
        </p:nvSpPr>
        <p:spPr>
          <a:xfrm>
            <a:off x="6012160" y="364502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xmlns="" id="{2E1132CA-4B37-41CB-9AE9-4144F1048729}"/>
              </a:ext>
            </a:extLst>
          </p:cNvPr>
          <p:cNvSpPr txBox="1">
            <a:spLocks/>
          </p:cNvSpPr>
          <p:nvPr/>
        </p:nvSpPr>
        <p:spPr>
          <a:xfrm>
            <a:off x="7272808" y="364502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15 ต.ค. 64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5DAAB47D-2A47-4E05-A865-5253EF03C4A8}"/>
              </a:ext>
            </a:extLst>
          </p:cNvPr>
          <p:cNvSpPr/>
          <p:nvPr/>
        </p:nvSpPr>
        <p:spPr>
          <a:xfrm>
            <a:off x="539552" y="429309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9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/2564 ลงวันที่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26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ตุลาคม 2564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xmlns="" id="{F8975E47-D9FA-48E8-B3DA-D11F54A89ABE}"/>
              </a:ext>
            </a:extLst>
          </p:cNvPr>
          <p:cNvSpPr txBox="1">
            <a:spLocks/>
          </p:cNvSpPr>
          <p:nvPr/>
        </p:nvSpPr>
        <p:spPr>
          <a:xfrm>
            <a:off x="6012160" y="436510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xmlns="" id="{3C14A097-86AE-4C09-85BB-6DFEB034F1A2}"/>
              </a:ext>
            </a:extLst>
          </p:cNvPr>
          <p:cNvSpPr txBox="1">
            <a:spLocks/>
          </p:cNvSpPr>
          <p:nvPr/>
        </p:nvSpPr>
        <p:spPr>
          <a:xfrm>
            <a:off x="7272808" y="436510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26 ต.ค. 64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5DAAB47D-2A47-4E05-A865-5253EF03C4A8}"/>
              </a:ext>
            </a:extLst>
          </p:cNvPr>
          <p:cNvSpPr/>
          <p:nvPr/>
        </p:nvSpPr>
        <p:spPr>
          <a:xfrm>
            <a:off x="539553" y="501317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10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/2564 ลงวันที่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พฤศจิกายน 2564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5DAAB47D-2A47-4E05-A865-5253EF03C4A8}"/>
              </a:ext>
            </a:extLst>
          </p:cNvPr>
          <p:cNvSpPr/>
          <p:nvPr/>
        </p:nvSpPr>
        <p:spPr>
          <a:xfrm>
            <a:off x="539552" y="573325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11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/2564 ลงวันที่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26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พฤศจิกายน 2564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xmlns="" id="{F8975E47-D9FA-48E8-B3DA-D11F54A89ABE}"/>
              </a:ext>
            </a:extLst>
          </p:cNvPr>
          <p:cNvSpPr txBox="1">
            <a:spLocks/>
          </p:cNvSpPr>
          <p:nvPr/>
        </p:nvSpPr>
        <p:spPr>
          <a:xfrm>
            <a:off x="6012160" y="508518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xmlns="" id="{3C14A097-86AE-4C09-85BB-6DFEB034F1A2}"/>
              </a:ext>
            </a:extLst>
          </p:cNvPr>
          <p:cNvSpPr txBox="1">
            <a:spLocks/>
          </p:cNvSpPr>
          <p:nvPr/>
        </p:nvSpPr>
        <p:spPr>
          <a:xfrm>
            <a:off x="7272808" y="508518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5 พ.ย. 64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xmlns="" id="{F8975E47-D9FA-48E8-B3DA-D11F54A89ABE}"/>
              </a:ext>
            </a:extLst>
          </p:cNvPr>
          <p:cNvSpPr txBox="1">
            <a:spLocks/>
          </p:cNvSpPr>
          <p:nvPr/>
        </p:nvSpPr>
        <p:spPr>
          <a:xfrm>
            <a:off x="6012160" y="580526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xmlns="" id="{3C14A097-86AE-4C09-85BB-6DFEB034F1A2}"/>
              </a:ext>
            </a:extLst>
          </p:cNvPr>
          <p:cNvSpPr txBox="1">
            <a:spLocks/>
          </p:cNvSpPr>
          <p:nvPr/>
        </p:nvSpPr>
        <p:spPr>
          <a:xfrm>
            <a:off x="7272808" y="580526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26 พ.ย. 64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2871073"/>
      </p:ext>
    </p:extLst>
  </p:cSld>
  <p:clrMapOvr>
    <a:masterClrMapping/>
  </p:clrMapOvr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8" name="Straight Connector 2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Rectangle 2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0" name="Rectangle 2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7" name="Straight Connector 2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5" name="สี่เหลี่ยมผืนผ้ามุมมน 4"/>
          <p:cNvSpPr/>
          <p:nvPr/>
        </p:nvSpPr>
        <p:spPr>
          <a:xfrm>
            <a:off x="357158" y="1268760"/>
            <a:ext cx="8535322" cy="1195038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5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 หัวหน้าเจ้าหน้าที่ ร่วมกับผู้มีหน้าที่รับผิดชอบ</a:t>
            </a:r>
          </a:p>
          <a:p>
            <a:pPr algn="ctr"/>
            <a:r>
              <a:rPr lang="th-TH" sz="25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ทำร่างขอบเขตของงานหรือรายละเอียดคุณลักษณะเฉพาะ</a:t>
            </a:r>
            <a:r>
              <a:rPr lang="en-US" sz="25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en-US" sz="25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5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พิจารณาว่าสมควรปรับปรุงแก้ไขหรือไม่</a:t>
            </a:r>
            <a:endParaRPr lang="th-TH" sz="25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20" name="รูปภาพ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56176" y="188640"/>
            <a:ext cx="2736304" cy="1152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วงรี 1"/>
          <p:cNvSpPr/>
          <p:nvPr/>
        </p:nvSpPr>
        <p:spPr>
          <a:xfrm>
            <a:off x="323528" y="2636912"/>
            <a:ext cx="1944216" cy="1944216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หากเห็นควรปรับปรุง</a:t>
            </a:r>
          </a:p>
          <a:p>
            <a:pPr algn="ctr"/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ให้ปรับปรุง</a:t>
            </a:r>
          </a:p>
        </p:txBody>
      </p:sp>
      <p:sp>
        <p:nvSpPr>
          <p:cNvPr id="3" name="วงรี 2"/>
          <p:cNvSpPr/>
          <p:nvPr/>
        </p:nvSpPr>
        <p:spPr>
          <a:xfrm>
            <a:off x="2411760" y="2636912"/>
            <a:ext cx="2088232" cy="2016224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รายงานหัวหน้าหน่วยงานของรัฐ เพื่อขอความเห็นชอบ</a:t>
            </a: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1763688" y="337786"/>
            <a:ext cx="5472608" cy="6429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กรณีมีผู้ให้ความคิดเห็น</a:t>
            </a:r>
          </a:p>
        </p:txBody>
      </p:sp>
      <p:sp>
        <p:nvSpPr>
          <p:cNvPr id="6" name="วงรี 5"/>
          <p:cNvSpPr/>
          <p:nvPr/>
        </p:nvSpPr>
        <p:spPr>
          <a:xfrm>
            <a:off x="4572000" y="2564904"/>
            <a:ext cx="2160240" cy="2232248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ลงประกาศใน</a:t>
            </a:r>
            <a:r>
              <a:rPr lang="en-US" sz="2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Website </a:t>
            </a:r>
            <a:r>
              <a:rPr lang="th-TH" sz="2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en-US" sz="2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กรมบัญชีกลาง/และหน่วยงาน              ไม่น้อยกว่า </a:t>
            </a:r>
            <a:r>
              <a:rPr lang="en-US" sz="2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       </a:t>
            </a:r>
            <a:r>
              <a:rPr lang="en-US" sz="2200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3 </a:t>
            </a:r>
            <a:r>
              <a:rPr lang="th-TH" sz="2200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วันทำการ</a:t>
            </a:r>
          </a:p>
        </p:txBody>
      </p:sp>
      <p:sp>
        <p:nvSpPr>
          <p:cNvPr id="8" name="วงรี 7"/>
          <p:cNvSpPr/>
          <p:nvPr/>
        </p:nvSpPr>
        <p:spPr>
          <a:xfrm>
            <a:off x="323528" y="4653136"/>
            <a:ext cx="2016224" cy="2016224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หากไม่เห็นควรปรับปรุง</a:t>
            </a:r>
          </a:p>
        </p:txBody>
      </p:sp>
      <p:sp>
        <p:nvSpPr>
          <p:cNvPr id="10" name="วงรี 9"/>
          <p:cNvSpPr/>
          <p:nvPr/>
        </p:nvSpPr>
        <p:spPr>
          <a:xfrm>
            <a:off x="2627784" y="4725144"/>
            <a:ext cx="2016224" cy="198884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ให้รายงานหัวหน้าหน่วยงานของรัฐ เพื่อขอความเห็นชอบ</a:t>
            </a:r>
          </a:p>
        </p:txBody>
      </p:sp>
      <p:sp>
        <p:nvSpPr>
          <p:cNvPr id="16" name="คำบรรยายภาพแบบลูกศรลง 15"/>
          <p:cNvSpPr/>
          <p:nvPr/>
        </p:nvSpPr>
        <p:spPr>
          <a:xfrm rot="20263546">
            <a:off x="715293" y="2372829"/>
            <a:ext cx="648072" cy="720080"/>
          </a:xfrm>
          <a:prstGeom prst="downArrowCallou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1</a:t>
            </a:r>
            <a:endParaRPr lang="th-TH" b="1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คำบรรยายภาพแบบลูกศรลง 16"/>
          <p:cNvSpPr/>
          <p:nvPr/>
        </p:nvSpPr>
        <p:spPr>
          <a:xfrm rot="20079537">
            <a:off x="776672" y="4549091"/>
            <a:ext cx="648072" cy="720080"/>
          </a:xfrm>
          <a:prstGeom prst="downArrowCallou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310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2" name="คำบรรยายภาพแบบวงรี 3"/>
          <p:cNvSpPr/>
          <p:nvPr/>
        </p:nvSpPr>
        <p:spPr>
          <a:xfrm>
            <a:off x="611560" y="260648"/>
            <a:ext cx="1440160" cy="1368152"/>
          </a:xfrm>
          <a:prstGeom prst="wedgeEllipseCallout">
            <a:avLst>
              <a:gd name="adj1" fmla="val 75331"/>
              <a:gd name="adj2" fmla="val -14436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47</a:t>
            </a: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23" name="Striped Right Arrow 22"/>
          <p:cNvSpPr/>
          <p:nvPr/>
        </p:nvSpPr>
        <p:spPr>
          <a:xfrm>
            <a:off x="4932040" y="5373216"/>
            <a:ext cx="2016224" cy="792088"/>
          </a:xfrm>
          <a:prstGeom prst="stripedRightArrow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Rectangle 23"/>
          <p:cNvSpPr/>
          <p:nvPr/>
        </p:nvSpPr>
        <p:spPr>
          <a:xfrm>
            <a:off x="7056784" y="2697882"/>
            <a:ext cx="19077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หัวหน้า</a:t>
            </a:r>
          </a:p>
          <a:p>
            <a:pPr algn="ctr"/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เจ้าหน้าที่</a:t>
            </a:r>
          </a:p>
          <a:p>
            <a:pPr algn="ctr"/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แจ้ง</a:t>
            </a:r>
          </a:p>
          <a:p>
            <a:pPr algn="ctr"/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ผู้มีความคิดเห็น</a:t>
            </a:r>
          </a:p>
          <a:p>
            <a:pPr algn="ctr"/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ทุกรายทราบ</a:t>
            </a:r>
          </a:p>
          <a:p>
            <a:pPr algn="ctr"/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เป็นหนังสือ</a:t>
            </a:r>
            <a:endParaRPr lang="th-TH" sz="3200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Striped Right Arrow 25"/>
          <p:cNvSpPr/>
          <p:nvPr/>
        </p:nvSpPr>
        <p:spPr>
          <a:xfrm>
            <a:off x="6804248" y="3429000"/>
            <a:ext cx="576064" cy="576064"/>
          </a:xfrm>
          <a:prstGeom prst="stripedRightArrow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45887435"/>
      </p:ext>
    </p:extLst>
  </p:cSld>
  <p:clrMapOvr>
    <a:masterClrMapping/>
  </p:clrMapOvr>
</p:sld>
</file>

<file path=ppt/slides/slide3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323528" y="980728"/>
            <a:ext cx="5472608" cy="54006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buFont typeface="Wingdings" pitchFamily="2" charset="2"/>
              <a:buChar char="q"/>
            </a:pP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เมื่อหน่วยงานของรัฐ ดำเนินการในขั้นตอนต่อไปนี้ </a:t>
            </a:r>
            <a:r>
              <a:rPr lang="th-TH" sz="2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เสร็จสิ้นแล้ว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ผู้มีหน้าที่รับผิดชอบตามระเบียบฯ ข้อ 21 วรรคหนึ่ง</a:t>
            </a:r>
          </a:p>
          <a:p>
            <a:pPr marL="266700">
              <a:buFont typeface="Arial" pitchFamily="34" charset="0"/>
              <a:buChar char="•"/>
            </a:pP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จัดทำร่างขอบเขตงาน หรือรายละเอียดคุณลักษณะเฉพาะ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คณะกรรมการกำหนดราคากลาง (กรณีงานจ้างก่อสร้าง) หรือผู้รับผิดชอบจัดทำราคากลาง (กรณีอื่นนอกเหนือจากงานจ้างก่อสร้าง)</a:t>
            </a:r>
          </a:p>
          <a:p>
            <a:pPr marL="266700">
              <a:buFont typeface="Arial" pitchFamily="34" charset="0"/>
              <a:buChar char="•"/>
            </a:pPr>
            <a:r>
              <a:rPr lang="th-TH" sz="22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จัดทำราคากลาง (ตาม พ.ร.บ. มาตรา 4, ว.132, คู่มือ </a:t>
            </a:r>
            <a:r>
              <a:rPr lang="th-TH" sz="2200" b="1" dirty="0" err="1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ปปช.</a:t>
            </a:r>
            <a:r>
              <a:rPr lang="th-TH" sz="22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เจ้าหน้าที่</a:t>
            </a:r>
          </a:p>
          <a:p>
            <a:pPr marL="266700">
              <a:buFont typeface="Arial" pitchFamily="34" charset="0"/>
              <a:buChar char="•"/>
            </a:pPr>
            <a:r>
              <a:rPr lang="th-TH" sz="2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จัดทำประกาศ/เอกสาร</a:t>
            </a:r>
            <a:r>
              <a:rPr lang="en-US" sz="2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e - bidding</a:t>
            </a:r>
            <a:r>
              <a:rPr lang="th-TH" sz="2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(ตามระเบียบฯ ข้อ 45)</a:t>
            </a:r>
          </a:p>
          <a:p>
            <a:pPr marL="266700">
              <a:buFont typeface="Arial" pitchFamily="34" charset="0"/>
              <a:buChar char="•"/>
            </a:pPr>
            <a:r>
              <a:rPr lang="th-TH" sz="2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จัดทำรายงานขอซื้อหรือขอจ้างเสนอหัวหน้าหน่วยงานของรัฐและได้รับความเห็นชอบ (ตามระเบียบฯ ข้อ 22 และข้อ 24)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หัวหน้าเจ้าหน้าที่</a:t>
            </a:r>
          </a:p>
          <a:p>
            <a:pPr marL="266700">
              <a:buFont typeface="Arial" pitchFamily="34" charset="0"/>
              <a:buChar char="•"/>
            </a:pP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นำร่างประกาศ/เอกสาร</a:t>
            </a:r>
            <a:r>
              <a:rPr lang="en-US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e – bidding</a:t>
            </a: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และร่างขอบเขตงาน หรือรายละเอียดคุณลักษณะ </a:t>
            </a:r>
            <a:r>
              <a:rPr lang="th-TH" sz="22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เผยแพร่เพื่อรับฟังความคิดเห็นจากผู้ประกอบการ (ตามระเบียบฯ ข้อ 45,46,47)</a:t>
            </a:r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endParaRPr lang="th-TH" sz="22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6012160" y="1691205"/>
            <a:ext cx="2880320" cy="238586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8900" indent="-88900" algn="ctr">
              <a:buFont typeface="Wingdings" pitchFamily="2" charset="2"/>
              <a:buChar char="§"/>
            </a:pP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ให้หัวหน้าเจ้าหน้าที่ เผยแพร่ประกาศและเอกสารซื้อหรือจ้างฯ ในระบบเครือข่ายสาระสนเทศของกรมบัญชีกลาง</a:t>
            </a:r>
          </a:p>
          <a:p>
            <a:pPr algn="ctr"/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และของหน่วยงานของรัฐ ภายในระยะเวลาที่กำหนด</a:t>
            </a:r>
            <a:endParaRPr lang="th-TH" sz="2400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311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พับมุม 19"/>
          <p:cNvSpPr/>
          <p:nvPr/>
        </p:nvSpPr>
        <p:spPr>
          <a:xfrm>
            <a:off x="6012160" y="4221088"/>
            <a:ext cx="2952328" cy="129614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ให้กรมบัญชีกลางส่งประกาศและเอกสารฯ ให้ </a:t>
            </a:r>
            <a:r>
              <a:rPr lang="th-TH" sz="24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สตง.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ทางระบบอิเล็กทรอนิกส์</a:t>
            </a:r>
          </a:p>
        </p:txBody>
      </p:sp>
      <p:sp>
        <p:nvSpPr>
          <p:cNvPr id="15" name="คำบรรยายภาพแบบวงรี 3"/>
          <p:cNvSpPr/>
          <p:nvPr/>
        </p:nvSpPr>
        <p:spPr>
          <a:xfrm>
            <a:off x="6804248" y="188640"/>
            <a:ext cx="1440160" cy="1368152"/>
          </a:xfrm>
          <a:prstGeom prst="wedgeEllipseCallout">
            <a:avLst>
              <a:gd name="adj1" fmla="val 15806"/>
              <a:gd name="adj2" fmla="val 64234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48</a:t>
            </a: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16" name="คำบรรยายภาพแบบวงรี 3"/>
          <p:cNvSpPr/>
          <p:nvPr/>
        </p:nvSpPr>
        <p:spPr>
          <a:xfrm>
            <a:off x="6804248" y="188640"/>
            <a:ext cx="1440160" cy="1368152"/>
          </a:xfrm>
          <a:prstGeom prst="wedgeEllipseCallout">
            <a:avLst>
              <a:gd name="adj1" fmla="val -89355"/>
              <a:gd name="adj2" fmla="val 22463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48</a:t>
            </a: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187624" y="344850"/>
            <a:ext cx="54726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การเผยแพร่ประกาศและเอกสาร</a:t>
            </a:r>
            <a:endParaRPr lang="th-TH" sz="4000" dirty="0"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คำบรรยายภาพแบบวงรี 3"/>
          <p:cNvSpPr/>
          <p:nvPr/>
        </p:nvSpPr>
        <p:spPr>
          <a:xfrm>
            <a:off x="7092280" y="5445224"/>
            <a:ext cx="1368152" cy="1296144"/>
          </a:xfrm>
          <a:prstGeom prst="wedgeEllipseCallout">
            <a:avLst>
              <a:gd name="adj1" fmla="val -20257"/>
              <a:gd name="adj2" fmla="val -61390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50</a:t>
            </a:r>
            <a:r>
              <a:rPr lang="th-TH" sz="2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6119330"/>
      </p:ext>
    </p:extLst>
  </p:cSld>
  <p:clrMapOvr>
    <a:masterClrMapping/>
  </p:clrMapOvr>
</p:sld>
</file>

<file path=ppt/slides/slide3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539552" y="1700808"/>
            <a:ext cx="5328592" cy="432048"/>
          </a:xfrm>
          <a:prstGeom prst="rect">
            <a:avLst/>
          </a:prstGeom>
          <a:solidFill>
            <a:srgbClr val="FFFFB7"/>
          </a:solidFill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sz="2300" b="1" dirty="0">
              <a:latin typeface="EucrosiaUPC" pitchFamily="18" charset="-34"/>
              <a:cs typeface="EucrosiaUPC" pitchFamily="18" charset="-34"/>
            </a:endParaRPr>
          </a:p>
          <a:p>
            <a:pPr>
              <a:buFont typeface="Arial" pitchFamily="34" charset="0"/>
              <a:buChar char="•"/>
            </a:pP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 วงเงินเกิน </a:t>
            </a:r>
            <a:r>
              <a:rPr lang="en-US" sz="2300" b="1" dirty="0">
                <a:latin typeface="EucrosiaUPC" pitchFamily="18" charset="-34"/>
                <a:cs typeface="EucrosiaUPC" pitchFamily="18" charset="-34"/>
              </a:rPr>
              <a:t>500,000</a:t>
            </a: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 ไม่เกิน </a:t>
            </a:r>
            <a:r>
              <a:rPr lang="en-US" sz="2300" b="1" dirty="0">
                <a:latin typeface="EucrosiaUPC" pitchFamily="18" charset="-34"/>
                <a:cs typeface="EucrosiaUPC" pitchFamily="18" charset="-34"/>
              </a:rPr>
              <a:t>5,000,000</a:t>
            </a: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 บาท</a:t>
            </a:r>
          </a:p>
          <a:p>
            <a:endParaRPr lang="th-TH" sz="23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6012160" y="1700808"/>
            <a:ext cx="2736304" cy="428628"/>
          </a:xfrm>
          <a:prstGeom prst="roundRect">
            <a:avLst/>
          </a:prstGeom>
          <a:solidFill>
            <a:srgbClr val="FFFFB7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ไม่น้อยกว่า </a:t>
            </a:r>
            <a:r>
              <a:rPr lang="en-US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5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วันทำการ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539552" y="2196314"/>
            <a:ext cx="5328592" cy="576064"/>
          </a:xfrm>
          <a:prstGeom prst="rect">
            <a:avLst/>
          </a:prstGeom>
          <a:solidFill>
            <a:srgbClr val="FFCCFF"/>
          </a:solidFill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 วงเงินเกิน 5,0</a:t>
            </a:r>
            <a:r>
              <a:rPr lang="en-US" sz="2300" b="1" dirty="0">
                <a:latin typeface="EucrosiaUPC" pitchFamily="18" charset="-34"/>
                <a:cs typeface="EucrosiaUPC" pitchFamily="18" charset="-34"/>
              </a:rPr>
              <a:t>00</a:t>
            </a: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,</a:t>
            </a:r>
            <a:r>
              <a:rPr lang="en-US" sz="2300" b="1" dirty="0">
                <a:latin typeface="EucrosiaUPC" pitchFamily="18" charset="-34"/>
                <a:cs typeface="EucrosiaUPC" pitchFamily="18" charset="-34"/>
              </a:rPr>
              <a:t>000</a:t>
            </a: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 บาท แต่ไม่เกิน 10,</a:t>
            </a:r>
            <a:r>
              <a:rPr lang="en-US" sz="2300" b="1" dirty="0">
                <a:latin typeface="EucrosiaUPC" pitchFamily="18" charset="-34"/>
                <a:cs typeface="EucrosiaUPC" pitchFamily="18" charset="-34"/>
              </a:rPr>
              <a:t>000</a:t>
            </a: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,</a:t>
            </a:r>
            <a:r>
              <a:rPr lang="en-US" sz="2300" b="1" dirty="0">
                <a:latin typeface="EucrosiaUPC" pitchFamily="18" charset="-34"/>
                <a:cs typeface="EucrosiaUPC" pitchFamily="18" charset="-34"/>
              </a:rPr>
              <a:t>000 </a:t>
            </a: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บาท </a:t>
            </a: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539552" y="2856926"/>
            <a:ext cx="5328592" cy="55839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 วงเงินเกิน </a:t>
            </a:r>
            <a:r>
              <a:rPr lang="en-US" sz="2300" b="1" dirty="0">
                <a:latin typeface="EucrosiaUPC" pitchFamily="18" charset="-34"/>
                <a:cs typeface="EucrosiaUPC" pitchFamily="18" charset="-34"/>
              </a:rPr>
              <a:t>10,000,000</a:t>
            </a: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 ไม่เกิน </a:t>
            </a:r>
            <a:r>
              <a:rPr lang="en-US" sz="2300" b="1" dirty="0">
                <a:latin typeface="EucrosiaUPC" pitchFamily="18" charset="-34"/>
                <a:cs typeface="EucrosiaUPC" pitchFamily="18" charset="-34"/>
              </a:rPr>
              <a:t>50,000,000</a:t>
            </a: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 บาท</a:t>
            </a: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539552" y="3504998"/>
            <a:ext cx="5328592" cy="5532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sz="2300" b="1" dirty="0">
              <a:latin typeface="EucrosiaUPC" pitchFamily="18" charset="-34"/>
              <a:cs typeface="EucrosiaUPC" pitchFamily="18" charset="-34"/>
            </a:endParaRPr>
          </a:p>
          <a:p>
            <a:pPr>
              <a:buFont typeface="Arial" pitchFamily="34" charset="0"/>
              <a:buChar char="•"/>
            </a:pP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 วงเงินเกิน </a:t>
            </a:r>
            <a:r>
              <a:rPr lang="en-US" sz="2300" b="1" dirty="0">
                <a:latin typeface="EucrosiaUPC" pitchFamily="18" charset="-34"/>
                <a:cs typeface="EucrosiaUPC" pitchFamily="18" charset="-34"/>
              </a:rPr>
              <a:t>50,000,000 </a:t>
            </a: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บาทขึ้นไป</a:t>
            </a:r>
            <a:endParaRPr lang="en-US" sz="2300" b="1" dirty="0">
              <a:latin typeface="EucrosiaUPC" pitchFamily="18" charset="-34"/>
              <a:cs typeface="EucrosiaUPC" pitchFamily="18" charset="-34"/>
            </a:endParaRPr>
          </a:p>
          <a:p>
            <a:endParaRPr lang="th-TH" sz="23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สี่เหลี่ยมผืนผ้ามุมมน 11"/>
          <p:cNvSpPr/>
          <p:nvPr/>
        </p:nvSpPr>
        <p:spPr>
          <a:xfrm>
            <a:off x="6012160" y="2200874"/>
            <a:ext cx="2736304" cy="543538"/>
          </a:xfrm>
          <a:prstGeom prst="roundRect">
            <a:avLst/>
          </a:prstGeom>
          <a:solidFill>
            <a:srgbClr val="FFCCFF"/>
          </a:solidFill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ไม่น้อยกว่า </a:t>
            </a:r>
            <a:r>
              <a:rPr lang="en-US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10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วันทำการ</a:t>
            </a:r>
          </a:p>
        </p:txBody>
      </p:sp>
      <p:sp>
        <p:nvSpPr>
          <p:cNvPr id="13" name="สี่เหลี่ยมผืนผ้ามุมมน 12"/>
          <p:cNvSpPr/>
          <p:nvPr/>
        </p:nvSpPr>
        <p:spPr>
          <a:xfrm>
            <a:off x="6021821" y="3486758"/>
            <a:ext cx="2726644" cy="5435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ไม่น้อยกว่า </a:t>
            </a:r>
            <a:r>
              <a:rPr lang="en-US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20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วันทำการ</a:t>
            </a:r>
          </a:p>
        </p:txBody>
      </p:sp>
      <p:sp>
        <p:nvSpPr>
          <p:cNvPr id="14" name="สี่เหลี่ยมผืนผ้ามุมมน 13"/>
          <p:cNvSpPr/>
          <p:nvPr/>
        </p:nvSpPr>
        <p:spPr>
          <a:xfrm>
            <a:off x="6012160" y="2843816"/>
            <a:ext cx="2736304" cy="54353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ไม่น้อยกว่า </a:t>
            </a:r>
            <a:r>
              <a:rPr lang="en-US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12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วันทำการ</a:t>
            </a:r>
          </a:p>
        </p:txBody>
      </p:sp>
      <p:sp>
        <p:nvSpPr>
          <p:cNvPr id="11" name="ตัวแทนหมายเลขภาพนิ่ง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312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5536" y="941819"/>
            <a:ext cx="57606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การเผยแพร่เอกสารให้คำนึงถึงระยะเวลาในการให้ผู้ประกอบการ</a:t>
            </a:r>
          </a:p>
          <a:p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เตรียมการจัดทำเอกสารเพื่อยื่นข้อเสนอด้วยตามเงื่อนไข ดังนี้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95536" y="476672"/>
            <a:ext cx="59046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ระยะเวลาในการเผยแพร่ประกาศและเอกสาร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355976" y="4581128"/>
            <a:ext cx="457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ผู้ประกอบการที่ประสงค์จะเข้ายื่นข้อเสนอสามารถขอรับหรือขอซื้อเอกสารประกวดราคาอิเล็กทรอนิกส์ได้ตั้งแต่วันเริ่มต้นจนถึงวันสุดท้ายของการเผยแพร่ประกาศและเอกสารประกวดราคาอิเล็กทรอนิกส์</a:t>
            </a:r>
            <a:endParaRPr lang="th-TH" sz="24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051720" y="4869160"/>
            <a:ext cx="21602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การขอรับ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หรือซื้อเอกสาร</a:t>
            </a:r>
          </a:p>
        </p:txBody>
      </p:sp>
      <p:sp>
        <p:nvSpPr>
          <p:cNvPr id="24" name="คำบรรยายภาพแบบวงรี 3"/>
          <p:cNvSpPr/>
          <p:nvPr/>
        </p:nvSpPr>
        <p:spPr>
          <a:xfrm>
            <a:off x="6804248" y="188640"/>
            <a:ext cx="1440160" cy="1368152"/>
          </a:xfrm>
          <a:prstGeom prst="wedgeEllipseCallout">
            <a:avLst>
              <a:gd name="adj1" fmla="val -77450"/>
              <a:gd name="adj2" fmla="val -7473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51</a:t>
            </a: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25" name="คำบรรยายภาพแบบวงรี 3"/>
          <p:cNvSpPr/>
          <p:nvPr/>
        </p:nvSpPr>
        <p:spPr>
          <a:xfrm>
            <a:off x="323528" y="4797152"/>
            <a:ext cx="1512168" cy="1512168"/>
          </a:xfrm>
          <a:prstGeom prst="wedgeEllipseCallout">
            <a:avLst>
              <a:gd name="adj1" fmla="val 73099"/>
              <a:gd name="adj2" fmla="val -7009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3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3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3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49 </a:t>
            </a:r>
            <a:r>
              <a:rPr lang="th-TH" sz="23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วรรคหนึ่ง 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0" name="Straight Connector 2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Rectangle 3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9" name="Straight Connector 2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2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>
            <a:off x="467544" y="4119463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รัฐวิสาหกิจใดจะกำหนดแตกต่าง ให้เสนอต่อ </a:t>
            </a:r>
            <a:r>
              <a:rPr lang="th-TH" sz="24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คกก.</a:t>
            </a:r>
            <a:r>
              <a:rPr lang="th-TH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วินิจฉัย เห็นชอบและรายงาน </a:t>
            </a:r>
            <a:r>
              <a:rPr lang="th-TH" sz="24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สตง.</a:t>
            </a:r>
            <a:endParaRPr lang="th-TH" sz="24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45300158"/>
      </p:ext>
    </p:extLst>
  </p:cSld>
  <p:clrMapOvr>
    <a:masterClrMapping/>
  </p:clrMapOvr>
</p:sld>
</file>

<file path=ppt/slides/slide3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เหรียญ 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56110" y="3356992"/>
            <a:ext cx="3264362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สี่เหลี่ยมผืนผ้า 9"/>
          <p:cNvSpPr/>
          <p:nvPr/>
        </p:nvSpPr>
        <p:spPr>
          <a:xfrm>
            <a:off x="2771800" y="548680"/>
            <a:ext cx="5760640" cy="3240360"/>
          </a:xfrm>
          <a:prstGeom prst="rect">
            <a:avLst/>
          </a:prstGeom>
          <a:noFill/>
          <a:ln w="31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ในกรณีที่มีการขาย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ให้กำหนดราคาพอสมควรกับค่าใช้จ่ายที่หน่วยงานของรัฐต้องเสียไปในการทำเอกสารนั้น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แต่ไม่รวมถึงค่าใช้จ่ายส่วนอื่นที่หน่วยงานของรัฐได้ใช้จ่ายจากเงินงบประมาณเพื่อดำเนินการ ดังกล่าวแล้ว เช่น ค่าจ้างสำรวจออกแบบ หรือค่าจ้างที่ปรึกษา </a:t>
            </a:r>
            <a:endParaRPr lang="th-TH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313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683568" y="3717032"/>
            <a:ext cx="4968552" cy="2448272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b="1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endParaRPr lang="th-TH" b="1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ถ้ามีการยกเลิกประกวดราคา </a:t>
            </a:r>
            <a:r>
              <a:rPr lang="en-US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e-Bidding</a:t>
            </a:r>
            <a:r>
              <a:rPr lang="th-TH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และประกาศใหม่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ให้ผู้รับหรือผู้ซื้อเอกสารครั้งก่อนมีสิทธิขอรับเอกสารใหม่ โดยไม่ต้องเสียค่าซื้อเอกสารอีก</a:t>
            </a:r>
          </a:p>
          <a:p>
            <a:endParaRPr lang="th-TH" b="1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endParaRPr lang="th-TH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683568" y="260648"/>
            <a:ext cx="1656184" cy="1656184"/>
          </a:xfrm>
          <a:prstGeom prst="wedgeEllipseCallout">
            <a:avLst>
              <a:gd name="adj1" fmla="val 73729"/>
              <a:gd name="adj2" fmla="val 9861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49 </a:t>
            </a: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วรรคสอง </a:t>
            </a: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755576" y="1988840"/>
            <a:ext cx="1656184" cy="1656184"/>
          </a:xfrm>
          <a:prstGeom prst="wedgeEllipseCallout">
            <a:avLst>
              <a:gd name="adj1" fmla="val 17368"/>
              <a:gd name="adj2" fmla="val 67373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49 </a:t>
            </a: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วรรคสาม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6119330"/>
      </p:ext>
    </p:extLst>
  </p:cSld>
  <p:clrMapOvr>
    <a:masterClrMapping/>
  </p:clrMapOvr>
</p:sld>
</file>

<file path=ppt/slides/slide3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314</a:t>
            </a:fld>
            <a:endParaRPr lang="th-TH"/>
          </a:p>
        </p:txBody>
      </p:sp>
      <p:pic>
        <p:nvPicPr>
          <p:cNvPr id="4" name="Picture 3" descr="ขายเอกสาร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3417034"/>
            <a:ext cx="7488832" cy="2622203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179512" y="188640"/>
            <a:ext cx="1152129" cy="6124754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การขายเอกสารประกวดราคา </a:t>
            </a:r>
            <a:endParaRPr lang="en-US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en-US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e-bidding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และเอกสารสอบราคา</a:t>
            </a:r>
          </a:p>
          <a:p>
            <a:pPr algn="ctr"/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dirty="0">
              <a:solidFill>
                <a:srgbClr val="0000FF"/>
              </a:solidFill>
            </a:endParaRPr>
          </a:p>
        </p:txBody>
      </p:sp>
      <p:pic>
        <p:nvPicPr>
          <p:cNvPr id="14" name="Picture 13" descr="ขายเอกสาร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236264"/>
            <a:ext cx="7128792" cy="2902076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 rot="19868265">
            <a:off x="3598173" y="778862"/>
            <a:ext cx="3315811" cy="33821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ยกเลิกโดยปริยาย ตาม ว 125 </a:t>
            </a:r>
          </a:p>
          <a:p>
            <a:pPr algn="ctr"/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ลว. 1 มี.ค. 66</a:t>
            </a:r>
          </a:p>
        </p:txBody>
      </p:sp>
    </p:spTree>
  </p:cSld>
  <p:clrMapOvr>
    <a:masterClrMapping/>
  </p:clrMapOvr>
</p:sld>
</file>

<file path=ppt/slides/slide3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315</a:t>
            </a:fld>
            <a:endParaRPr lang="th-TH"/>
          </a:p>
        </p:txBody>
      </p:sp>
      <p:pic>
        <p:nvPicPr>
          <p:cNvPr id="3" name="Picture 2" descr="ว 155 -2jp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4077072"/>
            <a:ext cx="8064896" cy="2199516"/>
          </a:xfrm>
          <a:prstGeom prst="rect">
            <a:avLst/>
          </a:prstGeom>
        </p:spPr>
      </p:pic>
      <p:pic>
        <p:nvPicPr>
          <p:cNvPr id="4" name="Picture 3" descr="ว 1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620688"/>
            <a:ext cx="7920880" cy="3415834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7236296" y="5013176"/>
            <a:ext cx="14401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55576" y="5301208"/>
            <a:ext cx="792088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55576" y="5949280"/>
            <a:ext cx="583264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691680" y="6237312"/>
            <a:ext cx="69127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67544" y="188640"/>
            <a:ext cx="8280920" cy="584775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การขอคืนค่าซื้อเอกสาร กรณียกเลิกแล้วไม่มีการประกวดราคาใหม่ </a:t>
            </a:r>
            <a:endParaRPr lang="th-TH" sz="3200" dirty="0">
              <a:solidFill>
                <a:srgbClr val="0000FF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 rot="19868265">
            <a:off x="3022104" y="1328867"/>
            <a:ext cx="3315811" cy="33821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ยกเลิกโดยปริยาย ตาม ว 125 </a:t>
            </a:r>
          </a:p>
          <a:p>
            <a:pPr algn="ctr"/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ลว. 1 มี.ค. 66</a:t>
            </a:r>
          </a:p>
        </p:txBody>
      </p:sp>
    </p:spTree>
  </p:cSld>
  <p:clrMapOvr>
    <a:masterClrMapping/>
  </p:clrMapOvr>
</p:sld>
</file>

<file path=ppt/slides/slide3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316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539552" y="751344"/>
            <a:ext cx="84969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19250"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ในกรณีที่โดยสภาพของการซื้อหรือการจ้างนั้นมีความจำเป็นจะต้อง </a:t>
            </a:r>
          </a:p>
          <a:p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                           มีการสอบถามรายละเอียดเพื่อให้เกิดความชัดเจน</a:t>
            </a:r>
          </a:p>
          <a:p>
            <a:pPr marL="1162050"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ให้อยู่ในดุลพินิจของหัวหน้าหน่วยงานของรัฐที่จะกำหนดให้ผู้ประกอบการที่สนใจ</a:t>
            </a:r>
          </a:p>
          <a:p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ต้องการทราบรายละเอียดเพิ่มเติม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สอบถามผ่านทางจดหมายอิเล็กทรอนิกส์ (</a:t>
            </a:r>
            <a:r>
              <a:rPr lang="en-US" sz="2400" b="1" dirty="0">
                <a:latin typeface="EucrosiaUPC" pitchFamily="18" charset="-34"/>
                <a:cs typeface="EucrosiaUPC" pitchFamily="18" charset="-34"/>
              </a:rPr>
              <a:t>e-mail) 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ของหน่วยงานของรัฐหรือช่องทางอื่นตามที่กรมบัญชีกลางกำหนด โดยให้กำหนดระยะเวลาตามความเหมาะสม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ให้หน่วยงานของรัฐชี้แจงรายละเอียดดังกล่าวในระบบเครือข่ายสารสนเทศของกรมบัญชีกลางและของหน่วยงานของรัฐก่อนถึงกำหนดวันเสนอราคา ไม่น้อยกว่า 3 วันทำการ</a:t>
            </a: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467544" y="332656"/>
            <a:ext cx="1512168" cy="1440160"/>
          </a:xfrm>
          <a:prstGeom prst="wedgeEllipseCallout">
            <a:avLst>
              <a:gd name="adj1" fmla="val 66790"/>
              <a:gd name="adj2" fmla="val 1033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52 </a:t>
            </a:r>
          </a:p>
        </p:txBody>
      </p:sp>
      <p:sp>
        <p:nvSpPr>
          <p:cNvPr id="5" name="Rectangle 4"/>
          <p:cNvSpPr/>
          <p:nvPr/>
        </p:nvSpPr>
        <p:spPr>
          <a:xfrm>
            <a:off x="611560" y="4653136"/>
            <a:ext cx="8280920" cy="178510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2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การเผยแพร่ประกาศและเอกสารฯ ครั้งใด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หากหน่วยงานของรัฐได้กำหนดรายละเอียดของประกาศหรือเอกสารฯ หรือขอบเขตของงาน หรือรายละเอียดคุณลักษณะเฉพาะของพัสดุที่จะซื้อหรือจ้างไม่ถูกต้อง หรือไม่ครบถ้วนในส่วนที่เป็นสาระสำคัญไม่ว่าทั้งหมดหรือแต่บางส่วน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ให้หน่วยงานของรัฐ “ยกเลิก” แล้วดำเนินการใหม่ให้ถูกต้องต่อไป</a:t>
            </a: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7308304" y="3573016"/>
            <a:ext cx="1512168" cy="1440160"/>
          </a:xfrm>
          <a:prstGeom prst="wedgeEllipseCallout">
            <a:avLst>
              <a:gd name="adj1" fmla="val -66117"/>
              <a:gd name="adj2" fmla="val -1546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53 </a:t>
            </a:r>
          </a:p>
        </p:txBody>
      </p:sp>
      <p:sp>
        <p:nvSpPr>
          <p:cNvPr id="7" name="Rectangle 6"/>
          <p:cNvSpPr/>
          <p:nvPr/>
        </p:nvSpPr>
        <p:spPr>
          <a:xfrm>
            <a:off x="755576" y="3717032"/>
            <a:ext cx="636263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การยกเลิกการดำเนินการ กรณีกำหนดรายละเอียด</a:t>
            </a:r>
          </a:p>
          <a:p>
            <a:r>
              <a:rPr lang="th-TH" sz="32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ของประกาศ ฯ ไม่ถูกต้อง </a:t>
            </a:r>
            <a:endParaRPr lang="th-TH" sz="32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77913" y="251937"/>
            <a:ext cx="4130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การสอบถามรายละเอียด </a:t>
            </a:r>
            <a:endParaRPr lang="th-TH" sz="36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317</a:t>
            </a:fld>
            <a:endParaRPr lang="th-TH"/>
          </a:p>
        </p:txBody>
      </p:sp>
      <p:sp>
        <p:nvSpPr>
          <p:cNvPr id="904193" name="Rectangle 1"/>
          <p:cNvSpPr>
            <a:spLocks noChangeArrowheads="1"/>
          </p:cNvSpPr>
          <p:nvPr/>
        </p:nvSpPr>
        <p:spPr bwMode="auto">
          <a:xfrm>
            <a:off x="683568" y="2997533"/>
            <a:ext cx="597666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 กำหนดวันเสนอราคาตามวรรคหนึ่ง ห้ามมิให้ร่นหรือเลื่อน หรือเปลี่ยนแปลงกำหนดวันเสนอราคา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900113" algn="l"/>
                <a:tab pos="1169988" algn="l"/>
              </a:tabLst>
            </a:pPr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เว้นแต่เป็นกรณีที่กรมบัญชีกลางแจ้งเลื่อนกำหนดวัน เวลาการเสนอราคา เนื่องจากมีปัญหาข้อขัดข้องเกี่ยวกับการเสนอราคาผ่านระบบจัดซื้อจัดจ้างภาครัฐด้วยอิเล็กทรอนิกส์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900113" algn="l"/>
                <a:tab pos="1169988" algn="l"/>
              </a:tabLst>
            </a:pPr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เมื่อได้ดำเนินการเป็นประการใดแล้ว ให้กรมบัญชีกลางรายงานคณะกรรมการวินิจฉัยทราบด้วย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1907704" y="1268760"/>
            <a:ext cx="68407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900113" algn="l"/>
                <a:tab pos="1169988" algn="l"/>
              </a:tabLst>
            </a:pPr>
            <a:r>
              <a:rPr lang="th-TH" b="1" dirty="0">
                <a:solidFill>
                  <a:prstClr val="black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เมื่อถึงกำหนดวันเสนอราคาด้วยวิธีประกวดราคาอิเล็กทรอนิกส์ ให้ผู้ประกอบการเข้าสู่ระบบประกวดราคาอิเล็กทรอนิกส์ และให้เสนอราคาภายในเวลาที่กำหนด โดยสามารถเสนอราคา</a:t>
            </a:r>
            <a:br>
              <a:rPr lang="th-TH" b="1" dirty="0">
                <a:solidFill>
                  <a:prstClr val="black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</a:br>
            <a:r>
              <a:rPr lang="th-TH" b="1" dirty="0">
                <a:solidFill>
                  <a:prstClr val="black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ได้เพียงครั้งเดียว</a:t>
            </a:r>
          </a:p>
        </p:txBody>
      </p:sp>
      <p:sp>
        <p:nvSpPr>
          <p:cNvPr id="5" name="Rectangle 4"/>
          <p:cNvSpPr/>
          <p:nvPr/>
        </p:nvSpPr>
        <p:spPr>
          <a:xfrm>
            <a:off x="2411760" y="548680"/>
            <a:ext cx="59766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การเสนอราคาของผู้ประกอบการ </a:t>
            </a:r>
            <a:endParaRPr lang="th-TH" sz="44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539552" y="188640"/>
            <a:ext cx="1512168" cy="1440160"/>
          </a:xfrm>
          <a:prstGeom prst="wedgeEllipseCallout">
            <a:avLst>
              <a:gd name="adj1" fmla="val 69309"/>
              <a:gd name="adj2" fmla="val -884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54 </a:t>
            </a:r>
          </a:p>
        </p:txBody>
      </p:sp>
      <p:pic>
        <p:nvPicPr>
          <p:cNvPr id="7" name="Picture 6" descr="ทำคอ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150377">
            <a:off x="6509602" y="3110171"/>
            <a:ext cx="2284339" cy="1512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318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528" y="194915"/>
            <a:ext cx="8496944" cy="641797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หลักประกันการเสนอราคา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7624" y="836712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กรณีที่มีวงเงินเกิน 5 ล้านบาท 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ให้ใช้หลักประกันอย่างหนึ่งอย่างใด ดังต่อไปนี้</a:t>
            </a:r>
            <a:endParaRPr lang="en-US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7584" y="1568986"/>
            <a:ext cx="5616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1. เช็คหรือด</a:t>
            </a:r>
            <a:r>
              <a:rPr lang="th-TH" sz="20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ที่ธนาคารเซ็นสั่งจ่าย ซึ่งเป็นเช็คหรือด</a:t>
            </a:r>
            <a:r>
              <a:rPr lang="th-TH" sz="20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ลงวันที่ที่ใช้เช็คหรือด</a:t>
            </a:r>
            <a:r>
              <a:rPr lang="th-TH" sz="20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นั้น ชำระต่อเจ้าหน้าที่ หรือก่อนวันนั้นไม่เกิน</a:t>
            </a:r>
            <a:r>
              <a:rPr lang="en-US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3</a:t>
            </a: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วันทำการ</a:t>
            </a:r>
            <a:endParaRPr lang="th-TH" sz="20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9" name="Picture 8" descr="เช็คธนาคาร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892598">
            <a:off x="6391187" y="1091226"/>
            <a:ext cx="2581649" cy="12005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Rectangle 9"/>
          <p:cNvSpPr/>
          <p:nvPr/>
        </p:nvSpPr>
        <p:spPr>
          <a:xfrm>
            <a:off x="2483768" y="2276872"/>
            <a:ext cx="56886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2. หนังสือค้ำประกันอิเล็กทรอนิกส์ของธนาคาร</a:t>
            </a:r>
          </a:p>
          <a:p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ภายในประเทศตามแบบที่คณะกรรมการนโยบายกำหนด </a:t>
            </a:r>
          </a:p>
          <a:p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โดยอาจเป็นหนังสือค้ำประกันอิเล็กทรอนิกส์ตามวิธีการที่กรมบัญชีกลางกำหนดก็ได้</a:t>
            </a:r>
            <a:endParaRPr lang="th-TH" sz="2000" dirty="0">
              <a:solidFill>
                <a:srgbClr val="0000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5776" y="3501008"/>
            <a:ext cx="59766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4. หนังสือค้ำประกันของบริษัทเงินทุนหรือบริษัทเงินทุนหลักทรัพย์ที่ได้รับอนุญาตให้ ประกอบกิจการเงินทุนเพื่อการพาณิชย์และประกอบธุรกิจค้ำประกันตามประกาศของธนาคารแห่งประเทศไทย ตามรายชื่อบริษัทเงินทุนที่ธนาคารแห่งประเทศไทยแจ้งเวียนให้ทราบ โดยอนุโลมให้ใช้ตามตัวอย่างหนังสือค้ำประกันของธนาคารที่คณะกรรมการนโยบายกำหนด</a:t>
            </a:r>
            <a:endParaRPr lang="th-TH" sz="2000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3" name="Picture 12" descr="หนังสือค้ำ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277107"/>
            <a:ext cx="2075001" cy="25920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Rectangle 13"/>
          <p:cNvSpPr/>
          <p:nvPr/>
        </p:nvSpPr>
        <p:spPr>
          <a:xfrm>
            <a:off x="467544" y="4911551"/>
            <a:ext cx="22733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3. พันธบัตรรัฐบาลไทย </a:t>
            </a:r>
            <a:endParaRPr lang="th-TH" sz="24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915816" y="5229200"/>
            <a:ext cx="5976664" cy="1015663"/>
          </a:xfrm>
          <a:prstGeom prst="rect">
            <a:avLst/>
          </a:prstGeom>
          <a:ln w="63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0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กรณีเป็นการยื่นข้อเสนอจากต่างประเทศ สำหรับการประกวดราคานานาชาติให้ใช้หนังสือค้ำประกันของธนาคารในต่างประเทศที่มีหลักฐานดี และหัวหน้าหน่วยงานของรัฐเชื่อถือเป็นหลักประกันสัญญาได้อีกประเภทหนึ่ง</a:t>
            </a:r>
            <a:endParaRPr lang="th-TH" sz="2000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755576" y="188640"/>
            <a:ext cx="1296144" cy="1224136"/>
          </a:xfrm>
          <a:prstGeom prst="wedgeEllipseCallout">
            <a:avLst>
              <a:gd name="adj1" fmla="val 71829"/>
              <a:gd name="adj2" fmla="val -1522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166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Picture 14" descr="พันธบัตร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5301208"/>
            <a:ext cx="2016224" cy="126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319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27584" y="3501008"/>
            <a:ext cx="5688632" cy="641797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วิธีการยื่นหลักประกันการเสนอราคา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539552" y="260648"/>
            <a:ext cx="1512168" cy="1440160"/>
          </a:xfrm>
          <a:prstGeom prst="wedgeEllipseCallout">
            <a:avLst>
              <a:gd name="adj1" fmla="val 71829"/>
              <a:gd name="adj2" fmla="val -1678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168 </a:t>
            </a:r>
          </a:p>
        </p:txBody>
      </p:sp>
      <p:sp>
        <p:nvSpPr>
          <p:cNvPr id="5" name="Rectangle 4"/>
          <p:cNvSpPr/>
          <p:nvPr/>
        </p:nvSpPr>
        <p:spPr>
          <a:xfrm>
            <a:off x="2123728" y="836712"/>
            <a:ext cx="67687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หลักประกันการเสนอราคา ให้กำหนดมูลค่าเป็นจำนวนเต็มในอัตราร้อยละ 5 ของวงเงินงบประมาณ เว้นแต่ การจัดซื้อจัดจ้างที่หัวหน้าหน่วยงานของรัฐเห็นว่ามีความสำคัญเป็นพิเศษ จะกำหนดอัตราสูงกว่าร้อยละห้า</a:t>
            </a:r>
            <a:br>
              <a:rPr lang="th-TH" sz="2400" b="1" dirty="0">
                <a:latin typeface="EucrosiaUPC" pitchFamily="18" charset="-34"/>
                <a:cs typeface="EucrosiaUPC" pitchFamily="18" charset="-34"/>
              </a:rPr>
            </a:b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แต่ไม่เกินร้อยละสิบก็ได้ (ข้อ 168 วรรคหนึ่ง)</a:t>
            </a:r>
          </a:p>
        </p:txBody>
      </p:sp>
      <p:sp>
        <p:nvSpPr>
          <p:cNvPr id="552961" name="Rectangle 1"/>
          <p:cNvSpPr>
            <a:spLocks noChangeArrowheads="1"/>
          </p:cNvSpPr>
          <p:nvPr/>
        </p:nvSpPr>
        <p:spPr bwMode="auto">
          <a:xfrm>
            <a:off x="683568" y="2309971"/>
            <a:ext cx="81369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tabLst>
                <a:tab pos="900113" algn="l"/>
              </a:tabLst>
            </a:pP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 จะต้องระบุไว้เป็นเงื่อนไขในเอกสารเชิญชวนให้เข้ายื่นข้อเสนอด้วย </a:t>
            </a:r>
            <a:r>
              <a:rPr lang="th-TH" sz="24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(ข้อ 168 วรรคสาม)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	</a:t>
            </a:r>
            <a:endParaRPr kumimoji="0" lang="th-TH" sz="24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3568" y="2742019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 ในกรณีที่ผู้ยื่นข้อเสนอวางหลักประกันที่มีมูลค่าสูงกว่าที่กำหนดไว้ ให้อนุโลมรับได้</a:t>
            </a:r>
          </a:p>
          <a:p>
            <a: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(ข้อ 168 วรรคสี่)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75928" y="260648"/>
            <a:ext cx="8496944" cy="641797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มูลค่าหลักประกันการเสนอราคา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6948264" y="3140968"/>
            <a:ext cx="1512168" cy="1440160"/>
          </a:xfrm>
          <a:prstGeom prst="wedgeEllipseCallout">
            <a:avLst>
              <a:gd name="adj1" fmla="val -69266"/>
              <a:gd name="adj2" fmla="val -355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166 วรรคห้า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9552" y="4077072"/>
            <a:ext cx="907300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ในกรณีนำหลักประกันการเสนอราคาตามวรรคสอง (1) (3) หรือ (4)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ให้ส่งหลักประกันการเสนอราคาในรูปแบบ </a:t>
            </a:r>
            <a:r>
              <a:rPr lang="en-US" sz="2200" b="1" dirty="0">
                <a:latin typeface="EucrosiaUPC" pitchFamily="18" charset="-34"/>
                <a:cs typeface="EucrosiaUPC" pitchFamily="18" charset="-34"/>
              </a:rPr>
              <a:t>PDF File 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2200" b="1" dirty="0">
                <a:latin typeface="EucrosiaUPC" pitchFamily="18" charset="-34"/>
                <a:cs typeface="EucrosiaUPC" pitchFamily="18" charset="-34"/>
              </a:rPr>
              <a:t>Portable Document Format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) ในวันเสนอราคา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ให้ส่งต้นฉบับมาให้หน่วยงานของรัฐตรวจสอบความถูกต้อง ตามวัน และเวลาที่กำหนด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โดยจะต้องดำเนินการวันใดวันหนึ่งภายใน 5 วันทำการ นับถัดจากวันเสนอราคา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เว้นแต่ไม่อาจดำเนินการวันใดวันหนึ่งได้ ให้หน่วยงานของรัฐพิจารณากำหนดมากกว่า 1 วันได้ </a:t>
            </a:r>
          </a:p>
          <a:p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  แต่จำนวนวันดังกล่าวต้องไม่เกิน 5 วันทำการ นับถัดจากวันเสนอราคา ทั้งนี้ ให้ระบุไว้เป็นเงื่อนไข</a:t>
            </a:r>
          </a:p>
          <a:p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  ในเอกสารเชิญชวนให้ชัดเจนด้วย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836712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764704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130622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</a:p>
        </p:txBody>
      </p:sp>
      <p:grpSp>
        <p:nvGrpSpPr>
          <p:cNvPr id="9" name="Group 34"/>
          <p:cNvGrpSpPr/>
          <p:nvPr/>
        </p:nvGrpSpPr>
        <p:grpSpPr>
          <a:xfrm>
            <a:off x="683568" y="980728"/>
            <a:ext cx="5472608" cy="792088"/>
            <a:chOff x="254299" y="1608222"/>
            <a:chExt cx="6524796" cy="619220"/>
          </a:xfrm>
          <a:solidFill>
            <a:srgbClr val="99FF33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6" name="Pentagon 35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600" b="1" kern="1200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ประกาศกรมบัญชีกลาง</a:t>
              </a:r>
            </a:p>
          </p:txBody>
        </p:sp>
      </p:grpSp>
      <p:sp>
        <p:nvSpPr>
          <p:cNvPr id="38" name="Oval 37"/>
          <p:cNvSpPr/>
          <p:nvPr/>
        </p:nvSpPr>
        <p:spPr>
          <a:xfrm>
            <a:off x="323528" y="1052736"/>
            <a:ext cx="576064" cy="57606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4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39552" y="213285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12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/2564 ลงวันที่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17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ธันวาคม 2564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6012160" y="213285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7272808" y="213285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17 ธ.ค. 64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7524328" y="1196752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6156176" y="1196752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ราชกิจจา</a:t>
            </a:r>
            <a:r>
              <a:rPr lang="th-TH" sz="20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27F0187C-2F3E-4616-8E5C-F2302D9850E8}"/>
              </a:ext>
            </a:extLst>
          </p:cNvPr>
          <p:cNvSpPr/>
          <p:nvPr/>
        </p:nvSpPr>
        <p:spPr>
          <a:xfrm>
            <a:off x="539552" y="285293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1/2565 ลงวันที่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8 มกราคม 2565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xmlns="" id="{262D64B9-A52D-46C0-9197-3B9B04B95F41}"/>
              </a:ext>
            </a:extLst>
          </p:cNvPr>
          <p:cNvSpPr txBox="1">
            <a:spLocks/>
          </p:cNvSpPr>
          <p:nvPr/>
        </p:nvSpPr>
        <p:spPr>
          <a:xfrm>
            <a:off x="6012160" y="292494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578A9208-FF7A-4DC6-AA5D-6C8075C7470D}"/>
              </a:ext>
            </a:extLst>
          </p:cNvPr>
          <p:cNvSpPr txBox="1">
            <a:spLocks/>
          </p:cNvSpPr>
          <p:nvPr/>
        </p:nvSpPr>
        <p:spPr>
          <a:xfrm>
            <a:off x="7272808" y="292494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28 ม.ค. 65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xmlns="" id="{4632FACB-C695-4950-9E26-FEAFA1E151B0}"/>
              </a:ext>
            </a:extLst>
          </p:cNvPr>
          <p:cNvSpPr txBox="1">
            <a:spLocks/>
          </p:cNvSpPr>
          <p:nvPr/>
        </p:nvSpPr>
        <p:spPr>
          <a:xfrm>
            <a:off x="6012160" y="364502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xmlns="" id="{2E1132CA-4B37-41CB-9AE9-4144F1048729}"/>
              </a:ext>
            </a:extLst>
          </p:cNvPr>
          <p:cNvSpPr txBox="1">
            <a:spLocks/>
          </p:cNvSpPr>
          <p:nvPr/>
        </p:nvSpPr>
        <p:spPr>
          <a:xfrm>
            <a:off x="7272808" y="364502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 มี.ค. 65 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xmlns="" id="{F8975E47-D9FA-48E8-B3DA-D11F54A89ABE}"/>
              </a:ext>
            </a:extLst>
          </p:cNvPr>
          <p:cNvSpPr txBox="1">
            <a:spLocks/>
          </p:cNvSpPr>
          <p:nvPr/>
        </p:nvSpPr>
        <p:spPr>
          <a:xfrm>
            <a:off x="6012160" y="436510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xmlns="" id="{3C14A097-86AE-4C09-85BB-6DFEB034F1A2}"/>
              </a:ext>
            </a:extLst>
          </p:cNvPr>
          <p:cNvSpPr txBox="1">
            <a:spLocks/>
          </p:cNvSpPr>
          <p:nvPr/>
        </p:nvSpPr>
        <p:spPr>
          <a:xfrm>
            <a:off x="7272808" y="436510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28 มี.ค. 65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xmlns="" id="{F8975E47-D9FA-48E8-B3DA-D11F54A89ABE}"/>
              </a:ext>
            </a:extLst>
          </p:cNvPr>
          <p:cNvSpPr txBox="1">
            <a:spLocks/>
          </p:cNvSpPr>
          <p:nvPr/>
        </p:nvSpPr>
        <p:spPr>
          <a:xfrm>
            <a:off x="6012160" y="508518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xmlns="" id="{3C14A097-86AE-4C09-85BB-6DFEB034F1A2}"/>
              </a:ext>
            </a:extLst>
          </p:cNvPr>
          <p:cNvSpPr txBox="1">
            <a:spLocks/>
          </p:cNvSpPr>
          <p:nvPr/>
        </p:nvSpPr>
        <p:spPr>
          <a:xfrm>
            <a:off x="7272808" y="508518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 พ.ค. 65 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xmlns="" id="{F8975E47-D9FA-48E8-B3DA-D11F54A89ABE}"/>
              </a:ext>
            </a:extLst>
          </p:cNvPr>
          <p:cNvSpPr txBox="1">
            <a:spLocks/>
          </p:cNvSpPr>
          <p:nvPr/>
        </p:nvSpPr>
        <p:spPr>
          <a:xfrm>
            <a:off x="6012160" y="580526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xmlns="" id="{3C14A097-86AE-4C09-85BB-6DFEB034F1A2}"/>
              </a:ext>
            </a:extLst>
          </p:cNvPr>
          <p:cNvSpPr txBox="1">
            <a:spLocks/>
          </p:cNvSpPr>
          <p:nvPr/>
        </p:nvSpPr>
        <p:spPr>
          <a:xfrm>
            <a:off x="7272808" y="580526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19 พ.ค. 65 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27F0187C-2F3E-4616-8E5C-F2302D9850E8}"/>
              </a:ext>
            </a:extLst>
          </p:cNvPr>
          <p:cNvSpPr/>
          <p:nvPr/>
        </p:nvSpPr>
        <p:spPr>
          <a:xfrm>
            <a:off x="539552" y="357301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2/2565 ลงวันที่ 1 มีนาคม 2565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27F0187C-2F3E-4616-8E5C-F2302D9850E8}"/>
              </a:ext>
            </a:extLst>
          </p:cNvPr>
          <p:cNvSpPr/>
          <p:nvPr/>
        </p:nvSpPr>
        <p:spPr>
          <a:xfrm>
            <a:off x="539553" y="429309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3/2565 ลงวันที่ 28 มีนาคม 2565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27F0187C-2F3E-4616-8E5C-F2302D9850E8}"/>
              </a:ext>
            </a:extLst>
          </p:cNvPr>
          <p:cNvSpPr/>
          <p:nvPr/>
        </p:nvSpPr>
        <p:spPr>
          <a:xfrm>
            <a:off x="539552" y="501317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4/2565 ลงวันที่ 28 มีนาคม 2565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27F0187C-2F3E-4616-8E5C-F2302D9850E8}"/>
              </a:ext>
            </a:extLst>
          </p:cNvPr>
          <p:cNvSpPr/>
          <p:nvPr/>
        </p:nvSpPr>
        <p:spPr>
          <a:xfrm>
            <a:off x="539552" y="573325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5/2565 ลงวันที่ 28 มีนาคม 2565</a:t>
            </a:r>
          </a:p>
        </p:txBody>
      </p:sp>
    </p:spTree>
    <p:extLst>
      <p:ext uri="{BB962C8B-B14F-4D97-AF65-F5344CB8AC3E}">
        <p14:creationId xmlns:p14="http://schemas.microsoft.com/office/powerpoint/2010/main" val="2687546804"/>
      </p:ext>
    </p:extLst>
  </p:cSld>
  <p:clrMapOvr>
    <a:masterClrMapping/>
  </p:clrMapOvr>
</p:sld>
</file>

<file path=ppt/slides/slide3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320</a:t>
            </a:fld>
            <a:endParaRPr lang="th-TH"/>
          </a:p>
        </p:txBody>
      </p:sp>
      <p:grpSp>
        <p:nvGrpSpPr>
          <p:cNvPr id="5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884635" y="836712"/>
            <a:ext cx="7776864" cy="310854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180975" indent="-180975">
              <a:buFont typeface="Courier New" panose="02070309020205020404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การจัดทำเอกสารประกวดราคาที่เกี่ยวข้องกับผู้ประกอบวิสาหกิจขนาดกลางและขนาดย่อม (</a:t>
            </a:r>
            <a:r>
              <a:rPr lang="en-US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SMEs)</a:t>
            </a:r>
            <a:endParaRPr lang="th-TH" b="1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marL="571500" indent="-209550">
              <a:buFont typeface="Arial" panose="020B0604020202020204" pitchFamily="34" charset="0"/>
              <a:buChar char="•"/>
            </a:pPr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กฎกระทรวงกำหนดพัสดุและวิธีการจัดซื้อจัดจ้างพัสดุที่รัฐต้องการส่งเสริมหรือสนับสนุน</a:t>
            </a:r>
          </a:p>
          <a:p>
            <a:pPr marL="361950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(ฉบับที่ 2) พ.ศ. 2563 ซี่งมีผลใช้บังคับตั้งแต่วันที่ 22 ธันวาคม 2563</a:t>
            </a:r>
          </a:p>
          <a:p>
            <a:pPr marL="571500" indent="-209550">
              <a:buFont typeface="Arial" panose="020B0604020202020204" pitchFamily="34" charset="0"/>
              <a:buChar char="•"/>
            </a:pPr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หนังสือคณะกรรมการวินิจฉัยปัญหาการจัดซื้อจัดจ้างและการบริหารพัสดุภาครัฐ</a:t>
            </a:r>
          </a:p>
          <a:p>
            <a:pPr marL="987425" indent="-625475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(1) ด่วนที่สุด ที่ กค (กวจ) 0405.2/ว 78 ลงวันที่ 31 มกราคม 2565 </a:t>
            </a:r>
          </a:p>
          <a:p>
            <a:pPr marL="987425" indent="-411163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 (ใช้บังคับตั้งแต่ 1 ก.พ. 65 เป็นต้นไป)</a:t>
            </a:r>
          </a:p>
          <a:p>
            <a:pPr marL="987425" indent="-411163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(2) ด่วนที่สุด ที่ กค (กวจ) 0405.2/ว 56 ลงวันที่ 24 มกราคม 2566</a:t>
            </a:r>
          </a:p>
          <a:p>
            <a:pPr marL="987425" indent="-411163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 (ใช้บังคับตั้งแต่ 1 ก.พ. 66 เป็นต้นไป)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11127" y="4079342"/>
            <a:ext cx="7776864" cy="1877437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180975" indent="-180975">
              <a:buFont typeface="Courier New" panose="02070309020205020404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การจัดทำเอกสารประกวดราคาที่เกี่ยวข้องกับการเร่งรัดการปฏิบัติงานตามสัญญา</a:t>
            </a:r>
          </a:p>
          <a:p>
            <a:pPr marL="571500" indent="-209550">
              <a:buFont typeface="Arial" panose="020B0604020202020204" pitchFamily="34" charset="0"/>
              <a:buChar char="•"/>
            </a:pPr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หนังสือคณะกรรมการวินิจฉัยปัญหาการจัดซื้อจัดจ้างและการบริหารพัสดุภาครัฐ ด่วนที่สุด ที่ กค (กวจ) 0405.2/ว 124 ลงวันที่ 1 มีนาคม 2566 </a:t>
            </a:r>
          </a:p>
          <a:p>
            <a:pPr marL="987425" indent="-411163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(ใช้บังคับตั้งแต่ 3 เม.ย. 66 เป็นต้นไป)</a:t>
            </a:r>
          </a:p>
        </p:txBody>
      </p:sp>
    </p:spTree>
    <p:extLst>
      <p:ext uri="{BB962C8B-B14F-4D97-AF65-F5344CB8AC3E}">
        <p14:creationId xmlns:p14="http://schemas.microsoft.com/office/powerpoint/2010/main" val="4256430022"/>
      </p:ext>
    </p:extLst>
  </p:cSld>
  <p:clrMapOvr>
    <a:masterClrMapping/>
  </p:clrMapOvr>
</p:sld>
</file>

<file path=ppt/slides/slide3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321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55576" y="694437"/>
            <a:ext cx="7861784" cy="584775"/>
            <a:chOff x="827584" y="766658"/>
            <a:chExt cx="8066036" cy="656105"/>
          </a:xfrm>
        </p:grpSpPr>
        <p:grpSp>
          <p:nvGrpSpPr>
            <p:cNvPr id="19" name="Group 18"/>
            <p:cNvGrpSpPr/>
            <p:nvPr/>
          </p:nvGrpSpPr>
          <p:grpSpPr>
            <a:xfrm>
              <a:off x="827584" y="908720"/>
              <a:ext cx="4536504" cy="446416"/>
              <a:chOff x="1259632" y="908720"/>
              <a:chExt cx="4752528" cy="576064"/>
            </a:xfrm>
          </p:grpSpPr>
          <p:sp>
            <p:nvSpPr>
              <p:cNvPr id="23" name="Pentagon 22"/>
              <p:cNvSpPr/>
              <p:nvPr/>
            </p:nvSpPr>
            <p:spPr>
              <a:xfrm>
                <a:off x="1259632" y="908720"/>
                <a:ext cx="2577480" cy="571880"/>
              </a:xfrm>
              <a:prstGeom prst="homePlate">
                <a:avLst/>
              </a:prstGeom>
              <a:gradFill flip="none" rotWithShape="1">
                <a:gsLst>
                  <a:gs pos="0">
                    <a:srgbClr val="0066FF">
                      <a:shade val="30000"/>
                      <a:satMod val="115000"/>
                    </a:srgbClr>
                  </a:gs>
                  <a:gs pos="50000">
                    <a:srgbClr val="0066FF">
                      <a:shade val="67500"/>
                      <a:satMod val="115000"/>
                    </a:srgbClr>
                  </a:gs>
                  <a:gs pos="100000">
                    <a:srgbClr val="0066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32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สรุปสาระสำคัญ</a:t>
                </a:r>
              </a:p>
            </p:txBody>
          </p:sp>
          <p:sp>
            <p:nvSpPr>
              <p:cNvPr id="24" name="Chevron 23"/>
              <p:cNvSpPr/>
              <p:nvPr/>
            </p:nvSpPr>
            <p:spPr>
              <a:xfrm>
                <a:off x="3693096" y="908720"/>
                <a:ext cx="576064" cy="571880"/>
              </a:xfrm>
              <a:prstGeom prst="chevron">
                <a:avLst/>
              </a:prstGeom>
              <a:gradFill flip="none" rotWithShape="1">
                <a:gsLst>
                  <a:gs pos="0">
                    <a:srgbClr val="00CCFF">
                      <a:shade val="30000"/>
                      <a:satMod val="115000"/>
                    </a:srgbClr>
                  </a:gs>
                  <a:gs pos="50000">
                    <a:srgbClr val="00CCFF">
                      <a:shade val="67500"/>
                      <a:satMod val="115000"/>
                    </a:srgbClr>
                  </a:gs>
                  <a:gs pos="100000">
                    <a:srgbClr val="00CC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Chevron 24"/>
              <p:cNvSpPr/>
              <p:nvPr/>
            </p:nvSpPr>
            <p:spPr>
              <a:xfrm>
                <a:off x="4125144" y="908720"/>
                <a:ext cx="576064" cy="571880"/>
              </a:xfrm>
              <a:prstGeom prst="chevron">
                <a:avLst/>
              </a:prstGeom>
              <a:gradFill flip="none" rotWithShape="1">
                <a:gsLst>
                  <a:gs pos="0">
                    <a:srgbClr val="CCFFFF">
                      <a:shade val="30000"/>
                      <a:satMod val="115000"/>
                    </a:srgbClr>
                  </a:gs>
                  <a:gs pos="50000">
                    <a:srgbClr val="CCFFFF">
                      <a:shade val="67500"/>
                      <a:satMod val="115000"/>
                    </a:srgbClr>
                  </a:gs>
                  <a:gs pos="100000">
                    <a:srgbClr val="CCFF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Chevron 25"/>
              <p:cNvSpPr/>
              <p:nvPr/>
            </p:nvSpPr>
            <p:spPr>
              <a:xfrm>
                <a:off x="4557192" y="912904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00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Chevron 26"/>
              <p:cNvSpPr/>
              <p:nvPr/>
            </p:nvSpPr>
            <p:spPr>
              <a:xfrm>
                <a:off x="4989240" y="912904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CC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Chevron 27"/>
              <p:cNvSpPr/>
              <p:nvPr/>
            </p:nvSpPr>
            <p:spPr>
              <a:xfrm>
                <a:off x="5436096" y="908720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FFC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5404989" y="766658"/>
              <a:ext cx="3488631" cy="6561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32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การซื้อ / เช่าสังหาริมทรัพย์</a:t>
              </a:r>
              <a:endParaRPr lang="th-TH" sz="3200" dirty="0">
                <a:solidFill>
                  <a:srgbClr val="FF0000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5220072" y="1351894"/>
              <a:ext cx="3538465" cy="0"/>
            </a:xfrm>
            <a:prstGeom prst="line">
              <a:avLst/>
            </a:prstGeom>
            <a:ln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9FDD8B4-8016-4D0F-A07D-DF2BEF9CCA8E}"/>
              </a:ext>
            </a:extLst>
          </p:cNvPr>
          <p:cNvSpPr txBox="1"/>
          <p:nvPr/>
        </p:nvSpPr>
        <p:spPr>
          <a:xfrm>
            <a:off x="396256" y="1340768"/>
            <a:ext cx="8437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กรณีใช้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วิธี </a:t>
            </a:r>
            <a:r>
              <a:rPr lang="en-US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e-bidding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และ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วิธีคัดเลือก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และใช้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เกณฑ์ราคา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ต้องพิจารณาให้แต้มต่อ ดังนี้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19C53BD2-CD70-4C66-A3A6-397E04F74CDC}"/>
              </a:ext>
            </a:extLst>
          </p:cNvPr>
          <p:cNvSpPr txBox="1"/>
          <p:nvPr/>
        </p:nvSpPr>
        <p:spPr>
          <a:xfrm>
            <a:off x="396256" y="1772816"/>
            <a:ext cx="2479334" cy="44781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R="0" indent="228600">
              <a:spcBef>
                <a:spcPts val="0"/>
              </a:spcBef>
            </a:pPr>
            <a:r>
              <a:rPr lang="th-TH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(1) หากผู้ยื่นเสนอซึ่งเป็นผู้ประกอบการ </a:t>
            </a:r>
            <a:r>
              <a:rPr lang="en-US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  <a:r>
              <a:rPr lang="th-TH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เสนอราคาสูงกว่าราคาต่ำสุดของผู้ยื่นข้อเสนอรายอื่นไม่เกินร้อยละ 10 หน่วยงานของรัฐจะจัดซื้อหรือจัดจ้างจากผู้ประกอบการ</a:t>
            </a:r>
            <a:r>
              <a:rPr lang="en-US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SMEs</a:t>
            </a:r>
            <a:r>
              <a:rPr lang="th-TH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ดังกล่าว โดยจัดเรียงลำดับผู้ยื่นข้อเสนอซึ่งเป็นผู้ประกอบการ </a:t>
            </a:r>
            <a:r>
              <a:rPr lang="en-US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  <a:r>
              <a:rPr lang="th-TH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ที่เสนอราคาสูงกว่าราคาต่ำสุดของผู้ยื่นข้อเสนอรายอื่น</a:t>
            </a:r>
            <a:r>
              <a:rPr lang="th-TH" sz="1500" b="1" u="sng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ไม่เกินร้อยละ 10 </a:t>
            </a:r>
            <a:r>
              <a:rPr lang="th-TH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ที่จะเรียกมาทำสัญญาไม่เกิน 3 ราย </a:t>
            </a:r>
            <a:endParaRPr lang="en-US" sz="1500" b="1" dirty="0">
              <a:effectLst/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  <a:p>
            <a:r>
              <a:rPr lang="th-TH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       ผู้ยื่นข้อเสนอที่เป็นกิจการร่วมค้าที่จะได้สิทธิตามวรรคหนึ่ง  ผู้เข้าร่วมค้า ทุกรายจะต้องเป็นผู้ประกอบการ </a:t>
            </a:r>
            <a:r>
              <a:rPr lang="en-US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</a:p>
          <a:p>
            <a:r>
              <a:rPr lang="en-US" sz="1500" b="1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      </a:t>
            </a:r>
            <a:r>
              <a:rPr lang="th-TH" sz="15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ทั้งนี้ ผู้ประกอบการ </a:t>
            </a:r>
            <a:r>
              <a:rPr lang="en-US" sz="15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 </a:t>
            </a:r>
            <a:r>
              <a:rPr lang="th-TH" sz="15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ที่จะได้แต้มต่อด้านราคาตามวรรคหนึ่ง จะต้องมีวงเงินสัญญาสะสมตามปีปฏิทินรวมกับราคาที่เสนอในครั้งนี้แล้ว มีมูลค่ารวมกันไม่เกินมูลค่าของรายได้ตามขนาดที่ขึ้นทะเบียนไว้กับ สสว.</a:t>
            </a:r>
            <a:endParaRPr lang="th-TH" sz="1500" dirty="0">
              <a:solidFill>
                <a:srgbClr val="FF0000"/>
              </a:solidFill>
              <a:effectLst/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F6D2CAC6-8B5E-4145-A103-369DE70DEC67}"/>
              </a:ext>
            </a:extLst>
          </p:cNvPr>
          <p:cNvSpPr txBox="1"/>
          <p:nvPr/>
        </p:nvSpPr>
        <p:spPr>
          <a:xfrm>
            <a:off x="3019606" y="1772816"/>
            <a:ext cx="3208577" cy="4478149"/>
          </a:xfrm>
          <a:prstGeom prst="rect">
            <a:avLst/>
          </a:prstGeom>
          <a:noFill/>
          <a:ln>
            <a:solidFill>
              <a:srgbClr val="009900"/>
            </a:solidFill>
          </a:ln>
        </p:spPr>
        <p:txBody>
          <a:bodyPr wrap="square">
            <a:spAutoFit/>
          </a:bodyPr>
          <a:lstStyle/>
          <a:p>
            <a:pPr indent="228600"/>
            <a:r>
              <a:rPr lang="th-TH" sz="15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(2) หากผู้ยื่นข้อเสนอได้เสนอพัสดุที่เป็นพัสดุที่ผลิตภายในประเทศ ที่ได้รับการรับรองและออกเครื่องหมายสินค้า  ที่ผลิตภายในประเทศไทย (</a:t>
            </a:r>
            <a:r>
              <a:rPr lang="en-US" sz="15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Made in Thailand) </a:t>
            </a:r>
            <a:r>
              <a:rPr lang="th-TH" sz="15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จากสภาอุตสาหกรรมแห่งประเทศไทย เสนอราคาสูงกว่าราคาตํ่าสุดของผู้ยื่นข้อเสนอรายอื่น</a:t>
            </a:r>
            <a:r>
              <a:rPr lang="th-TH" sz="1500" b="1" u="sng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ไม่เกินร้อยละ 5 </a:t>
            </a:r>
            <a:r>
              <a:rPr lang="th-TH" sz="15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หน่วยงานของรัฐจะจัดซื้อจัดจ้างจากผู้ยื่นข้อเสนอที่เสนอพัสดุที่เป็นพัสดุที่ผลิตภายในประเทศที่ได้รับการรับรองและออกเครื่องหมายสินค้าที่ผลิตภายในประเทศไทยฯ</a:t>
            </a:r>
          </a:p>
          <a:p>
            <a:r>
              <a:rPr lang="th-TH" sz="15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          สำหรับการประกวดราคาอิเล็กทรอนิกส์ ที่มีการเสนอราคาหลายรายการ และกำหนดเงื่อนไขเป็นกรณีการพิจารณาราคารวม หากผู้ยื่นข้อเสนอได้เสนอพัสดุที่เป็นพัสดุที่ผลิตภายในประเทศ ที่ได้รับการรับรองและออกเครื่องหมายสินค้าที่ผลิตภายในประเทศไทยฯ มีสัดส่วนมูลค่าตั้งแต่ร้อยละ 60 ขึ้นไป ให้ได้แต้มต่อในการเสนอราคาตามวรรคหนึ่ง</a:t>
            </a:r>
          </a:p>
          <a:p>
            <a:r>
              <a:rPr lang="th-TH" sz="15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           อนึ่ง หากในการเสนอราคาครั้งนี้ ผู้ยื่นข้อเสนอรายใดมีคุณสมบัติทั้ง (1) และ (2) ให้ผู้ยื่นข้อเสนอรายนั้นได้แต้มต่อในการเสนอราคาสูงกว่าผู้ประกอบการรายอื่น </a:t>
            </a:r>
            <a:r>
              <a:rPr lang="th-TH" sz="1500" b="1" u="sng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ไม่เกินร้อยละ 15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888012D-28F4-44DF-9002-0A1A695747FD}"/>
              </a:ext>
            </a:extLst>
          </p:cNvPr>
          <p:cNvSpPr txBox="1"/>
          <p:nvPr/>
        </p:nvSpPr>
        <p:spPr>
          <a:xfrm>
            <a:off x="6444208" y="1772816"/>
            <a:ext cx="2389730" cy="44781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indent="173038"/>
            <a:r>
              <a:rPr lang="th-TH" sz="15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(3) หากผู้ยื่นเสนอซึ่งมิใช่ผู้ประกอบการ </a:t>
            </a:r>
            <a:r>
              <a:rPr lang="en-US" sz="15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SMEs </a:t>
            </a:r>
            <a:r>
              <a:rPr lang="th-TH" sz="15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แต่เป็นบุคคลธรรมดาที่ถือสัญชาติไทยหรือนิติบุคคลที่จัดตั้งขึ้นตามกฎหมายไทย เสนอราคาสูงกว่าราคาต่ำสุดของผู้ยื่นข้อเสนอซึ่งเป็นบุคคลธรรมดาที่มิได้ถือสัญชาติไทยหรือนิติบุคคลที่จัดตั้งขึ้นตามกฎหมายของต่างประเทศ</a:t>
            </a:r>
            <a:r>
              <a:rPr lang="th-TH" sz="1500" b="1" u="sng" dirty="0">
                <a:latin typeface="EucrosiaUPC" panose="02020603050405020304" pitchFamily="18" charset="-34"/>
                <a:cs typeface="EucrosiaUPC" panose="02020603050405020304" pitchFamily="18" charset="-34"/>
              </a:rPr>
              <a:t>ไม่เกินร้อยละ 3 </a:t>
            </a:r>
            <a:r>
              <a:rPr lang="th-TH" sz="15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หน่วยงานของรัฐจะจัดซื้อหรือจัดจ้างจากผู้ยื่นข้อเสนอซึ่งเป็นบุคคลธรรมดาที่ถือสัญชาติไทยหรือนิติบุคคลที่จัดตั้งขึ้นตามกฎหมายไทยดังกล่าว</a:t>
            </a:r>
          </a:p>
          <a:p>
            <a:r>
              <a:rPr lang="th-TH" sz="15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 ผู้ยื่นข้อเสนอที่เป็นกิจการร่วมค้า    ที่จะได้สิทธิตามวรรคหนึ่ง ผู้เข้าร่วมค้า   ทุกรายจะต้องเป็นผู้ประกอบการที่เป็นบุคคลธรรมดาที่ถือสัญชาติไทย หรือ นิติบุคคลที่จัดตั้งขึ้นตามกฎหมายไทย</a:t>
            </a:r>
          </a:p>
          <a:p>
            <a:endParaRPr lang="th-TH" sz="15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endParaRPr lang="th-TH" sz="1500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87108960"/>
      </p:ext>
    </p:extLst>
  </p:cSld>
  <p:clrMapOvr>
    <a:masterClrMapping/>
  </p:clrMapOvr>
</p:sld>
</file>

<file path=ppt/slides/slide3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322</a:t>
            </a:fld>
            <a:endParaRPr lang="th-TH"/>
          </a:p>
        </p:txBody>
      </p:sp>
      <p:grpSp>
        <p:nvGrpSpPr>
          <p:cNvPr id="3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11559" y="891877"/>
            <a:ext cx="7848873" cy="5057403"/>
            <a:chOff x="323528" y="386137"/>
            <a:chExt cx="8136904" cy="5563143"/>
          </a:xfrm>
        </p:grpSpPr>
        <p:grpSp>
          <p:nvGrpSpPr>
            <p:cNvPr id="2" name="กลุ่ม 14"/>
            <p:cNvGrpSpPr/>
            <p:nvPr/>
          </p:nvGrpSpPr>
          <p:grpSpPr>
            <a:xfrm>
              <a:off x="3563888" y="404664"/>
              <a:ext cx="4896544" cy="5544616"/>
              <a:chOff x="1619672" y="188640"/>
              <a:chExt cx="6120679" cy="6202126"/>
            </a:xfrm>
          </p:grpSpPr>
          <p:pic>
            <p:nvPicPr>
              <p:cNvPr id="13" name="รูปภาพ 12" descr="410-10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1763688" y="188640"/>
                <a:ext cx="5936382" cy="2072420"/>
              </a:xfrm>
              <a:prstGeom prst="rect">
                <a:avLst/>
              </a:prstGeom>
            </p:spPr>
          </p:pic>
          <p:pic>
            <p:nvPicPr>
              <p:cNvPr id="14" name="รูปภาพ 13" descr="410-11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619672" y="2251486"/>
                <a:ext cx="6120679" cy="4139280"/>
              </a:xfrm>
              <a:prstGeom prst="rect">
                <a:avLst/>
              </a:prstGeom>
            </p:spPr>
          </p:pic>
        </p:grpSp>
        <p:sp>
          <p:nvSpPr>
            <p:cNvPr id="15" name="สี่เหลี่ยมผืนผ้า 15"/>
            <p:cNvSpPr/>
            <p:nvPr/>
          </p:nvSpPr>
          <p:spPr>
            <a:xfrm>
              <a:off x="323528" y="386137"/>
              <a:ext cx="2952328" cy="152349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h-TH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การจัดทำเอกสาร</a:t>
              </a:r>
            </a:p>
            <a:p>
              <a:pPr algn="ctr"/>
              <a:r>
                <a:rPr lang="th-TH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ประกวดราคาซื้อ </a:t>
              </a:r>
              <a:br>
                <a:rPr lang="th-TH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</a:br>
              <a:r>
                <a:rPr lang="th-TH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หรือการเช่าสังหาริมทรัพย์</a:t>
              </a:r>
              <a:endPara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23529" y="2068049"/>
              <a:ext cx="2952328" cy="1523495"/>
            </a:xfrm>
            <a:prstGeom prst="rect">
              <a:avLst/>
            </a:prstGeom>
            <a:ln w="28575">
              <a:solidFill>
                <a:srgbClr val="0000FF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b="1" u="sng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ไม่ต้องแนบ</a:t>
              </a:r>
            </a:p>
            <a:p>
              <a:pPr algn="ctr"/>
              <a:r>
                <a:rPr lang="th-TH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แผนการใช้พัสดุที่ผลิต</a:t>
              </a:r>
            </a:p>
            <a:p>
              <a:pPr algn="ctr"/>
              <a:r>
                <a:rPr lang="th-TH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ในประเทศ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611560" y="3933056"/>
            <a:ext cx="2847821" cy="1508105"/>
          </a:xfrm>
          <a:prstGeom prst="rect">
            <a:avLst/>
          </a:prstGeom>
          <a:ln w="28575">
            <a:solidFill>
              <a:srgbClr val="FF0000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th-TH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ต้องแนบ</a:t>
            </a:r>
          </a:p>
          <a:p>
            <a:pPr algn="ctr"/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ข้อ ๑.๗ </a:t>
            </a:r>
            <a:r>
              <a:rPr lang="th-TH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แผนการทำงาน</a:t>
            </a:r>
            <a:endParaRPr lang="th-TH" b="1" u="sng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(ตาม ว.๑๒๔ ลว. ๑ มี.ค. ๖๖</a:t>
            </a:r>
          </a:p>
          <a:p>
            <a:pPr algn="ctr"/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ข้อ ๓.๒.๑)</a:t>
            </a:r>
          </a:p>
        </p:txBody>
      </p:sp>
      <p:sp>
        <p:nvSpPr>
          <p:cNvPr id="19" name="Bent Arrow 18"/>
          <p:cNvSpPr/>
          <p:nvPr/>
        </p:nvSpPr>
        <p:spPr>
          <a:xfrm flipV="1">
            <a:off x="2021677" y="5441160"/>
            <a:ext cx="2046267" cy="580127"/>
          </a:xfrm>
          <a:prstGeom prst="bentArrow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023565"/>
      </p:ext>
    </p:extLst>
  </p:cSld>
  <p:clrMapOvr>
    <a:masterClrMapping/>
  </p:clrMapOvr>
</p:sld>
</file>

<file path=ppt/slides/slide3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323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รูปภาพ 14" descr="410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6112" y="1052736"/>
            <a:ext cx="8322125" cy="5112568"/>
          </a:xfrm>
          <a:prstGeom prst="rect">
            <a:avLst/>
          </a:prstGeom>
        </p:spPr>
      </p:pic>
      <p:sp>
        <p:nvSpPr>
          <p:cNvPr id="13" name="สี่เหลี่ยมผืนผ้า 12"/>
          <p:cNvSpPr/>
          <p:nvPr/>
        </p:nvSpPr>
        <p:spPr>
          <a:xfrm>
            <a:off x="4301667" y="764704"/>
            <a:ext cx="43027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กรณีงานซื้อ / เช่าสังหาริมทรัพย์</a:t>
            </a:r>
            <a:endParaRPr lang="th-TH" sz="3200" dirty="0">
              <a:solidFill>
                <a:srgbClr val="0000FF"/>
              </a:solidFill>
            </a:endParaRPr>
          </a:p>
        </p:txBody>
      </p:sp>
      <p:cxnSp>
        <p:nvCxnSpPr>
          <p:cNvPr id="16" name="ตัวเชื่อมต่อตรง 15"/>
          <p:cNvCxnSpPr/>
          <p:nvPr/>
        </p:nvCxnSpPr>
        <p:spPr>
          <a:xfrm>
            <a:off x="1691680" y="1340768"/>
            <a:ext cx="1800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044133"/>
      </p:ext>
    </p:extLst>
  </p:cSld>
  <p:clrMapOvr>
    <a:masterClrMapping/>
  </p:clrMapOvr>
</p:sld>
</file>

<file path=ppt/slides/slide3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324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23528" y="1196752"/>
            <a:ext cx="8424937" cy="4968552"/>
            <a:chOff x="323528" y="1196752"/>
            <a:chExt cx="8424937" cy="4968552"/>
          </a:xfrm>
        </p:grpSpPr>
        <p:pic>
          <p:nvPicPr>
            <p:cNvPr id="15" name="รูปภาพ 14" descr="เอกสารซื้อ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42665" y="1751846"/>
              <a:ext cx="5805800" cy="4413458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323528" y="1196752"/>
              <a:ext cx="2552302" cy="95410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กำหนดเงื่อนไขเพิ่มเติม</a:t>
              </a:r>
            </a:p>
            <a:p>
              <a:pPr algn="ctr"/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ในข้อ ๓.๒</a:t>
              </a:r>
              <a:endParaRPr lang="th-TH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23528" y="2492896"/>
              <a:ext cx="2552302" cy="2554545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๑. สำเนาหนังสือรับรองสินค้า </a:t>
              </a:r>
              <a:r>
                <a:rPr lang="en-US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Made in Thailand</a:t>
              </a: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 ของสภาอุตสาหกรรมแห่งประเทศไทย (ถ้ามี)</a:t>
              </a:r>
            </a:p>
            <a:p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๒. สำเนาหนังสือหรือเอกสารที่รับรองว่าเป็นพัสดุที่ผลิตในประเทศ (เฉพาะกรณีที่กำหนดว่า “เป็นพัสดุที่ผลิตภายในประเทศ” เท่านั้น</a:t>
              </a:r>
              <a:b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</a:b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๓. สำเนาใบขึ้นทะเบียนผู้ประกอบการวิสาหกิจขนาดกลางและขนาดย่อม (</a:t>
              </a:r>
              <a:r>
                <a:rPr lang="en-US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SMEs</a:t>
              </a: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) (</a:t>
              </a:r>
              <a:r>
                <a:rPr lang="th-TH" sz="1600" b="1" u="sng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ถ้ามี</a:t>
              </a: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)</a:t>
              </a:r>
            </a:p>
          </p:txBody>
        </p:sp>
        <p:sp>
          <p:nvSpPr>
            <p:cNvPr id="17" name="Striped Right Arrow 16"/>
            <p:cNvSpPr/>
            <p:nvPr/>
          </p:nvSpPr>
          <p:spPr>
            <a:xfrm rot="5400000">
              <a:off x="1484657" y="2150859"/>
              <a:ext cx="360040" cy="342037"/>
            </a:xfrm>
            <a:prstGeom prst="striped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8" name="Bent Arrow 17"/>
            <p:cNvSpPr/>
            <p:nvPr/>
          </p:nvSpPr>
          <p:spPr>
            <a:xfrm flipV="1">
              <a:off x="1517621" y="5013176"/>
              <a:ext cx="1398195" cy="648072"/>
            </a:xfrm>
            <a:prstGeom prst="bentArrow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19" name="สี่เหลี่ยมผืนผ้า 12"/>
          <p:cNvSpPr/>
          <p:nvPr/>
        </p:nvSpPr>
        <p:spPr>
          <a:xfrm>
            <a:off x="3923928" y="900009"/>
            <a:ext cx="43027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กรณีงานซื้อ / เช่าสังหาริมทรัพย์</a:t>
            </a:r>
            <a:endParaRPr lang="th-TH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626266"/>
      </p:ext>
    </p:extLst>
  </p:cSld>
  <p:clrMapOvr>
    <a:masterClrMapping/>
  </p:clrMapOvr>
</p:sld>
</file>

<file path=ppt/slides/slide3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325</a:t>
            </a:fld>
            <a:endParaRPr lang="th-TH"/>
          </a:p>
        </p:txBody>
      </p:sp>
      <p:grpSp>
        <p:nvGrpSpPr>
          <p:cNvPr id="5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11560" y="980728"/>
            <a:ext cx="8202774" cy="4443588"/>
            <a:chOff x="288771" y="1336046"/>
            <a:chExt cx="8573181" cy="4734967"/>
          </a:xfrm>
        </p:grpSpPr>
        <p:grpSp>
          <p:nvGrpSpPr>
            <p:cNvPr id="16" name="Group 15"/>
            <p:cNvGrpSpPr/>
            <p:nvPr/>
          </p:nvGrpSpPr>
          <p:grpSpPr>
            <a:xfrm>
              <a:off x="2123728" y="1414594"/>
              <a:ext cx="6738224" cy="4154456"/>
              <a:chOff x="2123728" y="1414594"/>
              <a:chExt cx="6738224" cy="4154456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23728" y="1414594"/>
                <a:ext cx="6162160" cy="214206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99792" y="3356992"/>
                <a:ext cx="6162160" cy="2212058"/>
              </a:xfrm>
              <a:prstGeom prst="rect">
                <a:avLst/>
              </a:prstGeom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3491880" y="1556792"/>
                <a:ext cx="4589718" cy="18158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๔.๑ .........................................................ฯลฯ...........................................................</a:t>
                </a:r>
              </a:p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๔.๒ .........................................................ฯลฯ...........................................................</a:t>
                </a:r>
              </a:p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๔.๓ .........................................................ฯลฯ...........................................................</a:t>
                </a:r>
              </a:p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๔.๔ .........................................................ฯลฯ...........................................................</a:t>
                </a:r>
              </a:p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๔.๕ .........................................................ฯลฯ...........................................................</a:t>
                </a:r>
              </a:p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๔.๖ .........................................................ฯลฯ...........................................................</a:t>
                </a:r>
              </a:p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๔.๗ .........................................................ฯลฯ...........................................................</a:t>
                </a:r>
                <a:endParaRPr lang="th-TH" sz="1600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</p:grpSp>
        <p:sp>
          <p:nvSpPr>
            <p:cNvPr id="17" name="Rectangle 16"/>
            <p:cNvSpPr/>
            <p:nvPr/>
          </p:nvSpPr>
          <p:spPr>
            <a:xfrm>
              <a:off x="288771" y="1336046"/>
              <a:ext cx="2237386" cy="45914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h-TH" sz="22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กำหนดเงื่อนไขเพิ่มเติม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04367" y="2463471"/>
              <a:ext cx="2299027" cy="3607542"/>
            </a:xfrm>
            <a:prstGeom prst="rect">
              <a:avLst/>
            </a:prstGeom>
            <a:ln>
              <a:solidFill>
                <a:srgbClr val="0000FF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200" b="1" u="sng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แผนการทำงาน</a:t>
              </a:r>
              <a:r>
                <a:rPr lang="th-TH" sz="22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</a:p>
            <a:p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- ข้อ ๔.๙ คู่สัญญาต้องจัดทำแผนการทำงานมาให้ภายใน ... วัน นับถัดจากวันลงนามในสัญญา โดยจัดทำแผนตามเอกสารแนบท้ายเอกสารประกวดราคาเล็กทรอนิกส์</a:t>
              </a:r>
            </a:p>
            <a:p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(</a:t>
              </a:r>
              <a:r>
                <a:rPr lang="th-TH" sz="1600" b="1" u="sng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เว้นแต่</a:t>
              </a: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การเช่า หรือสัญญาที่มีอายุไม่เกิน ๙๐ วัน หรือการซื้อซึ่งสัญญากำหนดให้ส่งงานงวดเดียว  หรือสัญญาที่มีวงเงินไม่เกิน ๕๐๐,๐๐๐ บาท) ทั้งนี้ แผนการทำงานให้เป็นเอกสารส่วนหนึ่งของสัญญา</a:t>
              </a:r>
              <a:endPara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9" name="Striped Right Arrow 18"/>
            <p:cNvSpPr/>
            <p:nvPr/>
          </p:nvSpPr>
          <p:spPr>
            <a:xfrm rot="5400000">
              <a:off x="1158731" y="1941940"/>
              <a:ext cx="497463" cy="342037"/>
            </a:xfrm>
            <a:prstGeom prst="striped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2200"/>
            </a:p>
          </p:txBody>
        </p:sp>
      </p:grpSp>
      <p:sp>
        <p:nvSpPr>
          <p:cNvPr id="34" name="Rectangle 33"/>
          <p:cNvSpPr/>
          <p:nvPr/>
        </p:nvSpPr>
        <p:spPr>
          <a:xfrm>
            <a:off x="3635773" y="4890646"/>
            <a:ext cx="5400723" cy="338554"/>
          </a:xfrm>
          <a:prstGeom prst="rect">
            <a:avLst/>
          </a:prstGeom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๔.๙ ....................................................................................................................................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643853406"/>
      </p:ext>
    </p:extLst>
  </p:cSld>
  <p:clrMapOvr>
    <a:masterClrMapping/>
  </p:clrMapOvr>
</p:sld>
</file>

<file path=ppt/slides/slide3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326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395535" y="980728"/>
            <a:ext cx="8352929" cy="5339923"/>
          </a:xfrm>
          <a:prstGeom prst="rect">
            <a:avLst/>
          </a:prstGeom>
          <a:ln>
            <a:solidFill>
              <a:srgbClr val="009900"/>
            </a:solidFill>
          </a:ln>
        </p:spPr>
        <p:txBody>
          <a:bodyPr wrap="square">
            <a:spAutoFit/>
          </a:bodyPr>
          <a:lstStyle/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๖. หลักเกณฑ์และสิทธิในการพิจารณา</a:t>
            </a:r>
          </a:p>
          <a:p>
            <a:r>
              <a:rPr lang="th-TH" sz="15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๖.๑  .........................................................ฯลฯ...........................................................</a:t>
            </a:r>
          </a:p>
          <a:p>
            <a:r>
              <a:rPr lang="th-TH" sz="15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.........................................................ฯลฯ...........................................................</a:t>
            </a:r>
          </a:p>
          <a:p>
            <a:r>
              <a:rPr lang="th-TH" sz="1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</a:t>
            </a:r>
            <a:r>
              <a:rPr lang="th-TH" sz="15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๖.๘  หากผู้ยื่นข้อเสนอซึ่งเป็นผู้ประกอบการ </a:t>
            </a:r>
            <a:r>
              <a:rPr lang="en-US" sz="15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5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เสนอราคาสูงกว่าราคาตํ่าสุดของผู้ยื่นข้อเสนอรายอื่นไม่เกินร้อยละ ๑๐ ...(ระบุชื่อหน่วยงานของรัฐ)... จะจัดซื้อจัดจ้างจากผู้ประกอบการ </a:t>
            </a:r>
            <a:r>
              <a:rPr lang="en-US" sz="15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5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ดังกล่าว โดยจัดเรียงลำดับผู้ยื่นข้อเสนอซึ่งเป็นผู้ประกอบการ </a:t>
            </a:r>
            <a:r>
              <a:rPr lang="en-US" sz="15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5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ซึ่งเสนอราคาสูงกว่าราคาตํ่าสุดของผู้ยื่นข้อเสนอรายอื่นไม่เกินร้อยละ ๑๐ ที่จะเรียกมาทำสัญญาไม่เกิน ๓ ราย 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th-TH" sz="1500" b="1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5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ผู้ยื่นข้อเสนอที่เป็นกิจการร่วมค้าที่จะได้สิทธิตามวรรคหนึ่ง ผู้เข้าร่วมค้าทุกรายจะต้องเป็นผู้ประกอบการ </a:t>
            </a:r>
            <a:r>
              <a:rPr lang="en-US" sz="15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en-US" sz="1500" b="1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15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</a:t>
            </a:r>
            <a:r>
              <a:rPr lang="th-TH" sz="15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ทั้งนี้ ผู้ประกอบการ </a:t>
            </a:r>
            <a:r>
              <a:rPr lang="en-US" sz="15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5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ที่จะได้แต้มต่อด้านราคาตามวรรคหนึ่ง จะต้องมีวงเงินสัญญาสะสมตามปีปฏิทินรวมกับราคาที่เสนอในครั้งนี้แล้ว มีมูลค่ารวมกันไม่เกินมูลค่าของรายได้ตามขนาดที่ขึ้นทะเบียนไว้กับ สสว. 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56)</a:t>
            </a:r>
            <a:endParaRPr lang="th-TH" sz="15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๖.๙  หากผู้ยื่นข้อเสนอได้เสนอพัสดุที่ได้รับการรับรองและออกเครื่องหมายสินค้าที่ผลิตภายในประเทศไทย (</a:t>
            </a:r>
            <a:r>
              <a:rPr lang="en-US" sz="1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Made in Thailand) </a:t>
            </a:r>
            <a:r>
              <a:rPr lang="th-TH" sz="1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จากสภาอุตสาหกรรม แห่งประเทศไทย เสนอราคาสูงกว่าราคาตํ่าสุดของผู้เสนอราคารายอื่นไม่เกินร้อยละ ๕ ...(ระบุชื่อหน่วยงานของรัฐ)...จะจัดซื้อจัดจ้างจากผู้ยื่นข้อเสนอที่เสนอพัสดุที่ได้รับการรับรองและออกเครื่องหมายสินค้าที่ผลิตภายในประเทศไทย (</a:t>
            </a:r>
            <a:r>
              <a:rPr lang="en-US" sz="1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Made in Thailand) </a:t>
            </a:r>
            <a:r>
              <a:rPr lang="th-TH" sz="1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จากสภาอุตสาหกรรมแห่งประเทศไทย 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th-TH" sz="15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กรณีที่มีการเสนอราคาหลายรายการและกำหนดเงื่อนไขการพิจารณาราคารวม หากผู้ยื่นข้อเสนอได้เสนอพัสดุที่เป็นพัสดุที่ผลิตภายใบประเทศ ที่ได้รับการรับรองและออกเครื่องหมายสินค้าที่ผลิตภายในประเทศไทย (</a:t>
            </a:r>
            <a:r>
              <a:rPr lang="en-US" sz="1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Made in Thailand) </a:t>
            </a:r>
            <a:r>
              <a:rPr lang="th-TH" sz="1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จากสภาอุตสาหกรรมแห่งประเทศไทย มีสัดส่วนมูลค่าตั้งแต่ร้อยละ ๖๐ ขึ้นไป ให้ได้แต้มต่อในการเสนอราคาตามวรรคหนึ่ง 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th-TH" sz="15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อนึ่ง หากในการเสนอราคาครั้งนี้ ผู้ยื่นข้อเสนอรายใดมีคุณสมบัติทั้งข้อ ๖.๘ และข้อ ๖.๙ ให้ผู้เสนอราคารายนั้นได้แต้มต่อในการเสนอราคาสูงกว่าผู้ประกอบการรายอื่นไม่เกินร้อยละ ๑๕ 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th-TH" sz="15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5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๖.๑๐ หากผู้ยื่นเสนอซึ่งมิใช่ผู้ประกอบการ </a:t>
            </a:r>
            <a:r>
              <a:rPr lang="en-US" sz="15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5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แต่เป็นบุคคลธรรมดาที่ถือสัญชาติไทยหรือนิติบุคคลที่จัดตั้งขึ้นตามกฎหมายไทย เสนอราคาสูงกว่าราคาต่ำสุดของผู้ยื่นข้อเสนอซึ่งเป็นบุคคลธรรมดาที่มิได้ถือสัญชาติไทยหรือนิติบุคคลที่จัดตั้งขึ้นตามกฎหมายของต่างประเทศไม่เกินร้อยละ ๓ ...(ระบุชื่อหน่วยงาน  ของรัฐ)...จะจัดซื้อหรือจัดจ้างจากผู้ยื่นข้อเสนอซึ่งเป็นบุคคลธรรมดาที่ถือสัญชาติไทยหรือนิติบุคคลที่จัดตั้งขึ้นตามกฎหมายไทยดังกล่าว 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th-TH" sz="15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5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ผู้ยื่นข้อเสนอที่เป็นกิจการร่วมค้าที่จะได้สิทธิตามวรรคหนึ่ง ผู้เข้าร่วมค้าทุกรายจะต้องเป็นผู้ประกอบการที่เป็นบุคคลธรรมดาที่ถือสัญชาติไทย หรือ   นิติบุคคลที่จัดตั้งขึ้นตามกฎหมายไทย 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</a:p>
        </p:txBody>
      </p:sp>
      <p:sp>
        <p:nvSpPr>
          <p:cNvPr id="6" name="Rectangle 5"/>
          <p:cNvSpPr/>
          <p:nvPr/>
        </p:nvSpPr>
        <p:spPr>
          <a:xfrm>
            <a:off x="395535" y="332656"/>
            <a:ext cx="8352929" cy="4308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กำหนดเงื่อนไขเพิ่มเติมข้อ ๖.๘ ข้อ ๖.๙ และ ข้อ ๖.๑๐ ดังนี้</a:t>
            </a:r>
            <a:endParaRPr lang="th-TH" sz="2200" dirty="0"/>
          </a:p>
        </p:txBody>
      </p:sp>
      <p:sp>
        <p:nvSpPr>
          <p:cNvPr id="7" name="Rectangle 6"/>
          <p:cNvSpPr/>
          <p:nvPr/>
        </p:nvSpPr>
        <p:spPr>
          <a:xfrm>
            <a:off x="5843999" y="1124744"/>
            <a:ext cx="2128864" cy="430887"/>
          </a:xfrm>
          <a:prstGeom prst="rect">
            <a:avLst/>
          </a:prstGeom>
          <a:ln>
            <a:solidFill>
              <a:srgbClr val="FF0000"/>
            </a:solidFill>
            <a:prstDash val="sysDot"/>
          </a:ln>
        </p:spPr>
        <p:txBody>
          <a:bodyPr wrap="square">
            <a:spAutoFit/>
          </a:bodyPr>
          <a:lstStyle/>
          <a:p>
            <a:pPr marL="228600" indent="-228600" algn="ctr">
              <a:buFont typeface="Courier New" panose="02070309020205020404" pitchFamily="49" charset="0"/>
              <a:buChar char="o"/>
            </a:pPr>
            <a:r>
              <a:rPr lang="th-TH" sz="2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ใช้เฉพาะเกณฑ์ราคา</a:t>
            </a:r>
          </a:p>
        </p:txBody>
      </p:sp>
      <p:grpSp>
        <p:nvGrpSpPr>
          <p:cNvPr id="8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4557905"/>
      </p:ext>
    </p:extLst>
  </p:cSld>
  <p:clrMapOvr>
    <a:masterClrMapping/>
  </p:clrMapOvr>
</p:sld>
</file>

<file path=ppt/slides/slide3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327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55576" y="705621"/>
            <a:ext cx="7730122" cy="584775"/>
            <a:chOff x="827584" y="779206"/>
            <a:chExt cx="7930953" cy="656105"/>
          </a:xfrm>
        </p:grpSpPr>
        <p:grpSp>
          <p:nvGrpSpPr>
            <p:cNvPr id="19" name="Group 18"/>
            <p:cNvGrpSpPr/>
            <p:nvPr/>
          </p:nvGrpSpPr>
          <p:grpSpPr>
            <a:xfrm>
              <a:off x="827584" y="908720"/>
              <a:ext cx="4536504" cy="446416"/>
              <a:chOff x="1259632" y="908720"/>
              <a:chExt cx="4752528" cy="576064"/>
            </a:xfrm>
          </p:grpSpPr>
          <p:sp>
            <p:nvSpPr>
              <p:cNvPr id="23" name="Pentagon 22"/>
              <p:cNvSpPr/>
              <p:nvPr/>
            </p:nvSpPr>
            <p:spPr>
              <a:xfrm>
                <a:off x="1259632" y="908720"/>
                <a:ext cx="2577480" cy="571880"/>
              </a:xfrm>
              <a:prstGeom prst="homePlate">
                <a:avLst/>
              </a:prstGeom>
              <a:gradFill flip="none" rotWithShape="1">
                <a:gsLst>
                  <a:gs pos="0">
                    <a:srgbClr val="0066FF">
                      <a:shade val="30000"/>
                      <a:satMod val="115000"/>
                    </a:srgbClr>
                  </a:gs>
                  <a:gs pos="50000">
                    <a:srgbClr val="0066FF">
                      <a:shade val="67500"/>
                      <a:satMod val="115000"/>
                    </a:srgbClr>
                  </a:gs>
                  <a:gs pos="100000">
                    <a:srgbClr val="0066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32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สรุปสาระสำคัญ</a:t>
                </a:r>
              </a:p>
            </p:txBody>
          </p:sp>
          <p:sp>
            <p:nvSpPr>
              <p:cNvPr id="24" name="Chevron 23"/>
              <p:cNvSpPr/>
              <p:nvPr/>
            </p:nvSpPr>
            <p:spPr>
              <a:xfrm>
                <a:off x="3693096" y="908720"/>
                <a:ext cx="576064" cy="571880"/>
              </a:xfrm>
              <a:prstGeom prst="chevron">
                <a:avLst/>
              </a:prstGeom>
              <a:gradFill flip="none" rotWithShape="1">
                <a:gsLst>
                  <a:gs pos="0">
                    <a:srgbClr val="00CCFF">
                      <a:shade val="30000"/>
                      <a:satMod val="115000"/>
                    </a:srgbClr>
                  </a:gs>
                  <a:gs pos="50000">
                    <a:srgbClr val="00CCFF">
                      <a:shade val="67500"/>
                      <a:satMod val="115000"/>
                    </a:srgbClr>
                  </a:gs>
                  <a:gs pos="100000">
                    <a:srgbClr val="00CC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Chevron 24"/>
              <p:cNvSpPr/>
              <p:nvPr/>
            </p:nvSpPr>
            <p:spPr>
              <a:xfrm>
                <a:off x="4125144" y="908720"/>
                <a:ext cx="576064" cy="571880"/>
              </a:xfrm>
              <a:prstGeom prst="chevron">
                <a:avLst/>
              </a:prstGeom>
              <a:gradFill flip="none" rotWithShape="1">
                <a:gsLst>
                  <a:gs pos="0">
                    <a:srgbClr val="CCFFFF">
                      <a:shade val="30000"/>
                      <a:satMod val="115000"/>
                    </a:srgbClr>
                  </a:gs>
                  <a:gs pos="50000">
                    <a:srgbClr val="CCFFFF">
                      <a:shade val="67500"/>
                      <a:satMod val="115000"/>
                    </a:srgbClr>
                  </a:gs>
                  <a:gs pos="100000">
                    <a:srgbClr val="CCFF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Chevron 25"/>
              <p:cNvSpPr/>
              <p:nvPr/>
            </p:nvSpPr>
            <p:spPr>
              <a:xfrm>
                <a:off x="4557192" y="912904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00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Chevron 26"/>
              <p:cNvSpPr/>
              <p:nvPr/>
            </p:nvSpPr>
            <p:spPr>
              <a:xfrm>
                <a:off x="4989240" y="912904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CC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Chevron 27"/>
              <p:cNvSpPr/>
              <p:nvPr/>
            </p:nvSpPr>
            <p:spPr>
              <a:xfrm>
                <a:off x="5436096" y="908720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FFC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5703509" y="779206"/>
              <a:ext cx="2359085" cy="6561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4163" indent="-284163">
                <a:buFont typeface="Courier New" panose="02070309020205020404" pitchFamily="49" charset="0"/>
                <a:buChar char="o"/>
              </a:pPr>
              <a:r>
                <a:rPr lang="th-TH" sz="32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การจ้างก่อสร้าง</a:t>
              </a:r>
              <a:endParaRPr lang="th-TH" sz="3200" dirty="0">
                <a:solidFill>
                  <a:srgbClr val="FF0000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5220072" y="1351894"/>
              <a:ext cx="3538465" cy="0"/>
            </a:xfrm>
            <a:prstGeom prst="line">
              <a:avLst/>
            </a:prstGeom>
            <a:ln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9FDD8B4-8016-4D0F-A07D-DF2BEF9CCA8E}"/>
              </a:ext>
            </a:extLst>
          </p:cNvPr>
          <p:cNvSpPr txBox="1"/>
          <p:nvPr/>
        </p:nvSpPr>
        <p:spPr>
          <a:xfrm>
            <a:off x="467544" y="1340768"/>
            <a:ext cx="80783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กรณีใช้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วิธี </a:t>
            </a:r>
            <a:r>
              <a:rPr lang="en-US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e-bidding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และ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วิธีคัดเลือก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และใช้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เกณฑ์ราคา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ต้องพิจารณาให้แต้มต่อ ดังนี้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19C53BD2-CD70-4C66-A3A6-397E04F74CDC}"/>
              </a:ext>
            </a:extLst>
          </p:cNvPr>
          <p:cNvSpPr txBox="1"/>
          <p:nvPr/>
        </p:nvSpPr>
        <p:spPr>
          <a:xfrm>
            <a:off x="323528" y="1772816"/>
            <a:ext cx="4293918" cy="44012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R="0" indent="228600"/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(1) หากผู้ยื่นเสนอซึ่งเป็นผู้ประกอบการ 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เสนอราคาสูงกว่าราคาต่ำสุดของผู้ยื่นข้อเสนอรายอื่นไม่เกินร้อยละ 10 หน่วยงานของรัฐจะจัดซื้อหรือจัดจ้างจากผู้ประกอบการ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SMEs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ดังกล่าว โดยจัดเรียงลำดับผู้ยื่นข้อเสนอซึ่งเป็นผู้ประกอบการ 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ที่เสนอราคาสูงกว่าราคาต่ำสุดของผู้ยื่นข้อเสนอรายอื่น</a:t>
            </a:r>
            <a:r>
              <a:rPr lang="th-TH" sz="2000" b="1" u="sng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ไม่เกินร้อยละ 10 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ที่จะเรียกมาทำสัญญาไม่เกิน 3 ราย </a:t>
            </a:r>
            <a:endParaRPr lang="en-US" sz="2000" b="1" dirty="0">
              <a:effectLst/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  <a:p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       ผู้ยื่นข้อเสนอที่เป็นกิจการร่วมค้าที่จะได้สิทธิตามวรรคหนึ่ง  ผู้เข้าร่วมค้า ทุกรายจะต้องเป็นผู้ประกอบการ 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</a:p>
          <a:p>
            <a:r>
              <a:rPr lang="en-US" sz="2000" b="1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       </a:t>
            </a:r>
            <a:r>
              <a:rPr lang="th-TH" sz="20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ทั้งนี้ ผู้ประกอบการ </a:t>
            </a:r>
            <a:r>
              <a:rPr lang="en-US" sz="20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 </a:t>
            </a:r>
            <a:r>
              <a:rPr lang="th-TH" sz="20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ที่จะได้แต้มต่อด้านราคาตามวรรคหนึ่ง จะต้องมีวงเงินสัญญาสะสมตามปีปฏิทินรวมกับราคาที่เสนอในครั้งนี้แล้ว มีมูลค่ารวมกันไม่เกินมูลค่าของรายได้ตามขนาดที่ขึ้นทะเบียนไว้กับ สสว.</a:t>
            </a:r>
            <a:endParaRPr lang="th-TH" sz="1500" dirty="0">
              <a:solidFill>
                <a:srgbClr val="FF0000"/>
              </a:solidFill>
              <a:effectLst/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888012D-28F4-44DF-9002-0A1A695747FD}"/>
              </a:ext>
            </a:extLst>
          </p:cNvPr>
          <p:cNvSpPr txBox="1"/>
          <p:nvPr/>
        </p:nvSpPr>
        <p:spPr>
          <a:xfrm>
            <a:off x="4761462" y="1772816"/>
            <a:ext cx="3784444" cy="44012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indent="173038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(2) หากผู้ยื่นเสนอซึ่งมิใช่ผู้ประกอบการ </a:t>
            </a:r>
            <a:r>
              <a:rPr lang="en-US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SMEs </a:t>
            </a:r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แต่เป็นบุคคลธรรมดาที่ถือสัญชาติไทยหรือนิติบุคคลที่จัดตั้งขึ้นตามกฎหมายไทย เสนอราคาสูงกว่าราคาต่ำสุดของผู้ยื่นข้อเสนอซึ่งเป็นบุคคลธรรมดาที่มิได้ถือสัญชาติไทยหรือนิติบุคคลที่จัดตั้งขึ้นตามกฎหมายของต่างประเทศ</a:t>
            </a:r>
            <a:r>
              <a:rPr lang="th-TH" sz="2000" b="1" u="sng" dirty="0">
                <a:latin typeface="EucrosiaUPC" panose="02020603050405020304" pitchFamily="18" charset="-34"/>
                <a:cs typeface="EucrosiaUPC" panose="02020603050405020304" pitchFamily="18" charset="-34"/>
              </a:rPr>
              <a:t>ไม่เกินร้อยละ 3 </a:t>
            </a:r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หน่วยงานของรัฐ จะจัดซื้อหรือจัดจ้างจากผู้ยื่นข้อเสนอซึ่งเป็นบุคคลธรรมดาที่ถือสัญชาติไทยหรือนิติบุคคลที่จัดตั้งขึ้นตามกฎหมายไทยดังกล่าว</a:t>
            </a:r>
          </a:p>
          <a:p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 ผู้ยื่นข้อเสนอที่เป็นกิจการร่วมค้าที่จะได้สิทธิตามวรรคหนึ่ง ผู้เข้าร่วมค้าทุกรายจะต้องเป็นผู้ประกอบการที่เป็นบุคคลธรรมดาที่ถือสัญชาติไทย หรือ นิติบุคคลที่จัดตั้งขึ้นตามกฎหมายไทย</a:t>
            </a:r>
          </a:p>
          <a:p>
            <a:endParaRPr lang="th-TH" sz="2000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47726123"/>
      </p:ext>
    </p:extLst>
  </p:cSld>
  <p:clrMapOvr>
    <a:masterClrMapping/>
  </p:clrMapOvr>
</p:sld>
</file>

<file path=ppt/slides/slide3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328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809735" y="836712"/>
            <a:ext cx="7866721" cy="5256584"/>
            <a:chOff x="530551" y="328816"/>
            <a:chExt cx="8217913" cy="5536936"/>
          </a:xfrm>
        </p:grpSpPr>
        <p:grpSp>
          <p:nvGrpSpPr>
            <p:cNvPr id="6" name="กลุ่ม 18"/>
            <p:cNvGrpSpPr/>
            <p:nvPr/>
          </p:nvGrpSpPr>
          <p:grpSpPr>
            <a:xfrm>
              <a:off x="3203848" y="328816"/>
              <a:ext cx="5544616" cy="5472608"/>
              <a:chOff x="2383759" y="-125979"/>
              <a:chExt cx="6580729" cy="6314534"/>
            </a:xfrm>
          </p:grpSpPr>
          <p:pic>
            <p:nvPicPr>
              <p:cNvPr id="18" name="รูปภาพ 17" descr="เอกสารก่อสร้าง2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383759" y="1602213"/>
                <a:ext cx="6580729" cy="4586342"/>
              </a:xfrm>
              <a:prstGeom prst="rect">
                <a:avLst/>
              </a:prstGeom>
            </p:spPr>
          </p:pic>
          <p:pic>
            <p:nvPicPr>
              <p:cNvPr id="17" name="รูปภาพ 16" descr="เอกสารก่อสร้าง1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699793" y="-125979"/>
                <a:ext cx="5832649" cy="1704216"/>
              </a:xfrm>
              <a:prstGeom prst="rect">
                <a:avLst/>
              </a:prstGeom>
            </p:spPr>
          </p:pic>
        </p:grpSp>
        <p:sp>
          <p:nvSpPr>
            <p:cNvPr id="15" name="สี่เหลี่ยมผืนผ้า 15"/>
            <p:cNvSpPr/>
            <p:nvPr/>
          </p:nvSpPr>
          <p:spPr>
            <a:xfrm>
              <a:off x="530551" y="404664"/>
              <a:ext cx="2952328" cy="1004993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h-TH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การจัดทำเอกสารประกวดราคาจ้างก่อสร้าง</a:t>
              </a:r>
              <a:endPara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31508" y="1845785"/>
              <a:ext cx="2951372" cy="3306752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200" b="1" u="sng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ให้กำหนดเงื่อนไขเพิ่มเติม</a:t>
              </a:r>
            </a:p>
            <a:p>
              <a:r>
                <a:rPr lang="th-TH" sz="22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- ข้อ ๑.๙ แผนการใช้พัสดุ</a:t>
              </a:r>
            </a:p>
            <a:p>
              <a:r>
                <a:rPr lang="th-TH" sz="22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ที่ผลิตภายในประเทศ และ</a:t>
              </a:r>
            </a:p>
            <a:p>
              <a:r>
                <a:rPr lang="th-TH" sz="22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แผนการใช้เหล็กที่ผลิต</a:t>
              </a:r>
            </a:p>
            <a:p>
              <a:r>
                <a:rPr lang="th-TH" sz="22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ภายในประเทศ (เว้นแต่ ระยะเวลาดำเนินการตามสัญญาไม่เกิน ๖๐ วัน) (ตาม ว.๗๘)</a:t>
              </a:r>
            </a:p>
            <a:p>
              <a:r>
                <a:rPr lang="th-TH" sz="22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- ข้อ ๑.๑๐ แผนการทำงาน</a:t>
              </a:r>
            </a:p>
            <a:p>
              <a:r>
                <a:rPr lang="th-TH" sz="22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 (ตาม ว.๑๒๔)</a:t>
              </a:r>
            </a:p>
          </p:txBody>
        </p:sp>
        <p:sp>
          <p:nvSpPr>
            <p:cNvPr id="19" name="Striped Right Arrow 18"/>
            <p:cNvSpPr/>
            <p:nvPr/>
          </p:nvSpPr>
          <p:spPr>
            <a:xfrm rot="5400000">
              <a:off x="1817173" y="1439668"/>
              <a:ext cx="413802" cy="360040"/>
            </a:xfrm>
            <a:prstGeom prst="stripedRightArrow">
              <a:avLst/>
            </a:pr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0" name="Bent Arrow 19"/>
            <p:cNvSpPr/>
            <p:nvPr/>
          </p:nvSpPr>
          <p:spPr>
            <a:xfrm flipV="1">
              <a:off x="1967670" y="5217680"/>
              <a:ext cx="1515209" cy="648072"/>
            </a:xfrm>
            <a:prstGeom prst="bentArrow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809734" y="5325015"/>
            <a:ext cx="54500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หมายเหตุ</a:t>
            </a:r>
            <a:r>
              <a:rPr lang="th-TH" sz="1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1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:</a:t>
            </a:r>
            <a:endParaRPr lang="th-TH" sz="1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r>
              <a:rPr lang="th-TH" sz="1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นำไปใช้กับ</a:t>
            </a:r>
          </a:p>
          <a:p>
            <a:pPr marL="180975" indent="-180975">
              <a:buFontTx/>
              <a:buChar char="-"/>
            </a:pPr>
            <a:r>
              <a:rPr lang="th-TH" sz="1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วิธีคัดเลือก</a:t>
            </a:r>
          </a:p>
          <a:p>
            <a:pPr marL="180975" indent="-180975">
              <a:buFontTx/>
              <a:buChar char="-"/>
            </a:pPr>
            <a:r>
              <a:rPr lang="th-TH" sz="1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วิธีเฉพาะเจาะจง (เว้นแต่กรณีที่วงเงินการจัดจ้างก่อสร้างไม่เกิน ๕ แสนบาท)</a:t>
            </a:r>
            <a:endParaRPr lang="th-TH" sz="1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010950"/>
      </p:ext>
    </p:extLst>
  </p:cSld>
  <p:clrMapOvr>
    <a:masterClrMapping/>
  </p:clrMapOvr>
</p:sld>
</file>

<file path=ppt/slides/slide3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329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2411760" y="519644"/>
            <a:ext cx="446449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การจ้างก่อสร้าง</a:t>
            </a:r>
            <a:endParaRPr lang="th-TH" sz="38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4" name="รูปภาพ 13" descr="เอกสารก่อสร้าง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42" y="1188454"/>
            <a:ext cx="8492930" cy="476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2033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836712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764704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130622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</a:p>
        </p:txBody>
      </p:sp>
      <p:grpSp>
        <p:nvGrpSpPr>
          <p:cNvPr id="9" name="Group 34"/>
          <p:cNvGrpSpPr/>
          <p:nvPr/>
        </p:nvGrpSpPr>
        <p:grpSpPr>
          <a:xfrm>
            <a:off x="683568" y="980728"/>
            <a:ext cx="5472608" cy="792088"/>
            <a:chOff x="254299" y="1608222"/>
            <a:chExt cx="6524796" cy="619220"/>
          </a:xfrm>
          <a:solidFill>
            <a:srgbClr val="99FF33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6" name="Pentagon 35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600" b="1" kern="1200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ประกาศกรมบัญชีกลาง</a:t>
              </a:r>
            </a:p>
          </p:txBody>
        </p:sp>
      </p:grpSp>
      <p:sp>
        <p:nvSpPr>
          <p:cNvPr id="38" name="Oval 37"/>
          <p:cNvSpPr/>
          <p:nvPr/>
        </p:nvSpPr>
        <p:spPr>
          <a:xfrm>
            <a:off x="323528" y="1052736"/>
            <a:ext cx="576064" cy="57606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4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39552" y="213285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6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/2565 ลงวันที่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31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พฤษภาคม 2565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6012160" y="213285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7272808" y="213285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31 พ.ค. 65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7524328" y="1196752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6156176" y="1196752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ราชกิจจา</a:t>
            </a:r>
            <a:r>
              <a:rPr lang="th-TH" sz="20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xmlns="" id="{262D64B9-A52D-46C0-9197-3B9B04B95F41}"/>
              </a:ext>
            </a:extLst>
          </p:cNvPr>
          <p:cNvSpPr txBox="1">
            <a:spLocks/>
          </p:cNvSpPr>
          <p:nvPr/>
        </p:nvSpPr>
        <p:spPr>
          <a:xfrm>
            <a:off x="6012160" y="292494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578A9208-FF7A-4DC6-AA5D-6C8075C7470D}"/>
              </a:ext>
            </a:extLst>
          </p:cNvPr>
          <p:cNvSpPr txBox="1">
            <a:spLocks/>
          </p:cNvSpPr>
          <p:nvPr/>
        </p:nvSpPr>
        <p:spPr>
          <a:xfrm>
            <a:off x="7272808" y="292494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noProof="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30 มิ.ย. 65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xmlns="" id="{4632FACB-C695-4950-9E26-FEAFA1E151B0}"/>
              </a:ext>
            </a:extLst>
          </p:cNvPr>
          <p:cNvSpPr txBox="1">
            <a:spLocks/>
          </p:cNvSpPr>
          <p:nvPr/>
        </p:nvSpPr>
        <p:spPr>
          <a:xfrm>
            <a:off x="6012160" y="364502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xmlns="" id="{2E1132CA-4B37-41CB-9AE9-4144F1048729}"/>
              </a:ext>
            </a:extLst>
          </p:cNvPr>
          <p:cNvSpPr txBox="1">
            <a:spLocks/>
          </p:cNvSpPr>
          <p:nvPr/>
        </p:nvSpPr>
        <p:spPr>
          <a:xfrm>
            <a:off x="7272808" y="364502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27 ก.ค. 65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xmlns="" id="{F8975E47-D9FA-48E8-B3DA-D11F54A89ABE}"/>
              </a:ext>
            </a:extLst>
          </p:cNvPr>
          <p:cNvSpPr txBox="1">
            <a:spLocks/>
          </p:cNvSpPr>
          <p:nvPr/>
        </p:nvSpPr>
        <p:spPr>
          <a:xfrm>
            <a:off x="6012160" y="436510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xmlns="" id="{3C14A097-86AE-4C09-85BB-6DFEB034F1A2}"/>
              </a:ext>
            </a:extLst>
          </p:cNvPr>
          <p:cNvSpPr txBox="1">
            <a:spLocks/>
          </p:cNvSpPr>
          <p:nvPr/>
        </p:nvSpPr>
        <p:spPr>
          <a:xfrm>
            <a:off x="7272808" y="436510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30 ส.ค. 65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xmlns="" id="{F8975E47-D9FA-48E8-B3DA-D11F54A89ABE}"/>
              </a:ext>
            </a:extLst>
          </p:cNvPr>
          <p:cNvSpPr txBox="1">
            <a:spLocks/>
          </p:cNvSpPr>
          <p:nvPr/>
        </p:nvSpPr>
        <p:spPr>
          <a:xfrm>
            <a:off x="6012160" y="508518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xmlns="" id="{3C14A097-86AE-4C09-85BB-6DFEB034F1A2}"/>
              </a:ext>
            </a:extLst>
          </p:cNvPr>
          <p:cNvSpPr txBox="1">
            <a:spLocks/>
          </p:cNvSpPr>
          <p:nvPr/>
        </p:nvSpPr>
        <p:spPr>
          <a:xfrm>
            <a:off x="7272808" y="508518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28 ก.ย. 65 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xmlns="" id="{F8975E47-D9FA-48E8-B3DA-D11F54A89ABE}"/>
              </a:ext>
            </a:extLst>
          </p:cNvPr>
          <p:cNvSpPr txBox="1">
            <a:spLocks/>
          </p:cNvSpPr>
          <p:nvPr/>
        </p:nvSpPr>
        <p:spPr>
          <a:xfrm>
            <a:off x="6012160" y="580526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xmlns="" id="{3C14A097-86AE-4C09-85BB-6DFEB034F1A2}"/>
              </a:ext>
            </a:extLst>
          </p:cNvPr>
          <p:cNvSpPr txBox="1">
            <a:spLocks/>
          </p:cNvSpPr>
          <p:nvPr/>
        </p:nvSpPr>
        <p:spPr>
          <a:xfrm>
            <a:off x="7272808" y="580526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1 พ.ย. 65 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39553" y="285293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7/2565 ลงวันที่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30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มิถุนายน 2565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AACAD0-B785-0118-6A42-A91C69190080}"/>
              </a:ext>
            </a:extLst>
          </p:cNvPr>
          <p:cNvSpPr/>
          <p:nvPr/>
        </p:nvSpPr>
        <p:spPr>
          <a:xfrm>
            <a:off x="539552" y="357301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8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/2565 ลงวันที่ 27 กรกฎาคม 2565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EB87DDF-2488-17F5-A19D-6A19D9A7F605}"/>
              </a:ext>
            </a:extLst>
          </p:cNvPr>
          <p:cNvSpPr/>
          <p:nvPr/>
        </p:nvSpPr>
        <p:spPr>
          <a:xfrm>
            <a:off x="539552" y="429309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9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/2565 ลงวันที่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30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สิงหาคม 2565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0E5FAD3-B8CF-91F4-3B0F-ED047C58DA6A}"/>
              </a:ext>
            </a:extLst>
          </p:cNvPr>
          <p:cNvSpPr/>
          <p:nvPr/>
        </p:nvSpPr>
        <p:spPr>
          <a:xfrm>
            <a:off x="539552" y="501317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10/2565 ลงวันที่ 28 กันยายน 2565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A9F6E03-4214-3A1A-7368-A4CDAA1BACD1}"/>
              </a:ext>
            </a:extLst>
          </p:cNvPr>
          <p:cNvSpPr/>
          <p:nvPr/>
        </p:nvSpPr>
        <p:spPr>
          <a:xfrm>
            <a:off x="539552" y="573325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11/2565 ลงวันที่ 1 พฤศจิกายน 2565</a:t>
            </a:r>
          </a:p>
        </p:txBody>
      </p:sp>
    </p:spTree>
    <p:extLst>
      <p:ext uri="{BB962C8B-B14F-4D97-AF65-F5344CB8AC3E}">
        <p14:creationId xmlns:p14="http://schemas.microsoft.com/office/powerpoint/2010/main" val="2205557909"/>
      </p:ext>
    </p:extLst>
  </p:cSld>
  <p:clrMapOvr>
    <a:masterClrMapping/>
  </p:clrMapOvr>
</p:sld>
</file>

<file path=ppt/slides/slide3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330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2411760" y="764704"/>
            <a:ext cx="446449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การจ้างก่อสร้าง</a:t>
            </a:r>
            <a:endParaRPr lang="th-TH" sz="38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4" name="รูปภาพ 13" descr="เอกสารก่อสร้าง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365482"/>
            <a:ext cx="8424936" cy="3655806"/>
          </a:xfrm>
          <a:prstGeom prst="rect">
            <a:avLst/>
          </a:prstGeom>
        </p:spPr>
      </p:pic>
      <p:sp>
        <p:nvSpPr>
          <p:cNvPr id="15" name="สี่เหลี่ยมผืนผ้า 14"/>
          <p:cNvSpPr/>
          <p:nvPr/>
        </p:nvSpPr>
        <p:spPr>
          <a:xfrm>
            <a:off x="755576" y="1548081"/>
            <a:ext cx="30155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เอกสารส่วนที่ 1 (ต่อ)</a:t>
            </a:r>
            <a:endParaRPr lang="th-TH" sz="3200" dirty="0"/>
          </a:p>
        </p:txBody>
      </p:sp>
    </p:spTree>
    <p:extLst>
      <p:ext uri="{BB962C8B-B14F-4D97-AF65-F5344CB8AC3E}">
        <p14:creationId xmlns:p14="http://schemas.microsoft.com/office/powerpoint/2010/main" val="2543485997"/>
      </p:ext>
    </p:extLst>
  </p:cSld>
  <p:clrMapOvr>
    <a:masterClrMapping/>
  </p:clrMapOvr>
</p:sld>
</file>

<file path=ppt/slides/slide3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331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cxnSp>
        <p:nvCxnSpPr>
          <p:cNvPr id="19" name="ตัวเชื่อมต่อตรง 18"/>
          <p:cNvCxnSpPr/>
          <p:nvPr/>
        </p:nvCxnSpPr>
        <p:spPr>
          <a:xfrm>
            <a:off x="3851920" y="2636912"/>
            <a:ext cx="482453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ตัวเชื่อมต่อตรง 20"/>
          <p:cNvCxnSpPr/>
          <p:nvPr/>
        </p:nvCxnSpPr>
        <p:spPr>
          <a:xfrm>
            <a:off x="2771800" y="2924944"/>
            <a:ext cx="302433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285751" y="915916"/>
            <a:ext cx="8534721" cy="5105372"/>
            <a:chOff x="251520" y="620688"/>
            <a:chExt cx="8534721" cy="5105372"/>
          </a:xfrm>
        </p:grpSpPr>
        <p:grpSp>
          <p:nvGrpSpPr>
            <p:cNvPr id="6" name="Group 5"/>
            <p:cNvGrpSpPr/>
            <p:nvPr/>
          </p:nvGrpSpPr>
          <p:grpSpPr>
            <a:xfrm>
              <a:off x="2809578" y="620688"/>
              <a:ext cx="5976663" cy="5105372"/>
              <a:chOff x="844936" y="564660"/>
              <a:chExt cx="7416824" cy="5672652"/>
            </a:xfrm>
          </p:grpSpPr>
          <p:pic>
            <p:nvPicPr>
              <p:cNvPr id="13" name="รูปภาพ 12" descr="เอกสารก่อสร้าง4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44936" y="564660"/>
                <a:ext cx="7416824" cy="3592415"/>
              </a:xfrm>
              <a:prstGeom prst="rect">
                <a:avLst/>
              </a:prstGeom>
            </p:spPr>
          </p:pic>
          <p:pic>
            <p:nvPicPr>
              <p:cNvPr id="14" name="รูปภาพ 13" descr="เอกสารก่อสร้าง5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44936" y="4107317"/>
                <a:ext cx="7416824" cy="2129995"/>
              </a:xfrm>
              <a:prstGeom prst="rect">
                <a:avLst/>
              </a:prstGeom>
            </p:spPr>
          </p:pic>
        </p:grpSp>
        <p:sp>
          <p:nvSpPr>
            <p:cNvPr id="20" name="Rectangle 19"/>
            <p:cNvSpPr/>
            <p:nvPr/>
          </p:nvSpPr>
          <p:spPr>
            <a:xfrm>
              <a:off x="334877" y="764704"/>
              <a:ext cx="2385588" cy="89255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th-TH" sz="2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กำหนดเงื่อนไขเพิ่มเติม</a:t>
              </a:r>
            </a:p>
            <a:p>
              <a:pPr algn="ctr"/>
              <a:r>
                <a:rPr lang="th-TH" sz="2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ในข้อ ๓.๒</a:t>
              </a:r>
              <a:endParaRPr lang="th-TH" sz="26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51520" y="2132856"/>
              <a:ext cx="2468945" cy="1569660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สำเนาใบขึ้นทะเบียนผู้ประกอบการวิสาหกิจขนาดกลางและขนาดย่อม (</a:t>
              </a:r>
              <a:r>
                <a:rPr lang="en-US" sz="24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SMEs</a:t>
              </a:r>
              <a:r>
                <a:rPr lang="th-TH" sz="24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) (</a:t>
              </a:r>
              <a:r>
                <a:rPr lang="th-TH" sz="2400" b="1" u="sng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ถ้ามี</a:t>
              </a:r>
              <a:r>
                <a:rPr lang="th-TH" sz="24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)</a:t>
              </a:r>
            </a:p>
          </p:txBody>
        </p:sp>
        <p:sp>
          <p:nvSpPr>
            <p:cNvPr id="23" name="Striped Right Arrow 22"/>
            <p:cNvSpPr/>
            <p:nvPr/>
          </p:nvSpPr>
          <p:spPr>
            <a:xfrm rot="5400000">
              <a:off x="1412649" y="1718811"/>
              <a:ext cx="360040" cy="342037"/>
            </a:xfrm>
            <a:prstGeom prst="striped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4" name="Bent Arrow 23"/>
            <p:cNvSpPr/>
            <p:nvPr/>
          </p:nvSpPr>
          <p:spPr>
            <a:xfrm flipV="1">
              <a:off x="1421650" y="3718314"/>
              <a:ext cx="1290781" cy="648072"/>
            </a:xfrm>
            <a:prstGeom prst="bentArrow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603993" y="6021288"/>
            <a:ext cx="39062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หมายเหตุ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: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นำไปใช้กับวิธีคัดเลือกด้วย</a:t>
            </a:r>
          </a:p>
        </p:txBody>
      </p:sp>
      <p:cxnSp>
        <p:nvCxnSpPr>
          <p:cNvPr id="15" name="ตัวเชื่อมต่อตรง 14">
            <a:extLst>
              <a:ext uri="{FF2B5EF4-FFF2-40B4-BE49-F238E27FC236}">
                <a16:creationId xmlns:a16="http://schemas.microsoft.com/office/drawing/2014/main" xmlns="" id="{78D1CAA6-56E9-8DBA-DD8B-DAF1B4B15C08}"/>
              </a:ext>
            </a:extLst>
          </p:cNvPr>
          <p:cNvCxnSpPr/>
          <p:nvPr/>
        </p:nvCxnSpPr>
        <p:spPr>
          <a:xfrm>
            <a:off x="3995936" y="2924944"/>
            <a:ext cx="48245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ตัวเชื่อมต่อตรง 17">
            <a:extLst>
              <a:ext uri="{FF2B5EF4-FFF2-40B4-BE49-F238E27FC236}">
                <a16:creationId xmlns:a16="http://schemas.microsoft.com/office/drawing/2014/main" xmlns="" id="{30919820-FCB9-FF0E-1E69-A0C8370E7231}"/>
              </a:ext>
            </a:extLst>
          </p:cNvPr>
          <p:cNvCxnSpPr/>
          <p:nvPr/>
        </p:nvCxnSpPr>
        <p:spPr>
          <a:xfrm>
            <a:off x="2843808" y="3212976"/>
            <a:ext cx="3096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163960"/>
      </p:ext>
    </p:extLst>
  </p:cSld>
  <p:clrMapOvr>
    <a:masterClrMapping/>
  </p:clrMapOvr>
</p:sld>
</file>

<file path=ppt/slides/slide3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รูปภาพ 28" descr="452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762662"/>
            <a:ext cx="8106376" cy="2568434"/>
          </a:xfrm>
          <a:prstGeom prst="rect">
            <a:avLst/>
          </a:prstGeom>
        </p:spPr>
      </p:pic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332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410-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404664"/>
            <a:ext cx="8136904" cy="2047698"/>
          </a:xfrm>
          <a:prstGeom prst="rect">
            <a:avLst/>
          </a:prstGeom>
          <a:ln>
            <a:noFill/>
          </a:ln>
        </p:spPr>
      </p:pic>
      <p:sp>
        <p:nvSpPr>
          <p:cNvPr id="14" name="สี่เหลี่ยมผืนผ้า 13"/>
          <p:cNvSpPr/>
          <p:nvPr/>
        </p:nvSpPr>
        <p:spPr>
          <a:xfrm>
            <a:off x="6372200" y="116632"/>
            <a:ext cx="23519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การจ้างก่อสร้าง</a:t>
            </a:r>
            <a:endParaRPr lang="th-TH" sz="3200" dirty="0"/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467544" y="1844824"/>
            <a:ext cx="8208912" cy="648072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ลูกศรลง 15"/>
          <p:cNvSpPr/>
          <p:nvPr/>
        </p:nvSpPr>
        <p:spPr>
          <a:xfrm>
            <a:off x="8172400" y="2492896"/>
            <a:ext cx="432048" cy="2160240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539552" y="2700209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หนังสือ ที่ </a:t>
            </a:r>
            <a:r>
              <a:rPr lang="th-TH" sz="32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sz="32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กวจ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 0405.2/ว 452 </a:t>
            </a:r>
            <a:r>
              <a:rPr lang="th-TH" sz="32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17 ก.ย. 62</a:t>
            </a:r>
          </a:p>
        </p:txBody>
      </p:sp>
      <p:pic>
        <p:nvPicPr>
          <p:cNvPr id="28" name="รูปภาพ 27" descr="452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3140968"/>
            <a:ext cx="8106376" cy="601615"/>
          </a:xfrm>
          <a:prstGeom prst="rect">
            <a:avLst/>
          </a:prstGeom>
        </p:spPr>
      </p:pic>
      <p:sp>
        <p:nvSpPr>
          <p:cNvPr id="30" name="สี่เหลี่ยมผืนผ้า 29"/>
          <p:cNvSpPr/>
          <p:nvPr/>
        </p:nvSpPr>
        <p:spPr>
          <a:xfrm>
            <a:off x="467544" y="4725144"/>
            <a:ext cx="8208912" cy="936104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05982164"/>
      </p:ext>
    </p:extLst>
  </p:cSld>
  <p:clrMapOvr>
    <a:masterClrMapping/>
  </p:clrMapOvr>
</p:sld>
</file>

<file path=ppt/slides/slide3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333</a:t>
            </a:fld>
            <a:endParaRPr lang="th-TH"/>
          </a:p>
        </p:txBody>
      </p:sp>
      <p:grpSp>
        <p:nvGrpSpPr>
          <p:cNvPr id="5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84920" y="836712"/>
            <a:ext cx="8229414" cy="3942442"/>
            <a:chOff x="260928" y="1412776"/>
            <a:chExt cx="8601024" cy="4200964"/>
          </a:xfrm>
        </p:grpSpPr>
        <p:grpSp>
          <p:nvGrpSpPr>
            <p:cNvPr id="16" name="Group 15"/>
            <p:cNvGrpSpPr/>
            <p:nvPr/>
          </p:nvGrpSpPr>
          <p:grpSpPr>
            <a:xfrm>
              <a:off x="2123728" y="1414594"/>
              <a:ext cx="6738224" cy="4154456"/>
              <a:chOff x="2123728" y="1414594"/>
              <a:chExt cx="6738224" cy="4154456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23728" y="1414594"/>
                <a:ext cx="6162160" cy="214206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99792" y="3356992"/>
                <a:ext cx="6162160" cy="2212058"/>
              </a:xfrm>
              <a:prstGeom prst="rect">
                <a:avLst/>
              </a:prstGeom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3491880" y="1556792"/>
                <a:ext cx="4589718" cy="18158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๔.๑ .........................................................ฯลฯ...........................................................</a:t>
                </a:r>
              </a:p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๔.๒ .........................................................ฯลฯ...........................................................</a:t>
                </a:r>
              </a:p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๔.๓ .........................................................ฯลฯ...........................................................</a:t>
                </a:r>
              </a:p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๔.๔ .........................................................ฯลฯ...........................................................</a:t>
                </a:r>
              </a:p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๔.๕ .........................................................ฯลฯ...........................................................</a:t>
                </a:r>
              </a:p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๔.๖ .........................................................ฯลฯ...........................................................</a:t>
                </a:r>
              </a:p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๔.๗ .........................................................ฯลฯ...........................................................</a:t>
                </a:r>
                <a:endParaRPr lang="th-TH" sz="1600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</p:grpSp>
        <p:sp>
          <p:nvSpPr>
            <p:cNvPr id="17" name="Rectangle 16"/>
            <p:cNvSpPr/>
            <p:nvPr/>
          </p:nvSpPr>
          <p:spPr>
            <a:xfrm>
              <a:off x="288771" y="1412776"/>
              <a:ext cx="2314623" cy="45914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h-TH" sz="22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กำหนดเงื่อนไขเพิ่มเติม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60928" y="2563724"/>
              <a:ext cx="2299027" cy="3050016"/>
            </a:xfrm>
            <a:prstGeom prst="rect">
              <a:avLst/>
            </a:prstGeom>
            <a:ln>
              <a:solidFill>
                <a:srgbClr val="0000FF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000" b="1" u="sng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แผนการทำงาน </a:t>
              </a:r>
            </a:p>
            <a:p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- ข้อ ๔.๙ คู่สัญญาต้องจัดทำแผนการทำงานมาให้ภายใน ... วัน นับถัดจากวันลงนามในสัญญา โดยจัดทำแผนตามเอกสารแนบท้ายเอกสารประกวดราคาเล็กทรอนิกส์</a:t>
              </a:r>
            </a:p>
            <a:p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(</a:t>
              </a:r>
              <a:r>
                <a:rPr lang="th-TH" sz="1600" b="1" u="sng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เว้นแต่ </a:t>
              </a: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สัญญาที่มีอายุไม่เกิน ๙๐ วัน หรือสัญญาที่มีวงเงินไม่เกิน ๕๐๐,๐๐๐ บาท) ทั้งนี้ แผนการทำงานให้เป็นเอกสารส่วนหนึ่งของสัญญา</a:t>
              </a:r>
            </a:p>
          </p:txBody>
        </p:sp>
        <p:sp>
          <p:nvSpPr>
            <p:cNvPr id="19" name="Striped Right Arrow 18"/>
            <p:cNvSpPr/>
            <p:nvPr/>
          </p:nvSpPr>
          <p:spPr>
            <a:xfrm rot="5400000">
              <a:off x="1138542" y="2085167"/>
              <a:ext cx="615076" cy="342037"/>
            </a:xfrm>
            <a:prstGeom prst="striped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2200"/>
            </a:p>
          </p:txBody>
        </p:sp>
      </p:grpSp>
      <p:sp>
        <p:nvSpPr>
          <p:cNvPr id="2" name="Rectangle 1"/>
          <p:cNvSpPr/>
          <p:nvPr/>
        </p:nvSpPr>
        <p:spPr>
          <a:xfrm>
            <a:off x="537504" y="5287561"/>
            <a:ext cx="6170934" cy="1077218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th-TH" sz="16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แผนการใช้พัสดุที่ผลิตในประเทศ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/>
            </a:r>
            <a:b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- ข้อ ๔.๑๐ คู่สัญญาต้องจัดทำแผนการใช้พัสดุที่ผลิตภายในประเทศ และแผนการใช้เหล็กที่ผลิตภายในประเทศ โดยยื่นให้หน่วยงานของรัฐภายใน ๖๐ วัน นับถัดจากวันลงนามในสัญญา (เว้นแต่กรณีที่วงเงินการจัดจ้างก่อสร้างไม่เกิน ๕๐๐,๐๐๐ บาท)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973901" y="5311951"/>
            <a:ext cx="1725123" cy="830997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th-TH" sz="16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หมายเหตุ</a:t>
            </a:r>
            <a:r>
              <a:rPr lang="th-TH" sz="1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1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:</a:t>
            </a:r>
            <a:endParaRPr lang="th-TH" sz="1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r>
              <a:rPr lang="th-TH" sz="1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นำไปใช้กับวิธีคัดเลือก และวิธีเฉพาะเจาะจง ด้วย</a:t>
            </a:r>
            <a:endParaRPr lang="th-TH" sz="1600" dirty="0">
              <a:solidFill>
                <a:srgbClr val="0000FF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563765" y="4727176"/>
            <a:ext cx="5400723" cy="584775"/>
          </a:xfrm>
          <a:prstGeom prst="rect">
            <a:avLst/>
          </a:prstGeom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๔.๙ ....................................................................................................................................</a:t>
            </a:r>
          </a:p>
          <a:p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๔.๑๐ .................................................................................................................................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4134249286"/>
      </p:ext>
    </p:extLst>
  </p:cSld>
  <p:clrMapOvr>
    <a:masterClrMapping/>
  </p:clrMapOvr>
</p:sld>
</file>

<file path=ppt/slides/slide3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334</a:t>
            </a:fld>
            <a:endParaRPr lang="th-TH"/>
          </a:p>
        </p:txBody>
      </p:sp>
      <p:sp>
        <p:nvSpPr>
          <p:cNvPr id="6" name="Rectangle 5"/>
          <p:cNvSpPr/>
          <p:nvPr/>
        </p:nvSpPr>
        <p:spPr>
          <a:xfrm>
            <a:off x="395536" y="260648"/>
            <a:ext cx="8291264" cy="430887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28600" indent="-228600" algn="ctr">
              <a:buFont typeface="Courier New" panose="02070309020205020404" pitchFamily="49" charset="0"/>
              <a:buChar char="o"/>
            </a:pP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กำหนดเงื่อนไขเพิ่มเติม ข้อ ๖.๘ และ ๖.๙</a:t>
            </a:r>
            <a:endParaRPr lang="th-TH" sz="2200" dirty="0"/>
          </a:p>
        </p:txBody>
      </p:sp>
      <p:sp>
        <p:nvSpPr>
          <p:cNvPr id="7" name="Rectangle 6"/>
          <p:cNvSpPr/>
          <p:nvPr/>
        </p:nvSpPr>
        <p:spPr>
          <a:xfrm>
            <a:off x="6043536" y="1446672"/>
            <a:ext cx="2128864" cy="430887"/>
          </a:xfrm>
          <a:prstGeom prst="rect">
            <a:avLst/>
          </a:prstGeom>
          <a:ln w="19050">
            <a:solidFill>
              <a:srgbClr val="FF0000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th-TH" sz="2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ใช้เฉพาะเกณฑ์ราคา</a:t>
            </a:r>
          </a:p>
        </p:txBody>
      </p:sp>
      <p:grpSp>
        <p:nvGrpSpPr>
          <p:cNvPr id="8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358392" y="764704"/>
            <a:ext cx="842493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๖. หลักเกณฑ์และสิทธิในการพิจารณา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๖.๑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๖.๒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๖.๓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๖.๔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๖.๕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๖.๖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๖.๗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๖.๘ หากผู้ยื่นเสนอซึ่งเป็นผู้ประกอบการ 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เสนอราคาสูงกว่าราคาต่ำสุดของผู้ยื่นข้อเสนอรายอื่นไม่เกินร้อยละ ๑๐ ...(ระบุชื่อหน่วยงานของรัฐ)...จะจัดซื้อหรือจัดจ้างจากผู้ประกอบการ 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ดังกล่าว โดยจัดเรียงลำดับผู้ยื่นข้อเสนอซึ่งเป็นผู้ประกอบการ 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เสนอราคาสูงกว่าราคาต่ำสุดของ  ผู้ยื่นข้อเสนอรายอื่นไม่เกินร้อยละ ๑๐ ที่จะเรียกมาทำสัญญาไม่เกิน ๓ ราย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th-TH" sz="18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ผู้ยื่นข้อเสนอที่เป็นกิจการร่วมค้าที่จะได้สิทธิตามวรรคหนึ่ง ผู้เข้าร่วมค้าทุกรายจะต้องเป็นผู้ประกอบการ 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en-US" sz="18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ทั้งนี้ ผู้ประกอบการ </a:t>
            </a:r>
            <a:r>
              <a:rPr lang="en-US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ที่จะได้แต้มต่อด้านราคาตามวรรคหนึ่ง จะต้องมีวงเงินสัญญาสะสมตามปีปฏิทินรวมกับราคาที่เสนอในครั้งนี้แล้ว มีมูลค่ารวมกันไม่เกินมูลค่าของรายได้ตามขนาดที่ขึ้นทะเบียนไว้กับ สสว. (ว 56)</a:t>
            </a:r>
            <a:endParaRPr lang="th-TH" sz="18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๖.๙ หากผู้ยื่นเสนอซึ่งมิใช่ผู้ประกอบการ 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แต่เป็นบุคคลธรรมดาที่ถือสัญชาติไทยหรือนิติบุคคลที่จัดตั้งขึ้นตามกฎหมายไทย เสนอราคาสูงกว่าราคาต่ำสุดของผู้ยื่นข้อเสนอซึ่งเป็นบุคคลธรรมดาที่มิได้ถือสัญชาติไทยหรือนิติบุคคลที่จัดตั้งขึ้นตามกฎหมายของต่างประเทศไม่เกินร้อยละ ๓ ...(ระบุชื่อหน่วยงานของรัฐ)...จะจัดซื้อหรือจัดจ้างจากผู้ยื่นข้อเสนอซึ่งเป็นบุคคลธรรมดาที่ถือสัญชาติไทยหรือนิติบุคคลที่จัดตั้งขึ้นตามกฎหมายไทยดังกล่าว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th-TH" sz="18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ผู้ยื่นข้อเสนอที่เป็นกิจการร่วมค้าที่จะได้สิทธิตามวรรคหนึ่ง ผู้เข้าร่วมค้าทุกรายจะต้องเป็นผู้ประกอบการที่เป็นบุคคลธรรมดา ที่ถือสัญชาติไทยหรือนิติบุคคลที่จัดตั้งขึ้นตามกฎหมายไทย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043536" y="2022877"/>
            <a:ext cx="2128864" cy="769441"/>
          </a:xfrm>
          <a:prstGeom prst="rect">
            <a:avLst/>
          </a:prstGeom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2200" b="1" u="sng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หมายเหตุ</a:t>
            </a:r>
            <a:r>
              <a:rPr lang="th-TH" sz="2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2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: </a:t>
            </a:r>
            <a:r>
              <a:rPr lang="th-TH" sz="2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นำไปใช้กับ</a:t>
            </a:r>
          </a:p>
          <a:p>
            <a:pPr algn="ctr"/>
            <a:r>
              <a:rPr lang="th-TH" sz="2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วิธีคัดเลือกด้วย</a:t>
            </a:r>
          </a:p>
        </p:txBody>
      </p:sp>
    </p:spTree>
    <p:extLst>
      <p:ext uri="{BB962C8B-B14F-4D97-AF65-F5344CB8AC3E}">
        <p14:creationId xmlns:p14="http://schemas.microsoft.com/office/powerpoint/2010/main" val="3361897462"/>
      </p:ext>
    </p:extLst>
  </p:cSld>
  <p:clrMapOvr>
    <a:masterClrMapping/>
  </p:clrMapOvr>
</p:sld>
</file>

<file path=ppt/slides/slide3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335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55576" y="705621"/>
            <a:ext cx="7940576" cy="584775"/>
            <a:chOff x="827584" y="779206"/>
            <a:chExt cx="8146874" cy="656105"/>
          </a:xfrm>
        </p:grpSpPr>
        <p:grpSp>
          <p:nvGrpSpPr>
            <p:cNvPr id="19" name="Group 18"/>
            <p:cNvGrpSpPr/>
            <p:nvPr/>
          </p:nvGrpSpPr>
          <p:grpSpPr>
            <a:xfrm>
              <a:off x="827584" y="908720"/>
              <a:ext cx="4536504" cy="446416"/>
              <a:chOff x="1259632" y="908720"/>
              <a:chExt cx="4752528" cy="576064"/>
            </a:xfrm>
          </p:grpSpPr>
          <p:sp>
            <p:nvSpPr>
              <p:cNvPr id="23" name="Pentagon 22"/>
              <p:cNvSpPr/>
              <p:nvPr/>
            </p:nvSpPr>
            <p:spPr>
              <a:xfrm>
                <a:off x="1259632" y="908720"/>
                <a:ext cx="2577480" cy="571880"/>
              </a:xfrm>
              <a:prstGeom prst="homePlate">
                <a:avLst/>
              </a:prstGeom>
              <a:gradFill flip="none" rotWithShape="1">
                <a:gsLst>
                  <a:gs pos="0">
                    <a:srgbClr val="0066FF">
                      <a:shade val="30000"/>
                      <a:satMod val="115000"/>
                    </a:srgbClr>
                  </a:gs>
                  <a:gs pos="50000">
                    <a:srgbClr val="0066FF">
                      <a:shade val="67500"/>
                      <a:satMod val="115000"/>
                    </a:srgbClr>
                  </a:gs>
                  <a:gs pos="100000">
                    <a:srgbClr val="0066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32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สรุปสาระสำคัญ</a:t>
                </a:r>
              </a:p>
            </p:txBody>
          </p:sp>
          <p:sp>
            <p:nvSpPr>
              <p:cNvPr id="24" name="Chevron 23"/>
              <p:cNvSpPr/>
              <p:nvPr/>
            </p:nvSpPr>
            <p:spPr>
              <a:xfrm>
                <a:off x="3693096" y="908720"/>
                <a:ext cx="576064" cy="571880"/>
              </a:xfrm>
              <a:prstGeom prst="chevron">
                <a:avLst/>
              </a:prstGeom>
              <a:gradFill flip="none" rotWithShape="1">
                <a:gsLst>
                  <a:gs pos="0">
                    <a:srgbClr val="00CCFF">
                      <a:shade val="30000"/>
                      <a:satMod val="115000"/>
                    </a:srgbClr>
                  </a:gs>
                  <a:gs pos="50000">
                    <a:srgbClr val="00CCFF">
                      <a:shade val="67500"/>
                      <a:satMod val="115000"/>
                    </a:srgbClr>
                  </a:gs>
                  <a:gs pos="100000">
                    <a:srgbClr val="00CC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Chevron 24"/>
              <p:cNvSpPr/>
              <p:nvPr/>
            </p:nvSpPr>
            <p:spPr>
              <a:xfrm>
                <a:off x="4125144" y="908720"/>
                <a:ext cx="576064" cy="571880"/>
              </a:xfrm>
              <a:prstGeom prst="chevron">
                <a:avLst/>
              </a:prstGeom>
              <a:gradFill flip="none" rotWithShape="1">
                <a:gsLst>
                  <a:gs pos="0">
                    <a:srgbClr val="CCFFFF">
                      <a:shade val="30000"/>
                      <a:satMod val="115000"/>
                    </a:srgbClr>
                  </a:gs>
                  <a:gs pos="50000">
                    <a:srgbClr val="CCFFFF">
                      <a:shade val="67500"/>
                      <a:satMod val="115000"/>
                    </a:srgbClr>
                  </a:gs>
                  <a:gs pos="100000">
                    <a:srgbClr val="CCFF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Chevron 25"/>
              <p:cNvSpPr/>
              <p:nvPr/>
            </p:nvSpPr>
            <p:spPr>
              <a:xfrm>
                <a:off x="4557192" y="912904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00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Chevron 26"/>
              <p:cNvSpPr/>
              <p:nvPr/>
            </p:nvSpPr>
            <p:spPr>
              <a:xfrm>
                <a:off x="4989240" y="912904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CC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Chevron 27"/>
              <p:cNvSpPr/>
              <p:nvPr/>
            </p:nvSpPr>
            <p:spPr>
              <a:xfrm>
                <a:off x="5436096" y="908720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FFC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5334190" y="779206"/>
              <a:ext cx="3640268" cy="6561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4163" indent="-284163">
                <a:buFont typeface="Courier New" panose="02070309020205020404" pitchFamily="49" charset="0"/>
                <a:buChar char="o"/>
              </a:pPr>
              <a:r>
                <a:rPr lang="th-TH" sz="32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การจ้างที่ไม่ใช่งานก่อสร้าง</a:t>
              </a:r>
              <a:endParaRPr lang="th-TH" sz="3200" dirty="0">
                <a:solidFill>
                  <a:srgbClr val="FF0000"/>
                </a:solidFill>
              </a:endParaRPr>
            </a:p>
          </p:txBody>
        </p:sp>
        <p:cxnSp>
          <p:nvCxnSpPr>
            <p:cNvPr id="21" name="Straight Connector 20"/>
            <p:cNvCxnSpPr>
              <a:cxnSpLocks/>
            </p:cNvCxnSpPr>
            <p:nvPr/>
          </p:nvCxnSpPr>
          <p:spPr>
            <a:xfrm>
              <a:off x="5220072" y="1351894"/>
              <a:ext cx="3744791" cy="0"/>
            </a:xfrm>
            <a:prstGeom prst="line">
              <a:avLst/>
            </a:prstGeom>
            <a:ln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9FDD8B4-8016-4D0F-A07D-DF2BEF9CCA8E}"/>
              </a:ext>
            </a:extLst>
          </p:cNvPr>
          <p:cNvSpPr txBox="1"/>
          <p:nvPr/>
        </p:nvSpPr>
        <p:spPr>
          <a:xfrm>
            <a:off x="396256" y="1340768"/>
            <a:ext cx="81496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กรณีใช้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วิธี </a:t>
            </a:r>
            <a:r>
              <a:rPr lang="en-US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e-bidding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และ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วิธีคัดเลือก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และใช้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เกณฑ์ราคา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ต้องพิจารณาให้แต้มต่อ ดังนี้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19C53BD2-CD70-4C66-A3A6-397E04F74CDC}"/>
              </a:ext>
            </a:extLst>
          </p:cNvPr>
          <p:cNvSpPr txBox="1"/>
          <p:nvPr/>
        </p:nvSpPr>
        <p:spPr>
          <a:xfrm>
            <a:off x="396256" y="1772816"/>
            <a:ext cx="4365206" cy="44012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R="0" indent="228600"/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(1) หากผู้ยื่นเสนอซึ่งเป็นผู้ประกอบการ 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เสนอราคาสูงกว่าราคาต่ำสุดของผู้ยื่นข้อเสนอรายอื่นไม่เกินร้อยละ 10 หน่วยงานของรัฐจะจัดซื้อหรือจัดจ้างจากผู้ประกอบการ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SMEs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ดังกล่าว โดยจัดเรียงลำดับผู้ยื่นข้อเสนอซึ่งเป็นผู้ประกอบการ 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ที่เสนอราคาสูงกว่าราคาต่ำสุดของผู้ยื่นข้อเสนอรายอื่น</a:t>
            </a:r>
            <a:r>
              <a:rPr lang="th-TH" sz="2000" b="1" u="sng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ไม่เกินร้อยละ 10 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ที่จะเรียกมาทำสัญญาไม่เกิน 3 ราย </a:t>
            </a:r>
            <a:endParaRPr lang="en-US" sz="2000" b="1" dirty="0">
              <a:effectLst/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  <a:p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       ผู้ยื่นข้อเสนอที่เป็นกิจการร่วมค้าที่จะได้สิทธิตามวรรคหนึ่ง  ผู้เข้าร่วมค้า ทุกรายจะต้องเป็นผู้ประกอบการ 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</a:p>
          <a:p>
            <a:r>
              <a:rPr lang="en-US" sz="2000" b="1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       </a:t>
            </a:r>
            <a:r>
              <a:rPr lang="th-TH" sz="20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ทั้งนี้ ผู้ประกอบการ </a:t>
            </a:r>
            <a:r>
              <a:rPr lang="en-US" sz="20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 </a:t>
            </a:r>
            <a:r>
              <a:rPr lang="th-TH" sz="20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ที่จะได้แต้มต่อด้านราคาตามวรรคหนึ่ง จะต้องมีวงเงินสัญญาสะสมตามปีปฏิทินรวมกับราคาที่เสนอในครั้งนี้แล้ว มีมูลค่ารวมกันไม่เกินมูลค่าของรายได้ตามขนาดที่ขึ้นทะเบียนไว้กับ สสว.</a:t>
            </a:r>
            <a:endParaRPr lang="th-TH" sz="1500" dirty="0">
              <a:solidFill>
                <a:srgbClr val="FF0000"/>
              </a:solidFill>
              <a:effectLst/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888012D-28F4-44DF-9002-0A1A695747FD}"/>
              </a:ext>
            </a:extLst>
          </p:cNvPr>
          <p:cNvSpPr txBox="1"/>
          <p:nvPr/>
        </p:nvSpPr>
        <p:spPr>
          <a:xfrm>
            <a:off x="4932040" y="1772816"/>
            <a:ext cx="3754760" cy="44012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indent="173038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(2) หากผู้ยื่นเสนอซึ่งมิใช่ผู้ประกอบการ </a:t>
            </a:r>
            <a:r>
              <a:rPr lang="en-US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SMEs </a:t>
            </a:r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แต่เป็นบุคคลธรรมดาที่ถือสัญชาติไทยหรือนิติบุคคลที่จัดตั้งขึ้นตามกฎหมายไทย เสนอราคาสูงกว่าราคาต่ำสุดของผู้ยื่นข้อเสนอซึ่งเป็นบุคคลธรรมดาที่มิได้ถือสัญชาติไทยหรือนิติบุคคลที่จัดตั้งขึ้นตามกฎหมายของต่างประเทศ</a:t>
            </a:r>
            <a:r>
              <a:rPr lang="th-TH" sz="2000" b="1" u="sng" dirty="0">
                <a:latin typeface="EucrosiaUPC" panose="02020603050405020304" pitchFamily="18" charset="-34"/>
                <a:cs typeface="EucrosiaUPC" panose="02020603050405020304" pitchFamily="18" charset="-34"/>
              </a:rPr>
              <a:t>ไม่เกินร้อยละ 3 </a:t>
            </a:r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หน่วยงานของรัฐ จะจัดซื้อหรือจัดจ้างจากผู้ยื่นข้อเสนอซึ่งเป็นบุคคลธรรมดาที่ถือสัญชาติไทยหรือนิติบุคคลที่จัดตั้งขึ้นตามกฎหมายไทยดังกล่าว</a:t>
            </a:r>
          </a:p>
          <a:p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 ผู้ยื่นข้อเสนอที่เป็นกิจการร่วมค้าที่จะได้สิทธิตามวรรคหนึ่ง ผู้เข้าร่วมค้าทุกรายจะต้องเป็นผู้ประกอบการที่เป็นบุคคลธรรมดาที่ถือสัญชาติไทย หรือ นิติบุคคลที่จัดตั้งขึ้นตามกฎหมายไทย</a:t>
            </a:r>
            <a:endParaRPr lang="th-TH" sz="2000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93742652"/>
      </p:ext>
    </p:extLst>
  </p:cSld>
  <p:clrMapOvr>
    <a:masterClrMapping/>
  </p:clrMapOvr>
</p:sld>
</file>

<file path=ppt/slides/slide3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336</a:t>
            </a:fld>
            <a:endParaRPr lang="th-TH"/>
          </a:p>
        </p:txBody>
      </p:sp>
      <p:grpSp>
        <p:nvGrpSpPr>
          <p:cNvPr id="3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11560" y="908720"/>
            <a:ext cx="7920880" cy="5211579"/>
            <a:chOff x="395536" y="404664"/>
            <a:chExt cx="8280920" cy="5688632"/>
          </a:xfrm>
        </p:grpSpPr>
        <p:grpSp>
          <p:nvGrpSpPr>
            <p:cNvPr id="2" name="กลุ่ม 14"/>
            <p:cNvGrpSpPr/>
            <p:nvPr/>
          </p:nvGrpSpPr>
          <p:grpSpPr>
            <a:xfrm>
              <a:off x="3275856" y="404664"/>
              <a:ext cx="5400600" cy="5616624"/>
              <a:chOff x="1907704" y="186469"/>
              <a:chExt cx="5904656" cy="6194859"/>
            </a:xfrm>
          </p:grpSpPr>
          <p:pic>
            <p:nvPicPr>
              <p:cNvPr id="13" name="รูปภาพ 12" descr="410-4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1907704" y="186469"/>
                <a:ext cx="5904656" cy="1921238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14" name="รูปภาพ 13" descr="410-5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907704" y="2112194"/>
                <a:ext cx="5904656" cy="4269134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p:grpSp>
        <p:sp>
          <p:nvSpPr>
            <p:cNvPr id="16" name="สี่เหลี่ยมผืนผ้า 15"/>
            <p:cNvSpPr/>
            <p:nvPr/>
          </p:nvSpPr>
          <p:spPr>
            <a:xfrm>
              <a:off x="395536" y="404664"/>
              <a:ext cx="2592287" cy="954107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h-TH" b="1" dirty="0">
                  <a:solidFill>
                    <a:srgbClr val="0000FF"/>
                  </a:solidFill>
                  <a:effectLst/>
                  <a:latin typeface="EucrosiaUPC" pitchFamily="18" charset="-34"/>
                  <a:cs typeface="EucrosiaUPC" pitchFamily="18" charset="-34"/>
                </a:rPr>
                <a:t>การจัดทำเอกสารประกวดราคาจ้าง</a:t>
              </a:r>
              <a:endParaRPr lang="th-TH" b="1" dirty="0">
                <a:solidFill>
                  <a:srgbClr val="0000FF"/>
                </a:solidFill>
                <a:effectLst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95537" y="2218153"/>
              <a:ext cx="2592286" cy="3090735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1" dirty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ให้กำหนดเงื่อนไขเพิ่มเติม</a:t>
              </a:r>
            </a:p>
            <a:p>
              <a:r>
                <a:rPr lang="th-TH" sz="2200" b="1" dirty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- ข้อ ๑.๗ แผนการใช้พัสดุที่ผลิตในประเทศ (เว้นแต่ ระยะเวลาดำเนินการตามสัญญาไม่เกิน ๖๐ วัน) (ตาม ว. ๗๘)</a:t>
              </a:r>
            </a:p>
            <a:p>
              <a:r>
                <a:rPr lang="th-TH" sz="2200" b="1" dirty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- ข้อ ๑.๘ แผนการทำงาน (ตาม ว. ๑๒๔)</a:t>
              </a:r>
            </a:p>
          </p:txBody>
        </p:sp>
        <p:sp>
          <p:nvSpPr>
            <p:cNvPr id="15" name="Striped Right Arrow 14"/>
            <p:cNvSpPr/>
            <p:nvPr/>
          </p:nvSpPr>
          <p:spPr>
            <a:xfrm rot="5400000">
              <a:off x="1364298" y="1596150"/>
              <a:ext cx="726772" cy="360040"/>
            </a:xfrm>
            <a:prstGeom prst="stripedRightArrow">
              <a:avLst/>
            </a:pr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8" name="Bent Arrow 17"/>
            <p:cNvSpPr/>
            <p:nvPr/>
          </p:nvSpPr>
          <p:spPr>
            <a:xfrm flipV="1">
              <a:off x="1619673" y="5445224"/>
              <a:ext cx="1515208" cy="648072"/>
            </a:xfrm>
            <a:prstGeom prst="bentArrow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611560" y="5301208"/>
            <a:ext cx="54500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หมายเหตุ</a:t>
            </a:r>
            <a:r>
              <a:rPr lang="th-TH" sz="1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1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:</a:t>
            </a:r>
            <a:endParaRPr lang="th-TH" sz="1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r>
              <a:rPr lang="th-TH" sz="1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นำไปใช้กับ</a:t>
            </a:r>
          </a:p>
          <a:p>
            <a:pPr marL="180975" indent="-180975">
              <a:buFontTx/>
              <a:buChar char="-"/>
            </a:pPr>
            <a:r>
              <a:rPr lang="th-TH" sz="1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วิธีคัดเลือก</a:t>
            </a:r>
          </a:p>
          <a:p>
            <a:pPr marL="180975" indent="-180975">
              <a:buFontTx/>
              <a:buChar char="-"/>
            </a:pPr>
            <a:r>
              <a:rPr lang="th-TH" sz="1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วิธีเฉพาะเจาะจง (เว้นแต่กรณีที่วงเงินการจัดจ้าง ไม่เกิน ๕ แสนบาท)</a:t>
            </a:r>
            <a:endParaRPr lang="th-TH" sz="1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037040"/>
      </p:ext>
    </p:extLst>
  </p:cSld>
  <p:clrMapOvr>
    <a:masterClrMapping/>
  </p:clrMapOvr>
</p:sld>
</file>

<file path=ppt/slides/slide3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337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รูปภาพ 14" descr="410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6112" y="1124744"/>
            <a:ext cx="8322125" cy="5112568"/>
          </a:xfrm>
          <a:prstGeom prst="rect">
            <a:avLst/>
          </a:prstGeom>
        </p:spPr>
      </p:pic>
      <p:sp>
        <p:nvSpPr>
          <p:cNvPr id="13" name="สี่เหลี่ยมผืนผ้า 12"/>
          <p:cNvSpPr/>
          <p:nvPr/>
        </p:nvSpPr>
        <p:spPr>
          <a:xfrm>
            <a:off x="3779912" y="499319"/>
            <a:ext cx="18710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การจ้าง</a:t>
            </a:r>
            <a:endParaRPr lang="th-TH" sz="44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cxnSp>
        <p:nvCxnSpPr>
          <p:cNvPr id="16" name="ตัวเชื่อมต่อตรง 15"/>
          <p:cNvCxnSpPr/>
          <p:nvPr/>
        </p:nvCxnSpPr>
        <p:spPr>
          <a:xfrm>
            <a:off x="1691680" y="1412776"/>
            <a:ext cx="1800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0350697"/>
      </p:ext>
    </p:extLst>
  </p:cSld>
  <p:clrMapOvr>
    <a:masterClrMapping/>
  </p:clrMapOvr>
</p:sld>
</file>

<file path=ppt/slides/slide3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338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23528" y="1124744"/>
            <a:ext cx="8424936" cy="4968552"/>
            <a:chOff x="323528" y="1124744"/>
            <a:chExt cx="8424936" cy="4968552"/>
          </a:xfrm>
        </p:grpSpPr>
        <p:grpSp>
          <p:nvGrpSpPr>
            <p:cNvPr id="22" name="Group 21"/>
            <p:cNvGrpSpPr/>
            <p:nvPr/>
          </p:nvGrpSpPr>
          <p:grpSpPr>
            <a:xfrm>
              <a:off x="323528" y="1124744"/>
              <a:ext cx="8424936" cy="4968552"/>
              <a:chOff x="323528" y="1124744"/>
              <a:chExt cx="8424936" cy="4968552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2915816" y="1124744"/>
                <a:ext cx="5832648" cy="4968552"/>
                <a:chOff x="1055092" y="642698"/>
                <a:chExt cx="7504788" cy="5810637"/>
              </a:xfrm>
            </p:grpSpPr>
            <p:pic>
              <p:nvPicPr>
                <p:cNvPr id="15" name="รูปภาพ 14" descr="410-7.jpg"/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1115616" y="642698"/>
                  <a:ext cx="7272808" cy="2570278"/>
                </a:xfrm>
                <a:prstGeom prst="rect">
                  <a:avLst/>
                </a:prstGeom>
              </p:spPr>
            </p:pic>
            <p:pic>
              <p:nvPicPr>
                <p:cNvPr id="16" name="รูปภาพ 15" descr="410-8.jpg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1055092" y="3159988"/>
                  <a:ext cx="7504788" cy="3293347"/>
                </a:xfrm>
                <a:prstGeom prst="rect">
                  <a:avLst/>
                </a:prstGeom>
              </p:spPr>
            </p:pic>
          </p:grpSp>
          <p:sp>
            <p:nvSpPr>
              <p:cNvPr id="8" name="Rectangle 7"/>
              <p:cNvSpPr/>
              <p:nvPr/>
            </p:nvSpPr>
            <p:spPr>
              <a:xfrm>
                <a:off x="323528" y="1196752"/>
                <a:ext cx="2552302" cy="954107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 algn="ctr"/>
                <a:r>
                  <a:rPr lang="th-TH" b="1" dirty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กำหนดเงื่อนไขเพิ่มเติม</a:t>
                </a:r>
              </a:p>
              <a:p>
                <a:pPr algn="ctr"/>
                <a:r>
                  <a:rPr lang="th-TH" b="1" dirty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ในข้อ ๓.๒</a:t>
                </a:r>
                <a:endParaRPr lang="th-TH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323528" y="2507412"/>
                <a:ext cx="2552302" cy="1569660"/>
              </a:xfrm>
              <a:prstGeom prst="rect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th-TH" sz="2400" b="1" dirty="0">
                    <a:solidFill>
                      <a:srgbClr val="FF0000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rPr>
                  <a:t>สำเนาใบขึ้นทะเบียนผู้ประกอบการวิสาหกิจขนาดกลางและขนาดย่อม (</a:t>
                </a:r>
                <a:r>
                  <a:rPr lang="en-US" sz="2400" b="1" dirty="0">
                    <a:solidFill>
                      <a:srgbClr val="FF0000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rPr>
                  <a:t>SMEs</a:t>
                </a:r>
                <a:r>
                  <a:rPr lang="th-TH" sz="2400" b="1" dirty="0">
                    <a:solidFill>
                      <a:srgbClr val="FF0000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rPr>
                  <a:t>) (ถ้ามี)</a:t>
                </a:r>
              </a:p>
            </p:txBody>
          </p:sp>
          <p:sp>
            <p:nvSpPr>
              <p:cNvPr id="14" name="Striped Right Arrow 13"/>
              <p:cNvSpPr/>
              <p:nvPr/>
            </p:nvSpPr>
            <p:spPr>
              <a:xfrm rot="5400000">
                <a:off x="1484657" y="2150859"/>
                <a:ext cx="360040" cy="342037"/>
              </a:xfrm>
              <a:prstGeom prst="stripedRight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7" name="Bent Arrow 16"/>
              <p:cNvSpPr/>
              <p:nvPr/>
            </p:nvSpPr>
            <p:spPr>
              <a:xfrm flipV="1">
                <a:off x="1547664" y="4797152"/>
                <a:ext cx="1398195" cy="648072"/>
              </a:xfrm>
              <a:prstGeom prst="bentArrow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" name="Rectangle 18"/>
            <p:cNvSpPr/>
            <p:nvPr/>
          </p:nvSpPr>
          <p:spPr>
            <a:xfrm>
              <a:off x="1547664" y="4149080"/>
              <a:ext cx="154869" cy="25573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536810" y="4478926"/>
              <a:ext cx="154869" cy="255731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603993" y="6063679"/>
            <a:ext cx="39062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หมายเหตุ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: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นำไปใช้กับวิธีคัดเลือกด้วย</a:t>
            </a:r>
          </a:p>
        </p:txBody>
      </p:sp>
    </p:spTree>
    <p:extLst>
      <p:ext uri="{BB962C8B-B14F-4D97-AF65-F5344CB8AC3E}">
        <p14:creationId xmlns:p14="http://schemas.microsoft.com/office/powerpoint/2010/main" val="1273718771"/>
      </p:ext>
    </p:extLst>
  </p:cSld>
  <p:clrMapOvr>
    <a:masterClrMapping/>
  </p:clrMapOvr>
</p:sld>
</file>

<file path=ppt/slides/slide3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339</a:t>
            </a:fld>
            <a:endParaRPr lang="th-TH"/>
          </a:p>
        </p:txBody>
      </p:sp>
      <p:grpSp>
        <p:nvGrpSpPr>
          <p:cNvPr id="5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11560" y="824638"/>
            <a:ext cx="8202774" cy="3972514"/>
            <a:chOff x="288771" y="1336046"/>
            <a:chExt cx="8573181" cy="4233004"/>
          </a:xfrm>
        </p:grpSpPr>
        <p:grpSp>
          <p:nvGrpSpPr>
            <p:cNvPr id="16" name="Group 15"/>
            <p:cNvGrpSpPr/>
            <p:nvPr/>
          </p:nvGrpSpPr>
          <p:grpSpPr>
            <a:xfrm>
              <a:off x="2123728" y="1414594"/>
              <a:ext cx="6738224" cy="4154456"/>
              <a:chOff x="2123728" y="1414594"/>
              <a:chExt cx="6738224" cy="4154456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23728" y="1414594"/>
                <a:ext cx="6162160" cy="214206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99792" y="3356992"/>
                <a:ext cx="6162160" cy="2212058"/>
              </a:xfrm>
              <a:prstGeom prst="rect">
                <a:avLst/>
              </a:prstGeom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3491880" y="1556792"/>
                <a:ext cx="4589718" cy="18158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๔.๑ .........................................................ฯลฯ...........................................................</a:t>
                </a:r>
              </a:p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๔.๒ .........................................................ฯลฯ...........................................................</a:t>
                </a:r>
              </a:p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๔.๓ .........................................................ฯลฯ...........................................................</a:t>
                </a:r>
              </a:p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๔.๔ .........................................................ฯลฯ...........................................................</a:t>
                </a:r>
              </a:p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๔.๕ .........................................................ฯลฯ...........................................................</a:t>
                </a:r>
              </a:p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๔.๖ .........................................................ฯลฯ...........................................................</a:t>
                </a:r>
              </a:p>
              <a:p>
                <a:r>
                  <a:rPr lang="th-TH" sz="1600" dirty="0"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๔.๗ .........................................................ฯลฯ...........................................................</a:t>
                </a:r>
                <a:endParaRPr lang="th-TH" sz="1600" dirty="0"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</p:grpSp>
        <p:sp>
          <p:nvSpPr>
            <p:cNvPr id="17" name="Rectangle 16"/>
            <p:cNvSpPr/>
            <p:nvPr/>
          </p:nvSpPr>
          <p:spPr>
            <a:xfrm>
              <a:off x="288771" y="1336046"/>
              <a:ext cx="2237386" cy="45914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h-TH" sz="22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กำหนดเงื่อนไขเพิ่มเติม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04367" y="2463471"/>
              <a:ext cx="2299027" cy="3082809"/>
            </a:xfrm>
            <a:prstGeom prst="rect">
              <a:avLst/>
            </a:prstGeom>
            <a:ln>
              <a:solidFill>
                <a:srgbClr val="0000FF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200" b="1" u="sng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แผนการทำงาน</a:t>
              </a:r>
              <a:endParaRPr lang="th-TH" sz="2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  <a:p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- ข้อ ๔.๙ คู่สัญญาต้องจัดทำแผนการทำงานมาให้ภายใน ... วัน นับถัดจากวันลงนามในสัญญา โดยจัดทำแผนตามเอกสารแนบท้ายเอกสารประกวดราคาเล็กทรอนิกส์</a:t>
              </a:r>
            </a:p>
            <a:p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(</a:t>
              </a:r>
              <a:r>
                <a:rPr lang="th-TH" sz="1600" b="1" u="sng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เว้นแต่</a:t>
              </a: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สัญญาที่มีอายุไม่เกิน ๙๐ วัน หรือสัญญาที่มีวงเงินไม่เกิน ๕๐๐,๐๐๐ บาท) ทั้งนี้ แผนการทำงานให้เป็นเอกสารส่วนหนึ่งของสัญญา</a:t>
              </a:r>
              <a:endPara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9" name="Striped Right Arrow 18"/>
            <p:cNvSpPr/>
            <p:nvPr/>
          </p:nvSpPr>
          <p:spPr>
            <a:xfrm rot="5400000">
              <a:off x="1158731" y="1941940"/>
              <a:ext cx="497463" cy="342037"/>
            </a:xfrm>
            <a:prstGeom prst="striped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2200"/>
            </a:p>
          </p:txBody>
        </p:sp>
      </p:grpSp>
      <p:sp>
        <p:nvSpPr>
          <p:cNvPr id="33" name="Rectangle 32"/>
          <p:cNvSpPr/>
          <p:nvPr/>
        </p:nvSpPr>
        <p:spPr>
          <a:xfrm>
            <a:off x="611560" y="5304110"/>
            <a:ext cx="6002176" cy="1077218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th-TH" sz="16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แผนการใช้พัสดุที่ผลิตในประเทศ</a:t>
            </a:r>
          </a:p>
          <a:p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- ข้อ ๔.๑๐ คู่สัญญาต้องจัดทำแผนการใช้พัสดุที่ผลิตภายในประเทศ และแผนการใช้เหล็กที่ผลิตภายในประเทศ โดยยื่นให้หน่วยงานของรัฐภายใน ๖๐ วัน นับถัดจากวันลงนามในสัญญา (เว้นแต่กรณีที่วงเงินการจัดจ้างก่อสร้างไม่เกิน ๕๐๐,๐๐๐ บาท)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563765" y="4725144"/>
            <a:ext cx="5400723" cy="584775"/>
          </a:xfrm>
          <a:prstGeom prst="rect">
            <a:avLst/>
          </a:prstGeom>
          <a:ln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๔.๙ ....................................................................................................................................</a:t>
            </a:r>
          </a:p>
          <a:p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๔.๑๐ .................................................................................................................................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948264" y="5301208"/>
            <a:ext cx="1725123" cy="830997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th-TH" sz="16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หมายเหตุ</a:t>
            </a:r>
            <a:r>
              <a:rPr lang="th-TH" sz="1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1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:</a:t>
            </a:r>
            <a:endParaRPr lang="th-TH" sz="1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r>
              <a:rPr lang="th-TH" sz="1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นำไปใช้กับวิธีคัดเลือก และวิธีเฉพาะเจาะจง ด้วย</a:t>
            </a:r>
            <a:endParaRPr lang="th-TH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760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836712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764704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130622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</a:p>
        </p:txBody>
      </p:sp>
      <p:grpSp>
        <p:nvGrpSpPr>
          <p:cNvPr id="9" name="Group 34"/>
          <p:cNvGrpSpPr/>
          <p:nvPr/>
        </p:nvGrpSpPr>
        <p:grpSpPr>
          <a:xfrm>
            <a:off x="683568" y="980728"/>
            <a:ext cx="5472608" cy="792088"/>
            <a:chOff x="254299" y="1608222"/>
            <a:chExt cx="6524796" cy="619220"/>
          </a:xfrm>
          <a:solidFill>
            <a:srgbClr val="99FF33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6" name="Pentagon 35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600" b="1" kern="1200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ประกาศกรมบัญชีกลาง</a:t>
              </a:r>
            </a:p>
          </p:txBody>
        </p:sp>
      </p:grpSp>
      <p:sp>
        <p:nvSpPr>
          <p:cNvPr id="38" name="Oval 37"/>
          <p:cNvSpPr/>
          <p:nvPr/>
        </p:nvSpPr>
        <p:spPr>
          <a:xfrm>
            <a:off x="323528" y="1052736"/>
            <a:ext cx="576064" cy="57606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4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39552" y="213285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12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/2565 ลงวันที่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29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พฤศจิกายน 2565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6012160" y="213285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7272808" y="213285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29 พ.ย. 65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7524328" y="1196752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6156176" y="1196752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ราชกิจจา</a:t>
            </a:r>
            <a:r>
              <a:rPr lang="th-TH" sz="20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xmlns="" id="{262D64B9-A52D-46C0-9197-3B9B04B95F41}"/>
              </a:ext>
            </a:extLst>
          </p:cNvPr>
          <p:cNvSpPr txBox="1">
            <a:spLocks/>
          </p:cNvSpPr>
          <p:nvPr/>
        </p:nvSpPr>
        <p:spPr>
          <a:xfrm>
            <a:off x="6012160" y="292494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xmlns="" id="{4632FACB-C695-4950-9E26-FEAFA1E151B0}"/>
              </a:ext>
            </a:extLst>
          </p:cNvPr>
          <p:cNvSpPr txBox="1">
            <a:spLocks/>
          </p:cNvSpPr>
          <p:nvPr/>
        </p:nvSpPr>
        <p:spPr>
          <a:xfrm>
            <a:off x="6012160" y="364502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xmlns="" id="{F8975E47-D9FA-48E8-B3DA-D11F54A89ABE}"/>
              </a:ext>
            </a:extLst>
          </p:cNvPr>
          <p:cNvSpPr txBox="1">
            <a:spLocks/>
          </p:cNvSpPr>
          <p:nvPr/>
        </p:nvSpPr>
        <p:spPr>
          <a:xfrm>
            <a:off x="6012160" y="436510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xmlns="" id="{F8975E47-D9FA-48E8-B3DA-D11F54A89ABE}"/>
              </a:ext>
            </a:extLst>
          </p:cNvPr>
          <p:cNvSpPr txBox="1">
            <a:spLocks/>
          </p:cNvSpPr>
          <p:nvPr/>
        </p:nvSpPr>
        <p:spPr>
          <a:xfrm>
            <a:off x="6012160" y="508518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xmlns="" id="{F8975E47-D9FA-48E8-B3DA-D11F54A89ABE}"/>
              </a:ext>
            </a:extLst>
          </p:cNvPr>
          <p:cNvSpPr txBox="1">
            <a:spLocks/>
          </p:cNvSpPr>
          <p:nvPr/>
        </p:nvSpPr>
        <p:spPr>
          <a:xfrm>
            <a:off x="6012160" y="580526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39552" y="285293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13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/2565 ลงวันที่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20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ธันวาคม 2565</a:t>
            </a: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7272808" y="292494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20 ธ.ค. 65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7272808" y="364502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26 ม.ค. 66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39552" y="357301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/2566 ลงวันที่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26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มกราคม 2566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39552" y="429309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2/2566 ลงวันที่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28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กุมภาพันธ์ 2566</a:t>
            </a: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7272808" y="437909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28 ก.พ. 66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39552" y="501317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3/2566 ลงวันที่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30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มีนาคม 2566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39553" y="573325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4/2566 ลงวันที่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28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เมษายน 2566</a:t>
            </a: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7272808" y="581925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28 เม.ย. 66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7272808" y="509917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30 มี.ค. 66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07098791"/>
      </p:ext>
    </p:extLst>
  </p:cSld>
  <p:clrMapOvr>
    <a:masterClrMapping/>
  </p:clrMapOvr>
</p:sld>
</file>

<file path=ppt/slides/slide3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58392" y="692696"/>
            <a:ext cx="842493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๖. หลักเกณฑ์และสิทธิในการพิจารณา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๖.๑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๖.๒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๖.๓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๖.๔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๖.๕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๖.๖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๖.๗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๖.๘ หากผู้ยื่นเสนอซึ่งเป็นผู้ประกอบการ 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เสนอราคาสูงกว่าราคาต่ำสุดของผู้ยื่นข้อเสนอรายอื่นไม่เกินร้อยละ ๑๐ ...(ระบุชื่อหน่วยงานของรัฐ)...จะจัดซื้อหรือจัดจ้างจากผู้ประกอบการ 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ดังกล่าว โดยจัดเรียงลำดับผู้ยื่นข้อเสนอซึ่งเป็นผู้ประกอบการ 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เสนอราคาสูงกว่าราคาต่ำสุดของ  ผู้ยื่นข้อเสนอรายอื่นไม่เกินร้อยละ ๑๐ ที่จะเรียกมาทำสัญญาไม่เกิน ๓ ราย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th-TH" sz="18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ผู้ยื่นข้อเสนอที่เป็นกิจการร่วมค้าที่จะได้สิทธิตามวรรคหนึ่ง ผู้เข้าร่วมค้าทุกรายจะต้องเป็นผู้ประกอบการ 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en-US" sz="18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ทั้งนี้ ผู้ประกอบการ </a:t>
            </a:r>
            <a:r>
              <a:rPr lang="en-US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ที่จะได้แต้มต่อด้านราคาตามวรรคหนึ่ง จะต้องมีวงเงินสัญญาสะสมตามปีปฏิทินรวมกับราคาที่เสนอในครั้งนี้แล้ว มีมูลค่ารวมกันไม่เกินมูลค่าของรายได้ตามขนาดที่ขึ้นทะเบียนไว้กับ สสว. (ว 56)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๖.๙ หากผู้ยื่นเสนอซึ่งมิใช่ผู้ประกอบการ 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แต่เป็นบุคคลธรรมดาที่ถือสัญชาติไทยหรือนิติบุคคลที่จัดตั้งขึ้นตามกฎหมายไทย เสนอราคาสูงกว่าราคาต่ำสุดของผู้ยื่นข้อเสนอซึ่งเป็นบุคคลธรรมดาที่มิได้ถือสัญชาติไทยหรือนิติบุคคลที่จัดตั้งขึ้นตามกฎหมายของต่างประเทศไม่เกินร้อยละ ๓ ...(ระบุชื่อหน่วยงานของรัฐ)...จะจัดซื้อหรือจัดจ้างจากผู้ยื่นข้อเสนอซึ่งเป็นบุคคลธรรมดาที่ถือสัญชาติไทยหรือนิติบุคคลที่จัดตั้งขึ้นตามกฎหมายไทยดังกล่าว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ผู้ยื่นข้อเสนอที่เป็นกิจการร่วมค้าที่จะได้สิทธิตามวรรคหนึ่ง ผู้เข้าร่วมค้าทุกรายจะต้องเป็นผู้ประกอบการที่เป็นบุคคลธรรมดา ที่ถือสัญชาติไทยหรือนิติบุคคลที่จัดตั้งขึ้นตามกฎหมายไทย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340</a:t>
            </a:fld>
            <a:endParaRPr lang="th-TH"/>
          </a:p>
        </p:txBody>
      </p:sp>
      <p:sp>
        <p:nvSpPr>
          <p:cNvPr id="6" name="Rectangle 5"/>
          <p:cNvSpPr/>
          <p:nvPr/>
        </p:nvSpPr>
        <p:spPr>
          <a:xfrm>
            <a:off x="358392" y="260648"/>
            <a:ext cx="8328408" cy="430887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28600" indent="-228600" algn="ctr">
              <a:buFont typeface="Courier New" panose="02070309020205020404" pitchFamily="49" charset="0"/>
              <a:buChar char="o"/>
            </a:pP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กำหนดเงื่อนไขเพิ่มเติม ข้อ ๖.๘ และ ๖.๙</a:t>
            </a:r>
            <a:endParaRPr lang="th-TH" sz="2200" dirty="0"/>
          </a:p>
        </p:txBody>
      </p:sp>
      <p:sp>
        <p:nvSpPr>
          <p:cNvPr id="7" name="Rectangle 6"/>
          <p:cNvSpPr/>
          <p:nvPr/>
        </p:nvSpPr>
        <p:spPr>
          <a:xfrm>
            <a:off x="6300192" y="1291266"/>
            <a:ext cx="2376264" cy="430887"/>
          </a:xfrm>
          <a:prstGeom prst="rect">
            <a:avLst/>
          </a:prstGeom>
          <a:ln w="19050">
            <a:solidFill>
              <a:srgbClr val="FF0000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th-TH" sz="2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ใช้เฉพาะเกณฑ์ราคา</a:t>
            </a:r>
          </a:p>
        </p:txBody>
      </p:sp>
      <p:grpSp>
        <p:nvGrpSpPr>
          <p:cNvPr id="8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6300192" y="1867471"/>
            <a:ext cx="2376264" cy="769441"/>
          </a:xfrm>
          <a:prstGeom prst="rect">
            <a:avLst/>
          </a:prstGeom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2200" b="1" u="sng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หมายเหตุ</a:t>
            </a:r>
            <a:r>
              <a:rPr lang="th-TH" sz="2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2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: </a:t>
            </a:r>
            <a:r>
              <a:rPr lang="th-TH" sz="2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นำไปใช้กับ</a:t>
            </a:r>
          </a:p>
          <a:p>
            <a:pPr algn="ctr"/>
            <a:r>
              <a:rPr lang="th-TH" sz="2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วิธีคัดเลือกด้วย</a:t>
            </a:r>
          </a:p>
        </p:txBody>
      </p:sp>
    </p:spTree>
    <p:extLst>
      <p:ext uri="{BB962C8B-B14F-4D97-AF65-F5344CB8AC3E}">
        <p14:creationId xmlns:p14="http://schemas.microsoft.com/office/powerpoint/2010/main" val="3000887522"/>
      </p:ext>
    </p:extLst>
  </p:cSld>
  <p:clrMapOvr>
    <a:masterClrMapping/>
  </p:clrMapOvr>
</p:sld>
</file>

<file path=ppt/slides/slide3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341</a:t>
            </a:fld>
            <a:endParaRPr lang="th-TH"/>
          </a:p>
        </p:txBody>
      </p:sp>
      <p:cxnSp>
        <p:nvCxnSpPr>
          <p:cNvPr id="10" name="Straight Connector 9"/>
          <p:cNvCxnSpPr/>
          <p:nvPr/>
        </p:nvCxnSpPr>
        <p:spPr>
          <a:xfrm>
            <a:off x="5292080" y="1196752"/>
            <a:ext cx="0" cy="4968552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7668344" y="1196752"/>
            <a:ext cx="0" cy="4896544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0" y="499319"/>
            <a:ext cx="9144000" cy="6314057"/>
            <a:chOff x="0" y="499319"/>
            <a:chExt cx="9144000" cy="6314057"/>
          </a:xfrm>
        </p:grpSpPr>
        <p:grpSp>
          <p:nvGrpSpPr>
            <p:cNvPr id="40" name="Group 39"/>
            <p:cNvGrpSpPr/>
            <p:nvPr/>
          </p:nvGrpSpPr>
          <p:grpSpPr>
            <a:xfrm>
              <a:off x="0" y="6237312"/>
              <a:ext cx="9144000" cy="576064"/>
              <a:chOff x="0" y="6165304"/>
              <a:chExt cx="9144000" cy="576064"/>
            </a:xfrm>
          </p:grpSpPr>
          <p:grpSp>
            <p:nvGrpSpPr>
              <p:cNvPr id="41" name="Group 10"/>
              <p:cNvGrpSpPr/>
              <p:nvPr/>
            </p:nvGrpSpPr>
            <p:grpSpPr>
              <a:xfrm>
                <a:off x="0" y="6165304"/>
                <a:ext cx="9144000" cy="576064"/>
                <a:chOff x="0" y="5877272"/>
                <a:chExt cx="9144000" cy="576064"/>
              </a:xfrm>
            </p:grpSpPr>
            <p:grpSp>
              <p:nvGrpSpPr>
                <p:cNvPr id="43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45" name="Straight Connector 44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6" name="Rectangle 45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47" name="Rectangle 46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44" name="Straight Connector 43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2" name="Oval 41"/>
              <p:cNvSpPr/>
              <p:nvPr/>
            </p:nvSpPr>
            <p:spPr>
              <a:xfrm>
                <a:off x="7092280" y="6453336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pic>
          <p:nvPicPr>
            <p:cNvPr id="104" name="Picture 103" descr="steps-to-success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573" y="4725144"/>
              <a:ext cx="2208246" cy="1656184"/>
            </a:xfrm>
            <a:prstGeom prst="rect">
              <a:avLst/>
            </a:prstGeom>
          </p:spPr>
        </p:pic>
        <p:cxnSp>
          <p:nvCxnSpPr>
            <p:cNvPr id="4" name="Straight Arrow Connector 3"/>
            <p:cNvCxnSpPr/>
            <p:nvPr/>
          </p:nvCxnSpPr>
          <p:spPr>
            <a:xfrm>
              <a:off x="251520" y="2564904"/>
              <a:ext cx="2088232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" name="Straight Arrow Connector 4"/>
            <p:cNvCxnSpPr/>
            <p:nvPr/>
          </p:nvCxnSpPr>
          <p:spPr>
            <a:xfrm>
              <a:off x="2339752" y="2564904"/>
              <a:ext cx="2952328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2339752" y="1124744"/>
              <a:ext cx="0" cy="4824536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251520" y="1124744"/>
              <a:ext cx="0" cy="4536504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3" name="Rectangle 12"/>
            <p:cNvSpPr/>
            <p:nvPr/>
          </p:nvSpPr>
          <p:spPr>
            <a:xfrm>
              <a:off x="269776" y="1353542"/>
              <a:ext cx="206997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sz="1800" b="1" dirty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การเผยแพร่ร่างประกาศ ฯ เพื่อรับฟังความคิดเห็น</a:t>
              </a:r>
            </a:p>
            <a:p>
              <a:pPr algn="ctr"/>
              <a:r>
                <a:rPr lang="th-TH" sz="1800" b="1" dirty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จากผู้ประกอบการ</a:t>
              </a:r>
              <a:endParaRPr lang="th-TH" sz="1800" dirty="0">
                <a:solidFill>
                  <a:srgbClr val="00B050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95536" y="2758862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h-TH" sz="1800" b="1" dirty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ไม่น้อยกว่า 3 วันทำการ</a:t>
              </a:r>
              <a:endParaRPr lang="th-TH" sz="1800" dirty="0">
                <a:solidFill>
                  <a:srgbClr val="00B050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468158" y="1300698"/>
              <a:ext cx="275191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th-TH" sz="2000" b="1" dirty="0"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การเผยแพร่ประกาศและเอกสาร</a:t>
              </a:r>
              <a:endParaRPr lang="th-TH" sz="2000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771800" y="1660738"/>
              <a:ext cx="216024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sz="20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การขอรับหรือซื้อเอกสาร</a:t>
              </a:r>
            </a:p>
          </p:txBody>
        </p:sp>
        <p:sp>
          <p:nvSpPr>
            <p:cNvPr id="17" name="สี่เหลี่ยมผืนผ้า 1"/>
            <p:cNvSpPr/>
            <p:nvPr/>
          </p:nvSpPr>
          <p:spPr>
            <a:xfrm>
              <a:off x="2411760" y="3717032"/>
              <a:ext cx="2736305" cy="288032"/>
            </a:xfrm>
            <a:prstGeom prst="rect">
              <a:avLst/>
            </a:prstGeom>
            <a:solidFill>
              <a:srgbClr val="FFFFB7"/>
            </a:solidFill>
            <a:ln w="31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 sz="1600" b="1" dirty="0">
                <a:latin typeface="EucrosiaUPC" pitchFamily="18" charset="-34"/>
                <a:cs typeface="EucrosiaUPC" pitchFamily="18" charset="-34"/>
              </a:endParaRPr>
            </a:p>
            <a:p>
              <a:pPr algn="ctr">
                <a:buFont typeface="Arial" pitchFamily="34" charset="0"/>
                <a:buChar char="•"/>
              </a:pPr>
              <a:r>
                <a:rPr lang="th-TH" sz="1600" b="1" dirty="0">
                  <a:latin typeface="EucrosiaUPC" pitchFamily="18" charset="-34"/>
                  <a:cs typeface="EucrosiaUPC" pitchFamily="18" charset="-34"/>
                </a:rPr>
                <a:t> เกิน </a:t>
              </a:r>
              <a:r>
                <a:rPr lang="en-US" sz="1600" b="1" dirty="0">
                  <a:latin typeface="EucrosiaUPC" pitchFamily="18" charset="-34"/>
                  <a:cs typeface="EucrosiaUPC" pitchFamily="18" charset="-34"/>
                </a:rPr>
                <a:t>5 </a:t>
              </a:r>
              <a:r>
                <a:rPr lang="th-TH" sz="1600" b="1" dirty="0">
                  <a:latin typeface="EucrosiaUPC" pitchFamily="18" charset="-34"/>
                  <a:cs typeface="EucrosiaUPC" pitchFamily="18" charset="-34"/>
                </a:rPr>
                <a:t>แสนบาท แต่ไม่เกิน </a:t>
              </a:r>
              <a:r>
                <a:rPr lang="en-US" sz="1600" b="1" dirty="0">
                  <a:latin typeface="EucrosiaUPC" pitchFamily="18" charset="-34"/>
                  <a:cs typeface="EucrosiaUPC" pitchFamily="18" charset="-34"/>
                </a:rPr>
                <a:t>5 </a:t>
              </a:r>
              <a:r>
                <a:rPr lang="th-TH" sz="1600" b="1" dirty="0">
                  <a:latin typeface="EucrosiaUPC" pitchFamily="18" charset="-34"/>
                  <a:cs typeface="EucrosiaUPC" pitchFamily="18" charset="-34"/>
                </a:rPr>
                <a:t>ล้านบาท</a:t>
              </a:r>
            </a:p>
            <a:p>
              <a:pPr algn="ctr"/>
              <a:endParaRPr lang="th-TH" sz="16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8" name="สี่เหลี่ยมผืนผ้ามุมมน 6"/>
            <p:cNvSpPr/>
            <p:nvPr/>
          </p:nvSpPr>
          <p:spPr>
            <a:xfrm>
              <a:off x="3203338" y="4077072"/>
              <a:ext cx="1224391" cy="288032"/>
            </a:xfrm>
            <a:prstGeom prst="roundRect">
              <a:avLst/>
            </a:prstGeom>
            <a:solidFill>
              <a:srgbClr val="FFFFB7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rial Black"/>
                  <a:cs typeface="EucrosiaUPC" pitchFamily="18" charset="-34"/>
                </a:rPr>
                <a:t>≥ 5 วันทำก</a:t>
              </a: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าร</a:t>
              </a:r>
            </a:p>
          </p:txBody>
        </p:sp>
        <p:sp>
          <p:nvSpPr>
            <p:cNvPr id="19" name="สี่เหลี่ยมผืนผ้า 7"/>
            <p:cNvSpPr/>
            <p:nvPr/>
          </p:nvSpPr>
          <p:spPr>
            <a:xfrm>
              <a:off x="2411760" y="4428562"/>
              <a:ext cx="2736305" cy="296582"/>
            </a:xfrm>
            <a:prstGeom prst="rect">
              <a:avLst/>
            </a:prstGeom>
            <a:solidFill>
              <a:srgbClr val="FFCCFF"/>
            </a:solidFill>
            <a:ln w="31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buFont typeface="Arial" pitchFamily="34" charset="0"/>
                <a:buChar char="•"/>
              </a:pPr>
              <a:r>
                <a:rPr lang="th-TH" sz="1600" b="1" dirty="0">
                  <a:latin typeface="EucrosiaUPC" pitchFamily="18" charset="-34"/>
                  <a:cs typeface="EucrosiaUPC" pitchFamily="18" charset="-34"/>
                </a:rPr>
                <a:t> เกิน </a:t>
              </a:r>
              <a:r>
                <a:rPr lang="en-US" sz="1600" b="1" dirty="0">
                  <a:latin typeface="EucrosiaUPC" pitchFamily="18" charset="-34"/>
                  <a:cs typeface="EucrosiaUPC" pitchFamily="18" charset="-34"/>
                </a:rPr>
                <a:t>5 </a:t>
              </a:r>
              <a:r>
                <a:rPr lang="th-TH" sz="1600" b="1" dirty="0">
                  <a:latin typeface="EucrosiaUPC" pitchFamily="18" charset="-34"/>
                  <a:cs typeface="EucrosiaUPC" pitchFamily="18" charset="-34"/>
                </a:rPr>
                <a:t>ล้านบาท แต่ไม่เกิน 10 ล้านบาท </a:t>
              </a:r>
            </a:p>
          </p:txBody>
        </p:sp>
        <p:sp>
          <p:nvSpPr>
            <p:cNvPr id="20" name="สี่เหลี่ยมผืนผ้า 8"/>
            <p:cNvSpPr/>
            <p:nvPr/>
          </p:nvSpPr>
          <p:spPr>
            <a:xfrm>
              <a:off x="2411760" y="5161182"/>
              <a:ext cx="2736305" cy="28404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buFont typeface="Arial" pitchFamily="34" charset="0"/>
                <a:buChar char="•"/>
              </a:pPr>
              <a:r>
                <a:rPr lang="th-TH" sz="1600" b="1" dirty="0">
                  <a:latin typeface="EucrosiaUPC" pitchFamily="18" charset="-34"/>
                  <a:cs typeface="EucrosiaUPC" pitchFamily="18" charset="-34"/>
                </a:rPr>
                <a:t> เกิน </a:t>
              </a:r>
              <a:r>
                <a:rPr lang="en-US" sz="1600" b="1" dirty="0">
                  <a:latin typeface="EucrosiaUPC" pitchFamily="18" charset="-34"/>
                  <a:cs typeface="EucrosiaUPC" pitchFamily="18" charset="-34"/>
                </a:rPr>
                <a:t>10</a:t>
              </a:r>
              <a:r>
                <a:rPr lang="th-TH" sz="1600" b="1" dirty="0">
                  <a:latin typeface="EucrosiaUPC" pitchFamily="18" charset="-34"/>
                  <a:cs typeface="EucrosiaUPC" pitchFamily="18" charset="-34"/>
                </a:rPr>
                <a:t> ล้านบาท แต่ไม่เกิน </a:t>
              </a:r>
              <a:r>
                <a:rPr lang="en-US" sz="1600" b="1" dirty="0">
                  <a:latin typeface="EucrosiaUPC" pitchFamily="18" charset="-34"/>
                  <a:cs typeface="EucrosiaUPC" pitchFamily="18" charset="-34"/>
                </a:rPr>
                <a:t>50</a:t>
              </a:r>
              <a:r>
                <a:rPr lang="th-TH" sz="1600" b="1" dirty="0">
                  <a:latin typeface="EucrosiaUPC" pitchFamily="18" charset="-34"/>
                  <a:cs typeface="EucrosiaUPC" pitchFamily="18" charset="-34"/>
                </a:rPr>
                <a:t> ล้านบาท</a:t>
              </a:r>
            </a:p>
          </p:txBody>
        </p:sp>
        <p:sp>
          <p:nvSpPr>
            <p:cNvPr id="21" name="สี่เหลี่ยมผืนผ้า 9"/>
            <p:cNvSpPr/>
            <p:nvPr/>
          </p:nvSpPr>
          <p:spPr>
            <a:xfrm>
              <a:off x="2411760" y="5881262"/>
              <a:ext cx="2736305" cy="284042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 sz="1600" b="1" dirty="0">
                <a:latin typeface="EucrosiaUPC" pitchFamily="18" charset="-34"/>
                <a:cs typeface="EucrosiaUPC" pitchFamily="18" charset="-34"/>
              </a:endParaRPr>
            </a:p>
            <a:p>
              <a:pPr algn="ctr">
                <a:buFont typeface="Arial" pitchFamily="34" charset="0"/>
                <a:buChar char="•"/>
              </a:pPr>
              <a:r>
                <a:rPr lang="th-TH" sz="1600" b="1" dirty="0">
                  <a:latin typeface="EucrosiaUPC" pitchFamily="18" charset="-34"/>
                  <a:cs typeface="EucrosiaUPC" pitchFamily="18" charset="-34"/>
                </a:rPr>
                <a:t> เกิน </a:t>
              </a:r>
              <a:r>
                <a:rPr lang="en-US" sz="1600" b="1" dirty="0">
                  <a:latin typeface="EucrosiaUPC" pitchFamily="18" charset="-34"/>
                  <a:cs typeface="EucrosiaUPC" pitchFamily="18" charset="-34"/>
                </a:rPr>
                <a:t>50 </a:t>
              </a:r>
              <a:r>
                <a:rPr lang="th-TH" sz="1600" b="1" dirty="0">
                  <a:latin typeface="EucrosiaUPC" pitchFamily="18" charset="-34"/>
                  <a:cs typeface="EucrosiaUPC" pitchFamily="18" charset="-34"/>
                </a:rPr>
                <a:t>ล้านบาท ขึ้นไป</a:t>
              </a:r>
              <a:endParaRPr lang="en-US" sz="1600" b="1" dirty="0">
                <a:latin typeface="EucrosiaUPC" pitchFamily="18" charset="-34"/>
                <a:cs typeface="EucrosiaUPC" pitchFamily="18" charset="-34"/>
              </a:endParaRPr>
            </a:p>
            <a:p>
              <a:pPr algn="ctr"/>
              <a:endParaRPr lang="th-TH" sz="16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2" name="สี่เหลี่ยมผืนผ้ามุมมน 11"/>
            <p:cNvSpPr/>
            <p:nvPr/>
          </p:nvSpPr>
          <p:spPr>
            <a:xfrm>
              <a:off x="3203593" y="4797152"/>
              <a:ext cx="1224391" cy="288032"/>
            </a:xfrm>
            <a:prstGeom prst="roundRect">
              <a:avLst/>
            </a:prstGeom>
            <a:solidFill>
              <a:srgbClr val="FFCCFF"/>
            </a:solidFill>
            <a:ln w="31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rial Black"/>
                  <a:cs typeface="EucrosiaUPC" pitchFamily="18" charset="-34"/>
                </a:rPr>
                <a:t>≥ </a:t>
              </a:r>
              <a:r>
                <a:rPr lang="en-US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10</a:t>
              </a: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วันทำการ</a:t>
              </a:r>
            </a:p>
          </p:txBody>
        </p:sp>
        <p:sp>
          <p:nvSpPr>
            <p:cNvPr id="23" name="สี่เหลี่ยมผืนผ้ามุมมน 12"/>
            <p:cNvSpPr/>
            <p:nvPr/>
          </p:nvSpPr>
          <p:spPr>
            <a:xfrm>
              <a:off x="3207661" y="6237312"/>
              <a:ext cx="1220068" cy="288032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rial Black"/>
                  <a:cs typeface="EucrosiaUPC" pitchFamily="18" charset="-34"/>
                </a:rPr>
                <a:t>≥ </a:t>
              </a:r>
              <a:r>
                <a:rPr lang="en-US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20</a:t>
              </a: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วันทำการ</a:t>
              </a:r>
            </a:p>
          </p:txBody>
        </p:sp>
        <p:sp>
          <p:nvSpPr>
            <p:cNvPr id="24" name="สี่เหลี่ยมผืนผ้ามุมมน 13"/>
            <p:cNvSpPr/>
            <p:nvPr/>
          </p:nvSpPr>
          <p:spPr>
            <a:xfrm>
              <a:off x="3203338" y="5517232"/>
              <a:ext cx="1224391" cy="288032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rial Black"/>
                  <a:cs typeface="EucrosiaUPC" pitchFamily="18" charset="-34"/>
                </a:rPr>
                <a:t>≥ </a:t>
              </a:r>
              <a:r>
                <a:rPr lang="en-US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12</a:t>
              </a: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วันทำการ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67544" y="3236783"/>
              <a:ext cx="1656184" cy="1200329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sz="18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เกิน </a:t>
              </a:r>
              <a:r>
                <a:rPr lang="en-US" sz="18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5</a:t>
              </a:r>
              <a:r>
                <a:rPr lang="th-TH" sz="18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ล้านบาท  ต้องดำเนินการ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th-TH" sz="18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ไม่เกิน </a:t>
              </a:r>
              <a:r>
                <a:rPr lang="en-US" sz="18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5 </a:t>
              </a:r>
              <a:r>
                <a:rPr lang="th-TH" sz="18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ล้านบาท เป็นดุลพินิจ</a:t>
              </a:r>
            </a:p>
          </p:txBody>
        </p:sp>
        <p:cxnSp>
          <p:nvCxnSpPr>
            <p:cNvPr id="53" name="Straight Arrow Connector 52"/>
            <p:cNvCxnSpPr/>
            <p:nvPr/>
          </p:nvCxnSpPr>
          <p:spPr>
            <a:xfrm>
              <a:off x="5292080" y="2564904"/>
              <a:ext cx="936104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>
              <a:off x="6228184" y="2564904"/>
              <a:ext cx="1440160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6228184" y="1196752"/>
              <a:ext cx="0" cy="4968552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8892480" y="1196752"/>
              <a:ext cx="0" cy="4896544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1" name="Rectangle 60"/>
            <p:cNvSpPr/>
            <p:nvPr/>
          </p:nvSpPr>
          <p:spPr>
            <a:xfrm>
              <a:off x="6228184" y="1196752"/>
              <a:ext cx="1512168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sz="1600" b="1" dirty="0">
                  <a:latin typeface="EucrosiaUPC" pitchFamily="18" charset="-34"/>
                  <a:cs typeface="EucrosiaUPC" pitchFamily="18" charset="-34"/>
                </a:rPr>
                <a:t> นำตัวอย่างพัสดุ</a:t>
              </a:r>
            </a:p>
            <a:p>
              <a:pPr algn="ctr"/>
              <a:r>
                <a:rPr lang="th-TH" sz="1600" b="1" dirty="0">
                  <a:latin typeface="EucrosiaUPC" pitchFamily="18" charset="-34"/>
                  <a:cs typeface="EucrosiaUPC" pitchFamily="18" charset="-34"/>
                </a:rPr>
                <a:t>มาแสดงเพื่อทดลอง/</a:t>
              </a:r>
            </a:p>
            <a:p>
              <a:pPr algn="ctr"/>
              <a:r>
                <a:rPr lang="th-TH" sz="1600" b="1" dirty="0">
                  <a:latin typeface="EucrosiaUPC" pitchFamily="18" charset="-34"/>
                  <a:cs typeface="EucrosiaUPC" pitchFamily="18" charset="-34"/>
                </a:rPr>
                <a:t>ทดสอบ/นำเสนองาน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th-TH" sz="1600" b="1" dirty="0">
                  <a:latin typeface="EucrosiaUPC" pitchFamily="18" charset="-34"/>
                  <a:cs typeface="EucrosiaUPC" pitchFamily="18" charset="-34"/>
                </a:rPr>
                <a:t> ยื่นเอกสารที่มี</a:t>
              </a:r>
            </a:p>
            <a:p>
              <a:pPr algn="ctr"/>
              <a:r>
                <a:rPr lang="th-TH" sz="1600" b="1" dirty="0">
                  <a:latin typeface="EucrosiaUPC" pitchFamily="18" charset="-34"/>
                  <a:cs typeface="EucrosiaUPC" pitchFamily="18" charset="-34"/>
                </a:rPr>
                <a:t>ปริมาณมาก</a:t>
              </a:r>
              <a:endParaRPr lang="th-TH" sz="1600" dirty="0"/>
            </a:p>
          </p:txBody>
        </p:sp>
        <p:cxnSp>
          <p:nvCxnSpPr>
            <p:cNvPr id="68" name="Straight Arrow Connector 67"/>
            <p:cNvCxnSpPr/>
            <p:nvPr/>
          </p:nvCxnSpPr>
          <p:spPr>
            <a:xfrm>
              <a:off x="7668344" y="2564904"/>
              <a:ext cx="1224136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0" name="Rectangle 69"/>
            <p:cNvSpPr/>
            <p:nvPr/>
          </p:nvSpPr>
          <p:spPr>
            <a:xfrm>
              <a:off x="5364087" y="1702549"/>
              <a:ext cx="86409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h-TH" sz="18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การเสนอ</a:t>
              </a:r>
            </a:p>
            <a:p>
              <a:pPr algn="ctr"/>
              <a:r>
                <a:rPr lang="th-TH" sz="18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ราคา</a:t>
              </a:r>
              <a:endParaRPr lang="th-TH" sz="1800" dirty="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7668344" y="1395353"/>
              <a:ext cx="1224136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sz="1400" b="1" dirty="0">
                  <a:solidFill>
                    <a:schemeClr val="accent2">
                      <a:lumMod val="75000"/>
                    </a:schemeClr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การพิจารณาผล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th-TH" sz="1400" b="1" dirty="0">
                  <a:solidFill>
                    <a:schemeClr val="accent2">
                      <a:lumMod val="75000"/>
                    </a:schemeClr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หัวหน้าหน่วยงานให้ความเห็นชอบ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th-TH" sz="1400" b="1" dirty="0">
                  <a:solidFill>
                    <a:schemeClr val="accent2">
                      <a:lumMod val="75000"/>
                    </a:schemeClr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ผู้มีอำนาจอนุมัติสั่งซื้อ/สั่งจ้าง</a:t>
              </a:r>
              <a:endParaRPr lang="th-TH" sz="14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5220072" y="2780928"/>
              <a:ext cx="1080120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sz="1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ภายในเวลา</a:t>
              </a:r>
            </a:p>
            <a:p>
              <a:pPr algn="ctr"/>
              <a:r>
                <a:rPr lang="th-TH" sz="1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ที่กำหนด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th-TH" sz="1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โดยสามารถเสนอราคา</a:t>
              </a:r>
              <a:br>
                <a:rPr lang="th-TH" sz="1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</a:br>
              <a:r>
                <a:rPr lang="th-TH" sz="1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ได้เพียงครั้งเดียว</a:t>
              </a: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6444208" y="2780928"/>
              <a:ext cx="108012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sz="1600" b="1" dirty="0"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วันใดวันหนึ่งภายใน </a:t>
              </a:r>
              <a:r>
                <a:rPr lang="en-US" sz="1600" b="1" dirty="0"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5 </a:t>
              </a:r>
              <a:r>
                <a:rPr lang="th-TH" sz="1600" b="1" dirty="0"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วันทำการ นับถัดจากวันเสนอราคา</a:t>
              </a: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6228184" y="3789040"/>
              <a:ext cx="1440160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sz="1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เว้นแต่ ไม่อาจดำเนินการวันใด</a:t>
              </a:r>
            </a:p>
            <a:p>
              <a:pPr algn="ctr"/>
              <a:r>
                <a:rPr lang="th-TH" sz="1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วันหนึ่งได้ ให้กำหนดมากกว่า 1 วันได้ แต่จำนวนวันดังกล่าวต้องไม่เกิน </a:t>
              </a:r>
            </a:p>
            <a:p>
              <a:pPr algn="ctr"/>
              <a:r>
                <a:rPr lang="th-TH" sz="1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5 วันทำการ นับถัดจากวันเสนอราคา </a:t>
              </a:r>
              <a:endParaRPr lang="th-TH" sz="1600" dirty="0"/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7668344" y="2780928"/>
              <a:ext cx="1224136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sz="1400" b="1" dirty="0">
                  <a:solidFill>
                    <a:schemeClr val="accent2">
                      <a:lumMod val="75000"/>
                    </a:schemeClr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การพิจารณาผล เป็นไปตามระยะเวลาที่กำหนดไว้ในคำสั่งแต่งตั้ง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th-TH" sz="1400" b="1" dirty="0">
                  <a:solidFill>
                    <a:schemeClr val="accent2">
                      <a:lumMod val="75000"/>
                    </a:schemeClr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การให้ความเห็นชอบรายงานผลฯ และการอนุมัติสั่งซื้อ/สั่งจ้าง เป็นไปตามข้อเท็จจริง</a:t>
              </a:r>
              <a:endParaRPr lang="th-TH" sz="14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1907704" y="499319"/>
              <a:ext cx="633670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Courier New" pitchFamily="49" charset="0"/>
                <a:buChar char="o"/>
              </a:pPr>
              <a:r>
                <a:rPr lang="th-TH" sz="4000" b="1" dirty="0">
                  <a:solidFill>
                    <a:prstClr val="black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ขั้นตอน </a:t>
              </a:r>
              <a:r>
                <a:rPr lang="en-US" sz="4000" b="1" dirty="0">
                  <a:solidFill>
                    <a:prstClr val="black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&amp;</a:t>
              </a:r>
              <a:r>
                <a:rPr lang="th-TH" sz="4000" b="1" dirty="0">
                  <a:solidFill>
                    <a:prstClr val="black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ระยะเวลา </a:t>
              </a:r>
              <a:r>
                <a:rPr lang="en-US" sz="4000" b="1" dirty="0">
                  <a:solidFill>
                    <a:prstClr val="black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e-bidding</a:t>
              </a:r>
              <a:endParaRPr lang="th-TH" sz="4000" b="1" dirty="0">
                <a:solidFill>
                  <a:prstClr val="black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cxnSp>
          <p:nvCxnSpPr>
            <p:cNvPr id="113" name="Straight Arrow Connector 112"/>
            <p:cNvCxnSpPr/>
            <p:nvPr/>
          </p:nvCxnSpPr>
          <p:spPr>
            <a:xfrm>
              <a:off x="3707904" y="2420888"/>
              <a:ext cx="1584176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ysDot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Rectangle 115"/>
            <p:cNvSpPr/>
            <p:nvPr/>
          </p:nvSpPr>
          <p:spPr>
            <a:xfrm>
              <a:off x="3702929" y="2082334"/>
              <a:ext cx="173316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th-TH" sz="1600" b="1" dirty="0">
                  <a:latin typeface="EucrosiaUPC" pitchFamily="18" charset="-34"/>
                  <a:cs typeface="EucrosiaUPC" pitchFamily="18" charset="-34"/>
                </a:rPr>
                <a:t>การสอบถามรายละเอียด</a:t>
              </a:r>
            </a:p>
          </p:txBody>
        </p:sp>
        <p:cxnSp>
          <p:nvCxnSpPr>
            <p:cNvPr id="119" name="Straight Connector 118"/>
            <p:cNvCxnSpPr/>
            <p:nvPr/>
          </p:nvCxnSpPr>
          <p:spPr>
            <a:xfrm>
              <a:off x="3707904" y="2060848"/>
              <a:ext cx="0" cy="1512168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23" name="Rectangle 122"/>
            <p:cNvSpPr/>
            <p:nvPr/>
          </p:nvSpPr>
          <p:spPr>
            <a:xfrm>
              <a:off x="3779912" y="2564904"/>
              <a:ext cx="1440160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th-TH" sz="1400" b="1" dirty="0">
                  <a:latin typeface="EucrosiaUPC" pitchFamily="18" charset="-34"/>
                  <a:cs typeface="EucrosiaUPC" pitchFamily="18" charset="-34"/>
                </a:rPr>
                <a:t> ระยะเวลาสอบถาม</a:t>
              </a:r>
            </a:p>
            <a:p>
              <a:pPr algn="ctr"/>
              <a:r>
                <a:rPr lang="th-TH" sz="1400" b="1" dirty="0">
                  <a:latin typeface="EucrosiaUPC" pitchFamily="18" charset="-34"/>
                  <a:cs typeface="EucrosiaUPC" pitchFamily="18" charset="-34"/>
                </a:rPr>
                <a:t>  ตามความเหมาะสม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th-TH" sz="1400" b="1" dirty="0">
                  <a:latin typeface="EucrosiaUPC" pitchFamily="18" charset="-34"/>
                  <a:cs typeface="EucrosiaUPC" pitchFamily="18" charset="-34"/>
                </a:rPr>
                <a:t> หน่วยงานชี้แจงก่อนถึงวันเสนอราคาไม่น้อยกว่า 3 วันทำการ</a:t>
              </a:r>
            </a:p>
          </p:txBody>
        </p:sp>
      </p:grpSp>
    </p:spTree>
  </p:cSld>
  <p:clrMapOvr>
    <a:masterClrMapping/>
  </p:clrMapOvr>
</p:sld>
</file>

<file path=ppt/slides/slide3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algn="ctr"/>
            <a:r>
              <a:rPr lang="th-TH" sz="5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หน้าที่ของคณะกรรมการ</a:t>
            </a:r>
            <a:br>
              <a:rPr lang="th-TH" sz="5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5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ซื้อ/จ้าง/เช่า(สังหาริมทรัพย์)</a:t>
            </a:r>
            <a:endParaRPr lang="th-TH" sz="5400" dirty="0"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342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789040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cxnSp>
        <p:nvCxnSpPr>
          <p:cNvPr id="16" name="Elbow Connector 15"/>
          <p:cNvCxnSpPr/>
          <p:nvPr/>
        </p:nvCxnSpPr>
        <p:spPr>
          <a:xfrm flipV="1">
            <a:off x="539552" y="3725416"/>
            <a:ext cx="8361312" cy="35165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ปริ้น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3429000"/>
            <a:ext cx="2808312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คำบรรยายภาพแบบสี่เหลี่ยม 2"/>
          <p:cNvSpPr/>
          <p:nvPr/>
        </p:nvSpPr>
        <p:spPr>
          <a:xfrm>
            <a:off x="2411760" y="476672"/>
            <a:ext cx="6229356" cy="936104"/>
          </a:xfrm>
          <a:prstGeom prst="wedgeRect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หน้าที่ของคณะกรรมการพิจารณาผลการประกวดราคาอิเล็กทรอนิกส์</a:t>
            </a:r>
            <a:endParaRPr lang="th-TH" sz="3600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343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899592" y="188640"/>
            <a:ext cx="1512168" cy="1440160"/>
          </a:xfrm>
          <a:prstGeom prst="wedgeEllipseCallout">
            <a:avLst>
              <a:gd name="adj1" fmla="val 69940"/>
              <a:gd name="adj2" fmla="val 702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55 </a:t>
            </a:r>
          </a:p>
        </p:txBody>
      </p:sp>
      <p:sp>
        <p:nvSpPr>
          <p:cNvPr id="9" name="Rectangle 8"/>
          <p:cNvSpPr/>
          <p:nvPr/>
        </p:nvSpPr>
        <p:spPr>
          <a:xfrm>
            <a:off x="1611696" y="1556792"/>
            <a:ext cx="55226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เมื่อสิ้นสุดการเสนอราคาให้ดำเนินการ ดังนี้ </a:t>
            </a:r>
          </a:p>
        </p:txBody>
      </p:sp>
      <p:sp>
        <p:nvSpPr>
          <p:cNvPr id="720897" name="Rectangle 1"/>
          <p:cNvSpPr>
            <a:spLocks noChangeArrowheads="1"/>
          </p:cNvSpPr>
          <p:nvPr/>
        </p:nvSpPr>
        <p:spPr bwMode="auto">
          <a:xfrm>
            <a:off x="493112" y="2183953"/>
            <a:ext cx="8543384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00113" algn="l"/>
                <a:tab pos="1169988" algn="l"/>
              </a:tabLst>
            </a:pPr>
            <a:r>
              <a:rPr kumimoji="0" lang="th-TH" sz="2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</a:t>
            </a:r>
            <a:r>
              <a:rPr kumimoji="0" lang="th-TH" sz="26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 </a:t>
            </a:r>
            <a:r>
              <a:rPr kumimoji="0" lang="th-TH" sz="2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จัดพิมพ์ใบเสนอราคาและเอกสารการเสนอราคาของผู้ยื่นข้อเสนอทุกรายจากระบบ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00113" algn="l"/>
                <a:tab pos="1169988" algn="l"/>
              </a:tabLst>
            </a:pPr>
            <a:r>
              <a:rPr kumimoji="0" lang="th-TH" sz="2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ประกวดราคาอิเล็กทรอนิกส์ จำนวน 1 ชุด โดยให้กรรมการทุกคนลงลายมือชื่อกำกับไว้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00113" algn="l"/>
                <a:tab pos="1169988" algn="l"/>
              </a:tabLst>
            </a:pPr>
            <a:r>
              <a:rPr kumimoji="0" lang="th-TH" sz="2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ในใบเสนอราคาและเอกสารการเสนอราคาของผู้ยื่นข้อเสนอทุกแผ่น</a:t>
            </a:r>
            <a:endParaRPr lang="th-TH" sz="2600" b="1" dirty="0">
              <a:solidFill>
                <a:srgbClr val="0000FF"/>
              </a:solidFill>
              <a:latin typeface="EucrosiaUPC" pitchFamily="18" charset="-34"/>
              <a:ea typeface="Cordia New" pitchFamily="34" charset="-34"/>
              <a:cs typeface="EucrosiaUPC" pitchFamily="18" charset="-34"/>
            </a:endParaRP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900113" algn="l"/>
                <a:tab pos="1169988" algn="l"/>
              </a:tabLst>
            </a:pPr>
            <a:r>
              <a:rPr kumimoji="0" lang="th-TH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ทั้งนี้ การซื้อหรือจ้างที่มีการกำหนดคุณลักษณะเฉพาะที่จะต้องคำนึงถึงเทคโนโลยี</a:t>
            </a:r>
            <a:br>
              <a:rPr kumimoji="0" lang="th-TH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</a:br>
            <a:r>
              <a:rPr kumimoji="0" lang="th-TH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ของพัสดุหรือคุณสมบัติของผู้ยื่นข้อเสนอ ซึ่งอาจจะมีข้อเสนอที่ไม่อยู่ในฐานเดียวกัน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900113" algn="l"/>
                <a:tab pos="1169988" algn="l"/>
              </a:tabLst>
            </a:pPr>
            <a:r>
              <a:rPr kumimoji="0" lang="th-TH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เป็นเหตุให้มีปัญหาในการพิจารณาคัดเลือกข้อเสนอ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900113" algn="l"/>
                <a:tab pos="1169988" algn="l"/>
              </a:tabLst>
            </a:pPr>
            <a:r>
              <a:rPr kumimoji="0" lang="th-TH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ให้หน่วยงานของรัฐกำหนดเป็นเงื่อนไขให้มีการยื่นข้อเสนอด้านเทคนิคหรือข้อเสนออื่น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00113" algn="l"/>
                <a:tab pos="1169988" algn="l"/>
              </a:tabLst>
            </a:pPr>
            <a:r>
              <a:rPr kumimoji="0" lang="th-TH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แยกมาต่างหาก ในกรณีเช่นว่านี้ คณะกรรมการยังไม่ต้องจัดพิมพ์ใบเสนอราคา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900113" algn="l"/>
                <a:tab pos="1169988" algn="l"/>
              </a:tabLst>
            </a:pPr>
            <a:r>
              <a:rPr kumimoji="0" lang="th-TH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จนกว่าจะดำเนินการตามข้อ 83 (3) แล้วเสร็จ</a:t>
            </a: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822925"/>
      </p:ext>
    </p:extLst>
  </p:cSld>
  <p:clrMapOvr>
    <a:masterClrMapping/>
  </p:clrMapOvr>
</p:sld>
</file>

<file path=ppt/slides/slide3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344</a:t>
            </a:fld>
            <a:endParaRPr lang="th-TH"/>
          </a:p>
        </p:txBody>
      </p:sp>
      <p:grpSp>
        <p:nvGrpSpPr>
          <p:cNvPr id="3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835011"/>
            <a:ext cx="3982173" cy="345808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DC0BFA12-CB3E-07CB-8A9E-0EC54B26FC0B}"/>
              </a:ext>
            </a:extLst>
          </p:cNvPr>
          <p:cNvGrpSpPr/>
          <p:nvPr/>
        </p:nvGrpSpPr>
        <p:grpSpPr>
          <a:xfrm>
            <a:off x="4560438" y="1340768"/>
            <a:ext cx="4283998" cy="3672408"/>
            <a:chOff x="850730" y="637054"/>
            <a:chExt cx="7078831" cy="624833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E2C38B8F-CCC7-E379-8151-AC3BB9D478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0730" y="4186454"/>
              <a:ext cx="7047650" cy="269893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2687DCF6-4CB3-6620-82E5-87F99F4B6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0730" y="637054"/>
              <a:ext cx="7078831" cy="3551468"/>
            </a:xfrm>
            <a:prstGeom prst="rect">
              <a:avLst/>
            </a:prstGeom>
          </p:spPr>
        </p:pic>
      </p:grpSp>
      <p:pic>
        <p:nvPicPr>
          <p:cNvPr id="15" name="Picture 2" descr="pic5">
            <a:extLst>
              <a:ext uri="{FF2B5EF4-FFF2-40B4-BE49-F238E27FC236}">
                <a16:creationId xmlns:a16="http://schemas.microsoft.com/office/drawing/2014/main" xmlns="" id="{858090A5-56FE-6184-C1E8-75BAF8EAB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1192678" y="4538932"/>
            <a:ext cx="2387888" cy="1742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67734177"/>
      </p:ext>
    </p:extLst>
  </p:cSld>
  <p:clrMapOvr>
    <a:masterClrMapping/>
  </p:clrMapOvr>
</p:sld>
</file>

<file path=ppt/slides/slide3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hecklis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945607">
            <a:off x="5805645" y="3639929"/>
            <a:ext cx="2862234" cy="161067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345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971600" y="260648"/>
            <a:ext cx="1512168" cy="1440160"/>
          </a:xfrm>
          <a:prstGeom prst="wedgeEllipseCallout">
            <a:avLst>
              <a:gd name="adj1" fmla="val 75609"/>
              <a:gd name="adj2" fmla="val 1231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55 </a:t>
            </a:r>
          </a:p>
        </p:txBody>
      </p:sp>
      <p:sp>
        <p:nvSpPr>
          <p:cNvPr id="9" name="Rectangle 8"/>
          <p:cNvSpPr/>
          <p:nvPr/>
        </p:nvSpPr>
        <p:spPr>
          <a:xfrm>
            <a:off x="683568" y="1916832"/>
            <a:ext cx="81369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2" pitchFamily="18" charset="2"/>
              <a:buChar char="v"/>
            </a:pPr>
            <a:r>
              <a:rPr lang="th-TH" b="1" dirty="0">
                <a:solidFill>
                  <a:srgbClr val="0099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ตรวจสอบการมีผลประโยชน์ร่วมกัน และเอกสารหลักฐานการเสนอราคาต่างๆ และพัสดุตัวอย่าง (ถ้ามี) หรือพิจารณาการนำเสนองานของผู้ยื่นข้อเสนอทุกราย หรือเอกสารที่กำหนดให้จัดส่งภายหลังจากวันเสนอราคาตามข้อ 44 แล้วคัดเลือกผู้ยื่นข้อเสนอที่</a:t>
            </a:r>
          </a:p>
        </p:txBody>
      </p:sp>
      <p:sp>
        <p:nvSpPr>
          <p:cNvPr id="10" name="คำบรรยายภาพแบบสี่เหลี่ยม 2"/>
          <p:cNvSpPr/>
          <p:nvPr/>
        </p:nvSpPr>
        <p:spPr>
          <a:xfrm>
            <a:off x="2411760" y="764704"/>
            <a:ext cx="6229356" cy="936104"/>
          </a:xfrm>
          <a:prstGeom prst="wedgeRect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หน้าที่ของคณะกรรมการพิจารณาผลการประกวดราคาอิเล็กทรอนิกส์</a:t>
            </a:r>
            <a:endParaRPr lang="th-TH" sz="3600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27584" y="3645024"/>
            <a:ext cx="62646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ไม่มีผลประโยชน์ร่วมกัน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ยื่นเอกสารการเสนอราคาครบถ้วน ถูกต้อง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มีคุณสมบัติและข้อเสนอทางด้านเทคนิค</a:t>
            </a:r>
          </a:p>
          <a:p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หรือเสนอพัสดุที่มีรายละเอียดคุณลักษณะเฉพาะ</a:t>
            </a:r>
          </a:p>
          <a:p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ครบถ้วน ถูกต้อง ตามเงื่อนไขที่หน่วยงานของรัฐ</a:t>
            </a:r>
          </a:p>
          <a:p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กำหนดไว้ในประกาศและเอกสารประกวดราคาอิเล็กทรอนิกส์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822925"/>
      </p:ext>
    </p:extLst>
  </p:cSld>
  <p:clrMapOvr>
    <a:masterClrMapping/>
  </p:clrMapOvr>
</p:sld>
</file>

<file path=ppt/slides/slide3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2204864"/>
            <a:ext cx="2885086" cy="2133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23528" y="116632"/>
            <a:ext cx="8424936" cy="3239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ในกระบวนการพิจารณา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อาจสอบถามข้อเท็จจริงเพิ่มเติมจากผู้ยื่นข้อเสนอรายใดก็ได้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แต่จะให้ผู้ยื่นข้อเสนอรายใดเปลี่ยนแปลงสาระสำคัญที่เสนอไว้แล้วมิได้ 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หากคณะกรรมการ เห็นว่าผู้ยื่นข้อเสนอรายใดมีคุณสมบัติไม่ครบถ้วนตามเงื่อนไขที่หน่วยงานของรัฐได้กำหนดไว้ในประกาศและเอกสารประกวดราคาฯ ให้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คณะกรรมการตัดรายชื่อผู้ยื่นข้อเสนอรายนั้น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346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5" name="สี่เหลี่ยมผืนผ้า 4"/>
          <p:cNvSpPr/>
          <p:nvPr/>
        </p:nvSpPr>
        <p:spPr>
          <a:xfrm>
            <a:off x="285720" y="3346898"/>
            <a:ext cx="8643998" cy="3106438"/>
          </a:xfrm>
          <a:prstGeom prst="rect">
            <a:avLst/>
          </a:prstGeom>
          <a:noFill/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ในกรณีที่ผู้ยื่นข้อเสนอรายใดเสนอเอกสารทางเทคนิค</a:t>
            </a:r>
          </a:p>
          <a:p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หรือรายละเอียดคุณลักษณะเฉพาะของพัสดุที่จะซื้อหรือจ้าง</a:t>
            </a:r>
          </a:p>
          <a:p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ไม่ครบถ้วน หรือเสนอรายละเอียดแตกต่างไปจากเงื่อนไข</a:t>
            </a:r>
          </a:p>
          <a:p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ที่หน่วยงานของรัฐกำหนดไว้ในประกาศและเอกสารประกวดราคาฯ</a:t>
            </a:r>
          </a:p>
          <a:p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ในส่วนที่มิใช่สาระสำคัญ และความแตกต่างนั้นไม่มีผลทำให้เกิดการได้เปรียบเสียเปรียบต่อผู้ยื่นข้อเสนอรายอื่น หรือเป็นการผิดพลาดเล็กน้อยให้</a:t>
            </a:r>
            <a:r>
              <a:rPr lang="th-TH" b="1" u="sng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พิจารณาผ่อนปรนการตัดสิทธิ์ผู้ยื่นข้อเสนอรายนั้น </a:t>
            </a:r>
          </a:p>
        </p:txBody>
      </p:sp>
      <p:cxnSp>
        <p:nvCxnSpPr>
          <p:cNvPr id="16" name="ตัวเชื่อมต่อตรง 15"/>
          <p:cNvCxnSpPr/>
          <p:nvPr/>
        </p:nvCxnSpPr>
        <p:spPr>
          <a:xfrm>
            <a:off x="7020272" y="5877272"/>
            <a:ext cx="14401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ตัวเชื่อมต่อตรง 18"/>
          <p:cNvCxnSpPr/>
          <p:nvPr/>
        </p:nvCxnSpPr>
        <p:spPr>
          <a:xfrm>
            <a:off x="395536" y="6309320"/>
            <a:ext cx="3600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6884845"/>
      </p:ext>
    </p:extLst>
  </p:cSld>
  <p:clrMapOvr>
    <a:masterClrMapping/>
  </p:clrMapOvr>
</p:sld>
</file>

<file path=ppt/slides/slide3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84784"/>
            <a:ext cx="8208912" cy="280831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algn="ctr"/>
            <a:r>
              <a:rPr lang="th-TH" sz="5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การตรวจเอกสาร</a:t>
            </a:r>
            <a:br>
              <a:rPr lang="th-TH" sz="5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5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(เอกสารครบถ้วน ถูกต้อง หรือไม่ ?)</a:t>
            </a:r>
            <a:endParaRPr lang="th-TH" sz="54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347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636640"/>
            <a:ext cx="9144000" cy="432048"/>
          </a:xfrm>
          <a:prstGeom prst="bentConnector3">
            <a:avLst>
              <a:gd name="adj1" fmla="val 5239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cxnSp>
        <p:nvCxnSpPr>
          <p:cNvPr id="16" name="Elbow Connector 15"/>
          <p:cNvCxnSpPr/>
          <p:nvPr/>
        </p:nvCxnSpPr>
        <p:spPr>
          <a:xfrm flipV="1">
            <a:off x="539552" y="3501008"/>
            <a:ext cx="8604448" cy="35165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348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รูปภาพ 14" descr="410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6112" y="1052736"/>
            <a:ext cx="8322125" cy="5112568"/>
          </a:xfrm>
          <a:prstGeom prst="rect">
            <a:avLst/>
          </a:prstGeom>
        </p:spPr>
      </p:pic>
      <p:sp>
        <p:nvSpPr>
          <p:cNvPr id="13" name="สี่เหลี่ยมผืนผ้า 12"/>
          <p:cNvSpPr/>
          <p:nvPr/>
        </p:nvSpPr>
        <p:spPr>
          <a:xfrm>
            <a:off x="4301667" y="764704"/>
            <a:ext cx="43027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กรณีงานซื้อ / เช่าสังหาริมทรัพย์</a:t>
            </a:r>
            <a:endParaRPr lang="th-TH" sz="3200" dirty="0">
              <a:solidFill>
                <a:srgbClr val="0000FF"/>
              </a:solidFill>
            </a:endParaRPr>
          </a:p>
        </p:txBody>
      </p:sp>
      <p:cxnSp>
        <p:nvCxnSpPr>
          <p:cNvPr id="16" name="ตัวเชื่อมต่อตรง 15"/>
          <p:cNvCxnSpPr/>
          <p:nvPr/>
        </p:nvCxnSpPr>
        <p:spPr>
          <a:xfrm>
            <a:off x="1691680" y="1340768"/>
            <a:ext cx="1800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8926166"/>
      </p:ext>
    </p:extLst>
  </p:cSld>
  <p:clrMapOvr>
    <a:masterClrMapping/>
  </p:clrMapOvr>
</p:sld>
</file>

<file path=ppt/slides/slide3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349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23528" y="1196752"/>
            <a:ext cx="8424937" cy="4968552"/>
            <a:chOff x="323528" y="1196752"/>
            <a:chExt cx="8424937" cy="4968552"/>
          </a:xfrm>
        </p:grpSpPr>
        <p:pic>
          <p:nvPicPr>
            <p:cNvPr id="15" name="รูปภาพ 14" descr="เอกสารซื้อ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42665" y="1751846"/>
              <a:ext cx="5805800" cy="4413458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323528" y="1196752"/>
              <a:ext cx="2552302" cy="95410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กำหนดเงื่อนไขเพิ่มเติม</a:t>
              </a:r>
            </a:p>
            <a:p>
              <a:pPr algn="ctr"/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ในข้อ ๓.๒</a:t>
              </a:r>
              <a:endParaRPr lang="th-TH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23528" y="2492896"/>
              <a:ext cx="2552302" cy="2554545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๑. สำเนาหนังสือรับรองสินค้า </a:t>
              </a:r>
              <a:r>
                <a:rPr lang="en-US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Made in Thailand</a:t>
              </a: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 ของสภาอุตสาหกรรมแห่งประเทศไทย (</a:t>
              </a:r>
              <a:r>
                <a:rPr lang="th-TH" sz="1600" b="1" u="sng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ถ้ามี</a:t>
              </a: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)</a:t>
              </a:r>
            </a:p>
            <a:p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๒. สำเนาหนังสือหรือเอกสารที่รับรองว่าเป็นพัสดุที่ผลิตในประเทศ (เฉพาะกรณีที่กำหนดว่า “เป็นพัสดุที่ผลิตภายในประเทศ” เท่านั้น</a:t>
              </a:r>
              <a:b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</a:b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๓. สำเนาใบขึ้นทะเบียนผู้ประกอบการวิสาหกิจขนาดกลางและขนาดย่อม (</a:t>
              </a:r>
              <a:r>
                <a:rPr lang="en-US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SMEs</a:t>
              </a: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) (</a:t>
              </a:r>
              <a:r>
                <a:rPr lang="th-TH" sz="1600" b="1" u="sng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ถ้ามี</a:t>
              </a: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)</a:t>
              </a:r>
            </a:p>
          </p:txBody>
        </p:sp>
        <p:sp>
          <p:nvSpPr>
            <p:cNvPr id="17" name="Striped Right Arrow 16"/>
            <p:cNvSpPr/>
            <p:nvPr/>
          </p:nvSpPr>
          <p:spPr>
            <a:xfrm rot="5400000">
              <a:off x="1484657" y="2150859"/>
              <a:ext cx="360040" cy="342037"/>
            </a:xfrm>
            <a:prstGeom prst="striped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8" name="Bent Arrow 17"/>
            <p:cNvSpPr/>
            <p:nvPr/>
          </p:nvSpPr>
          <p:spPr>
            <a:xfrm flipV="1">
              <a:off x="1517621" y="5013176"/>
              <a:ext cx="1398195" cy="648072"/>
            </a:xfrm>
            <a:prstGeom prst="bentArrow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19" name="สี่เหลี่ยมผืนผ้า 12"/>
          <p:cNvSpPr/>
          <p:nvPr/>
        </p:nvSpPr>
        <p:spPr>
          <a:xfrm>
            <a:off x="3923928" y="900009"/>
            <a:ext cx="43027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กรณีงานซื้อ / เช่าสังหาริมทรัพย์</a:t>
            </a:r>
            <a:endParaRPr lang="th-TH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0392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37EC18-5E73-47CF-A11A-E9CA1FFF2927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836712"/>
            <a:ext cx="9144000" cy="1008112"/>
          </a:xfrm>
          <a:prstGeom prst="bentConnector3">
            <a:avLst>
              <a:gd name="adj1" fmla="val 50000"/>
            </a:avLst>
          </a:prstGeom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/>
          <p:nvPr/>
        </p:nvCxnSpPr>
        <p:spPr>
          <a:xfrm flipV="1">
            <a:off x="0" y="764704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499992" y="130622"/>
            <a:ext cx="2808312" cy="634082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ประกาศ</a:t>
            </a:r>
          </a:p>
        </p:txBody>
      </p:sp>
      <p:grpSp>
        <p:nvGrpSpPr>
          <p:cNvPr id="9" name="Group 34"/>
          <p:cNvGrpSpPr/>
          <p:nvPr/>
        </p:nvGrpSpPr>
        <p:grpSpPr>
          <a:xfrm>
            <a:off x="683568" y="980728"/>
            <a:ext cx="5472608" cy="792088"/>
            <a:chOff x="254299" y="1608222"/>
            <a:chExt cx="6524796" cy="619220"/>
          </a:xfrm>
          <a:solidFill>
            <a:srgbClr val="99FF33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6" name="Pentagon 35"/>
            <p:cNvSpPr/>
            <p:nvPr/>
          </p:nvSpPr>
          <p:spPr>
            <a:xfrm rot="10800000">
              <a:off x="254299" y="1608222"/>
              <a:ext cx="6524796" cy="619220"/>
            </a:xfrm>
            <a:prstGeom prst="homePlate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Pentagon 4"/>
            <p:cNvSpPr/>
            <p:nvPr/>
          </p:nvSpPr>
          <p:spPr>
            <a:xfrm rot="21600000">
              <a:off x="409107" y="1608222"/>
              <a:ext cx="6369988" cy="619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9679" tIns="68580" rIns="128016" bIns="68580" numCol="1" spcCol="1270" anchor="ctr" anchorCtr="0">
              <a:noAutofit/>
            </a:bodyPr>
            <a:lstStyle/>
            <a:p>
              <a:pPr lvl="0" defTabSz="80010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th-TH" sz="2600" b="1" kern="1200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ประกาศกรมบัญชีกลาง</a:t>
              </a:r>
            </a:p>
          </p:txBody>
        </p:sp>
      </p:grpSp>
      <p:sp>
        <p:nvSpPr>
          <p:cNvPr id="38" name="Oval 37"/>
          <p:cNvSpPr/>
          <p:nvPr/>
        </p:nvSpPr>
        <p:spPr>
          <a:xfrm>
            <a:off x="323528" y="1052736"/>
            <a:ext cx="576064" cy="57606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4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39552" y="213285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/2566 ลงวันที่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31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พฤษภาคม 2566</a:t>
            </a: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6012160" y="213285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7272808" y="2132856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31 พ.ค. 66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7524328" y="1196752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วันที่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   ใช้บังคับ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6156176" y="1196752"/>
            <a:ext cx="1512168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ประกาศ</a:t>
            </a:r>
          </a:p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ราชกิจจา</a:t>
            </a:r>
            <a:r>
              <a:rPr lang="th-TH" sz="20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นุเบกษา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xmlns="" id="{262D64B9-A52D-46C0-9197-3B9B04B95F41}"/>
              </a:ext>
            </a:extLst>
          </p:cNvPr>
          <p:cNvSpPr txBox="1">
            <a:spLocks/>
          </p:cNvSpPr>
          <p:nvPr/>
        </p:nvSpPr>
        <p:spPr>
          <a:xfrm>
            <a:off x="6012160" y="292494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xmlns="" id="{4632FACB-C695-4950-9E26-FEAFA1E151B0}"/>
              </a:ext>
            </a:extLst>
          </p:cNvPr>
          <p:cNvSpPr txBox="1">
            <a:spLocks/>
          </p:cNvSpPr>
          <p:nvPr/>
        </p:nvSpPr>
        <p:spPr>
          <a:xfrm>
            <a:off x="6012160" y="364502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xmlns="" id="{F8975E47-D9FA-48E8-B3DA-D11F54A89ABE}"/>
              </a:ext>
            </a:extLst>
          </p:cNvPr>
          <p:cNvSpPr txBox="1">
            <a:spLocks/>
          </p:cNvSpPr>
          <p:nvPr/>
        </p:nvSpPr>
        <p:spPr>
          <a:xfrm>
            <a:off x="6012160" y="436510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xmlns="" id="{F8975E47-D9FA-48E8-B3DA-D11F54A89ABE}"/>
              </a:ext>
            </a:extLst>
          </p:cNvPr>
          <p:cNvSpPr txBox="1">
            <a:spLocks/>
          </p:cNvSpPr>
          <p:nvPr/>
        </p:nvSpPr>
        <p:spPr>
          <a:xfrm>
            <a:off x="6012160" y="508518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xmlns="" id="{F8975E47-D9FA-48E8-B3DA-D11F54A89ABE}"/>
              </a:ext>
            </a:extLst>
          </p:cNvPr>
          <p:cNvSpPr txBox="1">
            <a:spLocks/>
          </p:cNvSpPr>
          <p:nvPr/>
        </p:nvSpPr>
        <p:spPr>
          <a:xfrm>
            <a:off x="6012160" y="580526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18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-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39552" y="285293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6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/2566 ลงวันที่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28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มิถุนายน 2566</a:t>
            </a: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7272808" y="292494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28 มิ.ย. 66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7272808" y="364502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27 ก.ค. 66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39552" y="357301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7/2566 ลงวันที่ </a:t>
            </a:r>
            <a:r>
              <a:rPr lang="en-US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27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กรกฎาคม 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2566</a:t>
            </a: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7272808" y="437909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r>
              <a:rPr lang="th-TH" sz="1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30 ส.ค. 66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39552" y="501317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endParaRPr lang="th-TH" sz="1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39553" y="573325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endParaRPr lang="th-TH" sz="1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7272808" y="581925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7272808" y="5099174"/>
            <a:ext cx="1691680" cy="274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h-TH" sz="1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539552" y="4293096"/>
            <a:ext cx="5616623" cy="576064"/>
          </a:xfrm>
          <a:prstGeom prst="rect">
            <a:avLst/>
          </a:prstGeom>
          <a:solidFill>
            <a:srgbClr val="FFFFB7"/>
          </a:solidFill>
          <a:ln w="6350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เรื่อง รายซื่อผู้ประกอบการงานก่อสร้างที่มีสิทธิเป็นผู้ยื่นข้อเสนอต่อหน่วยงานของรัฐ ครั้งที่ </a:t>
            </a:r>
            <a:r>
              <a:rPr lang="th-TH" sz="1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8/2566 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ลงวันที่ </a:t>
            </a:r>
            <a:r>
              <a:rPr lang="en-US" sz="1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30</a:t>
            </a:r>
            <a:r>
              <a:rPr lang="th-TH" sz="1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สิงหาคม </a:t>
            </a:r>
            <a:r>
              <a:rPr lang="th-TH" sz="1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2566</a:t>
            </a:r>
          </a:p>
        </p:txBody>
      </p:sp>
    </p:spTree>
    <p:extLst>
      <p:ext uri="{BB962C8B-B14F-4D97-AF65-F5344CB8AC3E}">
        <p14:creationId xmlns:p14="http://schemas.microsoft.com/office/powerpoint/2010/main" val="1562532268"/>
      </p:ext>
    </p:extLst>
  </p:cSld>
  <p:clrMapOvr>
    <a:masterClrMapping/>
  </p:clrMapOvr>
</p:sld>
</file>

<file path=ppt/slides/slide3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350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2411760" y="519644"/>
            <a:ext cx="446449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การจ้างก่อสร้าง</a:t>
            </a:r>
            <a:endParaRPr lang="th-TH" sz="38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4" name="รูปภาพ 13" descr="เอกสารก่อสร้าง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42" y="1188454"/>
            <a:ext cx="8492930" cy="476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380633"/>
      </p:ext>
    </p:extLst>
  </p:cSld>
  <p:clrMapOvr>
    <a:masterClrMapping/>
  </p:clrMapOvr>
</p:sld>
</file>

<file path=ppt/slides/slide3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351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2411760" y="764704"/>
            <a:ext cx="446449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การจ้างก่อสร้าง</a:t>
            </a:r>
            <a:endParaRPr lang="th-TH" sz="38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4" name="รูปภาพ 13" descr="เอกสารก่อสร้าง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365482"/>
            <a:ext cx="8424936" cy="3655806"/>
          </a:xfrm>
          <a:prstGeom prst="rect">
            <a:avLst/>
          </a:prstGeom>
        </p:spPr>
      </p:pic>
      <p:sp>
        <p:nvSpPr>
          <p:cNvPr id="15" name="สี่เหลี่ยมผืนผ้า 14"/>
          <p:cNvSpPr/>
          <p:nvPr/>
        </p:nvSpPr>
        <p:spPr>
          <a:xfrm>
            <a:off x="755576" y="1548081"/>
            <a:ext cx="30155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เอกสารส่วนที่ 1 (ต่อ)</a:t>
            </a:r>
            <a:endParaRPr lang="th-TH" sz="3200" dirty="0"/>
          </a:p>
        </p:txBody>
      </p:sp>
    </p:spTree>
    <p:extLst>
      <p:ext uri="{BB962C8B-B14F-4D97-AF65-F5344CB8AC3E}">
        <p14:creationId xmlns:p14="http://schemas.microsoft.com/office/powerpoint/2010/main" val="3645185619"/>
      </p:ext>
    </p:extLst>
  </p:cSld>
  <p:clrMapOvr>
    <a:masterClrMapping/>
  </p:clrMapOvr>
</p:sld>
</file>

<file path=ppt/slides/slide3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352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cxnSp>
        <p:nvCxnSpPr>
          <p:cNvPr id="19" name="ตัวเชื่อมต่อตรง 18"/>
          <p:cNvCxnSpPr/>
          <p:nvPr/>
        </p:nvCxnSpPr>
        <p:spPr>
          <a:xfrm>
            <a:off x="3851920" y="2636912"/>
            <a:ext cx="482453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285751" y="915916"/>
            <a:ext cx="8534721" cy="5105372"/>
            <a:chOff x="251520" y="620688"/>
            <a:chExt cx="8534721" cy="5105372"/>
          </a:xfrm>
        </p:grpSpPr>
        <p:grpSp>
          <p:nvGrpSpPr>
            <p:cNvPr id="6" name="Group 5"/>
            <p:cNvGrpSpPr/>
            <p:nvPr/>
          </p:nvGrpSpPr>
          <p:grpSpPr>
            <a:xfrm>
              <a:off x="2809578" y="620688"/>
              <a:ext cx="5976663" cy="5105372"/>
              <a:chOff x="844936" y="564660"/>
              <a:chExt cx="7416824" cy="5672652"/>
            </a:xfrm>
          </p:grpSpPr>
          <p:pic>
            <p:nvPicPr>
              <p:cNvPr id="13" name="รูปภาพ 12" descr="เอกสารก่อสร้าง4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44936" y="564660"/>
                <a:ext cx="7416824" cy="3592415"/>
              </a:xfrm>
              <a:prstGeom prst="rect">
                <a:avLst/>
              </a:prstGeom>
            </p:spPr>
          </p:pic>
          <p:pic>
            <p:nvPicPr>
              <p:cNvPr id="14" name="รูปภาพ 13" descr="เอกสารก่อสร้าง5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44936" y="4107317"/>
                <a:ext cx="7416824" cy="2129995"/>
              </a:xfrm>
              <a:prstGeom prst="rect">
                <a:avLst/>
              </a:prstGeom>
            </p:spPr>
          </p:pic>
        </p:grpSp>
        <p:sp>
          <p:nvSpPr>
            <p:cNvPr id="20" name="Rectangle 19"/>
            <p:cNvSpPr/>
            <p:nvPr/>
          </p:nvSpPr>
          <p:spPr>
            <a:xfrm>
              <a:off x="334877" y="764704"/>
              <a:ext cx="2385588" cy="89255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th-TH" sz="2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กำหนดเงื่อนไขเพิ่มเติม</a:t>
              </a:r>
            </a:p>
            <a:p>
              <a:pPr algn="ctr"/>
              <a:r>
                <a:rPr lang="th-TH" sz="2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ในข้อ ๓.๒</a:t>
              </a:r>
              <a:endParaRPr lang="th-TH" sz="26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51520" y="2132856"/>
              <a:ext cx="2468945" cy="1569660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สำเนาใบขึ้นทะเบียนผู้ประกอบการวิสาหกิจขนาดกลางและขนาดย่อม (</a:t>
              </a:r>
              <a:r>
                <a:rPr lang="en-US" sz="24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SMEs</a:t>
              </a:r>
              <a:r>
                <a:rPr lang="th-TH" sz="24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) (</a:t>
              </a:r>
              <a:r>
                <a:rPr lang="th-TH" sz="2400" b="1" u="sng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ถ้ามี</a:t>
              </a:r>
              <a:r>
                <a:rPr lang="th-TH" sz="24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)</a:t>
              </a:r>
            </a:p>
          </p:txBody>
        </p:sp>
        <p:sp>
          <p:nvSpPr>
            <p:cNvPr id="23" name="Striped Right Arrow 22"/>
            <p:cNvSpPr/>
            <p:nvPr/>
          </p:nvSpPr>
          <p:spPr>
            <a:xfrm rot="5400000">
              <a:off x="1412649" y="1718811"/>
              <a:ext cx="360040" cy="342037"/>
            </a:xfrm>
            <a:prstGeom prst="striped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4" name="Bent Arrow 23"/>
            <p:cNvSpPr/>
            <p:nvPr/>
          </p:nvSpPr>
          <p:spPr>
            <a:xfrm flipV="1">
              <a:off x="1421650" y="3718314"/>
              <a:ext cx="1290781" cy="648072"/>
            </a:xfrm>
            <a:prstGeom prst="bentArrow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603993" y="6021288"/>
            <a:ext cx="39062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หมายเหตุ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: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นำไปใช้กับวิธีคัดเลือกด้วย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3995936" y="2924944"/>
            <a:ext cx="47525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843809" y="3212976"/>
            <a:ext cx="309634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8663754"/>
      </p:ext>
    </p:extLst>
  </p:cSld>
  <p:clrMapOvr>
    <a:masterClrMapping/>
  </p:clrMapOvr>
</p:sld>
</file>

<file path=ppt/slides/slide3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353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รูปภาพ 14" descr="410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6112" y="1124744"/>
            <a:ext cx="8322125" cy="5112568"/>
          </a:xfrm>
          <a:prstGeom prst="rect">
            <a:avLst/>
          </a:prstGeom>
        </p:spPr>
      </p:pic>
      <p:sp>
        <p:nvSpPr>
          <p:cNvPr id="13" name="สี่เหลี่ยมผืนผ้า 12"/>
          <p:cNvSpPr/>
          <p:nvPr/>
        </p:nvSpPr>
        <p:spPr>
          <a:xfrm>
            <a:off x="3779912" y="499319"/>
            <a:ext cx="18710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การจ้าง</a:t>
            </a:r>
            <a:endParaRPr lang="th-TH" sz="44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cxnSp>
        <p:nvCxnSpPr>
          <p:cNvPr id="16" name="ตัวเชื่อมต่อตรง 15"/>
          <p:cNvCxnSpPr/>
          <p:nvPr/>
        </p:nvCxnSpPr>
        <p:spPr>
          <a:xfrm>
            <a:off x="1691680" y="1412776"/>
            <a:ext cx="1800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6323235"/>
      </p:ext>
    </p:extLst>
  </p:cSld>
  <p:clrMapOvr>
    <a:masterClrMapping/>
  </p:clrMapOvr>
</p:sld>
</file>

<file path=ppt/slides/slide3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354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23528" y="1124744"/>
            <a:ext cx="8424936" cy="4968552"/>
            <a:chOff x="323528" y="1124744"/>
            <a:chExt cx="8424936" cy="4968552"/>
          </a:xfrm>
        </p:grpSpPr>
        <p:grpSp>
          <p:nvGrpSpPr>
            <p:cNvPr id="22" name="Group 21"/>
            <p:cNvGrpSpPr/>
            <p:nvPr/>
          </p:nvGrpSpPr>
          <p:grpSpPr>
            <a:xfrm>
              <a:off x="323528" y="1124744"/>
              <a:ext cx="8424936" cy="4968552"/>
              <a:chOff x="323528" y="1124744"/>
              <a:chExt cx="8424936" cy="4968552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2915816" y="1124744"/>
                <a:ext cx="5832648" cy="4968552"/>
                <a:chOff x="1055092" y="642698"/>
                <a:chExt cx="7504788" cy="5810637"/>
              </a:xfrm>
            </p:grpSpPr>
            <p:pic>
              <p:nvPicPr>
                <p:cNvPr id="15" name="รูปภาพ 14" descr="410-7.jpg"/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1115616" y="642698"/>
                  <a:ext cx="7272808" cy="2570278"/>
                </a:xfrm>
                <a:prstGeom prst="rect">
                  <a:avLst/>
                </a:prstGeom>
              </p:spPr>
            </p:pic>
            <p:pic>
              <p:nvPicPr>
                <p:cNvPr id="16" name="รูปภาพ 15" descr="410-8.jpg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1055092" y="3159988"/>
                  <a:ext cx="7504788" cy="3293347"/>
                </a:xfrm>
                <a:prstGeom prst="rect">
                  <a:avLst/>
                </a:prstGeom>
              </p:spPr>
            </p:pic>
          </p:grpSp>
          <p:sp>
            <p:nvSpPr>
              <p:cNvPr id="8" name="Rectangle 7"/>
              <p:cNvSpPr/>
              <p:nvPr/>
            </p:nvSpPr>
            <p:spPr>
              <a:xfrm>
                <a:off x="323528" y="1196752"/>
                <a:ext cx="2552302" cy="954107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 algn="ctr"/>
                <a:r>
                  <a:rPr lang="th-TH" b="1" dirty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กำหนดเงื่อนไขเพิ่มเติม</a:t>
                </a:r>
              </a:p>
              <a:p>
                <a:pPr algn="ctr"/>
                <a:r>
                  <a:rPr lang="th-TH" b="1" dirty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ในข้อ ๓.๒</a:t>
                </a:r>
                <a:endParaRPr lang="th-TH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323528" y="2507412"/>
                <a:ext cx="2552302" cy="1569660"/>
              </a:xfrm>
              <a:prstGeom prst="rect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th-TH" sz="2400" b="1" dirty="0">
                    <a:solidFill>
                      <a:srgbClr val="FF0000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rPr>
                  <a:t>สำเนาใบขึ้นทะเบียนผู้ประกอบการวิสาหกิจขนาดกลางและขนาดย่อม (</a:t>
                </a:r>
                <a:r>
                  <a:rPr lang="en-US" sz="2400" b="1" dirty="0">
                    <a:solidFill>
                      <a:srgbClr val="FF0000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rPr>
                  <a:t>SMEs</a:t>
                </a:r>
                <a:r>
                  <a:rPr lang="th-TH" sz="2400" b="1" dirty="0">
                    <a:solidFill>
                      <a:srgbClr val="FF0000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rPr>
                  <a:t>) (</a:t>
                </a:r>
                <a:r>
                  <a:rPr lang="th-TH" sz="2400" b="1" u="sng" dirty="0">
                    <a:solidFill>
                      <a:srgbClr val="FF0000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rPr>
                  <a:t>ถ้ามี</a:t>
                </a:r>
                <a:r>
                  <a:rPr lang="th-TH" sz="2400" b="1" dirty="0">
                    <a:solidFill>
                      <a:srgbClr val="FF0000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rPr>
                  <a:t>)</a:t>
                </a:r>
              </a:p>
            </p:txBody>
          </p:sp>
          <p:sp>
            <p:nvSpPr>
              <p:cNvPr id="14" name="Striped Right Arrow 13"/>
              <p:cNvSpPr/>
              <p:nvPr/>
            </p:nvSpPr>
            <p:spPr>
              <a:xfrm rot="5400000">
                <a:off x="1484657" y="2150859"/>
                <a:ext cx="360040" cy="342037"/>
              </a:xfrm>
              <a:prstGeom prst="stripedRight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7" name="Bent Arrow 16"/>
              <p:cNvSpPr/>
              <p:nvPr/>
            </p:nvSpPr>
            <p:spPr>
              <a:xfrm flipV="1">
                <a:off x="1547664" y="4797152"/>
                <a:ext cx="1398195" cy="648072"/>
              </a:xfrm>
              <a:prstGeom prst="bentArrow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" name="Rectangle 18"/>
            <p:cNvSpPr/>
            <p:nvPr/>
          </p:nvSpPr>
          <p:spPr>
            <a:xfrm>
              <a:off x="1547664" y="4149080"/>
              <a:ext cx="154869" cy="25573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536810" y="4478926"/>
              <a:ext cx="154869" cy="255731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603993" y="6063679"/>
            <a:ext cx="39062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หมายเหตุ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: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นำไปใช้กับวิธีคัดเลือกด้วย</a:t>
            </a:r>
          </a:p>
        </p:txBody>
      </p:sp>
    </p:spTree>
    <p:extLst>
      <p:ext uri="{BB962C8B-B14F-4D97-AF65-F5344CB8AC3E}">
        <p14:creationId xmlns:p14="http://schemas.microsoft.com/office/powerpoint/2010/main" val="2831096014"/>
      </p:ext>
    </p:extLst>
  </p:cSld>
  <p:clrMapOvr>
    <a:masterClrMapping/>
  </p:clrMapOvr>
</p:sld>
</file>

<file path=ppt/slides/slide3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355</a:t>
            </a:fld>
            <a:endParaRPr lang="th-TH"/>
          </a:p>
        </p:txBody>
      </p:sp>
      <p:grpSp>
        <p:nvGrpSpPr>
          <p:cNvPr id="5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E8B46491-C777-E520-AA09-6A7277B77474}"/>
              </a:ext>
            </a:extLst>
          </p:cNvPr>
          <p:cNvGrpSpPr/>
          <p:nvPr/>
        </p:nvGrpSpPr>
        <p:grpSpPr>
          <a:xfrm>
            <a:off x="361189" y="246103"/>
            <a:ext cx="3970526" cy="5318784"/>
            <a:chOff x="430870" y="769608"/>
            <a:chExt cx="3970526" cy="531878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870" y="769608"/>
              <a:ext cx="3970526" cy="2895487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xmlns="" id="{BF2CAF26-EF5F-9671-E6AF-DF895BD30C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870" y="3784136"/>
              <a:ext cx="3970526" cy="2304256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E1E6EB6E-02FE-CDA7-59E7-357EECA071A6}"/>
              </a:ext>
            </a:extLst>
          </p:cNvPr>
          <p:cNvGrpSpPr/>
          <p:nvPr/>
        </p:nvGrpSpPr>
        <p:grpSpPr>
          <a:xfrm>
            <a:off x="4572000" y="647514"/>
            <a:ext cx="4244888" cy="5600824"/>
            <a:chOff x="4572000" y="647514"/>
            <a:chExt cx="4244888" cy="560082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26903DE6-3B77-9C71-17B0-F32FB25BC202}"/>
                </a:ext>
              </a:extLst>
            </p:cNvPr>
            <p:cNvGrpSpPr/>
            <p:nvPr/>
          </p:nvGrpSpPr>
          <p:grpSpPr>
            <a:xfrm>
              <a:off x="4572000" y="647514"/>
              <a:ext cx="4244888" cy="3066541"/>
              <a:chOff x="951385" y="952650"/>
              <a:chExt cx="7261447" cy="5925416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207777F3-1BFC-C83D-1083-5CC7E486A4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1385" y="952650"/>
                <a:ext cx="7241230" cy="1396230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xmlns="" id="{35FE1492-D4E5-C61E-AD9D-9E1670D9F6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1600" y="2348880"/>
                <a:ext cx="7241232" cy="4529186"/>
              </a:xfrm>
              <a:prstGeom prst="rect">
                <a:avLst/>
              </a:prstGeom>
            </p:spPr>
          </p:pic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789BF36F-557A-4E8E-024A-0C41E351ED8E}"/>
                </a:ext>
              </a:extLst>
            </p:cNvPr>
            <p:cNvGrpSpPr/>
            <p:nvPr/>
          </p:nvGrpSpPr>
          <p:grpSpPr>
            <a:xfrm>
              <a:off x="4583816" y="3821132"/>
              <a:ext cx="4233070" cy="2427206"/>
              <a:chOff x="467509" y="1052736"/>
              <a:chExt cx="8243033" cy="4844429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xmlns="" id="{042B5939-BCD0-7408-2F72-1B4A4A8F12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7509" y="1052736"/>
                <a:ext cx="4032483" cy="4844429"/>
              </a:xfrm>
              <a:prstGeom prst="rect">
                <a:avLst/>
              </a:prstGeom>
              <a:ln>
                <a:solidFill>
                  <a:srgbClr val="FF6600"/>
                </a:solidFill>
              </a:ln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xmlns="" id="{7868CE62-3D6B-E05B-E567-B10FB92152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2000" y="1052736"/>
                <a:ext cx="4138542" cy="4844429"/>
              </a:xfrm>
              <a:prstGeom prst="rect">
                <a:avLst/>
              </a:prstGeom>
              <a:ln>
                <a:solidFill>
                  <a:srgbClr val="FF6600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986512125"/>
      </p:ext>
    </p:extLst>
  </p:cSld>
  <p:clrMapOvr>
    <a:masterClrMapping/>
  </p:clrMapOvr>
</p:sld>
</file>

<file path=ppt/slides/slide3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356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338E517-AB43-DFDA-0AE6-DAA17D72DF7B}"/>
              </a:ext>
            </a:extLst>
          </p:cNvPr>
          <p:cNvGrpSpPr/>
          <p:nvPr/>
        </p:nvGrpSpPr>
        <p:grpSpPr>
          <a:xfrm>
            <a:off x="4107599" y="764704"/>
            <a:ext cx="4402596" cy="5400600"/>
            <a:chOff x="4057836" y="368864"/>
            <a:chExt cx="4666286" cy="5796440"/>
          </a:xfrm>
        </p:grpSpPr>
        <p:pic>
          <p:nvPicPr>
            <p:cNvPr id="13" name="รูปภาพ 12" descr="214-1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90451" y="368864"/>
              <a:ext cx="4633671" cy="3211629"/>
            </a:xfrm>
            <a:prstGeom prst="rect">
              <a:avLst/>
            </a:prstGeom>
          </p:spPr>
        </p:pic>
        <p:pic>
          <p:nvPicPr>
            <p:cNvPr id="6" name="รูปภาพ 12" descr="214-7.jpg">
              <a:extLst>
                <a:ext uri="{FF2B5EF4-FFF2-40B4-BE49-F238E27FC236}">
                  <a16:creationId xmlns:a16="http://schemas.microsoft.com/office/drawing/2014/main" xmlns="" id="{F0B85B8F-C748-E5A7-7B1D-F995CAB54B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57836" y="3674669"/>
              <a:ext cx="4661577" cy="2490635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2AFC638-C3CB-E10D-9A49-9CF26F1CE982}"/>
              </a:ext>
            </a:extLst>
          </p:cNvPr>
          <p:cNvSpPr/>
          <p:nvPr/>
        </p:nvSpPr>
        <p:spPr>
          <a:xfrm>
            <a:off x="539552" y="1412776"/>
            <a:ext cx="2932213" cy="1384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แนวทางทางการพิจารณา</a:t>
            </a:r>
          </a:p>
          <a:p>
            <a:pPr algn="ctr"/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คุณสมบัติของผู้ยื่นข้อเสนอ</a:t>
            </a:r>
          </a:p>
          <a:p>
            <a:pPr algn="ctr"/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ที่ไม่เป็นสาระสำคัญ</a:t>
            </a:r>
            <a:endParaRPr lang="th-TH" dirty="0"/>
          </a:p>
        </p:txBody>
      </p:sp>
      <p:pic>
        <p:nvPicPr>
          <p:cNvPr id="14" name="รูปภาพ 5" descr="images.jpg">
            <a:extLst>
              <a:ext uri="{FF2B5EF4-FFF2-40B4-BE49-F238E27FC236}">
                <a16:creationId xmlns:a16="http://schemas.microsoft.com/office/drawing/2014/main" xmlns="" id="{FFC43176-6881-CCD6-C994-9D56074D9B2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3204719"/>
            <a:ext cx="2885086" cy="2133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27786318"/>
      </p:ext>
    </p:extLst>
  </p:cSld>
  <p:clrMapOvr>
    <a:masterClrMapping/>
  </p:clrMapOvr>
</p:sld>
</file>

<file path=ppt/slides/slide3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7064" y="205667"/>
            <a:ext cx="7898795" cy="576064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การตรวจคุณสมบัติของผู้ยื่นข้อเสนอ</a:t>
            </a:r>
            <a:endParaRPr lang="th-TH" sz="3200" dirty="0"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357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F6494F6-677D-EE41-5E7E-601904758C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602" y="709723"/>
            <a:ext cx="7903257" cy="5595338"/>
          </a:xfrm>
          <a:prstGeom prst="rect">
            <a:avLst/>
          </a:prstGeom>
        </p:spPr>
      </p:pic>
    </p:spTree>
  </p:cSld>
  <p:clrMapOvr>
    <a:masterClrMapping/>
  </p:clrMapOvr>
</p:sld>
</file>

<file path=ppt/slides/slide3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2B81729-6906-EC63-73BE-C8A92FAF6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358</a:t>
            </a:fld>
            <a:endParaRPr lang="th-TH"/>
          </a:p>
        </p:txBody>
      </p:sp>
      <p:grpSp>
        <p:nvGrpSpPr>
          <p:cNvPr id="9" name="Group 11">
            <a:extLst>
              <a:ext uri="{FF2B5EF4-FFF2-40B4-BE49-F238E27FC236}">
                <a16:creationId xmlns:a16="http://schemas.microsoft.com/office/drawing/2014/main" xmlns="" id="{A38CF9B9-2424-3D16-6215-22FC7390937A}"/>
              </a:ext>
            </a:extLst>
          </p:cNvPr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xmlns="" id="{C15277C3-DCE1-AD6E-E414-0A28D0F2E903}"/>
                </a:ext>
              </a:extLst>
            </p:cNvPr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>
                <a:extLst>
                  <a:ext uri="{FF2B5EF4-FFF2-40B4-BE49-F238E27FC236}">
                    <a16:creationId xmlns:a16="http://schemas.microsoft.com/office/drawing/2014/main" xmlns="" id="{2CDD021C-2BCD-A054-9071-05C54FDBB90B}"/>
                  </a:ext>
                </a:extLst>
              </p:cNvPr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6">
                  <a:extLst>
                    <a:ext uri="{FF2B5EF4-FFF2-40B4-BE49-F238E27FC236}">
                      <a16:creationId xmlns:a16="http://schemas.microsoft.com/office/drawing/2014/main" xmlns="" id="{768A761C-F8D2-81E6-D7B5-C1BEB9FB98CB}"/>
                    </a:ext>
                  </a:extLst>
                </p:cNvPr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7">
                  <a:extLst>
                    <a:ext uri="{FF2B5EF4-FFF2-40B4-BE49-F238E27FC236}">
                      <a16:creationId xmlns:a16="http://schemas.microsoft.com/office/drawing/2014/main" xmlns="" id="{FC99EA00-71BC-682B-AEFE-C87CFCA903FF}"/>
                    </a:ext>
                  </a:extLst>
                </p:cNvPr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8">
                  <a:extLst>
                    <a:ext uri="{FF2B5EF4-FFF2-40B4-BE49-F238E27FC236}">
                      <a16:creationId xmlns:a16="http://schemas.microsoft.com/office/drawing/2014/main" xmlns="" id="{7572BDAC-77C1-735F-5B19-E0431BD88A86}"/>
                    </a:ext>
                  </a:extLst>
                </p:cNvPr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5">
                <a:extLst>
                  <a:ext uri="{FF2B5EF4-FFF2-40B4-BE49-F238E27FC236}">
                    <a16:creationId xmlns:a16="http://schemas.microsoft.com/office/drawing/2014/main" xmlns="" id="{1FE55301-6F31-AC36-0A94-60E8B2A78194}"/>
                  </a:ext>
                </a:extLst>
              </p:cNvPr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3">
              <a:extLst>
                <a:ext uri="{FF2B5EF4-FFF2-40B4-BE49-F238E27FC236}">
                  <a16:creationId xmlns:a16="http://schemas.microsoft.com/office/drawing/2014/main" xmlns="" id="{44AF53F3-0E40-018D-0EDA-2D4E51F5FFEB}"/>
                </a:ext>
              </a:extLst>
            </p:cNvPr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CB944329-5706-4DB9-BF40-E642AE6DABA3}"/>
              </a:ext>
            </a:extLst>
          </p:cNvPr>
          <p:cNvGrpSpPr/>
          <p:nvPr/>
        </p:nvGrpSpPr>
        <p:grpSpPr>
          <a:xfrm>
            <a:off x="179513" y="116632"/>
            <a:ext cx="8828289" cy="6165507"/>
            <a:chOff x="179513" y="116632"/>
            <a:chExt cx="8828289" cy="616550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0ABBB246-BD2B-3166-6700-8B3A3076AF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9513" y="116632"/>
              <a:ext cx="4392488" cy="3009852"/>
            </a:xfrm>
            <a:prstGeom prst="rect">
              <a:avLst/>
            </a:prstGeom>
            <a:ln>
              <a:solidFill>
                <a:srgbClr val="FF6600"/>
              </a:solidFill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D4E3E7A0-659C-3EA1-9C87-D98B3891D1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16016" y="116632"/>
              <a:ext cx="4291786" cy="3001854"/>
            </a:xfrm>
            <a:prstGeom prst="rect">
              <a:avLst/>
            </a:prstGeom>
            <a:ln>
              <a:solidFill>
                <a:srgbClr val="FF6600"/>
              </a:solidFill>
            </a:ln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323BF769-36D8-2998-A274-E0098C47B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9513" y="3284984"/>
              <a:ext cx="4392487" cy="2952159"/>
            </a:xfrm>
            <a:prstGeom prst="rect">
              <a:avLst/>
            </a:prstGeom>
            <a:ln>
              <a:solidFill>
                <a:srgbClr val="FF6600"/>
              </a:solidFill>
            </a:ln>
          </p:spPr>
        </p:pic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xmlns="" id="{D207620C-43FB-8853-A147-C1627BFE2EFD}"/>
                </a:ext>
              </a:extLst>
            </p:cNvPr>
            <p:cNvGrpSpPr/>
            <p:nvPr/>
          </p:nvGrpSpPr>
          <p:grpSpPr>
            <a:xfrm>
              <a:off x="4708214" y="3284984"/>
              <a:ext cx="4299588" cy="2997155"/>
              <a:chOff x="4708214" y="3420923"/>
              <a:chExt cx="4299588" cy="2824466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xmlns="" id="{E05CDFD7-9EC9-667A-D1F0-F31C460F3F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08214" y="5114497"/>
                <a:ext cx="2333322" cy="1130892"/>
              </a:xfrm>
              <a:prstGeom prst="rect">
                <a:avLst/>
              </a:prstGeom>
              <a:ln>
                <a:solidFill>
                  <a:srgbClr val="FF6600"/>
                </a:solidFill>
              </a:ln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xmlns="" id="{8A87E911-4204-3BC2-E6AF-33846D92C6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16016" y="3424946"/>
                <a:ext cx="2325520" cy="1632246"/>
              </a:xfrm>
              <a:prstGeom prst="rect">
                <a:avLst/>
              </a:prstGeom>
              <a:ln>
                <a:solidFill>
                  <a:srgbClr val="FF6600"/>
                </a:solidFill>
              </a:ln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xmlns="" id="{DB0CE526-45EE-D16D-CBBE-8E4A4C5582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92280" y="3420923"/>
                <a:ext cx="1915522" cy="2816389"/>
              </a:xfrm>
              <a:prstGeom prst="rect">
                <a:avLst/>
              </a:prstGeom>
              <a:ln>
                <a:solidFill>
                  <a:srgbClr val="FF6600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210818628"/>
      </p:ext>
    </p:extLst>
  </p:cSld>
  <p:clrMapOvr>
    <a:masterClrMapping/>
  </p:clrMapOvr>
</p:sld>
</file>

<file path=ppt/slides/slide3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359</a:t>
            </a:fld>
            <a:endParaRPr lang="th-TH"/>
          </a:p>
        </p:txBody>
      </p:sp>
      <p:grpSp>
        <p:nvGrpSpPr>
          <p:cNvPr id="3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สี่เหลี่ยมผืนผ้า 13"/>
          <p:cNvSpPr/>
          <p:nvPr/>
        </p:nvSpPr>
        <p:spPr>
          <a:xfrm>
            <a:off x="514043" y="827876"/>
            <a:ext cx="7632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ข้อ 8. ไม่เป็นผู้มีผลประโยชน์ร่วมกันกับผู้ยื่นข้อเสนอรายอื่น หรือกระทำการอันเป็นการขัดขวางการแข่งขันราคาอย่างเป็นธรรม</a:t>
            </a:r>
            <a:endParaRPr lang="en-US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467544" y="226029"/>
            <a:ext cx="44390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h-TH" sz="4000" b="1" dirty="0">
                <a:solidFill>
                  <a:srgbClr val="FF0000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การตรวจคุณสมบัติ (ต่อ) </a:t>
            </a:r>
            <a:endParaRPr lang="th-TH" sz="4000" dirty="0"/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464298" y="1695167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">
              <a:buFont typeface="Arial" pitchFamily="34" charset="0"/>
              <a:buChar char="•"/>
              <a:defRPr/>
            </a:pPr>
            <a:r>
              <a:rPr lang="th-TH" sz="24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ระเบียบกระทรวงการคลังว่าด้วยการจัดซื้อจัดจ้างและการบริหารพัสดุภาครัฐ พ.ศ. 2560 ข้อ 4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2556049-64C5-A784-6E28-A3F3D0045A66}"/>
              </a:ext>
            </a:extLst>
          </p:cNvPr>
          <p:cNvGrpSpPr/>
          <p:nvPr/>
        </p:nvGrpSpPr>
        <p:grpSpPr>
          <a:xfrm>
            <a:off x="323528" y="2204864"/>
            <a:ext cx="4273981" cy="4140460"/>
            <a:chOff x="395536" y="2204864"/>
            <a:chExt cx="4273981" cy="414046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DB039EB1-25C5-F3F6-A5F9-B4CD984EF417}"/>
                </a:ext>
              </a:extLst>
            </p:cNvPr>
            <p:cNvGrpSpPr/>
            <p:nvPr/>
          </p:nvGrpSpPr>
          <p:grpSpPr>
            <a:xfrm>
              <a:off x="395536" y="2204864"/>
              <a:ext cx="4273981" cy="1818386"/>
              <a:chOff x="467544" y="2636912"/>
              <a:chExt cx="8280920" cy="3312368"/>
            </a:xfrm>
          </p:grpSpPr>
          <p:pic>
            <p:nvPicPr>
              <p:cNvPr id="16" name="รูปภาพ 15" descr="ผลประโยชน์ร่วมกัน1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67544" y="2694668"/>
                <a:ext cx="8280920" cy="3254612"/>
              </a:xfrm>
              <a:prstGeom prst="rect">
                <a:avLst/>
              </a:prstGeom>
            </p:spPr>
          </p:pic>
          <p:sp>
            <p:nvSpPr>
              <p:cNvPr id="18" name="สี่เหลี่ยมผืนผ้า 17"/>
              <p:cNvSpPr/>
              <p:nvPr/>
            </p:nvSpPr>
            <p:spPr>
              <a:xfrm>
                <a:off x="1043608" y="2636912"/>
                <a:ext cx="2448272" cy="36004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pic>
          <p:nvPicPr>
            <p:cNvPr id="7" name="รูปภาพ 13" descr="ผลประโยชน์ร่วมกัน2.jpg">
              <a:extLst>
                <a:ext uri="{FF2B5EF4-FFF2-40B4-BE49-F238E27FC236}">
                  <a16:creationId xmlns:a16="http://schemas.microsoft.com/office/drawing/2014/main" xmlns="" id="{8EE61FEC-A4CA-9E00-D5A0-486E530F6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5536" y="4052038"/>
              <a:ext cx="4241778" cy="2293286"/>
            </a:xfrm>
            <a:prstGeom prst="rect">
              <a:avLst/>
            </a:prstGeom>
          </p:spPr>
        </p:pic>
      </p:grpSp>
      <p:pic>
        <p:nvPicPr>
          <p:cNvPr id="9" name="รูปภาพ 13" descr="ผลประโยชน์ร่วมกัน3.jpg">
            <a:extLst>
              <a:ext uri="{FF2B5EF4-FFF2-40B4-BE49-F238E27FC236}">
                <a16:creationId xmlns:a16="http://schemas.microsoft.com/office/drawing/2014/main" xmlns="" id="{B753FB68-415B-BA41-E044-AE39BBB0B93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1127" y="2245096"/>
            <a:ext cx="4149081" cy="138825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0818E9DA-2169-AAAB-10CC-60BC651574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1128" y="3720583"/>
            <a:ext cx="4149080" cy="2563759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36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844824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sz="72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นิยาม</a:t>
            </a: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360</a:t>
            </a:fld>
            <a:endParaRPr lang="th-TH"/>
          </a:p>
        </p:txBody>
      </p:sp>
      <p:grpSp>
        <p:nvGrpSpPr>
          <p:cNvPr id="3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C8D6423E-4110-AA6A-A80F-41BA9E753D6D}"/>
              </a:ext>
            </a:extLst>
          </p:cNvPr>
          <p:cNvGrpSpPr/>
          <p:nvPr/>
        </p:nvGrpSpPr>
        <p:grpSpPr>
          <a:xfrm>
            <a:off x="327078" y="905696"/>
            <a:ext cx="4118117" cy="4899567"/>
            <a:chOff x="327078" y="905696"/>
            <a:chExt cx="4118117" cy="4899567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12E6323C-DFD6-BE32-0A3D-25CCFF13A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8324" y="905696"/>
              <a:ext cx="4066871" cy="1732295"/>
            </a:xfrm>
            <a:prstGeom prst="rect">
              <a:avLst/>
            </a:prstGeom>
            <a:ln>
              <a:solidFill>
                <a:srgbClr val="FF6600"/>
              </a:solidFill>
            </a:ln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57BC5A7B-4F82-B9C4-286B-0B4AABF03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7078" y="3167476"/>
              <a:ext cx="4061003" cy="2637787"/>
            </a:xfrm>
            <a:prstGeom prst="rect">
              <a:avLst/>
            </a:prstGeom>
            <a:ln>
              <a:solidFill>
                <a:srgbClr val="FF6600"/>
              </a:solidFill>
            </a:ln>
          </p:spPr>
        </p:pic>
        <p:sp>
          <p:nvSpPr>
            <p:cNvPr id="28" name="Arrow: Down 27">
              <a:extLst>
                <a:ext uri="{FF2B5EF4-FFF2-40B4-BE49-F238E27FC236}">
                  <a16:creationId xmlns:a16="http://schemas.microsoft.com/office/drawing/2014/main" xmlns="" id="{21A20BB8-E134-DCC3-F84B-52895DE0BC2D}"/>
                </a:ext>
              </a:extLst>
            </p:cNvPr>
            <p:cNvSpPr/>
            <p:nvPr/>
          </p:nvSpPr>
          <p:spPr>
            <a:xfrm>
              <a:off x="2195736" y="2637991"/>
              <a:ext cx="432048" cy="502977"/>
            </a:xfrm>
            <a:prstGeom prst="downArrow">
              <a:avLst/>
            </a:prstGeom>
            <a:solidFill>
              <a:srgbClr val="FF99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326830D6-23D9-3B60-0B3E-0C0F673E09C0}"/>
              </a:ext>
            </a:extLst>
          </p:cNvPr>
          <p:cNvGrpSpPr/>
          <p:nvPr/>
        </p:nvGrpSpPr>
        <p:grpSpPr>
          <a:xfrm>
            <a:off x="4620262" y="897505"/>
            <a:ext cx="4367971" cy="5303803"/>
            <a:chOff x="4672304" y="836712"/>
            <a:chExt cx="4367971" cy="5303803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xmlns="" id="{B54D3016-D48D-87E1-21B5-2EC856284A8D}"/>
                </a:ext>
              </a:extLst>
            </p:cNvPr>
            <p:cNvGrpSpPr/>
            <p:nvPr/>
          </p:nvGrpSpPr>
          <p:grpSpPr>
            <a:xfrm>
              <a:off x="4672304" y="1556792"/>
              <a:ext cx="4165143" cy="4583723"/>
              <a:chOff x="4672304" y="1201135"/>
              <a:chExt cx="4165143" cy="4583723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xmlns="" id="{CB40FE2B-3027-FE02-BF3E-A8A53DC85CD0}"/>
                  </a:ext>
                </a:extLst>
              </p:cNvPr>
              <p:cNvGrpSpPr/>
              <p:nvPr/>
            </p:nvGrpSpPr>
            <p:grpSpPr>
              <a:xfrm>
                <a:off x="4672304" y="1201135"/>
                <a:ext cx="4150297" cy="3456384"/>
                <a:chOff x="1492666" y="116632"/>
                <a:chExt cx="7399814" cy="6192688"/>
              </a:xfrm>
            </p:grpSpPr>
            <p:pic>
              <p:nvPicPr>
                <p:cNvPr id="24" name="Picture 23" descr="ผลประโยชน์ร่วมกัน.jpg">
                  <a:extLst>
                    <a:ext uri="{FF2B5EF4-FFF2-40B4-BE49-F238E27FC236}">
                      <a16:creationId xmlns:a16="http://schemas.microsoft.com/office/drawing/2014/main" xmlns="" id="{B5B0B9D9-D1E7-95BD-5267-4D1BEB56027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1550218" y="116632"/>
                  <a:ext cx="7342262" cy="3103696"/>
                </a:xfrm>
                <a:prstGeom prst="rect">
                  <a:avLst/>
                </a:prstGeom>
              </p:spPr>
            </p:pic>
            <p:pic>
              <p:nvPicPr>
                <p:cNvPr id="25" name="Picture 24" descr="ผลประโยชน์ร่วมกัน2.jpg">
                  <a:extLst>
                    <a:ext uri="{FF2B5EF4-FFF2-40B4-BE49-F238E27FC236}">
                      <a16:creationId xmlns:a16="http://schemas.microsoft.com/office/drawing/2014/main" xmlns="" id="{5CFC8125-C17B-67B6-3B2D-4107C00E272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1492666" y="3209514"/>
                  <a:ext cx="7399814" cy="3099806"/>
                </a:xfrm>
                <a:prstGeom prst="rect">
                  <a:avLst/>
                </a:prstGeom>
              </p:spPr>
            </p:pic>
          </p:grpSp>
          <p:pic>
            <p:nvPicPr>
              <p:cNvPr id="26" name="Picture 25" descr="ผลประโยชน์ร่วมกัน3.jpg">
                <a:extLst>
                  <a:ext uri="{FF2B5EF4-FFF2-40B4-BE49-F238E27FC236}">
                    <a16:creationId xmlns:a16="http://schemas.microsoft.com/office/drawing/2014/main" xmlns="" id="{6A2AD04B-D4C5-D122-1AD9-EC484A126D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687150" y="4754505"/>
                <a:ext cx="4150297" cy="1030353"/>
              </a:xfrm>
              <a:prstGeom prst="rect">
                <a:avLst/>
              </a:prstGeom>
            </p:spPr>
          </p:pic>
        </p:grp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xmlns="" id="{306F7126-6AC5-2E4E-BFCF-A467B62D6E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704583" y="836712"/>
              <a:ext cx="4057525" cy="720080"/>
            </a:xfrm>
            <a:prstGeom prst="rect">
              <a:avLst/>
            </a:prstGeom>
          </p:spPr>
        </p:pic>
        <p:sp>
          <p:nvSpPr>
            <p:cNvPr id="31" name="Arrow: Curved Left 30">
              <a:extLst>
                <a:ext uri="{FF2B5EF4-FFF2-40B4-BE49-F238E27FC236}">
                  <a16:creationId xmlns:a16="http://schemas.microsoft.com/office/drawing/2014/main" xmlns="" id="{BB007864-F045-0E29-84F8-EF0C1E204943}"/>
                </a:ext>
              </a:extLst>
            </p:cNvPr>
            <p:cNvSpPr/>
            <p:nvPr/>
          </p:nvSpPr>
          <p:spPr>
            <a:xfrm>
              <a:off x="8604927" y="1101134"/>
              <a:ext cx="435348" cy="911315"/>
            </a:xfrm>
            <a:prstGeom prst="curvedLef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8048943"/>
      </p:ext>
    </p:extLst>
  </p:cSld>
  <p:clrMapOvr>
    <a:masterClrMapping/>
  </p:clrMapOvr>
</p:sld>
</file>

<file path=ppt/slides/slide3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361</a:t>
            </a:fld>
            <a:endParaRPr lang="th-TH"/>
          </a:p>
        </p:txBody>
      </p:sp>
      <p:grpSp>
        <p:nvGrpSpPr>
          <p:cNvPr id="2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1547664" y="695598"/>
            <a:ext cx="65527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6925" indent="-796925" algn="ctr">
              <a:defRPr/>
            </a:pP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ระเบียบกระทรวงการคลังว่าด้วยการจัดซื้อจัดจ้าง</a:t>
            </a:r>
          </a:p>
          <a:p>
            <a:pPr marL="796925" indent="-796925" algn="ctr">
              <a:defRPr/>
            </a:pP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และการบริหารพัสดุภาครัฐ พ.ศ. 2560</a:t>
            </a:r>
          </a:p>
        </p:txBody>
      </p:sp>
      <p:sp>
        <p:nvSpPr>
          <p:cNvPr id="14" name="คำบรรยายภาพแบบวงรี 3"/>
          <p:cNvSpPr/>
          <p:nvPr/>
        </p:nvSpPr>
        <p:spPr>
          <a:xfrm>
            <a:off x="323528" y="980728"/>
            <a:ext cx="1368152" cy="1368152"/>
          </a:xfrm>
          <a:prstGeom prst="wedgeEllipseCallout">
            <a:avLst>
              <a:gd name="adj1" fmla="val 59354"/>
              <a:gd name="adj2" fmla="val -41389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40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</a:t>
            </a:r>
            <a:r>
              <a:rPr lang="en-US" sz="40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4</a:t>
            </a:r>
            <a:r>
              <a:rPr lang="th-TH" sz="40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pic>
        <p:nvPicPr>
          <p:cNvPr id="15" name="รูปภาพ 14" descr="ผลประโยชน์ร่วมกัน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492896"/>
            <a:ext cx="8640960" cy="3230189"/>
          </a:xfrm>
          <a:prstGeom prst="rect">
            <a:avLst/>
          </a:prstGeom>
        </p:spPr>
      </p:pic>
      <p:sp>
        <p:nvSpPr>
          <p:cNvPr id="16" name="สี่เหลี่ยมผืนผ้า 15"/>
          <p:cNvSpPr/>
          <p:nvPr/>
        </p:nvSpPr>
        <p:spPr>
          <a:xfrm>
            <a:off x="1043608" y="2492896"/>
            <a:ext cx="331236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91930342"/>
      </p:ext>
    </p:extLst>
  </p:cSld>
  <p:clrMapOvr>
    <a:masterClrMapping/>
  </p:clrMapOvr>
</p:sld>
</file>

<file path=ppt/slides/slide3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172535B9-CC4F-A0EE-6A4A-8A5C6349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362</a:t>
            </a:fld>
            <a:endParaRPr lang="th-TH"/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xmlns="" id="{FCC1FEA9-2B77-D464-BAD3-C5C35855D43B}"/>
              </a:ext>
            </a:extLst>
          </p:cNvPr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>
              <a:extLst>
                <a:ext uri="{FF2B5EF4-FFF2-40B4-BE49-F238E27FC236}">
                  <a16:creationId xmlns:a16="http://schemas.microsoft.com/office/drawing/2014/main" xmlns="" id="{93FBA033-6E4A-2A7F-B914-F7141B2688E5}"/>
                </a:ext>
              </a:extLst>
            </p:cNvPr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>
                <a:extLst>
                  <a:ext uri="{FF2B5EF4-FFF2-40B4-BE49-F238E27FC236}">
                    <a16:creationId xmlns:a16="http://schemas.microsoft.com/office/drawing/2014/main" xmlns="" id="{7FA7FD16-FFF4-F48A-EB95-79601661DA44}"/>
                  </a:ext>
                </a:extLst>
              </p:cNvPr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>
                  <a:extLst>
                    <a:ext uri="{FF2B5EF4-FFF2-40B4-BE49-F238E27FC236}">
                      <a16:creationId xmlns:a16="http://schemas.microsoft.com/office/drawing/2014/main" xmlns="" id="{B505487E-F0E2-4750-9B42-7E564BF73631}"/>
                    </a:ext>
                  </a:extLst>
                </p:cNvPr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xmlns="" id="{5AE92B2D-BA48-845A-6EB7-4F8E00DD6BB5}"/>
                    </a:ext>
                  </a:extLst>
                </p:cNvPr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xmlns="" id="{6C9B46A0-10A7-1117-1BAB-EFBD740AE11E}"/>
                    </a:ext>
                  </a:extLst>
                </p:cNvPr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xmlns="" id="{7F405981-96E4-11A9-E459-470C2C416F10}"/>
                  </a:ext>
                </a:extLst>
              </p:cNvPr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43297057-91E3-411B-8847-64C2387DB294}"/>
                </a:ext>
              </a:extLst>
            </p:cNvPr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EDA8B7BD-C8F4-3544-4F25-9974C8DC7466}"/>
              </a:ext>
            </a:extLst>
          </p:cNvPr>
          <p:cNvGrpSpPr/>
          <p:nvPr/>
        </p:nvGrpSpPr>
        <p:grpSpPr>
          <a:xfrm>
            <a:off x="291045" y="260648"/>
            <a:ext cx="8612398" cy="6048672"/>
            <a:chOff x="291045" y="260648"/>
            <a:chExt cx="8612398" cy="604867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A567134F-BF10-C64C-DFE0-77455D244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71182" y="260648"/>
              <a:ext cx="4232261" cy="2849578"/>
            </a:xfrm>
            <a:prstGeom prst="rect">
              <a:avLst/>
            </a:prstGeom>
            <a:ln>
              <a:solidFill>
                <a:srgbClr val="FF6600"/>
              </a:solidFill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36116F3C-0923-CAB1-20FE-A82774486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1045" y="260648"/>
              <a:ext cx="4196979" cy="2854662"/>
            </a:xfrm>
            <a:prstGeom prst="rect">
              <a:avLst/>
            </a:prstGeom>
            <a:ln>
              <a:solidFill>
                <a:srgbClr val="FF6600"/>
              </a:solidFill>
            </a:ln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972FF8ED-5A6B-62D2-388E-C0DA0446A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55061" y="3290570"/>
              <a:ext cx="4232262" cy="2998032"/>
            </a:xfrm>
            <a:prstGeom prst="rect">
              <a:avLst/>
            </a:prstGeom>
            <a:ln>
              <a:solidFill>
                <a:srgbClr val="FF6600"/>
              </a:solidFill>
            </a:ln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xmlns="" id="{D937B95C-151D-2017-EB34-68F239EB9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011" y="3284303"/>
              <a:ext cx="4185013" cy="3025017"/>
            </a:xfrm>
            <a:prstGeom prst="rect">
              <a:avLst/>
            </a:prstGeom>
            <a:ln>
              <a:solidFill>
                <a:srgbClr val="FF6600"/>
              </a:solidFill>
            </a:ln>
          </p:spPr>
        </p:pic>
        <p:sp>
          <p:nvSpPr>
            <p:cNvPr id="25" name="Arrow: Down 24">
              <a:extLst>
                <a:ext uri="{FF2B5EF4-FFF2-40B4-BE49-F238E27FC236}">
                  <a16:creationId xmlns:a16="http://schemas.microsoft.com/office/drawing/2014/main" xmlns="" id="{DCFB59AB-7612-ACFA-9E70-DAE312C5F7CF}"/>
                </a:ext>
              </a:extLst>
            </p:cNvPr>
            <p:cNvSpPr/>
            <p:nvPr/>
          </p:nvSpPr>
          <p:spPr>
            <a:xfrm>
              <a:off x="6663791" y="3038218"/>
              <a:ext cx="360040" cy="390782"/>
            </a:xfrm>
            <a:prstGeom prst="downArrow">
              <a:avLst/>
            </a:prstGeom>
            <a:solidFill>
              <a:srgbClr val="FF99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rrow: Left 25">
              <a:extLst>
                <a:ext uri="{FF2B5EF4-FFF2-40B4-BE49-F238E27FC236}">
                  <a16:creationId xmlns:a16="http://schemas.microsoft.com/office/drawing/2014/main" xmlns="" id="{D7B8A771-D452-4A78-5E74-B3F57D07E881}"/>
                </a:ext>
              </a:extLst>
            </p:cNvPr>
            <p:cNvSpPr/>
            <p:nvPr/>
          </p:nvSpPr>
          <p:spPr>
            <a:xfrm>
              <a:off x="4319515" y="4562773"/>
              <a:ext cx="504056" cy="360040"/>
            </a:xfrm>
            <a:prstGeom prst="leftArrow">
              <a:avLst/>
            </a:prstGeom>
            <a:solidFill>
              <a:srgbClr val="FF99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66734238"/>
      </p:ext>
    </p:extLst>
  </p:cSld>
  <p:clrMapOvr>
    <a:masterClrMapping/>
  </p:clrMapOvr>
</p:sld>
</file>

<file path=ppt/slides/slide3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591272F9-7826-BFFC-0B03-1FA1447B632E}"/>
              </a:ext>
            </a:extLst>
          </p:cNvPr>
          <p:cNvGrpSpPr/>
          <p:nvPr/>
        </p:nvGrpSpPr>
        <p:grpSpPr>
          <a:xfrm>
            <a:off x="305071" y="476672"/>
            <a:ext cx="4266929" cy="6068449"/>
            <a:chOff x="315183" y="598190"/>
            <a:chExt cx="4054669" cy="597319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E05DD67D-8963-3AF2-40ED-09A0FE9DD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183" y="4877658"/>
              <a:ext cx="4025393" cy="169372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459" y="598190"/>
              <a:ext cx="3964271" cy="232323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5A1EE7DE-B901-2B33-832E-3A8297663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459" y="2957427"/>
              <a:ext cx="4025393" cy="1884227"/>
            </a:xfrm>
            <a:prstGeom prst="rect">
              <a:avLst/>
            </a:prstGeom>
          </p:spPr>
        </p:pic>
      </p:grp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363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สี่เหลี่ยมผืนผ้า 14"/>
          <p:cNvSpPr/>
          <p:nvPr/>
        </p:nvSpPr>
        <p:spPr>
          <a:xfrm>
            <a:off x="467544" y="136525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การพิจารณาคุณสมบัติของผู้ยื่นข้อเสนอที่เป็นกิจการร่วมค้า กับ กิจการค้าร่วม</a:t>
            </a:r>
            <a:endParaRPr lang="th-TH" sz="2400" dirty="0">
              <a:solidFill>
                <a:srgbClr val="0000FF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E66A1822-A9F6-0A94-6F32-ABE127C93852}"/>
              </a:ext>
            </a:extLst>
          </p:cNvPr>
          <p:cNvGrpSpPr/>
          <p:nvPr/>
        </p:nvGrpSpPr>
        <p:grpSpPr>
          <a:xfrm>
            <a:off x="4701313" y="1052736"/>
            <a:ext cx="4094637" cy="5112568"/>
            <a:chOff x="4701313" y="1052736"/>
            <a:chExt cx="4094637" cy="5112568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76590878-2729-30AE-14BF-97F82234AA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1313" y="1052736"/>
              <a:ext cx="4094637" cy="223224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812139D0-381B-DD8D-24F4-FF9174FDFD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9808" y="3301930"/>
              <a:ext cx="4076142" cy="28633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364</a:t>
            </a:fld>
            <a:endParaRPr lang="th-TH"/>
          </a:p>
        </p:txBody>
      </p:sp>
      <p:grpSp>
        <p:nvGrpSpPr>
          <p:cNvPr id="5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C1ED8F8-22DC-24D1-3DD7-D1073BB9B4C8}"/>
              </a:ext>
            </a:extLst>
          </p:cNvPr>
          <p:cNvGrpSpPr/>
          <p:nvPr/>
        </p:nvGrpSpPr>
        <p:grpSpPr>
          <a:xfrm>
            <a:off x="971600" y="815615"/>
            <a:ext cx="5132206" cy="5400601"/>
            <a:chOff x="3502801" y="764703"/>
            <a:chExt cx="5132206" cy="540060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8F69A7D6-6D44-28ED-7CEE-898640D240F5}"/>
                </a:ext>
              </a:extLst>
            </p:cNvPr>
            <p:cNvGrpSpPr/>
            <p:nvPr/>
          </p:nvGrpSpPr>
          <p:grpSpPr>
            <a:xfrm>
              <a:off x="3508310" y="764703"/>
              <a:ext cx="5126697" cy="3340765"/>
              <a:chOff x="323528" y="836712"/>
              <a:chExt cx="8394408" cy="5244180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32865ABC-83EB-8463-31B2-3CDA7F4F22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3528" y="836712"/>
                <a:ext cx="8394408" cy="1936140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xmlns="" id="{398874F4-4F9B-4774-2647-6C777FBC84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3528" y="2780928"/>
                <a:ext cx="8394408" cy="3299964"/>
              </a:xfrm>
              <a:prstGeom prst="rect">
                <a:avLst/>
              </a:prstGeom>
            </p:spPr>
          </p:pic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xmlns="" id="{D44ACE23-413D-B5A5-68CE-75175757BCC3}"/>
                  </a:ext>
                </a:extLst>
              </p:cNvPr>
              <p:cNvSpPr/>
              <p:nvPr/>
            </p:nvSpPr>
            <p:spPr>
              <a:xfrm>
                <a:off x="3419872" y="2636912"/>
                <a:ext cx="720080" cy="22842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C9E12612-FA5C-7F17-6C9C-6736C551EC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2801" y="4149080"/>
              <a:ext cx="5132206" cy="2016224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EF4705A4-B37B-5A4B-9908-7778A632F9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421" y="2385699"/>
            <a:ext cx="2899592" cy="176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391757"/>
      </p:ext>
    </p:extLst>
  </p:cSld>
  <p:clrMapOvr>
    <a:masterClrMapping/>
  </p:clrMapOvr>
</p:sld>
</file>

<file path=ppt/slides/slide3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365</a:t>
            </a:fld>
            <a:endParaRPr lang="th-TH"/>
          </a:p>
        </p:txBody>
      </p:sp>
      <p:grpSp>
        <p:nvGrpSpPr>
          <p:cNvPr id="5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B8F05688-CC0F-0C0B-CF1D-02BF021D44A8}"/>
              </a:ext>
            </a:extLst>
          </p:cNvPr>
          <p:cNvGrpSpPr/>
          <p:nvPr/>
        </p:nvGrpSpPr>
        <p:grpSpPr>
          <a:xfrm>
            <a:off x="179512" y="764704"/>
            <a:ext cx="4464496" cy="5616624"/>
            <a:chOff x="513184" y="752810"/>
            <a:chExt cx="4418856" cy="549942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DF486D90-D010-3073-9417-DB3EA7B989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4381" y="752810"/>
              <a:ext cx="4407659" cy="2914240"/>
            </a:xfrm>
            <a:prstGeom prst="rect">
              <a:avLst/>
            </a:prstGeom>
            <a:ln>
              <a:solidFill>
                <a:srgbClr val="009900"/>
              </a:solidFill>
            </a:ln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2D2FE79C-933E-011D-CF6D-220978DC4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3184" y="3664569"/>
              <a:ext cx="4418856" cy="2587665"/>
            </a:xfrm>
            <a:prstGeom prst="rect">
              <a:avLst/>
            </a:prstGeom>
            <a:ln>
              <a:solidFill>
                <a:srgbClr val="009900"/>
              </a:solidFill>
            </a:ln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716A0BE4-2DD2-43B4-DF26-E85F193203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7950" y="1097821"/>
            <a:ext cx="4338546" cy="2835235"/>
          </a:xfrm>
          <a:prstGeom prst="rect">
            <a:avLst/>
          </a:prstGeom>
          <a:ln>
            <a:solidFill>
              <a:srgbClr val="FF6600"/>
            </a:solidFill>
          </a:ln>
        </p:spPr>
      </p:pic>
      <p:pic>
        <p:nvPicPr>
          <p:cNvPr id="20" name="รูปภาพ 5" descr="images.jpg">
            <a:extLst>
              <a:ext uri="{FF2B5EF4-FFF2-40B4-BE49-F238E27FC236}">
                <a16:creationId xmlns:a16="http://schemas.microsoft.com/office/drawing/2014/main" xmlns="" id="{87BB46A4-030E-59D6-7A97-14BAFFB9E38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8104" y="4031888"/>
            <a:ext cx="2885086" cy="2133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03242696"/>
      </p:ext>
    </p:extLst>
  </p:cSld>
  <p:clrMapOvr>
    <a:masterClrMapping/>
  </p:clrMapOvr>
</p:sld>
</file>

<file path=ppt/slides/slide3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71053" y="219525"/>
            <a:ext cx="7416824" cy="936104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วิธีการตรวจข้อเสนอ/ข้อเสนอทางเทคนิค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/>
            </a:r>
            <a:b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(มีรายละเอียดคุณลักษณะเฉพาะครบถ้วน ถูกต้องตามเงื่อนไขที่กำหนด หรือไม่ ?)</a:t>
            </a:r>
            <a:endParaRPr lang="th-TH" sz="2400" dirty="0"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366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183142F-3398-C47B-D62B-05068341C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053" y="1104890"/>
            <a:ext cx="7416824" cy="5202966"/>
          </a:xfrm>
          <a:prstGeom prst="rect">
            <a:avLst/>
          </a:prstGeom>
        </p:spPr>
      </p:pic>
    </p:spTree>
  </p:cSld>
  <p:clrMapOvr>
    <a:masterClrMapping/>
  </p:clrMapOvr>
</p:sld>
</file>

<file path=ppt/slides/slide3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367</a:t>
            </a:fld>
            <a:endParaRPr lang="th-TH"/>
          </a:p>
        </p:txBody>
      </p:sp>
      <p:sp>
        <p:nvSpPr>
          <p:cNvPr id="22" name="Rectangle 21"/>
          <p:cNvSpPr/>
          <p:nvPr/>
        </p:nvSpPr>
        <p:spPr>
          <a:xfrm>
            <a:off x="1763688" y="6165304"/>
            <a:ext cx="66247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3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2" name="สี่เหลี่ยมผืนผ้า 11"/>
          <p:cNvSpPr/>
          <p:nvPr/>
        </p:nvSpPr>
        <p:spPr>
          <a:xfrm>
            <a:off x="1763688" y="404664"/>
            <a:ext cx="62646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การซื้อ / การเช่าสังหาริมทรัพย์</a:t>
            </a:r>
            <a:endParaRPr lang="th-TH" sz="40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graphicFrame>
        <p:nvGraphicFramePr>
          <p:cNvPr id="13" name="ตาราง 12"/>
          <p:cNvGraphicFramePr>
            <a:graphicFrameLocks noGrp="1"/>
          </p:cNvGraphicFramePr>
          <p:nvPr/>
        </p:nvGraphicFramePr>
        <p:xfrm>
          <a:off x="683568" y="1124744"/>
          <a:ext cx="7776864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90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578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เงื่อนไขที่หน่วยงานของรัฐกำหนด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พัสดุที่เสนอ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49408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รายละเอียดคุณลักษณะลักษณะเฉพาะ (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specification</a:t>
                      </a:r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2800" b="1" dirty="0" err="1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แคตตาล็อก</a:t>
                      </a:r>
                      <a:r>
                        <a:rPr lang="th-TH" sz="2800" b="1" baseline="0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และ/หรือ แบบรูปรายการละเอียดคุณลักษณะเฉพาะ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2800" b="1" baseline="0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พัสดุตัวอย่าง (ถ้ามี)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49408">
                <a:tc>
                  <a:txBody>
                    <a:bodyPr/>
                    <a:lstStyle/>
                    <a:p>
                      <a:endParaRPr lang="th-TH" sz="2800" b="1" dirty="0">
                        <a:solidFill>
                          <a:schemeClr val="tx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Char char="§"/>
                      </a:pPr>
                      <a:r>
                        <a:rPr lang="th-TH" sz="2800" b="1" baseline="0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2800" b="1" dirty="0" err="1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แคตตาล็อก</a:t>
                      </a:r>
                      <a:r>
                        <a:rPr lang="th-TH" sz="2800" b="1" baseline="0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มีรายการเท่ากับเงื่อนไขที่กำหนด</a:t>
                      </a:r>
                    </a:p>
                    <a:p>
                      <a:pPr marL="0" indent="0">
                        <a:buFont typeface="Wingdings" pitchFamily="2" charset="2"/>
                        <a:buChar char="§"/>
                      </a:pPr>
                      <a:r>
                        <a:rPr lang="th-TH" sz="2800" b="1" baseline="0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2800" b="1" dirty="0" err="1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แคตตาล็อก</a:t>
                      </a:r>
                      <a:r>
                        <a:rPr lang="th-TH" sz="2800" b="1" baseline="0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มีรายการมากกว่าเงื่อนไขที่กำหนด</a:t>
                      </a:r>
                    </a:p>
                    <a:p>
                      <a:pPr marL="0" indent="0">
                        <a:buFont typeface="Wingdings" pitchFamily="2" charset="2"/>
                        <a:buChar char="§"/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2800" b="1" dirty="0" err="1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แคตตาล็อก</a:t>
                      </a:r>
                      <a:r>
                        <a:rPr lang="th-TH" sz="2800" b="1" baseline="0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มีรายการน้อยกว่าเงื่อนไขที่กำหนด</a:t>
                      </a:r>
                    </a:p>
                    <a:p>
                      <a:pPr marL="0" indent="0">
                        <a:buFont typeface="Wingdings" pitchFamily="2" charset="2"/>
                        <a:buChar char="§"/>
                      </a:pPr>
                      <a:r>
                        <a:rPr lang="th-TH" sz="2800" b="1" baseline="0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กรณี “ของแถม”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368</a:t>
            </a:fld>
            <a:endParaRPr lang="th-TH"/>
          </a:p>
        </p:txBody>
      </p:sp>
      <p:grpSp>
        <p:nvGrpSpPr>
          <p:cNvPr id="2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12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9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755576" y="557808"/>
            <a:ext cx="7704856" cy="710952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แนวทางปฏิบัติในการรับส่วนแถมพิเศษ</a:t>
            </a:r>
          </a:p>
        </p:txBody>
      </p:sp>
      <p:pic>
        <p:nvPicPr>
          <p:cNvPr id="14" name="รูปภาพ 13" descr="45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234593"/>
            <a:ext cx="8208912" cy="3778583"/>
          </a:xfrm>
          <a:prstGeom prst="rect">
            <a:avLst/>
          </a:prstGeom>
        </p:spPr>
      </p:pic>
      <p:pic>
        <p:nvPicPr>
          <p:cNvPr id="17" name="รูปภาพ 16" descr="457-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5096790"/>
            <a:ext cx="8280920" cy="780482"/>
          </a:xfrm>
          <a:prstGeom prst="rect">
            <a:avLst/>
          </a:prstGeom>
        </p:spPr>
      </p:pic>
    </p:spTree>
  </p:cSld>
  <p:clrMapOvr>
    <a:masterClrMapping/>
  </p:clrMapOvr>
</p:sld>
</file>

<file path=ppt/slides/slide3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369</a:t>
            </a:fld>
            <a:endParaRPr lang="th-TH"/>
          </a:p>
        </p:txBody>
      </p:sp>
      <p:grpSp>
        <p:nvGrpSpPr>
          <p:cNvPr id="2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12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9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  <p:pic>
        <p:nvPicPr>
          <p:cNvPr id="16" name="รูปภาพ 15" descr="457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5" y="2590816"/>
            <a:ext cx="8280919" cy="2854408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755576" y="1205880"/>
            <a:ext cx="7704856" cy="710952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แนวทางปฏิบัติในการรับส่วนแถมพิเศษ (ต่อ)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108012" y="980728"/>
          <a:ext cx="889248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484" name="สี่เหลี่ยมผืนผ้ามุมมน 1"/>
          <p:cNvSpPr>
            <a:spLocks noChangeArrowheads="1"/>
          </p:cNvSpPr>
          <p:nvPr/>
        </p:nvSpPr>
        <p:spPr bwMode="auto">
          <a:xfrm>
            <a:off x="1331913" y="4437063"/>
            <a:ext cx="1368425" cy="287337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th-TH" altLang="th-TH" sz="2000">
              <a:solidFill>
                <a:srgbClr val="000000"/>
              </a:solidFill>
              <a:latin typeface="CordiaUPC" panose="020B0304020202020204" pitchFamily="34" charset="-34"/>
              <a:ea typeface="Times New Roman" panose="02020603050405020304" pitchFamily="18" charset="0"/>
              <a:cs typeface="CordiaUPC" panose="020B0304020202020204" pitchFamily="34" charset="-34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8" y="227112"/>
            <a:ext cx="9108504" cy="609600"/>
          </a:xfrm>
        </p:spPr>
        <p:txBody>
          <a:bodyPr>
            <a:normAutofit fontScale="90000"/>
          </a:bodyPr>
          <a:lstStyle/>
          <a:p>
            <a:r>
              <a:rPr lang="th-TH" altLang="ko-KR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“หน่วยงานของรัฐ”</a:t>
            </a:r>
            <a:endParaRPr lang="en-US" altLang="ko-KR" sz="4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6" name="รูปหกเหลี่ยม 5"/>
          <p:cNvSpPr/>
          <p:nvPr/>
        </p:nvSpPr>
        <p:spPr>
          <a:xfrm>
            <a:off x="4071934" y="5643578"/>
            <a:ext cx="214314" cy="214314"/>
          </a:xfrm>
          <a:prstGeom prst="hexagon">
            <a:avLst>
              <a:gd name="adj" fmla="val 25000"/>
              <a:gd name="vf" fmla="val 115470"/>
            </a:avLst>
          </a:prstGeom>
          <a:scene3d>
            <a:camera prst="orthographicFront"/>
            <a:lightRig rig="chilly" dir="t"/>
          </a:scene3d>
          <a:sp3d extrusionH="1700" prstMaterial="dkEdge">
            <a:bevelT w="25400" h="6350" prst="softRound"/>
            <a:bevelB w="0" h="0" prst="convex"/>
          </a:sp3d>
        </p:spPr>
        <p:style>
          <a:lnRef idx="1">
            <a:schemeClr val="accent4">
              <a:hueOff val="-10164698"/>
              <a:satOff val="-45289"/>
              <a:lumOff val="53806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รูปหกเหลี่ยม 7"/>
          <p:cNvSpPr/>
          <p:nvPr/>
        </p:nvSpPr>
        <p:spPr>
          <a:xfrm flipV="1">
            <a:off x="4572000" y="5500702"/>
            <a:ext cx="214314" cy="214314"/>
          </a:xfrm>
          <a:prstGeom prst="hexagon">
            <a:avLst>
              <a:gd name="adj" fmla="val 25000"/>
              <a:gd name="vf" fmla="val 115470"/>
            </a:avLst>
          </a:prstGeom>
          <a:scene3d>
            <a:camera prst="orthographicFront"/>
            <a:lightRig rig="chilly" dir="t"/>
          </a:scene3d>
          <a:sp3d extrusionH="1700" prstMaterial="dkEdge">
            <a:bevelT w="25400" h="6350" prst="softRound"/>
            <a:bevelB w="0" h="0" prst="convex"/>
          </a:sp3d>
        </p:spPr>
        <p:style>
          <a:lnRef idx="1">
            <a:schemeClr val="accent4">
              <a:hueOff val="-10164698"/>
              <a:satOff val="-45289"/>
              <a:lumOff val="53806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Hexagon 8">
            <a:hlinkClick r:id="rId8" action="ppaction://hlinksldjump"/>
          </p:cNvPr>
          <p:cNvSpPr/>
          <p:nvPr/>
        </p:nvSpPr>
        <p:spPr>
          <a:xfrm>
            <a:off x="8532440" y="6021288"/>
            <a:ext cx="288032" cy="216024"/>
          </a:xfrm>
          <a:prstGeom prst="hexagon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Rectangle 9"/>
          <p:cNvSpPr/>
          <p:nvPr/>
        </p:nvSpPr>
        <p:spPr>
          <a:xfrm>
            <a:off x="3419872" y="692696"/>
            <a:ext cx="2400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(พ.ร.บ. มาตรา 4)</a:t>
            </a:r>
            <a:endParaRPr lang="th-TH" sz="3200" dirty="0"/>
          </a:p>
        </p:txBody>
      </p:sp>
      <p:sp>
        <p:nvSpPr>
          <p:cNvPr id="11" name="สี่เหลี่ยมผืนผ้า 14"/>
          <p:cNvSpPr/>
          <p:nvPr/>
        </p:nvSpPr>
        <p:spPr>
          <a:xfrm>
            <a:off x="395536" y="5517232"/>
            <a:ext cx="1800200" cy="7200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002B4C"/>
                </a:solidFill>
                <a:latin typeface="EucrosiaUPC" pitchFamily="18" charset="-34"/>
                <a:cs typeface="EucrosiaUPC" pitchFamily="18" charset="-34"/>
              </a:rPr>
              <a:t>กฎกระทรวง</a:t>
            </a:r>
          </a:p>
        </p:txBody>
      </p:sp>
      <p:sp>
        <p:nvSpPr>
          <p:cNvPr id="12" name="รูปห้าเหลี่ยม 4"/>
          <p:cNvSpPr/>
          <p:nvPr/>
        </p:nvSpPr>
        <p:spPr>
          <a:xfrm>
            <a:off x="2267744" y="5517232"/>
            <a:ext cx="6336704" cy="720080"/>
          </a:xfrm>
          <a:prstGeom prst="homePlat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500"/>
              </a:lnSpc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ทุนหมุนเวียนที่มีสถานะเป็นนิติบุคคลตามกฎหมายว่าด้วยการบริหารทุนหมุนเวียนของรัฐ เป็นหน่วยงานของรัฐ ตาม พ.ร.บ. นี้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5648442"/>
      </p:ext>
    </p:extLst>
  </p:cSld>
  <p:clrMapOvr>
    <a:masterClrMapping/>
  </p:clrMapOvr>
</p:sld>
</file>

<file path=ppt/slides/slide3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370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755576" y="908720"/>
            <a:ext cx="7704856" cy="710952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แนวทางปฏิบัติในการรับส่วนแถมพิเศษ (ต่อ)</a:t>
            </a:r>
          </a:p>
        </p:txBody>
      </p:sp>
      <p:pic>
        <p:nvPicPr>
          <p:cNvPr id="14" name="รูปภาพ 13" descr="457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849029"/>
            <a:ext cx="8352928" cy="3956235"/>
          </a:xfrm>
          <a:prstGeom prst="rect">
            <a:avLst/>
          </a:prstGeom>
        </p:spPr>
      </p:pic>
    </p:spTree>
  </p:cSld>
  <p:clrMapOvr>
    <a:masterClrMapping/>
  </p:clrMapOvr>
</p:sld>
</file>

<file path=ppt/slides/slide3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371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755576" y="773832"/>
            <a:ext cx="7704856" cy="710952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แนวทางปฏิบัติในการรับส่วนแถมพิเศษ (ต่อ)</a:t>
            </a:r>
          </a:p>
        </p:txBody>
      </p:sp>
      <p:pic>
        <p:nvPicPr>
          <p:cNvPr id="14" name="รูปภาพ 13" descr="457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733989"/>
            <a:ext cx="8136904" cy="3868867"/>
          </a:xfrm>
          <a:prstGeom prst="rect">
            <a:avLst/>
          </a:prstGeom>
        </p:spPr>
      </p:pic>
    </p:spTree>
  </p:cSld>
  <p:clrMapOvr>
    <a:masterClrMapping/>
  </p:clrMapOvr>
</p:sld>
</file>

<file path=ppt/slides/slide3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372</a:t>
            </a:fld>
            <a:endParaRPr lang="th-TH"/>
          </a:p>
        </p:txBody>
      </p:sp>
      <p:sp>
        <p:nvSpPr>
          <p:cNvPr id="22" name="Rectangle 21"/>
          <p:cNvSpPr/>
          <p:nvPr/>
        </p:nvSpPr>
        <p:spPr>
          <a:xfrm>
            <a:off x="1763688" y="6165304"/>
            <a:ext cx="66247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3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2" name="สี่เหลี่ยมผืนผ้า 11"/>
          <p:cNvSpPr/>
          <p:nvPr/>
        </p:nvSpPr>
        <p:spPr>
          <a:xfrm>
            <a:off x="1763688" y="992922"/>
            <a:ext cx="4824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5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การจ้าง</a:t>
            </a:r>
            <a:endParaRPr lang="th-TH" sz="54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graphicFrame>
        <p:nvGraphicFramePr>
          <p:cNvPr id="13" name="ตาราง 12"/>
          <p:cNvGraphicFramePr>
            <a:graphicFrameLocks noGrp="1"/>
          </p:cNvGraphicFramePr>
          <p:nvPr/>
        </p:nvGraphicFramePr>
        <p:xfrm>
          <a:off x="683568" y="2236928"/>
          <a:ext cx="7776864" cy="2416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90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578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79872"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เงื่อนไขที่หน่วยงานของรัฐกำหนด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พัสดุที่เสนอ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49408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รายละเอียดและขอบเขตของงาน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ต้องยื่นเอกสารใดหรือไม่ ?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จะตรวจสอบอย่างไร</a:t>
                      </a:r>
                      <a:r>
                        <a:rPr lang="th-TH" sz="2800" b="1" baseline="0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?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373</a:t>
            </a:fld>
            <a:endParaRPr lang="th-TH"/>
          </a:p>
        </p:txBody>
      </p:sp>
      <p:sp>
        <p:nvSpPr>
          <p:cNvPr id="22" name="Rectangle 21"/>
          <p:cNvSpPr/>
          <p:nvPr/>
        </p:nvSpPr>
        <p:spPr>
          <a:xfrm>
            <a:off x="1763688" y="6165304"/>
            <a:ext cx="66247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3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2" name="สี่เหลี่ยมผืนผ้า 11"/>
          <p:cNvSpPr/>
          <p:nvPr/>
        </p:nvSpPr>
        <p:spPr>
          <a:xfrm>
            <a:off x="1907704" y="416858"/>
            <a:ext cx="4824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การจ้างก่อสร้าง</a:t>
            </a:r>
            <a:endParaRPr lang="th-TH" sz="40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graphicFrame>
        <p:nvGraphicFramePr>
          <p:cNvPr id="13" name="ตาราง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112184"/>
              </p:ext>
            </p:extLst>
          </p:nvPr>
        </p:nvGraphicFramePr>
        <p:xfrm>
          <a:off x="395536" y="1094968"/>
          <a:ext cx="8352928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4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365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เงื่อนไขที่หน่วยงานของรัฐกำหนด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พัสดุที่เสนอ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12168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แบบรูปและรายการละเอียด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ใบแจ้งปริมาณงานและราคา (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BOQ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) หรือบัญชีรายการก่อสร้าง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B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h-TH" sz="2000" b="1" baseline="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เดิม ว 410 </a:t>
                      </a:r>
                      <a:r>
                        <a:rPr lang="th-TH" sz="2000" b="1" dirty="0" err="1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ลว.</a:t>
                      </a:r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24 ต.ค. 60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ข้อ 3.2(4) กำหนดให้ยื่น ใบแจ้งปริมาณงานและราคา (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BOQ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) หรือบัญชีรายการก่อสร้าง (ต้องแสดงรายการวัสดุ</a:t>
                      </a:r>
                      <a:r>
                        <a:rPr lang="th-TH" sz="2000" b="1" baseline="0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อุปกรณ์ ค่าแรงงาน ภาษีประเภทต่างๆ รวมทั้งกำไรไว้ด้วย)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2000" b="1" baseline="0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ข้อ 4.2 กำหนดให้ผู้ยื่นข้อเสนอจะต้องกรอกรายละเอียดการเสนอราคาในใบเสนอราคา พร้อมทั้งจัดทำใบแจ้งปริมาณและราคา ใบบัญชีรายการก่อสร้างให้ครบถ้วน</a:t>
                      </a:r>
                      <a:endParaRPr lang="th-TH" sz="2000" b="1" dirty="0">
                        <a:solidFill>
                          <a:schemeClr val="tx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4" name="สี่เหลี่ยมผืนผ้า 13"/>
          <p:cNvSpPr/>
          <p:nvPr/>
        </p:nvSpPr>
        <p:spPr>
          <a:xfrm>
            <a:off x="1187624" y="4005064"/>
            <a:ext cx="67687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ราคาใบเสนอราคา และ </a:t>
            </a:r>
            <a:r>
              <a:rPr lang="en-US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BOQ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ไม่ตรงกัน ?</a:t>
            </a:r>
          </a:p>
          <a:p>
            <a:pPr>
              <a:buFont typeface="Wingdings" pitchFamily="2" charset="2"/>
              <a:buChar char="§"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ใช้</a:t>
            </a:r>
            <a:r>
              <a:rPr lang="en-US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BOQ 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หรือบัญชีรายการก่อสร้างของหน่วยงานของรัฐในการยื่นข้อเสนอ ?</a:t>
            </a:r>
          </a:p>
          <a:p>
            <a:pPr>
              <a:buFont typeface="Wingdings" pitchFamily="2" charset="2"/>
              <a:buChar char="§"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ใช้</a:t>
            </a:r>
            <a:r>
              <a:rPr lang="en-US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BOQ 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หรือบัญชีรายการก่อสร้างที่เขียนโดยลายมือ ?</a:t>
            </a:r>
          </a:p>
          <a:p>
            <a:pPr>
              <a:buFont typeface="Wingdings" pitchFamily="2" charset="2"/>
              <a:buChar char="§"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ยื่น </a:t>
            </a:r>
            <a:r>
              <a:rPr lang="th-TH" sz="20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ปร.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4 แต่ไม่ยื่น </a:t>
            </a:r>
            <a:r>
              <a:rPr lang="th-TH" sz="20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ปร.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 และ/หรือ </a:t>
            </a:r>
            <a:r>
              <a:rPr lang="th-TH" sz="20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ปร.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6 ?</a:t>
            </a:r>
          </a:p>
          <a:p>
            <a:pPr>
              <a:buFont typeface="Wingdings" pitchFamily="2" charset="2"/>
              <a:buChar char="§"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ไม่แสดงรายการวัสดุ ฯ หรือแสดงรายการไม่ครบถ้วน ?</a:t>
            </a:r>
          </a:p>
          <a:p>
            <a:pPr>
              <a:buFont typeface="Wingdings" pitchFamily="2" charset="2"/>
              <a:buChar char="§"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ไม่แสดงราคาวัสดุ ค่าแรง ?</a:t>
            </a:r>
          </a:p>
          <a:p>
            <a:pPr>
              <a:buFont typeface="Wingdings" pitchFamily="2" charset="2"/>
              <a:buChar char="§"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ไม่กำหนด </a:t>
            </a:r>
            <a:r>
              <a:rPr lang="en-US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Factor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F 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ไว้ ?</a:t>
            </a:r>
          </a:p>
        </p:txBody>
      </p:sp>
      <p:cxnSp>
        <p:nvCxnSpPr>
          <p:cNvPr id="17" name="ตัวเชื่อมต่อหักมุม 16"/>
          <p:cNvCxnSpPr/>
          <p:nvPr/>
        </p:nvCxnSpPr>
        <p:spPr>
          <a:xfrm rot="10800000" flipV="1">
            <a:off x="5940152" y="3789040"/>
            <a:ext cx="2736304" cy="1296143"/>
          </a:xfrm>
          <a:prstGeom prst="bentConnector3">
            <a:avLst>
              <a:gd name="adj1" fmla="val -474"/>
            </a:avLst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7" name="สี่เหลี่ยมผืนผ้า 26"/>
          <p:cNvSpPr/>
          <p:nvPr/>
        </p:nvSpPr>
        <p:spPr>
          <a:xfrm>
            <a:off x="5930064" y="5261138"/>
            <a:ext cx="28184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ทำให้เกิดปัญหาในการพิจารณา ดังนี้</a:t>
            </a:r>
            <a:endParaRPr lang="th-TH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374</a:t>
            </a:fld>
            <a:endParaRPr lang="th-TH"/>
          </a:p>
        </p:txBody>
      </p:sp>
      <p:sp>
        <p:nvSpPr>
          <p:cNvPr id="22" name="Rectangle 21"/>
          <p:cNvSpPr/>
          <p:nvPr/>
        </p:nvSpPr>
        <p:spPr>
          <a:xfrm>
            <a:off x="1763688" y="6165304"/>
            <a:ext cx="66247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3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2" name="สี่เหลี่ยมผืนผ้า 11"/>
          <p:cNvSpPr/>
          <p:nvPr/>
        </p:nvSpPr>
        <p:spPr>
          <a:xfrm>
            <a:off x="1907704" y="1208946"/>
            <a:ext cx="4824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การจ้างก่อสร้าง</a:t>
            </a:r>
            <a:endParaRPr lang="th-TH" sz="48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graphicFrame>
        <p:nvGraphicFramePr>
          <p:cNvPr id="13" name="ตาราง 12"/>
          <p:cNvGraphicFramePr>
            <a:graphicFrameLocks noGrp="1"/>
          </p:cNvGraphicFramePr>
          <p:nvPr/>
        </p:nvGraphicFramePr>
        <p:xfrm>
          <a:off x="395536" y="2209408"/>
          <a:ext cx="8352928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เงื่อนไขที่หน่วยงานของรัฐกำหนด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พัสดุที่เสนอ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12168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แบบรูปและรายการละเอียด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ใบแจ้งปริมาณงานและราคา (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BOQ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) หรือบัญชีรายการก่อสร้าง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B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th-TH" sz="2400" b="1" baseline="0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ปัจจุบัน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ว 452 </a:t>
                      </a:r>
                      <a:r>
                        <a:rPr lang="th-TH" sz="2400" b="1" dirty="0" err="1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ลว.</a:t>
                      </a:r>
                      <a:r>
                        <a:rPr lang="th-TH" sz="2400" b="1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17 ก.ย. 62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ข้อ 2 (1)และ</a:t>
                      </a:r>
                      <a:r>
                        <a:rPr lang="th-TH" sz="2400" b="1" baseline="0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(2) 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ไม่ต้องยื่นยื่น ใบแจ้งปริมาณงานและราคา (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BOQ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) หรือบัญชีรายการก่อสร้าง</a:t>
                      </a:r>
                      <a:r>
                        <a:rPr lang="th-TH" sz="2400" b="1" baseline="0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ในรูปแบบ 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PDF File </a:t>
                      </a:r>
                      <a:endParaRPr lang="th-TH" sz="2400" b="1" baseline="0" dirty="0">
                        <a:solidFill>
                          <a:schemeClr val="tx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375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8" name="สี่เหลี่ยมผืนผ้า 17"/>
          <p:cNvSpPr/>
          <p:nvPr/>
        </p:nvSpPr>
        <p:spPr>
          <a:xfrm>
            <a:off x="1835696" y="476672"/>
            <a:ext cx="54200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แนวทางปฏิบัติในการพิจารณางานก่อสร้าง</a:t>
            </a:r>
            <a:endParaRPr lang="th-TH" sz="3200" dirty="0"/>
          </a:p>
        </p:txBody>
      </p:sp>
      <p:pic>
        <p:nvPicPr>
          <p:cNvPr id="15" name="รูปภาพ 14" descr="45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052318"/>
            <a:ext cx="8064896" cy="3722847"/>
          </a:xfrm>
          <a:prstGeom prst="rect">
            <a:avLst/>
          </a:prstGeom>
        </p:spPr>
      </p:pic>
      <p:pic>
        <p:nvPicPr>
          <p:cNvPr id="16" name="รูปภาพ 15" descr="452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4927132"/>
            <a:ext cx="8136904" cy="1310180"/>
          </a:xfrm>
          <a:prstGeom prst="rect">
            <a:avLst/>
          </a:prstGeom>
        </p:spPr>
      </p:pic>
    </p:spTree>
  </p:cSld>
  <p:clrMapOvr>
    <a:masterClrMapping/>
  </p:clrMapOvr>
</p:sld>
</file>

<file path=ppt/slides/slide3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376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สี่เหลี่ยมผืนผ้า 16"/>
          <p:cNvSpPr/>
          <p:nvPr/>
        </p:nvSpPr>
        <p:spPr>
          <a:xfrm>
            <a:off x="1960238" y="692696"/>
            <a:ext cx="54200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แนวทางปฏิบัติในการพิจารณางานก่อสร้าง</a:t>
            </a:r>
            <a:endParaRPr lang="th-TH" sz="3200" dirty="0"/>
          </a:p>
        </p:txBody>
      </p:sp>
      <p:pic>
        <p:nvPicPr>
          <p:cNvPr id="18" name="รูปภาพ 17" descr="452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340768"/>
            <a:ext cx="8136904" cy="4840845"/>
          </a:xfrm>
          <a:prstGeom prst="rect">
            <a:avLst/>
          </a:prstGeom>
        </p:spPr>
      </p:pic>
    </p:spTree>
  </p:cSld>
  <p:clrMapOvr>
    <a:masterClrMapping/>
  </p:clrMapOvr>
</p:sld>
</file>

<file path=ppt/slides/slide3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377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สี่เหลี่ยมผืนผ้า 16"/>
          <p:cNvSpPr/>
          <p:nvPr/>
        </p:nvSpPr>
        <p:spPr>
          <a:xfrm>
            <a:off x="1907704" y="908720"/>
            <a:ext cx="54200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แนวทางปฏิบัติในการพิจารณางานก่อสร้าง</a:t>
            </a:r>
            <a:endParaRPr lang="th-TH" sz="3200" dirty="0"/>
          </a:p>
        </p:txBody>
      </p:sp>
      <p:pic>
        <p:nvPicPr>
          <p:cNvPr id="18" name="รูปภาพ 17" descr="452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772816"/>
            <a:ext cx="8388424" cy="1660209"/>
          </a:xfrm>
          <a:prstGeom prst="rect">
            <a:avLst/>
          </a:prstGeom>
        </p:spPr>
      </p:pic>
      <p:pic>
        <p:nvPicPr>
          <p:cNvPr id="19" name="รูปภาพ 18" descr="452-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405566"/>
            <a:ext cx="8352928" cy="2615722"/>
          </a:xfrm>
          <a:prstGeom prst="rect">
            <a:avLst/>
          </a:prstGeom>
        </p:spPr>
      </p:pic>
    </p:spTree>
  </p:cSld>
  <p:clrMapOvr>
    <a:masterClrMapping/>
  </p:clrMapOvr>
</p:sld>
</file>

<file path=ppt/slides/slide3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378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สี่เหลี่ยมผืนผ้า 16"/>
          <p:cNvSpPr/>
          <p:nvPr/>
        </p:nvSpPr>
        <p:spPr>
          <a:xfrm>
            <a:off x="1907704" y="980728"/>
            <a:ext cx="54200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แนวทางปฏิบัติในการพิจารณางานก่อสร้าง</a:t>
            </a:r>
            <a:endParaRPr lang="th-TH" sz="3200" dirty="0"/>
          </a:p>
        </p:txBody>
      </p:sp>
      <p:pic>
        <p:nvPicPr>
          <p:cNvPr id="15" name="รูปภาพ 14" descr="452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844824"/>
            <a:ext cx="8169139" cy="4088426"/>
          </a:xfrm>
          <a:prstGeom prst="rect">
            <a:avLst/>
          </a:prstGeom>
        </p:spPr>
      </p:pic>
    </p:spTree>
  </p:cSld>
  <p:clrMapOvr>
    <a:masterClrMapping/>
  </p:clrMapOvr>
</p:sld>
</file>

<file path=ppt/slides/slide3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379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สี่เหลี่ยมผืนผ้า 16"/>
          <p:cNvSpPr/>
          <p:nvPr/>
        </p:nvSpPr>
        <p:spPr>
          <a:xfrm>
            <a:off x="1960238" y="404664"/>
            <a:ext cx="54200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แนวทางปฏิบัติในการพิจารณางานก่อสร้าง</a:t>
            </a:r>
            <a:endParaRPr lang="th-TH" sz="3200" dirty="0"/>
          </a:p>
        </p:txBody>
      </p:sp>
      <p:pic>
        <p:nvPicPr>
          <p:cNvPr id="15" name="รูปภาพ 14" descr="452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908720"/>
            <a:ext cx="7985075" cy="5222466"/>
          </a:xfrm>
          <a:prstGeom prst="rect">
            <a:avLst/>
          </a:prstGeom>
        </p:spPr>
      </p:pic>
      <p:sp>
        <p:nvSpPr>
          <p:cNvPr id="16" name="สี่เหลี่ยมผืนผ้า 15"/>
          <p:cNvSpPr/>
          <p:nvPr/>
        </p:nvSpPr>
        <p:spPr>
          <a:xfrm>
            <a:off x="1918278" y="5991671"/>
            <a:ext cx="4525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ให้ใช้ตั้งแต่วันที่ 1 ต.ค. 62 เป็นต้นไป</a:t>
            </a:r>
            <a:endParaRPr lang="th-TH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 descr="งบก้อนแร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7316" y="908719"/>
            <a:ext cx="8067174" cy="5760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290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h-TH" sz="1800"/>
          </a:p>
        </p:txBody>
      </p:sp>
      <p:sp>
        <p:nvSpPr>
          <p:cNvPr id="87044" name="AutoShape 4"/>
          <p:cNvSpPr>
            <a:spLocks noChangeArrowheads="1"/>
          </p:cNvSpPr>
          <p:nvPr/>
        </p:nvSpPr>
        <p:spPr bwMode="ltGray">
          <a:xfrm rot="5400000">
            <a:off x="-2422526" y="1627188"/>
            <a:ext cx="4824413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h-TH" sz="1800">
              <a:cs typeface="+mn-cs"/>
            </a:endParaRPr>
          </a:p>
        </p:txBody>
      </p:sp>
      <p:sp>
        <p:nvSpPr>
          <p:cNvPr id="87045" name="AutoShape 5"/>
          <p:cNvSpPr>
            <a:spLocks noChangeArrowheads="1"/>
          </p:cNvSpPr>
          <p:nvPr/>
        </p:nvSpPr>
        <p:spPr bwMode="blackGray">
          <a:xfrm rot="5400000" flipH="1">
            <a:off x="-2036951" y="2004627"/>
            <a:ext cx="4032251" cy="4001071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56000"/>
                </a:schemeClr>
              </a:gs>
              <a:gs pos="100000">
                <a:schemeClr val="hlink">
                  <a:gamma/>
                  <a:tint val="0"/>
                  <a:invGamma/>
                  <a:alpha val="48000"/>
                </a:schemeClr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h-TH" sz="1800">
              <a:cs typeface="+mn-cs"/>
            </a:endParaRPr>
          </a:p>
        </p:txBody>
      </p:sp>
      <p:sp>
        <p:nvSpPr>
          <p:cNvPr id="12348" name="AutoShape 10"/>
          <p:cNvSpPr>
            <a:spLocks noChangeArrowheads="1"/>
          </p:cNvSpPr>
          <p:nvPr/>
        </p:nvSpPr>
        <p:spPr bwMode="gray">
          <a:xfrm>
            <a:off x="1187624" y="1196752"/>
            <a:ext cx="6696744" cy="792559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เงิน</a:t>
            </a:r>
            <a:r>
              <a:rPr lang="th-TH" alt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งบประมาณตามกฎหมายว่าด้วยงบประมาณรายจ่าย กฎหมายว่าด้วย</a:t>
            </a:r>
            <a:br>
              <a:rPr lang="th-TH" alt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วิธีการงบประมาณ หรือกฎหมายเกี่ยวด้วยการโอนงบประมาณ</a:t>
            </a:r>
            <a:endParaRPr lang="en-US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340" name="AutoShape 9"/>
          <p:cNvSpPr>
            <a:spLocks noChangeArrowheads="1"/>
          </p:cNvSpPr>
          <p:nvPr/>
        </p:nvSpPr>
        <p:spPr bwMode="gray">
          <a:xfrm>
            <a:off x="2267744" y="2276872"/>
            <a:ext cx="6264696" cy="792088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เงินที่ได้รับอนุญาตจากรัฐมนตรีให้ไม่ต้องนำส่งคลังตามกฎหมาย</a:t>
            </a:r>
            <a:br>
              <a:rPr lang="th-TH" alt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ว่าด้วยวิธีการงบประมาณ หรือกฎหมายว่าด้วยเงินคงคลัง</a:t>
            </a:r>
            <a:endParaRPr lang="en-US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539552" y="1438432"/>
            <a:ext cx="576064" cy="550408"/>
            <a:chOff x="2078" y="1680"/>
            <a:chExt cx="1615" cy="1615"/>
          </a:xfrm>
        </p:grpSpPr>
        <p:sp>
          <p:nvSpPr>
            <p:cNvPr id="12326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2327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87075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2329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87077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2331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sp>
        <p:nvSpPr>
          <p:cNvPr id="68" name="Rectangle 67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9" name="Rectangle 68"/>
          <p:cNvSpPr/>
          <p:nvPr/>
        </p:nvSpPr>
        <p:spPr>
          <a:xfrm>
            <a:off x="3275856" y="188640"/>
            <a:ext cx="32880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ko-KR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“เงินงบประมาณ”</a:t>
            </a:r>
            <a:endParaRPr lang="th-TH" sz="4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4" name="AutoShape 9"/>
          <p:cNvSpPr>
            <a:spLocks noChangeArrowheads="1"/>
          </p:cNvSpPr>
          <p:nvPr/>
        </p:nvSpPr>
        <p:spPr bwMode="gray">
          <a:xfrm>
            <a:off x="2627784" y="3356992"/>
            <a:ext cx="6264696" cy="792088"/>
          </a:xfrm>
          <a:prstGeom prst="roundRect">
            <a:avLst>
              <a:gd name="adj" fmla="val 50000"/>
            </a:avLst>
          </a:prstGeom>
          <a:solidFill>
            <a:srgbClr val="CCFF99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2400" b="1" dirty="0">
                <a:solidFill>
                  <a:srgbClr val="CC0099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เงินที่ได้รับไว้โดยไม่ต้องนำส่งคลังเป็นรายได้แผ่นดินตามกฎหมาย</a:t>
            </a:r>
            <a:endParaRPr lang="en-US" sz="2400" b="1" dirty="0">
              <a:solidFill>
                <a:srgbClr val="CC0099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5" name="AutoShape 9"/>
          <p:cNvSpPr>
            <a:spLocks noChangeArrowheads="1"/>
          </p:cNvSpPr>
          <p:nvPr/>
        </p:nvSpPr>
        <p:spPr bwMode="gray">
          <a:xfrm>
            <a:off x="2483768" y="4437112"/>
            <a:ext cx="6120680" cy="792088"/>
          </a:xfrm>
          <a:prstGeom prst="roundRect">
            <a:avLst>
              <a:gd name="adj" fmla="val 50000"/>
            </a:avLst>
          </a:prstGeom>
          <a:solidFill>
            <a:srgbClr val="FFCCFF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21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เงิน ภาษีอากร ค่าธรรมเนียม หรือผลประโยชน์อื่นใดที่ตกเป็นรายได้ของ</a:t>
            </a:r>
            <a:br>
              <a:rPr lang="th-TH" altLang="th-TH" sz="21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1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ราชการส่วนท้องถิ่น หรือที่ราชการส่วนท้องถิ่นมีอำนาจเรียกเก็บตามกฎหมาย</a:t>
            </a:r>
            <a:endParaRPr lang="en-US" sz="21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619672" y="2446544"/>
            <a:ext cx="576064" cy="550408"/>
            <a:chOff x="2078" y="1680"/>
            <a:chExt cx="1615" cy="1615"/>
          </a:xfrm>
        </p:grpSpPr>
        <p:sp>
          <p:nvSpPr>
            <p:cNvPr id="91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92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93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94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95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96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rgbClr val="00B0F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79712" y="3501008"/>
            <a:ext cx="576064" cy="550408"/>
            <a:chOff x="2078" y="1680"/>
            <a:chExt cx="1615" cy="1615"/>
          </a:xfrm>
        </p:grpSpPr>
        <p:sp>
          <p:nvSpPr>
            <p:cNvPr id="98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99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00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01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102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03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rgbClr val="FFC00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1835696" y="4534776"/>
            <a:ext cx="576064" cy="550408"/>
            <a:chOff x="2078" y="1680"/>
            <a:chExt cx="1615" cy="1615"/>
          </a:xfrm>
        </p:grpSpPr>
        <p:sp>
          <p:nvSpPr>
            <p:cNvPr id="105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06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07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08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109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10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sp>
        <p:nvSpPr>
          <p:cNvPr id="111" name="AutoShape 9"/>
          <p:cNvSpPr>
            <a:spLocks noChangeArrowheads="1"/>
          </p:cNvSpPr>
          <p:nvPr/>
        </p:nvSpPr>
        <p:spPr bwMode="gray">
          <a:xfrm>
            <a:off x="1619672" y="5445224"/>
            <a:ext cx="6408712" cy="792088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หมายความรวมถึงเงินกู้ เงินช่วยเหลือ และเงินอื่นตามที่กำหนดในกฎกระทรวง</a:t>
            </a:r>
            <a:endParaRPr lang="en-US" sz="2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971600" y="5589240"/>
            <a:ext cx="576064" cy="550408"/>
            <a:chOff x="2078" y="1680"/>
            <a:chExt cx="1615" cy="1615"/>
          </a:xfrm>
        </p:grpSpPr>
        <p:sp>
          <p:nvSpPr>
            <p:cNvPr id="113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14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15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16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117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18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rgbClr val="0070C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356185" y="3287886"/>
            <a:ext cx="126028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พ.ร.บ.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มาตรา 4</a:t>
            </a:r>
            <a:endParaRPr lang="th-TH" sz="3200" dirty="0"/>
          </a:p>
        </p:txBody>
      </p:sp>
      <p:grpSp>
        <p:nvGrpSpPr>
          <p:cNvPr id="50" name="Group 4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5" name="Straight Connector 5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Rectangle 5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7" name="Rectangle 5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4" name="Straight Connector 5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Oval 5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1046297"/>
      </p:ext>
    </p:extLst>
  </p:cSld>
  <p:clrMapOvr>
    <a:masterClrMapping/>
  </p:clrMapOvr>
  <p:transition/>
</p:sld>
</file>

<file path=ppt/slides/slide3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380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9" name="สี่เหลี่ยมผืนผ้า 18"/>
          <p:cNvSpPr/>
          <p:nvPr/>
        </p:nvSpPr>
        <p:spPr>
          <a:xfrm>
            <a:off x="899592" y="1845979"/>
            <a:ext cx="78488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ราคาที่เสนอต้องรวมภาษีมูลค่าเพิ่มตลอดจนภาษีอากรอื่นๆ และค่าใช้จ่ายทั้งปวงไว้ด้วยแล้ว</a:t>
            </a:r>
          </a:p>
          <a:p>
            <a:pPr>
              <a:buFont typeface="Arial" pitchFamily="34" charset="0"/>
              <a:buChar char="•"/>
            </a:pPr>
            <a:r>
              <a:rPr lang="th-TH" sz="3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ผู้ลงนามในใบเสนอราคาต้องมีอำนาจ (การมอบอำนาจช่วง)</a:t>
            </a:r>
          </a:p>
          <a:p>
            <a:pPr>
              <a:buFont typeface="Arial" pitchFamily="34" charset="0"/>
              <a:buChar char="•"/>
            </a:pPr>
            <a:r>
              <a:rPr lang="th-TH" sz="3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การยืนราคา</a:t>
            </a:r>
          </a:p>
          <a:p>
            <a:pPr>
              <a:buFont typeface="Arial" pitchFamily="34" charset="0"/>
              <a:buChar char="•"/>
            </a:pPr>
            <a:r>
              <a:rPr lang="th-TH" sz="3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การเข้าทำสัญญา</a:t>
            </a:r>
          </a:p>
          <a:p>
            <a:pPr>
              <a:buFont typeface="Arial" pitchFamily="34" charset="0"/>
              <a:buChar char="•"/>
            </a:pPr>
            <a:r>
              <a:rPr lang="th-TH" sz="3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การส่งมอบงาน</a:t>
            </a:r>
          </a:p>
          <a:p>
            <a:pPr>
              <a:buFont typeface="Arial" pitchFamily="34" charset="0"/>
              <a:buChar char="•"/>
            </a:pPr>
            <a:r>
              <a:rPr lang="th-TH" sz="3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หลักประกันการยื่นข้อเสนอ (กรณี </a:t>
            </a:r>
            <a:r>
              <a:rPr lang="en-US" sz="3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e-bidding</a:t>
            </a:r>
            <a:r>
              <a:rPr lang="th-TH" sz="3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th-TH" sz="3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การประกันความชำรุดบกพร่อง</a:t>
            </a:r>
          </a:p>
          <a:p>
            <a:pPr>
              <a:buFont typeface="Arial" pitchFamily="34" charset="0"/>
              <a:buChar char="•"/>
            </a:pPr>
            <a:r>
              <a:rPr lang="th-TH" sz="3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ฯลฯ</a:t>
            </a: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1979712" y="818709"/>
            <a:ext cx="54726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การพิจารณาข้อเสนออื่นๆ</a:t>
            </a:r>
            <a:br>
              <a:rPr lang="th-TH" sz="3200" b="1" dirty="0">
                <a:latin typeface="EucrosiaUPC" pitchFamily="18" charset="-34"/>
                <a:cs typeface="EucrosiaUPC" pitchFamily="18" charset="-34"/>
              </a:rPr>
            </a:b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(เป็นไปตามเงื่อนไขที่กำหนด หรือไม่ ?)</a:t>
            </a:r>
            <a:endParaRPr lang="th-TH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3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 descr="ima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388" y="2293987"/>
            <a:ext cx="2143125" cy="2143125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361336" y="1052736"/>
            <a:ext cx="8496944" cy="5519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</a:t>
            </a:r>
            <a:r>
              <a:rPr lang="en-US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พิจารณาคัดเลือกพัสดุหรือคุณสมบัติของผู้ยื่นข้อเสนอที่ถูกต้องตาม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และพิจารณาคัดเลือกข้อเสนอ</a:t>
            </a:r>
            <a:r>
              <a:rPr lang="th-TH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ตามหลักเกณฑ์ที่กำหนดในประกาศและเอกสารประกวดราคา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อิเล็กทรอนิกส์โดยให้จัดเรียงลำดับผู้ที่เสนอราคาต่ำสุด</a:t>
            </a:r>
          </a:p>
          <a:p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หรือได้คะแนนรวมสูงสุด ไม่เกิน 3 ราย</a:t>
            </a:r>
          </a:p>
          <a:p>
            <a:pPr marL="1179513" indent="-457200"/>
            <a:endParaRPr lang="th-TH" b="1" dirty="0">
              <a:latin typeface="EucrosiaUPC" pitchFamily="18" charset="-34"/>
              <a:cs typeface="EucrosiaUPC" pitchFamily="18" charset="-34"/>
            </a:endParaRPr>
          </a:p>
          <a:p>
            <a:pPr marL="355600" indent="-355600">
              <a:buFont typeface="Courier New" pitchFamily="49" charset="0"/>
              <a:buChar char="o"/>
              <a:tabLst>
                <a:tab pos="722313" algn="l"/>
              </a:tabLst>
            </a:pPr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กรณีที่ผู้ยื่นข้อเสนอรายที่คัดเลือกไว้ไม่ยอมเข้าทำสัญญาหรือข้อตกลงกับหน่วยงานของรัฐในเวลาที่กำหนดตามเอกสารประกวดราคาอิเล็กทรอนิกส์</a:t>
            </a:r>
          </a:p>
          <a:p>
            <a:pPr marL="355600" indent="-355600">
              <a:buFont typeface="Courier New" pitchFamily="49" charset="0"/>
              <a:buChar char="o"/>
              <a:tabLst>
                <a:tab pos="722313" algn="l"/>
              </a:tabLst>
            </a:pP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ให้คณะกรรมการพิจารณาผู้ที่เสนอราคาต่ำรายถัดไป หรือผู้ที่ได้คะแนนรวมสูงรายถัดไปตามลำดับ แล้วแต่กรณี</a:t>
            </a: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381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971600" y="260648"/>
            <a:ext cx="1512168" cy="1440160"/>
          </a:xfrm>
          <a:prstGeom prst="wedgeEllipseCallout">
            <a:avLst>
              <a:gd name="adj1" fmla="val 73089"/>
              <a:gd name="adj2" fmla="val -620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55 </a:t>
            </a:r>
          </a:p>
        </p:txBody>
      </p:sp>
      <p:sp>
        <p:nvSpPr>
          <p:cNvPr id="6" name="คำบรรยายภาพแบบสี่เหลี่ยม 2"/>
          <p:cNvSpPr/>
          <p:nvPr/>
        </p:nvSpPr>
        <p:spPr>
          <a:xfrm>
            <a:off x="2411760" y="476672"/>
            <a:ext cx="6229356" cy="936104"/>
          </a:xfrm>
          <a:prstGeom prst="wedgeRect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หน้าที่ของคณะกรรมการพิจารณาผลการประกวดราคาอิเล็กทรอนิกส์</a:t>
            </a:r>
            <a:endParaRPr lang="th-TH" sz="3600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5875423"/>
      </p:ext>
    </p:extLst>
  </p:cSld>
  <p:clrMapOvr>
    <a:masterClrMapping/>
  </p:clrMapOvr>
</p:sld>
</file>

<file path=ppt/slides/slide3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สี่เหลี่ยมผืนผ้า 22"/>
          <p:cNvSpPr/>
          <p:nvPr/>
        </p:nvSpPr>
        <p:spPr>
          <a:xfrm>
            <a:off x="3563888" y="116632"/>
            <a:ext cx="5472608" cy="65527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/>
          <p:cNvSpPr/>
          <p:nvPr/>
        </p:nvSpPr>
        <p:spPr>
          <a:xfrm>
            <a:off x="251520" y="1700808"/>
            <a:ext cx="2952328" cy="48245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3707904" y="4293096"/>
            <a:ext cx="5184576" cy="2232248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3707904" y="2492896"/>
            <a:ext cx="5184576" cy="1800200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3707904" y="1412776"/>
            <a:ext cx="5184576" cy="108012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3707904" y="620688"/>
            <a:ext cx="5184576" cy="792088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382</a:t>
            </a:fld>
            <a:endParaRPr lang="th-TH"/>
          </a:p>
        </p:txBody>
      </p:sp>
      <p:sp>
        <p:nvSpPr>
          <p:cNvPr id="5" name="วงรี 4"/>
          <p:cNvSpPr/>
          <p:nvPr/>
        </p:nvSpPr>
        <p:spPr>
          <a:xfrm>
            <a:off x="539552" y="2060848"/>
            <a:ext cx="360040" cy="36004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sp>
        <p:nvSpPr>
          <p:cNvPr id="6" name="วงรี 5"/>
          <p:cNvSpPr/>
          <p:nvPr/>
        </p:nvSpPr>
        <p:spPr>
          <a:xfrm>
            <a:off x="539552" y="5157192"/>
            <a:ext cx="360040" cy="36004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rgbClr val="0000FF"/>
              </a:solidFill>
            </a:endParaRPr>
          </a:p>
        </p:txBody>
      </p:sp>
      <p:sp>
        <p:nvSpPr>
          <p:cNvPr id="7" name="วงรี 6"/>
          <p:cNvSpPr/>
          <p:nvPr/>
        </p:nvSpPr>
        <p:spPr>
          <a:xfrm>
            <a:off x="539552" y="3573016"/>
            <a:ext cx="360040" cy="360040"/>
          </a:xfrm>
          <a:prstGeom prst="ellipse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899592" y="1988840"/>
            <a:ext cx="158417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ราคารวม</a:t>
            </a: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899592" y="3501008"/>
            <a:ext cx="2422857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ราคาต่อรายการ</a:t>
            </a: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899592" y="5085184"/>
            <a:ext cx="232967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ราคาต่อหน่วย</a:t>
            </a: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3995936" y="169476"/>
            <a:ext cx="45480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altLang="th-TH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หลักเกณฑ์การพิจารณาคัดเลือกข้อเสนอ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3491880" y="667717"/>
            <a:ext cx="554461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th-TH" sz="2400" b="1" u="sng" dirty="0">
                <a:latin typeface="EucrosiaUPC" pitchFamily="18" charset="-34"/>
                <a:ea typeface="Calibri" pitchFamily="34" charset="0"/>
                <a:cs typeface="EucrosiaUPC" pitchFamily="18" charset="-34"/>
              </a:rPr>
              <a:t>แบบที่ 1</a:t>
            </a:r>
            <a:r>
              <a:rPr lang="th-TH" sz="2400" b="1" dirty="0">
                <a:latin typeface="EucrosiaUPC" pitchFamily="18" charset="-34"/>
                <a:ea typeface="Calibri" pitchFamily="34" charset="0"/>
                <a:cs typeface="EucrosiaUPC" pitchFamily="18" charset="-34"/>
              </a:rPr>
              <a:t> ตัดสินผู้ชนะจากราคาต่ำสุด ตามระเบียบฯ       ข้อ 83(1)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  <a:p>
            <a:pPr marL="180975"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th-TH" sz="2400" b="1" u="sng" dirty="0">
                <a:latin typeface="EucrosiaUPC" pitchFamily="18" charset="-34"/>
                <a:ea typeface="Calibri" pitchFamily="34" charset="0"/>
                <a:cs typeface="EucrosiaUPC" pitchFamily="18" charset="-34"/>
              </a:rPr>
              <a:t>แบบที่ 2</a:t>
            </a:r>
            <a:r>
              <a:rPr lang="th-TH" sz="2400" b="1" dirty="0">
                <a:latin typeface="EucrosiaUPC" pitchFamily="18" charset="-34"/>
                <a:ea typeface="Calibri" pitchFamily="34" charset="0"/>
                <a:cs typeface="EucrosiaUPC" pitchFamily="18" charset="-34"/>
              </a:rPr>
              <a:t> พิจารณาข้อเสนอด้านเทคนิคตามระเบียบฯ       ข้อ 83(3) ก่อน จากนั้นจึงตัดสินผู้ชนะจากราคาต่ำสุด   ตามระเบียบฯ ข้อ 83(1)</a:t>
            </a:r>
          </a:p>
          <a:p>
            <a:pPr marL="180975"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th-TH" sz="2400" b="1" u="sng" dirty="0">
                <a:latin typeface="EucrosiaUPC" pitchFamily="18" charset="-34"/>
                <a:ea typeface="Calibri" pitchFamily="34" charset="0"/>
                <a:cs typeface="EucrosiaUPC" pitchFamily="18" charset="-34"/>
              </a:rPr>
              <a:t>แบบที่ 3</a:t>
            </a:r>
            <a:r>
              <a:rPr lang="th-TH" sz="2400" b="1" dirty="0">
                <a:latin typeface="EucrosiaUPC" pitchFamily="18" charset="-34"/>
                <a:ea typeface="Calibri" pitchFamily="34" charset="0"/>
                <a:cs typeface="EucrosiaUPC" pitchFamily="18" charset="-34"/>
              </a:rPr>
              <a:t> ตัดสินผู้ชนะจากรายที่ได้คะแนนรวมสูงสุด จาก</a:t>
            </a:r>
            <a:r>
              <a:rPr lang="th-TH" sz="2400" b="1" u="sng" dirty="0">
                <a:latin typeface="EucrosiaUPC" pitchFamily="18" charset="-34"/>
                <a:ea typeface="Calibri" pitchFamily="34" charset="0"/>
                <a:cs typeface="EucrosiaUPC" pitchFamily="18" charset="-34"/>
              </a:rPr>
              <a:t>เกณฑ์ราคาร่วมกับเกณฑ์อื่น</a:t>
            </a:r>
            <a:r>
              <a:rPr lang="th-TH" sz="2400" b="1" dirty="0">
                <a:latin typeface="EucrosiaUPC" pitchFamily="18" charset="-34"/>
                <a:ea typeface="Calibri" pitchFamily="34" charset="0"/>
                <a:cs typeface="EucrosiaUPC" pitchFamily="18" charset="-34"/>
              </a:rPr>
              <a:t> เช่น ต้นทุนของพัสดุตลอดอายุการใช้งาน มาตรฐานสินค้า บริการหลังการขาย ข้อเสนอด้านเทคนิค เป็นต้น ทั้งนี้ ตาม พ.ร.บ. มาตรา 65 ประกอบกับระเบียบฯ ข้อ 83(2)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  <a:p>
            <a:pPr marL="180975"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th-TH" sz="2400" b="1" u="sng" dirty="0">
                <a:latin typeface="EucrosiaUPC" pitchFamily="18" charset="-34"/>
                <a:ea typeface="Calibri" pitchFamily="34" charset="0"/>
                <a:cs typeface="EucrosiaUPC" pitchFamily="18" charset="-34"/>
              </a:rPr>
              <a:t>แบบที่ 4</a:t>
            </a:r>
            <a:r>
              <a:rPr lang="th-TH" sz="2400" b="1" dirty="0">
                <a:latin typeface="EucrosiaUPC" pitchFamily="18" charset="-34"/>
                <a:ea typeface="Calibri" pitchFamily="34" charset="0"/>
                <a:cs typeface="EucrosiaUPC" pitchFamily="18" charset="-34"/>
              </a:rPr>
              <a:t> พิจารณาข้อเสนอด้านเทคนิคตามระเบียบฯ ข้อ 83(3) ก่อน จากนั้นจึงตัดสินผู้ชนะจากรายที่ได้คะแนนรวมสูงสุด จากเกณฑ์ราคาร่วมกับเกณฑ์อื่น เช่น ต้นทุนของพัสดุตลอดอายุการใช้งาน มาตรฐานสินค้า บริการหลังการขาย ข้อเสนอด้านเทคนิค เป็นต้น ตาม พ.ร.บ. มาตรา 65 ประกอบกับระเบียบฯ ข้อ 83(2)</a:t>
            </a:r>
            <a:endParaRPr lang="en-US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107504" y="243805"/>
            <a:ext cx="33843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ข้อกำหนดในการเสนอราคา และหลักเกณฑ์ในการพิจารณาราคา</a:t>
            </a:r>
            <a:endParaRPr lang="th-TH" dirty="0"/>
          </a:p>
        </p:txBody>
      </p:sp>
      <p:sp>
        <p:nvSpPr>
          <p:cNvPr id="25" name="วงเล็บปีกกาขวา 24"/>
          <p:cNvSpPr/>
          <p:nvPr/>
        </p:nvSpPr>
        <p:spPr>
          <a:xfrm>
            <a:off x="3203848" y="1772816"/>
            <a:ext cx="360040" cy="4680520"/>
          </a:xfrm>
          <a:prstGeom prst="rightBrac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grpSp>
        <p:nvGrpSpPr>
          <p:cNvPr id="2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7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9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6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383</a:t>
            </a:fld>
            <a:endParaRPr lang="th-TH"/>
          </a:p>
        </p:txBody>
      </p:sp>
      <p:grpSp>
        <p:nvGrpSpPr>
          <p:cNvPr id="5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755576" y="836712"/>
            <a:ext cx="77768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Courier New" panose="02070309020205020404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การพิจารณาแต้มต่อให้แก่ผู้ประกอบวิสาหกิจขนาดกลางและขนาดย่อม (</a:t>
            </a:r>
            <a:r>
              <a:rPr lang="en-US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SMEs)</a:t>
            </a:r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/ พัสดุ </a:t>
            </a:r>
            <a:r>
              <a:rPr lang="en-US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MIT / </a:t>
            </a:r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บุคคลธรรมดาที่ถือสัญชาติไทยหรือนิติบุคคลที่จัดตั้งขึ้นตามกฎหมายไทย </a:t>
            </a:r>
          </a:p>
          <a:p>
            <a:pPr marL="349250"/>
            <a:r>
              <a:rPr lang="th-TH" dirty="0">
                <a:latin typeface="EucrosiaUPC" panose="02020603050405020304" pitchFamily="18" charset="-34"/>
                <a:cs typeface="EucrosiaUPC" panose="02020603050405020304" pitchFamily="18" charset="-34"/>
              </a:rPr>
              <a:t>1. กฎกระทรวงกำหนดพัสดุและวิธีการจัดซื้อจัดจ้างพัสดุที่รัฐต้องการส่งเสริมหรือสนับสนุน (ฉบับที่ 2) พ.ศ. 2563 ซี่งมีผลใช้บังคับตั้งแต่วันที่ 22 ธันวาคม 2563</a:t>
            </a:r>
          </a:p>
          <a:p>
            <a:pPr marL="361950"/>
            <a:r>
              <a:rPr lang="th-TH" dirty="0">
                <a:latin typeface="EucrosiaUPC" panose="02020603050405020304" pitchFamily="18" charset="-34"/>
                <a:cs typeface="EucrosiaUPC" panose="02020603050405020304" pitchFamily="18" charset="-34"/>
              </a:rPr>
              <a:t>2. หนังสือคณะกรรมการวินิจฉัยปัญหาการจัดซื้อจัดจ้างและการบริหารพัสดุภาครัฐ</a:t>
            </a:r>
          </a:p>
          <a:p>
            <a:pPr marL="1077913" indent="-715963"/>
            <a:r>
              <a:rPr lang="th-TH" dirty="0">
                <a:latin typeface="EucrosiaUPC" panose="02020603050405020304" pitchFamily="18" charset="-34"/>
                <a:cs typeface="EucrosiaUPC" panose="02020603050405020304" pitchFamily="18" charset="-34"/>
              </a:rPr>
              <a:t>    2.1 ด่วนที่สุด ที่ กค (กวจ) 0405.2/ว 78 ลงวันที่ 31 มกราคม 2565  (ใช้บังคับตั้งแต่ 1 ก.พ. 65 เป็นต้นไป)</a:t>
            </a:r>
          </a:p>
          <a:p>
            <a:pPr marL="1077913" indent="-715963"/>
            <a:r>
              <a:rPr lang="th-TH" dirty="0">
                <a:latin typeface="EucrosiaUPC" panose="02020603050405020304" pitchFamily="18" charset="-34"/>
                <a:cs typeface="EucrosiaUPC" panose="02020603050405020304" pitchFamily="18" charset="-34"/>
              </a:rPr>
              <a:t>    2.2 ด่วนที่สุด ที่ กค (กวจ) 0405.2/ว 56 ลงวันที่ 24 มกราคม 2566 (ใช้บังคับตั้งแต่ 1 ก.พ. 66 เป็นต้นไป)</a:t>
            </a:r>
          </a:p>
        </p:txBody>
      </p:sp>
    </p:spTree>
    <p:extLst>
      <p:ext uri="{BB962C8B-B14F-4D97-AF65-F5344CB8AC3E}">
        <p14:creationId xmlns:p14="http://schemas.microsoft.com/office/powerpoint/2010/main" val="3526312756"/>
      </p:ext>
    </p:extLst>
  </p:cSld>
  <p:clrMapOvr>
    <a:masterClrMapping/>
  </p:clrMapOvr>
</p:sld>
</file>

<file path=ppt/slides/slide3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384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55576" y="694437"/>
            <a:ext cx="7861784" cy="584775"/>
            <a:chOff x="827584" y="766658"/>
            <a:chExt cx="8066036" cy="656105"/>
          </a:xfrm>
        </p:grpSpPr>
        <p:grpSp>
          <p:nvGrpSpPr>
            <p:cNvPr id="19" name="Group 18"/>
            <p:cNvGrpSpPr/>
            <p:nvPr/>
          </p:nvGrpSpPr>
          <p:grpSpPr>
            <a:xfrm>
              <a:off x="827584" y="908720"/>
              <a:ext cx="4536504" cy="446416"/>
              <a:chOff x="1259632" y="908720"/>
              <a:chExt cx="4752528" cy="576064"/>
            </a:xfrm>
          </p:grpSpPr>
          <p:sp>
            <p:nvSpPr>
              <p:cNvPr id="23" name="Pentagon 22"/>
              <p:cNvSpPr/>
              <p:nvPr/>
            </p:nvSpPr>
            <p:spPr>
              <a:xfrm>
                <a:off x="1259632" y="908720"/>
                <a:ext cx="2577480" cy="571880"/>
              </a:xfrm>
              <a:prstGeom prst="homePlate">
                <a:avLst/>
              </a:prstGeom>
              <a:gradFill flip="none" rotWithShape="1">
                <a:gsLst>
                  <a:gs pos="0">
                    <a:srgbClr val="0066FF">
                      <a:shade val="30000"/>
                      <a:satMod val="115000"/>
                    </a:srgbClr>
                  </a:gs>
                  <a:gs pos="50000">
                    <a:srgbClr val="0066FF">
                      <a:shade val="67500"/>
                      <a:satMod val="115000"/>
                    </a:srgbClr>
                  </a:gs>
                  <a:gs pos="100000">
                    <a:srgbClr val="0066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32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สรุปสาระสำคัญ</a:t>
                </a:r>
              </a:p>
            </p:txBody>
          </p:sp>
          <p:sp>
            <p:nvSpPr>
              <p:cNvPr id="24" name="Chevron 23"/>
              <p:cNvSpPr/>
              <p:nvPr/>
            </p:nvSpPr>
            <p:spPr>
              <a:xfrm>
                <a:off x="3693096" y="908720"/>
                <a:ext cx="576064" cy="571880"/>
              </a:xfrm>
              <a:prstGeom prst="chevron">
                <a:avLst/>
              </a:prstGeom>
              <a:gradFill flip="none" rotWithShape="1">
                <a:gsLst>
                  <a:gs pos="0">
                    <a:srgbClr val="00CCFF">
                      <a:shade val="30000"/>
                      <a:satMod val="115000"/>
                    </a:srgbClr>
                  </a:gs>
                  <a:gs pos="50000">
                    <a:srgbClr val="00CCFF">
                      <a:shade val="67500"/>
                      <a:satMod val="115000"/>
                    </a:srgbClr>
                  </a:gs>
                  <a:gs pos="100000">
                    <a:srgbClr val="00CC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Chevron 24"/>
              <p:cNvSpPr/>
              <p:nvPr/>
            </p:nvSpPr>
            <p:spPr>
              <a:xfrm>
                <a:off x="4125144" y="908720"/>
                <a:ext cx="576064" cy="571880"/>
              </a:xfrm>
              <a:prstGeom prst="chevron">
                <a:avLst/>
              </a:prstGeom>
              <a:gradFill flip="none" rotWithShape="1">
                <a:gsLst>
                  <a:gs pos="0">
                    <a:srgbClr val="CCFFFF">
                      <a:shade val="30000"/>
                      <a:satMod val="115000"/>
                    </a:srgbClr>
                  </a:gs>
                  <a:gs pos="50000">
                    <a:srgbClr val="CCFFFF">
                      <a:shade val="67500"/>
                      <a:satMod val="115000"/>
                    </a:srgbClr>
                  </a:gs>
                  <a:gs pos="100000">
                    <a:srgbClr val="CCFF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Chevron 25"/>
              <p:cNvSpPr/>
              <p:nvPr/>
            </p:nvSpPr>
            <p:spPr>
              <a:xfrm>
                <a:off x="4557192" y="912904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00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Chevron 26"/>
              <p:cNvSpPr/>
              <p:nvPr/>
            </p:nvSpPr>
            <p:spPr>
              <a:xfrm>
                <a:off x="4989240" y="912904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CC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Chevron 27"/>
              <p:cNvSpPr/>
              <p:nvPr/>
            </p:nvSpPr>
            <p:spPr>
              <a:xfrm>
                <a:off x="5436096" y="908720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FFC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5404989" y="766658"/>
              <a:ext cx="3488631" cy="6561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32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การซื้อ / เช่าสังหาริมทรัพย์</a:t>
              </a:r>
              <a:endParaRPr lang="th-TH" sz="3200" dirty="0">
                <a:solidFill>
                  <a:srgbClr val="FF0000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5220072" y="1351894"/>
              <a:ext cx="3538465" cy="0"/>
            </a:xfrm>
            <a:prstGeom prst="line">
              <a:avLst/>
            </a:prstGeom>
            <a:ln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9FDD8B4-8016-4D0F-A07D-DF2BEF9CCA8E}"/>
              </a:ext>
            </a:extLst>
          </p:cNvPr>
          <p:cNvSpPr txBox="1"/>
          <p:nvPr/>
        </p:nvSpPr>
        <p:spPr>
          <a:xfrm>
            <a:off x="396256" y="1340768"/>
            <a:ext cx="8437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กรณีใช้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วิธี </a:t>
            </a:r>
            <a:r>
              <a:rPr lang="en-US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e-bidding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และ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วิธีคัดเลือก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และใช้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เกณฑ์ราคา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ต้องพิจารณาให้แต้มต่อ ดังนี้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19C53BD2-CD70-4C66-A3A6-397E04F74CDC}"/>
              </a:ext>
            </a:extLst>
          </p:cNvPr>
          <p:cNvSpPr txBox="1"/>
          <p:nvPr/>
        </p:nvSpPr>
        <p:spPr>
          <a:xfrm>
            <a:off x="396256" y="1772816"/>
            <a:ext cx="2479334" cy="44781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R="0" indent="228600">
              <a:spcBef>
                <a:spcPts val="0"/>
              </a:spcBef>
            </a:pPr>
            <a:r>
              <a:rPr lang="th-TH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(1) หากผู้ยื่นเสนอซึ่งเป็นผู้ประกอบการ </a:t>
            </a:r>
            <a:r>
              <a:rPr lang="en-US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  <a:r>
              <a:rPr lang="th-TH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เสนอราคาสูงกว่าราคาต่ำสุดของผู้ยื่นข้อเสนอรายอื่นไม่เกินร้อยละ 10 หน่วยงานของรัฐจะจัดซื้อหรือจัดจ้างจากผู้ประกอบการ</a:t>
            </a:r>
            <a:r>
              <a:rPr lang="en-US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SMEs</a:t>
            </a:r>
            <a:r>
              <a:rPr lang="th-TH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ดังกล่าว โดยจัดเรียงลำดับผู้ยื่นข้อเสนอซึ่งเป็นผู้ประกอบการ </a:t>
            </a:r>
            <a:r>
              <a:rPr lang="en-US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  <a:r>
              <a:rPr lang="th-TH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ที่เสนอราคาสูงกว่าราคาต่ำสุดของผู้ยื่นข้อเสนอรายอื่น</a:t>
            </a:r>
            <a:r>
              <a:rPr lang="th-TH" sz="1500" b="1" u="sng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ไม่เกินร้อยละ 10 </a:t>
            </a:r>
            <a:r>
              <a:rPr lang="th-TH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ที่จะเรียกมาทำสัญญาไม่เกิน 3 ราย </a:t>
            </a:r>
            <a:endParaRPr lang="en-US" sz="1500" b="1" dirty="0">
              <a:effectLst/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  <a:p>
            <a:r>
              <a:rPr lang="th-TH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       ผู้ยื่นข้อเสนอที่เป็นกิจการร่วมค้าที่จะได้สิทธิตามวรรคหนึ่ง  ผู้เข้าร่วมค้า ทุกรายจะต้องเป็นผู้ประกอบการ </a:t>
            </a:r>
            <a:r>
              <a:rPr lang="en-US" sz="15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</a:p>
          <a:p>
            <a:r>
              <a:rPr lang="en-US" sz="1500" b="1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      </a:t>
            </a:r>
            <a:r>
              <a:rPr lang="th-TH" sz="15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ทั้งนี้ ผู้ประกอบการ </a:t>
            </a:r>
            <a:r>
              <a:rPr lang="en-US" sz="15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 </a:t>
            </a:r>
            <a:r>
              <a:rPr lang="th-TH" sz="15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ที่จะได้แต้มต่อด้านราคาตามวรรคหนึ่ง จะต้องมีวงเงินสัญญาสะสมตามปีปฏิทินรวมกับราคาที่เสนอในครั้งนี้แล้ว มีมูลค่ารวมกันไม่เกินมูลค่าของรายได้ตามขนาดที่ขึ้นทะเบียนไว้กับ สสว.</a:t>
            </a:r>
            <a:endParaRPr lang="th-TH" sz="1500" dirty="0">
              <a:solidFill>
                <a:srgbClr val="FF0000"/>
              </a:solidFill>
              <a:effectLst/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F6D2CAC6-8B5E-4145-A103-369DE70DEC67}"/>
              </a:ext>
            </a:extLst>
          </p:cNvPr>
          <p:cNvSpPr txBox="1"/>
          <p:nvPr/>
        </p:nvSpPr>
        <p:spPr>
          <a:xfrm>
            <a:off x="3019606" y="1772816"/>
            <a:ext cx="3208577" cy="4478149"/>
          </a:xfrm>
          <a:prstGeom prst="rect">
            <a:avLst/>
          </a:prstGeom>
          <a:noFill/>
          <a:ln>
            <a:solidFill>
              <a:srgbClr val="009900"/>
            </a:solidFill>
          </a:ln>
        </p:spPr>
        <p:txBody>
          <a:bodyPr wrap="square">
            <a:spAutoFit/>
          </a:bodyPr>
          <a:lstStyle/>
          <a:p>
            <a:pPr indent="228600"/>
            <a:r>
              <a:rPr lang="th-TH" sz="15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(2) หากผู้ยื่นข้อเสนอได้เสนอพัสดุที่เป็นพัสดุที่ผลิตภายในประเทศ ที่ได้รับการรับรองและออกเครื่องหมายสินค้า  ที่ผลิตภายในประเทศไทย (</a:t>
            </a:r>
            <a:r>
              <a:rPr lang="en-US" sz="15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Made in Thailand) </a:t>
            </a:r>
            <a:r>
              <a:rPr lang="th-TH" sz="15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จากสภาอุตสาหกรรมแห่งประเทศไทย เสนอราคาสูงกว่าราคาตํ่าสุดของผู้ยื่นข้อเสนอรายอื่น</a:t>
            </a:r>
            <a:r>
              <a:rPr lang="th-TH" sz="1500" b="1" u="sng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ไม่เกินร้อยละ 5 </a:t>
            </a:r>
            <a:r>
              <a:rPr lang="th-TH" sz="15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หน่วยงานของรัฐจะจัดซื้อจัดจ้างจากผู้ยื่นข้อเสนอที่เสนอพัสดุที่เป็นพัสดุที่ผลิตภายในประเทศที่ได้รับการรับรองและออกเครื่องหมายสินค้าที่ผลิตภายในประเทศไทยฯ</a:t>
            </a:r>
          </a:p>
          <a:p>
            <a:r>
              <a:rPr lang="th-TH" sz="15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          สำหรับการประกวดราคาอิเล็กทรอนิกส์ ที่มีการเสนอราคาหลายรายการ และกำหนดเงื่อนไขเป็นกรณีการพิจารณาราคารวม หากผู้ยื่นข้อเสนอได้เสนอพัสดุที่เป็นพัสดุที่ผลิตภายในประเทศ ที่ได้รับการรับรองและออกเครื่องหมายสินค้าที่ผลิตภายในประเทศไทยฯ มีสัดส่วนมูลค่าตั้งแต่ร้อยละ 60 ขึ้นไป ให้ได้แต้มต่อในการเสนอราคาตามวรรคหนึ่ง</a:t>
            </a:r>
          </a:p>
          <a:p>
            <a:r>
              <a:rPr lang="th-TH" sz="15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           อนึ่ง หากในการเสนอราคาครั้งนี้ ผู้ยื่นข้อเสนอรายใดมีคุณสมบัติทั้ง (1) และ (2) ให้ผู้ยื่นข้อเสนอรายนั้นได้แต้มต่อในการเสนอราคาสูงกว่าผู้ประกอบการรายอื่น </a:t>
            </a:r>
            <a:r>
              <a:rPr lang="th-TH" sz="1500" b="1" u="sng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ไม่เกินร้อยละ 15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888012D-28F4-44DF-9002-0A1A695747FD}"/>
              </a:ext>
            </a:extLst>
          </p:cNvPr>
          <p:cNvSpPr txBox="1"/>
          <p:nvPr/>
        </p:nvSpPr>
        <p:spPr>
          <a:xfrm>
            <a:off x="6444208" y="1772816"/>
            <a:ext cx="2389730" cy="44781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indent="173038"/>
            <a:r>
              <a:rPr lang="th-TH" sz="15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(3) หากผู้ยื่นเสนอซึ่งมิใช่ผู้ประกอบการ </a:t>
            </a:r>
            <a:r>
              <a:rPr lang="en-US" sz="15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SMEs </a:t>
            </a:r>
            <a:r>
              <a:rPr lang="th-TH" sz="15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แต่เป็นบุคคลธรรมดาที่ถือสัญชาติไทยหรือนิติบุคคลที่จัดตั้งขึ้นตามกฎหมายไทย เสนอราคาสูงกว่าราคาต่ำสุดของผู้ยื่นข้อเสนอซึ่งเป็นบุคคลธรรมดาที่มิได้ถือสัญชาติไทยหรือนิติบุคคลที่จัดตั้งขึ้นตามกฎหมายของต่างประเทศ</a:t>
            </a:r>
            <a:r>
              <a:rPr lang="th-TH" sz="1500" b="1" u="sng" dirty="0">
                <a:latin typeface="EucrosiaUPC" panose="02020603050405020304" pitchFamily="18" charset="-34"/>
                <a:cs typeface="EucrosiaUPC" panose="02020603050405020304" pitchFamily="18" charset="-34"/>
              </a:rPr>
              <a:t>ไม่เกินร้อยละ 3 </a:t>
            </a:r>
            <a:r>
              <a:rPr lang="th-TH" sz="15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หน่วยงานของรัฐจะจัดซื้อหรือจัดจ้างจากผู้ยื่นข้อเสนอซึ่งเป็นบุคคลธรรมดาที่ถือสัญชาติไทยหรือนิติบุคคลที่จัดตั้งขึ้นตามกฎหมายไทยดังกล่าว</a:t>
            </a:r>
          </a:p>
          <a:p>
            <a:r>
              <a:rPr lang="th-TH" sz="15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 ผู้ยื่นข้อเสนอที่เป็นกิจการร่วมค้า    ที่จะได้สิทธิตามวรรคหนึ่ง ผู้เข้าร่วมค้า   ทุกรายจะต้องเป็นผู้ประกอบการที่เป็นบุคคลธรรมดาที่ถือสัญชาติไทย หรือ นิติบุคคลที่จัดตั้งขึ้นตามกฎหมายไทย</a:t>
            </a:r>
          </a:p>
          <a:p>
            <a:endParaRPr lang="th-TH" sz="15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endParaRPr lang="th-TH" sz="1500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22709531"/>
      </p:ext>
    </p:extLst>
  </p:cSld>
  <p:clrMapOvr>
    <a:masterClrMapping/>
  </p:clrMapOvr>
</p:sld>
</file>

<file path=ppt/slides/slide3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385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รูปภาพ 14" descr="410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6112" y="1052736"/>
            <a:ext cx="8322125" cy="5112568"/>
          </a:xfrm>
          <a:prstGeom prst="rect">
            <a:avLst/>
          </a:prstGeom>
        </p:spPr>
      </p:pic>
      <p:sp>
        <p:nvSpPr>
          <p:cNvPr id="13" name="สี่เหลี่ยมผืนผ้า 12"/>
          <p:cNvSpPr/>
          <p:nvPr/>
        </p:nvSpPr>
        <p:spPr>
          <a:xfrm>
            <a:off x="4301667" y="764704"/>
            <a:ext cx="43027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กรณีงานซื้อ / เช่าสังหาริมทรัพย์</a:t>
            </a:r>
            <a:endParaRPr lang="th-TH" sz="3200" dirty="0">
              <a:solidFill>
                <a:srgbClr val="0000FF"/>
              </a:solidFill>
            </a:endParaRPr>
          </a:p>
        </p:txBody>
      </p:sp>
      <p:cxnSp>
        <p:nvCxnSpPr>
          <p:cNvPr id="16" name="ตัวเชื่อมต่อตรง 15"/>
          <p:cNvCxnSpPr/>
          <p:nvPr/>
        </p:nvCxnSpPr>
        <p:spPr>
          <a:xfrm>
            <a:off x="1691680" y="1340768"/>
            <a:ext cx="1800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7521548"/>
      </p:ext>
    </p:extLst>
  </p:cSld>
  <p:clrMapOvr>
    <a:masterClrMapping/>
  </p:clrMapOvr>
</p:sld>
</file>

<file path=ppt/slides/slide3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386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23528" y="1196752"/>
            <a:ext cx="8424937" cy="4968552"/>
            <a:chOff x="323528" y="1196752"/>
            <a:chExt cx="8424937" cy="4968552"/>
          </a:xfrm>
        </p:grpSpPr>
        <p:pic>
          <p:nvPicPr>
            <p:cNvPr id="15" name="รูปภาพ 14" descr="เอกสารซื้อ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42665" y="1751846"/>
              <a:ext cx="5805800" cy="4413458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323528" y="1196752"/>
              <a:ext cx="2552302" cy="95410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กำหนดเงื่อนไขเพิ่มเติม</a:t>
              </a:r>
            </a:p>
            <a:p>
              <a:pPr algn="ctr"/>
              <a:r>
                <a:rPr lang="th-TH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ในข้อ ๓.๒</a:t>
              </a:r>
              <a:endParaRPr lang="th-TH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23528" y="2492896"/>
              <a:ext cx="2552302" cy="2554545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๑. สำเนาหนังสือรับรองสินค้า </a:t>
              </a:r>
              <a:r>
                <a:rPr lang="en-US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Made in Thailand</a:t>
              </a: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 ของสภาอุตสาหกรรมแห่งประเทศไทย (ถ้ามี)</a:t>
              </a:r>
            </a:p>
            <a:p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๒. สำเนาหนังสือหรือเอกสารที่รับรองว่าเป็นพัสดุที่ผลิตในประเทศ (เฉพาะกรณีที่กำหนดว่า “เป็นพัสดุที่ผลิตภายในประเทศ” เท่านั้น</a:t>
              </a:r>
              <a:b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</a:b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๓. สำเนาใบขึ้นทะเบียนผู้ประกอบการวิสาหกิจขนาดกลางและขนาดย่อม (</a:t>
              </a:r>
              <a:r>
                <a:rPr lang="en-US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SMEs</a:t>
              </a: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) (</a:t>
              </a:r>
              <a:r>
                <a:rPr lang="th-TH" sz="1600" b="1" u="sng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ถ้ามี</a:t>
              </a:r>
              <a:r>
                <a:rPr lang="th-TH" sz="1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)</a:t>
              </a:r>
            </a:p>
          </p:txBody>
        </p:sp>
        <p:sp>
          <p:nvSpPr>
            <p:cNvPr id="17" name="Striped Right Arrow 16"/>
            <p:cNvSpPr/>
            <p:nvPr/>
          </p:nvSpPr>
          <p:spPr>
            <a:xfrm rot="5400000">
              <a:off x="1484657" y="2150859"/>
              <a:ext cx="360040" cy="342037"/>
            </a:xfrm>
            <a:prstGeom prst="striped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8" name="Bent Arrow 17"/>
            <p:cNvSpPr/>
            <p:nvPr/>
          </p:nvSpPr>
          <p:spPr>
            <a:xfrm flipV="1">
              <a:off x="1517621" y="5013176"/>
              <a:ext cx="1398195" cy="648072"/>
            </a:xfrm>
            <a:prstGeom prst="bentArrow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19" name="สี่เหลี่ยมผืนผ้า 12"/>
          <p:cNvSpPr/>
          <p:nvPr/>
        </p:nvSpPr>
        <p:spPr>
          <a:xfrm>
            <a:off x="3923928" y="900009"/>
            <a:ext cx="43027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กรณีงานซื้อ / เช่าสังหาริมทรัพย์</a:t>
            </a:r>
            <a:endParaRPr lang="th-TH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824318"/>
      </p:ext>
    </p:extLst>
  </p:cSld>
  <p:clrMapOvr>
    <a:masterClrMapping/>
  </p:clrMapOvr>
</p:sld>
</file>

<file path=ppt/slides/slide3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387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395535" y="980728"/>
            <a:ext cx="8352929" cy="5339923"/>
          </a:xfrm>
          <a:prstGeom prst="rect">
            <a:avLst/>
          </a:prstGeom>
          <a:ln>
            <a:solidFill>
              <a:srgbClr val="009900"/>
            </a:solidFill>
          </a:ln>
        </p:spPr>
        <p:txBody>
          <a:bodyPr wrap="square">
            <a:spAutoFit/>
          </a:bodyPr>
          <a:lstStyle/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๖. หลักเกณฑ์และสิทธิในการพิจารณา</a:t>
            </a:r>
          </a:p>
          <a:p>
            <a:r>
              <a:rPr lang="th-TH" sz="15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๖.๑  .........................................................ฯลฯ...........................................................</a:t>
            </a:r>
          </a:p>
          <a:p>
            <a:r>
              <a:rPr lang="th-TH" sz="15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.........................................................ฯลฯ...........................................................</a:t>
            </a:r>
          </a:p>
          <a:p>
            <a:r>
              <a:rPr lang="th-TH" sz="1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</a:t>
            </a:r>
            <a:r>
              <a:rPr lang="th-TH" sz="15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๖.๘  หากผู้ยื่นข้อเสนอซึ่งเป็นผู้ประกอบการ </a:t>
            </a:r>
            <a:r>
              <a:rPr lang="en-US" sz="15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5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เสนอราคาสูงกว่าราคาตํ่าสุดของผู้ยื่นข้อเสนอรายอื่นไม่เกินร้อยละ ๑๐ ...(ระบุชื่อหน่วยงานของรัฐ)... จะจัดซื้อจัดจ้างจากผู้ประกอบการ </a:t>
            </a:r>
            <a:r>
              <a:rPr lang="en-US" sz="15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5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ดังกล่าว โดยจัดเรียงลำดับผู้ยื่นข้อเสนอซึ่งเป็นผู้ประกอบการ </a:t>
            </a:r>
            <a:r>
              <a:rPr lang="en-US" sz="15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5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ซึ่งเสนอราคาสูงกว่าราคาตํ่าสุดของผู้ยื่นข้อเสนอรายอื่นไม่เกินร้อยละ ๑๐ ที่จะเรียกมาทำสัญญาไม่เกิน ๓ ราย 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th-TH" sz="1500" b="1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5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ผู้ยื่นข้อเสนอที่เป็นกิจการร่วมค้าที่จะได้สิทธิตามวรรคหนึ่ง ผู้เข้าร่วมค้าทุกรายจะต้องเป็นผู้ประกอบการ </a:t>
            </a:r>
            <a:r>
              <a:rPr lang="en-US" sz="15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en-US" sz="1500" b="1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15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</a:t>
            </a:r>
            <a:r>
              <a:rPr lang="th-TH" sz="15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ทั้งนี้ ผู้ประกอบการ </a:t>
            </a:r>
            <a:r>
              <a:rPr lang="en-US" sz="15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5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ที่จะได้แต้มต่อด้านราคาตามวรรคหนึ่ง จะต้องมีวงเงินสัญญาสะสมตามปีปฏิทินรวมกับราคาที่เสนอในครั้งนี้แล้ว มีมูลค่ารวมกันไม่เกินมูลค่าของรายได้ตามขนาดที่ขึ้นทะเบียนไว้กับ สสว. 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56)</a:t>
            </a:r>
            <a:endParaRPr lang="th-TH" sz="15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๖.๙  หากผู้ยื่นข้อเสนอได้เสนอพัสดุที่ได้รับการรับรองและออกเครื่องหมายสินค้าที่ผลิตภายในประเทศไทย (</a:t>
            </a:r>
            <a:r>
              <a:rPr lang="en-US" sz="1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Made in Thailand) </a:t>
            </a:r>
            <a:r>
              <a:rPr lang="th-TH" sz="1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จากสภาอุตสาหกรรม แห่งประเทศไทย เสนอราคาสูงกว่าราคาตํ่าสุดของผู้เสนอราคารายอื่นไม่เกินร้อยละ ๕ ...(ระบุชื่อหน่วยงานของรัฐ)...จะจัดซื้อจัดจ้างจากผู้ยื่นข้อเสนอที่เสนอพัสดุที่ได้รับการรับรองและออกเครื่องหมายสินค้าที่ผลิตภายในประเทศไทย (</a:t>
            </a:r>
            <a:r>
              <a:rPr lang="en-US" sz="1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Made in Thailand) </a:t>
            </a:r>
            <a:r>
              <a:rPr lang="th-TH" sz="1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จากสภาอุตสาหกรรมแห่งประเทศไทย 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th-TH" sz="15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กรณีที่มีการเสนอราคาหลายรายการและกำหนดเงื่อนไขการพิจารณาราคารวม หากผู้ยื่นข้อเสนอได้เสนอพัสดุที่เป็นพัสดุที่ผลิตภายใบประเทศ ที่ได้รับการรับรองและออกเครื่องหมายสินค้าที่ผลิตภายในประเทศไทย (</a:t>
            </a:r>
            <a:r>
              <a:rPr lang="en-US" sz="1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Made in Thailand) </a:t>
            </a:r>
            <a:r>
              <a:rPr lang="th-TH" sz="1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จากสภาอุตสาหกรรมแห่งประเทศไทย มีสัดส่วนมูลค่าตั้งแต่ร้อยละ ๖๐ ขึ้นไป ให้ได้แต้มต่อในการเสนอราคาตามวรรคหนึ่ง 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th-TH" sz="15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อนึ่ง หากในการเสนอราคาครั้งนี้ ผู้ยื่นข้อเสนอรายใดมีคุณสมบัติทั้งข้อ ๖.๘ และข้อ ๖.๙ ให้ผู้เสนอราคารายนั้นได้แต้มต่อในการเสนอราคาสูงกว่าผู้ประกอบการรายอื่นไม่เกินร้อยละ ๑๕ 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th-TH" sz="15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5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๖.๑๐ หากผู้ยื่นเสนอซึ่งมิใช่ผู้ประกอบการ </a:t>
            </a:r>
            <a:r>
              <a:rPr lang="en-US" sz="15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5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แต่เป็นบุคคลธรรมดาที่ถือสัญชาติไทยหรือนิติบุคคลที่จัดตั้งขึ้นตามกฎหมายไทย เสนอราคาสูงกว่าราคาต่ำสุดของผู้ยื่นข้อเสนอซึ่งเป็นบุคคลธรรมดาที่มิได้ถือสัญชาติไทยหรือนิติบุคคลที่จัดตั้งขึ้นตามกฎหมายของต่างประเทศไม่เกินร้อยละ ๓ ...(ระบุชื่อหน่วยงาน  ของรัฐ)...จะจัดซื้อหรือจัดจ้างจากผู้ยื่นข้อเสนอซึ่งเป็นบุคคลธรรมดาที่ถือสัญชาติไทยหรือนิติบุคคลที่จัดตั้งขึ้นตามกฎหมายไทยดังกล่าว 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th-TH" sz="15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5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ผู้ยื่นข้อเสนอที่เป็นกิจการร่วมค้าที่จะได้สิทธิตามวรรคหนึ่ง ผู้เข้าร่วมค้าทุกรายจะต้องเป็นผู้ประกอบการที่เป็นบุคคลธรรมดาที่ถือสัญชาติไทย หรือ   นิติบุคคลที่จัดตั้งขึ้นตามกฎหมายไทย 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</a:p>
        </p:txBody>
      </p:sp>
      <p:sp>
        <p:nvSpPr>
          <p:cNvPr id="6" name="Rectangle 5"/>
          <p:cNvSpPr/>
          <p:nvPr/>
        </p:nvSpPr>
        <p:spPr>
          <a:xfrm>
            <a:off x="395535" y="332656"/>
            <a:ext cx="8352929" cy="4308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กำหนดเงื่อนไขเพิ่มเติมข้อ ๖.๘ ข้อ ๖.๙ และ ข้อ ๖.๑๐ ดังนี้</a:t>
            </a:r>
            <a:endParaRPr lang="th-TH" sz="2200" dirty="0"/>
          </a:p>
        </p:txBody>
      </p:sp>
      <p:sp>
        <p:nvSpPr>
          <p:cNvPr id="7" name="Rectangle 6"/>
          <p:cNvSpPr/>
          <p:nvPr/>
        </p:nvSpPr>
        <p:spPr>
          <a:xfrm>
            <a:off x="5843999" y="1124744"/>
            <a:ext cx="2128864" cy="430887"/>
          </a:xfrm>
          <a:prstGeom prst="rect">
            <a:avLst/>
          </a:prstGeom>
          <a:ln>
            <a:solidFill>
              <a:srgbClr val="FF0000"/>
            </a:solidFill>
            <a:prstDash val="sysDot"/>
          </a:ln>
        </p:spPr>
        <p:txBody>
          <a:bodyPr wrap="square">
            <a:spAutoFit/>
          </a:bodyPr>
          <a:lstStyle/>
          <a:p>
            <a:pPr marL="228600" indent="-228600" algn="ctr">
              <a:buFont typeface="Courier New" panose="02070309020205020404" pitchFamily="49" charset="0"/>
              <a:buChar char="o"/>
            </a:pPr>
            <a:r>
              <a:rPr lang="th-TH" sz="2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ใช้เฉพาะเกณฑ์ราคา</a:t>
            </a:r>
          </a:p>
        </p:txBody>
      </p:sp>
      <p:grpSp>
        <p:nvGrpSpPr>
          <p:cNvPr id="8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8845773"/>
      </p:ext>
    </p:extLst>
  </p:cSld>
  <p:clrMapOvr>
    <a:masterClrMapping/>
  </p:clrMapOvr>
</p:sld>
</file>

<file path=ppt/slides/slide3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388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55576" y="705621"/>
            <a:ext cx="7730122" cy="584775"/>
            <a:chOff x="827584" y="779206"/>
            <a:chExt cx="7930953" cy="656105"/>
          </a:xfrm>
        </p:grpSpPr>
        <p:grpSp>
          <p:nvGrpSpPr>
            <p:cNvPr id="19" name="Group 18"/>
            <p:cNvGrpSpPr/>
            <p:nvPr/>
          </p:nvGrpSpPr>
          <p:grpSpPr>
            <a:xfrm>
              <a:off x="827584" y="908720"/>
              <a:ext cx="4536504" cy="446416"/>
              <a:chOff x="1259632" y="908720"/>
              <a:chExt cx="4752528" cy="576064"/>
            </a:xfrm>
          </p:grpSpPr>
          <p:sp>
            <p:nvSpPr>
              <p:cNvPr id="23" name="Pentagon 22"/>
              <p:cNvSpPr/>
              <p:nvPr/>
            </p:nvSpPr>
            <p:spPr>
              <a:xfrm>
                <a:off x="1259632" y="908720"/>
                <a:ext cx="2577480" cy="571880"/>
              </a:xfrm>
              <a:prstGeom prst="homePlate">
                <a:avLst/>
              </a:prstGeom>
              <a:gradFill flip="none" rotWithShape="1">
                <a:gsLst>
                  <a:gs pos="0">
                    <a:srgbClr val="0066FF">
                      <a:shade val="30000"/>
                      <a:satMod val="115000"/>
                    </a:srgbClr>
                  </a:gs>
                  <a:gs pos="50000">
                    <a:srgbClr val="0066FF">
                      <a:shade val="67500"/>
                      <a:satMod val="115000"/>
                    </a:srgbClr>
                  </a:gs>
                  <a:gs pos="100000">
                    <a:srgbClr val="0066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32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สรุปสาระสำคัญ</a:t>
                </a:r>
              </a:p>
            </p:txBody>
          </p:sp>
          <p:sp>
            <p:nvSpPr>
              <p:cNvPr id="24" name="Chevron 23"/>
              <p:cNvSpPr/>
              <p:nvPr/>
            </p:nvSpPr>
            <p:spPr>
              <a:xfrm>
                <a:off x="3693096" y="908720"/>
                <a:ext cx="576064" cy="571880"/>
              </a:xfrm>
              <a:prstGeom prst="chevron">
                <a:avLst/>
              </a:prstGeom>
              <a:gradFill flip="none" rotWithShape="1">
                <a:gsLst>
                  <a:gs pos="0">
                    <a:srgbClr val="00CCFF">
                      <a:shade val="30000"/>
                      <a:satMod val="115000"/>
                    </a:srgbClr>
                  </a:gs>
                  <a:gs pos="50000">
                    <a:srgbClr val="00CCFF">
                      <a:shade val="67500"/>
                      <a:satMod val="115000"/>
                    </a:srgbClr>
                  </a:gs>
                  <a:gs pos="100000">
                    <a:srgbClr val="00CC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Chevron 24"/>
              <p:cNvSpPr/>
              <p:nvPr/>
            </p:nvSpPr>
            <p:spPr>
              <a:xfrm>
                <a:off x="4125144" y="908720"/>
                <a:ext cx="576064" cy="571880"/>
              </a:xfrm>
              <a:prstGeom prst="chevron">
                <a:avLst/>
              </a:prstGeom>
              <a:gradFill flip="none" rotWithShape="1">
                <a:gsLst>
                  <a:gs pos="0">
                    <a:srgbClr val="CCFFFF">
                      <a:shade val="30000"/>
                      <a:satMod val="115000"/>
                    </a:srgbClr>
                  </a:gs>
                  <a:gs pos="50000">
                    <a:srgbClr val="CCFFFF">
                      <a:shade val="67500"/>
                      <a:satMod val="115000"/>
                    </a:srgbClr>
                  </a:gs>
                  <a:gs pos="100000">
                    <a:srgbClr val="CCFF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Chevron 25"/>
              <p:cNvSpPr/>
              <p:nvPr/>
            </p:nvSpPr>
            <p:spPr>
              <a:xfrm>
                <a:off x="4557192" y="912904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00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Chevron 26"/>
              <p:cNvSpPr/>
              <p:nvPr/>
            </p:nvSpPr>
            <p:spPr>
              <a:xfrm>
                <a:off x="4989240" y="912904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CC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Chevron 27"/>
              <p:cNvSpPr/>
              <p:nvPr/>
            </p:nvSpPr>
            <p:spPr>
              <a:xfrm>
                <a:off x="5436096" y="908720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FFC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5703509" y="779206"/>
              <a:ext cx="2359085" cy="6561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4163" indent="-284163">
                <a:buFont typeface="Courier New" panose="02070309020205020404" pitchFamily="49" charset="0"/>
                <a:buChar char="o"/>
              </a:pPr>
              <a:r>
                <a:rPr lang="th-TH" sz="32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การจ้างก่อสร้าง</a:t>
              </a:r>
              <a:endParaRPr lang="th-TH" sz="3200" dirty="0">
                <a:solidFill>
                  <a:srgbClr val="FF0000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5220072" y="1351894"/>
              <a:ext cx="3538465" cy="0"/>
            </a:xfrm>
            <a:prstGeom prst="line">
              <a:avLst/>
            </a:prstGeom>
            <a:ln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9FDD8B4-8016-4D0F-A07D-DF2BEF9CCA8E}"/>
              </a:ext>
            </a:extLst>
          </p:cNvPr>
          <p:cNvSpPr txBox="1"/>
          <p:nvPr/>
        </p:nvSpPr>
        <p:spPr>
          <a:xfrm>
            <a:off x="467544" y="1340768"/>
            <a:ext cx="80783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กรณีใช้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วิธี </a:t>
            </a:r>
            <a:r>
              <a:rPr lang="en-US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e-bidding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และ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วิธีคัดเลือก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และใช้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เกณฑ์ราคา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ต้องพิจารณาให้แต้มต่อ ดังนี้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19C53BD2-CD70-4C66-A3A6-397E04F74CDC}"/>
              </a:ext>
            </a:extLst>
          </p:cNvPr>
          <p:cNvSpPr txBox="1"/>
          <p:nvPr/>
        </p:nvSpPr>
        <p:spPr>
          <a:xfrm>
            <a:off x="323528" y="1772816"/>
            <a:ext cx="4293918" cy="44012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R="0" indent="228600"/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(1) หากผู้ยื่นเสนอซึ่งเป็นผู้ประกอบการ 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เสนอราคาสูงกว่าราคาต่ำสุดของผู้ยื่นข้อเสนอรายอื่นไม่เกินร้อยละ 10 หน่วยงานของรัฐจะจัดซื้อหรือจัดจ้างจากผู้ประกอบการ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SMEs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ดังกล่าว โดยจัดเรียงลำดับผู้ยื่นข้อเสนอซึ่งเป็นผู้ประกอบการ 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ที่เสนอราคาสูงกว่าราคาต่ำสุดของผู้ยื่นข้อเสนอรายอื่น</a:t>
            </a:r>
            <a:r>
              <a:rPr lang="th-TH" sz="2000" b="1" u="sng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ไม่เกินร้อยละ 10 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ที่จะเรียกมาทำสัญญาไม่เกิน 3 ราย </a:t>
            </a:r>
            <a:endParaRPr lang="en-US" sz="2000" b="1" dirty="0">
              <a:effectLst/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  <a:p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       ผู้ยื่นข้อเสนอที่เป็นกิจการร่วมค้าที่จะได้สิทธิตามวรรคหนึ่ง  ผู้เข้าร่วมค้า ทุกรายจะต้องเป็นผู้ประกอบการ 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</a:p>
          <a:p>
            <a:r>
              <a:rPr lang="en-US" sz="2000" b="1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       </a:t>
            </a:r>
            <a:r>
              <a:rPr lang="th-TH" sz="20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ทั้งนี้ ผู้ประกอบการ </a:t>
            </a:r>
            <a:r>
              <a:rPr lang="en-US" sz="20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 </a:t>
            </a:r>
            <a:r>
              <a:rPr lang="th-TH" sz="20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ที่จะได้แต้มต่อด้านราคาตามวรรคหนึ่ง จะต้องมีวงเงินสัญญาสะสมตามปีปฏิทินรวมกับราคาที่เสนอในครั้งนี้แล้ว มีมูลค่ารวมกันไม่เกินมูลค่าของรายได้ตามขนาดที่ขึ้นทะเบียนไว้กับ สสว.</a:t>
            </a:r>
            <a:endParaRPr lang="th-TH" sz="1500" dirty="0">
              <a:solidFill>
                <a:srgbClr val="FF0000"/>
              </a:solidFill>
              <a:effectLst/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888012D-28F4-44DF-9002-0A1A695747FD}"/>
              </a:ext>
            </a:extLst>
          </p:cNvPr>
          <p:cNvSpPr txBox="1"/>
          <p:nvPr/>
        </p:nvSpPr>
        <p:spPr>
          <a:xfrm>
            <a:off x="4761462" y="1772816"/>
            <a:ext cx="3784444" cy="44012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indent="173038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(2) หากผู้ยื่นเสนอซึ่งมิใช่ผู้ประกอบการ </a:t>
            </a:r>
            <a:r>
              <a:rPr lang="en-US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SMEs </a:t>
            </a:r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แต่เป็นบุคคลธรรมดาที่ถือสัญชาติไทยหรือนิติบุคคลที่จัดตั้งขึ้นตามกฎหมายไทย เสนอราคาสูงกว่าราคาต่ำสุดของผู้ยื่นข้อเสนอซึ่งเป็นบุคคลธรรมดาที่มิได้ถือสัญชาติไทยหรือนิติบุคคลที่จัดตั้งขึ้นตามกฎหมายของต่างประเทศ</a:t>
            </a:r>
            <a:r>
              <a:rPr lang="th-TH" sz="2000" b="1" u="sng" dirty="0">
                <a:latin typeface="EucrosiaUPC" panose="02020603050405020304" pitchFamily="18" charset="-34"/>
                <a:cs typeface="EucrosiaUPC" panose="02020603050405020304" pitchFamily="18" charset="-34"/>
              </a:rPr>
              <a:t>ไม่เกินร้อยละ 3 </a:t>
            </a:r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หน่วยงานของรัฐ จะจัดซื้อหรือจัดจ้างจากผู้ยื่นข้อเสนอซึ่งเป็นบุคคลธรรมดาที่ถือสัญชาติไทยหรือนิติบุคคลที่จัดตั้งขึ้นตามกฎหมายไทยดังกล่าว</a:t>
            </a:r>
          </a:p>
          <a:p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 ผู้ยื่นข้อเสนอที่เป็นกิจการร่วมค้าที่จะได้สิทธิตามวรรคหนึ่ง ผู้เข้าร่วมค้าทุกรายจะต้องเป็นผู้ประกอบการที่เป็นบุคคลธรรมดาที่ถือสัญชาติไทย หรือ นิติบุคคลที่จัดตั้งขึ้นตามกฎหมายไทย</a:t>
            </a:r>
          </a:p>
          <a:p>
            <a:endParaRPr lang="th-TH" sz="2000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81436738"/>
      </p:ext>
    </p:extLst>
  </p:cSld>
  <p:clrMapOvr>
    <a:masterClrMapping/>
  </p:clrMapOvr>
</p:sld>
</file>

<file path=ppt/slides/slide3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389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2411760" y="519644"/>
            <a:ext cx="446449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การจ้างก่อสร้าง</a:t>
            </a:r>
            <a:endParaRPr lang="th-TH" sz="38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4" name="รูปภาพ 13" descr="เอกสารก่อสร้าง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42" y="1188454"/>
            <a:ext cx="8492930" cy="476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9977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ransparency.jpg"/>
          <p:cNvPicPr>
            <a:picLocks noChangeAspect="1"/>
          </p:cNvPicPr>
          <p:nvPr/>
        </p:nvPicPr>
        <p:blipFill>
          <a:blip r:embed="rId2" cstate="print">
            <a:lum bright="21000"/>
          </a:blip>
          <a:stretch>
            <a:fillRect/>
          </a:stretch>
        </p:blipFill>
        <p:spPr>
          <a:xfrm>
            <a:off x="35496" y="2564904"/>
            <a:ext cx="9023740" cy="4181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27584" y="432048"/>
            <a:ext cx="7704856" cy="836712"/>
          </a:xfrm>
        </p:spPr>
        <p:txBody>
          <a:bodyPr/>
          <a:lstStyle/>
          <a:p>
            <a:pPr algn="l"/>
            <a:r>
              <a:rPr lang="th-TH" sz="36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“การจัดซื้อจัดจ้าง”</a:t>
            </a: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การดำเนินการเพื่อให้ได้มาซึ่ง</a:t>
            </a: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พัสดุ</a:t>
            </a:r>
            <a:endParaRPr lang="th-TH" sz="36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6" name="ตัวแทน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0818584"/>
              </p:ext>
            </p:extLst>
          </p:nvPr>
        </p:nvGraphicFramePr>
        <p:xfrm>
          <a:off x="971600" y="965448"/>
          <a:ext cx="7138987" cy="5631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63888" y="3501008"/>
            <a:ext cx="20882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พ.ร.บ.</a:t>
            </a:r>
          </a:p>
          <a:p>
            <a:pPr algn="ctr"/>
            <a:r>
              <a:rPr 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มาตรา 4</a:t>
            </a:r>
            <a:endParaRPr lang="th-TH" sz="4000" dirty="0">
              <a:solidFill>
                <a:srgbClr val="FF000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47931"/>
      </p:ext>
    </p:extLst>
  </p:cSld>
  <p:clrMapOvr>
    <a:masterClrMapping/>
  </p:clrMapOvr>
</p:sld>
</file>

<file path=ppt/slides/slide3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390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2411760" y="764704"/>
            <a:ext cx="446449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การจ้างก่อสร้าง</a:t>
            </a:r>
            <a:endParaRPr lang="th-TH" sz="38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4" name="รูปภาพ 13" descr="เอกสารก่อสร้าง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365482"/>
            <a:ext cx="8424936" cy="3655806"/>
          </a:xfrm>
          <a:prstGeom prst="rect">
            <a:avLst/>
          </a:prstGeom>
        </p:spPr>
      </p:pic>
      <p:sp>
        <p:nvSpPr>
          <p:cNvPr id="15" name="สี่เหลี่ยมผืนผ้า 14"/>
          <p:cNvSpPr/>
          <p:nvPr/>
        </p:nvSpPr>
        <p:spPr>
          <a:xfrm>
            <a:off x="755576" y="1548081"/>
            <a:ext cx="30155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เอกสารส่วนที่ 1 (ต่อ)</a:t>
            </a:r>
            <a:endParaRPr lang="th-TH" sz="3200" dirty="0"/>
          </a:p>
        </p:txBody>
      </p:sp>
    </p:spTree>
    <p:extLst>
      <p:ext uri="{BB962C8B-B14F-4D97-AF65-F5344CB8AC3E}">
        <p14:creationId xmlns:p14="http://schemas.microsoft.com/office/powerpoint/2010/main" val="506314255"/>
      </p:ext>
    </p:extLst>
  </p:cSld>
  <p:clrMapOvr>
    <a:masterClrMapping/>
  </p:clrMapOvr>
</p:sld>
</file>

<file path=ppt/slides/slide3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391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cxnSp>
        <p:nvCxnSpPr>
          <p:cNvPr id="19" name="ตัวเชื่อมต่อตรง 18"/>
          <p:cNvCxnSpPr/>
          <p:nvPr/>
        </p:nvCxnSpPr>
        <p:spPr>
          <a:xfrm>
            <a:off x="3851920" y="2636912"/>
            <a:ext cx="482453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ตัวเชื่อมต่อตรง 20"/>
          <p:cNvCxnSpPr/>
          <p:nvPr/>
        </p:nvCxnSpPr>
        <p:spPr>
          <a:xfrm>
            <a:off x="2771800" y="2924944"/>
            <a:ext cx="302433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285751" y="915916"/>
            <a:ext cx="8534721" cy="5105372"/>
            <a:chOff x="251520" y="620688"/>
            <a:chExt cx="8534721" cy="5105372"/>
          </a:xfrm>
        </p:grpSpPr>
        <p:grpSp>
          <p:nvGrpSpPr>
            <p:cNvPr id="6" name="Group 5"/>
            <p:cNvGrpSpPr/>
            <p:nvPr/>
          </p:nvGrpSpPr>
          <p:grpSpPr>
            <a:xfrm>
              <a:off x="2809578" y="620688"/>
              <a:ext cx="5976663" cy="5105372"/>
              <a:chOff x="844936" y="564660"/>
              <a:chExt cx="7416824" cy="5672652"/>
            </a:xfrm>
          </p:grpSpPr>
          <p:pic>
            <p:nvPicPr>
              <p:cNvPr id="13" name="รูปภาพ 12" descr="เอกสารก่อสร้าง4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844936" y="564660"/>
                <a:ext cx="7416824" cy="3592415"/>
              </a:xfrm>
              <a:prstGeom prst="rect">
                <a:avLst/>
              </a:prstGeom>
            </p:spPr>
          </p:pic>
          <p:pic>
            <p:nvPicPr>
              <p:cNvPr id="14" name="รูปภาพ 13" descr="เอกสารก่อสร้าง5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44936" y="4107317"/>
                <a:ext cx="7416824" cy="2129995"/>
              </a:xfrm>
              <a:prstGeom prst="rect">
                <a:avLst/>
              </a:prstGeom>
            </p:spPr>
          </p:pic>
        </p:grpSp>
        <p:sp>
          <p:nvSpPr>
            <p:cNvPr id="20" name="Rectangle 19"/>
            <p:cNvSpPr/>
            <p:nvPr/>
          </p:nvSpPr>
          <p:spPr>
            <a:xfrm>
              <a:off x="334877" y="764704"/>
              <a:ext cx="2385588" cy="89255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th-TH" sz="2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กำหนดเงื่อนไขเพิ่มเติม</a:t>
              </a:r>
            </a:p>
            <a:p>
              <a:pPr algn="ctr"/>
              <a:r>
                <a:rPr lang="th-TH" sz="2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ในข้อ ๓.๒</a:t>
              </a:r>
              <a:endParaRPr lang="th-TH" sz="26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51520" y="2132856"/>
              <a:ext cx="2468945" cy="1569660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สำเนาใบขึ้นทะเบียนผู้ประกอบการวิสาหกิจขนาดกลางและขนาดย่อม (</a:t>
              </a:r>
              <a:r>
                <a:rPr lang="en-US" sz="24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SMEs</a:t>
              </a:r>
              <a:r>
                <a:rPr lang="th-TH" sz="24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) (</a:t>
              </a:r>
              <a:r>
                <a:rPr lang="th-TH" sz="2400" b="1" u="sng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ถ้ามี</a:t>
              </a:r>
              <a:r>
                <a:rPr lang="th-TH" sz="24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)</a:t>
              </a:r>
            </a:p>
          </p:txBody>
        </p:sp>
        <p:sp>
          <p:nvSpPr>
            <p:cNvPr id="23" name="Striped Right Arrow 22"/>
            <p:cNvSpPr/>
            <p:nvPr/>
          </p:nvSpPr>
          <p:spPr>
            <a:xfrm rot="5400000">
              <a:off x="1412649" y="1718811"/>
              <a:ext cx="360040" cy="342037"/>
            </a:xfrm>
            <a:prstGeom prst="striped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4" name="Bent Arrow 23"/>
            <p:cNvSpPr/>
            <p:nvPr/>
          </p:nvSpPr>
          <p:spPr>
            <a:xfrm flipV="1">
              <a:off x="1421650" y="3718314"/>
              <a:ext cx="1290781" cy="648072"/>
            </a:xfrm>
            <a:prstGeom prst="bentArrow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lin ang="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603993" y="6021288"/>
            <a:ext cx="39062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หมายเหตุ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: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นำไปใช้กับวิธีคัดเลือกด้วย</a:t>
            </a:r>
          </a:p>
        </p:txBody>
      </p:sp>
    </p:spTree>
    <p:extLst>
      <p:ext uri="{BB962C8B-B14F-4D97-AF65-F5344CB8AC3E}">
        <p14:creationId xmlns:p14="http://schemas.microsoft.com/office/powerpoint/2010/main" val="2657293679"/>
      </p:ext>
    </p:extLst>
  </p:cSld>
  <p:clrMapOvr>
    <a:masterClrMapping/>
  </p:clrMapOvr>
</p:sld>
</file>

<file path=ppt/slides/slide3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392</a:t>
            </a:fld>
            <a:endParaRPr lang="th-TH"/>
          </a:p>
        </p:txBody>
      </p:sp>
      <p:sp>
        <p:nvSpPr>
          <p:cNvPr id="6" name="Rectangle 5"/>
          <p:cNvSpPr/>
          <p:nvPr/>
        </p:nvSpPr>
        <p:spPr>
          <a:xfrm>
            <a:off x="395536" y="260648"/>
            <a:ext cx="8291264" cy="430887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28600" indent="-228600" algn="ctr">
              <a:buFont typeface="Courier New" panose="02070309020205020404" pitchFamily="49" charset="0"/>
              <a:buChar char="o"/>
            </a:pP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กำหนดเงื่อนไขเพิ่มเติม ข้อ ๖.๘ และ ๖.๙</a:t>
            </a:r>
            <a:endParaRPr lang="th-TH" sz="2200" dirty="0"/>
          </a:p>
        </p:txBody>
      </p:sp>
      <p:sp>
        <p:nvSpPr>
          <p:cNvPr id="7" name="Rectangle 6"/>
          <p:cNvSpPr/>
          <p:nvPr/>
        </p:nvSpPr>
        <p:spPr>
          <a:xfrm>
            <a:off x="6043536" y="1446672"/>
            <a:ext cx="2128864" cy="430887"/>
          </a:xfrm>
          <a:prstGeom prst="rect">
            <a:avLst/>
          </a:prstGeom>
          <a:ln w="19050">
            <a:solidFill>
              <a:srgbClr val="FF0000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th-TH" sz="2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ใช้เฉพาะเกณฑ์ราคา</a:t>
            </a:r>
          </a:p>
        </p:txBody>
      </p:sp>
      <p:grpSp>
        <p:nvGrpSpPr>
          <p:cNvPr id="8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358392" y="764704"/>
            <a:ext cx="842493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๖. หลักเกณฑ์และสิทธิในการพิจารณา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๖.๑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๖.๒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๖.๓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๖.๔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๖.๕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๖.๖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๖.๗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๖.๘ หากผู้ยื่นเสนอซึ่งเป็นผู้ประกอบการ 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เสนอราคาสูงกว่าราคาต่ำสุดของผู้ยื่นข้อเสนอรายอื่นไม่เกินร้อยละ ๑๐ ...(ระบุชื่อหน่วยงานของรัฐ)...จะจัดซื้อหรือจัดจ้างจากผู้ประกอบการ 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ดังกล่าว โดยจัดเรียงลำดับผู้ยื่นข้อเสนอซึ่งเป็นผู้ประกอบการ 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เสนอราคาสูงกว่าราคาต่ำสุดของ  ผู้ยื่นข้อเสนอรายอื่นไม่เกินร้อยละ ๑๐ ที่จะเรียกมาทำสัญญาไม่เกิน ๓ ราย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th-TH" sz="18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ผู้ยื่นข้อเสนอที่เป็นกิจการร่วมค้าที่จะได้สิทธิตามวรรคหนึ่ง ผู้เข้าร่วมค้าทุกรายจะต้องเป็นผู้ประกอบการ 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en-US" sz="18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ทั้งนี้ ผู้ประกอบการ </a:t>
            </a:r>
            <a:r>
              <a:rPr lang="en-US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ที่จะได้แต้มต่อด้านราคาตามวรรคหนึ่ง จะต้องมีวงเงินสัญญาสะสมตามปีปฏิทินรวมกับราคาที่เสนอในครั้งนี้แล้ว มีมูลค่ารวมกันไม่เกินมูลค่าของรายได้ตามขนาดที่ขึ้นทะเบียนไว้กับ สสว. (ว 56)</a:t>
            </a:r>
            <a:endParaRPr lang="th-TH" sz="18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๖.๙ หากผู้ยื่นเสนอซึ่งมิใช่ผู้ประกอบการ 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แต่เป็นบุคคลธรรมดาที่ถือสัญชาติไทยหรือนิติบุคคลที่จัดตั้งขึ้นตามกฎหมายไทย เสนอราคาสูงกว่าราคาต่ำสุดของผู้ยื่นข้อเสนอซึ่งเป็นบุคคลธรรมดาที่มิได้ถือสัญชาติไทยหรือนิติบุคคลที่จัดตั้งขึ้นตามกฎหมายของต่างประเทศไม่เกินร้อยละ ๓ ...(ระบุชื่อหน่วยงานของรัฐ)...จะจัดซื้อหรือจัดจ้างจากผู้ยื่นข้อเสนอซึ่งเป็นบุคคลธรรมดาที่ถือสัญชาติไทยหรือนิติบุคคลที่จัดตั้งขึ้นตามกฎหมายไทยดังกล่าว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th-TH" sz="18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ผู้ยื่นข้อเสนอที่เป็นกิจการร่วมค้าที่จะได้สิทธิตามวรรคหนึ่ง ผู้เข้าร่วมค้าทุกรายจะต้องเป็นผู้ประกอบการที่เป็นบุคคลธรรมดา ที่ถือสัญชาติไทยหรือนิติบุคคลที่จัดตั้งขึ้นตามกฎหมายไทย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043536" y="2022877"/>
            <a:ext cx="2128864" cy="769441"/>
          </a:xfrm>
          <a:prstGeom prst="rect">
            <a:avLst/>
          </a:prstGeom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2200" b="1" u="sng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หมายเหตุ</a:t>
            </a:r>
            <a:r>
              <a:rPr lang="th-TH" sz="2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2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: </a:t>
            </a:r>
            <a:r>
              <a:rPr lang="th-TH" sz="2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นำไปใช้กับ</a:t>
            </a:r>
          </a:p>
          <a:p>
            <a:pPr algn="ctr"/>
            <a:r>
              <a:rPr lang="th-TH" sz="2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วิธีคัดเลือกด้วย</a:t>
            </a:r>
          </a:p>
        </p:txBody>
      </p:sp>
    </p:spTree>
    <p:extLst>
      <p:ext uri="{BB962C8B-B14F-4D97-AF65-F5344CB8AC3E}">
        <p14:creationId xmlns:p14="http://schemas.microsoft.com/office/powerpoint/2010/main" val="211268178"/>
      </p:ext>
    </p:extLst>
  </p:cSld>
  <p:clrMapOvr>
    <a:masterClrMapping/>
  </p:clrMapOvr>
</p:sld>
</file>

<file path=ppt/slides/slide3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393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55576" y="705621"/>
            <a:ext cx="7940576" cy="584775"/>
            <a:chOff x="827584" y="779206"/>
            <a:chExt cx="8146874" cy="656105"/>
          </a:xfrm>
        </p:grpSpPr>
        <p:grpSp>
          <p:nvGrpSpPr>
            <p:cNvPr id="19" name="Group 18"/>
            <p:cNvGrpSpPr/>
            <p:nvPr/>
          </p:nvGrpSpPr>
          <p:grpSpPr>
            <a:xfrm>
              <a:off x="827584" y="908720"/>
              <a:ext cx="4536504" cy="446416"/>
              <a:chOff x="1259632" y="908720"/>
              <a:chExt cx="4752528" cy="576064"/>
            </a:xfrm>
          </p:grpSpPr>
          <p:sp>
            <p:nvSpPr>
              <p:cNvPr id="23" name="Pentagon 22"/>
              <p:cNvSpPr/>
              <p:nvPr/>
            </p:nvSpPr>
            <p:spPr>
              <a:xfrm>
                <a:off x="1259632" y="908720"/>
                <a:ext cx="2577480" cy="571880"/>
              </a:xfrm>
              <a:prstGeom prst="homePlate">
                <a:avLst/>
              </a:prstGeom>
              <a:gradFill flip="none" rotWithShape="1">
                <a:gsLst>
                  <a:gs pos="0">
                    <a:srgbClr val="0066FF">
                      <a:shade val="30000"/>
                      <a:satMod val="115000"/>
                    </a:srgbClr>
                  </a:gs>
                  <a:gs pos="50000">
                    <a:srgbClr val="0066FF">
                      <a:shade val="67500"/>
                      <a:satMod val="115000"/>
                    </a:srgbClr>
                  </a:gs>
                  <a:gs pos="100000">
                    <a:srgbClr val="0066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32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สรุปสาระสำคัญ</a:t>
                </a:r>
              </a:p>
            </p:txBody>
          </p:sp>
          <p:sp>
            <p:nvSpPr>
              <p:cNvPr id="24" name="Chevron 23"/>
              <p:cNvSpPr/>
              <p:nvPr/>
            </p:nvSpPr>
            <p:spPr>
              <a:xfrm>
                <a:off x="3693096" y="908720"/>
                <a:ext cx="576064" cy="571880"/>
              </a:xfrm>
              <a:prstGeom prst="chevron">
                <a:avLst/>
              </a:prstGeom>
              <a:gradFill flip="none" rotWithShape="1">
                <a:gsLst>
                  <a:gs pos="0">
                    <a:srgbClr val="00CCFF">
                      <a:shade val="30000"/>
                      <a:satMod val="115000"/>
                    </a:srgbClr>
                  </a:gs>
                  <a:gs pos="50000">
                    <a:srgbClr val="00CCFF">
                      <a:shade val="67500"/>
                      <a:satMod val="115000"/>
                    </a:srgbClr>
                  </a:gs>
                  <a:gs pos="100000">
                    <a:srgbClr val="00CC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Chevron 24"/>
              <p:cNvSpPr/>
              <p:nvPr/>
            </p:nvSpPr>
            <p:spPr>
              <a:xfrm>
                <a:off x="4125144" y="908720"/>
                <a:ext cx="576064" cy="571880"/>
              </a:xfrm>
              <a:prstGeom prst="chevron">
                <a:avLst/>
              </a:prstGeom>
              <a:gradFill flip="none" rotWithShape="1">
                <a:gsLst>
                  <a:gs pos="0">
                    <a:srgbClr val="CCFFFF">
                      <a:shade val="30000"/>
                      <a:satMod val="115000"/>
                    </a:srgbClr>
                  </a:gs>
                  <a:gs pos="50000">
                    <a:srgbClr val="CCFFFF">
                      <a:shade val="67500"/>
                      <a:satMod val="115000"/>
                    </a:srgbClr>
                  </a:gs>
                  <a:gs pos="100000">
                    <a:srgbClr val="CCFFFF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00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Chevron 25"/>
              <p:cNvSpPr/>
              <p:nvPr/>
            </p:nvSpPr>
            <p:spPr>
              <a:xfrm>
                <a:off x="4557192" y="912904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00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Chevron 26"/>
              <p:cNvSpPr/>
              <p:nvPr/>
            </p:nvSpPr>
            <p:spPr>
              <a:xfrm>
                <a:off x="4989240" y="912904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CC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Chevron 27"/>
              <p:cNvSpPr/>
              <p:nvPr/>
            </p:nvSpPr>
            <p:spPr>
              <a:xfrm>
                <a:off x="5436096" y="908720"/>
                <a:ext cx="576064" cy="571880"/>
              </a:xfrm>
              <a:prstGeom prst="chevron">
                <a:avLst/>
              </a:prstGeom>
              <a:noFill/>
              <a:ln>
                <a:solidFill>
                  <a:srgbClr val="FFC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5334190" y="779206"/>
              <a:ext cx="3640268" cy="6561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4163" indent="-284163">
                <a:buFont typeface="Courier New" panose="02070309020205020404" pitchFamily="49" charset="0"/>
                <a:buChar char="o"/>
              </a:pPr>
              <a:r>
                <a:rPr lang="th-TH" sz="32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การจ้างที่ไม่ใช่งานก่อสร้าง</a:t>
              </a:r>
              <a:endParaRPr lang="th-TH" sz="3200" dirty="0">
                <a:solidFill>
                  <a:srgbClr val="FF0000"/>
                </a:solidFill>
              </a:endParaRPr>
            </a:p>
          </p:txBody>
        </p:sp>
        <p:cxnSp>
          <p:nvCxnSpPr>
            <p:cNvPr id="21" name="Straight Connector 20"/>
            <p:cNvCxnSpPr>
              <a:cxnSpLocks/>
            </p:cNvCxnSpPr>
            <p:nvPr/>
          </p:nvCxnSpPr>
          <p:spPr>
            <a:xfrm>
              <a:off x="5220072" y="1351894"/>
              <a:ext cx="3744791" cy="0"/>
            </a:xfrm>
            <a:prstGeom prst="line">
              <a:avLst/>
            </a:prstGeom>
            <a:ln/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9FDD8B4-8016-4D0F-A07D-DF2BEF9CCA8E}"/>
              </a:ext>
            </a:extLst>
          </p:cNvPr>
          <p:cNvSpPr txBox="1"/>
          <p:nvPr/>
        </p:nvSpPr>
        <p:spPr>
          <a:xfrm>
            <a:off x="396256" y="1340768"/>
            <a:ext cx="81496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กรณีใช้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วิธี </a:t>
            </a:r>
            <a:r>
              <a:rPr lang="en-US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e-bidding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และ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วิธีคัดเลือก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และใช้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เกณฑ์ราคา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ต้องพิจารณาให้แต้มต่อ ดังนี้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19C53BD2-CD70-4C66-A3A6-397E04F74CDC}"/>
              </a:ext>
            </a:extLst>
          </p:cNvPr>
          <p:cNvSpPr txBox="1"/>
          <p:nvPr/>
        </p:nvSpPr>
        <p:spPr>
          <a:xfrm>
            <a:off x="396256" y="1772816"/>
            <a:ext cx="4365206" cy="44012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R="0" indent="228600"/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(1) หากผู้ยื่นเสนอซึ่งเป็นผู้ประกอบการ 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เสนอราคาสูงกว่าราคาต่ำสุดของผู้ยื่นข้อเสนอรายอื่นไม่เกินร้อยละ 10 หน่วยงานของรัฐจะจัดซื้อหรือจัดจ้างจากผู้ประกอบการ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SMEs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ดังกล่าว โดยจัดเรียงลำดับผู้ยื่นข้อเสนอซึ่งเป็นผู้ประกอบการ 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ที่เสนอราคาสูงกว่าราคาต่ำสุดของผู้ยื่นข้อเสนอรายอื่น</a:t>
            </a:r>
            <a:r>
              <a:rPr lang="th-TH" sz="2000" b="1" u="sng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ไม่เกินร้อยละ 10 </a:t>
            </a:r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ที่จะเรียกมาทำสัญญาไม่เกิน 3 ราย </a:t>
            </a:r>
            <a:endParaRPr lang="en-US" sz="2000" b="1" dirty="0">
              <a:effectLst/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  <a:p>
            <a:r>
              <a:rPr lang="th-TH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       ผู้ยื่นข้อเสนอที่เป็นกิจการร่วมค้าที่จะได้สิทธิตามวรรคหนึ่ง  ผู้เข้าร่วมค้า ทุกรายจะต้องเป็นผู้ประกอบการ </a:t>
            </a:r>
            <a:r>
              <a:rPr lang="en-US" sz="2000" b="1" dirty="0">
                <a:effectLst/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</a:t>
            </a:r>
          </a:p>
          <a:p>
            <a:r>
              <a:rPr lang="en-US" sz="2000" b="1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       </a:t>
            </a:r>
            <a:r>
              <a:rPr lang="th-TH" sz="20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ทั้งนี้ ผู้ประกอบการ </a:t>
            </a:r>
            <a:r>
              <a:rPr lang="en-US" sz="20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SMEs </a:t>
            </a:r>
            <a:r>
              <a:rPr lang="th-TH" sz="2000" b="1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ที่จะได้แต้มต่อด้านราคาตามวรรคหนึ่ง จะต้องมีวงเงินสัญญาสะสมตามปีปฏิทินรวมกับราคาที่เสนอในครั้งนี้แล้ว มีมูลค่ารวมกันไม่เกินมูลค่าของรายได้ตามขนาดที่ขึ้นทะเบียนไว้กับ สสว.</a:t>
            </a:r>
            <a:endParaRPr lang="th-TH" sz="1500" dirty="0">
              <a:solidFill>
                <a:srgbClr val="FF0000"/>
              </a:solidFill>
              <a:effectLst/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888012D-28F4-44DF-9002-0A1A695747FD}"/>
              </a:ext>
            </a:extLst>
          </p:cNvPr>
          <p:cNvSpPr txBox="1"/>
          <p:nvPr/>
        </p:nvSpPr>
        <p:spPr>
          <a:xfrm>
            <a:off x="4932040" y="1772816"/>
            <a:ext cx="3754760" cy="44012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indent="173038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(2) หากผู้ยื่นเสนอซึ่งมิใช่ผู้ประกอบการ </a:t>
            </a:r>
            <a:r>
              <a:rPr lang="en-US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SMEs </a:t>
            </a:r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แต่เป็นบุคคลธรรมดาที่ถือสัญชาติไทยหรือนิติบุคคลที่จัดตั้งขึ้นตามกฎหมายไทย เสนอราคาสูงกว่าราคาต่ำสุดของผู้ยื่นข้อเสนอซึ่งเป็นบุคคลธรรมดาที่มิได้ถือสัญชาติไทยหรือนิติบุคคลที่จัดตั้งขึ้นตามกฎหมายของต่างประเทศ</a:t>
            </a:r>
            <a:r>
              <a:rPr lang="th-TH" sz="2000" b="1" u="sng" dirty="0">
                <a:latin typeface="EucrosiaUPC" panose="02020603050405020304" pitchFamily="18" charset="-34"/>
                <a:cs typeface="EucrosiaUPC" panose="02020603050405020304" pitchFamily="18" charset="-34"/>
              </a:rPr>
              <a:t>ไม่เกินร้อยละ 3 </a:t>
            </a:r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หน่วยงานของรัฐ จะจัดซื้อหรือจัดจ้างจากผู้ยื่นข้อเสนอซึ่งเป็นบุคคลธรรมดาที่ถือสัญชาติไทยหรือนิติบุคคลที่จัดตั้งขึ้นตามกฎหมายไทยดังกล่าว</a:t>
            </a:r>
          </a:p>
          <a:p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 ผู้ยื่นข้อเสนอที่เป็นกิจการร่วมค้าที่จะได้สิทธิตามวรรคหนึ่ง ผู้เข้าร่วมค้าทุกรายจะต้องเป็นผู้ประกอบการที่เป็นบุคคลธรรมดาที่ถือสัญชาติไทย หรือ นิติบุคคลที่จัดตั้งขึ้นตามกฎหมายไทย</a:t>
            </a:r>
            <a:endParaRPr lang="th-TH" sz="2000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96792931"/>
      </p:ext>
    </p:extLst>
  </p:cSld>
  <p:clrMapOvr>
    <a:masterClrMapping/>
  </p:clrMapOvr>
</p:sld>
</file>

<file path=ppt/slides/slide3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394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รูปภาพ 14" descr="410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6112" y="1124744"/>
            <a:ext cx="8322125" cy="5112568"/>
          </a:xfrm>
          <a:prstGeom prst="rect">
            <a:avLst/>
          </a:prstGeom>
        </p:spPr>
      </p:pic>
      <p:sp>
        <p:nvSpPr>
          <p:cNvPr id="13" name="สี่เหลี่ยมผืนผ้า 12"/>
          <p:cNvSpPr/>
          <p:nvPr/>
        </p:nvSpPr>
        <p:spPr>
          <a:xfrm>
            <a:off x="3779912" y="499319"/>
            <a:ext cx="18710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การจ้าง</a:t>
            </a:r>
            <a:endParaRPr lang="th-TH" sz="44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cxnSp>
        <p:nvCxnSpPr>
          <p:cNvPr id="16" name="ตัวเชื่อมต่อตรง 15"/>
          <p:cNvCxnSpPr/>
          <p:nvPr/>
        </p:nvCxnSpPr>
        <p:spPr>
          <a:xfrm>
            <a:off x="1691680" y="1412776"/>
            <a:ext cx="1800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93001"/>
      </p:ext>
    </p:extLst>
  </p:cSld>
  <p:clrMapOvr>
    <a:masterClrMapping/>
  </p:clrMapOvr>
</p:sld>
</file>

<file path=ppt/slides/slide3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395</a:t>
            </a:fld>
            <a:endParaRPr lang="th-TH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23528" y="1124744"/>
            <a:ext cx="8424936" cy="4968552"/>
            <a:chOff x="323528" y="1124744"/>
            <a:chExt cx="8424936" cy="4968552"/>
          </a:xfrm>
        </p:grpSpPr>
        <p:grpSp>
          <p:nvGrpSpPr>
            <p:cNvPr id="22" name="Group 21"/>
            <p:cNvGrpSpPr/>
            <p:nvPr/>
          </p:nvGrpSpPr>
          <p:grpSpPr>
            <a:xfrm>
              <a:off x="323528" y="1124744"/>
              <a:ext cx="8424936" cy="4968552"/>
              <a:chOff x="323528" y="1124744"/>
              <a:chExt cx="8424936" cy="4968552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2915816" y="1124744"/>
                <a:ext cx="5832648" cy="4968552"/>
                <a:chOff x="1055092" y="642698"/>
                <a:chExt cx="7504788" cy="5810637"/>
              </a:xfrm>
            </p:grpSpPr>
            <p:pic>
              <p:nvPicPr>
                <p:cNvPr id="15" name="รูปภาพ 14" descr="410-7.jpg"/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1115616" y="642698"/>
                  <a:ext cx="7272808" cy="2570278"/>
                </a:xfrm>
                <a:prstGeom prst="rect">
                  <a:avLst/>
                </a:prstGeom>
              </p:spPr>
            </p:pic>
            <p:pic>
              <p:nvPicPr>
                <p:cNvPr id="16" name="รูปภาพ 15" descr="410-8.jpg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1055092" y="3159988"/>
                  <a:ext cx="7504788" cy="3293347"/>
                </a:xfrm>
                <a:prstGeom prst="rect">
                  <a:avLst/>
                </a:prstGeom>
              </p:spPr>
            </p:pic>
          </p:grpSp>
          <p:sp>
            <p:nvSpPr>
              <p:cNvPr id="8" name="Rectangle 7"/>
              <p:cNvSpPr/>
              <p:nvPr/>
            </p:nvSpPr>
            <p:spPr>
              <a:xfrm>
                <a:off x="323528" y="1196752"/>
                <a:ext cx="2552302" cy="954107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 algn="ctr"/>
                <a:r>
                  <a:rPr lang="th-TH" b="1" dirty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กำหนดเงื่อนไขเพิ่มเติม</a:t>
                </a:r>
              </a:p>
              <a:p>
                <a:pPr algn="ctr"/>
                <a:r>
                  <a:rPr lang="th-TH" b="1" dirty="0">
                    <a:solidFill>
                      <a:srgbClr val="0000FF"/>
                    </a:solidFill>
                    <a:latin typeface="EucrosiaUPC" pitchFamily="18" charset="-34"/>
                    <a:cs typeface="EucrosiaUPC" pitchFamily="18" charset="-34"/>
                  </a:rPr>
                  <a:t>ในข้อ ๓.๒</a:t>
                </a:r>
                <a:endParaRPr lang="th-TH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323528" y="2507412"/>
                <a:ext cx="2552302" cy="1569660"/>
              </a:xfrm>
              <a:prstGeom prst="rect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th-TH" sz="2400" b="1" dirty="0">
                    <a:solidFill>
                      <a:srgbClr val="FF0000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rPr>
                  <a:t>สำเนาใบขึ้นทะเบียนผู้ประกอบการวิสาหกิจขนาดกลางและขนาดย่อม (</a:t>
                </a:r>
                <a:r>
                  <a:rPr lang="en-US" sz="2400" b="1" dirty="0">
                    <a:solidFill>
                      <a:srgbClr val="FF0000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rPr>
                  <a:t>SMEs</a:t>
                </a:r>
                <a:r>
                  <a:rPr lang="th-TH" sz="2400" b="1" dirty="0">
                    <a:solidFill>
                      <a:srgbClr val="FF0000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rPr>
                  <a:t>) (ถ้ามี)</a:t>
                </a:r>
              </a:p>
            </p:txBody>
          </p:sp>
          <p:sp>
            <p:nvSpPr>
              <p:cNvPr id="14" name="Striped Right Arrow 13"/>
              <p:cNvSpPr/>
              <p:nvPr/>
            </p:nvSpPr>
            <p:spPr>
              <a:xfrm rot="5400000">
                <a:off x="1484657" y="2150859"/>
                <a:ext cx="360040" cy="342037"/>
              </a:xfrm>
              <a:prstGeom prst="stripedRight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7" name="Bent Arrow 16"/>
              <p:cNvSpPr/>
              <p:nvPr/>
            </p:nvSpPr>
            <p:spPr>
              <a:xfrm flipV="1">
                <a:off x="1547664" y="4797152"/>
                <a:ext cx="1398195" cy="648072"/>
              </a:xfrm>
              <a:prstGeom prst="bentArrow">
                <a:avLst/>
              </a:prstGeom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" name="Rectangle 18"/>
            <p:cNvSpPr/>
            <p:nvPr/>
          </p:nvSpPr>
          <p:spPr>
            <a:xfrm>
              <a:off x="1547664" y="4149080"/>
              <a:ext cx="154869" cy="25573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536810" y="4478926"/>
              <a:ext cx="154869" cy="255731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603993" y="6063679"/>
            <a:ext cx="39062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หมายเหตุ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: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นำไปใช้กับวิธีคัดเลือกด้วย</a:t>
            </a:r>
          </a:p>
        </p:txBody>
      </p:sp>
    </p:spTree>
    <p:extLst>
      <p:ext uri="{BB962C8B-B14F-4D97-AF65-F5344CB8AC3E}">
        <p14:creationId xmlns:p14="http://schemas.microsoft.com/office/powerpoint/2010/main" val="2834847836"/>
      </p:ext>
    </p:extLst>
  </p:cSld>
  <p:clrMapOvr>
    <a:masterClrMapping/>
  </p:clrMapOvr>
</p:sld>
</file>

<file path=ppt/slides/slide3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58392" y="692696"/>
            <a:ext cx="842493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๖. หลักเกณฑ์และสิทธิในการพิจารณา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๖.๑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๖.๒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๖.๓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๖.๔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๖.๕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๖.๖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๖.๗ .........................................................ฯลฯ...........................................................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๖.๘ หากผู้ยื่นเสนอซึ่งเป็นผู้ประกอบการ 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เสนอราคาสูงกว่าราคาต่ำสุดของผู้ยื่นข้อเสนอรายอื่นไม่เกินร้อยละ ๑๐ ...(ระบุชื่อหน่วยงานของรัฐ)...จะจัดซื้อหรือจัดจ้างจากผู้ประกอบการ 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ดังกล่าว โดยจัดเรียงลำดับผู้ยื่นข้อเสนอซึ่งเป็นผู้ประกอบการ 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เสนอราคาสูงกว่าราคาต่ำสุดของ  ผู้ยื่นข้อเสนอรายอื่นไม่เกินร้อยละ ๑๐ ที่จะเรียกมาทำสัญญาไม่เกิน ๓ ราย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th-TH" sz="18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ผู้ยื่นข้อเสนอที่เป็นกิจการร่วมค้าที่จะได้สิทธิตามวรรคหนึ่ง ผู้เข้าร่วมค้าทุกรายจะต้องเป็นผู้ประกอบการ 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  <a:endParaRPr lang="en-US" sz="18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ทั้งนี้ ผู้ประกอบการ </a:t>
            </a:r>
            <a:r>
              <a:rPr lang="en-US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ที่จะได้แต้มต่อด้านราคาตามวรรคหนึ่ง จะต้องมีวงเงินสัญญาสะสมตามปีปฏิทินรวมกับราคาที่เสนอในครั้งนี้แล้ว มีมูลค่ารวมกันไม่เกินมูลค่าของรายได้ตามขนาดที่ขึ้นทะเบียนไว้กับ สสว. (ว 56)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๖.๙ หากผู้ยื่นเสนอซึ่งมิใช่ผู้ประกอบการ 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SMEs 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แต่เป็นบุคคลธรรมดาที่ถือสัญชาติไทยหรือนิติบุคคลที่จัดตั้งขึ้นตามกฎหมายไทย เสนอราคาสูงกว่าราคาต่ำสุดของผู้ยื่นข้อเสนอซึ่งเป็นบุคคลธรรมดาที่มิได้ถือสัญชาติไทยหรือนิติบุคคลที่จัดตั้งขึ้นตามกฎหมายของต่างประเทศไม่เกินร้อยละ ๓ ...(ระบุชื่อหน่วยงานของรัฐ)...จะจัดซื้อหรือจัดจ้างจากผู้ยื่นข้อเสนอซึ่งเป็นบุคคลธรรมดาที่ถือสัญชาติไทยหรือนิติบุคคลที่จัดตั้งขึ้นตามกฎหมายไทยดังกล่าว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</a:p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ผู้ยื่นข้อเสนอที่เป็นกิจการร่วมค้าที่จะได้สิทธิตามวรรคหนึ่ง ผู้เข้าร่วมค้าทุกรายจะต้องเป็นผู้ประกอบการที่เป็นบุคคลธรรมดา ที่ถือสัญชาติไทยหรือนิติบุคคลที่จัดตั้งขึ้นตามกฎหมายไทย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(ว 78)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396</a:t>
            </a:fld>
            <a:endParaRPr lang="th-TH"/>
          </a:p>
        </p:txBody>
      </p:sp>
      <p:sp>
        <p:nvSpPr>
          <p:cNvPr id="6" name="Rectangle 5"/>
          <p:cNvSpPr/>
          <p:nvPr/>
        </p:nvSpPr>
        <p:spPr>
          <a:xfrm>
            <a:off x="358392" y="260648"/>
            <a:ext cx="8328408" cy="430887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28600" indent="-228600" algn="ctr">
              <a:buFont typeface="Courier New" panose="02070309020205020404" pitchFamily="49" charset="0"/>
              <a:buChar char="o"/>
            </a:pP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กำหนดเงื่อนไขเพิ่มเติม ข้อ ๖.๘ และ ๖.๙</a:t>
            </a:r>
            <a:endParaRPr lang="th-TH" sz="2200" dirty="0"/>
          </a:p>
        </p:txBody>
      </p:sp>
      <p:sp>
        <p:nvSpPr>
          <p:cNvPr id="7" name="Rectangle 6"/>
          <p:cNvSpPr/>
          <p:nvPr/>
        </p:nvSpPr>
        <p:spPr>
          <a:xfrm>
            <a:off x="6300192" y="1291266"/>
            <a:ext cx="2376264" cy="430887"/>
          </a:xfrm>
          <a:prstGeom prst="rect">
            <a:avLst/>
          </a:prstGeom>
          <a:ln w="19050">
            <a:solidFill>
              <a:srgbClr val="FF0000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th-TH" sz="2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ใช้เฉพาะเกณฑ์ราคา</a:t>
            </a:r>
          </a:p>
        </p:txBody>
      </p:sp>
      <p:grpSp>
        <p:nvGrpSpPr>
          <p:cNvPr id="8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6300192" y="1867471"/>
            <a:ext cx="2376264" cy="769441"/>
          </a:xfrm>
          <a:prstGeom prst="rect">
            <a:avLst/>
          </a:prstGeom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2200" b="1" u="sng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หมายเหตุ</a:t>
            </a:r>
            <a:r>
              <a:rPr lang="th-TH" sz="2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2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: </a:t>
            </a:r>
            <a:r>
              <a:rPr lang="th-TH" sz="2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นำไปใช้กับ</a:t>
            </a:r>
          </a:p>
          <a:p>
            <a:pPr algn="ctr"/>
            <a:r>
              <a:rPr lang="th-TH" sz="2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วิธีคัดเลือกด้วย</a:t>
            </a:r>
          </a:p>
        </p:txBody>
      </p:sp>
    </p:spTree>
    <p:extLst>
      <p:ext uri="{BB962C8B-B14F-4D97-AF65-F5344CB8AC3E}">
        <p14:creationId xmlns:p14="http://schemas.microsoft.com/office/powerpoint/2010/main" val="2947951839"/>
      </p:ext>
    </p:extLst>
  </p:cSld>
  <p:clrMapOvr>
    <a:masterClrMapping/>
  </p:clrMapOvr>
</p:sld>
</file>

<file path=ppt/slides/slide3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626458" y="3709481"/>
            <a:ext cx="5025661" cy="1015663"/>
          </a:xfrm>
          <a:prstGeom prst="rect">
            <a:avLst/>
          </a:prstGeom>
          <a:solidFill>
            <a:srgbClr val="FFFFB7"/>
          </a:solidFill>
        </p:spPr>
        <p:txBody>
          <a:bodyPr wrap="square">
            <a:spAutoFit/>
          </a:bodyPr>
          <a:lstStyle/>
          <a:p>
            <a:pPr algn="ctr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 </a:t>
            </a:r>
            <a:r>
              <a:rPr lang="th-TH" sz="2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1.2 วิสาหกิจขนาดย่อย (</a:t>
            </a:r>
            <a:r>
              <a:rPr lang="en-US" sz="2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Micro)</a:t>
            </a:r>
            <a:endParaRPr lang="th-TH" sz="2000" b="1" dirty="0">
              <a:solidFill>
                <a:srgbClr val="FF0000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marL="180975" indent="-180975" algn="ctr">
              <a:buFont typeface="Arial" panose="020B0604020202020204" pitchFamily="34" charset="0"/>
              <a:buChar char="•"/>
            </a:pPr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ภาคการผลิต ภาคการค้าและภาคบริการ</a:t>
            </a:r>
          </a:p>
          <a:p>
            <a:pPr algn="ctr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รายได้ไม่เกิน 1,800,000 บาท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6458" y="4869160"/>
            <a:ext cx="5025661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 </a:t>
            </a:r>
            <a:r>
              <a:rPr lang="th-TH" sz="2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1.3 วิสาหกิจขนาดกลาง (</a:t>
            </a:r>
            <a:r>
              <a:rPr lang="en-US" sz="2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Medium)</a:t>
            </a:r>
            <a:endParaRPr lang="th-TH" sz="2000" b="1" dirty="0">
              <a:solidFill>
                <a:srgbClr val="FF0000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marL="180975" indent="-180975" algn="ctr">
              <a:buFont typeface="Arial" panose="020B0604020202020204" pitchFamily="34" charset="0"/>
              <a:buChar char="•"/>
            </a:pPr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ภาคการผลิต รายได้ไม่เกิน 500,000,000 บาท</a:t>
            </a:r>
          </a:p>
          <a:p>
            <a:pPr marL="180975" indent="-180975" algn="ctr">
              <a:buFont typeface="Arial" panose="020B0604020202020204" pitchFamily="34" charset="0"/>
              <a:buChar char="•"/>
            </a:pPr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ภาคการค้าและภาคบริการ รายได้ไม่เกิน 300,000,000 บาท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6458" y="2557353"/>
            <a:ext cx="5025661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 </a:t>
            </a:r>
            <a:r>
              <a:rPr lang="th-TH" sz="2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1.1 วิสาหกิจขนาดย่อม (</a:t>
            </a:r>
            <a:r>
              <a:rPr lang="en-US" sz="2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Small</a:t>
            </a:r>
            <a:r>
              <a:rPr lang="th-TH" sz="2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)</a:t>
            </a:r>
          </a:p>
          <a:p>
            <a:pPr marL="180975" indent="-180975" algn="ctr">
              <a:buFont typeface="Arial" panose="020B0604020202020204" pitchFamily="34" charset="0"/>
              <a:buChar char="•"/>
            </a:pPr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ภาคการผลิต รายได้ไม่เกิน 100,000,000 บาท</a:t>
            </a:r>
          </a:p>
          <a:p>
            <a:pPr marL="180975" indent="-180975" algn="ctr">
              <a:buFont typeface="Arial" panose="020B0604020202020204" pitchFamily="34" charset="0"/>
              <a:buChar char="•"/>
            </a:pPr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ภาคการค้าและภาคบริการ รายได้ไม่เกิน 50,000,000 บาท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397</a:t>
            </a:fld>
            <a:endParaRPr lang="th-TH"/>
          </a:p>
        </p:txBody>
      </p:sp>
      <p:grpSp>
        <p:nvGrpSpPr>
          <p:cNvPr id="5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755576" y="664240"/>
            <a:ext cx="7931224" cy="89255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th-TH" sz="26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หนังสือคณะกรรมการวินิจฉัยปัญหาการจัดซื้อจัดจ้างและการบริหารพัสดุภาครัฐ ด่วนที่สุด ที่ กค (กวจ) 0405.2/ว 56 ลงวันที่ 24 มกราคม 2566</a:t>
            </a:r>
            <a:endParaRPr lang="th-TH" sz="2600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792969" y="1713002"/>
            <a:ext cx="2811479" cy="440120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2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ข้อ 2. การพิจารณาให้แต้มต่อด้านราคาแก่ผู้ประกอบการ </a:t>
            </a:r>
            <a:r>
              <a:rPr lang="en-US" sz="2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SMEs</a:t>
            </a:r>
          </a:p>
          <a:p>
            <a:pPr algn="ctr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กรณีที่ผู้ประกอบการ </a:t>
            </a:r>
            <a:r>
              <a:rPr lang="en-US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SMEs</a:t>
            </a:r>
            <a:endParaRPr lang="th-TH" sz="20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ทำสัญญากับหน่วยงานของรัฐ</a:t>
            </a:r>
          </a:p>
          <a:p>
            <a:pPr algn="ctr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จนมีวงเงินสัญญาสะสมตามปีปฏิทิน เมื่อนำมารวมกับราคาที่เสนอ</a:t>
            </a:r>
          </a:p>
          <a:p>
            <a:pPr algn="ctr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ในครั้งนี้แล้ว มีมูลค่ารวมกันเกินกว่า</a:t>
            </a:r>
          </a:p>
          <a:p>
            <a:pPr algn="ctr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มูลค่าของรายได้ตามขนาด</a:t>
            </a:r>
          </a:p>
          <a:p>
            <a:pPr algn="ctr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ที่ขึ้นทะเบียนไว้กับ สสว. ตามข้อ 1 ผู้ประกอบการ </a:t>
            </a:r>
            <a:r>
              <a:rPr lang="en-US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SMEs</a:t>
            </a:r>
          </a:p>
          <a:p>
            <a:pPr algn="ctr"/>
            <a:r>
              <a:rPr lang="th-TH" sz="2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รายนั้นจะไม่ได้รับการพิจารณาแต้มต่อด้านราคา กรณีการเสนอราคาสูงกว่าราคาต่ำสุดของผู้สนอราคารายอื่นไม่เกินร้อยละ 10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6458" y="1713002"/>
            <a:ext cx="5025662" cy="440120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2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ข้อ 1. หลักเกณฑ์รายได้ที่สำนักงานส่งเสริมวิสาหกิจขนาดกลางและขนาดย่อม (สสว.) กำหนดไว้สำหรับการขึ้นทะเบียนเป็น </a:t>
            </a:r>
            <a:r>
              <a:rPr lang="en-US" sz="2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SME-GP</a:t>
            </a:r>
          </a:p>
          <a:p>
            <a:pPr algn="ctr"/>
            <a:endParaRPr lang="th-TH" sz="20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endParaRPr lang="en-US" sz="20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endParaRPr lang="en-US" sz="20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endParaRPr lang="en-US" sz="20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endParaRPr lang="en-US" sz="20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endParaRPr lang="en-US" sz="20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endParaRPr lang="en-US" sz="20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endParaRPr lang="en-US" sz="20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endParaRPr lang="en-US" sz="20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endParaRPr lang="en-US" sz="20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endParaRPr lang="en-US" sz="20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endParaRPr lang="th-TH" sz="20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05180667"/>
      </p:ext>
    </p:extLst>
  </p:cSld>
  <p:clrMapOvr>
    <a:masterClrMapping/>
  </p:clrMapOvr>
</p:sld>
</file>

<file path=ppt/slides/slide3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09" y="754331"/>
            <a:ext cx="7375982" cy="5626997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398</a:t>
            </a:fld>
            <a:endParaRPr lang="th-TH"/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503548" y="31729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h-TH" sz="1200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หนังสือ ด่วนที่สุด ที่ กค (กวจ) 0405.2/ว 56 ลงวันที่ 24 ม.ค. 2566</a:t>
            </a:r>
            <a:endParaRPr lang="th-TH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2321797"/>
      </p:ext>
    </p:extLst>
  </p:cSld>
  <p:clrMapOvr>
    <a:masterClrMapping/>
  </p:clrMapOvr>
</p:sld>
</file>

<file path=ppt/slides/slide3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399</a:t>
            </a:fld>
            <a:endParaRPr lang="th-TH"/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503548" y="31729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h-TH" sz="1200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หนังสือ ด่วนที่สุด ที่ กค (กวจ) 0405.2/ว 56 ลงวันที่ 24 ม.ค. 2566</a:t>
            </a:r>
            <a:endParaRPr lang="th-TH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74" y="769933"/>
            <a:ext cx="8616451" cy="531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973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Hexagon 10"/>
          <p:cNvSpPr/>
          <p:nvPr/>
        </p:nvSpPr>
        <p:spPr>
          <a:xfrm>
            <a:off x="1115616" y="4293096"/>
            <a:ext cx="868927" cy="748695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059546549"/>
              </p:ext>
            </p:extLst>
          </p:nvPr>
        </p:nvGraphicFramePr>
        <p:xfrm>
          <a:off x="395536" y="980728"/>
          <a:ext cx="828092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843213" y="142528"/>
            <a:ext cx="3386137" cy="8382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altLang="th-TH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หลักการและเหตุผล</a:t>
            </a:r>
          </a:p>
        </p:txBody>
      </p:sp>
      <p:sp>
        <p:nvSpPr>
          <p:cNvPr id="4" name="Hexagon 3"/>
          <p:cNvSpPr/>
          <p:nvPr/>
        </p:nvSpPr>
        <p:spPr>
          <a:xfrm>
            <a:off x="1691680" y="836712"/>
            <a:ext cx="868927" cy="748695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Hexagon 4"/>
          <p:cNvSpPr/>
          <p:nvPr/>
        </p:nvSpPr>
        <p:spPr>
          <a:xfrm>
            <a:off x="683568" y="1844824"/>
            <a:ext cx="868927" cy="748695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Hexagon 5"/>
          <p:cNvSpPr/>
          <p:nvPr/>
        </p:nvSpPr>
        <p:spPr>
          <a:xfrm>
            <a:off x="971600" y="2708920"/>
            <a:ext cx="868927" cy="748695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Hexagon 7"/>
          <p:cNvSpPr/>
          <p:nvPr/>
        </p:nvSpPr>
        <p:spPr>
          <a:xfrm>
            <a:off x="899592" y="5445224"/>
            <a:ext cx="868927" cy="748695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Hexagon 8"/>
          <p:cNvSpPr/>
          <p:nvPr/>
        </p:nvSpPr>
        <p:spPr>
          <a:xfrm>
            <a:off x="6516216" y="908720"/>
            <a:ext cx="868927" cy="748695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Hexagon 9"/>
          <p:cNvSpPr/>
          <p:nvPr/>
        </p:nvSpPr>
        <p:spPr>
          <a:xfrm>
            <a:off x="7164288" y="5157192"/>
            <a:ext cx="868927" cy="748695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Hexagon 11"/>
          <p:cNvSpPr/>
          <p:nvPr/>
        </p:nvSpPr>
        <p:spPr>
          <a:xfrm>
            <a:off x="7236296" y="3429000"/>
            <a:ext cx="868927" cy="748695"/>
          </a:xfrm>
          <a:prstGeom prst="hexagon">
            <a:avLst>
              <a:gd name="adj" fmla="val 28900"/>
              <a:gd name="vf" fmla="val 11547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6374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40</a:t>
            </a:fld>
            <a:endParaRPr lang="th-TH"/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683568" y="288032"/>
            <a:ext cx="8136904" cy="692696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ค่าใช้จ่ายที่ไม่ต้องดำเนินการตาม พ.ร.บ.</a:t>
            </a:r>
            <a:endParaRPr lang="th-TH" sz="40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อาหาร ฯ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124743"/>
            <a:ext cx="8376833" cy="486933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639020"/>
            <a:ext cx="7560840" cy="579639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400</a:t>
            </a:fld>
            <a:endParaRPr lang="th-TH"/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503548" y="31729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h-TH" sz="1200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หนังสือ ด่วนที่สุด ที่ กค (กวจ) 0405.2/ว 56 ลงวันที่ 24 ม.ค. 2566</a:t>
            </a:r>
            <a:endParaRPr lang="th-TH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02755113"/>
      </p:ext>
    </p:extLst>
  </p:cSld>
  <p:clrMapOvr>
    <a:masterClrMapping/>
  </p:clrMapOvr>
</p:sld>
</file>

<file path=ppt/slides/slide4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529" y="694077"/>
            <a:ext cx="7718942" cy="558877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401</a:t>
            </a:fld>
            <a:endParaRPr lang="th-TH"/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503548" y="31729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h-TH" sz="1200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หนังสือ ด่วนที่สุด ที่ กค (กวจ) 0405.2/ว 56 ลงวันที่ 24 ม.ค. 2566</a:t>
            </a:r>
            <a:endParaRPr lang="th-TH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68820424"/>
      </p:ext>
    </p:extLst>
  </p:cSld>
  <p:clrMapOvr>
    <a:masterClrMapping/>
  </p:clrMapOvr>
</p:sld>
</file>

<file path=ppt/slides/slide4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402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503548" y="31729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h-TH" sz="1200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หนังสือ ด่วนที่สุด ที่ กค (กวจ) 0405.2/ว 56 ลงวันที่ 24 ม.ค. 2566</a:t>
            </a:r>
            <a:endParaRPr lang="th-TH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402" y="1196752"/>
            <a:ext cx="8256548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982137"/>
      </p:ext>
    </p:extLst>
  </p:cSld>
  <p:clrMapOvr>
    <a:masterClrMapping/>
  </p:clrMapOvr>
</p:sld>
</file>

<file path=ppt/slides/slide4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566979"/>
            <a:ext cx="7614846" cy="567833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403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503548" y="31729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h-TH" sz="1200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หนังสือ ด่วนที่สุด ที่ กค (กวจ) 0405.2/ว 56 ลงวันที่ 24 ม.ค. 2566</a:t>
            </a:r>
            <a:endParaRPr lang="th-TH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88415382"/>
      </p:ext>
    </p:extLst>
  </p:cSld>
  <p:clrMapOvr>
    <a:masterClrMapping/>
  </p:clrMapOvr>
</p:sld>
</file>

<file path=ppt/slides/slide4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620688"/>
            <a:ext cx="7776864" cy="573963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404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503548" y="31729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h-TH" sz="1200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หนังสือ ด่วนที่สุด ที่ กค (กวจ) 0405.2/ว 56 ลงวันที่ 24 ม.ค. 2566</a:t>
            </a:r>
            <a:endParaRPr lang="th-TH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27285633"/>
      </p:ext>
    </p:extLst>
  </p:cSld>
  <p:clrMapOvr>
    <a:masterClrMapping/>
  </p:clrMapOvr>
</p:sld>
</file>

<file path=ppt/slides/slide4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405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971600" y="836712"/>
            <a:ext cx="4680520" cy="432048"/>
            <a:chOff x="971600" y="836712"/>
            <a:chExt cx="4752528" cy="576064"/>
          </a:xfrm>
        </p:grpSpPr>
        <p:sp>
          <p:nvSpPr>
            <p:cNvPr id="12" name="Pentagon 11"/>
            <p:cNvSpPr/>
            <p:nvPr/>
          </p:nvSpPr>
          <p:spPr>
            <a:xfrm>
              <a:off x="971600" y="836712"/>
              <a:ext cx="2577480" cy="571880"/>
            </a:xfrm>
            <a:prstGeom prst="homePlate">
              <a:avLst/>
            </a:prstGeom>
            <a:gradFill flip="none" rotWithShape="1">
              <a:gsLst>
                <a:gs pos="0">
                  <a:srgbClr val="0066FF">
                    <a:shade val="30000"/>
                    <a:satMod val="115000"/>
                  </a:srgbClr>
                </a:gs>
                <a:gs pos="50000">
                  <a:srgbClr val="0066FF">
                    <a:shade val="67500"/>
                    <a:satMod val="115000"/>
                  </a:srgbClr>
                </a:gs>
                <a:gs pos="100000">
                  <a:srgbClr val="0066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600" b="1" dirty="0">
                  <a:latin typeface="EucrosiaUPC" panose="02020603050405020304" pitchFamily="18" charset="-34"/>
                  <a:cs typeface="EucrosiaUPC" panose="02020603050405020304" pitchFamily="18" charset="-34"/>
                </a:rPr>
                <a:t>สรุปสาระสำคัญ</a:t>
              </a:r>
            </a:p>
          </p:txBody>
        </p:sp>
        <p:sp>
          <p:nvSpPr>
            <p:cNvPr id="13" name="Chevron 12"/>
            <p:cNvSpPr/>
            <p:nvPr/>
          </p:nvSpPr>
          <p:spPr>
            <a:xfrm>
              <a:off x="3405064" y="836712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00CCFF">
                    <a:shade val="30000"/>
                    <a:satMod val="115000"/>
                  </a:srgbClr>
                </a:gs>
                <a:gs pos="50000">
                  <a:srgbClr val="00CCFF">
                    <a:shade val="67500"/>
                    <a:satMod val="115000"/>
                  </a:srgbClr>
                </a:gs>
                <a:gs pos="100000">
                  <a:srgbClr val="00CC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4" name="Chevron 13"/>
            <p:cNvSpPr/>
            <p:nvPr/>
          </p:nvSpPr>
          <p:spPr>
            <a:xfrm>
              <a:off x="3837112" y="836712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CCFFFF">
                    <a:shade val="30000"/>
                    <a:satMod val="115000"/>
                  </a:srgbClr>
                </a:gs>
                <a:gs pos="50000">
                  <a:srgbClr val="CCFFFF">
                    <a:shade val="67500"/>
                    <a:satMod val="115000"/>
                  </a:srgbClr>
                </a:gs>
                <a:gs pos="100000">
                  <a:srgbClr val="CCFF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5" name="Chevron 14"/>
            <p:cNvSpPr/>
            <p:nvPr/>
          </p:nvSpPr>
          <p:spPr>
            <a:xfrm>
              <a:off x="4269160" y="840896"/>
              <a:ext cx="576064" cy="571880"/>
            </a:xfrm>
            <a:prstGeom prst="chevron">
              <a:avLst/>
            </a:prstGeom>
            <a:noFill/>
            <a:ln>
              <a:solidFill>
                <a:srgbClr val="00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6" name="Chevron 15"/>
            <p:cNvSpPr/>
            <p:nvPr/>
          </p:nvSpPr>
          <p:spPr>
            <a:xfrm>
              <a:off x="4701208" y="840896"/>
              <a:ext cx="576064" cy="571880"/>
            </a:xfrm>
            <a:prstGeom prst="chevron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7" name="Chevron 16"/>
            <p:cNvSpPr/>
            <p:nvPr/>
          </p:nvSpPr>
          <p:spPr>
            <a:xfrm>
              <a:off x="5148064" y="836712"/>
              <a:ext cx="576064" cy="571880"/>
            </a:xfrm>
            <a:prstGeom prst="chevron">
              <a:avLst/>
            </a:prstGeom>
            <a:noFill/>
            <a:ln>
              <a:solidFill>
                <a:srgbClr val="CC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395536" y="1210687"/>
            <a:ext cx="829126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80963">
              <a:buFont typeface="Courier New" panose="02070309020205020404" pitchFamily="49" charset="0"/>
              <a:buChar char="o"/>
            </a:pPr>
            <a:r>
              <a:rPr lang="th-TH" sz="32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3200" b="1" u="dbl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การต่อรองราคากับ </a:t>
            </a:r>
            <a:r>
              <a:rPr lang="en-US" sz="3200" b="1" u="dbl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SMEs</a:t>
            </a:r>
            <a:r>
              <a:rPr lang="th-TH" sz="3200" b="1" u="dbl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กรณีเสนอราคาสูงกว่างบประมาณ</a:t>
            </a:r>
            <a:endParaRPr lang="en-US" sz="3200" b="1" u="dbl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marL="457200" indent="-95250">
              <a:buFont typeface="Arial" panose="020B0604020202020204" pitchFamily="34" charset="0"/>
              <a:buChar char="•"/>
            </a:pP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2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กรณี </a:t>
            </a:r>
            <a:r>
              <a:rPr lang="en-US" sz="2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SMEs </a:t>
            </a:r>
            <a:r>
              <a:rPr lang="th-TH" sz="2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เสนอราคาสูงกว่าราคาตํ่าสุดของผู้ยื่นข้อเสนอรายอื่น ไม่เกินร้อยละ 10 แต่สูงกว่าวงเงินที่จะจัดซื้อหรือจัดจ้าง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887529" y="2636912"/>
          <a:ext cx="750089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002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002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ผู้ยื่นข้อเสนอ</a:t>
                      </a: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ราคาที่เสนอ (บาท)</a:t>
                      </a: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วงเงินงบประมาณ</a:t>
                      </a:r>
                    </a:p>
                  </a:txBody>
                  <a:tcP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บริษัท ก.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5,000,000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5,000,000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บริษัท</a:t>
                      </a:r>
                      <a:r>
                        <a:rPr lang="th-TH" b="1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ข.</a:t>
                      </a:r>
                      <a:endParaRPr lang="th-TH" b="1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5,200,000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b="1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บริษัท ค.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5,250,000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b="1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ห้างหุ้นส่วนจำกัด</a:t>
                      </a:r>
                      <a:r>
                        <a:rPr lang="th-TH" b="1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en-US" b="1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A.</a:t>
                      </a:r>
                      <a:r>
                        <a:rPr lang="th-TH" b="1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b="1" baseline="0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</a:t>
                      </a:r>
                      <a:r>
                        <a:rPr lang="en-US" b="1" baseline="0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SMEs</a:t>
                      </a:r>
                      <a:r>
                        <a:rPr lang="th-TH" b="1" baseline="0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) </a:t>
                      </a:r>
                      <a:endParaRPr lang="th-TH" b="1" dirty="0">
                        <a:solidFill>
                          <a:srgbClr val="FF0000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5,300,000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b="1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ห้างหุ้นส่วนจำกัด</a:t>
                      </a:r>
                      <a:r>
                        <a:rPr lang="th-TH" b="1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en-US" b="1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B.</a:t>
                      </a:r>
                      <a:r>
                        <a:rPr lang="th-TH" b="1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b="1" baseline="0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</a:t>
                      </a:r>
                      <a:r>
                        <a:rPr lang="en-US" b="1" baseline="0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SMEs</a:t>
                      </a:r>
                      <a:r>
                        <a:rPr lang="th-TH" b="1" baseline="0" dirty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) </a:t>
                      </a:r>
                      <a:endParaRPr lang="th-TH" b="1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5,400,000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b="1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959538" y="5036983"/>
            <a:ext cx="76449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h-TH" sz="1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ในการเสนอราคาครั้งนี้ ห้างหุ้นส่วนจำกัด </a:t>
            </a:r>
            <a:r>
              <a:rPr lang="en-US" sz="1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A. </a:t>
            </a:r>
            <a:r>
              <a:rPr lang="th-TH" sz="1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และห้างหุ้นส่วนจำกัด </a:t>
            </a:r>
            <a:r>
              <a:rPr lang="en-US" sz="1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B. </a:t>
            </a:r>
            <a:r>
              <a:rPr lang="th-TH" sz="1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ซึ่งเป็น </a:t>
            </a:r>
            <a:r>
              <a:rPr lang="en-US" sz="1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SMEs </a:t>
            </a:r>
            <a:r>
              <a:rPr lang="th-TH" sz="1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เสนอราคาสูงกว่าผู้เสนอราคารายอื่นที่เสนอราคาตํ่าสุดแต่ไม่เกินร้อยละ 10 ดังนั้น ห้างหุ้นส่วนจำกัด </a:t>
            </a:r>
            <a:r>
              <a:rPr lang="en-US" sz="1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A. </a:t>
            </a:r>
            <a:r>
              <a:rPr lang="th-TH" sz="1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เป็นผู้เสนอราคารายตํ่าสุดลำดับที่ 1   ห้างหุ้นส่วนจำกัด </a:t>
            </a:r>
            <a:r>
              <a:rPr lang="en-US" sz="1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B. </a:t>
            </a:r>
            <a:r>
              <a:rPr lang="th-TH" sz="18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เป็นผู้เสนอราคารายตํ่าสุดลำดับที่ 2 และบริษัท ก. เป็นผู้เสนอราคารายตํ่าสุดลำดับที่ 3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h-TH" sz="18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แต่เนื่องจาก </a:t>
            </a:r>
            <a:r>
              <a:rPr lang="en-US" sz="18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SMEs </a:t>
            </a:r>
            <a:r>
              <a:rPr lang="th-TH" sz="18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ซึ่งเป็นผู้ชนะลำดับที่ 1 เสนอราคาเกินวงเงินที่จะซื้อหรือจ้าง ให้ดำเนินการดังนี้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637537" y="802159"/>
            <a:ext cx="30198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ว78 ลว. 31 ม.ค. 65 </a:t>
            </a:r>
            <a:endParaRPr lang="th-TH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172999"/>
      </p:ext>
    </p:extLst>
  </p:cSld>
  <p:clrMapOvr>
    <a:masterClrMapping/>
  </p:clrMapOvr>
</p:sld>
</file>

<file path=ppt/slides/slide4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406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971600" y="836712"/>
            <a:ext cx="4680520" cy="432048"/>
            <a:chOff x="971600" y="836712"/>
            <a:chExt cx="4752528" cy="576064"/>
          </a:xfrm>
        </p:grpSpPr>
        <p:sp>
          <p:nvSpPr>
            <p:cNvPr id="12" name="Pentagon 11"/>
            <p:cNvSpPr/>
            <p:nvPr/>
          </p:nvSpPr>
          <p:spPr>
            <a:xfrm>
              <a:off x="971600" y="836712"/>
              <a:ext cx="2577480" cy="571880"/>
            </a:xfrm>
            <a:prstGeom prst="homePlate">
              <a:avLst/>
            </a:prstGeom>
            <a:gradFill flip="none" rotWithShape="1">
              <a:gsLst>
                <a:gs pos="0">
                  <a:srgbClr val="0066FF">
                    <a:shade val="30000"/>
                    <a:satMod val="115000"/>
                  </a:srgbClr>
                </a:gs>
                <a:gs pos="50000">
                  <a:srgbClr val="0066FF">
                    <a:shade val="67500"/>
                    <a:satMod val="115000"/>
                  </a:srgbClr>
                </a:gs>
                <a:gs pos="100000">
                  <a:srgbClr val="0066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600" b="1" dirty="0">
                  <a:latin typeface="EucrosiaUPC" panose="02020603050405020304" pitchFamily="18" charset="-34"/>
                  <a:cs typeface="EucrosiaUPC" panose="02020603050405020304" pitchFamily="18" charset="-34"/>
                </a:rPr>
                <a:t>สรุปสาระสำคัญ</a:t>
              </a:r>
            </a:p>
          </p:txBody>
        </p:sp>
        <p:sp>
          <p:nvSpPr>
            <p:cNvPr id="13" name="Chevron 12"/>
            <p:cNvSpPr/>
            <p:nvPr/>
          </p:nvSpPr>
          <p:spPr>
            <a:xfrm>
              <a:off x="3405064" y="836712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00CCFF">
                    <a:shade val="30000"/>
                    <a:satMod val="115000"/>
                  </a:srgbClr>
                </a:gs>
                <a:gs pos="50000">
                  <a:srgbClr val="00CCFF">
                    <a:shade val="67500"/>
                    <a:satMod val="115000"/>
                  </a:srgbClr>
                </a:gs>
                <a:gs pos="100000">
                  <a:srgbClr val="00CC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4" name="Chevron 13"/>
            <p:cNvSpPr/>
            <p:nvPr/>
          </p:nvSpPr>
          <p:spPr>
            <a:xfrm>
              <a:off x="3837112" y="836712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CCFFFF">
                    <a:shade val="30000"/>
                    <a:satMod val="115000"/>
                  </a:srgbClr>
                </a:gs>
                <a:gs pos="50000">
                  <a:srgbClr val="CCFFFF">
                    <a:shade val="67500"/>
                    <a:satMod val="115000"/>
                  </a:srgbClr>
                </a:gs>
                <a:gs pos="100000">
                  <a:srgbClr val="CCFF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5" name="Chevron 14"/>
            <p:cNvSpPr/>
            <p:nvPr/>
          </p:nvSpPr>
          <p:spPr>
            <a:xfrm>
              <a:off x="4269160" y="840896"/>
              <a:ext cx="576064" cy="571880"/>
            </a:xfrm>
            <a:prstGeom prst="chevron">
              <a:avLst/>
            </a:prstGeom>
            <a:noFill/>
            <a:ln>
              <a:solidFill>
                <a:srgbClr val="00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6" name="Chevron 15"/>
            <p:cNvSpPr/>
            <p:nvPr/>
          </p:nvSpPr>
          <p:spPr>
            <a:xfrm>
              <a:off x="4701208" y="840896"/>
              <a:ext cx="576064" cy="571880"/>
            </a:xfrm>
            <a:prstGeom prst="chevron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7" name="Chevron 16"/>
            <p:cNvSpPr/>
            <p:nvPr/>
          </p:nvSpPr>
          <p:spPr>
            <a:xfrm>
              <a:off x="5148064" y="836712"/>
              <a:ext cx="576064" cy="571880"/>
            </a:xfrm>
            <a:prstGeom prst="chevron">
              <a:avLst/>
            </a:prstGeom>
            <a:noFill/>
            <a:ln>
              <a:solidFill>
                <a:srgbClr val="CC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395536" y="1340768"/>
            <a:ext cx="82912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>
              <a:buFont typeface="Courier New" panose="02070309020205020404" pitchFamily="49" charset="0"/>
              <a:buChar char="o"/>
            </a:pPr>
            <a:r>
              <a:rPr lang="th-TH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b="1" u="dbl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การต่อรองราคากับ </a:t>
            </a:r>
            <a:r>
              <a:rPr lang="en-US" b="1" u="dbl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SMEs</a:t>
            </a:r>
            <a:r>
              <a:rPr lang="th-TH" b="1" u="dbl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กรณีเสนอราคาสูงกว่างบประมาณ</a:t>
            </a:r>
            <a:endParaRPr lang="en-US" b="1" u="dbl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marL="361950"/>
            <a:r>
              <a:rPr lang="th-TH" sz="2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ให้ดำเนินการตามระเบียบกระทรวงการคลังว่าด้วยการจัดซื้อจัดจ้างและการบริหารพัสดุภาครัฐ พ.ศ. 2560 ข้อ 57 ดังนี้</a:t>
            </a:r>
          </a:p>
          <a:p>
            <a:pPr marL="361950"/>
            <a:r>
              <a:rPr lang="th-TH" sz="20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(1) ให้ต่อรองราคากับ </a:t>
            </a:r>
            <a:r>
              <a:rPr lang="en-US" sz="20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SMEs </a:t>
            </a:r>
            <a:r>
              <a:rPr lang="th-TH" sz="20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ให้ตํ่าที่สุดเท่าที่จะทำได้ หากยอมลดราคาและราคาที่เสนอใหม่ไม่สูงกว่าวงเงินที่จะซื้อหรือจ้าง หรือสูงกว่าแต่ไม่เกินร้อยละ 10 หรือต่อรองราคาแล้วไม่ยอมลดราคาลงอีกแต่ส่วนที่สูงกว่านั้นไม่เกินร้อยละ 10 ถ้าเห็นว่าราคาดังกล่าวเป็นราคาที่เหมาะสม ก็ให้เสนอซื้อหรือจ้างกับผู้ประกอบการ </a:t>
            </a:r>
            <a:r>
              <a:rPr lang="en-US" sz="20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SMEs </a:t>
            </a:r>
            <a:r>
              <a:rPr lang="th-TH" sz="20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รายนั้น</a:t>
            </a:r>
          </a:p>
          <a:p>
            <a:pPr marL="361950"/>
            <a:r>
              <a:rPr lang="th-TH" sz="2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(2) ถ้าดำเนินการตาม (1) แล้วไม่ได้ผล ให้แจ้งผู้ที่เสนอราคาทุกราย เพื่อมาเสนอราคาใหม่พร้อมกัน ภายในกำหนดเวลาอันสมควร หากรายใดไม่ยื่นใบเสนอราคาให้ถือว่ายืนราคาตามที่เสนอไว้เดิม หากผู้ที่เสนอราคาตํ่าสุดในการเสนอราคาครั้งนี้เสนอราคาไม่สูงกว่าวงเงินที่จะซื้อหรือจ้าง หรือสูงกว่าแต่ไม่เกินร้อยละ 10 หากเห็นว่าเป็นราคาที่เหมาะสม ก็ให้เสนอซื้อหรือจ้างจากผู้ที่เสนอราคารายนั้น</a:t>
            </a:r>
          </a:p>
          <a:p>
            <a:pPr marL="361950"/>
            <a:r>
              <a:rPr lang="th-TH" sz="2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ทั้งนี้ หน่วยงานของรัฐยังต้องนำหลักการการให้แต้มต่อในการเสนอราคาสูงกว่าผู้เสนอราคารายอื่นที่เสนอราคาตํ่าสุดแต่ไม่เกินร้อยละ 10 กับผู้ประกอบการ </a:t>
            </a:r>
            <a:r>
              <a:rPr lang="en-US" sz="2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SMEs </a:t>
            </a:r>
            <a:r>
              <a:rPr lang="th-TH" sz="2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มาดำเนินการด้วย</a:t>
            </a:r>
          </a:p>
          <a:p>
            <a:pPr marL="361950"/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(3) ถ้าดำเนินการตาม (2) แล้วไม่ได้ผล ให้ยกเลิกการซื้อหรือจ้าง และดำเนินการตามวิธีการที่กำหนดในพระราชบัญญัติฯ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637537" y="802159"/>
            <a:ext cx="30198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ว78 ลว. 31 ม.ค. 65 </a:t>
            </a:r>
            <a:endParaRPr lang="th-TH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569443"/>
      </p:ext>
    </p:extLst>
  </p:cSld>
  <p:clrMapOvr>
    <a:masterClrMapping/>
  </p:clrMapOvr>
</p:sld>
</file>

<file path=ppt/slides/slide4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407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827584" y="1772816"/>
            <a:ext cx="77048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</a:t>
            </a:r>
            <a:r>
              <a:rPr lang="en-US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ัดทำรายงานผลการพิจารณาและความเห็นพร้อมด้วยเอกสารที่ได้รับไว้ทั้งหมดเสนอหัวหน้าหน่วยงานของรัฐผ่านหัวหน้าเจ้าหน้าที่เพื่อพิจารณาให้ความเห็นชอบ ทั้งนี้ รายงานผลการพิจารณาดังกล่าว ให้ประกอบด้วยรายการอย่างน้อย ดังต่อไปนี้ </a:t>
            </a: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971600" y="260648"/>
            <a:ext cx="1512168" cy="1440160"/>
          </a:xfrm>
          <a:prstGeom prst="wedgeEllipseCallout">
            <a:avLst>
              <a:gd name="adj1" fmla="val 73089"/>
              <a:gd name="adj2" fmla="val -620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55 </a:t>
            </a:r>
          </a:p>
        </p:txBody>
      </p:sp>
      <p:sp>
        <p:nvSpPr>
          <p:cNvPr id="5" name="คำบรรยายภาพแบบสี่เหลี่ยม 2"/>
          <p:cNvSpPr/>
          <p:nvPr/>
        </p:nvSpPr>
        <p:spPr>
          <a:xfrm>
            <a:off x="2411760" y="692696"/>
            <a:ext cx="6229356" cy="936104"/>
          </a:xfrm>
          <a:prstGeom prst="wedgeRect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หน้าที่ของคณะกรรมการพิจารณาผลการประกวดราคาอิเล็กทรอนิกส์</a:t>
            </a:r>
            <a:endParaRPr lang="th-TH" sz="3600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09313" name="Rectangle 1"/>
          <p:cNvSpPr>
            <a:spLocks noChangeArrowheads="1"/>
          </p:cNvSpPr>
          <p:nvPr/>
        </p:nvSpPr>
        <p:spPr bwMode="auto">
          <a:xfrm>
            <a:off x="1" y="3501008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95350" algn="l"/>
                <a:tab pos="1169988" algn="l"/>
              </a:tabLst>
            </a:pP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	(ก)</a:t>
            </a:r>
            <a:r>
              <a:rPr kumimoji="0" lang="th-TH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รายการพัสดุที่จะซื้อหรือจ้าง</a:t>
            </a:r>
            <a:endParaRPr kumimoji="0" lang="en-US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	(ข)</a:t>
            </a:r>
            <a:r>
              <a:rPr kumimoji="0" lang="th-TH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รายชื่อผู้ยื่นข้อเสนอ ราคาที่เสนอ และข้อเสนอของผู้ยื่นข้อเสนอทุกราย</a:t>
            </a:r>
            <a:endParaRPr kumimoji="0" lang="en-US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	(ค)</a:t>
            </a:r>
            <a:r>
              <a:rPr kumimoji="0" lang="th-TH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รายชื่อผู้ยื่นข้อเสนอที่ผ่านการคัดเลือกว่าไม่เป็นผู้มีผลประโยชน์ร่วมกัน</a:t>
            </a:r>
            <a:endParaRPr kumimoji="0" lang="en-US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	(ง)</a:t>
            </a:r>
            <a:r>
              <a:rPr kumimoji="0" lang="th-TH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หลักเกณฑ์การพิจารณาคัดเลือกข้อเสนอ พร้อมเกณฑ์การให้คะแนน</a:t>
            </a:r>
            <a:endParaRPr kumimoji="0" lang="en-US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	(จ)</a:t>
            </a:r>
            <a:r>
              <a:rPr kumimoji="0" lang="th-TH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ผลการพิจารณาคัดเลือกข้อเสนอและการให้คะแนนข้อเสนอของผู้ยื่น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                    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ข้อเสนอทุกรายพร้อมเหตุผลสนับสนุนในการพิจารณา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251520" y="3068960"/>
            <a:ext cx="4104456" cy="2808312"/>
          </a:xfrm>
          <a:prstGeom prst="rect">
            <a:avLst/>
          </a:prstGeom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ให้เสนอหัวหน้าหน่วยงานของรัฐ ผ่านหัวหน้าเจ้าหน้าที่ เพื่อ</a:t>
            </a:r>
            <a:r>
              <a:rPr lang="th-TH" sz="2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ยกเลิกการประกาศเชิญ</a:t>
            </a: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ชวนทั่วไปครั้งนั้น</a:t>
            </a:r>
          </a:p>
          <a:p>
            <a:pPr>
              <a:buFont typeface="Wingdings" pitchFamily="2" charset="2"/>
              <a:buChar char="Ø"/>
            </a:pPr>
            <a:r>
              <a:rPr lang="th-TH" sz="2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แต่ถ้าคณะกรรมการพิจารณาแล้วเห็นว่า มีเหตุผลสมควรที่จะดำเนินการต่อไป</a:t>
            </a:r>
            <a:r>
              <a:rPr lang="th-TH" sz="2200" b="1" u="sng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โดยไม่ต้องยกเลิก</a:t>
            </a:r>
            <a:r>
              <a:rPr lang="th-TH" sz="2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การประกาศเชิญชวนทั่วไป ให้คณะกรรมการดำเนินการตามข้อ 57 หรือ 58 แล้วแต่กรณี โดยอนุโลม</a:t>
            </a: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>
          <a:xfrm>
            <a:off x="6580774" y="6356350"/>
            <a:ext cx="2106025" cy="36512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408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251520" y="1556792"/>
            <a:ext cx="4176464" cy="15121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กรณีมีผู้ยื่นข้อเสนอ</a:t>
            </a:r>
            <a:r>
              <a:rPr lang="th-TH" sz="24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เพียงรายเดียว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หรือยื่นหลายรายแต่</a:t>
            </a:r>
            <a:r>
              <a:rPr lang="th-TH" sz="24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ถูกต้องตามเงื่อนไขที่กำหนดในเอกสารประกวดราคาเพียงรายเดียว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971600" y="260648"/>
            <a:ext cx="1440160" cy="1368152"/>
          </a:xfrm>
          <a:prstGeom prst="wedgeEllipseCallout">
            <a:avLst>
              <a:gd name="adj1" fmla="val 73221"/>
              <a:gd name="adj2" fmla="val -636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sz="2400" b="1" dirty="0">
                <a:latin typeface="EucrosiaUPC" pitchFamily="18" charset="-34"/>
                <a:cs typeface="EucrosiaUPC" pitchFamily="18" charset="-34"/>
              </a:rPr>
              <a:t>56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คำบรรยายภาพแบบสี่เหลี่ยม 2"/>
          <p:cNvSpPr/>
          <p:nvPr/>
        </p:nvSpPr>
        <p:spPr>
          <a:xfrm>
            <a:off x="2411760" y="476672"/>
            <a:ext cx="6229356" cy="936104"/>
          </a:xfrm>
          <a:prstGeom prst="wedgeRect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หน้าที่ของคณะกรรมการพิจารณาผลการประกวดราคาอิเล็กทรอนิกส์</a:t>
            </a:r>
            <a:endParaRPr lang="th-TH" sz="3600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1"/>
          <p:cNvSpPr/>
          <p:nvPr/>
        </p:nvSpPr>
        <p:spPr>
          <a:xfrm>
            <a:off x="4499992" y="2780928"/>
            <a:ext cx="4464496" cy="3528392"/>
          </a:xfrm>
          <a:prstGeom prst="rect">
            <a:avLst/>
          </a:prstGeom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ให้เสนอหัวหน้าหน่วยงานของรัฐผ่านหัวหน้าเจ้าหน้าที่เพื่อยกเลิกการประกวดราคาอิเล็กทรอนิกส์ครั้งนั้นและดำเนินการประกวดราคาอิเล็กทรอนิกส์ใหม่</a:t>
            </a:r>
          </a:p>
          <a:p>
            <a:pPr>
              <a:buFont typeface="Wingdings" pitchFamily="2" charset="2"/>
              <a:buChar char="Ø"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แต่หากหัวหน้าหน่วยงานของรัฐพิจารณาแล้วเห็นว่าการประกวดราคาอิเล็กทรอนิกส์ใหม่อาจไม่ได้ผลดี จะสั่งให้ดำเนินการซื้อหรือจ้างโดยวิธีคัดเลือกตามมาตรา 56 วรรคหนึ่ง (1) (ก) หรือวิธีเฉพาะเจาะจงตามมาตรา 56 วรรคหนึ่ง (2) (ก) แล้วแต่กรณีก็ได้ เว้นแต่หน่วยงานของรัฐจะดำเนินการซื้อหรือจ้างโดยวิธีคัดเลือกหรือวิธีเฉพาะเจาะจงด้วยเหตุอื่น ให้เริ่มกระบวนการซื้อหรือจ้างใหม่โดยการจัดทำรายงานขอซื้อหรือขอจ้างตามข้อ 22</a:t>
            </a:r>
            <a:endParaRPr lang="th-TH" sz="20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99992" y="170080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ในกรณีที่ไม่มีผู้ยื่นข้อเสนอหรือมีแต่ไม่ถูกต้องตรงตามเงื่อนไขที่กำหนดในเอกสารประกวดราคาอิเล็กทรอนิกส์ </a:t>
            </a:r>
            <a:endParaRPr lang="th-TH" sz="2400" dirty="0">
              <a:solidFill>
                <a:srgbClr val="006600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427984" y="1484784"/>
            <a:ext cx="0" cy="4752528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0405713"/>
      </p:ext>
    </p:extLst>
  </p:cSld>
  <p:clrMapOvr>
    <a:masterClrMapping/>
  </p:clrMapOvr>
</p:sld>
</file>

<file path=ppt/slides/slide4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409</a:t>
            </a:fld>
            <a:endParaRPr lang="th-TH"/>
          </a:p>
        </p:txBody>
      </p:sp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รูปภาพ 10" descr="350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412776"/>
            <a:ext cx="8064896" cy="4596689"/>
          </a:xfrm>
          <a:prstGeom prst="rect">
            <a:avLst/>
          </a:prstGeom>
        </p:spPr>
      </p:pic>
      <p:sp>
        <p:nvSpPr>
          <p:cNvPr id="12" name="Rectangle 16"/>
          <p:cNvSpPr/>
          <p:nvPr/>
        </p:nvSpPr>
        <p:spPr>
          <a:xfrm>
            <a:off x="683568" y="188640"/>
            <a:ext cx="8064896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ซ้อมความเข้าใจกรณีมีผู้ยื่นข้อเสนอรายเดียว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หรือยื่นหลายรายแต่ผ่านการพิจารณาเพียงรายเดียว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41</a:t>
            </a:fld>
            <a:endParaRPr lang="th-TH"/>
          </a:p>
        </p:txBody>
      </p:sp>
      <p:pic>
        <p:nvPicPr>
          <p:cNvPr id="5" name="Picture 4" descr="อาหาร ฯ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0080" y="982323"/>
            <a:ext cx="7956376" cy="4102861"/>
          </a:xfrm>
          <a:prstGeom prst="rect">
            <a:avLst/>
          </a:prstGeom>
        </p:spPr>
      </p:pic>
      <p:pic>
        <p:nvPicPr>
          <p:cNvPr id="6" name="Picture 5" descr="อาหาร ฯ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5081665"/>
            <a:ext cx="8100392" cy="1083639"/>
          </a:xfrm>
          <a:prstGeom prst="rect">
            <a:avLst/>
          </a:prstGeom>
        </p:spPr>
      </p:pic>
      <p:sp>
        <p:nvSpPr>
          <p:cNvPr id="7" name="ชื่อเรื่อง 1"/>
          <p:cNvSpPr>
            <a:spLocks noGrp="1"/>
          </p:cNvSpPr>
          <p:nvPr>
            <p:ph type="title"/>
          </p:nvPr>
        </p:nvSpPr>
        <p:spPr>
          <a:xfrm>
            <a:off x="683568" y="288032"/>
            <a:ext cx="8136904" cy="692696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ค่าใช้จ่ายที่ไม่ต้องดำเนินการตาม พ.ร.บ.</a:t>
            </a:r>
            <a:endParaRPr lang="th-TH" sz="40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347864" y="5373216"/>
            <a:ext cx="532859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83568" y="5733256"/>
            <a:ext cx="763284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cxnSp>
        <p:nvCxnSpPr>
          <p:cNvPr id="19" name="Straight Connector 18"/>
          <p:cNvCxnSpPr/>
          <p:nvPr/>
        </p:nvCxnSpPr>
        <p:spPr>
          <a:xfrm>
            <a:off x="1979712" y="1988840"/>
            <a:ext cx="662473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755576" y="2276872"/>
            <a:ext cx="7848872" cy="7200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763688" y="2996952"/>
            <a:ext cx="309634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410</a:t>
            </a:fld>
            <a:endParaRPr lang="th-TH"/>
          </a:p>
        </p:txBody>
      </p:sp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รูปภาพ 10" descr="350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973161"/>
            <a:ext cx="8280920" cy="3250455"/>
          </a:xfrm>
          <a:prstGeom prst="rect">
            <a:avLst/>
          </a:prstGeom>
        </p:spPr>
      </p:pic>
      <p:sp>
        <p:nvSpPr>
          <p:cNvPr id="12" name="Rectangle 16"/>
          <p:cNvSpPr/>
          <p:nvPr/>
        </p:nvSpPr>
        <p:spPr>
          <a:xfrm>
            <a:off x="539552" y="551582"/>
            <a:ext cx="8136904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ซ้อมความเข้าใจกรณีมีผู้ยื่นข้อเสนอรายเดียว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หรือยื่นหลายรายแต่ผ่านการพิจารณาเพียงรายเดียว</a:t>
            </a:r>
          </a:p>
        </p:txBody>
      </p:sp>
    </p:spTree>
  </p:cSld>
  <p:clrMapOvr>
    <a:masterClrMapping/>
  </p:clrMapOvr>
</p:sld>
</file>

<file path=ppt/slides/slide4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411</a:t>
            </a:fld>
            <a:endParaRPr lang="th-TH"/>
          </a:p>
        </p:txBody>
      </p:sp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รูปภาพ 10" descr="350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8316" y="1375865"/>
            <a:ext cx="8300147" cy="4789440"/>
          </a:xfrm>
          <a:prstGeom prst="rect">
            <a:avLst/>
          </a:prstGeom>
        </p:spPr>
      </p:pic>
      <p:sp>
        <p:nvSpPr>
          <p:cNvPr id="12" name="Rectangle 16"/>
          <p:cNvSpPr/>
          <p:nvPr/>
        </p:nvSpPr>
        <p:spPr>
          <a:xfrm>
            <a:off x="395536" y="188640"/>
            <a:ext cx="835292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ซ้อมความเข้าใจกรณีมีผู้ยื่นข้อเสนอรายเดียว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หรือยื่นหลายรายแต่ผ่านการพิจารณาเพียงรายเดียว</a:t>
            </a:r>
          </a:p>
        </p:txBody>
      </p:sp>
    </p:spTree>
  </p:cSld>
  <p:clrMapOvr>
    <a:masterClrMapping/>
  </p:clrMapOvr>
</p:sld>
</file>

<file path=ppt/slides/slide4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412</a:t>
            </a:fld>
            <a:endParaRPr lang="th-TH"/>
          </a:p>
        </p:txBody>
      </p:sp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รูปภาพ 10" descr="350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368341"/>
            <a:ext cx="8352928" cy="3580939"/>
          </a:xfrm>
          <a:prstGeom prst="rect">
            <a:avLst/>
          </a:prstGeom>
        </p:spPr>
      </p:pic>
      <p:sp>
        <p:nvSpPr>
          <p:cNvPr id="12" name="Rectangle 16"/>
          <p:cNvSpPr/>
          <p:nvPr/>
        </p:nvSpPr>
        <p:spPr>
          <a:xfrm>
            <a:off x="395536" y="983630"/>
            <a:ext cx="8280920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ซ้อมความเข้าใจกรณีมีผู้ยื่นข้อเสนอรายเดียว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หรือยื่นหลายรายแต่ผ่านการพิจารณาเพียงรายเดียว</a:t>
            </a:r>
          </a:p>
        </p:txBody>
      </p:sp>
    </p:spTree>
  </p:cSld>
  <p:clrMapOvr>
    <a:masterClrMapping/>
  </p:clrMapOvr>
</p:sld>
</file>

<file path=ppt/slides/slide4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413</a:t>
            </a:fld>
            <a:endParaRPr lang="th-TH"/>
          </a:p>
        </p:txBody>
      </p:sp>
      <p:sp>
        <p:nvSpPr>
          <p:cNvPr id="3" name="คำบรรยายภาพแบบวงรี 3"/>
          <p:cNvSpPr/>
          <p:nvPr/>
        </p:nvSpPr>
        <p:spPr>
          <a:xfrm>
            <a:off x="467544" y="116632"/>
            <a:ext cx="1656184" cy="1656184"/>
          </a:xfrm>
          <a:prstGeom prst="wedgeEllipseCallout">
            <a:avLst>
              <a:gd name="adj1" fmla="val 69151"/>
              <a:gd name="adj2" fmla="val -1642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>
                <a:latin typeface="EucrosiaUPC" pitchFamily="18" charset="-34"/>
                <a:cs typeface="EucrosiaUPC" pitchFamily="18" charset="-34"/>
              </a:rPr>
              <a:t>57</a:t>
            </a:r>
          </a:p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วรรคหนึ่ง</a:t>
            </a:r>
          </a:p>
        </p:txBody>
      </p:sp>
      <p:sp>
        <p:nvSpPr>
          <p:cNvPr id="4" name="คำบรรยายภาพแบบสี่เหลี่ยม 2"/>
          <p:cNvSpPr/>
          <p:nvPr/>
        </p:nvSpPr>
        <p:spPr>
          <a:xfrm>
            <a:off x="1943044" y="476672"/>
            <a:ext cx="6229356" cy="936104"/>
          </a:xfrm>
          <a:prstGeom prst="wedgeRectCallou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หน้าที่ของคณะกรรมการพิจารณาผล</a:t>
            </a:r>
          </a:p>
          <a:p>
            <a:pPr algn="ctr"/>
            <a:r>
              <a:rPr lang="th-TH" sz="36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การประกวดราคาอิเล็กทรอนิกส์</a:t>
            </a:r>
            <a:endParaRPr lang="th-TH" sz="3600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63688" y="1470263"/>
            <a:ext cx="69847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กรณีที่หน่วยงานของรัฐเลือกใช้ </a:t>
            </a: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“เกณฑ์ราคา”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หากปรากฏว่ามีผู้เสนอราคาต่ำสุดเท่ากันหลายราย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ให้คณะกรรมการพิจารณา </a:t>
            </a:r>
            <a:r>
              <a:rPr lang="th-TH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“ราคาต่ำสุดของผู้ที่เสนอราคาเข้าสู่ระบบประกวดราคาอิเล็กทรอนิกส์ในลำดับแรกเป็นผู้ชนะ”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การเสนอราคาในครั้งนั้น </a:t>
            </a:r>
          </a:p>
        </p:txBody>
      </p:sp>
      <p:pic>
        <p:nvPicPr>
          <p:cNvPr id="8" name="Picture 7" descr="กรรมการ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4653136"/>
            <a:ext cx="2160240" cy="1424409"/>
          </a:xfrm>
          <a:prstGeom prst="rect">
            <a:avLst/>
          </a:prstGeom>
        </p:spPr>
      </p:pic>
      <p:grpSp>
        <p:nvGrpSpPr>
          <p:cNvPr id="5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611560" y="4653136"/>
            <a:ext cx="60486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กรณีที่หน่วยงานของรัฐเลือกใช้ </a:t>
            </a: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“เกณฑ์ราคาประกอบเกณฑ์อื่น”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หากปรากฏว่ามีผู้ได้คะแนนรวมสูงสุดเท่ากันหลายราย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ให้พิจารณาผู้ที่ได้คะแนนคุณภาพมากที่สุด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39552" y="3789040"/>
            <a:ext cx="8064896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2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หนังสือ ที่ </a:t>
            </a:r>
            <a:r>
              <a:rPr lang="th-TH" sz="3200" b="1" dirty="0" err="1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32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sz="3200" b="1" dirty="0" err="1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กวจ</a:t>
            </a:r>
            <a:r>
              <a:rPr lang="th-TH" sz="32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 0405.2/ว 258 </a:t>
            </a:r>
            <a:r>
              <a:rPr lang="th-TH" sz="3200" b="1" dirty="0" err="1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32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4 มิ.ย. 2561</a:t>
            </a:r>
          </a:p>
        </p:txBody>
      </p:sp>
    </p:spTree>
  </p:cSld>
  <p:clrMapOvr>
    <a:masterClrMapping/>
  </p:clrMapOvr>
</p:sld>
</file>

<file path=ppt/slides/slide4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2031806"/>
            <a:ext cx="2376264" cy="4401205"/>
          </a:xfrm>
          <a:prstGeom prst="rect">
            <a:avLst/>
          </a:prstGeom>
          <a:solidFill>
            <a:srgbClr val="CCFFCC"/>
          </a:solidFill>
          <a:ln w="3175"/>
          <a:effectLst>
            <a:softEdge rad="317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  <a:defRPr/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 ให้ต่อรองราคาผ่านระบบอิเล็กทรอนิกส์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 หากต่อรองราคาแล้ว ราคาที่เสนอใหม่ไม่สูงกว่าวงเงินที่จะซื้อหรือจ้าง </a:t>
            </a: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หรือสูงกว่า แต่ไม่เกินร้อยละ 10 </a:t>
            </a: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ของวงเงินที่จะซื้อหรือจ้าง หรือต่อรองราคาแล้วไม่ยอมลดราคา แต่ส่วนที่สูงกว่าวงเงินที่จะซื้อหรือจ้างไม่เกินร้อยละ 10 ของวงเงินที่จะซื้อหรือจ้าง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ถ้าเห็นว่าเป็นราคาที่เหมาะสม ให้เสนอซื้อหรือจ้างจากผู้เสนอราคารายนั้น</a:t>
            </a:r>
          </a:p>
        </p:txBody>
      </p:sp>
      <p:sp>
        <p:nvSpPr>
          <p:cNvPr id="164867" name="Rectangle 2"/>
          <p:cNvSpPr>
            <a:spLocks noChangeArrowheads="1"/>
          </p:cNvSpPr>
          <p:nvPr/>
        </p:nvSpPr>
        <p:spPr bwMode="auto">
          <a:xfrm>
            <a:off x="2699792" y="1751905"/>
            <a:ext cx="2880320" cy="4708981"/>
          </a:xfrm>
          <a:prstGeom prst="rect">
            <a:avLst/>
          </a:prstGeom>
          <a:solidFill>
            <a:srgbClr val="FFFFD1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 ถ้าทำตาม (1) แล้วไม่ได้ผล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 ให้แจ้งรายที่เห็นสมควรซื้อ/จ้างทุกรายผ่านทางระบบอิเล็กทรอนิกส์ให้เสนอราคาใหม่พร้อมกัน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โดยให้ยื่นผ่านใบเสนอราคาผ่านทางระบบอิเล็กทรอนิกส์ ภายในเวลาที่หน่วยงานของรัฐกำหนด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 หากรายใดไม่ยื่น ถือว่ายังคงยืนราคาเดิม หากการเสนอราคาครั้งใหม่รายต่ำสุดเสนอราคาไม่สูงกว่าวงเงินที่จะซื้อ หรือสูงกว่าไม่เกินร้อยละ 10 ของวงเงินที่จะซื้อหรือจ้าง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ถ้าเห็นว่าเป็นราคาที่เหมาะสม ให้เสนอซื้อหรือจ้างจาก ผู้เสนอราคารายนั้น</a:t>
            </a:r>
          </a:p>
        </p:txBody>
      </p:sp>
      <p:sp>
        <p:nvSpPr>
          <p:cNvPr id="164868" name="Rectangle 3"/>
          <p:cNvSpPr>
            <a:spLocks noChangeArrowheads="1"/>
          </p:cNvSpPr>
          <p:nvPr/>
        </p:nvSpPr>
        <p:spPr bwMode="auto">
          <a:xfrm>
            <a:off x="5652120" y="1556792"/>
            <a:ext cx="3384376" cy="4770537"/>
          </a:xfrm>
          <a:prstGeom prst="rect">
            <a:avLst/>
          </a:prstGeom>
          <a:solidFill>
            <a:srgbClr val="CCFFFF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softEdge rad="317500"/>
          </a:effectLst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1600" b="1" dirty="0">
                <a:latin typeface="EucrosiaUPC" pitchFamily="18" charset="-34"/>
                <a:cs typeface="EucrosiaUPC" pitchFamily="18" charset="-34"/>
              </a:rPr>
              <a:t> ถ้าดำเนินการตาม (2) แล้วไม่ได้ผล</a:t>
            </a:r>
          </a:p>
          <a:p>
            <a:pPr>
              <a:buFont typeface="Courier New" pitchFamily="49" charset="0"/>
              <a:buChar char="o"/>
            </a:pPr>
            <a:r>
              <a:rPr lang="th-TH" sz="1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600" b="1" dirty="0">
                <a:latin typeface="EucrosiaUPC" pitchFamily="18" charset="-34"/>
                <a:cs typeface="EucrosiaUPC" pitchFamily="18" charset="-34"/>
              </a:rPr>
              <a:t>ให้เสนอหัวหน้าหน่วยงานของรัฐผ่านหัวหน้าเจ้าหน้าที่เพื่อ</a:t>
            </a:r>
          </a:p>
          <a:p>
            <a:pPr>
              <a:buFont typeface="Arial" pitchFamily="34" charset="0"/>
              <a:buChar char="•"/>
            </a:pPr>
            <a:r>
              <a:rPr lang="th-TH" sz="1600" b="1" dirty="0">
                <a:latin typeface="EucrosiaUPC" pitchFamily="18" charset="-34"/>
                <a:cs typeface="EucrosiaUPC" pitchFamily="18" charset="-34"/>
              </a:rPr>
              <a:t> ยกเลิกการซื้อหรือจ้าง หรือ</a:t>
            </a:r>
          </a:p>
          <a:p>
            <a:pPr>
              <a:buFont typeface="Arial" pitchFamily="34" charset="0"/>
              <a:buChar char="•"/>
            </a:pPr>
            <a:r>
              <a:rPr lang="th-TH" sz="1600" b="1" dirty="0">
                <a:latin typeface="EucrosiaUPC" pitchFamily="18" charset="-34"/>
                <a:cs typeface="EucrosiaUPC" pitchFamily="18" charset="-34"/>
              </a:rPr>
              <a:t> ขอเงินเพิ่ม หรือ</a:t>
            </a:r>
          </a:p>
          <a:p>
            <a:pPr>
              <a:buFont typeface="Arial" pitchFamily="34" charset="0"/>
              <a:buChar char="•"/>
            </a:pPr>
            <a:r>
              <a:rPr lang="th-TH" sz="1600" b="1" dirty="0">
                <a:latin typeface="EucrosiaUPC" pitchFamily="18" charset="-34"/>
                <a:cs typeface="EucrosiaUPC" pitchFamily="18" charset="-34"/>
              </a:rPr>
              <a:t> ลดรายการ ลดจำนวน หรือลดเนื้องาน</a:t>
            </a:r>
          </a:p>
          <a:p>
            <a:pPr>
              <a:buFont typeface="Arial" pitchFamily="34" charset="0"/>
              <a:buChar char="•"/>
            </a:pPr>
            <a:r>
              <a:rPr lang="th-TH" sz="1600" b="1" dirty="0">
                <a:latin typeface="EucrosiaUPC" pitchFamily="18" charset="-34"/>
                <a:cs typeface="EucrosiaUPC" pitchFamily="18" charset="-34"/>
              </a:rPr>
              <a:t> หากการดำเนินการดังกล่าวทำให้ลำดับของผู้ชนะการเสนอราคาเปลี่ยนแปลงไปจากเดิม ถือว่าก่อให้เกิดการได้เปรียบเสียเปรียบระหว่างผู้เสนอราคา ให้ยกเลิกการซื้อหรือจ้าง</a:t>
            </a:r>
          </a:p>
          <a:p>
            <a:pPr>
              <a:buFont typeface="Courier New" pitchFamily="49" charset="0"/>
              <a:buChar char="o"/>
            </a:pPr>
            <a:r>
              <a:rPr lang="th-TH" sz="1600" b="1" dirty="0">
                <a:latin typeface="EucrosiaUPC" pitchFamily="18" charset="-34"/>
                <a:cs typeface="EucrosiaUPC" pitchFamily="18" charset="-34"/>
              </a:rPr>
              <a:t>แต่หากหัวหน้าหน่วยงานของรัฐพิจารณาแล้วเห็นว่า การดำเนินการประกวดราคาอิเล็กทรอนิกส์ใหม่อาจไม่ได้ผลดี จะสั่งให้ดำเนินการซื้อหรือจ้างโดยวิธีคัดเลือกตามมาตรา 56 วรรคหนึ่ง (1) (ก) หรือ</a:t>
            </a:r>
            <a:br>
              <a:rPr lang="th-TH" sz="1600" b="1" dirty="0">
                <a:latin typeface="EucrosiaUPC" pitchFamily="18" charset="-34"/>
                <a:cs typeface="EucrosiaUPC" pitchFamily="18" charset="-34"/>
              </a:rPr>
            </a:br>
            <a:r>
              <a:rPr lang="th-TH" sz="1600" b="1" dirty="0">
                <a:latin typeface="EucrosiaUPC" pitchFamily="18" charset="-34"/>
                <a:cs typeface="EucrosiaUPC" pitchFamily="18" charset="-34"/>
              </a:rPr>
              <a:t>วิธีเฉพาะเจาะจงตามมาตรา 56 วรรคหนึ่ง (2) (ก) แล้วแต่กรณีก็ได้ เว้นแต่หน่วยงานของรัฐจะดำเนินการ</a:t>
            </a:r>
            <a:br>
              <a:rPr lang="th-TH" sz="1600" b="1" dirty="0">
                <a:latin typeface="EucrosiaUPC" pitchFamily="18" charset="-34"/>
                <a:cs typeface="EucrosiaUPC" pitchFamily="18" charset="-34"/>
              </a:rPr>
            </a:br>
            <a:r>
              <a:rPr lang="th-TH" sz="1600" b="1" dirty="0">
                <a:latin typeface="EucrosiaUPC" pitchFamily="18" charset="-34"/>
                <a:cs typeface="EucrosiaUPC" pitchFamily="18" charset="-34"/>
              </a:rPr>
              <a:t>ซื้อหรือจ้างโดยวิธีคัดเลือกหรือวิธีเฉพาะเจาะจงด้วยเหตุอื่น ให้เริ่มกระบวนการซื้อหรือจ้างใหม่โดยการจัดทำรายงานขอซื้อหรือขอจ้างตามข้อ 22</a:t>
            </a:r>
            <a:endParaRPr lang="th-TH" sz="1600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483768" y="71438"/>
            <a:ext cx="5941324" cy="10533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000"/>
              </a:lnSpc>
              <a:defRPr/>
            </a:pPr>
            <a:endParaRPr lang="th-TH" sz="36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  <a:p>
            <a:pPr algn="ctr">
              <a:lnSpc>
                <a:spcPts val="4000"/>
              </a:lnSpc>
              <a:defRPr/>
            </a:pPr>
            <a:r>
              <a:rPr lang="th-TH" sz="36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การต่อรองราคากรณีผู้ชนะราคาเสนอราคาสูงกว่าวงเงินงบประมาณ </a:t>
            </a:r>
          </a:p>
          <a:p>
            <a:pPr algn="ctr">
              <a:lnSpc>
                <a:spcPts val="4000"/>
              </a:lnSpc>
              <a:defRPr/>
            </a:pPr>
            <a:endParaRPr lang="th-TH" sz="36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414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32-Point Star 6"/>
          <p:cNvSpPr/>
          <p:nvPr/>
        </p:nvSpPr>
        <p:spPr>
          <a:xfrm>
            <a:off x="3635896" y="1052736"/>
            <a:ext cx="720079" cy="720080"/>
          </a:xfrm>
          <a:prstGeom prst="star32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32-Point Star 8"/>
          <p:cNvSpPr/>
          <p:nvPr/>
        </p:nvSpPr>
        <p:spPr>
          <a:xfrm>
            <a:off x="7152318" y="836712"/>
            <a:ext cx="732050" cy="720079"/>
          </a:xfrm>
          <a:prstGeom prst="star32">
            <a:avLst/>
          </a:prstGeom>
          <a:solidFill>
            <a:srgbClr val="66FFFF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คำบรรยายภาพแบบวงรี 3"/>
          <p:cNvSpPr/>
          <p:nvPr/>
        </p:nvSpPr>
        <p:spPr>
          <a:xfrm>
            <a:off x="1115616" y="116632"/>
            <a:ext cx="1584176" cy="1584176"/>
          </a:xfrm>
          <a:prstGeom prst="wedgeEllipseCallout">
            <a:avLst>
              <a:gd name="adj1" fmla="val 69151"/>
              <a:gd name="adj2" fmla="val -1642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>
                <a:latin typeface="EucrosiaUPC" pitchFamily="18" charset="-34"/>
                <a:cs typeface="EucrosiaUPC" pitchFamily="18" charset="-34"/>
              </a:rPr>
              <a:t>57</a:t>
            </a:r>
          </a:p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วรรคสอง</a:t>
            </a:r>
          </a:p>
        </p:txBody>
      </p:sp>
      <p:sp>
        <p:nvSpPr>
          <p:cNvPr id="8" name="32-Point Star 7"/>
          <p:cNvSpPr/>
          <p:nvPr/>
        </p:nvSpPr>
        <p:spPr>
          <a:xfrm>
            <a:off x="899592" y="1340768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0646236"/>
      </p:ext>
    </p:extLst>
  </p:cSld>
  <p:clrMapOvr>
    <a:masterClrMapping/>
  </p:clrMapOvr>
</p:sld>
</file>

<file path=ppt/slides/slide4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415</a:t>
            </a:fld>
            <a:endParaRPr lang="th-TH"/>
          </a:p>
        </p:txBody>
      </p:sp>
      <p:sp>
        <p:nvSpPr>
          <p:cNvPr id="3" name="Rounded Rectangle 2"/>
          <p:cNvSpPr/>
          <p:nvPr/>
        </p:nvSpPr>
        <p:spPr>
          <a:xfrm>
            <a:off x="1979712" y="215454"/>
            <a:ext cx="5941324" cy="10533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000"/>
              </a:lnSpc>
              <a:defRPr/>
            </a:pPr>
            <a:endParaRPr lang="th-TH" sz="3200" b="1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  <a:p>
            <a:pPr algn="ctr">
              <a:lnSpc>
                <a:spcPts val="4000"/>
              </a:lnSpc>
              <a:defRPr/>
            </a:pPr>
            <a:r>
              <a:rPr lang="th-TH" sz="32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การต่อรองราคากรณีผู้ชนะราคาเสนอราคา</a:t>
            </a:r>
          </a:p>
          <a:p>
            <a:pPr algn="ctr">
              <a:lnSpc>
                <a:spcPts val="4000"/>
              </a:lnSpc>
              <a:defRPr/>
            </a:pPr>
            <a:r>
              <a:rPr lang="th-TH" sz="32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สูงกว่าวงเงินงบประมาณ </a:t>
            </a:r>
          </a:p>
          <a:p>
            <a:pPr algn="ctr">
              <a:lnSpc>
                <a:spcPts val="4000"/>
              </a:lnSpc>
              <a:defRPr/>
            </a:pPr>
            <a:endParaRPr lang="th-TH" sz="3200" b="1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683568" y="188640"/>
            <a:ext cx="1440160" cy="1368152"/>
          </a:xfrm>
          <a:prstGeom prst="wedgeEllipseCallout">
            <a:avLst>
              <a:gd name="adj1" fmla="val 65844"/>
              <a:gd name="adj2" fmla="val -1990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>
                <a:latin typeface="EucrosiaUPC" pitchFamily="18" charset="-34"/>
                <a:cs typeface="EucrosiaUPC" pitchFamily="18" charset="-34"/>
              </a:rPr>
              <a:t>58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75856" y="1301859"/>
            <a:ext cx="295232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กรณีที่เลือกใช้เกณฑ์ราคา</a:t>
            </a:r>
          </a:p>
          <a:p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     ประกอบเกณฑ์อื่น</a:t>
            </a:r>
          </a:p>
        </p:txBody>
      </p:sp>
      <p:sp>
        <p:nvSpPr>
          <p:cNvPr id="6" name="Rectangle 5"/>
          <p:cNvSpPr/>
          <p:nvPr/>
        </p:nvSpPr>
        <p:spPr>
          <a:xfrm>
            <a:off x="467544" y="2271930"/>
            <a:ext cx="3744416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h-TH" sz="19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ให้คณะกรรมการดำเนินการแจ้งผู้ที่เสนอราคารายที่คณะกรรมการเห็นสมควรซื้อหรือจ้าง</a:t>
            </a:r>
          </a:p>
          <a:p>
            <a:pPr algn="ctr">
              <a:buFont typeface="Arial" pitchFamily="34" charset="0"/>
              <a:buChar char="•"/>
            </a:pPr>
            <a:r>
              <a:rPr lang="th-TH" sz="19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ผ่านระบบประกวดราคาอิเล็กทรอนิกส์เพื่อต่อรองราคาให้ต่ำสุดเท่าที่จะทำได้</a:t>
            </a:r>
          </a:p>
          <a:p>
            <a:pPr algn="ctr">
              <a:buFont typeface="Arial" pitchFamily="34" charset="0"/>
              <a:buChar char="•"/>
            </a:pPr>
            <a:r>
              <a:rPr lang="th-TH" sz="19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หากผู้ที่เสนอราคารายนั้นยอมลดราคาและยื่นใบเสนอราคาผ่านระบบประกวดราคาอิเล็กทรอนิกส์แล้ว ราคาที่เสนอใหม่ไม่สูงกว่าวงเงินที่จะซื้อหรือจ้าง หรือสูงกว่าแต่ส่วนที่สูงกว่านั้นไม่เกินร้อยละสิบของวงเงินที่จะซื้อหรือจ้าง หรือต่อรองราคาแล้วไม่ยอมลดราคาลงอีก แต่ส่วนที่สูงกว่านั้นไม่เกินร้อยละสิบของวงเงินที่จะซื้อหรือจ้าง</a:t>
            </a:r>
          </a:p>
          <a:p>
            <a:pPr algn="ctr">
              <a:buFont typeface="Arial" pitchFamily="34" charset="0"/>
              <a:buChar char="•"/>
            </a:pPr>
            <a:r>
              <a:rPr lang="th-TH" sz="19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ถ้าเห็นว่าราคาดังกล่าวเป็นราคาที่เหมาะสม ก็ให้เสนอซื้อหรือจ้างจากผู้ที่เสนอราคารายนั้น</a:t>
            </a:r>
            <a:endParaRPr lang="th-TH" sz="1900" dirty="0"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7" name="32-Point Star 6"/>
          <p:cNvSpPr/>
          <p:nvPr/>
        </p:nvSpPr>
        <p:spPr>
          <a:xfrm>
            <a:off x="1979712" y="1412776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32-Point Star 7"/>
          <p:cNvSpPr/>
          <p:nvPr/>
        </p:nvSpPr>
        <p:spPr>
          <a:xfrm>
            <a:off x="6732240" y="1340768"/>
            <a:ext cx="732050" cy="720079"/>
          </a:xfrm>
          <a:prstGeom prst="star32">
            <a:avLst/>
          </a:prstGeom>
          <a:solidFill>
            <a:srgbClr val="66FFFF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88024" y="2060848"/>
            <a:ext cx="4104456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หากดำเนินการตามวรรคหนึ่งแล้วไม่ได้ผล</a:t>
            </a:r>
          </a:p>
          <a:p>
            <a:pPr algn="ctr">
              <a:buFont typeface="Arial" pitchFamily="34" charset="0"/>
              <a:buChar char="•"/>
            </a:pPr>
            <a: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ให้เสนอความเห็นต่อหัวหน้าหน่วยงานของรัฐ</a:t>
            </a:r>
            <a:b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ผ่านหัวหน้าเจ้าหน้าที่เพื่อประกอบการใช้ดุลพินิจว่าจะขอเงินเพิ่มเติม หรือยกเลิกการซื้อหรือจ้างในครั้งนั้น</a:t>
            </a:r>
            <a:b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และดำเนินการประกวดราคาอิเล็กทรอนิกส์ใหม่</a:t>
            </a:r>
          </a:p>
          <a:p>
            <a:pPr algn="ctr">
              <a:buFont typeface="Arial" pitchFamily="34" charset="0"/>
              <a:buChar char="•"/>
            </a:pPr>
            <a: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แต่หากหัวหน้าหน่วยงานของรัฐพิจารณาแล้วเห็นว่า </a:t>
            </a:r>
            <a:b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การดำเนินการประกวดราคาอิเล็กทรอนิกส์ใหม่อาจไม่ได้ผลดี จะสั่งให้ดำเนินการซื้อหรือจ้างโดยวิธีคัดเลือกตามมาตรา 56 วรรคหนึ่ง (1) (ก) หรือวิธีเฉพาะเจาะจงตามมาตรา 56 วรรคหนึ่ง (2) (ก) แล้วแต่กรณีก็ได้</a:t>
            </a:r>
          </a:p>
          <a:p>
            <a:pPr algn="ctr">
              <a:buFont typeface="Arial" pitchFamily="34" charset="0"/>
              <a:buChar char="•"/>
            </a:pPr>
            <a: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เว้นแต่หน่วยงานของรัฐจะดำเนินการซื้อหรือจ้างโดยวิธีคัดเลือกหรือวิธีเฉพาะเจาะจงด้วยเหตุอื่น ให้เริ่มกระบวนการซื้อหรือจ้างใหม่โดยการจัดทำรายงานขอซื้อหรือขอจ้างตามข้อ 22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รูปภาพ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19" y="3715892"/>
            <a:ext cx="871597" cy="1585316"/>
          </a:xfrm>
          <a:prstGeom prst="rect">
            <a:avLst/>
          </a:prstGeom>
        </p:spPr>
      </p:pic>
      <p:sp>
        <p:nvSpPr>
          <p:cNvPr id="2" name="สี่เหลี่ยมผืนผ้ามุมมน 1"/>
          <p:cNvSpPr/>
          <p:nvPr/>
        </p:nvSpPr>
        <p:spPr>
          <a:xfrm>
            <a:off x="251520" y="1264199"/>
            <a:ext cx="4464496" cy="230881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ให้นำความในข้อ 42 มาใช้บังคับกับการประกาศผลผู้ชนะการซื้อหรือจ้างโดยวิธีประกวดราคาอิเล็กทรอนิกส์ โดยอนุโลม</a:t>
            </a:r>
            <a:endParaRPr lang="th-TH" sz="32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4788024" y="1285860"/>
            <a:ext cx="4104456" cy="2354856"/>
          </a:xfrm>
          <a:prstGeom prst="roundRect">
            <a:avLst/>
          </a:prstGeom>
          <a:solidFill>
            <a:srgbClr val="FFCC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9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42</a:t>
            </a:r>
            <a:r>
              <a:rPr lang="th-TH" sz="2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เมื่อหัวหน้าหน่วยงานฯ เห็นชอบและอนุมัติสั่งซื้อ/จ้างแล้ว</a:t>
            </a:r>
          </a:p>
          <a:p>
            <a:pPr algn="ctr"/>
            <a:r>
              <a:rPr lang="th-TH" sz="2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sz="29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ให้หัวหน้าเจ้าหน้าที่</a:t>
            </a:r>
            <a:r>
              <a:rPr lang="th-TH" sz="2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”</a:t>
            </a:r>
            <a:r>
              <a:rPr lang="th-TH" sz="29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sz="2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ประกาศผลผู้ชนะ</a:t>
            </a:r>
          </a:p>
          <a:p>
            <a:pPr algn="ctr"/>
            <a:endParaRPr lang="th-TH" sz="29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1547664" y="3933056"/>
            <a:ext cx="2448272" cy="720080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ประกาศในเว็บไซต์ 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1428728" y="4782902"/>
            <a:ext cx="7463752" cy="66232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ปิดประกาศ โดยเปิดเผย ณ สถานที่ปิดประกาศของหน่วยงานของรัฐนั้น</a:t>
            </a:r>
            <a:endParaRPr lang="th-TH" sz="24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971110" y="5589240"/>
            <a:ext cx="7921370" cy="648072"/>
          </a:xfrm>
          <a:prstGeom prst="roundRect">
            <a:avLst/>
          </a:prstGeom>
          <a:solidFill>
            <a:srgbClr val="CCFFFF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h-TH" sz="26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แจ้งให้ผู้เสนอราคาทุกรายทราบผ่านทางจดหมายอิเล็กทรอนิกส์ (</a:t>
            </a:r>
            <a:r>
              <a:rPr lang="en-US" sz="26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e - mail)</a:t>
            </a:r>
            <a:endParaRPr lang="th-TH" sz="2600" dirty="0">
              <a:solidFill>
                <a:srgbClr val="8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4499992" y="3933056"/>
            <a:ext cx="4392488" cy="720080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ระบบเครือข่ายสารสนเทศ ของกรมบัญชีกลาง</a:t>
            </a:r>
            <a:endParaRPr lang="en-US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ของหน่วยงานของรัฐ</a:t>
            </a:r>
            <a:r>
              <a:rPr lang="en-US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ลูกศรขวา 13"/>
          <p:cNvSpPr/>
          <p:nvPr/>
        </p:nvSpPr>
        <p:spPr>
          <a:xfrm>
            <a:off x="3995936" y="4077072"/>
            <a:ext cx="432048" cy="36004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416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ลูกศรลง 16"/>
          <p:cNvSpPr/>
          <p:nvPr/>
        </p:nvSpPr>
        <p:spPr>
          <a:xfrm>
            <a:off x="2555776" y="3573016"/>
            <a:ext cx="418938" cy="357760"/>
          </a:xfrm>
          <a:prstGeom prst="downArrow">
            <a:avLst>
              <a:gd name="adj1" fmla="val 50000"/>
              <a:gd name="adj2" fmla="val 52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32-Point Star 17"/>
          <p:cNvSpPr/>
          <p:nvPr/>
        </p:nvSpPr>
        <p:spPr>
          <a:xfrm>
            <a:off x="971600" y="4725144"/>
            <a:ext cx="720079" cy="720080"/>
          </a:xfrm>
          <a:prstGeom prst="star32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32-Point Star 19"/>
          <p:cNvSpPr/>
          <p:nvPr/>
        </p:nvSpPr>
        <p:spPr>
          <a:xfrm>
            <a:off x="1115616" y="3933056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32-Point Star 20"/>
          <p:cNvSpPr/>
          <p:nvPr/>
        </p:nvSpPr>
        <p:spPr>
          <a:xfrm>
            <a:off x="527582" y="5517232"/>
            <a:ext cx="732050" cy="720079"/>
          </a:xfrm>
          <a:prstGeom prst="star32">
            <a:avLst/>
          </a:prstGeom>
          <a:solidFill>
            <a:srgbClr val="66FFFF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123728" y="427311"/>
            <a:ext cx="48245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การประกาศผลผู้ชนะ </a:t>
            </a:r>
            <a:endParaRPr lang="th-TH" sz="44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23" name="คำบรรยายภาพแบบวงรี 3"/>
          <p:cNvSpPr/>
          <p:nvPr/>
        </p:nvSpPr>
        <p:spPr>
          <a:xfrm>
            <a:off x="6588224" y="116632"/>
            <a:ext cx="1512168" cy="1440160"/>
          </a:xfrm>
          <a:prstGeom prst="wedgeEllipseCallout">
            <a:avLst>
              <a:gd name="adj1" fmla="val -69897"/>
              <a:gd name="adj2" fmla="val -620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59 </a:t>
            </a:r>
          </a:p>
        </p:txBody>
      </p:sp>
      <p:grpSp>
        <p:nvGrpSpPr>
          <p:cNvPr id="3" name="Group 2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9" name="Straight Connector 2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" name="Rectangle 2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1" name="Rectangle 3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Oval 2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5419137"/>
      </p:ext>
    </p:extLst>
  </p:cSld>
  <p:clrMapOvr>
    <a:masterClrMapping/>
  </p:clrMapOvr>
</p:sld>
</file>

<file path=ppt/slides/slide4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นานาชาต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4208" y="3789040"/>
            <a:ext cx="2143125" cy="2143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646330" y="4149080"/>
            <a:ext cx="7886110" cy="20162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(3) ให้นำความในข้อ 44 ถึงข้อ 59 มาใช้บังคับกับ</a:t>
            </a:r>
          </a:p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การประกวดราคานานาชาติด้วย โดยอนุโลม เว้นแต่ </a:t>
            </a:r>
          </a:p>
          <a:p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การเผยแพร่ประกาศและเอกสารเชิญชวนให้เผยแพร่</a:t>
            </a:r>
          </a:p>
          <a:p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ติดต่อกันไม่น้อยกว่า </a:t>
            </a:r>
            <a:r>
              <a:rPr lang="en-US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30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วันทำการ 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555776" y="332656"/>
            <a:ext cx="6552728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การซื้อหรือจ้างโดยการประกวดราคานานาชาติ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417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899592" y="332656"/>
            <a:ext cx="1512168" cy="1440160"/>
          </a:xfrm>
          <a:prstGeom prst="wedgeEllipseCallout">
            <a:avLst>
              <a:gd name="adj1" fmla="val 70569"/>
              <a:gd name="adj2" fmla="val -752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60 </a:t>
            </a:r>
          </a:p>
        </p:txBody>
      </p:sp>
      <p:sp>
        <p:nvSpPr>
          <p:cNvPr id="9" name="Rectangle 8"/>
          <p:cNvSpPr/>
          <p:nvPr/>
        </p:nvSpPr>
        <p:spPr>
          <a:xfrm>
            <a:off x="2843808" y="1260049"/>
            <a:ext cx="360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ให้ดำเนินการดังนี้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1560" y="2852936"/>
            <a:ext cx="8136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(2) การจัดทำเอกสารซื้อหรือจ้างโดยวิธีประกวดราคานานาชาติพร้อมประกาศเผยแพร่ ให้อยู่ในดุลพินิจของหน่วยงานของรัฐที่จะพิจารณาว่าจะจัดทำเป็นภาษาไทยหรือภาษาอังกฤษก็ได้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1560" y="1916832"/>
            <a:ext cx="8532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arenBoth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ให้หน่วยงานของรัฐ จัดทำร่างขอบเขตของงาน หรือรายละเอียด    </a:t>
            </a:r>
          </a:p>
          <a:p>
            <a:pPr marL="514350" indent="-514350"/>
            <a:r>
              <a:rPr lang="th-TH" b="1" dirty="0">
                <a:latin typeface="EucrosiaUPC" pitchFamily="18" charset="-34"/>
                <a:cs typeface="EucrosiaUPC" pitchFamily="18" charset="-34"/>
              </a:rPr>
              <a:t>คุณลักษณะเฉพาะหรือแบบรูปรายการงานก่อสร้าง แล้วแต่กรณีตามข้อ 2</a:t>
            </a:r>
            <a:r>
              <a:rPr lang="en-US" b="1" dirty="0"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5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4101852"/>
      </p:ext>
    </p:extLst>
  </p:cSld>
  <p:clrMapOvr>
    <a:masterClrMapping/>
  </p:clrMapOvr>
</p:sld>
</file>

<file path=ppt/slides/slide4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418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1691680" y="1988840"/>
            <a:ext cx="5832648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5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วิธีคัดเลือก </a:t>
            </a:r>
            <a:endParaRPr lang="th-TH" sz="54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3501008"/>
            <a:ext cx="9144000" cy="57606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3645024"/>
            <a:ext cx="9144000" cy="720080"/>
          </a:xfrm>
          <a:prstGeom prst="bentConnector3">
            <a:avLst>
              <a:gd name="adj1" fmla="val 4687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57158" y="1600339"/>
            <a:ext cx="8429684" cy="470898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lang="th-TH" sz="2000" b="1" dirty="0"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    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1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</a:t>
            </a:r>
            <a:r>
              <a:rPr kumimoji="0" lang="th-TH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จัดทำหนังสือเชิญชวน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ผู้ประกอบการที่มีคุณสมบัติตรงตามเงื่อนไขที่หน่วยงานของรัฐกำหนด ไม่น้อยกว่า 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Cordia New" pitchFamily="34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3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ราย ให้เข้ายื่นข้อเสนอ เว้นแต่ในงานนั้นมีผู้ประกอบการที่มีคุณสมบัติตรงตามที่กำหนดน้อยกว่า 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3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ราย โดยให้คำนึงถึงการไม่มีผลประโยชน์ร่วมกันของผู้ที่เข้ายื่นข้อเสนอ พร้อมจัดทำบัญชีรายชื่อผู้ประกอบการที่คณะกรรมการมีหนังสือเชิญชวน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lang="th-TH" sz="2000" b="1" dirty="0"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    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2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การยื่นซองข้อเสนอและการรับซองข้อเสนอ ให้ดำเนินการตามข้อ </a:t>
            </a:r>
            <a:r>
              <a:rPr lang="en-US" sz="2000" b="1" dirty="0">
                <a:solidFill>
                  <a:schemeClr val="tx1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68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โดยอนุโลม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lang="th-TH" sz="2000" b="1" dirty="0"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    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(3) เมื่อถึงกำหนดวัน เวลาการรับซองข้อเสนอ ให้รับซองข้อเสนอของผู้ยื่นข้อเสนอเฉพาะรายที่คณะกรรมการได้มีหนังสือเชิญชวนเท่านั้น พร้อมจัดทำบัญชีรายชื่อผู้มายื่นข้อเสนอ 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lang="th-TH" sz="2000" b="1" dirty="0"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          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เมื่อพ้นกำหนดเวลารับซองข้อเสนอ ห้ามรับเอกสารหลักฐานต่าง ๆ และพัสดุตัวอย่าง ตามเงื่อนไขที่กำหนดในหนังสือเชิญชวนเพิ่มเติมจากผู้ยื่นข้อเสนอ เว้นแต่ กรณีการซื้อหรือจ้างใดมีรายละเอียดที่มีความจำเป็นโดยสภาพของการซื้อหรือจ้างที่จะต้องให้ผู้ยื่นข้อเสนอนำตัวอย่างพัสดุมาแสดงเพื่อทดลอง หรือทดสอบ หรือนำเสนองาน หรือให้ผู้ยื่นข้อเสนอนำเอกสารหรือรายละเอียดมาส่งภายหลังจากวันยื่นซองข้อเสนอ 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lang="th-TH" sz="2000" b="1" dirty="0">
                <a:latin typeface="EucrosiaUPC" pitchFamily="18" charset="-34"/>
                <a:ea typeface="Calibri" pitchFamily="34" charset="0"/>
                <a:cs typeface="EucrosiaUPC" pitchFamily="18" charset="-34"/>
              </a:rPr>
              <a:t>     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(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4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)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เมื่อถึงกำหนดวัน เวลาการเปิดซองข้อเสนอ ให้คณะกรรมการดำเนินการเปิดซองข้อเสนอ และตรวจสอบเอกสารหลักฐานต่าง ๆ ของผู้ยื่นข้อเสนอทุกราย แล้วให้กรรมการทุกคนลงลายมือชื่อกำกับไว้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ในใบเสนอราคาและเอกสารประกอบการเสนอราคาของผู้ยื่นข้อเสนอทุกแผ่นและให้นำความในข้อ 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55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(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2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– (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4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มาใช้บังคับกับการดำเนินการพิจารณาคัดเลือกผู้ชนะการซื้อหรือจ้างหรือผู้ได้รับการคัดเลือกของคณะกรรมการโดยอนุโลม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419</a:t>
            </a:fld>
            <a:endParaRPr lang="th-TH"/>
          </a:p>
        </p:txBody>
      </p:sp>
      <p:sp>
        <p:nvSpPr>
          <p:cNvPr id="4" name="Rectangle 3"/>
          <p:cNvSpPr/>
          <p:nvPr/>
        </p:nvSpPr>
        <p:spPr>
          <a:xfrm>
            <a:off x="3504420" y="56818"/>
            <a:ext cx="24357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วิธีคัดเลือก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คำบรรยายภาพแบบวงรี 3"/>
          <p:cNvSpPr/>
          <p:nvPr/>
        </p:nvSpPr>
        <p:spPr>
          <a:xfrm>
            <a:off x="539552" y="116632"/>
            <a:ext cx="1512168" cy="1440160"/>
          </a:xfrm>
          <a:prstGeom prst="wedgeEllipseCallout">
            <a:avLst>
              <a:gd name="adj1" fmla="val 63640"/>
              <a:gd name="adj2" fmla="val -91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74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67744" y="548680"/>
            <a:ext cx="66602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900113" algn="l"/>
                <a:tab pos="1169988" algn="l"/>
              </a:tabLst>
            </a:pP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เมื่อหัวหน้าหน่วยงานของรัฐให้ความเห็นชอบรายงานขอซื้อหรือขอจ้างตามข้อ </a:t>
            </a:r>
            <a:r>
              <a:rPr lang="en-US" sz="2400" b="1" dirty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22</a:t>
            </a: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แล้ว 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ให้คณะกรรมการซื้อหรือจ้างโดยวิธีคัดเลือก </a:t>
            </a: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ดำเนินการดังต่อไปนี้</a:t>
            </a:r>
            <a:endParaRPr lang="en-US" sz="24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42</a:t>
            </a:fld>
            <a:endParaRPr lang="th-TH"/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136904" cy="692696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ค่าใช้จ่ายในการบริหารงานของหน่วยงานของรัฐ</a:t>
            </a:r>
            <a:b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ที่ไม่ต้องดำเนินการตาม พ.ร.บ.</a:t>
            </a:r>
            <a:endParaRPr lang="th-TH" sz="32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059832" y="1268760"/>
            <a:ext cx="338437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บริหาร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9777" y="1742281"/>
            <a:ext cx="8180526" cy="384695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420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539552" y="828001"/>
            <a:ext cx="8064896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2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หนังสือ ที่ </a:t>
            </a:r>
            <a:r>
              <a:rPr lang="th-TH" sz="3200" b="1" dirty="0" err="1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32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sz="3200" b="1" dirty="0" err="1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กวจ</a:t>
            </a:r>
            <a:r>
              <a:rPr lang="th-TH" sz="32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 0405.2/ว 258 </a:t>
            </a:r>
            <a:r>
              <a:rPr lang="th-TH" sz="3200" b="1" dirty="0" err="1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32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4 มิ.ย. 2561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627784" y="3989382"/>
            <a:ext cx="6048672" cy="1815882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กรณีที่หน่วยงานของรัฐเลือกใช้ </a:t>
            </a: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“เกณฑ์ราคาประกอบเกณฑ์อื่น”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หากปรากฏว่ามีผู้ได้คะแนนรวมสูงสุดเท่ากันหลายราย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ให้พิจารณาผู้ที่ได้คะแนนคุณภาพมากที่สุด</a:t>
            </a:r>
          </a:p>
        </p:txBody>
      </p:sp>
      <p:pic>
        <p:nvPicPr>
          <p:cNvPr id="13" name="Picture 12" descr="กรรมการ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4036" y="2924944"/>
            <a:ext cx="1965715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tangle 13"/>
          <p:cNvSpPr/>
          <p:nvPr/>
        </p:nvSpPr>
        <p:spPr>
          <a:xfrm>
            <a:off x="2555776" y="1613118"/>
            <a:ext cx="6048672" cy="1815882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กรณีที่หน่วยงานของรัฐเลือกใช้ </a:t>
            </a: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“เกณฑ์ราคา”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หากปรากฏว่ามีผู้เสนอราคาต่ำสุดเท่ากันหลายราย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ให้พิจารณาผู้เสนอราคาต่ำสุดทุกราย มาเสนอราคาใหม่พร้อมกัน ด้วยวิธียื่นซองเสนอราคา</a:t>
            </a:r>
          </a:p>
        </p:txBody>
      </p:sp>
    </p:spTree>
  </p:cSld>
  <p:clrMapOvr>
    <a:masterClrMapping/>
  </p:clrMapOvr>
</p:sld>
</file>

<file path=ppt/slides/slide4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421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00385" name="Rectangle 1"/>
          <p:cNvSpPr>
            <a:spLocks noChangeArrowheads="1"/>
          </p:cNvSpPr>
          <p:nvPr/>
        </p:nvSpPr>
        <p:spPr bwMode="auto">
          <a:xfrm>
            <a:off x="467544" y="2912745"/>
            <a:ext cx="8280920" cy="310854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ในกรณีที่ไม่มีผู้ยื่นข้อเสนอหรือมีแต่ไม่ถูกต้องตรงตามเงื่อนไขที่กำหนดในหนังสือเชิญชวน ให้เสนอหัวหน้าหน่วยงานของรัฐผ่านหัวหน้าเจ้าหน้าที่เพื่อยกเลิกการคัดเลือกครั้งนั้น และจะดำเนินการใหม่โดยวิธี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เฉพาะเจาะจงตามมาตรา </a:t>
            </a:r>
            <a:r>
              <a:rPr lang="en-US" b="1" dirty="0">
                <a:solidFill>
                  <a:schemeClr val="tx1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56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วรรคหนึ่ง (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2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) (ก)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ก็ได้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ถ้าปรากฏว่าราคาของผู้ยื่นข้อเสนอที่คณะกรรมการเห็นสมควรซื้อหรือจ้างยังสูงกว่าวงเงินที่จะซื้อหรือจ้าง ให้คณะกรรมการเรียกผู้ยื่นข้อเสนอรายนั้นมาต่อรองราคา โดยให้ดำเนินการตามข้อ </a:t>
            </a:r>
            <a:r>
              <a:rPr lang="en-US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57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หรือข้อ </a:t>
            </a:r>
            <a:r>
              <a:rPr lang="en-US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58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แล้วแต่กรณี โดยอนุโลม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3576428" y="571327"/>
            <a:ext cx="24357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วิธีคัดเลือก </a:t>
            </a:r>
          </a:p>
        </p:txBody>
      </p:sp>
      <p:sp>
        <p:nvSpPr>
          <p:cNvPr id="14" name="คำบรรยายภาพแบบวงรี 3"/>
          <p:cNvSpPr/>
          <p:nvPr/>
        </p:nvSpPr>
        <p:spPr>
          <a:xfrm>
            <a:off x="755576" y="116632"/>
            <a:ext cx="1512168" cy="1440160"/>
          </a:xfrm>
          <a:prstGeom prst="wedgeEllipseCallout">
            <a:avLst>
              <a:gd name="adj1" fmla="val 56711"/>
              <a:gd name="adj2" fmla="val 3281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75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39552" y="1323925"/>
            <a:ext cx="8280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                       </a:t>
            </a:r>
            <a:r>
              <a:rPr lang="th-TH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หากปรากฏว่ามีผู้ยื่นข้อเสนอเพียงรายเดียวหรือมีผู้ยื่นข้อเสนอหลายรายแต่ถูกต้องตรงตามเงื่อนไขที่กำหนดในหนังสือเชิญชวนเพียงรายเดียว ให้คณะกรรมการดำเนินการตามข้อ </a:t>
            </a:r>
            <a:r>
              <a:rPr lang="en-US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56</a:t>
            </a:r>
            <a:r>
              <a:rPr lang="th-TH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โดยอนุโลม</a:t>
            </a:r>
            <a:endParaRPr lang="th-TH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</p:spTree>
  </p:cSld>
  <p:clrMapOvr>
    <a:masterClrMapping/>
  </p:clrMapOvr>
</p:sld>
</file>

<file path=ppt/slides/slide4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422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01409" name="Rectangle 1"/>
          <p:cNvSpPr>
            <a:spLocks noChangeArrowheads="1"/>
          </p:cNvSpPr>
          <p:nvPr/>
        </p:nvSpPr>
        <p:spPr bwMode="auto">
          <a:xfrm>
            <a:off x="611560" y="1308824"/>
            <a:ext cx="7920880" cy="3416320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900113" algn="l"/>
                <a:tab pos="1169988" algn="l"/>
              </a:tabLst>
            </a:pP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                         ในกรณีการจ้างตามมาตรา 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56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วรรคหนึ่ง (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1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) (ช) หากไม่สามารถดำเนินการตามปกติได้ ให้คณะกรรมการแจ้งให้ผู้ประกอบการยื่นซองข้อเสนอด้านเทคนิคเพื่อพิจารณาให้เป็นไปตามความต้องการก่อนพิจารณาด้านราคา แล้วให้คณะกรรมการพิจารณาคัดเลือกข้อเสนอด้านเทคนิคที่ดีที่สุดแล้วจัดลำดับ หลังจากนั้นให้เชิญผู้ที่ยื่นข้อเสนอด้านเทคนิคที่ดีที่สุดมายื่นข้อเสนอด้านราคาและเจรจาต่อรองราคาที่เหมาะสม หากเจรจาไม่ได้ผล ให้เจรจากับผู้ยื่นข้อเสนอด้านเทคนิคที่ดีที่สุดรายถัดไป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900113" algn="l"/>
                <a:tab pos="1169988" algn="l"/>
              </a:tabLst>
            </a:pP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	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	หากดำเนินการตามวรรคหนึ่ง แล้วไม่ได้ผล ให้เสนอความเห็นต่อหัวหน้าหน่วยงานของรัฐผ่านหัวหน้าเจ้าหน้าที่เพื่อพิจารณายกเลิกการจ้างในครั้งนั้นและจะสั่งให้ดำเนินการใหม่โดยวิธีเฉพาะเจาะจงตามมาตรา 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56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วรรคหนึ่ง (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2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) (ก) ก็ได้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006600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1560" y="4924325"/>
            <a:ext cx="6264696" cy="1384995"/>
          </a:xfrm>
          <a:prstGeom prst="rect">
            <a:avLst/>
          </a:prstGeom>
          <a:ln w="3175">
            <a:solidFill>
              <a:srgbClr val="0066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tabLst>
                <a:tab pos="450850" algn="l"/>
                <a:tab pos="900113" algn="l"/>
                <a:tab pos="1169988" algn="l"/>
              </a:tabLst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ให้นำความในข้อ </a:t>
            </a:r>
            <a:r>
              <a:rPr lang="en-US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42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มาใช้บังคับกับการประกาศผลผู้ชนะการซื้อหรือจ้างหรือผู้ได้รับการคัดเลือกโดยวิธีคัดเลือก โดยอนุโลม</a:t>
            </a:r>
            <a:r>
              <a:rPr lang="en-US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คำบรรยายภาพแบบวงรี 3"/>
          <p:cNvSpPr/>
          <p:nvPr/>
        </p:nvSpPr>
        <p:spPr>
          <a:xfrm>
            <a:off x="755576" y="188640"/>
            <a:ext cx="1512168" cy="1440160"/>
          </a:xfrm>
          <a:prstGeom prst="wedgeEllipseCallout">
            <a:avLst>
              <a:gd name="adj1" fmla="val 56711"/>
              <a:gd name="adj2" fmla="val 3281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76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47864" y="581779"/>
            <a:ext cx="32998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วิธีคัดเลือก </a:t>
            </a:r>
          </a:p>
        </p:txBody>
      </p:sp>
      <p:sp>
        <p:nvSpPr>
          <p:cNvPr id="16" name="คำบรรยายภาพแบบวงรี 3"/>
          <p:cNvSpPr/>
          <p:nvPr/>
        </p:nvSpPr>
        <p:spPr>
          <a:xfrm>
            <a:off x="7020272" y="4581128"/>
            <a:ext cx="1512168" cy="1440160"/>
          </a:xfrm>
          <a:prstGeom prst="wedgeEllipseCallout">
            <a:avLst>
              <a:gd name="adj1" fmla="val -66747"/>
              <a:gd name="adj2" fmla="val 9671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77 </a:t>
            </a:r>
          </a:p>
        </p:txBody>
      </p:sp>
    </p:spTree>
  </p:cSld>
  <p:clrMapOvr>
    <a:masterClrMapping/>
  </p:clrMapOvr>
</p:sld>
</file>

<file path=ppt/slides/slide4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423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2502871" y="2420888"/>
            <a:ext cx="4373385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5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วิธีเฉพาะเจาะจง </a:t>
            </a:r>
            <a:endParaRPr lang="th-TH" sz="54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" name="Elbow Connector 3"/>
          <p:cNvCxnSpPr/>
          <p:nvPr/>
        </p:nvCxnSpPr>
        <p:spPr>
          <a:xfrm flipV="1">
            <a:off x="0" y="3501008"/>
            <a:ext cx="9144000" cy="57606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Elbow Connector 4"/>
          <p:cNvCxnSpPr/>
          <p:nvPr/>
        </p:nvCxnSpPr>
        <p:spPr>
          <a:xfrm flipV="1">
            <a:off x="0" y="3645024"/>
            <a:ext cx="9144000" cy="720080"/>
          </a:xfrm>
          <a:prstGeom prst="bentConnector3">
            <a:avLst>
              <a:gd name="adj1" fmla="val 4687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424</a:t>
            </a:fld>
            <a:endParaRPr lang="th-TH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278500"/>
              </p:ext>
            </p:extLst>
          </p:nvPr>
        </p:nvGraphicFramePr>
        <p:xfrm>
          <a:off x="72008" y="66681"/>
          <a:ext cx="9036496" cy="674669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001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52332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latin typeface="EucrosiaUPC" pitchFamily="18" charset="-34"/>
                          <a:cs typeface="EucrosiaUPC" pitchFamily="18" charset="-34"/>
                        </a:rPr>
                        <a:t>เงือนไขวิธีเฉพาะเจาะจง</a:t>
                      </a:r>
                    </a:p>
                    <a:p>
                      <a:pPr algn="ctr"/>
                      <a:r>
                        <a:rPr lang="th-TH" sz="2000" b="1" dirty="0">
                          <a:latin typeface="EucrosiaUPC" pitchFamily="18" charset="-34"/>
                          <a:cs typeface="EucrosiaUPC" pitchFamily="18" charset="-34"/>
                        </a:rPr>
                        <a:t>พ.ร.บ. มาตรา 56 วรรคหนึ่ง(2)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วิธีปฏิบัติ</a:t>
                      </a:r>
                    </a:p>
                    <a:p>
                      <a:pPr algn="ctr"/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ระเบียบกระทรวงการคลังฯ</a:t>
                      </a:r>
                      <a:r>
                        <a:rPr lang="th-TH" sz="2600" b="1" baseline="0" dirty="0">
                          <a:latin typeface="EucrosiaUPC" pitchFamily="18" charset="-34"/>
                          <a:cs typeface="EucrosiaUPC" pitchFamily="18" charset="-34"/>
                        </a:rPr>
                        <a:t> ข้อ 78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344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h-TH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เมื่อหัวหน้าหน่วยงานของรัฐให้ความเห็นชอบรายงานขอซื้อขอจ้างตามข้อ </a:t>
                      </a:r>
                      <a:r>
                        <a:rPr lang="en-US" sz="26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22</a:t>
                      </a:r>
                      <a:r>
                        <a:rPr kumimoji="0" lang="th-TH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แล้ว ให้คณะกรรมการซื้อหรือจ้างโดยวิธีเฉพาะเจาะจง ดำเนินการดังต่อไปนี้</a:t>
                      </a:r>
                      <a:endParaRPr lang="th-TH" sz="26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42224">
                <a:tc>
                  <a:txBody>
                    <a:bodyPr/>
                    <a:lstStyle/>
                    <a:p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600" b="1" u="sng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(1) จัดทำหนังสือเชิญชวน</a:t>
                      </a:r>
                      <a:r>
                        <a:rPr kumimoji="0" lang="th-TH" sz="26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ผู้ประกอบการที่มีคุณสมบัติตรงตามเงื่อนไขที่หน่วยงานของรัฐกำหนดรายใดรายหนึ่งให้เข้ายื่นข้อเสนอหรือให้เข้ามาเจรจาต่อรองราคา โดยให้ดำเนินการดังต่อไปนี้</a:t>
                      </a:r>
                      <a:endParaRPr lang="th-TH" sz="26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403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alt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(ก) ใช้ทั้งวิธีประกาศเชิญชวนทั่วไปและวิธีคัดเลือก หรือใช้วิธีคัดเลือกแล้ว     แต่ไม่มีผู้ยื่นข้อเสนอ หรือข้อเสนอไม่ได้รับการคัดเลือก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5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kumimoji="0" lang="th-TH" sz="2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(ก) กรณีตามมาตรา 56 วรรคหนึ่ง (</a:t>
                      </a:r>
                      <a:r>
                        <a:rPr kumimoji="0" lang="en-US" sz="2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2</a:t>
                      </a:r>
                      <a:r>
                        <a:rPr kumimoji="0" lang="th-TH" sz="2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) (ก)</a:t>
                      </a:r>
                    </a:p>
                    <a:p>
                      <a:r>
                        <a:rPr kumimoji="0" lang="th-TH" sz="2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- ให้เชิญผู้ประกอบการที่มีอาชีพขายหรือรับจ้างนั้นโดยตรงหรือจาก ผู้ยื่นข้อเสนอในการซื้อหรือจ้างโดยวิธีประกาศเชิญชวนทั่วไปหรือวิธีคัดเลือกซึ่งถูกยกเลิกไป (ถ้ามี) ให้มายื่นเสนอราคา</a:t>
                      </a:r>
                    </a:p>
                    <a:p>
                      <a:r>
                        <a:rPr kumimoji="0" lang="th-TH" sz="25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- ทั้งนี้ หากเห็นว่าผู้ประกอบการรายที่เห็นสมควรซื้อหรือจ้างเสนอราคาสูงกว่าราคาในท้องตลาด หรือราคาที่ประมาณได้ หรือราคาที่คณะกรรมการเห็นสมควร ให้ต่อรองราคาลงเท่าที่จะทำได้</a:t>
                      </a:r>
                      <a:endParaRPr lang="th-TH" sz="25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FF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4" name="Picture 3" descr="คณะกรรมการ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4784"/>
            <a:ext cx="2803775" cy="160516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331640" y="1628800"/>
            <a:ext cx="576064" cy="936104"/>
          </a:xfrm>
          <a:prstGeom prst="ellipse">
            <a:avLst/>
          </a:prstGeom>
          <a:noFill/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425</a:t>
            </a:fld>
            <a:endParaRPr lang="th-TH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2008" y="66681"/>
          <a:ext cx="9036496" cy="6217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7799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52332">
                <a:tc>
                  <a:txBody>
                    <a:bodyPr/>
                    <a:lstStyle/>
                    <a:p>
                      <a:pPr algn="ctr"/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เงือนไขวิธีเฉพาะเจาะจง</a:t>
                      </a:r>
                    </a:p>
                    <a:p>
                      <a:pPr algn="ctr"/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พ.ร.บ. มาตรา 56(2)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วิธีปฏิบัติ</a:t>
                      </a:r>
                    </a:p>
                    <a:p>
                      <a:pPr algn="ctr"/>
                      <a:r>
                        <a:rPr lang="th-TH" sz="2600" b="1" dirty="0">
                          <a:latin typeface="EucrosiaUPC" pitchFamily="18" charset="-34"/>
                          <a:cs typeface="EucrosiaUPC" pitchFamily="18" charset="-34"/>
                        </a:rPr>
                        <a:t>ระเบียบกระทรวงการคลังฯ</a:t>
                      </a:r>
                      <a:r>
                        <a:rPr lang="th-TH" sz="2600" b="1" baseline="0" dirty="0">
                          <a:latin typeface="EucrosiaUPC" pitchFamily="18" charset="-34"/>
                          <a:cs typeface="EucrosiaUPC" pitchFamily="18" charset="-34"/>
                        </a:rPr>
                        <a:t> ข้อ 78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384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altLang="th-TH" sz="26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(ค) มีผู้ประกอบการที่มีคุณสมบัติโดยตรงเพียงรายเดียว หรือผู้ประกอบการ  ซึ่งเป็นตัวแทนจำหน่ายหรือ</a:t>
                      </a:r>
                      <a:br>
                        <a:rPr lang="th-TH" altLang="th-TH" sz="26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</a:br>
                      <a:r>
                        <a:rPr lang="th-TH" altLang="th-TH" sz="26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ตัวแทนผู้ให้บริการโดยชอบด้วยกฎหมายเพียงรายเดียวในประเทศ และไม่มีพัสดุอื่นที่จะใช้ทดแทนได้</a:t>
                      </a:r>
                      <a:endParaRPr lang="th-TH" sz="26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kumimoji="0" 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(ข) กรณีตามมาตรา 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56</a:t>
                      </a:r>
                      <a:r>
                        <a:rPr kumimoji="0" 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 วรรคหนึ่ง (2) (ค) (ง) 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kumimoji="0" 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 ให้เชิญผู้ประกอบการที่มีอาชีพขายหรือรับจ้างนั้นโดยตรงมายื่นเสนอราคา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kumimoji="0" 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 หากเห็นว่าราคาที่เสนอนั้นยังสูงกว่าราคาในท้องถิ่น หรือราคาที่ประมาณได้ หรือราคาที่คณะกรรมการเห็นสมควร ให้ต่อรองราคาลงเท่าที่  จะทำได้</a:t>
                      </a:r>
                      <a:endParaRPr lang="th-TH" sz="2600" b="1" dirty="0">
                        <a:solidFill>
                          <a:srgbClr val="0000FF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solidFill>
                      <a:srgbClr val="FFFF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422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altLang="th-TH" sz="2600" b="1" dirty="0">
                          <a:solidFill>
                            <a:srgbClr val="006600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(ง) มีความจำเป็นต้องใช้พัสดุโดยฉุกเฉินเนื่องจากเกิดอุบัติภัยหรือภัยธรรมชาติ และการจัดซื้อจัดจ้างโดยวิธีประกาศเชิญชวนทั่วไปหรือวิธีคัดเลือกอาจก่อให้เกิดความล่าช้าและอาจทำให้เกิดความเสียหายร้ายแรง</a:t>
                      </a:r>
                      <a:endParaRPr lang="th-TH" sz="2600" b="1" dirty="0">
                        <a:solidFill>
                          <a:srgbClr val="006600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600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4" name="Picture 3" descr="บุคคลหนึ่ง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4596359"/>
            <a:ext cx="2088232" cy="16995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426</a:t>
            </a:fld>
            <a:endParaRPr lang="th-TH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922401"/>
              </p:ext>
            </p:extLst>
          </p:nvPr>
        </p:nvGraphicFramePr>
        <p:xfrm>
          <a:off x="72008" y="66680"/>
          <a:ext cx="9036496" cy="644631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2038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326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48915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EucrosiaUPC" pitchFamily="18" charset="-34"/>
                          <a:cs typeface="EucrosiaUPC" pitchFamily="18" charset="-34"/>
                        </a:rPr>
                        <a:t>เงือนไขวิธีเฉพาะเจาะจง</a:t>
                      </a:r>
                    </a:p>
                    <a:p>
                      <a:pPr algn="ctr"/>
                      <a:r>
                        <a:rPr lang="th-TH" sz="2400" b="1" dirty="0">
                          <a:latin typeface="EucrosiaUPC" pitchFamily="18" charset="-34"/>
                          <a:cs typeface="EucrosiaUPC" pitchFamily="18" charset="-34"/>
                        </a:rPr>
                        <a:t>พ.ร.บ. มาตรา 56(2)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EucrosiaUPC" pitchFamily="18" charset="-34"/>
                          <a:cs typeface="EucrosiaUPC" pitchFamily="18" charset="-34"/>
                        </a:rPr>
                        <a:t>วิธีปฏิบัติ</a:t>
                      </a:r>
                    </a:p>
                    <a:p>
                      <a:pPr algn="ctr"/>
                      <a:r>
                        <a:rPr lang="th-TH" sz="2400" b="1" dirty="0">
                          <a:latin typeface="EucrosiaUPC" pitchFamily="18" charset="-34"/>
                          <a:cs typeface="EucrosiaUPC" pitchFamily="18" charset="-34"/>
                        </a:rPr>
                        <a:t>ระเบียบกระทรวงการคลังฯ</a:t>
                      </a:r>
                      <a:r>
                        <a:rPr lang="th-TH" sz="2400" b="1" baseline="0" dirty="0">
                          <a:latin typeface="EucrosiaUPC" pitchFamily="18" charset="-34"/>
                          <a:cs typeface="EucrosiaUPC" pitchFamily="18" charset="-34"/>
                        </a:rPr>
                        <a:t> ข้อ 78</a:t>
                      </a:r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134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altLang="th-TH" sz="20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(จ) เป็นพัสดุที่เกี่ยวพันกับพัสดุที่ได้จัดซื้อจัดจ้างไว้ก่อนแล้ว และมีความจำเป็นต้องจัดซื้อจัดจ้างเพิ่มเติมเพื่อความสมบูรณ์หรือต่อเนื่องในการใช้พัสดุนั้น โดยมูลค่าของพัสดุที่จัดซื้อจัดจ้างเพิ่มเติมจะต้อง  ไม่สูงกว่าพัสดุที่ได้จัดซื้อจัดจ้างไว้ก่อนแล้ว</a:t>
                      </a:r>
                      <a:endParaRPr lang="th-TH" sz="2000" b="1" dirty="0">
                        <a:solidFill>
                          <a:schemeClr val="tx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(ค) กรณีตามมาตรา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56</a:t>
                      </a: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 วรรคหนึ่ง (2) (จ)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ให้เจรจากับผู้ประกอบการรายเดิมตามสัญญาหรือข้อตกลงซึ่งยังไม่สิ้นสุดระยะเวลาส่งมอบ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 เพื่อขอให้มีการซื้อหรือจ้างตามรายละเอียด และราคาที่ต่ำกว่าหรือราคาเดิมภายใต้เงื่อนไขที่ดีกว่าหรือเงื่อนไขเดิม โดยคำนึงถึงราคาต่อหน่วยตามสัญญาเดิม (ถ้ามี) เพื่อให้เกิดประโยชน์สูงสุดต่อหน่วยงานของรัฐ</a:t>
                      </a:r>
                      <a:endParaRPr lang="th-TH" sz="2000" b="1" dirty="0">
                        <a:solidFill>
                          <a:schemeClr val="tx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FF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80493">
                <a:tc>
                  <a:txBody>
                    <a:bodyPr/>
                    <a:lstStyle/>
                    <a:p>
                      <a:r>
                        <a:rPr lang="th-TH" altLang="th-TH" sz="2000" b="1" dirty="0"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(ฉ) เป็นพัสดุที่จะขายทอดตลาด โดยหน่วยงานของรัฐ องค์การระหว่างประเทศ หรือหน่วยงานของต่างประเทศ</a:t>
                      </a:r>
                      <a:endParaRPr lang="th-TH" sz="2000" b="1" dirty="0">
                        <a:solidFill>
                          <a:schemeClr val="tx1"/>
                        </a:solidFill>
                        <a:effectLst>
                          <a:innerShdw blurRad="114300">
                            <a:prstClr val="black"/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(ง) กรณีตามมาตรา 56 วรรคหนึ่ง (2) (ฉ) ให้ดำเนินการโดยวิธีเจรจาตกลงราคา</a:t>
                      </a:r>
                      <a:endParaRPr lang="th-TH" sz="20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03506">
                <a:tc>
                  <a:txBody>
                    <a:bodyPr/>
                    <a:lstStyle/>
                    <a:p>
                      <a:r>
                        <a:rPr lang="th-TH" altLang="th-TH" sz="20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(ช) ที่ดินหรือสิ่งปลูกสร้างที่จำเป็นต้องซื้อเฉพาะแห่ง</a:t>
                      </a:r>
                      <a:endParaRPr lang="th-TH" altLang="th-TH" sz="2000" b="1" dirty="0">
                        <a:solidFill>
                          <a:schemeClr val="tx1"/>
                        </a:solidFill>
                        <a:latin typeface="EucrosiaUPC" pitchFamily="18" charset="-34"/>
                        <a:ea typeface="Times New Roman" panose="02020603050405020304" pitchFamily="18" charset="0"/>
                        <a:cs typeface="EucrosiaUPC" pitchFamily="18" charset="-34"/>
                      </a:endParaRPr>
                    </a:p>
                    <a:p>
                      <a:endParaRPr lang="th-TH" sz="23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kumimoji="0" lang="th-TH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(จ) กรณีตามมาตรา 56 วรรคหนึ่ง (2) (ช) ให้เชิญเจ้าของที่ดินหรือสิ่งปลูกสร้างโดยตรงมาเสนอราคา หากเห็นว่าราคาที่เสนอนั้นยังสูงกว่าราคาในท้องตลาด หรือราคาที่คณะกรรมการเห็นสมควร ให้ต่อรองราคาลงเท่าที่จะทำได้</a:t>
                      </a:r>
                      <a:endParaRPr lang="th-TH" sz="20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427</a:t>
            </a:fld>
            <a:endParaRPr lang="th-TH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2008" y="66680"/>
          <a:ext cx="9036496" cy="6202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2677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687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77475">
                <a:tc>
                  <a:txBody>
                    <a:bodyPr/>
                    <a:lstStyle/>
                    <a:p>
                      <a:pPr algn="ctr"/>
                      <a:r>
                        <a:rPr lang="th-TH" sz="2500" b="1" dirty="0">
                          <a:latin typeface="EucrosiaUPC" pitchFamily="18" charset="-34"/>
                          <a:cs typeface="EucrosiaUPC" pitchFamily="18" charset="-34"/>
                        </a:rPr>
                        <a:t>เงือนไขวิธีเฉพาะเจาะจง</a:t>
                      </a:r>
                    </a:p>
                    <a:p>
                      <a:pPr algn="ctr"/>
                      <a:r>
                        <a:rPr lang="th-TH" sz="2500" b="1" dirty="0">
                          <a:latin typeface="EucrosiaUPC" pitchFamily="18" charset="-34"/>
                          <a:cs typeface="EucrosiaUPC" pitchFamily="18" charset="-34"/>
                        </a:rPr>
                        <a:t>พ.ร.บ. มาตรา 56(2)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500" b="1" dirty="0">
                          <a:latin typeface="EucrosiaUPC" pitchFamily="18" charset="-34"/>
                          <a:cs typeface="EucrosiaUPC" pitchFamily="18" charset="-34"/>
                        </a:rPr>
                        <a:t>วิธีปฏิบัติ</a:t>
                      </a:r>
                    </a:p>
                    <a:p>
                      <a:pPr algn="ctr"/>
                      <a:r>
                        <a:rPr lang="th-TH" sz="2500" b="1" dirty="0">
                          <a:latin typeface="EucrosiaUPC" pitchFamily="18" charset="-34"/>
                          <a:cs typeface="EucrosiaUPC" pitchFamily="18" charset="-34"/>
                        </a:rPr>
                        <a:t>ระเบียบกระทรวงการคลังฯ</a:t>
                      </a:r>
                      <a:r>
                        <a:rPr lang="th-TH" sz="2500" b="1" baseline="0" dirty="0">
                          <a:latin typeface="EucrosiaUPC" pitchFamily="18" charset="-34"/>
                          <a:cs typeface="EucrosiaUPC" pitchFamily="18" charset="-34"/>
                        </a:rPr>
                        <a:t> ข้อ 78</a:t>
                      </a:r>
                      <a:endParaRPr lang="th-TH" sz="25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396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altLang="th-TH" sz="25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(ซ) </a:t>
                      </a:r>
                      <a:r>
                        <a:rPr lang="th-TH" sz="2500" b="1" dirty="0">
                          <a:latin typeface="EucrosiaUPC" pitchFamily="18" charset="-34"/>
                          <a:cs typeface="EucrosiaUPC" pitchFamily="18" charset="-34"/>
                        </a:rPr>
                        <a:t>กรณีอื่นที่กำหนด        ในกฎกระทรวง</a:t>
                      </a:r>
                      <a:endParaRPr lang="th-TH" altLang="th-TH" sz="2500" b="1" dirty="0">
                        <a:solidFill>
                          <a:schemeClr val="tx1"/>
                        </a:solidFill>
                        <a:latin typeface="EucrosiaUPC" pitchFamily="18" charset="-34"/>
                        <a:ea typeface="Times New Roman" panose="02020603050405020304" pitchFamily="18" charset="0"/>
                        <a:cs typeface="EucrosiaUPC" pitchFamily="18" charset="-3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500" b="1" dirty="0">
                        <a:solidFill>
                          <a:schemeClr val="tx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กฎกระทรวง</a:t>
                      </a:r>
                    </a:p>
                    <a:p>
                      <a:pPr algn="ctr"/>
                      <a:r>
                        <a:rPr lang="th-TH" sz="22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กำหนดพัสดุและวิธีการจัดซื้อจัดจ้างพัสดุ</a:t>
                      </a:r>
                    </a:p>
                    <a:p>
                      <a:pPr algn="ctr"/>
                      <a:r>
                        <a:rPr lang="th-TH" sz="22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ที่รัฐต้องการส่งเสริมหรือสนับสนุน พ.ศ. 2563 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หมวด 1 พัสดุส่งเสริมและพัฒนาด้านการเกษตร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หมวด 2 </a:t>
                      </a:r>
                      <a:r>
                        <a:rPr lang="th-TH" sz="22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พัสดุส่งเสริมวิสาหกิจและการประกอบอาชีพ และพัสดุส่งเสริม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          ผู้ด้อยโอกาส</a:t>
                      </a: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หมวด 3 พัสดุส่งเสริมการเรียนการสอน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หมวด 4 พัสดุส่งเสริมนวัตกรรม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หมวด 5 พัสดุส่งเสริมสุขภาพและสาธารณสุข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หมวด 6 พัสดุส่งเสริมความมั่นคงด้านพลังงานและทรัพยากรธรรมชาติ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หมวด 7 พัสดุส่งเสริมความมั่นคงด้านความปลอดภัยทางอาหารและสินค้าเกษตร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หมวด 8 </a:t>
                      </a:r>
                      <a:r>
                        <a:rPr lang="th-TH" sz="22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ประเภทของที่ปรึกษาที่รัฐต้องการส่งเสริมหรือสนับสนุน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50842">
                <a:tc>
                  <a:txBody>
                    <a:bodyPr/>
                    <a:lstStyle/>
                    <a:p>
                      <a:endParaRPr lang="th-TH" sz="25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h-TH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(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2</a:t>
                      </a:r>
                      <a:r>
                        <a:rPr kumimoji="0" lang="th-TH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) </a:t>
                      </a:r>
                      <a:r>
                        <a:rPr kumimoji="0" lang="th-TH" sz="25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จัดทำรายงานผลการพิจารณา </a:t>
                      </a:r>
                      <a:r>
                        <a:rPr kumimoji="0" lang="th-TH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โดยให้นำความในข้อ </a:t>
                      </a: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5</a:t>
                      </a:r>
                      <a:r>
                        <a:rPr kumimoji="0" lang="th-TH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5 (4) มาใช้บังคับโดยอนุโลม</a:t>
                      </a:r>
                      <a:endParaRPr lang="th-TH" sz="2500" b="1" dirty="0">
                        <a:solidFill>
                          <a:schemeClr val="tx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FF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428</a:t>
            </a:fld>
            <a:endParaRPr lang="th-TH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946354"/>
              </p:ext>
            </p:extLst>
          </p:nvPr>
        </p:nvGraphicFramePr>
        <p:xfrm>
          <a:off x="72008" y="66680"/>
          <a:ext cx="9036496" cy="687509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237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127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33278">
                <a:tc>
                  <a:txBody>
                    <a:bodyPr/>
                    <a:lstStyle/>
                    <a:p>
                      <a:pPr algn="ctr"/>
                      <a:r>
                        <a:rPr lang="th-TH" sz="2200" b="1" dirty="0">
                          <a:latin typeface="EucrosiaUPC" pitchFamily="18" charset="-34"/>
                          <a:cs typeface="EucrosiaUPC" pitchFamily="18" charset="-34"/>
                        </a:rPr>
                        <a:t> เงื่อนไขวิธีเฉพาะเจาะจง</a:t>
                      </a:r>
                    </a:p>
                    <a:p>
                      <a:pPr algn="ctr"/>
                      <a:r>
                        <a:rPr lang="th-TH" sz="2200" b="1" dirty="0">
                          <a:latin typeface="EucrosiaUPC" pitchFamily="18" charset="-34"/>
                          <a:cs typeface="EucrosiaUPC" pitchFamily="18" charset="-34"/>
                        </a:rPr>
                        <a:t>พ.ร.บ. มาตรา 56 </a:t>
                      </a:r>
                      <a:br>
                        <a:rPr lang="th-TH" sz="2200" b="1" dirty="0">
                          <a:latin typeface="EucrosiaUPC" pitchFamily="18" charset="-34"/>
                          <a:cs typeface="EucrosiaUPC" pitchFamily="18" charset="-34"/>
                        </a:rPr>
                      </a:br>
                      <a:r>
                        <a:rPr lang="th-TH" sz="2200" b="1" dirty="0">
                          <a:latin typeface="EucrosiaUPC" pitchFamily="18" charset="-34"/>
                          <a:cs typeface="EucrosiaUPC" pitchFamily="18" charset="-34"/>
                        </a:rPr>
                        <a:t>วรรคหนึ่ง (2)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กฎกระทรวง</a:t>
                      </a:r>
                    </a:p>
                    <a:p>
                      <a:pPr algn="ctr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กำหนดวงเงินการจัดซื้อจัดจ้างพัสดุโดยวิธีเฉพาะเจาะจง วงเงินการจัดซื้อจัดจ้าง </a:t>
                      </a:r>
                    </a:p>
                    <a:p>
                      <a:pPr algn="ctr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ที่ไม่ทำข้อตกลงเป็นหนังสือ และวงเงินการจัดซื้อจัดจ้างในการแต่งตั้งผู้ตรวจรับพัสดุ</a:t>
                      </a:r>
                    </a:p>
                    <a:p>
                      <a:pPr algn="ctr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พ.ศ. 2560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ข้อ 1 การจัดซื้อจัดจ้างสินค้า งานบริการ หรืองานก่อสร้าง ที่มีการผลิต จำหน่าย ก่อสร้าง หรือให้บริการทั่วไป และมีวงเงินในการจัดซื้อจัดจ้างครั้งหนึ่ง</a:t>
                      </a: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ไม่เกิน 500,000 บาท </a:t>
                      </a: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ให้ใช้วิธีเฉพาะเจาะจง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ข้อ 2 ..................................................</a:t>
                      </a:r>
                    </a:p>
                    <a:p>
                      <a:pPr algn="r"/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ให้ไว้ ณ วันที่ 23 สิงหาคม พ.ศ. 2560</a:t>
                      </a:r>
                      <a:endParaRPr lang="th-TH" sz="22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17074">
                <a:tc>
                  <a:txBody>
                    <a:bodyPr/>
                    <a:lstStyle/>
                    <a:p>
                      <a:r>
                        <a:rPr lang="th-TH" altLang="th-TH" sz="2200" b="1" dirty="0"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(ข) การจัดซื้อจัดจ้างพัสดุที่การผลิต จำหน่าย หรือให้บริการทั่วไป และ</a:t>
                      </a:r>
                    </a:p>
                    <a:p>
                      <a:r>
                        <a:rPr lang="th-TH" altLang="th-TH" sz="2200" b="1" dirty="0"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มีวงเงินในการจัดซื้อจัดจ้างครั้งหนึ่งไม่เกิน</a:t>
                      </a:r>
                      <a:br>
                        <a:rPr lang="th-TH" altLang="th-TH" sz="2200" b="1" dirty="0"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</a:br>
                      <a:r>
                        <a:rPr lang="th-TH" altLang="th-TH" sz="2200" b="1" dirty="0"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วงเงินตามที่กำหนด   ในกฎกระทรวง</a:t>
                      </a:r>
                      <a:endParaRPr lang="th-TH" sz="2400" b="1" dirty="0">
                        <a:solidFill>
                          <a:schemeClr val="tx1"/>
                        </a:solidFill>
                        <a:effectLst>
                          <a:innerShdw blurRad="114300">
                            <a:prstClr val="black"/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th-TH" sz="22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04138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วิธีปฏิบัติ</a:t>
                      </a:r>
                    </a:p>
                    <a:p>
                      <a:pPr algn="ctr"/>
                      <a:r>
                        <a:rPr lang="th-TH" sz="24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ตามระเบียบกระทรวงการคลังฯ</a:t>
                      </a:r>
                      <a:r>
                        <a:rPr lang="th-TH" sz="2400" b="1" baseline="0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ข้อ 79</a:t>
                      </a:r>
                      <a:endParaRPr lang="th-TH" sz="24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1711325" algn="l"/>
                        </a:tabLst>
                      </a:pP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         </a:t>
                      </a: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กรณีตามมาตรา 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56</a:t>
                      </a: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 วรรคหนึ่ง (2) (ข) ให้เจ้าหน้าที่เจรจาตกลงราคากับผู้ประกอบการที่มีอาชีพขายหรือรับจ้างนั้นโดยตรง แล้วให้หัวหน้าเจ้าหน้าที่ซื้อหรือจ้างได้ภายในวงเงินที่ได้รับความเห็นชอบจากหัวหน้าหน่วยงานของรัฐ ตามข้อ </a:t>
                      </a:r>
                      <a:r>
                        <a:rPr lang="en-US" sz="2200" b="1" dirty="0"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24</a:t>
                      </a:r>
                      <a:endParaRPr kumimoji="0" lang="th-TH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ea typeface="Cordia New" pitchFamily="34" charset="-34"/>
                        <a:cs typeface="EucrosiaUPC" pitchFamily="18" charset="-34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1711325" algn="l"/>
                        </a:tabLst>
                      </a:pP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         การซื้อหรือจ้างตามวรรคหนึ่ง ในกรณีที่</a:t>
                      </a:r>
                      <a:r>
                        <a:rPr kumimoji="0" lang="th-TH" sz="22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มีความจำเป็นเร่งด่วน</a:t>
                      </a:r>
                      <a:r>
                        <a:rPr kumimoji="0" lang="th-TH" sz="22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ที่เกิดขึ้นโดยไม่ได้คาดหมายไว้ก่อน</a:t>
                      </a:r>
                      <a:r>
                        <a:rPr kumimoji="0" lang="th-TH" sz="22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และไม่อาจดำเนินการตามปกติได้ทัน </a:t>
                      </a: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ให้เจ้าหน้าที่หรือผู้ที่รับผิดชอบในการปฏิบัติงานนั้นดำเนินการไปก่อนแล้วรีบรายงานขอความเห็นชอบต่อหัวหน้าหน่วยงานของรัฐ และเมื่อหัวหน้าหน่วยงานของรัฐให้ความเห็นชอบแล้ว ให้ถือว่ารายงานดังกล่าวเป็นหลักฐานการตรวจรับโดยอนุโลม</a:t>
                      </a:r>
                      <a:endParaRPr lang="th-TH" sz="22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FF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429</a:t>
            </a:fld>
            <a:endParaRPr lang="th-TH"/>
          </a:p>
        </p:txBody>
      </p:sp>
      <p:pic>
        <p:nvPicPr>
          <p:cNvPr id="3" name="Picture 2" descr="เจาะจง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82074"/>
            <a:ext cx="7200800" cy="3272096"/>
          </a:xfrm>
          <a:prstGeom prst="rect">
            <a:avLst/>
          </a:prstGeom>
        </p:spPr>
      </p:pic>
      <p:pic>
        <p:nvPicPr>
          <p:cNvPr id="4" name="Picture 3" descr="เจาะจง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1" y="3501008"/>
            <a:ext cx="7344817" cy="285694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251520" y="260648"/>
            <a:ext cx="1224136" cy="6001643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</a:pPr>
            <a:endParaRPr lang="th-TH" sz="2400" b="1" dirty="0">
              <a:solidFill>
                <a:srgbClr val="0000FF"/>
              </a:solidFill>
              <a:latin typeface="EucrosiaUPC" pitchFamily="18" charset="-34"/>
              <a:ea typeface="Cordia New" pitchFamily="34" charset="-34"/>
              <a:cs typeface="EucrosiaUPC" pitchFamily="18" charset="-34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</a:pPr>
            <a:endParaRPr lang="th-TH" sz="3200" b="1" dirty="0">
              <a:solidFill>
                <a:srgbClr val="0000FF"/>
              </a:solidFill>
              <a:latin typeface="EucrosiaUPC" pitchFamily="18" charset="-34"/>
              <a:ea typeface="Cordia New" pitchFamily="34" charset="-34"/>
              <a:cs typeface="EucrosiaUPC" pitchFamily="18" charset="-34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การตั้งคณะ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กรรมการซื้อหรือจ้างในวิธีเฉพาะ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เจาะจง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ตามข้อ 79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</a:pP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</a:pPr>
            <a:r>
              <a:rPr lang="en-US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ผู้ชายอารมณ์ดีใจเล็กๆ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684240"/>
            <a:ext cx="1658710" cy="269708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43</a:t>
            </a:fld>
            <a:endParaRPr lang="th-TH"/>
          </a:p>
        </p:txBody>
      </p:sp>
      <p:pic>
        <p:nvPicPr>
          <p:cNvPr id="5" name="Picture 4" descr="บริหาร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268760"/>
            <a:ext cx="7272808" cy="5179739"/>
          </a:xfrm>
          <a:prstGeom prst="rect">
            <a:avLst/>
          </a:prstGeom>
        </p:spPr>
      </p:pic>
      <p:pic>
        <p:nvPicPr>
          <p:cNvPr id="6" name="Picture 5" descr="บริหาร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116632"/>
            <a:ext cx="7324725" cy="116205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1187624" y="1196752"/>
            <a:ext cx="295232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/>
          </p:cNvSpPr>
          <p:nvPr>
            <p:ph type="ctrTitle"/>
          </p:nvPr>
        </p:nvSpPr>
        <p:spPr bwMode="auto">
          <a:xfrm>
            <a:off x="546100" y="508000"/>
            <a:ext cx="8204200" cy="7366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defRPr/>
            </a:pPr>
            <a:r>
              <a:rPr lang="th-TH" sz="4400" b="1" cap="none" dirty="0">
                <a:solidFill>
                  <a:schemeClr val="bg1"/>
                </a:solidFill>
                <a:effectLst/>
                <a:latin typeface="EucrosiaUPC" pitchFamily="18" charset="-34"/>
                <a:cs typeface="EucrosiaUPC" pitchFamily="18" charset="-34"/>
              </a:rPr>
              <a:t>การดำเนินการโดยวิธีตกลงราคา </a:t>
            </a:r>
            <a:r>
              <a:rPr lang="th-TH" sz="2100" b="1" cap="none" dirty="0">
                <a:solidFill>
                  <a:schemeClr val="bg1"/>
                </a:solidFill>
                <a:effectLst/>
                <a:latin typeface="EucrosiaUPC" pitchFamily="18" charset="-34"/>
                <a:cs typeface="EucrosiaUPC" pitchFamily="18" charset="-34"/>
              </a:rPr>
              <a:t>(1)</a:t>
            </a:r>
            <a:r>
              <a:rPr lang="th-TH" sz="4400" b="1" cap="none" dirty="0">
                <a:solidFill>
                  <a:schemeClr val="bg1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32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485775-F1D0-4036-BEA5-CC3D5E0E5216}" type="slidenum">
              <a:rPr lang="en-US">
                <a:latin typeface="EucrosiaUPC" pitchFamily="18" charset="-34"/>
                <a:cs typeface="EucrosiaUPC" pitchFamily="18" charset="-34"/>
              </a:rPr>
              <a:pPr>
                <a:defRPr/>
              </a:pPr>
              <a:t>430</a:t>
            </a:fld>
            <a:endParaRPr lang="en-US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179512" y="188640"/>
            <a:ext cx="8784976" cy="1008112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วิธีเฉพาะเจาะจงตามมาตรา 56(2)(ข) </a:t>
            </a:r>
            <a:r>
              <a:rPr lang="en-US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: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กรณีวงเงินไม่เกิน 5 แสนบาท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ประกอบระเบียบกระทรวงการคลังฯ ข้อ 79 วรรคหนึ่ง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0813" y="1354139"/>
            <a:ext cx="8688388" cy="4951414"/>
            <a:chOff x="167" y="853"/>
            <a:chExt cx="5473" cy="3119"/>
          </a:xfrm>
        </p:grpSpPr>
        <p:sp>
          <p:nvSpPr>
            <p:cNvPr id="33798" name="Rectangle 5"/>
            <p:cNvSpPr>
              <a:spLocks noChangeArrowheads="1"/>
            </p:cNvSpPr>
            <p:nvPr/>
          </p:nvSpPr>
          <p:spPr bwMode="auto">
            <a:xfrm>
              <a:off x="3564" y="2160"/>
              <a:ext cx="1488" cy="499"/>
            </a:xfrm>
            <a:prstGeom prst="rect">
              <a:avLst/>
            </a:prstGeom>
            <a:solidFill>
              <a:srgbClr val="E6CDFF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799" name="Rectangle 6"/>
            <p:cNvSpPr>
              <a:spLocks noChangeArrowheads="1"/>
            </p:cNvSpPr>
            <p:nvPr/>
          </p:nvSpPr>
          <p:spPr bwMode="auto">
            <a:xfrm>
              <a:off x="2616" y="3339"/>
              <a:ext cx="3024" cy="633"/>
            </a:xfrm>
            <a:prstGeom prst="rect">
              <a:avLst/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01" name="Text Box 8"/>
            <p:cNvSpPr txBox="1">
              <a:spLocks noChangeArrowheads="1"/>
            </p:cNvSpPr>
            <p:nvPr/>
          </p:nvSpPr>
          <p:spPr bwMode="auto">
            <a:xfrm>
              <a:off x="935" y="1104"/>
              <a:ext cx="1291" cy="410"/>
            </a:xfrm>
            <a:prstGeom prst="rect">
              <a:avLst/>
            </a:prstGeom>
            <a:solidFill>
              <a:srgbClr val="9CF2FE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th-TH" sz="3600" b="1" dirty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เจ้าหน้าที่</a:t>
              </a:r>
            </a:p>
          </p:txBody>
        </p:sp>
        <p:sp>
          <p:nvSpPr>
            <p:cNvPr id="33802" name="Text Box 9"/>
            <p:cNvSpPr txBox="1">
              <a:spLocks noChangeArrowheads="1"/>
            </p:cNvSpPr>
            <p:nvPr/>
          </p:nvSpPr>
          <p:spPr bwMode="auto">
            <a:xfrm>
              <a:off x="630" y="2237"/>
              <a:ext cx="1731" cy="410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th-TH" sz="3600" b="1" dirty="0">
                  <a:latin typeface="EucrosiaUPC" pitchFamily="18" charset="-34"/>
                  <a:cs typeface="EucrosiaUPC" pitchFamily="18" charset="-34"/>
                </a:rPr>
                <a:t>หัวหน้าเจ้าหน้าที่</a:t>
              </a:r>
            </a:p>
          </p:txBody>
        </p:sp>
        <p:sp>
          <p:nvSpPr>
            <p:cNvPr id="33803" name="Text Box 10"/>
            <p:cNvSpPr txBox="1">
              <a:spLocks noChangeArrowheads="1"/>
            </p:cNvSpPr>
            <p:nvPr/>
          </p:nvSpPr>
          <p:spPr bwMode="auto">
            <a:xfrm>
              <a:off x="415" y="3521"/>
              <a:ext cx="2094" cy="368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th-TH" sz="3200" b="1" dirty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หัวหน้าหน่วยงานของรัฐ</a:t>
              </a:r>
            </a:p>
          </p:txBody>
        </p:sp>
        <p:sp>
          <p:nvSpPr>
            <p:cNvPr id="33804" name="Line 11"/>
            <p:cNvSpPr>
              <a:spLocks noChangeShapeType="1"/>
            </p:cNvSpPr>
            <p:nvPr/>
          </p:nvSpPr>
          <p:spPr bwMode="auto">
            <a:xfrm>
              <a:off x="2340" y="1152"/>
              <a:ext cx="2052" cy="852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wrap="none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05" name="Line 12"/>
            <p:cNvSpPr>
              <a:spLocks noChangeShapeType="1"/>
            </p:cNvSpPr>
            <p:nvPr/>
          </p:nvSpPr>
          <p:spPr bwMode="auto">
            <a:xfrm flipH="1" flipV="1">
              <a:off x="2268" y="1673"/>
              <a:ext cx="1143" cy="475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wrap="none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06" name="AutoShape 13"/>
            <p:cNvSpPr>
              <a:spLocks noChangeArrowheads="1"/>
            </p:cNvSpPr>
            <p:nvPr/>
          </p:nvSpPr>
          <p:spPr bwMode="auto">
            <a:xfrm>
              <a:off x="2472" y="2328"/>
              <a:ext cx="984" cy="356"/>
            </a:xfrm>
            <a:prstGeom prst="leftRightArrow">
              <a:avLst>
                <a:gd name="adj1" fmla="val 50000"/>
                <a:gd name="adj2" fmla="val 55281"/>
              </a:avLst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07" name="Text Box 14"/>
            <p:cNvSpPr txBox="1">
              <a:spLocks noChangeArrowheads="1"/>
            </p:cNvSpPr>
            <p:nvPr/>
          </p:nvSpPr>
          <p:spPr bwMode="auto">
            <a:xfrm>
              <a:off x="167" y="1661"/>
              <a:ext cx="1243" cy="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>
                <a:lnSpc>
                  <a:spcPct val="70000"/>
                </a:lnSpc>
                <a:spcBef>
                  <a:spcPct val="50000"/>
                </a:spcBef>
              </a:pPr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รายงานขอซื้อขอจ้าง</a:t>
              </a:r>
            </a:p>
            <a:p>
              <a:pPr algn="ctr" eaLnBrk="0" hangingPunct="0"/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(ข้อ </a:t>
              </a:r>
              <a:r>
                <a:rPr lang="en-US" sz="2400" b="1" dirty="0">
                  <a:latin typeface="EucrosiaUPC" pitchFamily="18" charset="-34"/>
                  <a:cs typeface="EucrosiaUPC" pitchFamily="18" charset="-34"/>
                </a:rPr>
                <a:t>22)</a:t>
              </a:r>
              <a:endParaRPr lang="th-TH" sz="24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08" name="AutoShape 15"/>
            <p:cNvSpPr>
              <a:spLocks noChangeArrowheads="1"/>
            </p:cNvSpPr>
            <p:nvPr/>
          </p:nvSpPr>
          <p:spPr bwMode="auto">
            <a:xfrm>
              <a:off x="481" y="1253"/>
              <a:ext cx="384" cy="379"/>
            </a:xfrm>
            <a:prstGeom prst="star8">
              <a:avLst>
                <a:gd name="adj" fmla="val 28028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eaLnBrk="0" hangingPunct="0"/>
              <a:r>
                <a:rPr lang="en-US" sz="2800" b="1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1</a:t>
              </a:r>
              <a:endParaRPr lang="en-US" sz="1600" b="1">
                <a:solidFill>
                  <a:srgbClr val="EEE0AE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83984" name="AutoShape 16"/>
            <p:cNvSpPr>
              <a:spLocks noChangeArrowheads="1"/>
            </p:cNvSpPr>
            <p:nvPr/>
          </p:nvSpPr>
          <p:spPr bwMode="auto">
            <a:xfrm>
              <a:off x="2363" y="1991"/>
              <a:ext cx="362" cy="350"/>
            </a:xfrm>
            <a:prstGeom prst="star8">
              <a:avLst>
                <a:gd name="adj" fmla="val 29046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eaLnBrk="0" hangingPunct="0">
                <a:defRPr/>
              </a:pPr>
              <a:r>
                <a:rPr lang="en-US" sz="2800" b="1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5</a:t>
              </a:r>
              <a:endParaRPr lang="en-US" sz="2000" b="1" dirty="0">
                <a:solidFill>
                  <a:srgbClr val="EEE0A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10" name="AutoShape 17"/>
            <p:cNvSpPr>
              <a:spLocks noChangeArrowheads="1"/>
            </p:cNvSpPr>
            <p:nvPr/>
          </p:nvSpPr>
          <p:spPr bwMode="auto">
            <a:xfrm>
              <a:off x="2347" y="1349"/>
              <a:ext cx="329" cy="328"/>
            </a:xfrm>
            <a:prstGeom prst="star8">
              <a:avLst>
                <a:gd name="adj" fmla="val 28106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eaLnBrk="0" hangingPunct="0"/>
              <a:r>
                <a:rPr lang="en-US" sz="2800" b="1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4</a:t>
              </a:r>
              <a:endParaRPr lang="en-US" sz="2800" b="1">
                <a:solidFill>
                  <a:srgbClr val="EEE0AE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11" name="AutoShape 18"/>
            <p:cNvSpPr>
              <a:spLocks noChangeArrowheads="1"/>
            </p:cNvSpPr>
            <p:nvPr/>
          </p:nvSpPr>
          <p:spPr bwMode="auto">
            <a:xfrm rot="1359326">
              <a:off x="2722" y="853"/>
              <a:ext cx="336" cy="285"/>
            </a:xfrm>
            <a:prstGeom prst="star8">
              <a:avLst>
                <a:gd name="adj" fmla="val 28810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eaLnBrk="0" hangingPunct="0"/>
              <a:r>
                <a:rPr lang="en-US" sz="2800" b="1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3</a:t>
              </a:r>
              <a:endParaRPr lang="en-US" sz="1600" b="1" dirty="0">
                <a:solidFill>
                  <a:srgbClr val="EEE0AE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83987" name="Text Box 19"/>
            <p:cNvSpPr txBox="1">
              <a:spLocks noChangeArrowheads="1"/>
            </p:cNvSpPr>
            <p:nvPr/>
          </p:nvSpPr>
          <p:spPr bwMode="auto">
            <a:xfrm rot="1353025">
              <a:off x="3012" y="1214"/>
              <a:ext cx="128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 eaLnBrk="0" hangingPunct="0">
                <a:spcBef>
                  <a:spcPct val="50000"/>
                </a:spcBef>
                <a:defRPr/>
              </a:pPr>
              <a:r>
                <a:rPr lang="th-TH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เจรจาตกลงราคา</a:t>
              </a:r>
            </a:p>
          </p:txBody>
        </p:sp>
        <p:sp>
          <p:nvSpPr>
            <p:cNvPr id="83988" name="AutoShape 20"/>
            <p:cNvSpPr>
              <a:spLocks noChangeArrowheads="1"/>
            </p:cNvSpPr>
            <p:nvPr/>
          </p:nvSpPr>
          <p:spPr bwMode="auto">
            <a:xfrm>
              <a:off x="3432" y="2820"/>
              <a:ext cx="318" cy="351"/>
            </a:xfrm>
            <a:prstGeom prst="star8">
              <a:avLst>
                <a:gd name="adj" fmla="val 29046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eaLnBrk="0" hangingPunct="0">
                <a:defRPr/>
              </a:pPr>
              <a:r>
                <a:rPr lang="en-US" sz="2800" b="1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6</a:t>
              </a:r>
              <a:endParaRPr lang="en-US" sz="2000" b="1">
                <a:solidFill>
                  <a:srgbClr val="EEE0A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83989" name="Text Box 21"/>
            <p:cNvSpPr txBox="1">
              <a:spLocks noChangeArrowheads="1"/>
            </p:cNvSpPr>
            <p:nvPr/>
          </p:nvSpPr>
          <p:spPr bwMode="auto">
            <a:xfrm>
              <a:off x="4137" y="2809"/>
              <a:ext cx="121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 eaLnBrk="0" hangingPunct="0">
                <a:spcBef>
                  <a:spcPct val="50000"/>
                </a:spcBef>
                <a:defRPr/>
              </a:pPr>
              <a:r>
                <a:rPr lang="th-TH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ส่งมอบพัสดุ</a:t>
              </a:r>
            </a:p>
          </p:txBody>
        </p:sp>
        <p:sp>
          <p:nvSpPr>
            <p:cNvPr id="83990" name="Text Box 22"/>
            <p:cNvSpPr txBox="1">
              <a:spLocks noChangeArrowheads="1"/>
            </p:cNvSpPr>
            <p:nvPr/>
          </p:nvSpPr>
          <p:spPr bwMode="auto">
            <a:xfrm rot="1465785">
              <a:off x="2635" y="1612"/>
              <a:ext cx="107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  <a:defRPr/>
              </a:pPr>
              <a:r>
                <a:rPr lang="th-TH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เสนอราคา</a:t>
              </a:r>
            </a:p>
          </p:txBody>
        </p:sp>
        <p:sp>
          <p:nvSpPr>
            <p:cNvPr id="83991" name="Text Box 23"/>
            <p:cNvSpPr txBox="1">
              <a:spLocks noChangeArrowheads="1"/>
            </p:cNvSpPr>
            <p:nvPr/>
          </p:nvSpPr>
          <p:spPr bwMode="auto">
            <a:xfrm>
              <a:off x="2634" y="2329"/>
              <a:ext cx="702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 eaLnBrk="0" hangingPunct="0">
                <a:spcBef>
                  <a:spcPct val="50000"/>
                </a:spcBef>
                <a:defRPr/>
              </a:pPr>
              <a:r>
                <a:rPr lang="th-TH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EucrosiaUPC" pitchFamily="18" charset="-34"/>
                  <a:cs typeface="EucrosiaUPC" pitchFamily="18" charset="-34"/>
                </a:rPr>
                <a:t>ซื้อ/จ้าง</a:t>
              </a:r>
            </a:p>
          </p:txBody>
        </p:sp>
        <p:sp>
          <p:nvSpPr>
            <p:cNvPr id="33817" name="Text Box 24"/>
            <p:cNvSpPr txBox="1">
              <a:spLocks noChangeArrowheads="1"/>
            </p:cNvSpPr>
            <p:nvPr/>
          </p:nvSpPr>
          <p:spPr bwMode="auto">
            <a:xfrm>
              <a:off x="1044" y="2868"/>
              <a:ext cx="816" cy="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70000"/>
                </a:lnSpc>
                <a:spcBef>
                  <a:spcPct val="50000"/>
                </a:spcBef>
              </a:pPr>
              <a:r>
                <a:rPr lang="th-TH" sz="2800" b="1" dirty="0">
                  <a:latin typeface="EucrosiaUPC" pitchFamily="18" charset="-34"/>
                  <a:cs typeface="EucrosiaUPC" pitchFamily="18" charset="-34"/>
                </a:rPr>
                <a:t>เห็นชอบ (ข้อ 24)</a:t>
              </a:r>
              <a:endParaRPr lang="en-GB" sz="2800" b="1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18" name="AutoShape 25"/>
            <p:cNvSpPr>
              <a:spLocks noChangeArrowheads="1"/>
            </p:cNvSpPr>
            <p:nvPr/>
          </p:nvSpPr>
          <p:spPr bwMode="auto">
            <a:xfrm>
              <a:off x="1306" y="1656"/>
              <a:ext cx="240" cy="468"/>
            </a:xfrm>
            <a:prstGeom prst="downArrow">
              <a:avLst>
                <a:gd name="adj1" fmla="val 50000"/>
                <a:gd name="adj2" fmla="val 48750"/>
              </a:avLst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19" name="AutoShape 26"/>
            <p:cNvSpPr>
              <a:spLocks noChangeArrowheads="1"/>
            </p:cNvSpPr>
            <p:nvPr/>
          </p:nvSpPr>
          <p:spPr bwMode="auto">
            <a:xfrm rot="10799809">
              <a:off x="1632" y="1632"/>
              <a:ext cx="240" cy="468"/>
            </a:xfrm>
            <a:prstGeom prst="downArrow">
              <a:avLst>
                <a:gd name="adj1" fmla="val 50157"/>
                <a:gd name="adj2" fmla="val 48082"/>
              </a:avLst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20" name="AutoShape 27"/>
            <p:cNvSpPr>
              <a:spLocks noChangeArrowheads="1"/>
            </p:cNvSpPr>
            <p:nvPr/>
          </p:nvSpPr>
          <p:spPr bwMode="auto">
            <a:xfrm>
              <a:off x="756" y="2856"/>
              <a:ext cx="240" cy="468"/>
            </a:xfrm>
            <a:prstGeom prst="downArrow">
              <a:avLst>
                <a:gd name="adj1" fmla="val 50000"/>
                <a:gd name="adj2" fmla="val 48750"/>
              </a:avLst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21" name="AutoShape 28"/>
            <p:cNvSpPr>
              <a:spLocks noChangeArrowheads="1"/>
            </p:cNvSpPr>
            <p:nvPr/>
          </p:nvSpPr>
          <p:spPr bwMode="auto">
            <a:xfrm rot="10775905">
              <a:off x="1884" y="2820"/>
              <a:ext cx="240" cy="468"/>
            </a:xfrm>
            <a:prstGeom prst="downArrow">
              <a:avLst>
                <a:gd name="adj1" fmla="val 50000"/>
                <a:gd name="adj2" fmla="val 48750"/>
              </a:avLst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22" name="Rectangle 29"/>
            <p:cNvSpPr>
              <a:spLocks noChangeArrowheads="1"/>
            </p:cNvSpPr>
            <p:nvPr/>
          </p:nvSpPr>
          <p:spPr bwMode="auto">
            <a:xfrm>
              <a:off x="2737" y="3339"/>
              <a:ext cx="2776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th-TH" sz="28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คณะกรรมการตรวจรับพัสดุ/</a:t>
              </a:r>
            </a:p>
            <a:p>
              <a:pPr algn="ctr" eaLnBrk="0" hangingPunct="0"/>
              <a:r>
                <a:rPr lang="th-TH" sz="28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ผู้ตรวจรับพัสดุ (กรณีไม่เกิน 1 แสนบาท)</a:t>
              </a:r>
            </a:p>
          </p:txBody>
        </p:sp>
        <p:sp>
          <p:nvSpPr>
            <p:cNvPr id="33823" name="Rectangle 30"/>
            <p:cNvSpPr>
              <a:spLocks noChangeArrowheads="1"/>
            </p:cNvSpPr>
            <p:nvPr/>
          </p:nvSpPr>
          <p:spPr bwMode="auto">
            <a:xfrm>
              <a:off x="3651" y="2249"/>
              <a:ext cx="134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th-TH" sz="32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36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ผู้ประกอบการ</a:t>
              </a:r>
            </a:p>
          </p:txBody>
        </p:sp>
        <p:sp>
          <p:nvSpPr>
            <p:cNvPr id="33824" name="AutoShape 31"/>
            <p:cNvSpPr>
              <a:spLocks noChangeArrowheads="1"/>
            </p:cNvSpPr>
            <p:nvPr/>
          </p:nvSpPr>
          <p:spPr bwMode="auto">
            <a:xfrm>
              <a:off x="3840" y="2808"/>
              <a:ext cx="240" cy="372"/>
            </a:xfrm>
            <a:prstGeom prst="downArrow">
              <a:avLst>
                <a:gd name="adj1" fmla="val 50000"/>
                <a:gd name="adj2" fmla="val 38750"/>
              </a:avLst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800" name="AutoShape 7"/>
            <p:cNvSpPr>
              <a:spLocks noChangeArrowheads="1"/>
            </p:cNvSpPr>
            <p:nvPr/>
          </p:nvSpPr>
          <p:spPr bwMode="auto">
            <a:xfrm>
              <a:off x="321" y="3203"/>
              <a:ext cx="355" cy="320"/>
            </a:xfrm>
            <a:prstGeom prst="star8">
              <a:avLst>
                <a:gd name="adj" fmla="val 28028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eaLnBrk="0" hangingPunct="0"/>
              <a:r>
                <a:rPr lang="en-US" sz="2800" b="1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2</a:t>
              </a:r>
              <a:endParaRPr lang="en-US" sz="2000" b="1" dirty="0">
                <a:solidFill>
                  <a:schemeClr val="tx2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3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0" name="Straight Connector 3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Rectangle 4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2" name="Rectangle 4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9" name="Straight Connector 3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Oval 3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/>
    </p:bldLst>
  </p:timing>
</p:sld>
</file>

<file path=ppt/slides/slide4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431</a:t>
            </a:fld>
            <a:endParaRPr lang="th-TH"/>
          </a:p>
        </p:txBody>
      </p:sp>
      <p:grpSp>
        <p:nvGrpSpPr>
          <p:cNvPr id="5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755576" y="836712"/>
            <a:ext cx="777686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Courier New" panose="02070309020205020404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การจัดซื้อจัดจ้างจากผู้ประกอบวิสาหกิจขนาดกลางและขนาดย่อม (</a:t>
            </a:r>
            <a:r>
              <a:rPr lang="en-US" sz="32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SMEs)</a:t>
            </a:r>
            <a:r>
              <a:rPr lang="th-TH" sz="32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</a:p>
          <a:p>
            <a:pPr marL="630238" indent="-280988"/>
            <a:r>
              <a:rPr lang="th-TH" sz="3200" dirty="0">
                <a:latin typeface="EucrosiaUPC" panose="02020603050405020304" pitchFamily="18" charset="-34"/>
                <a:cs typeface="EucrosiaUPC" panose="02020603050405020304" pitchFamily="18" charset="-34"/>
              </a:rPr>
              <a:t>1. กฎกระทรวงกำหนดพัสดุและวิธีการจัดซื้อจัดจ้างพัสดุที่รัฐต้องการส่งเสริมหรือสนับสนุน (ฉบับที่ 2) พ.ศ. 2563 ซี่งมีผลใช้บังคับตั้งแต่วันที่ 22 ธันวาคม 2563</a:t>
            </a:r>
          </a:p>
          <a:p>
            <a:pPr marL="630238" indent="-268288"/>
            <a:r>
              <a:rPr lang="th-TH" sz="3200" dirty="0">
                <a:latin typeface="EucrosiaUPC" panose="02020603050405020304" pitchFamily="18" charset="-34"/>
                <a:cs typeface="EucrosiaUPC" panose="02020603050405020304" pitchFamily="18" charset="-34"/>
              </a:rPr>
              <a:t>2. หนังสือคณะกรรมการวินิจฉัยปัญหาการจัดซื้อจัดจ้างและการบริหารพัสดุภาครัฐ</a:t>
            </a:r>
          </a:p>
          <a:p>
            <a:pPr marL="1162050" indent="-449263"/>
            <a:r>
              <a:rPr lang="th-TH" sz="3200" dirty="0">
                <a:latin typeface="EucrosiaUPC" panose="02020603050405020304" pitchFamily="18" charset="-34"/>
                <a:cs typeface="EucrosiaUPC" panose="02020603050405020304" pitchFamily="18" charset="-34"/>
              </a:rPr>
              <a:t>2.1 ด่วนที่สุด ที่ กค (กวจ) 0405.2/ว 78 ลงวันที่ 31 มกราคม 2565 (ใช้บังคับตั้งแต่ 1 ก.พ. 65 เป็นต้นไป)</a:t>
            </a:r>
          </a:p>
          <a:p>
            <a:pPr marL="1252538" indent="-890588"/>
            <a:r>
              <a:rPr lang="th-TH" sz="3200" dirty="0">
                <a:latin typeface="EucrosiaUPC" panose="02020603050405020304" pitchFamily="18" charset="-34"/>
                <a:cs typeface="EucrosiaUPC" panose="02020603050405020304" pitchFamily="18" charset="-34"/>
              </a:rPr>
              <a:t>    2.2 ด่วนที่สุด ที่ กค (กวจ) 0405.2/ว 56 ลงวันที่ 24 มกราคม 2566 (ใช้บังคับตั้งแต่ 1 ก.พ. 66 เป็นต้นไป)</a:t>
            </a:r>
            <a:endParaRPr lang="th-TH" sz="2400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42855705"/>
      </p:ext>
    </p:extLst>
  </p:cSld>
  <p:clrMapOvr>
    <a:masterClrMapping/>
  </p:clrMapOvr>
</p:sld>
</file>

<file path=ppt/slides/slide4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432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1280828" y="908720"/>
            <a:ext cx="4752528" cy="576064"/>
            <a:chOff x="971600" y="836712"/>
            <a:chExt cx="4752528" cy="576064"/>
          </a:xfrm>
        </p:grpSpPr>
        <p:sp>
          <p:nvSpPr>
            <p:cNvPr id="4" name="Pentagon 3"/>
            <p:cNvSpPr/>
            <p:nvPr/>
          </p:nvSpPr>
          <p:spPr>
            <a:xfrm>
              <a:off x="971600" y="836712"/>
              <a:ext cx="2577480" cy="571880"/>
            </a:xfrm>
            <a:prstGeom prst="homePlate">
              <a:avLst/>
            </a:prstGeom>
            <a:gradFill flip="none" rotWithShape="1">
              <a:gsLst>
                <a:gs pos="0">
                  <a:srgbClr val="0066FF">
                    <a:shade val="30000"/>
                    <a:satMod val="115000"/>
                  </a:srgbClr>
                </a:gs>
                <a:gs pos="50000">
                  <a:srgbClr val="0066FF">
                    <a:shade val="67500"/>
                    <a:satMod val="115000"/>
                  </a:srgbClr>
                </a:gs>
                <a:gs pos="100000">
                  <a:srgbClr val="0066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600" b="1" dirty="0">
                  <a:latin typeface="EucrosiaUPC" panose="02020603050405020304" pitchFamily="18" charset="-34"/>
                  <a:cs typeface="EucrosiaUPC" panose="02020603050405020304" pitchFamily="18" charset="-34"/>
                </a:rPr>
                <a:t>สรุปสาระสำคัญ</a:t>
              </a:r>
            </a:p>
          </p:txBody>
        </p:sp>
        <p:sp>
          <p:nvSpPr>
            <p:cNvPr id="5" name="Chevron 4"/>
            <p:cNvSpPr/>
            <p:nvPr/>
          </p:nvSpPr>
          <p:spPr>
            <a:xfrm>
              <a:off x="3405064" y="836712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00CCFF">
                    <a:shade val="30000"/>
                    <a:satMod val="115000"/>
                  </a:srgbClr>
                </a:gs>
                <a:gs pos="50000">
                  <a:srgbClr val="00CCFF">
                    <a:shade val="67500"/>
                    <a:satMod val="115000"/>
                  </a:srgbClr>
                </a:gs>
                <a:gs pos="100000">
                  <a:srgbClr val="00CC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6" name="Chevron 5"/>
            <p:cNvSpPr/>
            <p:nvPr/>
          </p:nvSpPr>
          <p:spPr>
            <a:xfrm>
              <a:off x="3837112" y="836712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CCFFFF">
                    <a:shade val="30000"/>
                    <a:satMod val="115000"/>
                  </a:srgbClr>
                </a:gs>
                <a:gs pos="50000">
                  <a:srgbClr val="CCFFFF">
                    <a:shade val="67500"/>
                    <a:satMod val="115000"/>
                  </a:srgbClr>
                </a:gs>
                <a:gs pos="100000">
                  <a:srgbClr val="CCFF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7" name="Chevron 6"/>
            <p:cNvSpPr/>
            <p:nvPr/>
          </p:nvSpPr>
          <p:spPr>
            <a:xfrm>
              <a:off x="4269160" y="840896"/>
              <a:ext cx="576064" cy="571880"/>
            </a:xfrm>
            <a:prstGeom prst="chevron">
              <a:avLst/>
            </a:prstGeom>
            <a:noFill/>
            <a:ln>
              <a:solidFill>
                <a:srgbClr val="00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8" name="Chevron 7"/>
            <p:cNvSpPr/>
            <p:nvPr/>
          </p:nvSpPr>
          <p:spPr>
            <a:xfrm>
              <a:off x="4701208" y="840896"/>
              <a:ext cx="576064" cy="571880"/>
            </a:xfrm>
            <a:prstGeom prst="chevron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9" name="Chevron 8"/>
            <p:cNvSpPr/>
            <p:nvPr/>
          </p:nvSpPr>
          <p:spPr>
            <a:xfrm>
              <a:off x="5148064" y="836712"/>
              <a:ext cx="576064" cy="571880"/>
            </a:xfrm>
            <a:prstGeom prst="chevron">
              <a:avLst/>
            </a:prstGeom>
            <a:noFill/>
            <a:ln>
              <a:solidFill>
                <a:srgbClr val="CC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401924" y="1983598"/>
          <a:ext cx="8352928" cy="344016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820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708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519921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หนังสือ ด่วนที่สุด ที่ กค (กวจ) 0405.2/ว 78 ลงวันที่ 31 มกราคม 2565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การจัดซื้อจัดจ้างที่มีวงเงินไม่เกิน 500,000 บาท ให้หน่วยงานของรัฐ พิจารณาจัดซื้อจัดจ้างกับผู้ประกอบการ </a:t>
                      </a:r>
                      <a:r>
                        <a:rPr lang="en-US" sz="24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SMEs </a:t>
                      </a:r>
                      <a:r>
                        <a:rPr lang="th-TH" sz="24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เป็นลำดับแรกก่อน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77549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หนังสือ ด่วนที่สุด ที่ กค (กวจ) 0405.2/ว 56 ลงวันที่ 24 มกราคม 2566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กรณีที่วงเงินการจัดซื้อจัดจ้างครั้งหนึ่งไม่เกิน 500,000 บาท ผู้ประกอบการ ที่เป็นบุคคลธรรมดาถือเป็นผู้ประกอบการ </a:t>
                      </a:r>
                      <a:r>
                        <a:rPr lang="en-US" sz="2400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SMEs</a:t>
                      </a:r>
                      <a:r>
                        <a:rPr lang="th-TH" sz="2400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โดยไม่ต้องตรวจสอบรายชื่อ การขึ้ นทะเบียนผู้ ประกอบการ </a:t>
                      </a:r>
                      <a:r>
                        <a:rPr lang="en-US" sz="2400" b="1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SMEs</a:t>
                      </a:r>
                      <a:endParaRPr lang="th-TH" sz="2400" b="1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3366165"/>
      </p:ext>
    </p:extLst>
  </p:cSld>
  <p:clrMapOvr>
    <a:masterClrMapping/>
  </p:clrMapOvr>
</p:sld>
</file>

<file path=ppt/slides/slide4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E04607-A9D2-4BF3-8387-E1C5F3335BB6}" type="slidenum">
              <a:rPr lang="en-US">
                <a:latin typeface="EucrosiaUPC" pitchFamily="18" charset="-34"/>
                <a:cs typeface="EucrosiaUPC" pitchFamily="18" charset="-34"/>
              </a:rPr>
              <a:pPr>
                <a:defRPr/>
              </a:pPr>
              <a:t>433</a:t>
            </a:fld>
            <a:endParaRPr lang="en-US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4995" name="AutoShape 3"/>
          <p:cNvSpPr>
            <a:spLocks noChangeArrowheads="1"/>
          </p:cNvSpPr>
          <p:nvPr/>
        </p:nvSpPr>
        <p:spPr bwMode="auto">
          <a:xfrm>
            <a:off x="685800" y="1600200"/>
            <a:ext cx="2590800" cy="762000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r>
              <a:rPr lang="th-TH" sz="5400" b="1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ข้อยกเว้น</a:t>
            </a:r>
          </a:p>
        </p:txBody>
      </p:sp>
      <p:sp>
        <p:nvSpPr>
          <p:cNvPr id="84996" name="AutoShape 4"/>
          <p:cNvSpPr>
            <a:spLocks noChangeArrowheads="1"/>
          </p:cNvSpPr>
          <p:nvPr/>
        </p:nvSpPr>
        <p:spPr bwMode="auto">
          <a:xfrm>
            <a:off x="718592" y="2708275"/>
            <a:ext cx="2485256" cy="762000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r>
              <a:rPr lang="th-TH" sz="5400" b="1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วิธีการ</a:t>
            </a:r>
            <a:endParaRPr lang="th-TH" sz="4400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3962400" y="1484313"/>
            <a:ext cx="4426024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eaLnBrk="0" hangingPunct="0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กรณีจำเป็นเร่งด่วน</a:t>
            </a:r>
          </a:p>
          <a:p>
            <a:pPr algn="l" eaLnBrk="0" hangingPunct="0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ไม่ได้คาดหมายไว้ก่อน</a:t>
            </a:r>
          </a:p>
          <a:p>
            <a:pPr algn="l" eaLnBrk="0" hangingPunct="0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ดำเนินการตามปกติไม่ทัน</a:t>
            </a:r>
          </a:p>
        </p:txBody>
      </p:sp>
      <p:sp>
        <p:nvSpPr>
          <p:cNvPr id="84998" name="AutoShape 6"/>
          <p:cNvSpPr>
            <a:spLocks noChangeArrowheads="1"/>
          </p:cNvSpPr>
          <p:nvPr/>
        </p:nvSpPr>
        <p:spPr bwMode="auto">
          <a:xfrm>
            <a:off x="684213" y="3710136"/>
            <a:ext cx="7793037" cy="27432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marL="533400" indent="-533400" algn="l" eaLnBrk="0" hangingPunct="0"/>
            <a: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marL="361950" indent="-361950" algn="l" eaLnBrk="0" hangingPunct="0">
              <a:buFont typeface="Wingdings" pitchFamily="2" charset="2"/>
              <a:buChar char="Ø"/>
            </a:pPr>
            <a:r>
              <a:rPr lang="th-TH" sz="40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เจ้าหน้าที่ หรือ ผู้รับผิดชอบดำเนินการไปก่อน</a:t>
            </a:r>
          </a:p>
          <a:p>
            <a:pPr marL="533400" indent="-533400" algn="l" eaLnBrk="0" hangingPunct="0">
              <a:buFont typeface="Wingdings" pitchFamily="2" charset="2"/>
              <a:buChar char="Ø"/>
            </a:pP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รายงานขอความเห็นชอบหัวหน้าหน่วยงานของรัฐ</a:t>
            </a:r>
          </a:p>
          <a:p>
            <a:pPr marL="533400" indent="-533400" algn="l" eaLnBrk="0" hangingPunct="0">
              <a:buFont typeface="Wingdings" pitchFamily="2" charset="2"/>
              <a:buChar char="Ø"/>
            </a:pP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เมื่อได้รับความเห็นชอบแล้ว ให้ถือว่ารายงานดังกล่าว</a:t>
            </a:r>
          </a:p>
          <a:p>
            <a:pPr marL="533400" indent="-533400" algn="l" eaLnBrk="0" hangingPunct="0"/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เป็นหลักฐานการตรวจรับ</a:t>
            </a:r>
            <a:r>
              <a:rPr lang="th-TH" sz="4000" b="1" dirty="0"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marL="533400" indent="-533400" algn="l" eaLnBrk="0" hangingPunct="0"/>
            <a: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</a:t>
            </a:r>
          </a:p>
        </p:txBody>
      </p:sp>
      <p:sp>
        <p:nvSpPr>
          <p:cNvPr id="84999" name="Rectangle 7"/>
          <p:cNvSpPr>
            <a:spLocks noChangeArrowheads="1"/>
          </p:cNvSpPr>
          <p:nvPr/>
        </p:nvSpPr>
        <p:spPr bwMode="auto">
          <a:xfrm>
            <a:off x="1333500" y="266700"/>
            <a:ext cx="67437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 eaLnBrk="0" hangingPunct="0"/>
            <a:r>
              <a:rPr lang="th-TH" sz="5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การดำเนินงานโดยวิธีตกลงราคา </a:t>
            </a:r>
            <a:r>
              <a:rPr lang="th-TH" sz="35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(2)</a:t>
            </a:r>
          </a:p>
        </p:txBody>
      </p:sp>
      <p:sp>
        <p:nvSpPr>
          <p:cNvPr id="9" name="Rectangle 8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79512" y="188640"/>
            <a:ext cx="8784976" cy="1008112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วิธีเฉพาะเจาะจงตามมาตรา 56(2)(ข) </a:t>
            </a:r>
            <a:r>
              <a:rPr lang="en-US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: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กรณีวงเงินไม่เกิน 5 แสนบาท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ประกอบระเบียบกระทรวงการคลังฯ ข้อ 79 วรรคสอง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animBg="1"/>
      <p:bldP spid="84996" grpId="0" animBg="1"/>
      <p:bldP spid="84997" grpId="0"/>
      <p:bldP spid="84998" grpId="0" animBg="1"/>
      <p:bldP spid="84999" grpId="0"/>
    </p:bldLst>
  </p:timing>
</p:sld>
</file>

<file path=ppt/slides/slide4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434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04481" name="Rectangle 1"/>
          <p:cNvSpPr>
            <a:spLocks noChangeArrowheads="1"/>
          </p:cNvSpPr>
          <p:nvPr/>
        </p:nvSpPr>
        <p:spPr bwMode="auto">
          <a:xfrm>
            <a:off x="539552" y="1438325"/>
            <a:ext cx="8064896" cy="230832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r>
              <a:rPr lang="th-TH" sz="3600" b="1" dirty="0">
                <a:solidFill>
                  <a:srgbClr val="006600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                </a:t>
            </a:r>
            <a:r>
              <a:rPr kumimoji="0" lang="th-TH" sz="36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การซื้อหรือจ้างที่มีวงเงินเล็กน้อยตามที่กำหนดในกฎกระทรวงตามความในมาตรา </a:t>
            </a:r>
            <a:r>
              <a:rPr lang="en-US" sz="3600" b="1" dirty="0">
                <a:solidFill>
                  <a:srgbClr val="006600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96</a:t>
            </a:r>
            <a:r>
              <a:rPr kumimoji="0" lang="th-TH" sz="36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วรรคสอง หน่วยงานของรัฐอาจดำเนินการซื้อหรือจ้างผ่านระบบอิเล็กทรอนิกส์ตามวิธีการที่กรมบัญชีกลางกำหนดก็ได้</a:t>
            </a:r>
            <a:endParaRPr kumimoji="0" lang="en-US" sz="3600" b="1" i="0" u="none" strike="noStrike" cap="none" normalizeH="0" baseline="0" dirty="0">
              <a:ln>
                <a:noFill/>
              </a:ln>
              <a:solidFill>
                <a:srgbClr val="006600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9552" y="4149080"/>
            <a:ext cx="6840760" cy="1754326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tabLst>
                <a:tab pos="900113" algn="l"/>
              </a:tabLst>
            </a:pP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ให้นำความในข้อ </a:t>
            </a:r>
            <a:r>
              <a:rPr lang="en-US" sz="36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42</a:t>
            </a: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มาใช้บังคับกับการประกาศผลผู้ได้รับการคัดเลือกโดยวิธีเฉพาะเจาะจง โดยอนุโลม</a:t>
            </a:r>
            <a:r>
              <a:rPr lang="en-US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714612" y="437183"/>
            <a:ext cx="35004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r>
              <a:rPr kumimoji="0" lang="th-TH" sz="4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วิธีเฉพาะเจาะจง</a:t>
            </a:r>
            <a:endParaRPr kumimoji="0" lang="th-TH" sz="4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คำบรรยายภาพแบบวงรี 3"/>
          <p:cNvSpPr/>
          <p:nvPr/>
        </p:nvSpPr>
        <p:spPr>
          <a:xfrm>
            <a:off x="611560" y="476672"/>
            <a:ext cx="1512168" cy="1440160"/>
          </a:xfrm>
          <a:prstGeom prst="wedgeEllipseCallout">
            <a:avLst>
              <a:gd name="adj1" fmla="val 56711"/>
              <a:gd name="adj2" fmla="val 3281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80 </a:t>
            </a:r>
          </a:p>
        </p:txBody>
      </p:sp>
      <p:sp>
        <p:nvSpPr>
          <p:cNvPr id="16" name="คำบรรยายภาพแบบวงรี 3"/>
          <p:cNvSpPr/>
          <p:nvPr/>
        </p:nvSpPr>
        <p:spPr>
          <a:xfrm>
            <a:off x="7380312" y="3356992"/>
            <a:ext cx="1512168" cy="1440160"/>
          </a:xfrm>
          <a:prstGeom prst="wedgeEllipseCallout">
            <a:avLst>
              <a:gd name="adj1" fmla="val -55409"/>
              <a:gd name="adj2" fmla="val 36788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81 </a:t>
            </a:r>
          </a:p>
        </p:txBody>
      </p:sp>
    </p:spTree>
  </p:cSld>
  <p:clrMapOvr>
    <a:masterClrMapping/>
  </p:clrMapOvr>
</p:sld>
</file>

<file path=ppt/slides/slide4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435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1058416" y="2059101"/>
            <a:ext cx="7041976" cy="2643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>
              <a:buFont typeface="Courier New" panose="02070309020205020404" pitchFamily="49" charset="0"/>
              <a:buChar char="o"/>
            </a:pPr>
            <a:r>
              <a:rPr lang="th-TH" sz="3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3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ระเบียบกระทรวงการคลังว่าด้วยการจัดซื้อจัดจ้างและการบริหารพัสดุภาครัฐ (ฉบับที่ 2) พ.ศ. 2564</a:t>
            </a:r>
          </a:p>
          <a:p>
            <a:pPr marL="266700" indent="-2667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h-TH" sz="3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การประชุมผ่านสื่ออิเล็กทรอนิกส์</a:t>
            </a:r>
          </a:p>
          <a:p>
            <a:pPr marL="266700" indent="-2667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th-TH" sz="3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การใช้ลายมือชื่ออิเล็กทรอนิกส์ในการจัดซื้อจัดจ้าง</a:t>
            </a:r>
          </a:p>
        </p:txBody>
      </p:sp>
      <p:sp>
        <p:nvSpPr>
          <p:cNvPr id="15" name="Pentagon 14"/>
          <p:cNvSpPr/>
          <p:nvPr/>
        </p:nvSpPr>
        <p:spPr>
          <a:xfrm>
            <a:off x="1058416" y="1177588"/>
            <a:ext cx="2577480" cy="591044"/>
          </a:xfrm>
          <a:prstGeom prst="homePlate">
            <a:avLst/>
          </a:prstGeom>
          <a:gradFill flip="none" rotWithShape="1">
            <a:gsLst>
              <a:gs pos="0">
                <a:srgbClr val="0066FF">
                  <a:shade val="30000"/>
                  <a:satMod val="115000"/>
                </a:srgbClr>
              </a:gs>
              <a:gs pos="50000">
                <a:srgbClr val="0066FF">
                  <a:shade val="67500"/>
                  <a:satMod val="115000"/>
                </a:srgbClr>
              </a:gs>
              <a:gs pos="100000">
                <a:srgbClr val="0066F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6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3491880" y="1196752"/>
            <a:ext cx="576064" cy="571880"/>
          </a:xfrm>
          <a:prstGeom prst="chevron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3923928" y="1196752"/>
            <a:ext cx="576064" cy="571880"/>
          </a:xfrm>
          <a:prstGeom prst="chevron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</a:srgbClr>
              </a:gs>
              <a:gs pos="50000">
                <a:srgbClr val="CCFFFF">
                  <a:shade val="67500"/>
                  <a:satMod val="115000"/>
                </a:srgbClr>
              </a:gs>
              <a:gs pos="100000">
                <a:srgbClr val="CCFFF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4355976" y="1200936"/>
            <a:ext cx="576064" cy="571880"/>
          </a:xfrm>
          <a:prstGeom prst="chevron">
            <a:avLst/>
          </a:prstGeom>
          <a:noFill/>
          <a:ln>
            <a:solidFill>
              <a:srgbClr val="00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4788024" y="1200936"/>
            <a:ext cx="576064" cy="571880"/>
          </a:xfrm>
          <a:prstGeom prst="chevron">
            <a:avLst/>
          </a:prstGeom>
          <a:noFill/>
          <a:ln>
            <a:solidFill>
              <a:srgbClr val="CC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541344"/>
      </p:ext>
    </p:extLst>
  </p:cSld>
  <p:clrMapOvr>
    <a:masterClrMapping/>
  </p:clrMapOvr>
</p:sld>
</file>

<file path=ppt/slides/slide4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436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4567082" y="908720"/>
            <a:ext cx="4181382" cy="707886"/>
          </a:xfrm>
          <a:prstGeom prst="rect">
            <a:avLst/>
          </a:prstGeom>
          <a:solidFill>
            <a:srgbClr val="FFFFCC"/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2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ระเบียบกระทรวงการคลังว่าด้วยการจัดซื้อจัดจ้าง</a:t>
            </a:r>
          </a:p>
          <a:p>
            <a:pPr algn="ctr"/>
            <a:r>
              <a:rPr lang="th-TH" sz="2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และการบริหารพัสดุภาครัฐ (ฉบับที่ 2) พ.ศ. 2564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3528" y="908720"/>
            <a:ext cx="4181382" cy="707886"/>
          </a:xfrm>
          <a:prstGeom prst="rect">
            <a:avLst/>
          </a:prstGeom>
          <a:solidFill>
            <a:srgbClr val="CCFFFF"/>
          </a:solidFill>
          <a:ln w="28575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20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ระเบียบกระทรวงการคลังว่าด้วยการจัดซื้อจัดจ้าง</a:t>
            </a:r>
          </a:p>
          <a:p>
            <a:pPr algn="ctr"/>
            <a:r>
              <a:rPr lang="th-TH" sz="20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และการบริหารพัสดุภาครัฐ พ.ศ. 2560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3528" y="1700808"/>
            <a:ext cx="4181382" cy="369332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177800" indent="-177800" algn="ctr">
              <a:buFont typeface="Arial" panose="020B0604020202020204" pitchFamily="34" charset="0"/>
              <a:buChar char="•"/>
            </a:pPr>
            <a:r>
              <a:rPr lang="th-TH" sz="18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ใช้บังคับตั้งแต่ 24 ส.ค. 2560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0" y="1700808"/>
            <a:ext cx="4181382" cy="369332"/>
          </a:xfrm>
          <a:prstGeom prst="rect">
            <a:avLst/>
          </a:prstGeom>
          <a:solidFill>
            <a:srgbClr val="FFFFCC"/>
          </a:solidFill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177800" indent="-177800" algn="ctr">
              <a:buFont typeface="Arial" panose="020B0604020202020204" pitchFamily="34" charset="0"/>
              <a:buChar char="•"/>
            </a:pPr>
            <a:r>
              <a:rPr lang="th-TH" sz="18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ใช้บังคับตั้งแต่ 13 พ.ค. 2564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989" y="2204864"/>
            <a:ext cx="4181382" cy="1754326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th-TH" sz="18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ข้อ 3 ให้เพิ่มข้อความต่อไปนี้เป็น วรรคหก ของข้อ 27 แห่งระเบียบกระทรวงการคลังว่าด้วยการจัดซื้อจัดจ้างและการบริหารพัสดุภาครัฐ พ.ศ. 2560</a:t>
            </a:r>
          </a:p>
          <a:p>
            <a:r>
              <a:rPr lang="th-TH" sz="18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   “การประชุมของคณะกรรมการตามวรรคหนึ่ง อาจประชุมผ่านสื่ออิเล็กทรอนิกส์ก็ได้ ทั้งนี้ </a:t>
            </a:r>
            <a:r>
              <a:rPr lang="th-TH" sz="1800" b="1" u="sng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ให้เป็นไปตามแนวทางที่คณะกรรมการนโยบายกำหนด</a:t>
            </a:r>
            <a:r>
              <a:rPr lang="th-TH" sz="18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”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18610" y="2195567"/>
            <a:ext cx="4181382" cy="4185761"/>
          </a:xfrm>
          <a:prstGeom prst="rect">
            <a:avLst/>
          </a:prstGeom>
          <a:ln w="1905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th-TH" sz="1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ข้อ 27 การประชุมของคณะกรรมการแต่ละคณะ ต้องมีกรรมการมาประชุมไม่น้อยกว่ากึ่งหนึ่งของจำนวนกรรมการทั้งหมด ให้ประธานกรรมการและกรรมการแต่ละคนมีเสียงหนึ่งในการลงมติ โดยประธานกรรมการต้องอยู่ด้วยทุกครั้งในการประชุม หากประธานกรรมการไม่สามารถปฏิบัติหน้าที่ได้ให้หัวหน้าหน่วยงานของรัฐแต่งตั้งประธานกรรมการคนใหม่เป็นประธานกรรมการแทน</a:t>
            </a:r>
          </a:p>
          <a:p>
            <a:r>
              <a:rPr lang="th-TH" sz="1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        มติของคณะกรรมการให้ถือเสียงข้างมาก ถ้าคะแนนเสียงเท่ากันให้ประธานกรรมการออกเสียงเพิ่มขึ้นอีกเสียงหนึ่งเป็นเสียงชี้ขาด เว้นแต่คณะกรรมการตรวจรับพัสดุให้ถือมติเอกฉันท์</a:t>
            </a:r>
          </a:p>
          <a:p>
            <a:r>
              <a:rPr lang="th-TH" sz="1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        กรรมการของคณะใดไม่เห็นด้วยกับมติของคณะกรรมการ ให้ทำบันทึกความเห็นแย้งไว้ด้วย</a:t>
            </a:r>
          </a:p>
          <a:p>
            <a:r>
              <a:rPr lang="th-TH" sz="1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        ประธานกรรมการและกรรมการ จะต้องไม่เป็นผู้มีส่วนได้เสียกับผู้ยื่นข้อเสนอหรือคู่สัญญา</a:t>
            </a:r>
          </a:p>
          <a:p>
            <a:r>
              <a:rPr lang="th-TH" sz="1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        ในการซื้อหรือจ้างครั้งนั้น ทั้งนี้ การมีส่วนได้เสียในเรื่องซึ่งที่ประชุมพิจารณาของประธานกรรมการและกรรมการให้เป็นไปตามกฎหมายว่าด้วยวิธีปฏิบัติราชการทางปกครอง หากประธานหรือกรรมการทราบว่าตนเป็นผู้มีส่วนได้เสียกับผู้ยื่นข้อเสนอหรือคู่สัญญาในการซื้อหรือจ้างครั้งนั้น ให้ประธานหรือ   กรรมการผู้นั้นลาออกจากการเป็นประธานหรือกรรมการในคณะกรรมการ</a:t>
            </a:r>
          </a:p>
          <a:p>
            <a:r>
              <a:rPr lang="th-TH" sz="1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ที่ตนได้รับการแต่งตั้งนั้น และให้รายงานหัวหน้าหน่วยงานของรัฐทราบเพื่อ     สั่งการตามที่เห็นสมควรต่อไป</a:t>
            </a:r>
          </a:p>
        </p:txBody>
      </p:sp>
      <p:sp>
        <p:nvSpPr>
          <p:cNvPr id="29" name="Bent-Up Arrow 28"/>
          <p:cNvSpPr/>
          <p:nvPr/>
        </p:nvSpPr>
        <p:spPr>
          <a:xfrm rot="5400000" flipV="1">
            <a:off x="5370940" y="4731996"/>
            <a:ext cx="850392" cy="2448272"/>
          </a:xfrm>
          <a:prstGeom prst="bentUpArrow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1" name="Rectangle 30"/>
          <p:cNvSpPr/>
          <p:nvPr/>
        </p:nvSpPr>
        <p:spPr>
          <a:xfrm>
            <a:off x="6804248" y="5013176"/>
            <a:ext cx="216024" cy="432048"/>
          </a:xfrm>
          <a:prstGeom prst="rect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2" name="Rectangle 31"/>
          <p:cNvSpPr/>
          <p:nvPr/>
        </p:nvSpPr>
        <p:spPr>
          <a:xfrm>
            <a:off x="6804248" y="3959190"/>
            <a:ext cx="216024" cy="261898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3" name="Rectangle 32"/>
          <p:cNvSpPr/>
          <p:nvPr/>
        </p:nvSpPr>
        <p:spPr>
          <a:xfrm>
            <a:off x="6804248" y="4293096"/>
            <a:ext cx="216024" cy="216024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4" name="Rectangle 33"/>
          <p:cNvSpPr/>
          <p:nvPr/>
        </p:nvSpPr>
        <p:spPr>
          <a:xfrm>
            <a:off x="6804248" y="4581128"/>
            <a:ext cx="216024" cy="360040"/>
          </a:xfrm>
          <a:prstGeom prst="rect">
            <a:avLst/>
          </a:prstGeom>
          <a:solidFill>
            <a:srgbClr val="FF993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76649748"/>
      </p:ext>
    </p:extLst>
  </p:cSld>
  <p:clrMapOvr>
    <a:masterClrMapping/>
  </p:clrMapOvr>
</p:sld>
</file>

<file path=ppt/slides/slide4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437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00" y="1602712"/>
            <a:ext cx="7870418" cy="434656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2051720" y="836712"/>
            <a:ext cx="5328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 algn="ctr">
              <a:buFont typeface="Courier New" panose="02070309020205020404" pitchFamily="49" charset="0"/>
              <a:buChar char="o"/>
            </a:pPr>
            <a:r>
              <a:rPr lang="th-TH" sz="36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การประชุมผ่านสื่ออิเล็กทรอนิกส์</a:t>
            </a:r>
            <a:endParaRPr lang="th-TH" sz="3600" u="sng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0001128"/>
      </p:ext>
    </p:extLst>
  </p:cSld>
  <p:clrMapOvr>
    <a:masterClrMapping/>
  </p:clrMapOvr>
</p:sld>
</file>

<file path=ppt/slides/slide4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438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64" y="1448324"/>
            <a:ext cx="7956376" cy="399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24666"/>
      </p:ext>
    </p:extLst>
  </p:cSld>
  <p:clrMapOvr>
    <a:masterClrMapping/>
  </p:clrMapOvr>
</p:sld>
</file>

<file path=ppt/slides/slide4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439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58" y="1124744"/>
            <a:ext cx="8233552" cy="3549749"/>
          </a:xfrm>
          <a:prstGeom prst="rect">
            <a:avLst/>
          </a:prstGeom>
        </p:spPr>
      </p:pic>
      <p:pic>
        <p:nvPicPr>
          <p:cNvPr id="12" name="Picture 11" descr="ระบบคอม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6136" y="4797152"/>
            <a:ext cx="1796264" cy="1021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27568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44</a:t>
            </a:fld>
            <a:endParaRPr lang="th-TH"/>
          </a:p>
        </p:txBody>
      </p:sp>
      <p:pic>
        <p:nvPicPr>
          <p:cNvPr id="6" name="Picture 5" descr="บริหาร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132856"/>
            <a:ext cx="8424936" cy="2486933"/>
          </a:xfrm>
          <a:prstGeom prst="rect">
            <a:avLst/>
          </a:prstGeom>
        </p:spPr>
      </p:pic>
      <p:pic>
        <p:nvPicPr>
          <p:cNvPr id="7" name="Picture 6" descr="บริหาร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700808"/>
            <a:ext cx="8428806" cy="370001"/>
          </a:xfrm>
          <a:prstGeom prst="rect">
            <a:avLst/>
          </a:prstGeom>
        </p:spPr>
      </p:pic>
      <p:pic>
        <p:nvPicPr>
          <p:cNvPr id="8" name="Picture 7" descr="บริหาร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4653136"/>
            <a:ext cx="8424936" cy="737294"/>
          </a:xfrm>
          <a:prstGeom prst="rect">
            <a:avLst/>
          </a:prstGeom>
        </p:spPr>
      </p:pic>
      <p:pic>
        <p:nvPicPr>
          <p:cNvPr id="9" name="Picture 8" descr="บริหาร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600" y="322734"/>
            <a:ext cx="7324725" cy="1162050"/>
          </a:xfrm>
          <a:prstGeom prst="rect">
            <a:avLst/>
          </a:prstGeom>
        </p:spPr>
      </p:pic>
      <p:pic>
        <p:nvPicPr>
          <p:cNvPr id="10" name="Picture 9" descr="ดีใจ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6" y="5332792"/>
            <a:ext cx="1368152" cy="1318360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1187624" y="1412776"/>
            <a:ext cx="295232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440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80728"/>
            <a:ext cx="7920880" cy="494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994551"/>
      </p:ext>
    </p:extLst>
  </p:cSld>
  <p:clrMapOvr>
    <a:masterClrMapping/>
  </p:clrMapOvr>
</p:sld>
</file>

<file path=ppt/slides/slide4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27584" y="764704"/>
            <a:ext cx="7569705" cy="5472608"/>
            <a:chOff x="899592" y="692696"/>
            <a:chExt cx="7569705" cy="547260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592" y="692696"/>
              <a:ext cx="7560840" cy="3653559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592" y="4340848"/>
              <a:ext cx="7569705" cy="1824456"/>
            </a:xfrm>
            <a:prstGeom prst="rect">
              <a:avLst/>
            </a:prstGeom>
          </p:spPr>
        </p:pic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441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2815978"/>
      </p:ext>
    </p:extLst>
  </p:cSld>
  <p:clrMapOvr>
    <a:masterClrMapping/>
  </p:clrMapOvr>
</p:sld>
</file>

<file path=ppt/slides/slide4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753952"/>
            <a:ext cx="6696744" cy="555536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442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2051720" y="260648"/>
            <a:ext cx="5328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 algn="ctr">
              <a:buFont typeface="Courier New" panose="02070309020205020404" pitchFamily="49" charset="0"/>
              <a:buChar char="o"/>
            </a:pPr>
            <a:r>
              <a:rPr lang="th-TH" sz="36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การใช้ลายมือชื่ออิเล็กทรอนิกส์</a:t>
            </a:r>
            <a:endParaRPr lang="th-TH" sz="3600" u="sng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85737603"/>
      </p:ext>
    </p:extLst>
  </p:cSld>
  <p:clrMapOvr>
    <a:masterClrMapping/>
  </p:clrMapOvr>
</p:sld>
</file>

<file path=ppt/slides/slide4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443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827584" y="923278"/>
            <a:ext cx="7492753" cy="5140171"/>
            <a:chOff x="683568" y="836712"/>
            <a:chExt cx="7770880" cy="54006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940" y="836712"/>
              <a:ext cx="7741508" cy="457285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5340385"/>
              <a:ext cx="7741504" cy="8969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1604298"/>
      </p:ext>
    </p:extLst>
  </p:cSld>
  <p:clrMapOvr>
    <a:masterClrMapping/>
  </p:clrMapOvr>
</p:sld>
</file>

<file path=ppt/slides/slide4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444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39552" y="1166555"/>
            <a:ext cx="8064896" cy="4566701"/>
            <a:chOff x="539552" y="1166555"/>
            <a:chExt cx="8064896" cy="456670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552" y="1166555"/>
              <a:ext cx="8064896" cy="4422685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539552" y="4005064"/>
              <a:ext cx="8064896" cy="1728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3359005198"/>
      </p:ext>
    </p:extLst>
  </p:cSld>
  <p:clrMapOvr>
    <a:masterClrMapping/>
  </p:clrMapOvr>
</p:sld>
</file>

<file path=ppt/slides/slide4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445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11737"/>
            <a:ext cx="7776864" cy="457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09068"/>
      </p:ext>
    </p:extLst>
  </p:cSld>
  <p:clrMapOvr>
    <a:masterClrMapping/>
  </p:clrMapOvr>
</p:sld>
</file>

<file path=ppt/slides/slide4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446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83568" y="1052736"/>
            <a:ext cx="7704856" cy="4608512"/>
            <a:chOff x="683568" y="1052736"/>
            <a:chExt cx="7704856" cy="460851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1052736"/>
              <a:ext cx="7704856" cy="3309371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4509394"/>
              <a:ext cx="7704856" cy="1007838"/>
            </a:xfrm>
            <a:prstGeom prst="rect">
              <a:avLst/>
            </a:prstGeom>
          </p:spPr>
        </p:pic>
        <p:sp>
          <p:nvSpPr>
            <p:cNvPr id="6" name="Rounded Rectangle 5"/>
            <p:cNvSpPr/>
            <p:nvPr/>
          </p:nvSpPr>
          <p:spPr>
            <a:xfrm>
              <a:off x="3059832" y="4005064"/>
              <a:ext cx="1080120" cy="43204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275856" y="5229200"/>
              <a:ext cx="5112568" cy="43204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2487243881"/>
      </p:ext>
    </p:extLst>
  </p:cSld>
  <p:clrMapOvr>
    <a:masterClrMapping/>
  </p:clrMapOvr>
</p:sld>
</file>

<file path=ppt/slides/slide4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447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836711"/>
            <a:ext cx="7344816" cy="542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390674"/>
      </p:ext>
    </p:extLst>
  </p:cSld>
  <p:clrMapOvr>
    <a:masterClrMapping/>
  </p:clrMapOvr>
</p:sld>
</file>

<file path=ppt/slides/slide4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448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41" y="1370355"/>
            <a:ext cx="8152907" cy="220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95889"/>
      </p:ext>
    </p:extLst>
  </p:cSld>
  <p:clrMapOvr>
    <a:masterClrMapping/>
  </p:clrMapOvr>
</p:sld>
</file>

<file path=ppt/slides/slide4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449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39552" y="1450866"/>
            <a:ext cx="8099424" cy="3706326"/>
            <a:chOff x="395536" y="1450866"/>
            <a:chExt cx="8352928" cy="363431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015" y="1450866"/>
              <a:ext cx="8315449" cy="168186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3125393"/>
              <a:ext cx="8315448" cy="19597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86338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45</a:t>
            </a:fld>
            <a:endParaRPr lang="th-TH"/>
          </a:p>
        </p:txBody>
      </p:sp>
      <p:pic>
        <p:nvPicPr>
          <p:cNvPr id="7" name="Picture 6" descr="บริหาร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834863"/>
            <a:ext cx="8428806" cy="370001"/>
          </a:xfrm>
          <a:prstGeom prst="rect">
            <a:avLst/>
          </a:prstGeom>
        </p:spPr>
      </p:pic>
      <p:pic>
        <p:nvPicPr>
          <p:cNvPr id="8" name="Picture 7" descr="บริหาร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5" y="2276872"/>
            <a:ext cx="8424937" cy="4104456"/>
          </a:xfrm>
          <a:prstGeom prst="rect">
            <a:avLst/>
          </a:prstGeom>
        </p:spPr>
      </p:pic>
      <p:pic>
        <p:nvPicPr>
          <p:cNvPr id="9" name="Picture 8" descr="บริหาร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404664"/>
            <a:ext cx="7324725" cy="116205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1187624" y="1484784"/>
            <a:ext cx="295232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ดีใจ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52320" y="4293097"/>
            <a:ext cx="1483992" cy="1512168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450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40768"/>
            <a:ext cx="7704856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498972"/>
      </p:ext>
    </p:extLst>
  </p:cSld>
  <p:clrMapOvr>
    <a:masterClrMapping/>
  </p:clrMapOvr>
</p:sld>
</file>

<file path=ppt/slides/slide4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451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31614"/>
            <a:ext cx="8064896" cy="314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06657"/>
      </p:ext>
    </p:extLst>
  </p:cSld>
  <p:clrMapOvr>
    <a:masterClrMapping/>
  </p:clrMapOvr>
</p:sld>
</file>

<file path=ppt/slides/slide4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452</a:t>
            </a:fld>
            <a:endParaRPr lang="th-TH"/>
          </a:p>
        </p:txBody>
      </p:sp>
      <p:grpSp>
        <p:nvGrpSpPr>
          <p:cNvPr id="6" name="Group 5"/>
          <p:cNvGrpSpPr/>
          <p:nvPr/>
        </p:nvGrpSpPr>
        <p:grpSpPr>
          <a:xfrm>
            <a:off x="755576" y="836712"/>
            <a:ext cx="7704856" cy="5387184"/>
            <a:chOff x="755576" y="799358"/>
            <a:chExt cx="7776864" cy="549654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799358"/>
              <a:ext cx="7776864" cy="211359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2924944"/>
              <a:ext cx="7776864" cy="3370960"/>
            </a:xfrm>
            <a:prstGeom prst="rect">
              <a:avLst/>
            </a:prstGeom>
          </p:spPr>
        </p:pic>
      </p:grp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6580650"/>
      </p:ext>
    </p:extLst>
  </p:cSld>
  <p:clrMapOvr>
    <a:masterClrMapping/>
  </p:clrMapOvr>
</p:sld>
</file>

<file path=ppt/slides/slide4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453</a:t>
            </a:fld>
            <a:endParaRPr lang="th-TH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95" y="824079"/>
            <a:ext cx="7793645" cy="5485241"/>
          </a:xfrm>
          <a:prstGeom prst="rect">
            <a:avLst/>
          </a:prstGeom>
        </p:spPr>
      </p:pic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5681538"/>
      </p:ext>
    </p:extLst>
  </p:cSld>
  <p:clrMapOvr>
    <a:masterClrMapping/>
  </p:clrMapOvr>
</p:sld>
</file>

<file path=ppt/slides/slide4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454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87744"/>
            <a:ext cx="8064896" cy="199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38205"/>
      </p:ext>
    </p:extLst>
  </p:cSld>
  <p:clrMapOvr>
    <a:masterClrMapping/>
  </p:clrMapOvr>
</p:sld>
</file>

<file path=ppt/slides/slide4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455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31870"/>
            <a:ext cx="7920880" cy="467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050424"/>
      </p:ext>
    </p:extLst>
  </p:cSld>
  <p:clrMapOvr>
    <a:masterClrMapping/>
  </p:clrMapOvr>
</p:sld>
</file>

<file path=ppt/slides/slide4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anual Input 3"/>
          <p:cNvSpPr/>
          <p:nvPr/>
        </p:nvSpPr>
        <p:spPr>
          <a:xfrm>
            <a:off x="5436096" y="3789040"/>
            <a:ext cx="3384376" cy="864096"/>
          </a:xfrm>
          <a:prstGeom prst="flowChartManualIn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456</a:t>
            </a:fld>
            <a:endParaRPr lang="th-TH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39552" y="1916832"/>
            <a:ext cx="8064896" cy="2520280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เสนอผู้มีอำนาจอนุมัติ</a:t>
            </a:r>
            <a:endParaRPr kumimoji="0" lang="en-US" sz="4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สั่งซื้อหรือสั่งจ้างพัสดุ</a:t>
            </a:r>
            <a:endParaRPr kumimoji="0" lang="en-US" sz="4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539552" y="1412776"/>
            <a:ext cx="3024336" cy="936104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>
                <a:latin typeface="EucrosiaUPC" pitchFamily="18" charset="-34"/>
                <a:cs typeface="EucrosiaUPC" pitchFamily="18" charset="-34"/>
              </a:rPr>
              <a:t>ขั้นตอนที่ 4</a:t>
            </a:r>
          </a:p>
        </p:txBody>
      </p:sp>
      <p:sp>
        <p:nvSpPr>
          <p:cNvPr id="6" name="Chevron 5"/>
          <p:cNvSpPr/>
          <p:nvPr/>
        </p:nvSpPr>
        <p:spPr>
          <a:xfrm>
            <a:off x="3347864" y="1412776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0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Oval 1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2699792" y="157875"/>
            <a:ext cx="4355540" cy="6068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ผู้มีอำนาจสั่งซื้อหรือสั่งจ้าง</a:t>
            </a:r>
            <a:endParaRPr lang="th-TH" sz="3600" b="1" i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483768" y="692696"/>
            <a:ext cx="6048672" cy="144016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ผู้มีอำนาจสั่งซื้อหรือสั่งจ้างพัสดุโดยวิธีใด ตามพระราชบัญญัตินี้ จะเป็นผู้ดำรงตำแหน่งใด และภายในวงเงินเท่าใด ให้เป็นไปตามระเบียบที่รัฐมนตรีกำหนด</a:t>
            </a:r>
            <a:endParaRPr lang="th-TH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51520" y="2708920"/>
            <a:ext cx="3105472" cy="660090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วิธีประกาศเชิญชวนทั่วไป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851920" y="2708920"/>
            <a:ext cx="4896544" cy="2880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หัวหน้าหน่วยงานของรัฐ ไม่เกิน </a:t>
            </a:r>
            <a:r>
              <a:rPr lang="en-US" sz="2400" b="1" dirty="0">
                <a:latin typeface="EucrosiaUPC" pitchFamily="18" charset="-34"/>
                <a:cs typeface="EucrosiaUPC" pitchFamily="18" charset="-34"/>
              </a:rPr>
              <a:t>200 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ล้านบาท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2339752" y="2060848"/>
            <a:ext cx="5013434" cy="504056"/>
          </a:xfrm>
          <a:prstGeom prst="rect">
            <a:avLst/>
          </a:prstGeom>
          <a:solidFill>
            <a:srgbClr val="CC0066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84 85 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 86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7" name="สี่เหลี่ยมผืนผ้า 26"/>
          <p:cNvSpPr/>
          <p:nvPr/>
        </p:nvSpPr>
        <p:spPr>
          <a:xfrm>
            <a:off x="3845360" y="3068960"/>
            <a:ext cx="4831096" cy="2880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ผู้มีอำนาจเหนือขึ้นไปหนึ่งชั้น เกิน </a:t>
            </a:r>
            <a:r>
              <a:rPr lang="en-US" sz="2400" b="1" dirty="0">
                <a:latin typeface="EucrosiaUPC" pitchFamily="18" charset="-34"/>
                <a:cs typeface="EucrosiaUPC" pitchFamily="18" charset="-34"/>
              </a:rPr>
              <a:t>200 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ล้านบาท</a:t>
            </a:r>
          </a:p>
        </p:txBody>
      </p:sp>
      <p:sp>
        <p:nvSpPr>
          <p:cNvPr id="29" name="สี่เหลี่ยมผืนผ้า 28"/>
          <p:cNvSpPr/>
          <p:nvPr/>
        </p:nvSpPr>
        <p:spPr>
          <a:xfrm>
            <a:off x="251519" y="3488990"/>
            <a:ext cx="3096345" cy="660090"/>
          </a:xfrm>
          <a:prstGeom prst="rect">
            <a:avLst/>
          </a:prstGeom>
          <a:ln w="31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วิธีคัดเลือก</a:t>
            </a:r>
          </a:p>
        </p:txBody>
      </p:sp>
      <p:sp>
        <p:nvSpPr>
          <p:cNvPr id="30" name="สี่เหลี่ยมผืนผ้า 29"/>
          <p:cNvSpPr/>
          <p:nvPr/>
        </p:nvSpPr>
        <p:spPr>
          <a:xfrm>
            <a:off x="251519" y="4281078"/>
            <a:ext cx="3096345" cy="660090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วิธีเฉพาะเจาะจง</a:t>
            </a:r>
          </a:p>
        </p:txBody>
      </p:sp>
      <p:sp>
        <p:nvSpPr>
          <p:cNvPr id="31" name="สี่เหลี่ยมผืนผ้า 30"/>
          <p:cNvSpPr/>
          <p:nvPr/>
        </p:nvSpPr>
        <p:spPr>
          <a:xfrm>
            <a:off x="3851920" y="3501008"/>
            <a:ext cx="4896544" cy="2880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หัวหน้าหน่วยงานของรัฐ ไม่เกิน </a:t>
            </a:r>
            <a:r>
              <a:rPr lang="en-US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100 </a:t>
            </a:r>
            <a: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ล้านบาท</a:t>
            </a:r>
          </a:p>
        </p:txBody>
      </p:sp>
      <p:sp>
        <p:nvSpPr>
          <p:cNvPr id="32" name="สี่เหลี่ยมผืนผ้า 31"/>
          <p:cNvSpPr/>
          <p:nvPr/>
        </p:nvSpPr>
        <p:spPr>
          <a:xfrm>
            <a:off x="3858147" y="4293096"/>
            <a:ext cx="4896544" cy="2880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หัวหน้าหน่วยงานของรัฐ ไม่เกิน </a:t>
            </a:r>
            <a:r>
              <a:rPr lang="en-US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50 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ล้านบาท</a:t>
            </a:r>
          </a:p>
        </p:txBody>
      </p:sp>
      <p:sp>
        <p:nvSpPr>
          <p:cNvPr id="33" name="สี่เหลี่ยมผืนผ้า 32"/>
          <p:cNvSpPr/>
          <p:nvPr/>
        </p:nvSpPr>
        <p:spPr>
          <a:xfrm>
            <a:off x="3851920" y="3789040"/>
            <a:ext cx="4896544" cy="2880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ผู้มีอำนาจเหนือขึ้นไปหนึ่งชั้น เกิน </a:t>
            </a:r>
            <a:r>
              <a:rPr lang="en-US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100 </a:t>
            </a:r>
            <a: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ล้านบาท</a:t>
            </a:r>
          </a:p>
        </p:txBody>
      </p:sp>
      <p:sp>
        <p:nvSpPr>
          <p:cNvPr id="34" name="สี่เหลี่ยมผืนผ้า 33"/>
          <p:cNvSpPr/>
          <p:nvPr/>
        </p:nvSpPr>
        <p:spPr>
          <a:xfrm>
            <a:off x="3851920" y="4653136"/>
            <a:ext cx="4896544" cy="2880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ผู้มีอำนาจเหนือขึ้นไปหนึ่งชั้น เกิน </a:t>
            </a:r>
            <a:r>
              <a:rPr lang="en-US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50 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ล้านบาท</a:t>
            </a:r>
          </a:p>
        </p:txBody>
      </p:sp>
      <p:sp>
        <p:nvSpPr>
          <p:cNvPr id="14" name="รูปห้าเหลี่ยม 13"/>
          <p:cNvSpPr/>
          <p:nvPr/>
        </p:nvSpPr>
        <p:spPr>
          <a:xfrm>
            <a:off x="1475656" y="5013176"/>
            <a:ext cx="7416824" cy="576064"/>
          </a:xfrm>
          <a:prstGeom prst="homePlate">
            <a:avLst/>
          </a:prstGeom>
          <a:solidFill>
            <a:srgbClr val="CCFFCC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ผู้มีอำนาจเหนือชั้นขึ้นไปอีกหนึ่งชั้นให้เป็นไปตามบัญชีแนบท้ายระเบียบนี้</a:t>
            </a:r>
          </a:p>
        </p:txBody>
      </p:sp>
      <p:sp>
        <p:nvSpPr>
          <p:cNvPr id="36" name="รูปห้าเหลี่ยม 35"/>
          <p:cNvSpPr/>
          <p:nvPr/>
        </p:nvSpPr>
        <p:spPr>
          <a:xfrm>
            <a:off x="1475656" y="5661248"/>
            <a:ext cx="7370934" cy="576064"/>
          </a:xfrm>
          <a:prstGeom prst="homePlate">
            <a:avLst/>
          </a:prstGeom>
          <a:solidFill>
            <a:srgbClr val="FFFFE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รัฐวิสาหกิจใด จะกำหนดแตกต่าง ให้เสนอขอความเห็นชอบต่อคณะกรรมการวินิจฉัย </a:t>
            </a:r>
          </a:p>
          <a:p>
            <a:pPr algn="ctr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เมื่อได้รับความเห็นชอบแล้วให้รายงาน </a:t>
            </a:r>
            <a:r>
              <a:rPr lang="th-TH" sz="20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สตง.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ทราบด้วย</a:t>
            </a:r>
          </a:p>
        </p:txBody>
      </p:sp>
      <p:sp>
        <p:nvSpPr>
          <p:cNvPr id="37" name="รูปห้าเหลี่ยม 36"/>
          <p:cNvSpPr/>
          <p:nvPr/>
        </p:nvSpPr>
        <p:spPr>
          <a:xfrm>
            <a:off x="251520" y="5661248"/>
            <a:ext cx="1444724" cy="576064"/>
          </a:xfrm>
          <a:prstGeom prst="homePlate">
            <a:avLst/>
          </a:prstGeo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>
                <a:latin typeface="EucrosiaUPC" pitchFamily="18" charset="-34"/>
                <a:cs typeface="EucrosiaUPC" pitchFamily="18" charset="-34"/>
              </a:rPr>
              <a:t>88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วงเล็บปีกกาซ้าย 14"/>
          <p:cNvSpPr/>
          <p:nvPr/>
        </p:nvSpPr>
        <p:spPr>
          <a:xfrm>
            <a:off x="3563888" y="2708920"/>
            <a:ext cx="206896" cy="648072"/>
          </a:xfrm>
          <a:prstGeom prst="leftBrace">
            <a:avLst/>
          </a:prstGeom>
          <a:ln w="190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8" name="วงเล็บปีกกาซ้าย 37"/>
          <p:cNvSpPr/>
          <p:nvPr/>
        </p:nvSpPr>
        <p:spPr>
          <a:xfrm>
            <a:off x="3563888" y="4293096"/>
            <a:ext cx="206896" cy="648072"/>
          </a:xfrm>
          <a:prstGeom prst="leftBrace">
            <a:avLst/>
          </a:prstGeom>
          <a:ln w="190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" name="วงเล็บปีกกาซ้าย 38"/>
          <p:cNvSpPr/>
          <p:nvPr/>
        </p:nvSpPr>
        <p:spPr>
          <a:xfrm>
            <a:off x="3563888" y="3501008"/>
            <a:ext cx="206896" cy="648072"/>
          </a:xfrm>
          <a:prstGeom prst="leftBrace">
            <a:avLst/>
          </a:prstGeom>
          <a:ln w="190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457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" name="คำบรรยายภาพแบบวงรี 3"/>
          <p:cNvSpPr/>
          <p:nvPr/>
        </p:nvSpPr>
        <p:spPr>
          <a:xfrm>
            <a:off x="395536" y="260648"/>
            <a:ext cx="1728192" cy="1656184"/>
          </a:xfrm>
          <a:prstGeom prst="wedgeEllipseCallout">
            <a:avLst>
              <a:gd name="adj1" fmla="val 71592"/>
              <a:gd name="adj2" fmla="val 291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พ.ร.บ. มาตรา 15 </a:t>
            </a:r>
          </a:p>
        </p:txBody>
      </p:sp>
      <p:sp>
        <p:nvSpPr>
          <p:cNvPr id="13" name="รูปห้าเหลี่ยม 12"/>
          <p:cNvSpPr/>
          <p:nvPr/>
        </p:nvSpPr>
        <p:spPr>
          <a:xfrm>
            <a:off x="251520" y="5013176"/>
            <a:ext cx="1444724" cy="576064"/>
          </a:xfrm>
          <a:prstGeom prst="homePlate">
            <a:avLst/>
          </a:prstGeom>
          <a:solidFill>
            <a:srgbClr val="99FF33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>
                <a:latin typeface="EucrosiaUPC" pitchFamily="18" charset="-34"/>
                <a:cs typeface="EucrosiaUPC" pitchFamily="18" charset="-34"/>
              </a:rPr>
              <a:t>87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2" name="Straight Connector 4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" name="Rectangle 4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4" name="Rectangle 4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41" name="Straight Connector 4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Oval 3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0841921"/>
      </p:ext>
    </p:extLst>
  </p:cSld>
  <p:clrMapOvr>
    <a:masterClrMapping/>
  </p:clrMapOvr>
</p:sld>
</file>

<file path=ppt/slides/slide4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458</a:t>
            </a:fld>
            <a:endParaRPr lang="th-TH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424936" cy="609600"/>
          </a:xfrm>
        </p:spPr>
        <p:txBody>
          <a:bodyPr>
            <a:normAutofit fontScale="90000"/>
          </a:bodyPr>
          <a:lstStyle/>
          <a:p>
            <a:pPr algn="l"/>
            <a:r>
              <a:rPr lang="th-TH" altLang="ko-KR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           “หัวหน้าหน่วยงานของรัฐ”</a:t>
            </a:r>
            <a:endParaRPr lang="en-US" altLang="ko-KR" sz="4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8" name="สี่เหลี่ยมผืนผ้า 2"/>
          <p:cNvSpPr/>
          <p:nvPr/>
        </p:nvSpPr>
        <p:spPr>
          <a:xfrm>
            <a:off x="323528" y="764704"/>
            <a:ext cx="2448272" cy="432048"/>
          </a:xfrm>
          <a:prstGeom prst="rect">
            <a:avLst/>
          </a:prstGeom>
          <a:solidFill>
            <a:srgbClr val="66FF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ราชการส่วนกลาง</a:t>
            </a:r>
          </a:p>
        </p:txBody>
      </p:sp>
      <p:sp>
        <p:nvSpPr>
          <p:cNvPr id="9" name="สี่เหลี่ยมผืนผ้า 3"/>
          <p:cNvSpPr/>
          <p:nvPr/>
        </p:nvSpPr>
        <p:spPr>
          <a:xfrm>
            <a:off x="2771800" y="764704"/>
            <a:ext cx="6120680" cy="43204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อธิบดี /หัวหน้าส่วนราชการที่เรียกชื่ออย่างอื่นและมีฐานะเป็นนิติบุคคล</a:t>
            </a:r>
          </a:p>
        </p:txBody>
      </p:sp>
      <p:sp>
        <p:nvSpPr>
          <p:cNvPr id="10" name="สี่เหลี่ยมผืนผ้า 4"/>
          <p:cNvSpPr/>
          <p:nvPr/>
        </p:nvSpPr>
        <p:spPr>
          <a:xfrm>
            <a:off x="323528" y="1268760"/>
            <a:ext cx="2448272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ราชการส่วนภูมิภาค</a:t>
            </a:r>
          </a:p>
        </p:txBody>
      </p:sp>
      <p:sp>
        <p:nvSpPr>
          <p:cNvPr id="11" name="สี่เหลี่ยมผืนผ้า 5"/>
          <p:cNvSpPr/>
          <p:nvPr/>
        </p:nvSpPr>
        <p:spPr>
          <a:xfrm>
            <a:off x="323528" y="1772816"/>
            <a:ext cx="2448272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ราชการส่วนท้องถิ่น</a:t>
            </a:r>
          </a:p>
        </p:txBody>
      </p:sp>
      <p:sp>
        <p:nvSpPr>
          <p:cNvPr id="12" name="สี่เหลี่ยมผืนผ้า 6"/>
          <p:cNvSpPr/>
          <p:nvPr/>
        </p:nvSpPr>
        <p:spPr>
          <a:xfrm>
            <a:off x="323528" y="2780928"/>
            <a:ext cx="244827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รัฐวิสาหกิจ</a:t>
            </a:r>
          </a:p>
        </p:txBody>
      </p:sp>
      <p:sp>
        <p:nvSpPr>
          <p:cNvPr id="13" name="สี่เหลี่ยมผืนผ้า 7"/>
          <p:cNvSpPr/>
          <p:nvPr/>
        </p:nvSpPr>
        <p:spPr>
          <a:xfrm>
            <a:off x="323528" y="3645024"/>
            <a:ext cx="2448272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องค์การมหาชน</a:t>
            </a:r>
          </a:p>
        </p:txBody>
      </p:sp>
      <p:sp>
        <p:nvSpPr>
          <p:cNvPr id="14" name="สี่เหลี่ยมผืนผ้า 8"/>
          <p:cNvSpPr/>
          <p:nvPr/>
        </p:nvSpPr>
        <p:spPr>
          <a:xfrm>
            <a:off x="323528" y="4509120"/>
            <a:ext cx="2448272" cy="19442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องค์กรอิสระ</a:t>
            </a:r>
          </a:p>
        </p:txBody>
      </p:sp>
      <p:sp>
        <p:nvSpPr>
          <p:cNvPr id="15" name="สี่เหลี่ยมผืนผ้า 10"/>
          <p:cNvSpPr/>
          <p:nvPr/>
        </p:nvSpPr>
        <p:spPr>
          <a:xfrm>
            <a:off x="2771800" y="1268760"/>
            <a:ext cx="6120680" cy="432048"/>
          </a:xfrm>
          <a:prstGeom prst="rect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ผู้ว่าราชการจังหวัด</a:t>
            </a:r>
          </a:p>
        </p:txBody>
      </p:sp>
      <p:sp>
        <p:nvSpPr>
          <p:cNvPr id="16" name="สี่เหลี่ยมผืนผ้า 11"/>
          <p:cNvSpPr/>
          <p:nvPr/>
        </p:nvSpPr>
        <p:spPr>
          <a:xfrm>
            <a:off x="2771800" y="1772816"/>
            <a:ext cx="6120680" cy="936104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นายก </a:t>
            </a:r>
            <a:r>
              <a:rPr lang="th-TH" sz="24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อบจ.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/เทศมนตรี/ </a:t>
            </a:r>
            <a:r>
              <a:rPr lang="th-TH" sz="24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อบต.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/เมืองพัทยา/ผู้ว่า กทม. หรือ</a:t>
            </a:r>
          </a:p>
          <a:p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ผู้ดำรงตำแหน่งที่เรียกชื่ออย่างอื่นที่มีฐานะเทียบเท่า</a:t>
            </a:r>
          </a:p>
        </p:txBody>
      </p:sp>
      <p:sp>
        <p:nvSpPr>
          <p:cNvPr id="17" name="สี่เหลี่ยมผืนผ้า 12"/>
          <p:cNvSpPr/>
          <p:nvPr/>
        </p:nvSpPr>
        <p:spPr>
          <a:xfrm>
            <a:off x="2771800" y="2780928"/>
            <a:ext cx="6120680" cy="792088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ผู้ว่าการ/ผู้อำนวยการ/กก.ผจก.ใหญ่/หรือผู้ดำรงตำแหน่ง</a:t>
            </a:r>
          </a:p>
          <a:p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 ที่เรียกชื่ออย่างอื่นที่มีฐานะเทียบเท่า</a:t>
            </a:r>
          </a:p>
        </p:txBody>
      </p:sp>
      <p:sp>
        <p:nvSpPr>
          <p:cNvPr id="18" name="สี่เหลี่ยมผืนผ้า 13"/>
          <p:cNvSpPr/>
          <p:nvPr/>
        </p:nvSpPr>
        <p:spPr>
          <a:xfrm>
            <a:off x="2771800" y="3645024"/>
            <a:ext cx="6120680" cy="792088"/>
          </a:xfrm>
          <a:prstGeom prst="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ผู้อำนวยการ/หรือผู้ดำรงตำแหน่งที่เรียกชื่ออย่างอื่น</a:t>
            </a:r>
          </a:p>
          <a:p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ที่มีฐานะเทียบเท่า</a:t>
            </a:r>
          </a:p>
        </p:txBody>
      </p:sp>
      <p:sp>
        <p:nvSpPr>
          <p:cNvPr id="19" name="สี่เหลี่ยมผืนผ้า 14"/>
          <p:cNvSpPr/>
          <p:nvPr/>
        </p:nvSpPr>
        <p:spPr>
          <a:xfrm>
            <a:off x="2771800" y="4509121"/>
            <a:ext cx="6120680" cy="360040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 เลขาธิการคณะกรรมการการเลือกตั้ง</a:t>
            </a:r>
          </a:p>
        </p:txBody>
      </p:sp>
      <p:sp>
        <p:nvSpPr>
          <p:cNvPr id="20" name="สี่เหลี่ยมผืนผ้า 17"/>
          <p:cNvSpPr/>
          <p:nvPr/>
        </p:nvSpPr>
        <p:spPr>
          <a:xfrm>
            <a:off x="2771800" y="4869160"/>
            <a:ext cx="6120680" cy="360039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 เลขาธิการสำนักงานผู้ตรวจการแผ่นดิน</a:t>
            </a:r>
          </a:p>
        </p:txBody>
      </p:sp>
      <p:sp>
        <p:nvSpPr>
          <p:cNvPr id="21" name="สี่เหลี่ยมผืนผ้า 18"/>
          <p:cNvSpPr/>
          <p:nvPr/>
        </p:nvSpPr>
        <p:spPr>
          <a:xfrm>
            <a:off x="2771800" y="5229200"/>
            <a:ext cx="6120680" cy="400867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 เลขาธิการคณะกรรมการป้องกันและปราบปรามการทุจริตแห่งชาติ</a:t>
            </a:r>
          </a:p>
        </p:txBody>
      </p:sp>
      <p:sp>
        <p:nvSpPr>
          <p:cNvPr id="22" name="สี่เหลี่ยมผืนผ้า 19"/>
          <p:cNvSpPr/>
          <p:nvPr/>
        </p:nvSpPr>
        <p:spPr>
          <a:xfrm>
            <a:off x="2771800" y="5661248"/>
            <a:ext cx="6120680" cy="360040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 ผู้ว่าการตรวจเงินแผ่นดิน</a:t>
            </a:r>
          </a:p>
        </p:txBody>
      </p:sp>
      <p:sp>
        <p:nvSpPr>
          <p:cNvPr id="23" name="สี่เหลี่ยมผืนผ้า 20"/>
          <p:cNvSpPr/>
          <p:nvPr/>
        </p:nvSpPr>
        <p:spPr>
          <a:xfrm>
            <a:off x="2771800" y="6052469"/>
            <a:ext cx="6120680" cy="400867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 เลขาธิการคณะกรรมการสิทธิมนุษยชนแห่งชาติ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881388" y="188640"/>
            <a:ext cx="22910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(ระเบียบฯ ข้อ 4)</a:t>
            </a:r>
            <a:endParaRPr lang="th-TH" sz="3200" dirty="0">
              <a:solidFill>
                <a:srgbClr val="0000FF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9" name="Straight Connector 2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" name="Rectangle 2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1" name="Rectangle 3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Oval 2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467544" y="836712"/>
            <a:ext cx="2808312" cy="432048"/>
          </a:xfrm>
          <a:prstGeom prst="rect">
            <a:avLst/>
          </a:prstGeom>
          <a:solidFill>
            <a:srgbClr val="CCFF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องค์กรตามรัฐธรรมนูญ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275856" y="836712"/>
            <a:ext cx="5400600" cy="43204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อัยการสูงสุด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67544" y="1340768"/>
            <a:ext cx="2808312" cy="9361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หน่วยธุรการของศาล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467544" y="2348880"/>
            <a:ext cx="2808312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3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มหาวิทยาลัยในกำกับของรัฐ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467544" y="2996952"/>
            <a:ext cx="2808312" cy="1152128"/>
          </a:xfrm>
          <a:prstGeom prst="rect">
            <a:avLst/>
          </a:prstGeom>
          <a:solidFill>
            <a:srgbClr val="66FFFF"/>
          </a:solidFill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หน่วยงานสังกัดรัฐสภาหรือ ในกำกับของรัฐสภา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467544" y="4221088"/>
            <a:ext cx="2808312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หน่วยงานอิสระของรัฐ</a:t>
            </a: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467544" y="5157192"/>
            <a:ext cx="2808312" cy="10081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หน่วยงานอื่นตามที่กำหนด  ในกฎกระทรวง</a:t>
            </a: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3275856" y="1340768"/>
            <a:ext cx="5400600" cy="936104"/>
          </a:xfrm>
          <a:prstGeom prst="rect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เลขาธิการสำนักงานศาลยุติธรรม/สำนักงานศาลปกครอง/สำนักงานศาลรัฐธรรมนูญ</a:t>
            </a: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3275970" y="2348880"/>
            <a:ext cx="5404892" cy="576064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อธิการบดี</a:t>
            </a: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3275856" y="2996952"/>
            <a:ext cx="5400600" cy="1152128"/>
          </a:xfrm>
          <a:prstGeom prst="rect">
            <a:avLst/>
          </a:prstGeom>
          <a:noFill/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เลขาธิการวุฒิสภา/สภาผู้แทนราษฎร/สถาบันพระปกเกล้า/สำนักงานสภาพัฒนาการเมือง</a:t>
            </a: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3275856" y="4221088"/>
            <a:ext cx="5400600" cy="864096"/>
          </a:xfrm>
          <a:prstGeom prst="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เลขาธิการ/หรือผู้ดำรงตำแหน่งที่เรียกชื่ออย่างอื่นที่มีฐานะเทียบเท่า</a:t>
            </a: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3277726" y="5157192"/>
            <a:ext cx="5398730" cy="1008112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ผู้บริหารสูงสุดของหน่วยงานตามกฎหมายจัดตั้ง</a:t>
            </a:r>
          </a:p>
          <a:p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หน่วยงานนั้น</a:t>
            </a:r>
          </a:p>
        </p:txBody>
      </p:sp>
      <p:sp>
        <p:nvSpPr>
          <p:cNvPr id="10" name="ตัวแทนหมายเลขภาพนิ่ง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459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539552" y="299120"/>
            <a:ext cx="8208912" cy="609600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           “หัวหน้าหน่วยงานของรัฐ”</a:t>
            </a:r>
            <a:endParaRPr kumimoji="0" lang="en-US" altLang="ko-KR" sz="4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868144" y="260648"/>
            <a:ext cx="22910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(ระเบียบฯ ข้อ 4)</a:t>
            </a:r>
            <a:endParaRPr lang="th-TH" sz="3200" dirty="0">
              <a:solidFill>
                <a:srgbClr val="0000FF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39769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46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86409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sz="2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แนวทางปฏิบัติในการจัดหาผู้ให้บริการด้านสาธารณูปโภค</a:t>
            </a:r>
            <a:br>
              <a:rPr lang="th-TH" sz="2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2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หนังสือ ด่วนที่สุด ที่ </a:t>
            </a:r>
            <a:r>
              <a:rPr lang="th-TH" sz="2800" b="1" dirty="0" err="1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sz="2800" b="1" dirty="0" err="1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กวจ</a:t>
            </a:r>
            <a:r>
              <a:rPr lang="th-TH" sz="2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) 0405.2/ว 260 </a:t>
            </a:r>
            <a:r>
              <a:rPr lang="th-TH" sz="2800" b="1" dirty="0" err="1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2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5 มิ.ย. 2561</a:t>
            </a:r>
            <a:endParaRPr lang="th-TH" sz="28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6" name="Picture 15" descr="ว260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386444"/>
            <a:ext cx="8352928" cy="1322476"/>
          </a:xfrm>
          <a:prstGeom prst="rect">
            <a:avLst/>
          </a:prstGeom>
        </p:spPr>
      </p:pic>
      <p:pic>
        <p:nvPicPr>
          <p:cNvPr id="17" name="Picture 16" descr="ว260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668108"/>
            <a:ext cx="8352928" cy="3618751"/>
          </a:xfrm>
          <a:prstGeom prst="rect">
            <a:avLst/>
          </a:prstGeom>
        </p:spPr>
      </p:pic>
      <p:cxnSp>
        <p:nvCxnSpPr>
          <p:cNvPr id="18" name="Straight Connector 17"/>
          <p:cNvCxnSpPr/>
          <p:nvPr/>
        </p:nvCxnSpPr>
        <p:spPr>
          <a:xfrm>
            <a:off x="5580112" y="4941168"/>
            <a:ext cx="316835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39552" y="5229200"/>
            <a:ext cx="82089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9552" y="5589240"/>
            <a:ext cx="82089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39552" y="5877272"/>
            <a:ext cx="82089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39552" y="2276872"/>
            <a:ext cx="82089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39552" y="2636912"/>
            <a:ext cx="82089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460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แผนผังลำดับงาน: กระบวนการ 2"/>
          <p:cNvSpPr/>
          <p:nvPr/>
        </p:nvSpPr>
        <p:spPr>
          <a:xfrm>
            <a:off x="251520" y="260648"/>
            <a:ext cx="8784976" cy="504056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ผู้มีอำนาจเหนือขึ้นไปหนึ่งชั้นในการอนุมัติสั่งซื้อหรือสั่งจ้างแนบท้ายระเบียบฯ</a:t>
            </a:r>
            <a:endParaRPr lang="th-TH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23528" y="908720"/>
            <a:ext cx="3528392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1. ส่วนราชการที่มีฐานะเป็นกรม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3851920" y="908720"/>
            <a:ext cx="5040560" cy="576064"/>
          </a:xfrm>
          <a:prstGeom prst="rect">
            <a:avLst/>
          </a:prstGeom>
          <a:noFill/>
          <a:ln w="63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ปลัดกระทรวง/ปลัดทบวง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323528" y="2996952"/>
            <a:ext cx="3528392" cy="648072"/>
          </a:xfrm>
          <a:prstGeom prst="rect">
            <a:avLst/>
          </a:prstGeom>
          <a:solidFill>
            <a:srgbClr val="CCFFFF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4. รัฐวิสาหกิจ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323528" y="3717032"/>
            <a:ext cx="3528392" cy="5760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5. มหาวิทยาลัยในกำกับของรัฐ</a:t>
            </a: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323528" y="2348880"/>
            <a:ext cx="3528392" cy="576064"/>
          </a:xfrm>
          <a:prstGeom prst="rect">
            <a:avLst/>
          </a:prstGeom>
          <a:solidFill>
            <a:srgbClr val="FFFF99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3. ส่วนราชการส่วนท้องถิ่น</a:t>
            </a: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323528" y="1556792"/>
            <a:ext cx="3528392" cy="720080"/>
          </a:xfrm>
          <a:prstGeom prst="rect">
            <a:avLst/>
          </a:prstGeom>
          <a:solidFill>
            <a:srgbClr val="FFCC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2. ส่วนราชการส่วนภูมิภาค</a:t>
            </a: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3851920" y="4365104"/>
            <a:ext cx="5040560" cy="1872208"/>
          </a:xfrm>
          <a:prstGeom prst="rect">
            <a:avLst/>
          </a:prstGeom>
          <a:noFill/>
          <a:ln w="63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หัวหน้าหน่วยงานของรัฐนั้นเป็นผู้ใช้อำนาจเหนือขึ้นไปหนึ่งชั้นเอง</a:t>
            </a: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3851920" y="2996952"/>
            <a:ext cx="5040560" cy="648072"/>
          </a:xfrm>
          <a:prstGeom prst="rect">
            <a:avLst/>
          </a:prstGeom>
          <a:noFill/>
          <a:ln w="63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คณะกรรมการของรัฐวิสาหกิจ</a:t>
            </a: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3851920" y="3717032"/>
            <a:ext cx="5040560" cy="576064"/>
          </a:xfrm>
          <a:prstGeom prst="rect">
            <a:avLst/>
          </a:prstGeom>
          <a:noFill/>
          <a:ln w="63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สภามหาวิทยาลัย</a:t>
            </a: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3851920" y="1556792"/>
            <a:ext cx="5040560" cy="720080"/>
          </a:xfrm>
          <a:prstGeom prst="rect">
            <a:avLst/>
          </a:prstGeom>
          <a:noFill/>
          <a:ln w="63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ปลัดกระทรวงต้นสังกัดเจ้าของงบประมาณ</a:t>
            </a:r>
          </a:p>
        </p:txBody>
      </p:sp>
      <p:sp>
        <p:nvSpPr>
          <p:cNvPr id="19" name="สี่เหลี่ยมผืนผ้า 18"/>
          <p:cNvSpPr/>
          <p:nvPr/>
        </p:nvSpPr>
        <p:spPr>
          <a:xfrm>
            <a:off x="3851920" y="2348880"/>
            <a:ext cx="5040560" cy="576064"/>
          </a:xfrm>
          <a:prstGeom prst="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ผู้ว่าราชการจังหวัด</a:t>
            </a:r>
          </a:p>
        </p:txBody>
      </p:sp>
      <p:sp>
        <p:nvSpPr>
          <p:cNvPr id="20" name="สี่เหลี่ยมผืนผ้า 19"/>
          <p:cNvSpPr/>
          <p:nvPr/>
        </p:nvSpPr>
        <p:spPr>
          <a:xfrm>
            <a:off x="323528" y="4365104"/>
            <a:ext cx="3528392" cy="1872208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800"/>
              </a:lnSpc>
            </a:pP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6. ส่วนราชการที่ขึ้นตรงต่อนายกรัฐมนตรีหรือรัฐมนตรี สำนักงานเลขาธิการวุฒิสภา สำนักงานเลขาธิการสภาผู้แทนราษฎร หรือกรุงเทพมหานคร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5" name="Straight Connector 2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Rectangle 2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4" name="Straight Connector 2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Oval 2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7443982"/>
      </p:ext>
    </p:extLst>
  </p:cSld>
  <p:clrMapOvr>
    <a:masterClrMapping/>
  </p:clrMapOvr>
</p:sld>
</file>

<file path=ppt/slides/slide4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461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539552" y="3717032"/>
            <a:ext cx="3528392" cy="23762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8. กรณีไม่มีผู้บังคับบัญชา </a:t>
            </a:r>
          </a:p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ผู้กำกับดูแล หรือผู้ควบคุม</a:t>
            </a: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4067944" y="2017416"/>
            <a:ext cx="4536504" cy="1411584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ผู้บังคับบัญชา ผู้กำกับดูแล </a:t>
            </a:r>
          </a:p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หรือผู้ควบคุมชั้นเหนือขึ้นไปชั้นหนึ่ง แล้วแต่กรณี</a:t>
            </a: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4067944" y="3717032"/>
            <a:ext cx="4536504" cy="2376264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ให้หัวหน้าหน่วยงานของรัฐนั้น</a:t>
            </a:r>
          </a:p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เป็นผู้ใช้อำนาจเหนือขึ้นไปหนึ่งชั้นเอง</a:t>
            </a:r>
          </a:p>
        </p:txBody>
      </p:sp>
      <p:sp>
        <p:nvSpPr>
          <p:cNvPr id="20" name="สี่เหลี่ยมผืนผ้า 19"/>
          <p:cNvSpPr/>
          <p:nvPr/>
        </p:nvSpPr>
        <p:spPr>
          <a:xfrm>
            <a:off x="539552" y="2017415"/>
            <a:ext cx="3528392" cy="141158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7. กรณีนอกเหนือจากที่กำหนดไว้</a:t>
            </a:r>
          </a:p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ตาม 1. – 6.</a:t>
            </a:r>
          </a:p>
        </p:txBody>
      </p:sp>
      <p:sp>
        <p:nvSpPr>
          <p:cNvPr id="9" name="แผนผังลำดับงาน: กระบวนการ 2"/>
          <p:cNvSpPr/>
          <p:nvPr/>
        </p:nvSpPr>
        <p:spPr>
          <a:xfrm>
            <a:off x="251520" y="1052736"/>
            <a:ext cx="8784976" cy="504056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ผู้มีอำนาจเหนือขึ้นไปหนึ่งชั้นในการอนุมัติสั่งซื้อหรือสั่งจ้าง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แนบท้ายระเบียบฯ</a:t>
            </a:r>
            <a:endParaRPr lang="th-TH" sz="32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4352189"/>
      </p:ext>
    </p:extLst>
  </p:cSld>
  <p:clrMapOvr>
    <a:masterClrMapping/>
  </p:clrMapOvr>
</p:sld>
</file>

<file path=ppt/slides/slide4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รูปห้าเหลี่ยม 1"/>
          <p:cNvSpPr/>
          <p:nvPr/>
        </p:nvSpPr>
        <p:spPr>
          <a:xfrm>
            <a:off x="683568" y="216024"/>
            <a:ext cx="8208912" cy="836712"/>
          </a:xfrm>
          <a:prstGeom prst="homePlat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ระเบียบกระทรวงการคลังฯ </a:t>
            </a:r>
          </a:p>
          <a:p>
            <a:pPr algn="ctr"/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ส่วนที่ </a:t>
            </a:r>
            <a:r>
              <a:rPr lang="en-US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 </a:t>
            </a: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เรื่อง ผู้มีอำนาจ และการมอบอำนาจ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51520" y="1196752"/>
            <a:ext cx="1944216" cy="1872208"/>
          </a:xfrm>
          <a:prstGeom prst="rect">
            <a:avLst/>
          </a:prstGeom>
          <a:solidFill>
            <a:srgbClr val="FFFFB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ผู้มีอำนาจ</a:t>
            </a:r>
          </a:p>
          <a:p>
            <a:pPr algn="ctr"/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ดำเนินการตามระเบียบนี้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483768" y="1196752"/>
            <a:ext cx="5616624" cy="792088"/>
          </a:xfrm>
          <a:prstGeom prst="rect">
            <a:avLst/>
          </a:prstGeom>
          <a:solidFill>
            <a:srgbClr val="FFE79B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ผู้ดำรงตำแหน่ง หัวหน้าหน่วยงานของรัฐ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483768" y="2492896"/>
            <a:ext cx="6588224" cy="216024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เว้นแต่ กระทรวงกลาโหม หรือหน่วยงานของรัฐอื่น</a:t>
            </a:r>
          </a:p>
          <a:p>
            <a:pPr>
              <a:buFont typeface="Arial" pitchFamily="34" charset="0"/>
              <a:buChar char="•"/>
            </a:pP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ที่ผู้รักษาการตามระเบียบประกาศกำหนดให้หน่วยงานของรัฐนั้นสามารถกำหนดหน่วยงานระดับใด ผู้บังคับบัญชาชั้นใด ตำแหน่งใด มีอำนาจดำเนินการตามระเบียบนี้ 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ก็ให้กระทำได้</a:t>
            </a:r>
          </a:p>
          <a:p>
            <a:pPr>
              <a:buFont typeface="Arial" pitchFamily="34" charset="0"/>
              <a:buChar char="•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เมื่อกำหนดเป็นประการใดแล้ว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ให้แจ้งผู้รักษาการตามระเบียบ </a:t>
            </a:r>
            <a:r>
              <a:rPr lang="en-US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+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สตง.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ทราบด้วย</a:t>
            </a:r>
          </a:p>
          <a:p>
            <a:endParaRPr lang="th-TH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ลูกศรขวา 5"/>
          <p:cNvSpPr/>
          <p:nvPr/>
        </p:nvSpPr>
        <p:spPr>
          <a:xfrm>
            <a:off x="1907704" y="1088740"/>
            <a:ext cx="1008112" cy="9001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ได้แก่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79512" y="4869160"/>
            <a:ext cx="2016224" cy="11521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การมอบอำนาจ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2411760" y="4869160"/>
            <a:ext cx="6660232" cy="11521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ผู้มีอำนาจตามข้อ </a:t>
            </a:r>
            <a:r>
              <a:rPr lang="en-US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6 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และผู้มีอำนาจสั่งซื้อสั่งจ้าง</a:t>
            </a:r>
          </a:p>
          <a:p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จะมอบอำนาจเป็นหนังสือให้แก่ผู้ดำรงตำแหน่งใด ก็ได้ โดยให้คำนึงถึงระดับ ตำแหน่งหน้าที่และความรับผิดชอบของผู้รับมอบอำนาจเป็นสำคัญ</a:t>
            </a:r>
          </a:p>
          <a:p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ข้าวหลามตัด 8"/>
          <p:cNvSpPr/>
          <p:nvPr/>
        </p:nvSpPr>
        <p:spPr>
          <a:xfrm>
            <a:off x="683568" y="476672"/>
            <a:ext cx="1152128" cy="720080"/>
          </a:xfrm>
          <a:prstGeom prst="diamond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000" b="1" dirty="0">
                <a:latin typeface="EucrosiaUPC" pitchFamily="18" charset="-34"/>
                <a:cs typeface="EucrosiaUPC" pitchFamily="18" charset="-34"/>
              </a:rPr>
              <a:t>6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ตัวแทนหมายเลขภาพนิ่ง 20"/>
          <p:cNvSpPr>
            <a:spLocks noGrp="1"/>
          </p:cNvSpPr>
          <p:nvPr>
            <p:ph type="sldNum" sz="quarter" idx="12"/>
          </p:nvPr>
        </p:nvSpPr>
        <p:spPr>
          <a:xfrm>
            <a:off x="8028384" y="5913276"/>
            <a:ext cx="658416" cy="329121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462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4" name="ลูกศรขวา 23"/>
          <p:cNvSpPr/>
          <p:nvPr/>
        </p:nvSpPr>
        <p:spPr>
          <a:xfrm>
            <a:off x="1907704" y="5373216"/>
            <a:ext cx="576064" cy="64807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" name="ข้าวหลามตัด 24"/>
          <p:cNvSpPr/>
          <p:nvPr/>
        </p:nvSpPr>
        <p:spPr>
          <a:xfrm>
            <a:off x="683568" y="4149080"/>
            <a:ext cx="1152128" cy="684076"/>
          </a:xfrm>
          <a:prstGeom prst="diamond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000" b="1" dirty="0">
                <a:latin typeface="EucrosiaUPC" pitchFamily="18" charset="-34"/>
                <a:cs typeface="EucrosiaUPC" pitchFamily="18" charset="-34"/>
              </a:rPr>
              <a:t>7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1" name="Straight Connector 3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3" name="Rectangle 3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0" name="Straight Connector 2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Oval 2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34" name="Picture 33" descr="ค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68344" y="476672"/>
            <a:ext cx="1296144" cy="161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167037"/>
      </p:ext>
    </p:extLst>
  </p:cSld>
  <p:clrMapOvr>
    <a:masterClrMapping/>
  </p:clrMapOvr>
</p:sld>
</file>

<file path=ppt/slides/slide4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11"/>
          <p:cNvSpPr/>
          <p:nvPr/>
        </p:nvSpPr>
        <p:spPr>
          <a:xfrm>
            <a:off x="395536" y="1628800"/>
            <a:ext cx="1728192" cy="129614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ห้ามผู้รับมอบอำนาจมอบต่อ</a:t>
            </a:r>
          </a:p>
        </p:txBody>
      </p:sp>
      <p:sp>
        <p:nvSpPr>
          <p:cNvPr id="6" name="ลูกศรขวา 23"/>
          <p:cNvSpPr/>
          <p:nvPr/>
        </p:nvSpPr>
        <p:spPr>
          <a:xfrm>
            <a:off x="2195736" y="1772816"/>
            <a:ext cx="783704" cy="864096"/>
          </a:xfrm>
          <a:prstGeom prst="rightArrow">
            <a:avLst/>
          </a:prstGeom>
          <a:solidFill>
            <a:srgbClr val="CCFFCC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1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463</a:t>
            </a:fld>
            <a:endParaRPr lang="th-TH"/>
          </a:p>
        </p:txBody>
      </p:sp>
      <p:sp>
        <p:nvSpPr>
          <p:cNvPr id="4" name="สี่เหลี่ยมผืนผ้า 12"/>
          <p:cNvSpPr/>
          <p:nvPr/>
        </p:nvSpPr>
        <p:spPr>
          <a:xfrm>
            <a:off x="2915816" y="1484784"/>
            <a:ext cx="6012160" cy="244827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1.</a:t>
            </a:r>
            <a:r>
              <a:rPr lang="th-TH" sz="2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มอบให้ผู้ว่าราชการจังหวัด ผู้ว่าฯ อาจมอบต่อได้</a:t>
            </a:r>
          </a:p>
          <a:p>
            <a:r>
              <a:rPr lang="th-TH" sz="2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(ก) มอบให้รองผู้ว่าฯ หรือผู้ช่วยผู้ว่าฯ ปลัดจังหวัด หัวหน้าส่วนราชการประจำจังหวัด โดยแจ้งให้ผู้มอบอำนาจชั้นต้นทราบด้วย</a:t>
            </a:r>
          </a:p>
          <a:p>
            <a:r>
              <a:rPr lang="th-TH" sz="2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(ข) กรณีมอบให้บุคคลอื่นนอกเหนือ (ก) ต้องได้รับความเห็นชอบจาก   ผู้มอบอำนาจชั้นต้นแล้ว</a:t>
            </a:r>
          </a:p>
          <a:p>
            <a:r>
              <a:rPr lang="th-TH" sz="2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2. การมอบอำนาจและการมอบอำนาจต่อตามระเบียบกระทรวงกลาโหม หรือหน่วยงานของรัฐอื่นที่รัฐมนตรีประกาศกำหนดตามข้อ </a:t>
            </a:r>
            <a:r>
              <a:rPr lang="en-US" sz="2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6</a:t>
            </a:r>
            <a:endParaRPr lang="th-TH" sz="22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23728" y="1988840"/>
            <a:ext cx="8563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ยกเว้น</a:t>
            </a:r>
          </a:p>
        </p:txBody>
      </p:sp>
      <p:sp>
        <p:nvSpPr>
          <p:cNvPr id="7" name="รูปห้าเหลี่ยม 1"/>
          <p:cNvSpPr/>
          <p:nvPr/>
        </p:nvSpPr>
        <p:spPr>
          <a:xfrm>
            <a:off x="683568" y="72008"/>
            <a:ext cx="8208912" cy="836712"/>
          </a:xfrm>
          <a:prstGeom prst="homePlat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ระเบียบกระทรวงการคลังฯ </a:t>
            </a:r>
          </a:p>
          <a:p>
            <a:pPr algn="ctr"/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ส่วนที่ </a:t>
            </a:r>
            <a:r>
              <a:rPr lang="en-US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3 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เรื่อง ผู้มีอำนาจ และการมอบอำนาจ</a:t>
            </a:r>
          </a:p>
        </p:txBody>
      </p:sp>
      <p:sp>
        <p:nvSpPr>
          <p:cNvPr id="8" name="ข้าวหลามตัด 24"/>
          <p:cNvSpPr/>
          <p:nvPr/>
        </p:nvSpPr>
        <p:spPr>
          <a:xfrm>
            <a:off x="683568" y="764704"/>
            <a:ext cx="1152128" cy="828092"/>
          </a:xfrm>
          <a:prstGeom prst="diamond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000" b="1" dirty="0">
                <a:latin typeface="EucrosiaUPC" pitchFamily="18" charset="-34"/>
                <a:cs typeface="EucrosiaUPC" pitchFamily="18" charset="-34"/>
              </a:rPr>
              <a:t>7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67744" y="1033572"/>
            <a:ext cx="6737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เมื่อมีการมอบอำนาจ ผู้รับมอบมีหน้าที่ต้องรับมอบอำนาจนั้น</a:t>
            </a:r>
            <a:endParaRPr lang="th-TH" dirty="0">
              <a:solidFill>
                <a:srgbClr val="0000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5536" y="3861048"/>
            <a:ext cx="856895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 ในกรณีมีกฎหมายกำหนดเรื่องมอบอำนาจ/มอบต่อไว้เฉพาะก็ให้เป็นไปตามกฎหมายว่าด้วยการนั้น</a:t>
            </a:r>
            <a:endParaRPr lang="th-TH" sz="2300" dirty="0"/>
          </a:p>
        </p:txBody>
      </p:sp>
      <p:sp>
        <p:nvSpPr>
          <p:cNvPr id="11" name="Rectangle 10"/>
          <p:cNvSpPr/>
          <p:nvPr/>
        </p:nvSpPr>
        <p:spPr>
          <a:xfrm>
            <a:off x="395536" y="4221088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3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เพื่อความคล่องตัว ให้หัวหน้าหน่วยงานของรัฐมอบอำนาจในการสั่งการและดำเนินการจัดซื้อจัดจ้าง ให้แก่ผู้ดำรงตำแหน่งรองลงไปตามลำดับ</a:t>
            </a:r>
            <a:endParaRPr lang="th-TH" sz="23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95536" y="4911551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3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ให้ผู้มอบอำนาจส่งสำเนาหลักฐานการมอบอำนาจให้ </a:t>
            </a:r>
            <a:r>
              <a:rPr lang="th-TH" sz="23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สตง.</a:t>
            </a:r>
            <a:r>
              <a:rPr lang="th-TH" sz="23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ทราบทุกครั้ง</a:t>
            </a:r>
            <a:endParaRPr lang="th-TH" sz="2300" dirty="0">
              <a:solidFill>
                <a:srgbClr val="0000FF"/>
              </a:solidFill>
            </a:endParaRPr>
          </a:p>
        </p:txBody>
      </p:sp>
      <p:sp>
        <p:nvSpPr>
          <p:cNvPr id="13" name="สี่เหลี่ยมผืนผ้า 6"/>
          <p:cNvSpPr/>
          <p:nvPr/>
        </p:nvSpPr>
        <p:spPr>
          <a:xfrm>
            <a:off x="1475656" y="5301208"/>
            <a:ext cx="7416824" cy="100811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sz="2200" b="1" dirty="0">
              <a:latin typeface="EucrosiaUPC" pitchFamily="18" charset="-34"/>
              <a:cs typeface="EucrosiaUPC" pitchFamily="18" charset="-34"/>
            </a:endParaRPr>
          </a:p>
          <a:p>
            <a:pPr>
              <a:buFont typeface="Arial" pitchFamily="34" charset="0"/>
              <a:buChar char="•"/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กรณีจำเป็นเพื่อประโยชน์ของภาครัฐโดยรวม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หน่วยงานของรัฐใดจะมอบอำนาจให้หน่วยงานของรัฐอื่นจัดซื้อจัดจ้างแทน ก็ให้กระทำได้</a:t>
            </a:r>
          </a:p>
          <a:p>
            <a:pPr>
              <a:buFont typeface="Arial" pitchFamily="34" charset="0"/>
              <a:buChar char="•"/>
            </a:pP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ให้ผู้มอบอำนาจส่งสำเนาหลักฐานการมอบอำนาจให้ </a:t>
            </a:r>
            <a:r>
              <a:rPr lang="th-TH" sz="22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สตง.</a:t>
            </a: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ทราบด้วย</a:t>
            </a:r>
          </a:p>
          <a:p>
            <a:endParaRPr lang="th-TH" sz="2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ข้าวหลามตัด 24"/>
          <p:cNvSpPr/>
          <p:nvPr/>
        </p:nvSpPr>
        <p:spPr>
          <a:xfrm>
            <a:off x="323528" y="5373216"/>
            <a:ext cx="1152128" cy="864096"/>
          </a:xfrm>
          <a:prstGeom prst="diamond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000" b="1" dirty="0">
                <a:latin typeface="EucrosiaUPC" pitchFamily="18" charset="-34"/>
                <a:cs typeface="EucrosiaUPC" pitchFamily="18" charset="-34"/>
              </a:rPr>
              <a:t>8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E3473D-9D23-4FBC-A82E-5102E281F4DB}" type="slidenum">
              <a:rPr lang="en-US" b="1">
                <a:latin typeface="BrowalliaUPC" pitchFamily="34" charset="-34"/>
                <a:cs typeface="BrowalliaUPC" pitchFamily="34" charset="-34"/>
              </a:rPr>
              <a:pPr>
                <a:defRPr/>
              </a:pPr>
              <a:t>464</a:t>
            </a:fld>
            <a:endParaRPr lang="th-TH" b="1">
              <a:latin typeface="BrowalliaUPC" pitchFamily="34" charset="-34"/>
              <a:cs typeface="BrowalliaUPC" pitchFamily="34" charset="-34"/>
            </a:endParaRPr>
          </a:p>
        </p:txBody>
      </p:sp>
      <p:sp>
        <p:nvSpPr>
          <p:cNvPr id="357379" name="AutoShape 3"/>
          <p:cNvSpPr>
            <a:spLocks noChangeArrowheads="1"/>
          </p:cNvSpPr>
          <p:nvPr/>
        </p:nvSpPr>
        <p:spPr bwMode="auto">
          <a:xfrm>
            <a:off x="755576" y="152400"/>
            <a:ext cx="5832648" cy="75632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h-TH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ucrosiaUPC" pitchFamily="18" charset="-34"/>
                <a:cs typeface="EucrosiaUPC" pitchFamily="18" charset="-34"/>
              </a:rPr>
              <a:t>การจ่ายเงินล่วงหน้า</a:t>
            </a:r>
          </a:p>
        </p:txBody>
      </p:sp>
      <p:sp>
        <p:nvSpPr>
          <p:cNvPr id="5" name="Rectangle 4"/>
          <p:cNvSpPr/>
          <p:nvPr/>
        </p:nvSpPr>
        <p:spPr>
          <a:xfrm>
            <a:off x="611560" y="932527"/>
            <a:ext cx="799288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 typeface="Courier New" pitchFamily="49" charset="0"/>
              <a:buChar char="o"/>
            </a:pP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การจ่ายเงินค่าพัสดุล่วงหน้าให้แก่ผู้ประกอบการที่เป็นคู่สัญญา</a:t>
            </a:r>
          </a:p>
          <a:p>
            <a:pPr algn="l">
              <a:buFont typeface="Courier New" pitchFamily="49" charset="0"/>
              <a:buChar char="o"/>
            </a:pP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จะกระทำมิได้ เว้นแต่</a:t>
            </a: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หัวหน้าหน่วยงานของรัฐเห็นว่ามีความจำเป็นจะต้องจ่าย และมีการกำหนดเงื่อนไขไว้ก่อนการทำสัญญาหรือข้อตกลง ให้กระทำได้เฉพาะกรณีและตามหลักเกณฑ์ดังต่อไปนี้</a:t>
            </a: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7164288" y="116632"/>
            <a:ext cx="1368152" cy="1296144"/>
          </a:xfrm>
          <a:prstGeom prst="wedgeEllipseCallout">
            <a:avLst>
              <a:gd name="adj1" fmla="val -75672"/>
              <a:gd name="adj2" fmla="val -1766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89 </a:t>
            </a: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5" name="ตาราง 14"/>
          <p:cNvGraphicFramePr>
            <a:graphicFrameLocks noGrp="1"/>
          </p:cNvGraphicFramePr>
          <p:nvPr/>
        </p:nvGraphicFramePr>
        <p:xfrm>
          <a:off x="755576" y="2591152"/>
          <a:ext cx="756084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66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342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tabLst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 2"/>
                        </a:rPr>
                        <a:t> 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" pitchFamily="2" charset="2"/>
                        </a:rPr>
                        <a:t>การซื้อหรือจ้างจากหน่วยงานของรัฐ</a:t>
                      </a:r>
                      <a:endParaRPr lang="th-T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" pitchFamily="2" charset="2"/>
                        </a:rPr>
                        <a:t>จ่ายได้ 50 %</a:t>
                      </a:r>
                      <a:endParaRPr lang="th-T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 2"/>
                        </a:rPr>
                        <a:t> 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" pitchFamily="2" charset="2"/>
                        </a:rPr>
                        <a:t>ซื้อพัสดุจากต่างประเทศ</a:t>
                      </a:r>
                      <a:endParaRPr lang="th-T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" pitchFamily="2" charset="2"/>
                        </a:rPr>
                        <a:t>จ่ายตามที่ผู้ขายกำหนด</a:t>
                      </a:r>
                      <a:endParaRPr lang="th-T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 2"/>
                        </a:rPr>
                        <a:t> 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" pitchFamily="2" charset="2"/>
                        </a:rPr>
                        <a:t>การบอกรับวารสาร/สั่งจองหนังสือ/ซื้อฐานข้อมูลที่ต้องบอกรับสมาชิกก่อน ฯ</a:t>
                      </a:r>
                      <a:endParaRPr lang="th-T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" pitchFamily="2" charset="2"/>
                        </a:rPr>
                        <a:t>จ่ายเท่าที่จ่ายจริง</a:t>
                      </a:r>
                      <a:endParaRPr lang="th-T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 2"/>
                        </a:rPr>
                        <a:t> </a:t>
                      </a: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" pitchFamily="2" charset="2"/>
                        </a:rPr>
                        <a:t>การซื้อหรือจ้างโดยวิธีประกาศเชิญชวนทั่วไป วิธีคัดเลือก วิธีเฉพาะเจาะจง ยกเว้นวิธีเฉพาะเจาะจงตาม ม.56(2)(ข)</a:t>
                      </a:r>
                      <a:endParaRPr lang="th-T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  <a:sym typeface="Wingdings" pitchFamily="2" charset="2"/>
                        </a:rPr>
                        <a:t>จ่ายได้ 15% </a:t>
                      </a:r>
                      <a:endParaRPr lang="th-T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6" name="สี่เหลี่ยมผืนผ้า 15"/>
          <p:cNvSpPr/>
          <p:nvPr/>
        </p:nvSpPr>
        <p:spPr>
          <a:xfrm>
            <a:off x="827584" y="5589240"/>
            <a:ext cx="748883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2600" b="1" dirty="0">
                <a:latin typeface="EucrosiaUPC" pitchFamily="18" charset="-34"/>
                <a:cs typeface="EucrosiaUPC" pitchFamily="18" charset="-34"/>
                <a:sym typeface="Wingdings" pitchFamily="2" charset="2"/>
              </a:rPr>
              <a:t> </a:t>
            </a: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" pitchFamily="2" charset="2"/>
              </a:rPr>
              <a:t>ทั้งนี้ การจ่ายเงินล่วงหน้าจะต้องกำหนดเงื่อนไขไว้ในประกาศหรือ</a:t>
            </a:r>
          </a:p>
          <a:p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" pitchFamily="2" charset="2"/>
              </a:rPr>
              <a:t>  หนังสือเชิญชวนด้วย</a:t>
            </a:r>
            <a:endParaRPr lang="th-TH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230065"/>
      </p:ext>
    </p:extLst>
  </p:cSld>
  <p:clrMapOvr>
    <a:masterClrMapping/>
  </p:clrMapOvr>
</p:sld>
</file>

<file path=ppt/slides/slide4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465</a:t>
            </a:fld>
            <a:endParaRPr lang="th-TH"/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auto">
          <a:xfrm>
            <a:off x="899592" y="764704"/>
            <a:ext cx="4392488" cy="864096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h-TH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ucrosiaUPC" pitchFamily="18" charset="-34"/>
                <a:cs typeface="EucrosiaUPC" pitchFamily="18" charset="-34"/>
              </a:rPr>
              <a:t>การจ่ายเงินล่วงหน้า</a:t>
            </a:r>
          </a:p>
        </p:txBody>
      </p:sp>
      <p:sp>
        <p:nvSpPr>
          <p:cNvPr id="552961" name="Rectangle 1"/>
          <p:cNvSpPr>
            <a:spLocks noChangeArrowheads="1"/>
          </p:cNvSpPr>
          <p:nvPr/>
        </p:nvSpPr>
        <p:spPr bwMode="auto">
          <a:xfrm>
            <a:off x="683568" y="3334340"/>
            <a:ext cx="794248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900113" algn="l"/>
              </a:tabLst>
            </a:pP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การจ่ายเงินค่าพัสดุล่วงหน้าตามข้อ 89 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1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(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2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และ 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3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ไม่ต้องเรียกหลักประกัน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ea typeface="Cordia New" pitchFamily="34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900113" algn="l"/>
              </a:tabLst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ส่วนการจ่ายเงินค่าพัสดุล่วงหน้าตามข้อ 89 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lang="en-US" sz="24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4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ผู้ประกอบการที่เป็นคู่สัญญาจะต้องนำ</a:t>
            </a:r>
          </a:p>
          <a:p>
            <a:pPr marL="26670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900113" algn="l"/>
              </a:tabLst>
            </a:pP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พันธบัตรรัฐบาลไทย หรือ</a:t>
            </a:r>
          </a:p>
          <a:p>
            <a:pPr marL="26670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900113" algn="l"/>
              </a:tabLst>
            </a:pP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หนังสือค้ำประกันหรือหนังสือค้ำประกันอิเล็กทรอนิกส์ของธนาคารในประเทศ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/>
            </a:r>
            <a:b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</a:b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มาค้ำประกันเงินที่รับล่วงหน้าไปนั้น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900113" algn="l"/>
              </a:tabLst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ห้หน่วยงานของรัฐคืนหนังสือค้ำประกันดังกล่าวให้แก่คู่สัญญาเมื่อหน่วยงานของรัฐได้หักเงินที่ได้จ่ายล่วงหน้าจากเงินค่าของหรือค่าจ้างในแต่ละงวดครบถ้วนแล้ว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900113" algn="l"/>
              </a:tabLst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ทั้งนี้ ให้กำหนดเป็นเงื่อนไขไว้ในสัญญาด้วย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395536" y="1916832"/>
            <a:ext cx="1512168" cy="1440160"/>
          </a:xfrm>
          <a:prstGeom prst="wedgeEllipseCallout">
            <a:avLst>
              <a:gd name="adj1" fmla="val 40677"/>
              <a:gd name="adj2" fmla="val 5182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ข้อ 91</a:t>
            </a:r>
          </a:p>
        </p:txBody>
      </p:sp>
      <p:sp>
        <p:nvSpPr>
          <p:cNvPr id="7" name="Rectangle 6"/>
          <p:cNvSpPr/>
          <p:nvPr/>
        </p:nvSpPr>
        <p:spPr>
          <a:xfrm>
            <a:off x="2411760" y="1643316"/>
            <a:ext cx="61206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2400" b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การจ่ายเงินตามแบบธรรมเนียมการค้าระหว่างประเทศ โดยเปิดเลต</a:t>
            </a:r>
            <a:r>
              <a:rPr lang="th-TH" sz="2400" b="1" dirty="0" err="1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เตอร์ออฟ</a:t>
            </a:r>
            <a:r>
              <a:rPr lang="th-TH" sz="2400" b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เครดิต หรือโดยวิธีใช้ดราฟต์กรณีที่วงเงินไม่เกิน        500,000 บาท  หรือการจ่ายเงินตามความก้าวหน้าในการสั่งซื้อพัสดุ ให้กระทำได้โดยไม่ถือว่าเป็นการจ่ายเงินล่วงหน้า</a:t>
            </a: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6156176" y="116632"/>
            <a:ext cx="1512168" cy="1440160"/>
          </a:xfrm>
          <a:prstGeom prst="wedgeEllipseCallout">
            <a:avLst>
              <a:gd name="adj1" fmla="val -28611"/>
              <a:gd name="adj2" fmla="val 6042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ข้อ 90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628800"/>
            <a:ext cx="8208912" cy="2952328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lvl="0" algn="ctr"/>
            <a:r>
              <a:rPr lang="th-TH" sz="72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การเช่า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466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933056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789040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คำบรรยายภาพแบบวงรี 3"/>
          <p:cNvSpPr/>
          <p:nvPr/>
        </p:nvSpPr>
        <p:spPr>
          <a:xfrm>
            <a:off x="7020272" y="260648"/>
            <a:ext cx="1368152" cy="1296144"/>
          </a:xfrm>
          <a:prstGeom prst="wedgeEllipseCallout">
            <a:avLst>
              <a:gd name="adj1" fmla="val -63885"/>
              <a:gd name="adj2" fmla="val -21590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ข้อ 93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467</a:t>
            </a:fld>
            <a:endParaRPr lang="th-TH"/>
          </a:p>
        </p:txBody>
      </p:sp>
      <p:sp>
        <p:nvSpPr>
          <p:cNvPr id="4" name="Rectangle 3"/>
          <p:cNvSpPr/>
          <p:nvPr/>
        </p:nvSpPr>
        <p:spPr>
          <a:xfrm>
            <a:off x="899592" y="653787"/>
            <a:ext cx="5256584" cy="830997"/>
          </a:xfrm>
          <a:prstGeom prst="rect">
            <a:avLst/>
          </a:prstGeom>
          <a:solidFill>
            <a:srgbClr val="CCFFFF"/>
          </a:solidFill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4800" b="1" dirty="0">
                <a:solidFill>
                  <a:srgbClr val="FF00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การเช่า</a:t>
            </a:r>
            <a:endParaRPr lang="th-TH" sz="48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41972" y="2492896"/>
            <a:ext cx="1785812" cy="523220"/>
          </a:xfrm>
          <a:prstGeom prst="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b="1" dirty="0">
                <a:solidFill>
                  <a:srgbClr val="FF00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สังหาริมทรัพย์</a:t>
            </a:r>
            <a:endParaRPr lang="th-TH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9021" y="3140968"/>
            <a:ext cx="1789272" cy="52322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อสังหาริมทรัพย์</a:t>
            </a:r>
            <a:endParaRPr lang="th-TH" b="1" dirty="0">
              <a:solidFill>
                <a:srgbClr val="0066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9592" y="1538789"/>
            <a:ext cx="7416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ให้หัวหน้าหน่วยงานของรัฐพิจารณาดำเนินการได้ตามความเหมาะสมและจำเป็น </a:t>
            </a:r>
            <a:endParaRPr lang="th-TH" b="1" dirty="0"/>
          </a:p>
        </p:txBody>
      </p:sp>
      <p:sp>
        <p:nvSpPr>
          <p:cNvPr id="8" name="Rectangle 7"/>
          <p:cNvSpPr/>
          <p:nvPr/>
        </p:nvSpPr>
        <p:spPr>
          <a:xfrm>
            <a:off x="2915816" y="2564904"/>
            <a:ext cx="5040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นำข้อกำหนดเกี่ยวกับการซื้อมาใช้โดยอนุโลม</a:t>
            </a:r>
            <a:endParaRPr lang="th-TH" sz="2400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15816" y="2996952"/>
            <a:ext cx="54726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ให้ดำเนินการเจรจาตกลงราคากับผู้ให้เช่าโดยตรง  </a:t>
            </a:r>
          </a:p>
          <a:p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  (ใช้วิธีเฉพาะเจาะจง โดยไม่จำกัดวงเงิน)</a:t>
            </a:r>
          </a:p>
          <a:p>
            <a:pPr lvl="0">
              <a:buFont typeface="Arial" pitchFamily="34" charset="0"/>
              <a:buChar char="•"/>
            </a:pP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ให้กระทำได้ในกรณีดังต่อไปนี้</a:t>
            </a:r>
            <a:endParaRPr lang="th-TH" sz="24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คำบรรยายภาพแบบวงรี 3"/>
          <p:cNvSpPr/>
          <p:nvPr/>
        </p:nvSpPr>
        <p:spPr>
          <a:xfrm>
            <a:off x="5508104" y="260648"/>
            <a:ext cx="1368152" cy="1296144"/>
          </a:xfrm>
          <a:prstGeom prst="wedgeEllipseCallout">
            <a:avLst>
              <a:gd name="adj1" fmla="val -63885"/>
              <a:gd name="adj2" fmla="val -2159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ข้อ 92</a:t>
            </a:r>
          </a:p>
        </p:txBody>
      </p:sp>
      <p:sp>
        <p:nvSpPr>
          <p:cNvPr id="556034" name="Rectangle 2"/>
          <p:cNvSpPr>
            <a:spLocks noChangeArrowheads="1"/>
          </p:cNvSpPr>
          <p:nvPr/>
        </p:nvSpPr>
        <p:spPr bwMode="auto">
          <a:xfrm>
            <a:off x="827584" y="4077072"/>
            <a:ext cx="784887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lang="en-US" sz="20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1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เช่าที่ดินเพื่อใช้ประโยชน์ในราชการ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lang="en-US" sz="20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2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เช่าสถานที่เพื่อใช้เป็นที่ทำการในกรณีที่ไม่มีสถานที่ของหน่วยงานของรัฐ หรือมีแต่ไม่เพียงพอ และถ้าสถานที่เช่านั้นกว้างขวางพอ จะใช้เป็นที่พักของผู้ซึ่งมีสิทธิเบิกค่าเช่าบ้านตามระเบียบของทางราชการหรือของหน่วยงานของรัฐด้วยก็ได้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lang="en-US" sz="20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3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เช่าสถานที่เพื่อใช้เป็นที่พักสำหรับผู้มีสิทธิเบิกค่าเช่าที่พักตามระเบียบของทางราชการ  หรือของหน่วยงานของรัฐในกรณีที่ต้องการประหยัดเงินงบประมาณ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ea typeface="Cordia New" pitchFamily="34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lang="en-US" sz="20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4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</a:t>
            </a: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เช่าสถานที่เพื่อใช้เป็นที่เก็บพัสดุของหน่วยงานของรัฐในกรณีที่ไม่มีสถานที่เก็บเพียงพอ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0" name="ลูกศรขวา 19"/>
          <p:cNvSpPr/>
          <p:nvPr/>
        </p:nvSpPr>
        <p:spPr>
          <a:xfrm>
            <a:off x="2699792" y="2636912"/>
            <a:ext cx="288032" cy="216024"/>
          </a:xfrm>
          <a:prstGeom prst="rightArrow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1" name="วงเล็บปีกกาขวา 20"/>
          <p:cNvSpPr/>
          <p:nvPr/>
        </p:nvSpPr>
        <p:spPr>
          <a:xfrm>
            <a:off x="2771800" y="3212976"/>
            <a:ext cx="216024" cy="720080"/>
          </a:xfrm>
          <a:prstGeom prst="rightBrace">
            <a:avLst/>
          </a:prstGeom>
          <a:ln>
            <a:solidFill>
              <a:srgbClr val="0099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</p:sld>
</file>

<file path=ppt/slides/slide4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468</a:t>
            </a:fld>
            <a:endParaRPr lang="th-TH"/>
          </a:p>
        </p:txBody>
      </p:sp>
      <p:sp>
        <p:nvSpPr>
          <p:cNvPr id="997377" name="Rectangle 1"/>
          <p:cNvSpPr>
            <a:spLocks noChangeArrowheads="1"/>
          </p:cNvSpPr>
          <p:nvPr/>
        </p:nvSpPr>
        <p:spPr bwMode="auto">
          <a:xfrm>
            <a:off x="899592" y="1917407"/>
            <a:ext cx="7416824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900113" algn="l"/>
                <a:tab pos="1169988" algn="l"/>
              </a:tabLst>
            </a:pP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ในกรณีที่มีความจำเป็นต้องจ่ายเงินค่าเช่าล่วงหน้าในการเช่าอสังหาริมทรัพย์ และสังหาริมทรัพย์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900113" algn="l"/>
                <a:tab pos="1169988" algn="l"/>
              </a:tabLst>
            </a:pPr>
            <a:r>
              <a:rPr lang="th-TH" sz="3200" b="1" dirty="0"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ให้กระทำได้เฉพาะกรณีการเช่าซึ่งมีระยะเวลาไม่เกิน</a:t>
            </a:r>
            <a:r>
              <a:rPr kumimoji="0" lang="th-TH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3 ปี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ตามหลักเกณฑ์ดังต่อไปนี้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950" algn="l"/>
                <a:tab pos="900113" algn="l"/>
                <a:tab pos="1169988" algn="l"/>
              </a:tabLst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(</a:t>
            </a:r>
            <a:r>
              <a:rPr lang="en-US" sz="3200" b="1" dirty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1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การเช่าจากหน่วยงานของรัฐ จ่ายได้ไม่เกินร้อยละห้าสิบของค่าเช่าทั้งสัญญา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6600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950" algn="l"/>
                <a:tab pos="900113" algn="l"/>
                <a:tab pos="1169988" algn="l"/>
              </a:tabLst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(</a:t>
            </a:r>
            <a:r>
              <a:rPr lang="en-US" sz="3200" b="1" dirty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2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การเช่าจากเอกชนจ่ายได้ไม่เกินร้อยละยี่สิบของค่าเช่าทั้งสัญญา</a:t>
            </a:r>
            <a:endParaRPr kumimoji="0" lang="th-TH" sz="3200" b="1" i="0" u="none" strike="noStrike" cap="none" normalizeH="0" baseline="0" dirty="0">
              <a:ln>
                <a:noFill/>
              </a:ln>
              <a:solidFill>
                <a:srgbClr val="006600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71600" y="931367"/>
            <a:ext cx="5472608" cy="769441"/>
          </a:xfrm>
          <a:prstGeom prst="rect">
            <a:avLst/>
          </a:prstGeom>
          <a:solidFill>
            <a:srgbClr val="CCFFFF"/>
          </a:solidFill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solidFill>
                  <a:srgbClr val="FF00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การจ่ายเงินค่าเช่าล่วงหน้า</a:t>
            </a:r>
            <a:endParaRPr lang="th-TH" sz="4400" b="1" dirty="0">
              <a:solidFill>
                <a:srgbClr val="FF0000"/>
              </a:solidFill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6804248" y="404664"/>
            <a:ext cx="1512168" cy="1440160"/>
          </a:xfrm>
          <a:prstGeom prst="wedgeEllipseCallout">
            <a:avLst>
              <a:gd name="adj1" fmla="val -71444"/>
              <a:gd name="adj2" fmla="val 1015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ข้อ 92 วรรคสอง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469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2123728" y="188640"/>
            <a:ext cx="50081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รายงานขอเช่า </a:t>
            </a:r>
            <a:r>
              <a:rPr lang="th-TH" sz="36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“อสังหาริมทรัพย์” </a:t>
            </a:r>
            <a:endParaRPr lang="th-TH" sz="36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2656"/>
            <a:ext cx="9144000" cy="432048"/>
          </a:xfrm>
          <a:prstGeom prst="bentConnector3">
            <a:avLst>
              <a:gd name="adj1" fmla="val 83750"/>
            </a:avLst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flipV="1">
            <a:off x="0" y="476672"/>
            <a:ext cx="9144000" cy="360040"/>
          </a:xfrm>
          <a:prstGeom prst="bentConnector3">
            <a:avLst>
              <a:gd name="adj1" fmla="val 8260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683568" y="980728"/>
            <a:ext cx="2088232" cy="504056"/>
          </a:xfrm>
          <a:prstGeom prst="rect">
            <a:avLst/>
          </a:prstGeom>
          <a:solidFill>
            <a:srgbClr val="CCFFCC"/>
          </a:solidFill>
          <a:ln>
            <a:solidFill>
              <a:srgbClr val="0066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ระเบียบฯ ข้อ 94</a:t>
            </a:r>
          </a:p>
        </p:txBody>
      </p:sp>
      <p:sp>
        <p:nvSpPr>
          <p:cNvPr id="18" name="Oval 17"/>
          <p:cNvSpPr/>
          <p:nvPr/>
        </p:nvSpPr>
        <p:spPr>
          <a:xfrm>
            <a:off x="1043608" y="3140968"/>
            <a:ext cx="504056" cy="50405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1</a:t>
            </a:r>
          </a:p>
        </p:txBody>
      </p:sp>
      <p:sp>
        <p:nvSpPr>
          <p:cNvPr id="19" name="Oval 18"/>
          <p:cNvSpPr/>
          <p:nvPr/>
        </p:nvSpPr>
        <p:spPr>
          <a:xfrm>
            <a:off x="1043608" y="3861048"/>
            <a:ext cx="504056" cy="504056"/>
          </a:xfrm>
          <a:prstGeom prst="ellipse">
            <a:avLst/>
          </a:prstGeom>
          <a:solidFill>
            <a:srgbClr val="CC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2</a:t>
            </a:r>
          </a:p>
        </p:txBody>
      </p:sp>
      <p:sp>
        <p:nvSpPr>
          <p:cNvPr id="20" name="Oval 19"/>
          <p:cNvSpPr/>
          <p:nvPr/>
        </p:nvSpPr>
        <p:spPr>
          <a:xfrm>
            <a:off x="1043608" y="4653136"/>
            <a:ext cx="504056" cy="504056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3</a:t>
            </a:r>
          </a:p>
        </p:txBody>
      </p:sp>
      <p:sp>
        <p:nvSpPr>
          <p:cNvPr id="21" name="Oval 20"/>
          <p:cNvSpPr/>
          <p:nvPr/>
        </p:nvSpPr>
        <p:spPr>
          <a:xfrm>
            <a:off x="1043608" y="5445224"/>
            <a:ext cx="504056" cy="50405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4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691680" y="3193812"/>
            <a:ext cx="38763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เหตุผลและความจำเป็นที่จะต้องเช่า </a:t>
            </a:r>
            <a:endParaRPr lang="th-TH" dirty="0">
              <a:solidFill>
                <a:srgbClr val="006600"/>
              </a:solidFill>
            </a:endParaRPr>
          </a:p>
        </p:txBody>
      </p:sp>
      <p:cxnSp>
        <p:nvCxnSpPr>
          <p:cNvPr id="36" name="Elbow Connector 35"/>
          <p:cNvCxnSpPr/>
          <p:nvPr/>
        </p:nvCxnSpPr>
        <p:spPr>
          <a:xfrm>
            <a:off x="683568" y="1124744"/>
            <a:ext cx="8460432" cy="2664296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/>
          <p:nvPr/>
        </p:nvCxnSpPr>
        <p:spPr>
          <a:xfrm>
            <a:off x="683568" y="3789040"/>
            <a:ext cx="8460432" cy="720080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/>
          <p:nvPr/>
        </p:nvCxnSpPr>
        <p:spPr>
          <a:xfrm>
            <a:off x="683568" y="4509120"/>
            <a:ext cx="8460432" cy="792088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/>
          <p:nvPr/>
        </p:nvCxnSpPr>
        <p:spPr>
          <a:xfrm>
            <a:off x="720080" y="5301208"/>
            <a:ext cx="8460432" cy="792088"/>
          </a:xfrm>
          <a:prstGeom prst="bentConnector3">
            <a:avLst>
              <a:gd name="adj1" fmla="val -43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/>
          <p:cNvCxnSpPr/>
          <p:nvPr/>
        </p:nvCxnSpPr>
        <p:spPr>
          <a:xfrm>
            <a:off x="107504" y="0"/>
            <a:ext cx="9036496" cy="6597352"/>
          </a:xfrm>
          <a:prstGeom prst="bentConnector3">
            <a:avLst>
              <a:gd name="adj1" fmla="val 130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71" descr="ยื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229104" flipH="1">
            <a:off x="6762830" y="2367358"/>
            <a:ext cx="1797872" cy="10843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3" name="Rectangle 42"/>
          <p:cNvSpPr/>
          <p:nvPr/>
        </p:nvSpPr>
        <p:spPr>
          <a:xfrm>
            <a:off x="1691680" y="3861048"/>
            <a:ext cx="28504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>
                <a:solidFill>
                  <a:srgbClr val="FF00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ราคาค่าเช่าที่ผู้ให้เช่าเสนอ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619672" y="4509120"/>
            <a:ext cx="698477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รายละเอียดของอสังหาริมทรัพย์ที่จะเช่า เช่น สภาพของสถานที่บริเวณที่ต้องการใช้พร้อมทั้งภาพถ่าย </a:t>
            </a:r>
            <a:r>
              <a:rPr lang="en-US" sz="26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ถ้ามี</a:t>
            </a:r>
            <a:r>
              <a:rPr lang="en-US" sz="26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 </a:t>
            </a: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และราคาค่าเช่าครั้งหลังสุด เป็นต้น</a:t>
            </a:r>
            <a:endParaRPr lang="th-TH" sz="2600" dirty="0">
              <a:solidFill>
                <a:srgbClr val="0000FF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619672" y="5283205"/>
            <a:ext cx="67687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อัตราค่าเช่าของอสังหาริมทรัพย์ ซึ่งมีขนาดและสภาพใกล้เคียงกับที่จะเช่า </a:t>
            </a:r>
            <a:r>
              <a:rPr lang="en-US" b="1" dirty="0"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</a:t>
            </a:r>
            <a:r>
              <a:rPr lang="th-TH" b="1" dirty="0"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ถ้ามี</a:t>
            </a:r>
            <a:r>
              <a:rPr lang="en-US" b="1" dirty="0"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)</a:t>
            </a:r>
            <a:endParaRPr lang="th-TH" dirty="0"/>
          </a:p>
        </p:txBody>
      </p:sp>
      <p:sp>
        <p:nvSpPr>
          <p:cNvPr id="51" name="Rectangle 50"/>
          <p:cNvSpPr/>
          <p:nvPr/>
        </p:nvSpPr>
        <p:spPr>
          <a:xfrm>
            <a:off x="971600" y="1611957"/>
            <a:ext cx="64087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ก่อนดำเนินการเช่า ให้เจ้าหน้าที่ทำรายงานเสนอหัวหน้าหน่วยงานของรัฐ เพื่อขอความเห็นชอบ โดยเสนอผ่านหัวหน้าเจ้าหน้าที่ ตามรายการดังต่อไปนี้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8" name="Straight Connector 2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Rectangle 2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0" name="Rectangle 2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7" name="Straight Connector 2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Oval 2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5364088" y="404664"/>
            <a:ext cx="3312368" cy="3312368"/>
          </a:xfrm>
          <a:prstGeom prst="ellipse">
            <a:avLst/>
          </a:prstGeom>
          <a:noFill/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11560" y="332656"/>
            <a:ext cx="4608512" cy="4752528"/>
          </a:xfrm>
          <a:prstGeom prst="ellipse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572000" y="3573016"/>
            <a:ext cx="2880320" cy="2808312"/>
          </a:xfrm>
          <a:prstGeom prst="ellipse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28" name="ไดอะแกรม 27"/>
          <p:cNvGraphicFramePr/>
          <p:nvPr>
            <p:extLst>
              <p:ext uri="{D42A27DB-BD31-4B8C-83A1-F6EECF244321}">
                <p14:modId xmlns:p14="http://schemas.microsoft.com/office/powerpoint/2010/main" val="573888608"/>
              </p:ext>
            </p:extLst>
          </p:nvPr>
        </p:nvGraphicFramePr>
        <p:xfrm>
          <a:off x="827584" y="404664"/>
          <a:ext cx="763284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itle 1"/>
          <p:cNvSpPr txBox="1">
            <a:spLocks/>
          </p:cNvSpPr>
          <p:nvPr/>
        </p:nvSpPr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33724" y="3933056"/>
            <a:ext cx="2400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(พ.ร.บ. มาตรา 4)</a:t>
            </a:r>
            <a:endParaRPr lang="th-TH" sz="32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5043090"/>
      </p:ext>
    </p:extLst>
  </p:cSld>
  <p:clrMapOvr>
    <a:masterClrMapping/>
  </p:clrMapOvr>
</p:sld>
</file>

<file path=ppt/slides/slide4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470</a:t>
            </a:fld>
            <a:endParaRPr lang="th-TH"/>
          </a:p>
        </p:txBody>
      </p:sp>
      <p:sp>
        <p:nvSpPr>
          <p:cNvPr id="998401" name="Rectangle 1"/>
          <p:cNvSpPr>
            <a:spLocks noChangeArrowheads="1"/>
          </p:cNvSpPr>
          <p:nvPr/>
        </p:nvSpPr>
        <p:spPr bwMode="auto">
          <a:xfrm>
            <a:off x="1115616" y="1834946"/>
            <a:ext cx="727280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“อสังหาริมทรัพย์” 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ซึ่งมีอัตราค่าเช่ารวมทั้งค่าบริการอื่นเกี่ยวกับการเช่าตามที่จะกำหนดไว้ในสัญญา ให้เป็นไปตามหลักเกณฑ์ดังนี้</a:t>
            </a:r>
            <a:endParaRPr kumimoji="0" lang="en-US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950" algn="l"/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(1)	ราชการส่วนกลาง และราชการส่วนภูมิภาค ให้เป็นไปตามหลักเกณฑ์และอัตราที่กระทรวงการคลังกำหนด </a:t>
            </a:r>
            <a:endParaRPr kumimoji="0" lang="en-US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950" algn="l"/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(2)	ราชการส่วนท้องถิ่น ให้เป็นไปตามหลักเกณฑ์และอัตราที่กระทรวงมหาดไทย กรุงเทพมหานคร หรือเมืองพัทยา แล้วแต่กรณี กำหนด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1950" algn="l"/>
                <a:tab pos="900113" algn="l"/>
                <a:tab pos="1169988" algn="l"/>
              </a:tabLst>
            </a:pP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(3)	หน่วยงานของรัฐอื่น ให้เป็นไปตามหลักเกณฑ์และอัตราที่หน่วยงานของรัฐนั้นกำหนด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1043608" y="931367"/>
            <a:ext cx="5256584" cy="769441"/>
          </a:xfrm>
          <a:prstGeom prst="rect">
            <a:avLst/>
          </a:prstGeom>
          <a:solidFill>
            <a:srgbClr val="CCFFFF"/>
          </a:solidFill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อัตราค่าเช่า</a:t>
            </a:r>
            <a:endParaRPr lang="th-TH" sz="4400" b="1" dirty="0">
              <a:solidFill>
                <a:srgbClr val="FF0000"/>
              </a:solidFill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6660232" y="404664"/>
            <a:ext cx="1512168" cy="1440160"/>
          </a:xfrm>
          <a:prstGeom prst="wedgeEllipseCallout">
            <a:avLst>
              <a:gd name="adj1" fmla="val -77113"/>
              <a:gd name="adj2" fmla="val 1214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ข้อ 95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28571"/>
            <a:ext cx="8353177" cy="942975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th-TH" altLang="th-TH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การยกเลิกการจัดซื้อจัดจ้าง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214421"/>
            <a:ext cx="8353177" cy="5527691"/>
          </a:xfrm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1. ไม่ได้รับงบประมาณหรืองบประมาณไม่พอ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2. มีการกระทำที่เข้าลักษณะการมีผลประโยชน์ร่วมกัน หรือมีส่วนได้เสีย</a:t>
            </a:r>
            <a:b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กับผู้ยื่นข้อเสนอรายอื่น หรือขัดขวางการแข่งขันอย่างเป็นธรรม หรือสมยอม</a:t>
            </a:r>
            <a:b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การเสนอราคา หรือส่อว่ากระทำการทุจริต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3. การดำเนินการต่อไปอาจเกิดความเสียหายแก่หน่วยงานหรือกระทบต่อ</a:t>
            </a:r>
            <a:b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ประโยชน์สาธารณะ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4. เกณฑ์อื่นที่กำหนดในกฎกระทรวง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5. แจ้งผู้ประกอบการทราบถึงเหตุผลในการยกเลิก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6. ประกาศในระบบ </a:t>
            </a:r>
            <a:r>
              <a:rPr lang="en-US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E-GP </a:t>
            </a: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และหน่วยงาน และปิดประกาศโดยเปิดเผย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th-TH" altLang="th-TH" sz="2800" b="1" i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กรณีมีหน่วยงานของรัฐเข้าเสนอราคาเป็นผู้ยื่นข้อเสนอตั้งแต่ </a:t>
            </a:r>
            <a:r>
              <a:rPr lang="en-US" altLang="th-TH" sz="2800" b="1" i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altLang="th-TH" sz="2800" b="1" i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รายขึ้นไป </a:t>
            </a:r>
            <a:br>
              <a:rPr lang="th-TH" altLang="th-TH" sz="2800" b="1" i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i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มิให้ถือว่าหน่วยงานของรัฐนั้นมีผลประโยชน์ร่วมกันหรือมีส่วนได้เสียกับหน่วยงานของรัฐอื่น</a:t>
            </a:r>
            <a:endParaRPr lang="en-US" altLang="th-TH" sz="2800" b="1" i="1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7164288" y="118912"/>
            <a:ext cx="1643074" cy="1581896"/>
          </a:xfrm>
          <a:prstGeom prst="wedgeEllipseCallout">
            <a:avLst>
              <a:gd name="adj1" fmla="val -69619"/>
              <a:gd name="adj2" fmla="val -1235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500" b="1" dirty="0">
                <a:latin typeface="EucrosiaUPC" pitchFamily="18" charset="-34"/>
                <a:cs typeface="EucrosiaUPC" pitchFamily="18" charset="-34"/>
              </a:rPr>
              <a:t>พ.ร.บ. มาตรา 67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ว1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4077072"/>
            <a:ext cx="7247172" cy="225441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472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 descr="ว1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293559"/>
            <a:ext cx="7128792" cy="363949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51520" y="188640"/>
            <a:ext cx="887614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แนวทางปฏิบัติกรณีการนำผลการจัดซื้อจัดจ้างที่เงินงบประมาณถูกพับไป</a:t>
            </a:r>
          </a:p>
          <a:p>
            <a:pPr algn="ctr"/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มาใช้กับเงินงบประมาณในปีใหม่</a:t>
            </a:r>
            <a:endParaRPr lang="th-TH" sz="32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</p:sld>
</file>

<file path=ppt/slides/slide4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ว1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858974"/>
            <a:ext cx="8122993" cy="11623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473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 descr="ว1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309062"/>
            <a:ext cx="8208912" cy="361456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51520" y="188640"/>
            <a:ext cx="887614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แนวทางปฏิบัติกรณีการนำผลการจัดซื้อจัดจ้างที่เงินงบประมาณถูกพับไป</a:t>
            </a:r>
          </a:p>
          <a:p>
            <a:pPr algn="ctr"/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มาใช้กับเงินงบประมาณในปีใหม่</a:t>
            </a:r>
            <a:endParaRPr lang="th-TH" sz="32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699792" y="3429000"/>
            <a:ext cx="511256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123728" y="3789040"/>
            <a:ext cx="648072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868144" y="4149080"/>
            <a:ext cx="273630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83568" y="4509120"/>
            <a:ext cx="396044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83568" y="4869160"/>
            <a:ext cx="792088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683568" y="5229200"/>
            <a:ext cx="7992888" cy="7200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683568" y="5589240"/>
            <a:ext cx="7992888" cy="7200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683568" y="6021288"/>
            <a:ext cx="11521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42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764704"/>
            <a:ext cx="7992888" cy="360039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474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67544" y="179929"/>
            <a:ext cx="8208912" cy="584775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การดำเนินการกรณีผู้ยื่นข้อเสนอหรือคู่สัญญาแปรสภาพนิติบุคคล</a:t>
            </a:r>
            <a:endParaRPr lang="th-TH" sz="3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7" name="Picture 16" descr="427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389892"/>
            <a:ext cx="8064896" cy="1919428"/>
          </a:xfrm>
          <a:prstGeom prst="rect">
            <a:avLst/>
          </a:prstGeom>
        </p:spPr>
      </p:pic>
    </p:spTree>
  </p:cSld>
  <p:clrMapOvr>
    <a:masterClrMapping/>
  </p:clrMapOvr>
</p:sld>
</file>

<file path=ppt/slides/slide4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475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539552" y="1044025"/>
            <a:ext cx="820891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การดำเนินการกรณีผู้ยื่นข้อเสนอหรือคู่สัญญาแปรสภาพนิติบุคคล</a:t>
            </a:r>
            <a:endParaRPr lang="th-TH" sz="3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3" name="Picture 12" descr="427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024" y="1956836"/>
            <a:ext cx="8676456" cy="3848428"/>
          </a:xfrm>
          <a:prstGeom prst="rect">
            <a:avLst/>
          </a:prstGeom>
        </p:spPr>
      </p:pic>
    </p:spTree>
  </p:cSld>
  <p:clrMapOvr>
    <a:masterClrMapping/>
  </p:clrMapOvr>
</p:sld>
</file>

<file path=ppt/slides/slide4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476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67544" y="972017"/>
            <a:ext cx="820891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การดำเนินการกรณีผู้ยื่นข้อเสนอหรือคู่สัญญาแปรสภาพนิติบุคคล</a:t>
            </a:r>
            <a:endParaRPr lang="th-TH" sz="3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grpSp>
        <p:nvGrpSpPr>
          <p:cNvPr id="17" name="กลุ่ม 16"/>
          <p:cNvGrpSpPr/>
          <p:nvPr/>
        </p:nvGrpSpPr>
        <p:grpSpPr>
          <a:xfrm>
            <a:off x="395536" y="1723117"/>
            <a:ext cx="8424936" cy="2569979"/>
            <a:chOff x="395536" y="1196752"/>
            <a:chExt cx="8424936" cy="2569979"/>
          </a:xfrm>
        </p:grpSpPr>
        <p:pic>
          <p:nvPicPr>
            <p:cNvPr id="13" name="Picture 12" descr="427-4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5536" y="1196752"/>
              <a:ext cx="8424936" cy="1905743"/>
            </a:xfrm>
            <a:prstGeom prst="rect">
              <a:avLst/>
            </a:prstGeom>
          </p:spPr>
        </p:pic>
        <p:pic>
          <p:nvPicPr>
            <p:cNvPr id="14" name="Picture 13" descr="427-5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5536" y="3068960"/>
              <a:ext cx="8424936" cy="697771"/>
            </a:xfrm>
            <a:prstGeom prst="rect">
              <a:avLst/>
            </a:prstGeom>
          </p:spPr>
        </p:pic>
      </p:grpSp>
      <p:pic>
        <p:nvPicPr>
          <p:cNvPr id="16" name="Picture 15" descr="การงอก-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4416229"/>
            <a:ext cx="2808312" cy="188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477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67544" y="828001"/>
            <a:ext cx="820891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การดำเนินการกรณีผู้ยื่นข้อเสนอหรือคู่สัญญาแปรสภาพนิติบุคคล</a:t>
            </a:r>
            <a:endParaRPr lang="th-TH" sz="3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3" name="Picture 12" descr="427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8921" y="1472307"/>
            <a:ext cx="8471551" cy="4692997"/>
          </a:xfrm>
          <a:prstGeom prst="rect">
            <a:avLst/>
          </a:prstGeom>
        </p:spPr>
      </p:pic>
    </p:spTree>
  </p:cSld>
  <p:clrMapOvr>
    <a:masterClrMapping/>
  </p:clrMapOvr>
</p:sld>
</file>

<file path=ppt/slides/slide4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anual Input 3"/>
          <p:cNvSpPr/>
          <p:nvPr/>
        </p:nvSpPr>
        <p:spPr>
          <a:xfrm>
            <a:off x="5436096" y="3645024"/>
            <a:ext cx="3384376" cy="864096"/>
          </a:xfrm>
          <a:prstGeom prst="flowChartManualIn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478</a:t>
            </a:fld>
            <a:endParaRPr lang="th-TH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552" y="2060848"/>
            <a:ext cx="8064896" cy="2160240"/>
          </a:xfrm>
          <a:prstGeom prst="rect">
            <a:avLst/>
          </a:prstGeom>
          <a:ln>
            <a:solidFill>
              <a:srgbClr val="92D050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4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ประกาศผลการจัดซื้อจัดจ้าง</a:t>
            </a:r>
            <a:endParaRPr kumimoji="0" lang="en-US" sz="44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4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(ม.66 วรรคหนึ่ง, ม.77, ม.91)</a:t>
            </a:r>
            <a:endParaRPr kumimoji="0" lang="th-TH" sz="44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539552" y="1412776"/>
            <a:ext cx="3024336" cy="936104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>
                <a:latin typeface="EucrosiaUPC" pitchFamily="18" charset="-34"/>
                <a:cs typeface="EucrosiaUPC" pitchFamily="18" charset="-34"/>
              </a:rPr>
              <a:t>ขั้นตอนที่ 5</a:t>
            </a:r>
          </a:p>
        </p:txBody>
      </p:sp>
      <p:sp>
        <p:nvSpPr>
          <p:cNvPr id="6" name="Chevron 5"/>
          <p:cNvSpPr/>
          <p:nvPr/>
        </p:nvSpPr>
        <p:spPr>
          <a:xfrm>
            <a:off x="3347864" y="1412776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ผู้ชน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3933056"/>
            <a:ext cx="345638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922114"/>
          </a:xfrm>
          <a:solidFill>
            <a:srgbClr val="CC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h-TH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การประกาศผลการจัดซื้อจัดจ้าง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Font typeface="Arial" pitchFamily="34" charset="0"/>
              <a:buChar char="•"/>
            </a:pP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ให้ประกาศผลผู้ชนะการจัดซื้อจัดจ้างหรือผู้ได้รับการคัดเลือกและเหตุผลสนับสนุน</a:t>
            </a:r>
          </a:p>
          <a:p>
            <a:pPr>
              <a:buFont typeface="Wingdings" pitchFamily="2" charset="2"/>
              <a:buChar char="q"/>
            </a:pP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ในระบบเครือข่ายสาระสนเทศของกรมบัญชีกลาง และหน่วยงานของรัฐตามวิธีการที่กรมบัญชีกลางกำหนด </a:t>
            </a:r>
            <a:r>
              <a:rPr lang="th-TH" sz="36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</a:p>
          <a:p>
            <a:pPr>
              <a:buFont typeface="Wingdings" pitchFamily="2" charset="2"/>
              <a:buChar char="q"/>
            </a:pPr>
            <a:r>
              <a:rPr lang="th-TH" sz="36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ปิดประกาศโดยเปิดเผย ณ สถานที่ปิดประกาศของหน่วยงานของรัฐ</a:t>
            </a:r>
          </a:p>
          <a:p>
            <a:pPr>
              <a:buNone/>
            </a:pPr>
            <a:endParaRPr lang="th-TH" sz="36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คำบรรยายภาพแบบวงรี 3"/>
          <p:cNvSpPr/>
          <p:nvPr/>
        </p:nvSpPr>
        <p:spPr>
          <a:xfrm>
            <a:off x="7164288" y="118912"/>
            <a:ext cx="1643074" cy="1581896"/>
          </a:xfrm>
          <a:prstGeom prst="wedgeEllipseCallout">
            <a:avLst>
              <a:gd name="adj1" fmla="val -69619"/>
              <a:gd name="adj2" fmla="val -1235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500" b="1" dirty="0">
                <a:latin typeface="EucrosiaUPC" pitchFamily="18" charset="-34"/>
                <a:cs typeface="EucrosiaUPC" pitchFamily="18" charset="-34"/>
              </a:rPr>
              <a:t>พ.ร.บ. มาตรา 66</a:t>
            </a:r>
          </a:p>
          <a:p>
            <a:pPr algn="ctr">
              <a:lnSpc>
                <a:spcPts val="3000"/>
              </a:lnSpc>
            </a:pPr>
            <a:r>
              <a:rPr lang="th-TH" sz="2500" b="1" dirty="0">
                <a:latin typeface="EucrosiaUPC" pitchFamily="18" charset="-34"/>
                <a:cs typeface="EucrosiaUPC" pitchFamily="18" charset="-34"/>
              </a:rPr>
              <a:t>วรรคหนึ่ง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ตัวแทน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042099"/>
              </p:ext>
            </p:extLst>
          </p:nvPr>
        </p:nvGraphicFramePr>
        <p:xfrm>
          <a:off x="1187624" y="836712"/>
          <a:ext cx="7138987" cy="5271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347864" y="3068960"/>
            <a:ext cx="2592288" cy="836712"/>
          </a:xfrm>
        </p:spPr>
        <p:txBody>
          <a:bodyPr>
            <a:normAutofit fontScale="90000"/>
          </a:bodyPr>
          <a:lstStyle/>
          <a:p>
            <a:r>
              <a:rPr lang="th-TH" sz="6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sz="6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“สินค้า”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35896" y="3789040"/>
            <a:ext cx="2400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(พ.ร.บ. มาตรา 4)</a:t>
            </a:r>
            <a:endParaRPr lang="th-TH" sz="3200" dirty="0"/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5244363"/>
      </p:ext>
    </p:extLst>
  </p:cSld>
  <p:clrMapOvr>
    <a:masterClrMapping/>
  </p:clrMapOvr>
</p:sld>
</file>

<file path=ppt/slides/slide4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480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187624" y="1988840"/>
            <a:ext cx="6624736" cy="19442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การปฏิบัติงานในระบบเครือข่ายสารสนเทศ</a:t>
            </a:r>
          </a:p>
          <a:p>
            <a:pPr algn="ctr"/>
            <a:r>
              <a:rPr lang="th-TH" sz="4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ของกรมบัญชีกลาง</a:t>
            </a:r>
            <a:endParaRPr lang="th-TH" sz="40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1340768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>
            <a:off x="0" y="3284984"/>
            <a:ext cx="9144000" cy="936104"/>
          </a:xfrm>
          <a:prstGeom prst="bentConnector3">
            <a:avLst>
              <a:gd name="adj1" fmla="val 3177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>
            <a:off x="0" y="3429000"/>
            <a:ext cx="9144000" cy="936104"/>
          </a:xfrm>
          <a:prstGeom prst="bentConnector3">
            <a:avLst>
              <a:gd name="adj1" fmla="val 5010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171849" y="1772817"/>
            <a:ext cx="8784976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Wingdings" pitchFamily="2" charset="2"/>
              <a:buChar char="v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ระเบียบกระทรวงการคลังฯ ส่วนที่</a:t>
            </a:r>
            <a:r>
              <a:rPr lang="en-US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4 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9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555776" y="4437112"/>
            <a:ext cx="6336704" cy="1800200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8900" indent="-88900">
              <a:buFont typeface="Arial" pitchFamily="34" charset="0"/>
              <a:buChar char="•"/>
            </a:pP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ให้กรมบัญชีกลาง</a:t>
            </a:r>
            <a:r>
              <a:rPr lang="th-TH" sz="2600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จัดทำแนวทางปฏิบัติใน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การดำเนินการจัดซื้อจัดจ้างผ่านทางระบบจัดซื้อจัดจ้างภาครัฐด้วยอิเล็กทรอนิกส์ </a:t>
            </a:r>
            <a:r>
              <a:rPr lang="th-TH" sz="2600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เพื่อให้หน่วยงานของรัฐและผู้ประกอบการใช้เป็นแนวทางปฏิบัติ</a:t>
            </a:r>
            <a:endParaRPr lang="th-TH" sz="2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60648"/>
            <a:ext cx="1619672" cy="1512168"/>
          </a:xfrm>
          <a:prstGeom prst="rect">
            <a:avLst/>
          </a:prstGeom>
        </p:spPr>
      </p:pic>
      <p:sp>
        <p:nvSpPr>
          <p:cNvPr id="10" name="สี่เหลี่ยมผืนผ้า 9"/>
          <p:cNvSpPr/>
          <p:nvPr/>
        </p:nvSpPr>
        <p:spPr>
          <a:xfrm>
            <a:off x="179512" y="4437112"/>
            <a:ext cx="2376264" cy="1800200"/>
          </a:xfrm>
          <a:prstGeom prst="rect">
            <a:avLst/>
          </a:prstGeom>
          <a:solidFill>
            <a:srgbClr val="CCFF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6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ข้อ 1</a:t>
            </a:r>
            <a:r>
              <a:rPr lang="en-US" sz="26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0</a:t>
            </a:r>
            <a:r>
              <a:rPr lang="th-TH" sz="26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การจัดทำคู่มือ วิธีการจัดซื้อจัดจ้างทางอิเล็กทรอนิกส์</a:t>
            </a:r>
            <a:endParaRPr lang="th-TH" sz="26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403648" y="188640"/>
            <a:ext cx="7560840" cy="1512168"/>
          </a:xfrm>
          <a:prstGeom prst="rect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พ.ร.บ. มาตรา </a:t>
            </a:r>
            <a:r>
              <a:rPr lang="en-US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57, 71 ,85</a:t>
            </a:r>
          </a:p>
          <a:p>
            <a:pPr algn="ctr"/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รายละเอียด</a:t>
            </a:r>
            <a:r>
              <a:rPr lang="th-TH" sz="2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วิธีการจัดซื้อจัดจ้าง 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ด้วยวิธีการทางอิเล็กทรอนิกส์ในระบบเครือข่ายสารสนเทศของกรมบัญชีกลางให้เป็นไปตามระเบียบที่รัฐมนตรีกำหนด</a:t>
            </a:r>
          </a:p>
        </p:txBody>
      </p:sp>
      <p:sp>
        <p:nvSpPr>
          <p:cNvPr id="11" name="สี่เหลี่ยมผืนผ้ามุมมน 10"/>
          <p:cNvSpPr/>
          <p:nvPr/>
        </p:nvSpPr>
        <p:spPr>
          <a:xfrm>
            <a:off x="2555776" y="2492896"/>
            <a:ext cx="6401049" cy="1800200"/>
          </a:xfrm>
          <a:prstGeom prst="roundRect">
            <a:avLst/>
          </a:prstGeom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8900" indent="-88900"/>
            <a:endParaRPr lang="th-TH" sz="2600" b="1" dirty="0">
              <a:latin typeface="EucrosiaUPC" pitchFamily="18" charset="-34"/>
              <a:cs typeface="EucrosiaUPC" pitchFamily="18" charset="-34"/>
            </a:endParaRPr>
          </a:p>
          <a:p>
            <a:pPr>
              <a:buFont typeface="Arial" pitchFamily="34" charset="0"/>
              <a:buChar char="•"/>
            </a:pP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ดำเนินการในระบบเครือข่ายสารสนเทศของกรมบัญชีกลาง</a:t>
            </a:r>
          </a:p>
          <a:p>
            <a:pPr marL="88900" indent="-88900">
              <a:buFont typeface="Arial" pitchFamily="34" charset="0"/>
              <a:buChar char="•"/>
            </a:pP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ผ่านทางระบบจัดซื้อจัดจ้างภาครัฐ ด้วยอิเล็กทรอนิกส์ (</a:t>
            </a:r>
            <a:r>
              <a:rPr lang="en-US" sz="2600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Electronic Government Procurement : e - GP)</a:t>
            </a:r>
          </a:p>
          <a:p>
            <a:pPr marL="88900" indent="-88900">
              <a:buFont typeface="Arial" pitchFamily="34" charset="0"/>
              <a:buChar char="•"/>
            </a:pPr>
            <a:r>
              <a:rPr lang="en-US" sz="2600" b="1" i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ตามวิธีการที่กรมบัญชีกลางกำหนด</a:t>
            </a:r>
          </a:p>
          <a:p>
            <a:pPr marL="88900" indent="-88900"/>
            <a:r>
              <a:rPr lang="th-TH" sz="26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171849" y="2492896"/>
            <a:ext cx="2383927" cy="180020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88900" indent="-88900" algn="ctr"/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</a:p>
          <a:p>
            <a:pPr marL="88900" indent="-88900" algn="ctr"/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หน่วยงาน</a:t>
            </a:r>
          </a:p>
          <a:p>
            <a:pPr marL="88900" indent="-88900" algn="ctr"/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ของรัฐ </a:t>
            </a:r>
          </a:p>
        </p:txBody>
      </p:sp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>
          <a:xfrm>
            <a:off x="8450088" y="5589240"/>
            <a:ext cx="370384" cy="41215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481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5884771"/>
      </p:ext>
    </p:extLst>
  </p:cSld>
  <p:clrMapOvr>
    <a:masterClrMapping/>
  </p:clrMapOvr>
</p:sld>
</file>

<file path=ppt/slides/slide4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ทำคอ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908720"/>
            <a:ext cx="2232248" cy="147768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482</a:t>
            </a:fld>
            <a:endParaRPr lang="th-TH"/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Picture 11" descr="3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762" y="2684115"/>
            <a:ext cx="8372475" cy="2905125"/>
          </a:xfrm>
          <a:prstGeom prst="rect">
            <a:avLst/>
          </a:prstGeom>
        </p:spPr>
      </p:pic>
      <p:sp>
        <p:nvSpPr>
          <p:cNvPr id="14" name="สี่เหลี่ยมผืนผ้า 3"/>
          <p:cNvSpPr/>
          <p:nvPr/>
        </p:nvSpPr>
        <p:spPr>
          <a:xfrm>
            <a:off x="395536" y="908720"/>
            <a:ext cx="6192688" cy="1440160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8900" indent="-88900"/>
            <a:r>
              <a:rPr lang="th-TH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แนวทางปฏิบัติงานในระบบ </a:t>
            </a:r>
            <a:r>
              <a:rPr lang="en-US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e-GP</a:t>
            </a:r>
            <a:endParaRPr lang="th-TH" sz="4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4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483</a:t>
            </a:fld>
            <a:endParaRPr lang="th-TH"/>
          </a:p>
        </p:txBody>
      </p:sp>
      <p:pic>
        <p:nvPicPr>
          <p:cNvPr id="4" name="Picture 3" descr="322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545322"/>
            <a:ext cx="8352928" cy="478848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Picture 13" descr="ทำคอม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221094"/>
            <a:ext cx="1800200" cy="1191682"/>
          </a:xfrm>
          <a:prstGeom prst="rect">
            <a:avLst/>
          </a:prstGeom>
        </p:spPr>
      </p:pic>
      <p:sp>
        <p:nvSpPr>
          <p:cNvPr id="15" name="สี่เหลี่ยมผืนผ้า 3"/>
          <p:cNvSpPr/>
          <p:nvPr/>
        </p:nvSpPr>
        <p:spPr>
          <a:xfrm>
            <a:off x="539552" y="260648"/>
            <a:ext cx="6408712" cy="1152128"/>
          </a:xfrm>
          <a:prstGeom prst="rect">
            <a:avLst/>
          </a:prstGeom>
          <a:noFill/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8900" indent="-88900"/>
            <a:r>
              <a:rPr lang="th-TH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แนวทางปฏิบัติงานในระบบ </a:t>
            </a:r>
            <a:r>
              <a:rPr lang="en-US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e-GP</a:t>
            </a:r>
            <a:endParaRPr lang="th-TH" sz="4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4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484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44015" y="260648"/>
            <a:ext cx="8964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การประกาศผลผู้ชนะการจัดซื้อจัดจ้าง หรือสาระสำคัญของสัญญากรณีไม่ได้ดำเนินการในระบบ </a:t>
            </a:r>
            <a:r>
              <a:rPr lang="en-US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e-GP</a:t>
            </a:r>
            <a:endParaRPr lang="th-TH" sz="2400" dirty="0">
              <a:solidFill>
                <a:srgbClr val="0000FF"/>
              </a:solidFill>
            </a:endParaRPr>
          </a:p>
        </p:txBody>
      </p:sp>
      <p:pic>
        <p:nvPicPr>
          <p:cNvPr id="13" name="Picture 12" descr="ประกาศผล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692696"/>
            <a:ext cx="7583562" cy="5666100"/>
          </a:xfrm>
          <a:prstGeom prst="rect">
            <a:avLst/>
          </a:prstGeom>
        </p:spPr>
      </p:pic>
      <p:sp>
        <p:nvSpPr>
          <p:cNvPr id="14" name="Oval 14"/>
          <p:cNvSpPr/>
          <p:nvPr/>
        </p:nvSpPr>
        <p:spPr>
          <a:xfrm rot="19868265">
            <a:off x="3693353" y="2745323"/>
            <a:ext cx="2232248" cy="2304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ยกเลิก</a:t>
            </a:r>
          </a:p>
        </p:txBody>
      </p:sp>
    </p:spTree>
  </p:cSld>
  <p:clrMapOvr>
    <a:masterClrMapping/>
  </p:clrMapOvr>
</p:sld>
</file>

<file path=ppt/slides/slide4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485</a:t>
            </a:fld>
            <a:endParaRPr lang="th-TH"/>
          </a:p>
        </p:txBody>
      </p:sp>
      <p:grpSp>
        <p:nvGrpSpPr>
          <p:cNvPr id="2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44015" y="260649"/>
            <a:ext cx="8964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การประกาศผลผู้ชนะการจัดซื้อจัดจ้าง หรือสาระสำคัญของสัญญากรณีไม่ได้ดำเนินการในระบบ </a:t>
            </a:r>
            <a:r>
              <a:rPr lang="en-US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e-GP</a:t>
            </a:r>
            <a:endParaRPr lang="th-TH" sz="2400" dirty="0">
              <a:solidFill>
                <a:srgbClr val="0000FF"/>
              </a:solidFill>
            </a:endParaRPr>
          </a:p>
        </p:txBody>
      </p:sp>
      <p:pic>
        <p:nvPicPr>
          <p:cNvPr id="13" name="Picture 12" descr="ประกาศผล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838177"/>
            <a:ext cx="8352928" cy="5366704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2555776" y="2420888"/>
            <a:ext cx="172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Oval 14"/>
          <p:cNvSpPr/>
          <p:nvPr/>
        </p:nvSpPr>
        <p:spPr>
          <a:xfrm rot="19868265">
            <a:off x="3693353" y="2745323"/>
            <a:ext cx="2232248" cy="2304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ยกเลิก</a:t>
            </a:r>
          </a:p>
        </p:txBody>
      </p:sp>
    </p:spTree>
  </p:cSld>
  <p:clrMapOvr>
    <a:masterClrMapping/>
  </p:clrMapOvr>
</p:sld>
</file>

<file path=ppt/slides/slide4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486</a:t>
            </a:fld>
            <a:endParaRPr lang="th-TH"/>
          </a:p>
        </p:txBody>
      </p:sp>
      <p:grpSp>
        <p:nvGrpSpPr>
          <p:cNvPr id="5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1"/>
          <p:cNvSpPr/>
          <p:nvPr/>
        </p:nvSpPr>
        <p:spPr>
          <a:xfrm>
            <a:off x="144015" y="260649"/>
            <a:ext cx="8964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การประกาศผลผู้ชนะการจัดซื้อจัดจ้าง หรือสาระสำคัญของสัญญากรณีไม่ได้ดำเนินการในระบบ </a:t>
            </a:r>
            <a:r>
              <a:rPr lang="en-US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e-GP</a:t>
            </a:r>
            <a:endParaRPr lang="th-TH" sz="2400" dirty="0">
              <a:solidFill>
                <a:srgbClr val="0000FF"/>
              </a:solidFill>
            </a:endParaRPr>
          </a:p>
        </p:txBody>
      </p:sp>
      <p:pic>
        <p:nvPicPr>
          <p:cNvPr id="14" name="รูปภาพ 13" descr="ว 63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712465"/>
            <a:ext cx="7710837" cy="5596855"/>
          </a:xfrm>
          <a:prstGeom prst="rect">
            <a:avLst/>
          </a:prstGeom>
        </p:spPr>
      </p:pic>
    </p:spTree>
  </p:cSld>
  <p:clrMapOvr>
    <a:masterClrMapping/>
  </p:clrMapOvr>
</p:sld>
</file>

<file path=ppt/slides/slide4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รูปภาพ 13" descr="ว 6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637483"/>
            <a:ext cx="7550993" cy="5743845"/>
          </a:xfrm>
          <a:prstGeom prst="rect">
            <a:avLst/>
          </a:prstGeom>
        </p:spPr>
      </p:pic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487</a:t>
            </a:fld>
            <a:endParaRPr lang="th-TH"/>
          </a:p>
        </p:txBody>
      </p:sp>
      <p:grpSp>
        <p:nvGrpSpPr>
          <p:cNvPr id="2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1"/>
          <p:cNvSpPr/>
          <p:nvPr/>
        </p:nvSpPr>
        <p:spPr>
          <a:xfrm>
            <a:off x="144015" y="260649"/>
            <a:ext cx="8964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การประกาศผลผู้ชนะการจัดซื้อจัดจ้าง หรือสาระสำคัญของสัญญากรณีไม่ได้ดำเนินการในระบบ </a:t>
            </a:r>
            <a:r>
              <a:rPr lang="en-US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e-GP</a:t>
            </a:r>
            <a:endParaRPr lang="th-TH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488</a:t>
            </a:fld>
            <a:endParaRPr lang="th-TH"/>
          </a:p>
        </p:txBody>
      </p:sp>
      <p:grpSp>
        <p:nvGrpSpPr>
          <p:cNvPr id="2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1"/>
          <p:cNvSpPr/>
          <p:nvPr/>
        </p:nvSpPr>
        <p:spPr>
          <a:xfrm>
            <a:off x="144015" y="260649"/>
            <a:ext cx="89644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การประกาศผลผู้ชนะการจัดซื้อจัดจ้าง </a:t>
            </a:r>
          </a:p>
          <a:p>
            <a:pPr algn="ctr"/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หรือสาระสำคัญของสัญญากรณีไม่ได้ดำเนินการในระบบ </a:t>
            </a:r>
            <a:r>
              <a:rPr lang="en-US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e-GP</a:t>
            </a:r>
            <a:endParaRPr lang="th-TH" dirty="0">
              <a:solidFill>
                <a:srgbClr val="0000FF"/>
              </a:solidFill>
            </a:endParaRPr>
          </a:p>
        </p:txBody>
      </p:sp>
      <p:pic>
        <p:nvPicPr>
          <p:cNvPr id="16" name="รูปภาพ 15" descr="ว 62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3104" y="1268760"/>
            <a:ext cx="8517368" cy="4536504"/>
          </a:xfrm>
          <a:prstGeom prst="rect">
            <a:avLst/>
          </a:prstGeom>
        </p:spPr>
      </p:pic>
      <p:cxnSp>
        <p:nvCxnSpPr>
          <p:cNvPr id="17" name="Straight Connector 14"/>
          <p:cNvCxnSpPr/>
          <p:nvPr/>
        </p:nvCxnSpPr>
        <p:spPr>
          <a:xfrm>
            <a:off x="2555776" y="2996952"/>
            <a:ext cx="1728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สี่เหลี่ยมผืนผ้า 17"/>
          <p:cNvSpPr/>
          <p:nvPr/>
        </p:nvSpPr>
        <p:spPr>
          <a:xfrm>
            <a:off x="971600" y="5805264"/>
            <a:ext cx="73933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หมายเหตุ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: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ข้อแตกต่างของ ว.50 (ที่ถูกยกเลิก) กับ ว.62 คือ ไม่ต้องทำย้อนหลัง</a:t>
            </a:r>
            <a:endParaRPr lang="th-TH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ประกาศผล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116632"/>
            <a:ext cx="6336704" cy="6318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489</a:t>
            </a:fld>
            <a:endParaRPr lang="th-TH"/>
          </a:p>
        </p:txBody>
      </p:sp>
      <p:grpSp>
        <p:nvGrpSpPr>
          <p:cNvPr id="2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44016" y="116632"/>
            <a:ext cx="2195736" cy="61926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32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การประกาศผล</a:t>
            </a:r>
          </a:p>
          <a:p>
            <a:pPr algn="ctr">
              <a:lnSpc>
                <a:spcPct val="150000"/>
              </a:lnSpc>
            </a:pPr>
            <a:r>
              <a:rPr lang="th-TH" sz="32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ผู้ชนะ</a:t>
            </a:r>
          </a:p>
          <a:p>
            <a:pPr algn="ctr">
              <a:lnSpc>
                <a:spcPct val="150000"/>
              </a:lnSpc>
            </a:pPr>
            <a:r>
              <a:rPr lang="th-TH" sz="32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การจัดซื้อจัดจ้าง</a:t>
            </a:r>
          </a:p>
          <a:p>
            <a:pPr algn="ctr">
              <a:lnSpc>
                <a:spcPct val="150000"/>
              </a:lnSpc>
            </a:pPr>
            <a:r>
              <a:rPr lang="th-TH" sz="32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หรือสาระสำคัญ</a:t>
            </a:r>
          </a:p>
          <a:p>
            <a:pPr algn="ctr">
              <a:lnSpc>
                <a:spcPct val="150000"/>
              </a:lnSpc>
            </a:pPr>
            <a:r>
              <a:rPr lang="th-TH" sz="32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ของสัญญา</a:t>
            </a:r>
          </a:p>
          <a:p>
            <a:pPr algn="ctr">
              <a:lnSpc>
                <a:spcPct val="150000"/>
              </a:lnSpc>
            </a:pPr>
            <a:r>
              <a:rPr lang="th-TH" sz="32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กรณีไม่ได้ดำเนินการ</a:t>
            </a:r>
          </a:p>
          <a:p>
            <a:pPr algn="ctr">
              <a:lnSpc>
                <a:spcPct val="150000"/>
              </a:lnSpc>
            </a:pPr>
            <a:r>
              <a:rPr lang="th-TH" sz="32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ในระบบ </a:t>
            </a:r>
            <a:r>
              <a:rPr lang="en-US" sz="32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e-GP</a:t>
            </a:r>
            <a:endParaRPr lang="th-TH" sz="32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231274470"/>
              </p:ext>
            </p:extLst>
          </p:nvPr>
        </p:nvGraphicFramePr>
        <p:xfrm>
          <a:off x="467544" y="980728"/>
          <a:ext cx="820891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2627784" y="288404"/>
            <a:ext cx="3528392" cy="764332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altLang="th-TH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“งานบริการ”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97146" y="2996952"/>
            <a:ext cx="1391728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3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พ.ร.บ.</a:t>
            </a:r>
          </a:p>
          <a:p>
            <a:pPr algn="ctr"/>
            <a:r>
              <a:rPr lang="th-TH" sz="3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มาตรา 4</a:t>
            </a:r>
          </a:p>
          <a:p>
            <a:pPr algn="ctr"/>
            <a:endParaRPr lang="th-TH" sz="3600" dirty="0">
              <a:solidFill>
                <a:srgbClr val="FF0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3918323"/>
      </p:ext>
    </p:extLst>
  </p:cSld>
  <p:clrMapOvr>
    <a:masterClrMapping/>
  </p:clrMapOvr>
</p:sld>
</file>

<file path=ppt/slides/slide4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ประกาศผล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024" y="548680"/>
            <a:ext cx="8748464" cy="587939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490</a:t>
            </a:fld>
            <a:endParaRPr lang="th-TH"/>
          </a:p>
        </p:txBody>
      </p:sp>
      <p:grpSp>
        <p:nvGrpSpPr>
          <p:cNvPr id="2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44015" y="159023"/>
            <a:ext cx="8964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การประกาศผลผู้ชนะการจัดซื้อจัดจ้าง หรือสาระสำคัญของสัญญากรณีไม่ได้ดำเนินการในระบบ </a:t>
            </a:r>
            <a:r>
              <a:rPr lang="en-US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e-GP</a:t>
            </a:r>
            <a:endParaRPr lang="th-TH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44624"/>
            <a:ext cx="9144000" cy="6768752"/>
            <a:chOff x="0" y="44624"/>
            <a:chExt cx="9144000" cy="6768752"/>
          </a:xfrm>
        </p:grpSpPr>
        <p:pic>
          <p:nvPicPr>
            <p:cNvPr id="4" name="Picture 3" descr="ขอบคุณ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85232" y="44624"/>
              <a:ext cx="5047208" cy="49411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Rectangle 4"/>
            <p:cNvSpPr/>
            <p:nvPr/>
          </p:nvSpPr>
          <p:spPr>
            <a:xfrm>
              <a:off x="755576" y="4293096"/>
              <a:ext cx="7704856" cy="20882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Mobile :</a:t>
              </a:r>
              <a:r>
                <a:rPr lang="th-TH" sz="48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 084 383 3989</a:t>
              </a:r>
            </a:p>
            <a:p>
              <a:pPr algn="ctr"/>
              <a:r>
                <a:rPr lang="en-US" sz="4800" b="1" dirty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Line ID : </a:t>
              </a:r>
              <a:r>
                <a:rPr lang="th-TH" sz="4800" b="1" dirty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084 383 3989</a:t>
              </a:r>
              <a:r>
                <a:rPr lang="en-US" sz="4800" b="1" dirty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endParaRPr lang="th-TH" sz="48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899592" y="116632"/>
              <a:ext cx="7488832" cy="8004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043608" y="2852936"/>
              <a:ext cx="3744416" cy="9361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th-TH" sz="4400" b="1" dirty="0" err="1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ณัฐชนน</a:t>
              </a:r>
              <a:r>
                <a:rPr lang="th-TH" sz="4400" b="1" dirty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4400" b="1" dirty="0" err="1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ศิริพงษ์สุร</a:t>
              </a:r>
              <a:r>
                <a:rPr lang="th-TH" sz="4400" b="1" dirty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ภา</a:t>
              </a:r>
            </a:p>
          </p:txBody>
        </p:sp>
        <p:pic>
          <p:nvPicPr>
            <p:cNvPr id="9" name="Picture 8" descr="โทรศัพท์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1640" y="4509120"/>
              <a:ext cx="792088" cy="792088"/>
            </a:xfrm>
            <a:prstGeom prst="rect">
              <a:avLst/>
            </a:prstGeom>
          </p:spPr>
        </p:pic>
        <p:pic>
          <p:nvPicPr>
            <p:cNvPr id="10" name="Picture 9" descr="ไลน์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3648" y="5373216"/>
              <a:ext cx="648072" cy="648072"/>
            </a:xfrm>
            <a:prstGeom prst="rect">
              <a:avLst/>
            </a:prstGeom>
          </p:spPr>
        </p:pic>
        <p:grpSp>
          <p:nvGrpSpPr>
            <p:cNvPr id="11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2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4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6" name="Straight Connector 15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" name="Rectangle 16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  <p:sp>
                <p:nvSpPr>
                  <p:cNvPr id="18" name="Rectangle 17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EucrosiaUPC" pitchFamily="18" charset="-34"/>
                        <a:cs typeface="EucrosiaUPC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</p:grp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Oval 12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92088"/>
          </a:xfrm>
        </p:spPr>
        <p:txBody>
          <a:bodyPr>
            <a:noAutofit/>
          </a:bodyPr>
          <a:lstStyle/>
          <a:p>
            <a:pPr algn="ctr"/>
            <a:r>
              <a:rPr lang="th-TH" altLang="th-TH" sz="5400" b="1" dirty="0">
                <a:solidFill>
                  <a:srgbClr val="0000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การบังคับใช้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35696" y="1484784"/>
            <a:ext cx="6624736" cy="1800200"/>
          </a:xfrm>
          <a:prstGeom prst="roundRect">
            <a:avLst/>
          </a:prstGeom>
          <a:solidFill>
            <a:srgbClr val="92D050">
              <a:alpha val="5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alt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พระราชบัญญัตินี้ให้ใช้บังคับเมื่อพ้นกำหนด</a:t>
            </a:r>
          </a:p>
          <a:p>
            <a:pPr algn="ctr"/>
            <a:r>
              <a:rPr lang="th-TH" alt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หนึ่งร้อยแปดสิบวันนับแต่วันประกาศ</a:t>
            </a:r>
          </a:p>
          <a:p>
            <a:pPr algn="ctr"/>
            <a:r>
              <a:rPr lang="th-TH" alt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ในราชกิจจา</a:t>
            </a:r>
            <a:r>
              <a:rPr lang="th-TH" altLang="th-TH" sz="36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นุเบกษา</a:t>
            </a:r>
            <a:r>
              <a:rPr lang="th-TH" alt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เป็นต้นไป</a:t>
            </a:r>
            <a:endParaRPr lang="th-TH" sz="3600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611560" y="1628800"/>
            <a:ext cx="1368152" cy="1368152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มาตรา</a:t>
            </a:r>
            <a:br>
              <a:rPr lang="th-TH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th-TH" sz="36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</a:p>
        </p:txBody>
      </p:sp>
      <p:pic>
        <p:nvPicPr>
          <p:cNvPr id="7" name="Picture 6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725144"/>
            <a:ext cx="1224136" cy="1224136"/>
          </a:xfrm>
          <a:prstGeom prst="rect">
            <a:avLst/>
          </a:prstGeom>
        </p:spPr>
      </p:pic>
      <p:sp>
        <p:nvSpPr>
          <p:cNvPr id="8" name="ตัวยึดเนื้อหา 2"/>
          <p:cNvSpPr txBox="1">
            <a:spLocks/>
          </p:cNvSpPr>
          <p:nvPr/>
        </p:nvSpPr>
        <p:spPr bwMode="auto">
          <a:xfrm>
            <a:off x="1763688" y="3645024"/>
            <a:ext cx="673325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th-TH" altLang="th-TH" sz="36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ประกาศร</a:t>
            </a:r>
            <a:r>
              <a:rPr kumimoji="0" lang="th-TH" sz="36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าชกิจจา</a:t>
            </a:r>
            <a:r>
              <a:rPr kumimoji="0" lang="th-TH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นุเบกษา</a:t>
            </a:r>
            <a:r>
              <a:rPr kumimoji="0" lang="th-TH" sz="36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เล่ม 134 ตอนที่ 24 ก </a:t>
            </a: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th-TH" sz="36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วันที่ 24 ก.พ. 2560</a:t>
            </a: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th-TH" altLang="th-TH" sz="3600" b="1" i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ครบ 180 วัน ในวันที่ 22 ส.ค. 2560</a:t>
            </a:r>
          </a:p>
          <a:p>
            <a:pPr marL="342900" lvl="0" indent="-342900">
              <a:spcBef>
                <a:spcPts val="0"/>
              </a:spcBef>
              <a:defRPr/>
            </a:pPr>
            <a:r>
              <a:rPr lang="th-TH" altLang="th-TH" sz="3600" b="1" i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จึงมีผลใช้บังคับในวันที่ 23 ส.ค. 2560</a:t>
            </a:r>
            <a:endParaRPr kumimoji="0" lang="th-TH" altLang="th-TH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9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06794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2663825" y="144017"/>
            <a:ext cx="3995737" cy="836711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altLang="th-TH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“งานก่อสร้าง”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382936757"/>
              </p:ext>
            </p:extLst>
          </p:nvPr>
        </p:nvGraphicFramePr>
        <p:xfrm>
          <a:off x="899592" y="1019574"/>
          <a:ext cx="7488832" cy="5157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1748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96753"/>
            <a:ext cx="1512168" cy="1080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996952"/>
            <a:ext cx="1440160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5651500" y="1143000"/>
            <a:ext cx="2016125" cy="1008063"/>
          </a:xfrm>
          <a:prstGeom prst="roundRect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เช่น อาคารที่ทำการ โรงพยาบาล โรงเรียน สนามกีฬา เสาธง รั้ว ฯ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619250" y="2924175"/>
            <a:ext cx="2089150" cy="1152525"/>
          </a:xfrm>
          <a:prstGeom prst="roundRect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ประปา ไฟฟ้า สื่อสาร โทรคมนาคม การระบายน้ำ การขนส่งทางท่อ ทางน้ำ</a:t>
            </a:r>
            <a:b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ทางบก ทางอากาศ ทางราง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11" name="Picture 2" descr="architect_reading_blu_a_ha"/>
          <p:cNvPicPr>
            <a:picLocks noChangeAspect="1" noChangeArrowheads="1" noCrop="1"/>
          </p:cNvPicPr>
          <p:nvPr/>
        </p:nvPicPr>
        <p:blipFill>
          <a:blip r:embed="rId9" cstate="print">
            <a:lum/>
          </a:blip>
          <a:srcRect/>
          <a:stretch>
            <a:fillRect/>
          </a:stretch>
        </p:blipFill>
        <p:spPr bwMode="auto">
          <a:xfrm flipH="1">
            <a:off x="6300192" y="4460414"/>
            <a:ext cx="1296144" cy="1776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angle 11"/>
          <p:cNvSpPr/>
          <p:nvPr/>
        </p:nvSpPr>
        <p:spPr>
          <a:xfrm>
            <a:off x="155760" y="6012577"/>
            <a:ext cx="2400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(พ.ร.บ. มาตรา 4)</a:t>
            </a:r>
            <a:endParaRPr lang="th-TH" sz="32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Rectangle 2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56099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51</a:t>
            </a:fld>
            <a:endParaRPr lang="th-TH"/>
          </a:p>
        </p:txBody>
      </p:sp>
      <p:pic>
        <p:nvPicPr>
          <p:cNvPr id="5" name="Picture 4" descr="ก่อสร้าง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988840"/>
            <a:ext cx="8064896" cy="3694574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835697" y="504057"/>
            <a:ext cx="5616624" cy="836711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th-TH" altLang="th-TH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ซ้อมความเข้าใจ</a:t>
            </a:r>
            <a:br>
              <a:rPr lang="th-TH" altLang="th-TH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ความหมาย “งานก่อสร้าง”</a:t>
            </a: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Oval 14"/>
          <p:cNvSpPr/>
          <p:nvPr/>
        </p:nvSpPr>
        <p:spPr>
          <a:xfrm rot="19868265">
            <a:off x="3693353" y="2745323"/>
            <a:ext cx="2232248" cy="2304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ยกเลิก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52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416823" cy="620687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th-TH" altLang="th-TH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ซ้อมความเข้าใจความหมาย “งานก่อสร้าง”</a:t>
            </a:r>
          </a:p>
        </p:txBody>
      </p:sp>
      <p:pic>
        <p:nvPicPr>
          <p:cNvPr id="6" name="Picture 5" descr="ก่อสร้าง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861048"/>
            <a:ext cx="8424936" cy="2546542"/>
          </a:xfrm>
          <a:prstGeom prst="rect">
            <a:avLst/>
          </a:prstGeom>
        </p:spPr>
      </p:pic>
      <p:pic>
        <p:nvPicPr>
          <p:cNvPr id="7" name="Picture 6" descr="ก่อสร้าง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124992"/>
            <a:ext cx="8496944" cy="2840011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5508104" y="2348880"/>
            <a:ext cx="302433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812360" y="5661248"/>
            <a:ext cx="79208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67544" y="6021288"/>
            <a:ext cx="813690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95536" y="6309320"/>
            <a:ext cx="439248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8" name="Oval 17"/>
          <p:cNvSpPr/>
          <p:nvPr/>
        </p:nvSpPr>
        <p:spPr>
          <a:xfrm rot="19868265">
            <a:off x="4427984" y="2276872"/>
            <a:ext cx="2232248" cy="2304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ยกเลิก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53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835697" y="504057"/>
            <a:ext cx="5616624" cy="836711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th-TH" altLang="th-TH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ซ้อมความเข้าใจ</a:t>
            </a:r>
            <a:br>
              <a:rPr lang="th-TH" altLang="th-TH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ความหมาย “งานก่อสร้าง”</a:t>
            </a:r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Picture 13" descr="ว2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852389"/>
            <a:ext cx="8648700" cy="3952875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54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416823" cy="620687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th-TH" altLang="th-TH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ซ้อมความเข้าใจความหมาย “งานก่อสร้าง”</a:t>
            </a:r>
          </a:p>
        </p:txBody>
      </p:sp>
      <p:pic>
        <p:nvPicPr>
          <p:cNvPr id="6" name="Picture 5" descr="ว259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3837" y="1333500"/>
            <a:ext cx="8696325" cy="4191000"/>
          </a:xfrm>
          <a:prstGeom prst="rect">
            <a:avLst/>
          </a:prstGeom>
        </p:spPr>
      </p:pic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55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416823" cy="620687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th-TH" altLang="th-TH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ซ้อมความเข้าใจความหมาย “งานก่อสร้าง”</a:t>
            </a: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Picture 14" descr="ว259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12776"/>
            <a:ext cx="8639175" cy="1257300"/>
          </a:xfrm>
          <a:prstGeom prst="rect">
            <a:avLst/>
          </a:prstGeom>
        </p:spPr>
      </p:pic>
      <p:pic>
        <p:nvPicPr>
          <p:cNvPr id="16" name="Picture 15" descr="ว259-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5313" y="2708920"/>
            <a:ext cx="8639175" cy="1057275"/>
          </a:xfrm>
          <a:prstGeom prst="rect">
            <a:avLst/>
          </a:prstGeom>
        </p:spPr>
      </p:pic>
      <p:grpSp>
        <p:nvGrpSpPr>
          <p:cNvPr id="7" name="Group 32"/>
          <p:cNvGrpSpPr/>
          <p:nvPr/>
        </p:nvGrpSpPr>
        <p:grpSpPr>
          <a:xfrm>
            <a:off x="362851" y="4005064"/>
            <a:ext cx="4425173" cy="2023827"/>
            <a:chOff x="251520" y="4027078"/>
            <a:chExt cx="4425173" cy="2023827"/>
          </a:xfrm>
        </p:grpSpPr>
        <p:sp>
          <p:nvSpPr>
            <p:cNvPr id="18" name="Rectangle 17"/>
            <p:cNvSpPr/>
            <p:nvPr/>
          </p:nvSpPr>
          <p:spPr>
            <a:xfrm>
              <a:off x="1475656" y="4027078"/>
              <a:ext cx="2088232" cy="1418146"/>
            </a:xfrm>
            <a:prstGeom prst="rect">
              <a:avLst/>
            </a:prstGeom>
            <a:blipFill rotWithShape="0">
              <a:blip r:embed="rId4" cstate="print"/>
              <a:stretch>
                <a:fillRect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3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20" name="Picture 19" descr="yes2.jpeg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9552" y="4581128"/>
              <a:ext cx="672074" cy="366586"/>
            </a:xfrm>
            <a:prstGeom prst="rect">
              <a:avLst/>
            </a:prstGeom>
          </p:spPr>
        </p:pic>
        <p:pic>
          <p:nvPicPr>
            <p:cNvPr id="24" name="Picture 23" descr="no2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07904" y="4581128"/>
              <a:ext cx="689567" cy="36004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51520" y="4077072"/>
              <a:ext cx="123303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altLang="th-TH" sz="24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งานก่อสร้าง</a:t>
              </a:r>
              <a:endParaRPr lang="th-TH" sz="2400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87498" y="5589240"/>
              <a:ext cx="3496470" cy="46166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th-TH" altLang="th-TH" sz="24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กระทบโครงสร้าง หรือ ความปลอดภัย</a:t>
              </a:r>
              <a:endParaRPr lang="th-TH" sz="2400" dirty="0">
                <a:solidFill>
                  <a:srgbClr val="FF0000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563888" y="4119463"/>
              <a:ext cx="11128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altLang="th-TH" sz="24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จ้างทำของ</a:t>
              </a:r>
              <a:endParaRPr lang="th-TH" sz="2400" dirty="0"/>
            </a:p>
          </p:txBody>
        </p:sp>
      </p:grpSp>
      <p:grpSp>
        <p:nvGrpSpPr>
          <p:cNvPr id="8" name="Group 31"/>
          <p:cNvGrpSpPr/>
          <p:nvPr/>
        </p:nvGrpSpPr>
        <p:grpSpPr>
          <a:xfrm>
            <a:off x="5187387" y="3501008"/>
            <a:ext cx="3633085" cy="2592288"/>
            <a:chOff x="4860032" y="3501008"/>
            <a:chExt cx="3633085" cy="2592288"/>
          </a:xfrm>
        </p:grpSpPr>
        <p:pic>
          <p:nvPicPr>
            <p:cNvPr id="17" name="Picture 16" descr="คุมงาน 1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40152" y="3501008"/>
              <a:ext cx="1512168" cy="2090117"/>
            </a:xfrm>
            <a:prstGeom prst="rect">
              <a:avLst/>
            </a:prstGeom>
          </p:spPr>
        </p:pic>
        <p:pic>
          <p:nvPicPr>
            <p:cNvPr id="21" name="Picture 20" descr="yes2.jpeg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48064" y="4581128"/>
              <a:ext cx="672074" cy="366586"/>
            </a:xfrm>
            <a:prstGeom prst="rect">
              <a:avLst/>
            </a:prstGeom>
          </p:spPr>
        </p:pic>
        <p:pic>
          <p:nvPicPr>
            <p:cNvPr id="23" name="Picture 22" descr="no2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96336" y="4581128"/>
              <a:ext cx="689567" cy="360040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/>
          </p:nvSpPr>
          <p:spPr>
            <a:xfrm>
              <a:off x="7380312" y="4119463"/>
              <a:ext cx="11128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altLang="th-TH" sz="24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จ้างทำของ</a:t>
              </a:r>
              <a:endParaRPr lang="th-TH" sz="2400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4860032" y="4119463"/>
              <a:ext cx="123303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altLang="th-TH" sz="24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งานก่อสร้าง</a:t>
              </a:r>
              <a:endParaRPr lang="th-TH" sz="2400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828058" y="5631631"/>
              <a:ext cx="1696270" cy="46166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h-TH" altLang="th-TH" sz="24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ผู้ควบคุมงาน</a:t>
              </a:r>
              <a:endParaRPr lang="th-TH" sz="2400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48FF90-5F06-404B-A5BE-6B6D6165B473}" type="slidenum">
              <a:rPr lang="en-US" altLang="th-TH" smtClean="0"/>
              <a:pPr>
                <a:defRPr/>
              </a:pPr>
              <a:t>56</a:t>
            </a:fld>
            <a:endParaRPr lang="th-TH" altLang="th-TH"/>
          </a:p>
        </p:txBody>
      </p:sp>
      <p:graphicFrame>
        <p:nvGraphicFramePr>
          <p:cNvPr id="5" name="Diagram 4"/>
          <p:cNvGraphicFramePr/>
          <p:nvPr/>
        </p:nvGraphicFramePr>
        <p:xfrm>
          <a:off x="251520" y="692696"/>
          <a:ext cx="828092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7" name="Picture 2" descr="20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2320" y="4149080"/>
            <a:ext cx="1198947" cy="1800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2" descr="about_us"/>
          <p:cNvPicPr>
            <a:picLocks noChangeAspect="1" noChangeArrowheads="1"/>
          </p:cNvPicPr>
          <p:nvPr/>
        </p:nvPicPr>
        <p:blipFill>
          <a:blip r:embed="rId8" cstate="print">
            <a:lum/>
          </a:blip>
          <a:srcRect/>
          <a:stretch>
            <a:fillRect/>
          </a:stretch>
        </p:blipFill>
        <p:spPr bwMode="auto">
          <a:xfrm rot="514942">
            <a:off x="7276087" y="1436822"/>
            <a:ext cx="1435430" cy="1606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581396" y="395953"/>
            <a:ext cx="2400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(พ.ร.บ. มาตรา 4)</a:t>
            </a:r>
            <a:endParaRPr lang="th-TH" sz="3200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5364088" y="404664"/>
            <a:ext cx="3312368" cy="3312368"/>
          </a:xfrm>
          <a:prstGeom prst="ellipse">
            <a:avLst/>
          </a:prstGeom>
          <a:noFill/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11560" y="332656"/>
            <a:ext cx="4608512" cy="4752528"/>
          </a:xfrm>
          <a:prstGeom prst="ellipse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572000" y="3573016"/>
            <a:ext cx="2880320" cy="2808312"/>
          </a:xfrm>
          <a:prstGeom prst="ellipse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28" name="ไดอะแกรม 27"/>
          <p:cNvGraphicFramePr/>
          <p:nvPr>
            <p:extLst>
              <p:ext uri="{D42A27DB-BD31-4B8C-83A1-F6EECF244321}">
                <p14:modId xmlns:p14="http://schemas.microsoft.com/office/powerpoint/2010/main" val="573888608"/>
              </p:ext>
            </p:extLst>
          </p:nvPr>
        </p:nvGraphicFramePr>
        <p:xfrm>
          <a:off x="827584" y="404664"/>
          <a:ext cx="763284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itle 1"/>
          <p:cNvSpPr txBox="1">
            <a:spLocks/>
          </p:cNvSpPr>
          <p:nvPr/>
        </p:nvSpPr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33724" y="3933056"/>
            <a:ext cx="2400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(พ.ร.บ. มาตรา 4)</a:t>
            </a:r>
            <a:endParaRPr lang="th-TH" sz="32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50430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oo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135" y="1772816"/>
            <a:ext cx="3251729" cy="2376264"/>
          </a:xfrm>
          <a:prstGeom prst="rect">
            <a:avLst/>
          </a:prstGeom>
        </p:spPr>
      </p:pic>
      <p:pic>
        <p:nvPicPr>
          <p:cNvPr id="7" name="Picture 6" descr="ปักหมุด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5373216"/>
            <a:ext cx="576064" cy="576064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27584" y="194364"/>
            <a:ext cx="7632848" cy="858372"/>
          </a:xfrm>
        </p:spPr>
        <p:txBody>
          <a:bodyPr>
            <a:normAutofit fontScale="90000"/>
          </a:bodyPr>
          <a:lstStyle/>
          <a:p>
            <a:r>
              <a:rPr 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ราคากลาง</a:t>
            </a:r>
            <a:r>
              <a:rPr 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” </a:t>
            </a:r>
            <a:r>
              <a:rPr lang="th-TH" altLang="th-TH" sz="2800" b="1" dirty="0">
                <a:latin typeface="EucrosiaUPC" pitchFamily="18" charset="-34"/>
                <a:cs typeface="EucrosiaUPC" pitchFamily="18" charset="-34"/>
              </a:rPr>
              <a:t>ราคาเพื่อ</a:t>
            </a:r>
            <a:r>
              <a:rPr lang="th-TH" altLang="th-TH" sz="28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ใช้เป็นฐานสำหรับเปรียบเทียบราคาที่ผู้ยื่นข้อเสนอได้ยื่นเสนอไว้</a:t>
            </a:r>
            <a:r>
              <a:rPr lang="th-TH" altLang="th-TH" sz="2800" b="1" dirty="0">
                <a:latin typeface="EucrosiaUPC" pitchFamily="18" charset="-34"/>
                <a:cs typeface="EucrosiaUPC" pitchFamily="18" charset="-34"/>
              </a:rPr>
              <a:t>ซึ่งสามารถจัดซื้อจัดจ้างได้จริงตามลำดับ ดังต่อไปนี้</a:t>
            </a:r>
            <a:endParaRPr lang="th-T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6" name="ตัวยึด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3272742"/>
              </p:ext>
            </p:extLst>
          </p:nvPr>
        </p:nvGraphicFramePr>
        <p:xfrm>
          <a:off x="1547664" y="1196752"/>
          <a:ext cx="7596336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Rectangle 4"/>
          <p:cNvSpPr/>
          <p:nvPr/>
        </p:nvSpPr>
        <p:spPr>
          <a:xfrm>
            <a:off x="323528" y="5517232"/>
            <a:ext cx="8568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2000" b="1" i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</a:t>
            </a:r>
            <a:r>
              <a:rPr lang="th-TH" altLang="th-TH" sz="2000" b="1" i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กรณีที่มีราคาตาม (1) ให้ใช้ราคาตาม (1) ก่อน </a:t>
            </a:r>
            <a:r>
              <a:rPr lang="th-TH" altLang="th-TH" sz="2000" b="1" i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/ </a:t>
            </a:r>
            <a:r>
              <a:rPr lang="th-TH" altLang="th-TH" sz="2000" b="1" i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กรณีไม่มีราคาตาม (1) แต่มีราคาตาม (2) หรือ (3) </a:t>
            </a:r>
          </a:p>
          <a:p>
            <a:r>
              <a:rPr lang="th-TH" altLang="th-TH" sz="2000" b="1" i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ให้ใช้ราคาตาม (2) </a:t>
            </a:r>
            <a:r>
              <a:rPr lang="th-TH" altLang="th-TH" sz="2000" b="1" i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altLang="th-TH" sz="2000" b="1" i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(3)</a:t>
            </a:r>
            <a:r>
              <a:rPr lang="th-TH" altLang="th-TH" sz="2000" b="1" i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000" b="1" i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/ กรณีที่ไม่มีราคาตาม (1)  (2) และ (3) ให้ใช้ราคาตาม (4) (5) </a:t>
            </a:r>
            <a:r>
              <a:rPr lang="th-TH" altLang="th-TH" sz="2000" b="1" i="1" u="sng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altLang="th-TH" sz="2000" b="1" i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(6) </a:t>
            </a:r>
          </a:p>
          <a:p>
            <a:pPr>
              <a:buFont typeface="Wingdings" pitchFamily="2" charset="2"/>
              <a:buChar char="Ø"/>
            </a:pPr>
            <a:r>
              <a:rPr lang="th-TH" altLang="th-TH" sz="2000" b="1" i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000" b="1" i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จะใช้ราคาใดให้คำนึงถึงประโยชน์ของหน่วยงานของรัฐเป็นสำคัญ</a:t>
            </a:r>
            <a:endParaRPr lang="th-TH" sz="2000" i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 w="6350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11" name="Regular Pentagon 10">
            <a:hlinkClick r:id="rId10" action="ppaction://hlinksldjump"/>
          </p:cNvPr>
          <p:cNvSpPr/>
          <p:nvPr/>
        </p:nvSpPr>
        <p:spPr>
          <a:xfrm>
            <a:off x="179512" y="692696"/>
            <a:ext cx="1872208" cy="1296144"/>
          </a:xfrm>
          <a:prstGeom prst="pentagon">
            <a:avLst/>
          </a:prstGeom>
          <a:solidFill>
            <a:srgbClr val="FF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th-TH" b="1" dirty="0">
                <a:solidFill>
                  <a:srgbClr val="CC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พ.ร.บ.</a:t>
            </a:r>
          </a:p>
          <a:p>
            <a:pPr algn="ctr">
              <a:lnSpc>
                <a:spcPts val="2500"/>
              </a:lnSpc>
            </a:pPr>
            <a:r>
              <a:rPr lang="th-TH" b="1" dirty="0">
                <a:solidFill>
                  <a:srgbClr val="CC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มาตรา 4</a:t>
            </a:r>
            <a:endParaRPr lang="th-TH" sz="4000" b="1" dirty="0">
              <a:solidFill>
                <a:srgbClr val="CCFFF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05610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9" name="Straight Connector 2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" name="Rectangle 2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1" name="Rectangle 3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Oval 2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59</a:t>
            </a:fld>
            <a:endParaRPr lang="th-TH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88640"/>
            <a:ext cx="8424936" cy="609600"/>
          </a:xfrm>
        </p:spPr>
        <p:txBody>
          <a:bodyPr>
            <a:normAutofit fontScale="90000"/>
          </a:bodyPr>
          <a:lstStyle/>
          <a:p>
            <a:pPr algn="l"/>
            <a:r>
              <a:rPr lang="th-TH" altLang="ko-KR" sz="4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           “หัวหน้าหน่วยงานของรัฐ”</a:t>
            </a:r>
            <a:endParaRPr lang="en-US" altLang="ko-KR" sz="4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8" name="สี่เหลี่ยมผืนผ้า 2"/>
          <p:cNvSpPr/>
          <p:nvPr/>
        </p:nvSpPr>
        <p:spPr>
          <a:xfrm>
            <a:off x="323528" y="836712"/>
            <a:ext cx="2448272" cy="432048"/>
          </a:xfrm>
          <a:prstGeom prst="rect">
            <a:avLst/>
          </a:prstGeom>
          <a:solidFill>
            <a:srgbClr val="66FF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ราชการส่วนกลาง</a:t>
            </a:r>
          </a:p>
        </p:txBody>
      </p:sp>
      <p:sp>
        <p:nvSpPr>
          <p:cNvPr id="9" name="สี่เหลี่ยมผืนผ้า 3"/>
          <p:cNvSpPr/>
          <p:nvPr/>
        </p:nvSpPr>
        <p:spPr>
          <a:xfrm>
            <a:off x="2771800" y="836712"/>
            <a:ext cx="6120680" cy="43204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อธิบดี /หัวหน้าส่วนราชการที่เรียกชื่ออย่างอื่นและมีฐานะเป็นนิติบุคคล</a:t>
            </a:r>
          </a:p>
        </p:txBody>
      </p:sp>
      <p:sp>
        <p:nvSpPr>
          <p:cNvPr id="10" name="สี่เหลี่ยมผืนผ้า 4"/>
          <p:cNvSpPr/>
          <p:nvPr/>
        </p:nvSpPr>
        <p:spPr>
          <a:xfrm>
            <a:off x="323528" y="1340768"/>
            <a:ext cx="2448272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ราชการส่วนภูมิภาค</a:t>
            </a:r>
          </a:p>
        </p:txBody>
      </p:sp>
      <p:sp>
        <p:nvSpPr>
          <p:cNvPr id="11" name="สี่เหลี่ยมผืนผ้า 5"/>
          <p:cNvSpPr/>
          <p:nvPr/>
        </p:nvSpPr>
        <p:spPr>
          <a:xfrm>
            <a:off x="323528" y="1844824"/>
            <a:ext cx="2448272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ราชการส่วนท้องถิ่น</a:t>
            </a:r>
          </a:p>
        </p:txBody>
      </p:sp>
      <p:sp>
        <p:nvSpPr>
          <p:cNvPr id="12" name="สี่เหลี่ยมผืนผ้า 6"/>
          <p:cNvSpPr/>
          <p:nvPr/>
        </p:nvSpPr>
        <p:spPr>
          <a:xfrm>
            <a:off x="323528" y="2852936"/>
            <a:ext cx="2448272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รัฐวิสาหกิจ</a:t>
            </a:r>
          </a:p>
        </p:txBody>
      </p:sp>
      <p:sp>
        <p:nvSpPr>
          <p:cNvPr id="13" name="สี่เหลี่ยมผืนผ้า 7"/>
          <p:cNvSpPr/>
          <p:nvPr/>
        </p:nvSpPr>
        <p:spPr>
          <a:xfrm>
            <a:off x="323528" y="3717032"/>
            <a:ext cx="2448272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องค์การมหาชน</a:t>
            </a:r>
          </a:p>
        </p:txBody>
      </p:sp>
      <p:sp>
        <p:nvSpPr>
          <p:cNvPr id="14" name="สี่เหลี่ยมผืนผ้า 8"/>
          <p:cNvSpPr/>
          <p:nvPr/>
        </p:nvSpPr>
        <p:spPr>
          <a:xfrm>
            <a:off x="323528" y="4581128"/>
            <a:ext cx="2448272" cy="19442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องค์กรอิสระ</a:t>
            </a:r>
          </a:p>
        </p:txBody>
      </p:sp>
      <p:sp>
        <p:nvSpPr>
          <p:cNvPr id="15" name="สี่เหลี่ยมผืนผ้า 10"/>
          <p:cNvSpPr/>
          <p:nvPr/>
        </p:nvSpPr>
        <p:spPr>
          <a:xfrm>
            <a:off x="2771800" y="1340768"/>
            <a:ext cx="6120680" cy="432048"/>
          </a:xfrm>
          <a:prstGeom prst="rect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ผู้ว่าราชการจังหวัด</a:t>
            </a:r>
          </a:p>
        </p:txBody>
      </p:sp>
      <p:sp>
        <p:nvSpPr>
          <p:cNvPr id="16" name="สี่เหลี่ยมผืนผ้า 11"/>
          <p:cNvSpPr/>
          <p:nvPr/>
        </p:nvSpPr>
        <p:spPr>
          <a:xfrm>
            <a:off x="2771800" y="1844824"/>
            <a:ext cx="6120680" cy="936104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นายก </a:t>
            </a:r>
            <a:r>
              <a:rPr lang="th-TH" sz="24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อบจ.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/เทศมนตรี/ </a:t>
            </a:r>
            <a:r>
              <a:rPr lang="th-TH" sz="24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อบต.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/เมืองพัทยา/ผู้ว่า กทม. หรือ</a:t>
            </a:r>
          </a:p>
          <a:p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ผู้ดำรงตำแหน่งที่เรียกชื่ออย่างอื่นที่มีฐานะเทียบเท่า</a:t>
            </a:r>
          </a:p>
        </p:txBody>
      </p:sp>
      <p:sp>
        <p:nvSpPr>
          <p:cNvPr id="17" name="สี่เหลี่ยมผืนผ้า 12"/>
          <p:cNvSpPr/>
          <p:nvPr/>
        </p:nvSpPr>
        <p:spPr>
          <a:xfrm>
            <a:off x="2771800" y="2852936"/>
            <a:ext cx="6120680" cy="792088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ผู้ว่าการ/ผู้อำนวยการ/กก.ผจก.ใหญ่/หรือผู้ดำรงตำแหน่ง</a:t>
            </a:r>
          </a:p>
          <a:p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 ที่เรียกชื่ออย่างอื่นที่มีฐานะเทียบเท่า</a:t>
            </a:r>
          </a:p>
        </p:txBody>
      </p:sp>
      <p:sp>
        <p:nvSpPr>
          <p:cNvPr id="18" name="สี่เหลี่ยมผืนผ้า 13"/>
          <p:cNvSpPr/>
          <p:nvPr/>
        </p:nvSpPr>
        <p:spPr>
          <a:xfrm>
            <a:off x="2771800" y="3717032"/>
            <a:ext cx="6120680" cy="792088"/>
          </a:xfrm>
          <a:prstGeom prst="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ผู้อำนวยการ/หรือผู้ดำรงตำแหน่งที่เรียกชื่ออย่างอื่น</a:t>
            </a:r>
          </a:p>
          <a:p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ที่มีฐานะเทียบเท่า</a:t>
            </a:r>
          </a:p>
        </p:txBody>
      </p:sp>
      <p:sp>
        <p:nvSpPr>
          <p:cNvPr id="19" name="สี่เหลี่ยมผืนผ้า 14"/>
          <p:cNvSpPr/>
          <p:nvPr/>
        </p:nvSpPr>
        <p:spPr>
          <a:xfrm>
            <a:off x="2771800" y="4581129"/>
            <a:ext cx="6120680" cy="360040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 เลขาธิการคณะกรรมการการเลือกตั้ง</a:t>
            </a:r>
          </a:p>
        </p:txBody>
      </p:sp>
      <p:sp>
        <p:nvSpPr>
          <p:cNvPr id="20" name="สี่เหลี่ยมผืนผ้า 17"/>
          <p:cNvSpPr/>
          <p:nvPr/>
        </p:nvSpPr>
        <p:spPr>
          <a:xfrm>
            <a:off x="2771800" y="4941168"/>
            <a:ext cx="6120680" cy="360039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 เลขาธิการสำนักงานผู้ตรวจการแผ่นดิน</a:t>
            </a:r>
          </a:p>
        </p:txBody>
      </p:sp>
      <p:sp>
        <p:nvSpPr>
          <p:cNvPr id="21" name="สี่เหลี่ยมผืนผ้า 18"/>
          <p:cNvSpPr/>
          <p:nvPr/>
        </p:nvSpPr>
        <p:spPr>
          <a:xfrm>
            <a:off x="2771800" y="5301208"/>
            <a:ext cx="6120680" cy="400867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 เลขาธิการคณะกรรมการป้องกันและปราบปรามการทุจริตแห่งชาติ</a:t>
            </a:r>
          </a:p>
        </p:txBody>
      </p:sp>
      <p:sp>
        <p:nvSpPr>
          <p:cNvPr id="22" name="สี่เหลี่ยมผืนผ้า 19"/>
          <p:cNvSpPr/>
          <p:nvPr/>
        </p:nvSpPr>
        <p:spPr>
          <a:xfrm>
            <a:off x="2771800" y="5733256"/>
            <a:ext cx="6120680" cy="360040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 ผู้ว่าการตรวจเงินแผ่นดิน</a:t>
            </a:r>
          </a:p>
        </p:txBody>
      </p:sp>
      <p:sp>
        <p:nvSpPr>
          <p:cNvPr id="23" name="สี่เหลี่ยมผืนผ้า 20"/>
          <p:cNvSpPr/>
          <p:nvPr/>
        </p:nvSpPr>
        <p:spPr>
          <a:xfrm>
            <a:off x="2771800" y="6124477"/>
            <a:ext cx="6120680" cy="400867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 เลขาธิการคณะกรรมการสิทธิมนุษยชนแห่งชาติ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868144" y="251937"/>
            <a:ext cx="22910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(ระเบียบฯ ข้อ 4)</a:t>
            </a:r>
            <a:endParaRPr lang="th-TH" sz="3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4536504"/>
          </a:xfrm>
        </p:spPr>
        <p:txBody>
          <a:bodyPr>
            <a:noAutofit/>
          </a:bodyPr>
          <a:lstStyle/>
          <a:p>
            <a:pPr lvl="0"/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ผลกระทบที่มีต่องาน/โครงการ ที่อยู่ระหว่างดำเนินกระบวนการจัดซื้อจัดจ้าง</a:t>
            </a:r>
          </a:p>
          <a:p>
            <a:pPr lvl="0">
              <a:buNone/>
            </a:pP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		เมื่อ พ.ร.บ. การจัดซื้อจัดจ้างฯ มีผลบังคับใช้ในวันที่ 23 สิงหาคม 2560 หน่วยงานของรัฐจะต้องพิจารณาตามบทเฉพาะกาล โดยมีแนวทาง ดังนี้</a:t>
            </a:r>
            <a:endParaRPr lang="en-US" sz="2300" b="1" dirty="0">
              <a:latin typeface="EucrosiaUPC" pitchFamily="18" charset="-34"/>
              <a:cs typeface="EucrosiaUPC" pitchFamily="18" charset="-34"/>
            </a:endParaRPr>
          </a:p>
          <a:p>
            <a:pPr>
              <a:buNone/>
            </a:pP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		</a:t>
            </a:r>
            <a:r>
              <a:rPr lang="th-TH" sz="23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1. การจัดซื้อจัดจ้างหรือการบริหารพัสดุที่ได้ดำเนินการตามระเบียบที่ใช้บังคับอยู่เดิมก่อนวันที่ พ.ร.บ. นี้ใช้บังคับ และการตรวจรับและการจ่ายเงินยังไม่แล้วเสร็จ ให้ดำเนินการตามระเบียบเดิมต่อไป เว้นแต่ ยังไม่ได้ประกาศจัดซื้อจัดจ้าง หรือกรณีที่มีการยกเลิกการดำเนินการจัดซื้อจัดจ้าง การดำเนินการจัดซื้อจัดจ้างนั้น หรือการดำเนินการจัดซื้อจัดจ้างครั้งใหม่ แล้วแต่กรณี ให้ดำเนินการตาม พ.ร.บ. นี้                                                           </a:t>
            </a:r>
            <a:r>
              <a:rPr lang="th-TH" sz="2300" b="1" i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(มาตรา 128 วรรคหนึ่ง)</a:t>
            </a:r>
            <a:endParaRPr lang="en-US" sz="2300" b="1" i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spcBef>
                <a:spcPts val="1200"/>
              </a:spcBef>
              <a:buNone/>
            </a:pPr>
            <a:r>
              <a:rPr lang="th-TH" sz="2300" b="1" dirty="0">
                <a:latin typeface="EucrosiaUPC" pitchFamily="18" charset="-34"/>
                <a:cs typeface="EucrosiaUPC" pitchFamily="18" charset="-34"/>
              </a:rPr>
              <a:t>		</a:t>
            </a:r>
            <a:r>
              <a:rPr lang="th-TH" sz="2300" b="1" dirty="0">
                <a:solidFill>
                  <a:srgbClr val="336600"/>
                </a:solidFill>
                <a:latin typeface="EucrosiaUPC" pitchFamily="18" charset="-34"/>
                <a:cs typeface="EucrosiaUPC" pitchFamily="18" charset="-34"/>
              </a:rPr>
              <a:t>2. การจัดซื้อจัดจ้างนอกเหนือจากข้อ 1. ให้หน่วยงานของรัฐปฏิบัติตามแนวทางของ พ.ร.บ. กฎกระทรวง ระเบียบ และประกาศที่ออกตามความใน พ.ร.บ. นี้ (มาตรา 6 วรรคหนึ่ง) กรณีที่ยังไม่มีกฎกระทรวง ระเบียบ หรือประกาศตาม พ.ร.บ. ใช้บังคับ ให้นำระเบียบที่ใช้บังคับอยู่เดิมมาใช้บังคับต่อไปเท่าที่ไม่ขัดหรือแย้งกับ พ.ร.บ. จนกว่าจะมีกฎกระทรวง ระเบียบ หรือประกาศตาม พ.ร.บ. ในเรื่องนั้นๆ ใช้บังคับ                                                      </a:t>
            </a:r>
            <a:r>
              <a:rPr lang="th-TH" sz="2300" b="1" i="1" u="sng" dirty="0">
                <a:solidFill>
                  <a:srgbClr val="336600"/>
                </a:solidFill>
                <a:latin typeface="EucrosiaUPC" pitchFamily="18" charset="-34"/>
                <a:cs typeface="EucrosiaUPC" pitchFamily="18" charset="-34"/>
              </a:rPr>
              <a:t>(มาตรา 122 วรรคหนึ่ง)</a:t>
            </a:r>
            <a:endParaRPr lang="en-US" sz="2300" b="1" i="1" u="sng" dirty="0">
              <a:solidFill>
                <a:srgbClr val="336600"/>
              </a:solidFill>
              <a:latin typeface="EucrosiaUPC" pitchFamily="18" charset="-34"/>
              <a:cs typeface="EucrosiaUPC" pitchFamily="18" charset="-34"/>
            </a:endParaRPr>
          </a:p>
          <a:p>
            <a:endParaRPr lang="th-TH" sz="23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ตัวยึดเนื้อหา 2"/>
          <p:cNvSpPr txBox="1">
            <a:spLocks/>
          </p:cNvSpPr>
          <p:nvPr/>
        </p:nvSpPr>
        <p:spPr>
          <a:xfrm>
            <a:off x="251520" y="260648"/>
            <a:ext cx="8640960" cy="1296144"/>
          </a:xfrm>
          <a:prstGeom prst="rect">
            <a:avLst/>
          </a:prstGeom>
          <a:solidFill>
            <a:srgbClr val="FFFFB7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alt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ให้ยกเลิกบทบัญญัติเกี่ยวกับพัสดุ </a:t>
            </a:r>
            <a:r>
              <a:rPr kumimoji="0" lang="th-TH" altLang="th-TH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การจัดซื้อจัดจ้าง หรือการบริหารพัสดุ</a:t>
            </a:r>
            <a:br>
              <a:rPr kumimoji="0" lang="th-TH" altLang="th-TH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r>
              <a:rPr kumimoji="0" lang="th-TH" altLang="th-TH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ในกฎหมาย ระเบียบ ข้อบังคับ ประกาศ ข้อบัญญัติ และข้อกำหนดใดๆ </a:t>
            </a:r>
            <a:br>
              <a:rPr kumimoji="0" lang="th-TH" altLang="th-TH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r>
              <a:rPr kumimoji="0" lang="th-TH" alt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ของหน่วยงานของรัฐ</a:t>
            </a:r>
            <a:r>
              <a:rPr kumimoji="0" lang="th-TH" altLang="th-TH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ที่อยู่ภายใต้บังคับแห่งพระราชบัญญัตินี้</a:t>
            </a:r>
          </a:p>
        </p:txBody>
      </p:sp>
      <p:sp>
        <p:nvSpPr>
          <p:cNvPr id="8" name="Regular Pentagon 7">
            <a:hlinkClick r:id="rId2" action="ppaction://hlinksldjump"/>
          </p:cNvPr>
          <p:cNvSpPr/>
          <p:nvPr/>
        </p:nvSpPr>
        <p:spPr>
          <a:xfrm>
            <a:off x="7308304" y="764704"/>
            <a:ext cx="1656184" cy="1152128"/>
          </a:xfrm>
          <a:prstGeom prst="pentagon">
            <a:avLst/>
          </a:prstGeom>
          <a:solidFill>
            <a:srgbClr val="FF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th-TH" b="1" dirty="0">
                <a:solidFill>
                  <a:srgbClr val="CC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มาตรา</a:t>
            </a:r>
            <a:br>
              <a:rPr lang="th-TH" b="1" dirty="0">
                <a:solidFill>
                  <a:srgbClr val="CC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th-TH" sz="4000" b="1" dirty="0">
                <a:solidFill>
                  <a:srgbClr val="CC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3</a:t>
            </a:r>
          </a:p>
        </p:txBody>
      </p:sp>
      <p:pic>
        <p:nvPicPr>
          <p:cNvPr id="9" name="Picture 8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16632"/>
            <a:ext cx="682880" cy="6766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467544" y="908720"/>
            <a:ext cx="2808312" cy="432048"/>
          </a:xfrm>
          <a:prstGeom prst="rect">
            <a:avLst/>
          </a:prstGeom>
          <a:solidFill>
            <a:srgbClr val="CCFF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องค์กรตามรัฐธรรมนูญ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275856" y="908720"/>
            <a:ext cx="5400600" cy="43204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อัยการสูงสุด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67544" y="1412776"/>
            <a:ext cx="2808312" cy="9361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หน่วยธุรการของศาล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467544" y="2420888"/>
            <a:ext cx="2808312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3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มหาวิทยาลัยในกำกับของรัฐ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467544" y="3068960"/>
            <a:ext cx="2808312" cy="1152128"/>
          </a:xfrm>
          <a:prstGeom prst="rect">
            <a:avLst/>
          </a:prstGeom>
          <a:solidFill>
            <a:srgbClr val="66FFFF"/>
          </a:solidFill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หน่วยงานสังกัดรัฐสภาหรือ ในกำกับของรัฐสภา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467544" y="4293096"/>
            <a:ext cx="2808312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หน่วยงานอิสระของรัฐ</a:t>
            </a: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467544" y="5229200"/>
            <a:ext cx="2808312" cy="10081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หน่วยงานอื่นตามที่กำหนด  ในกฎกระทรวง</a:t>
            </a: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3275856" y="1412776"/>
            <a:ext cx="5400600" cy="936104"/>
          </a:xfrm>
          <a:prstGeom prst="rect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เลขาธิการสำนักงานศาลยุติธรรม/สำนักงานศาลปกครอง/สำนักงานศาลรัฐธรรมนูญ</a:t>
            </a: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3275970" y="2420888"/>
            <a:ext cx="5404892" cy="576064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อธิการบดี</a:t>
            </a: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3275856" y="3068960"/>
            <a:ext cx="5400600" cy="1152128"/>
          </a:xfrm>
          <a:prstGeom prst="rect">
            <a:avLst/>
          </a:prstGeom>
          <a:noFill/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เลขาธิการวุฒิสภา/สภาผู้แทนราษฎร/สถาบันพระปกเกล้า/สำนักงานสภาพัฒนาการเมือง</a:t>
            </a: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3275856" y="4293096"/>
            <a:ext cx="5400600" cy="864096"/>
          </a:xfrm>
          <a:prstGeom prst="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เลขาธิการ/หรือผู้ดำรงตำแหน่งที่เรียกชื่ออย่างอื่นที่มีฐานะเทียบเท่า</a:t>
            </a: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3277726" y="5229200"/>
            <a:ext cx="5398730" cy="1008112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ผู้บริหารสูงสุดของหน่วยงานตามกฎหมายจัดตั้ง</a:t>
            </a:r>
          </a:p>
          <a:p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หน่วยงานนั้น</a:t>
            </a:r>
          </a:p>
        </p:txBody>
      </p:sp>
      <p:sp>
        <p:nvSpPr>
          <p:cNvPr id="10" name="ตัวแทนหมายเลขภาพนิ่ง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60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539552" y="299120"/>
            <a:ext cx="8208912" cy="609600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           “หัวหน้าหน่วยงานของรัฐ”</a:t>
            </a:r>
            <a:endParaRPr kumimoji="0" lang="en-US" altLang="ko-KR" sz="4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868144" y="260648"/>
            <a:ext cx="22910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(ระเบียบฯ ข้อ 4)</a:t>
            </a:r>
            <a:endParaRPr lang="th-TH" sz="3200" dirty="0">
              <a:solidFill>
                <a:srgbClr val="0000FF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397694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เฟือง1.jpg"/>
          <p:cNvPicPr>
            <a:picLocks noChangeAspect="1"/>
          </p:cNvPicPr>
          <p:nvPr/>
        </p:nvPicPr>
        <p:blipFill>
          <a:blip r:embed="rId2" cstate="print">
            <a:lum bright="29000"/>
          </a:blip>
          <a:stretch>
            <a:fillRect/>
          </a:stretch>
        </p:blipFill>
        <p:spPr>
          <a:xfrm>
            <a:off x="2987824" y="4293096"/>
            <a:ext cx="2727826" cy="2528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971600" y="2060848"/>
            <a:ext cx="3243210" cy="95410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ผู้มีหน้าที่เกี่ยวกับการจัดซื้อ</a:t>
            </a:r>
          </a:p>
          <a:p>
            <a:pPr>
              <a:defRPr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จัดจ้างหรือการบริหารพัสดุ</a:t>
            </a:r>
          </a:p>
        </p:txBody>
      </p:sp>
      <p:grpSp>
        <p:nvGrpSpPr>
          <p:cNvPr id="2" name="Group 6"/>
          <p:cNvGrpSpPr/>
          <p:nvPr/>
        </p:nvGrpSpPr>
        <p:grpSpPr>
          <a:xfrm>
            <a:off x="539552" y="332656"/>
            <a:ext cx="1140060" cy="1148506"/>
            <a:chOff x="1645382" y="1393354"/>
            <a:chExt cx="1702989" cy="170298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8" name=" 3"/>
            <p:cNvSpPr/>
            <p:nvPr/>
          </p:nvSpPr>
          <p:spPr>
            <a:xfrm>
              <a:off x="1645382" y="1393354"/>
              <a:ext cx="1702989" cy="1702989"/>
            </a:xfrm>
            <a:prstGeom prst="gear9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 4"/>
            <p:cNvSpPr/>
            <p:nvPr/>
          </p:nvSpPr>
          <p:spPr>
            <a:xfrm>
              <a:off x="1987757" y="1792272"/>
              <a:ext cx="1018239" cy="87537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40640" rIns="40640" bIns="4064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h-TH" sz="3200" kern="1200"/>
            </a:p>
          </p:txBody>
        </p:sp>
      </p:grpSp>
      <p:sp>
        <p:nvSpPr>
          <p:cNvPr id="10" name="Rectangle 9"/>
          <p:cNvSpPr/>
          <p:nvPr/>
        </p:nvSpPr>
        <p:spPr>
          <a:xfrm>
            <a:off x="1763688" y="541129"/>
            <a:ext cx="20553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“เจ้าหน้าที่”</a:t>
            </a:r>
            <a:endParaRPr lang="th-TH" sz="44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16632"/>
            <a:ext cx="8839200" cy="6665168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 3"/>
          <p:cNvSpPr/>
          <p:nvPr/>
        </p:nvSpPr>
        <p:spPr>
          <a:xfrm>
            <a:off x="323528" y="3789040"/>
            <a:ext cx="504056" cy="504056"/>
          </a:xfrm>
          <a:prstGeom prst="gear6">
            <a:avLst/>
          </a:prstGeom>
          <a:solidFill>
            <a:schemeClr val="bg2">
              <a:lumMod val="5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4966938"/>
              <a:satOff val="19906"/>
              <a:lumOff val="4314"/>
              <a:alphaOff val="0"/>
            </a:schemeClr>
          </a:fillRef>
          <a:effectRef idx="2">
            <a:schemeClr val="accent5">
              <a:hueOff val="-4966938"/>
              <a:satOff val="19906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4" name="Group 14"/>
          <p:cNvGrpSpPr/>
          <p:nvPr/>
        </p:nvGrpSpPr>
        <p:grpSpPr>
          <a:xfrm>
            <a:off x="323528" y="2060848"/>
            <a:ext cx="576064" cy="576064"/>
            <a:chOff x="1348260" y="136365"/>
            <a:chExt cx="1213514" cy="121351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6" name=" 3"/>
            <p:cNvSpPr/>
            <p:nvPr/>
          </p:nvSpPr>
          <p:spPr>
            <a:xfrm rot="20700000">
              <a:off x="1348260" y="136365"/>
              <a:ext cx="1213514" cy="1213514"/>
            </a:xfrm>
            <a:prstGeom prst="gear6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2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 4"/>
            <p:cNvSpPr/>
            <p:nvPr/>
          </p:nvSpPr>
          <p:spPr>
            <a:xfrm>
              <a:off x="1614419" y="402524"/>
              <a:ext cx="681195" cy="68119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h-TH" sz="2100" kern="1200" dirty="0"/>
            </a:p>
          </p:txBody>
        </p:sp>
      </p:grpSp>
      <p:sp>
        <p:nvSpPr>
          <p:cNvPr id="19" name="Circular Arrow 18"/>
          <p:cNvSpPr/>
          <p:nvPr/>
        </p:nvSpPr>
        <p:spPr>
          <a:xfrm flipH="1">
            <a:off x="251520" y="116632"/>
            <a:ext cx="1512168" cy="1518612"/>
          </a:xfrm>
          <a:prstGeom prst="circularArrow">
            <a:avLst>
              <a:gd name="adj1" fmla="val 4878"/>
              <a:gd name="adj2" fmla="val 1212564"/>
              <a:gd name="adj3" fmla="val 3045564"/>
              <a:gd name="adj4" fmla="val 15358933"/>
              <a:gd name="adj5" fmla="val 5691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-70000" extrusionH="63500" prstMaterial="matte">
            <a:bevelT w="25400" h="63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827584" y="3722256"/>
            <a:ext cx="4101606" cy="22467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ผู้ที่ได้รับมอบหมายจากผู้มีอำนาจ</a:t>
            </a:r>
          </a:p>
          <a:p>
            <a:pPr>
              <a:defRPr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ให้ปฏิบัติหน้าที่</a:t>
            </a:r>
          </a:p>
          <a:p>
            <a:pPr>
              <a:defRPr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- การจัดซื้อจัดจ้าง หรือ</a:t>
            </a:r>
            <a:b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- การบริหารพัสดุของ</a:t>
            </a:r>
          </a:p>
          <a:p>
            <a:pPr>
              <a:defRPr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หน่วยงานของรัฐ</a:t>
            </a:r>
          </a:p>
        </p:txBody>
      </p:sp>
      <p:grpSp>
        <p:nvGrpSpPr>
          <p:cNvPr id="5" name="Group 20"/>
          <p:cNvGrpSpPr/>
          <p:nvPr/>
        </p:nvGrpSpPr>
        <p:grpSpPr>
          <a:xfrm>
            <a:off x="8072462" y="214290"/>
            <a:ext cx="857256" cy="857256"/>
            <a:chOff x="1348260" y="136365"/>
            <a:chExt cx="1213514" cy="121351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2" name=" 3"/>
            <p:cNvSpPr/>
            <p:nvPr/>
          </p:nvSpPr>
          <p:spPr>
            <a:xfrm rot="20700000">
              <a:off x="1348260" y="136365"/>
              <a:ext cx="1213514" cy="1213514"/>
            </a:xfrm>
            <a:prstGeom prst="gear6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2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 4"/>
            <p:cNvSpPr/>
            <p:nvPr/>
          </p:nvSpPr>
          <p:spPr>
            <a:xfrm>
              <a:off x="1614419" y="402524"/>
              <a:ext cx="681195" cy="68119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h-TH" sz="2100" kern="1200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1691680" y="1124744"/>
            <a:ext cx="2400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(พ.ร.บ. มาตรา 4)</a:t>
            </a:r>
            <a:endParaRPr lang="th-TH" sz="3200" dirty="0"/>
          </a:p>
        </p:txBody>
      </p:sp>
      <p:sp>
        <p:nvSpPr>
          <p:cNvPr id="25" name="Rectangle 24"/>
          <p:cNvSpPr/>
          <p:nvPr/>
        </p:nvSpPr>
        <p:spPr>
          <a:xfrm>
            <a:off x="5148064" y="560874"/>
            <a:ext cx="29290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000" b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“หัวหน้าเจ้าหน้าที่”</a:t>
            </a:r>
            <a:endParaRPr lang="th-TH" sz="4000" dirty="0">
              <a:solidFill>
                <a:srgbClr val="00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436096" y="1124744"/>
            <a:ext cx="22910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(ระเบียบฯ ข้อ 4)</a:t>
            </a:r>
            <a:endParaRPr lang="th-TH" sz="3200" dirty="0">
              <a:solidFill>
                <a:srgbClr val="0066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644008" y="2050970"/>
            <a:ext cx="41034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/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ผู้ดำรงตำแหน่งหัวหน้าสายงาน</a:t>
            </a:r>
          </a:p>
          <a:p>
            <a:pPr algn="ctr"/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ซึ่งปฏิบัติงานเกี่ยวกับการจัดซื้อจัดจ้าง</a:t>
            </a:r>
          </a:p>
          <a:p>
            <a:pPr algn="ctr"/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หรือการบริหารพัสดุ ตามที่กฎหมายเกี่ยวกับการบริหารงานบุคคลของ</a:t>
            </a:r>
          </a:p>
          <a:p>
            <a:pPr algn="ctr"/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หน่วยงานของรัฐนั้นกำหนด</a:t>
            </a:r>
          </a:p>
          <a:p>
            <a:endParaRPr lang="th-TH" b="1" dirty="0"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หรือผู้ได้รับมอบหมาย</a:t>
            </a:r>
            <a:b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จากหัวหน้าหน่วยงานของรัฐ</a:t>
            </a:r>
            <a:b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ให้เป็นหัวหน้าเจ้าหน้าที่</a:t>
            </a:r>
          </a:p>
        </p:txBody>
      </p:sp>
      <p:sp>
        <p:nvSpPr>
          <p:cNvPr id="31" name="Down Arrow 30"/>
          <p:cNvSpPr/>
          <p:nvPr/>
        </p:nvSpPr>
        <p:spPr>
          <a:xfrm>
            <a:off x="2411760" y="1772816"/>
            <a:ext cx="360040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2" name="Down Arrow 31"/>
          <p:cNvSpPr/>
          <p:nvPr/>
        </p:nvSpPr>
        <p:spPr>
          <a:xfrm>
            <a:off x="2411760" y="3212976"/>
            <a:ext cx="43204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3" name="Down Arrow 32"/>
          <p:cNvSpPr/>
          <p:nvPr/>
        </p:nvSpPr>
        <p:spPr>
          <a:xfrm>
            <a:off x="6516216" y="1772816"/>
            <a:ext cx="432048" cy="360040"/>
          </a:xfrm>
          <a:prstGeom prst="downArrow">
            <a:avLst/>
          </a:prstGeom>
          <a:solidFill>
            <a:srgbClr val="92D05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4" name="Down Arrow 33"/>
          <p:cNvSpPr/>
          <p:nvPr/>
        </p:nvSpPr>
        <p:spPr>
          <a:xfrm>
            <a:off x="6516216" y="4293096"/>
            <a:ext cx="432048" cy="360040"/>
          </a:xfrm>
          <a:prstGeom prst="downArrow">
            <a:avLst/>
          </a:prstGeom>
          <a:solidFill>
            <a:srgbClr val="92D05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26" name="Group 2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3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8" name="Straight Connector 3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9" name="Rectangle 3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0" name="Rectangle 3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7" name="Straight Connector 3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Oval 3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5602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DD30B60-5D01-4380-9EEC-AB6D1484EAAF}" type="slidenum">
              <a:rPr lang="en-US" altLang="th-TH" smtClean="0">
                <a:latin typeface="EucrosiaUPC" pitchFamily="18" charset="-34"/>
                <a:cs typeface="EucrosiaUPC" pitchFamily="18" charset="-34"/>
              </a:rPr>
              <a:pPr/>
              <a:t>62</a:t>
            </a:fld>
            <a:endParaRPr lang="th-TH" alt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603" name="Rectangle 4"/>
          <p:cNvSpPr txBox="1">
            <a:spLocks noChangeArrowheads="1"/>
          </p:cNvSpPr>
          <p:nvPr/>
        </p:nvSpPr>
        <p:spPr bwMode="auto">
          <a:xfrm>
            <a:off x="142875" y="1143001"/>
            <a:ext cx="8677597" cy="120588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58775" indent="-358775" algn="l" eaLnBrk="1" hangingPunct="1"/>
            <a:r>
              <a:rPr lang="th-TH" alt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		</a:t>
            </a:r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ให้</a:t>
            </a:r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hlinkClick r:id="" action="ppaction://noaction"/>
              </a:rPr>
              <a:t>หน่วยงานของรัฐ</a:t>
            </a:r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ปฏิบัติตามแนวทางของ พ.ร.บ. กฎกระทรวง  </a:t>
            </a:r>
          </a:p>
          <a:p>
            <a:pPr marL="358775" indent="-358775" algn="l" eaLnBrk="1" hangingPunct="1"/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   ระเบียบ และประกาศที่ออกตามความใน พ.ร.บ.</a:t>
            </a:r>
          </a:p>
        </p:txBody>
      </p:sp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142875" y="344711"/>
            <a:ext cx="8858250" cy="70802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th-TH" alt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การบังคับใช้ (ม.6)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683568" y="2348880"/>
            <a:ext cx="3384376" cy="3096344"/>
          </a:xfrm>
          <a:prstGeom prst="rect">
            <a:avLst/>
          </a:prstGeom>
          <a:solidFill>
            <a:srgbClr val="FFC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buFont typeface="Wingdings" pitchFamily="2" charset="2"/>
              <a:buChar char="q"/>
              <a:defRPr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รัฐวิสาหกิจ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th-TH" sz="24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มหาวิทยาลัยในกำกับของรัฐ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หน่วยงานของรัฐในต่างประเทศ</a:t>
            </a:r>
            <a:b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หรือส่วนงานของหน่วยงานของรัฐที่ตั้งอยู่ในต่างประเทศ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th-TH" sz="2400" b="1" dirty="0">
                <a:solidFill>
                  <a:srgbClr val="CC0099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หน่วยงานของรัฐอื่นที่กำหนด</a:t>
            </a:r>
            <a:br>
              <a:rPr lang="th-TH" sz="2400" b="1" dirty="0">
                <a:solidFill>
                  <a:srgbClr val="CC0099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2400" b="1" dirty="0">
                <a:solidFill>
                  <a:srgbClr val="CC0099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ในกฎกระทรวง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	</a:t>
            </a:r>
          </a:p>
        </p:txBody>
      </p:sp>
      <p:pic>
        <p:nvPicPr>
          <p:cNvPr id="6" name="Picture 5" descr="ปักหมุด.jpg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692" y="1015876"/>
            <a:ext cx="756940" cy="756940"/>
          </a:xfrm>
          <a:prstGeom prst="rect">
            <a:avLst/>
          </a:prstGeom>
        </p:spPr>
      </p:pic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4788024" y="2348880"/>
            <a:ext cx="3816424" cy="1656184"/>
          </a:xfrm>
          <a:prstGeom prst="rect">
            <a:avLst/>
          </a:prstGeom>
          <a:solidFill>
            <a:srgbClr val="CCFF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 anchorCtr="0"/>
          <a:lstStyle/>
          <a:p>
            <a:pPr algn="ctr" eaLnBrk="1" hangingPunct="1">
              <a:defRPr/>
            </a:pPr>
            <a: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ประสงค์จะมีระเบียบ ข้อบังคับ ข้อบัญญัติเกี่ยวกับการจัดซื้อจัดจ้างและการบริหารพัสดุใช้เองทั้งหมดหรือบางส่วน</a:t>
            </a:r>
            <a:b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24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ก็ให้กระทำได้</a:t>
            </a: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4788024" y="4221088"/>
            <a:ext cx="3816424" cy="1224136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th-TH" sz="24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จะกำหนดให้การจัดซื้อจัดจ้าง</a:t>
            </a:r>
            <a:br>
              <a:rPr lang="th-TH" sz="24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24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โดยวิธีคัดเลือกหรือวิธีเฉพาะเจาะจง </a:t>
            </a:r>
            <a:br>
              <a:rPr lang="th-TH" sz="24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24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ตามมาตรา 56 เป็นอย่างอื่นก็ได้</a:t>
            </a:r>
          </a:p>
          <a:p>
            <a:pPr marL="796925" indent="-796925" algn="ctr" eaLnBrk="1" hangingPunct="1">
              <a:defRPr/>
            </a:pPr>
            <a:r>
              <a:rPr lang="th-TH" sz="24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	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539552" y="5571901"/>
            <a:ext cx="8280920" cy="8094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buFont typeface="Wingdings" pitchFamily="2" charset="2"/>
              <a:buChar char="v"/>
              <a:defRPr/>
            </a:pPr>
            <a:r>
              <a:rPr lang="th-TH" sz="2400" b="1" i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ระเบียบ ข้อบังคับ ข้อบัญญัติดังกล่าว</a:t>
            </a:r>
            <a:r>
              <a:rPr lang="th-TH" sz="2400" b="1" i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ต้องได้รับความเห็นชอบจากคณะกรรมการนโยบาย และให้ประกาศในราชกิจา</a:t>
            </a:r>
            <a:r>
              <a:rPr lang="th-TH" sz="2400" b="1" i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นุเบกษา</a:t>
            </a:r>
            <a:endParaRPr lang="th-TH" sz="2400" b="1" i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marL="796925" indent="-796925" eaLnBrk="1" hangingPunct="1">
              <a:defRPr/>
            </a:pPr>
            <a:r>
              <a:rPr lang="th-TH" sz="2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	</a:t>
            </a:r>
          </a:p>
        </p:txBody>
      </p:sp>
      <p:sp>
        <p:nvSpPr>
          <p:cNvPr id="10" name="Striped Right Arrow 9"/>
          <p:cNvSpPr/>
          <p:nvPr/>
        </p:nvSpPr>
        <p:spPr>
          <a:xfrm>
            <a:off x="4139952" y="3068960"/>
            <a:ext cx="576064" cy="432048"/>
          </a:xfrm>
          <a:prstGeom prst="stripedRightArrow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Striped Right Arrow 10"/>
          <p:cNvSpPr/>
          <p:nvPr/>
        </p:nvSpPr>
        <p:spPr>
          <a:xfrm>
            <a:off x="4139952" y="4437112"/>
            <a:ext cx="576064" cy="432048"/>
          </a:xfrm>
          <a:prstGeom prst="stripedRightArrow">
            <a:avLst/>
          </a:prstGeom>
          <a:solidFill>
            <a:srgbClr val="92D05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Rectangle 11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BD7A000-B201-414C-BE3F-54067F892D2E}" type="slidenum">
              <a:rPr lang="en-US" altLang="th-TH" smtClean="0"/>
              <a:pPr/>
              <a:t>63</a:t>
            </a:fld>
            <a:endParaRPr lang="th-TH" altLang="th-TH"/>
          </a:p>
        </p:txBody>
      </p:sp>
      <p:sp>
        <p:nvSpPr>
          <p:cNvPr id="26628" name="TextBox 4"/>
          <p:cNvSpPr txBox="1">
            <a:spLocks noChangeArrowheads="1"/>
          </p:cNvSpPr>
          <p:nvPr/>
        </p:nvSpPr>
        <p:spPr bwMode="auto">
          <a:xfrm>
            <a:off x="142875" y="200834"/>
            <a:ext cx="8858250" cy="67710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3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บทบัญญัติยกเว้นการบังคับใช้ พ.ร.บ. (ม.7)</a:t>
            </a:r>
          </a:p>
        </p:txBody>
      </p:sp>
      <p:graphicFrame>
        <p:nvGraphicFramePr>
          <p:cNvPr id="5" name="ไดอะแกรม 14"/>
          <p:cNvGraphicFramePr/>
          <p:nvPr>
            <p:extLst>
              <p:ext uri="{D42A27DB-BD31-4B8C-83A1-F6EECF244321}">
                <p14:modId xmlns:p14="http://schemas.microsoft.com/office/powerpoint/2010/main" val="1212331513"/>
              </p:ext>
            </p:extLst>
          </p:nvPr>
        </p:nvGraphicFramePr>
        <p:xfrm>
          <a:off x="611560" y="692696"/>
          <a:ext cx="7776864" cy="5707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หนังสือ2.jpg"/>
          <p:cNvPicPr>
            <a:picLocks noChangeAspect="1"/>
          </p:cNvPicPr>
          <p:nvPr/>
        </p:nvPicPr>
        <p:blipFill>
          <a:blip r:embed="rId2" cstate="print">
            <a:lum bright="28000"/>
          </a:blip>
          <a:stretch>
            <a:fillRect/>
          </a:stretch>
        </p:blipFill>
        <p:spPr>
          <a:xfrm>
            <a:off x="5148064" y="1052736"/>
            <a:ext cx="3816424" cy="5616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50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2C5FE97-432B-4570-8D11-4417E30651F7}" type="slidenum">
              <a:rPr lang="en-US" altLang="th-TH" smtClean="0"/>
              <a:pPr/>
              <a:t>64</a:t>
            </a:fld>
            <a:endParaRPr lang="th-TH" altLang="th-TH" dirty="0"/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214313" y="980728"/>
            <a:ext cx="8715375" cy="5616624"/>
          </a:xfrm>
          <a:prstGeom prst="rect">
            <a:avLst/>
          </a:prstGeom>
          <a:noFill/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58775" indent="-358775" eaLnBrk="1" hangingPunct="1">
              <a:buFont typeface="Wingdings" pitchFamily="2" charset="2"/>
              <a:buChar char="Ø"/>
              <a:defRPr/>
            </a:pPr>
            <a:r>
              <a:rPr lang="th-TH" sz="30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การจัดซื้อจัดจ้างตาม ม.7(1)(2)และ(3) ที่จะได้รับการยกเว้นมิให้นำ พ.ร.บ. มาใช้บังคับต้องเป็นไปตามหลักเกณฑ์ที่คณะกรรมการนโยบายประกาศกำหนดในราชกิจจา</a:t>
            </a:r>
            <a:r>
              <a:rPr lang="th-TH" sz="3000" b="1" dirty="0" err="1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นุเบกษา</a:t>
            </a:r>
            <a:endParaRPr lang="th-TH" sz="3000" b="1" dirty="0">
              <a:solidFill>
                <a:srgbClr val="008000"/>
              </a:solidFill>
              <a:latin typeface="EucrosiaUPC" pitchFamily="18" charset="-34"/>
              <a:cs typeface="EucrosiaUPC" pitchFamily="18" charset="-34"/>
            </a:endParaRPr>
          </a:p>
          <a:p>
            <a:pPr marL="358775" indent="-358775" eaLnBrk="1" hangingPunct="1">
              <a:buFont typeface="Wingdings" pitchFamily="2" charset="2"/>
              <a:buChar char="Ø"/>
              <a:defRPr/>
            </a:pPr>
            <a:r>
              <a:rPr lang="th-TH" altLang="th-TH" sz="3000" b="1" dirty="0">
                <a:latin typeface="EucrosiaUPC" pitchFamily="18" charset="-34"/>
                <a:cs typeface="EucrosiaUPC" pitchFamily="18" charset="-34"/>
              </a:rPr>
              <a:t>การยกเว้นไม่ให้นำบทบัญญัติมาใช้บังคับนอกเหนือจาก ม.7(1)-(6)</a:t>
            </a:r>
            <a:br>
              <a:rPr lang="th-TH" altLang="th-TH" sz="3000" b="1" dirty="0">
                <a:latin typeface="EucrosiaUPC" pitchFamily="18" charset="-34"/>
                <a:cs typeface="EucrosiaUPC" pitchFamily="18" charset="-34"/>
              </a:rPr>
            </a:br>
            <a:r>
              <a:rPr lang="th-TH" altLang="th-TH" sz="3000" b="1" dirty="0">
                <a:latin typeface="EucrosiaUPC" pitchFamily="18" charset="-34"/>
                <a:cs typeface="EucrosiaUPC" pitchFamily="18" charset="-34"/>
              </a:rPr>
              <a:t>ให้ตราเป็นพระราชกฤษฎีกาตามข้อเสนอแนะของคณะกรรมการนโยบาย</a:t>
            </a:r>
          </a:p>
          <a:p>
            <a:pPr marL="358775" indent="-358775" eaLnBrk="1" hangingPunct="1">
              <a:defRPr/>
            </a:pPr>
            <a:endParaRPr lang="th-TH" altLang="th-TH" sz="1200" b="1" dirty="0">
              <a:latin typeface="EucrosiaUPC" pitchFamily="18" charset="-34"/>
              <a:cs typeface="EucrosiaUPC" pitchFamily="18" charset="-34"/>
            </a:endParaRPr>
          </a:p>
          <a:p>
            <a:pPr marL="796925" indent="-796925" eaLnBrk="1" hangingPunct="1">
              <a:defRPr/>
            </a:pPr>
            <a:r>
              <a:rPr lang="th-TH" sz="3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              </a:t>
            </a:r>
            <a:r>
              <a:rPr lang="th-TH" sz="3000" b="1" i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หน่วยงานของรัฐที่ได้รับการยกเว้น</a:t>
            </a:r>
          </a:p>
          <a:p>
            <a:pPr marL="796925" indent="-796925" eaLnBrk="1" hangingPunct="1">
              <a:defRPr/>
            </a:pPr>
            <a:r>
              <a:rPr lang="th-TH" sz="3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** </a:t>
            </a:r>
            <a:r>
              <a:rPr lang="th-TH" sz="3000" b="1" i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ต้องจัดให้มีกฎหรือระเบียบเกี่ยวกับการจัดซื้อจัดจ้างและการบริหาร </a:t>
            </a:r>
            <a:br>
              <a:rPr lang="th-TH" sz="3000" b="1" i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3000" b="1" i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พัสดุตามหลักเกณฑ์และแนวทางของ พ.ร.บ. นี้</a:t>
            </a:r>
          </a:p>
          <a:p>
            <a:pPr marL="796925" indent="-796925" eaLnBrk="1" hangingPunct="1">
              <a:defRPr/>
            </a:pPr>
            <a:r>
              <a:rPr lang="th-TH" sz="30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** อย่างน้อยต้องมีหลักการในเรื่องความคุ้มค่า โปร่งใส มีประสิทธิภาพและประสิทธิผล และตรวจสอบได้</a:t>
            </a:r>
            <a:endParaRPr lang="th-TH" altLang="th-TH" sz="3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79511" y="272842"/>
            <a:ext cx="8784977" cy="67710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3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บทบัญญัติยกเว้นการบังคับใช้ พ.ร.บ. (ม.7)</a:t>
            </a:r>
          </a:p>
        </p:txBody>
      </p:sp>
      <p:pic>
        <p:nvPicPr>
          <p:cNvPr id="7" name="Picture 6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3248124"/>
            <a:ext cx="612924" cy="612924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65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848872" cy="93610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ซ้อมความเข้าใจแนวทางปฏิบัติเกี่ยวกับการจัดซื้อจัดจ้างพัสดุ</a:t>
            </a:r>
            <a:b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เพื่อการวิจัยและพัฒนา หรือการให้บริการทางวิชาการ</a:t>
            </a:r>
          </a:p>
        </p:txBody>
      </p:sp>
      <p:pic>
        <p:nvPicPr>
          <p:cNvPr id="6" name="Picture 5" descr="15205894540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268760"/>
            <a:ext cx="7786542" cy="3514376"/>
          </a:xfrm>
          <a:prstGeom prst="rect">
            <a:avLst/>
          </a:prstGeom>
        </p:spPr>
      </p:pic>
      <p:pic>
        <p:nvPicPr>
          <p:cNvPr id="7" name="Picture 6" descr="15205894841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4941168"/>
            <a:ext cx="7951269" cy="1224136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66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848872" cy="115212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ซ้อมความเข้าใจแนวทางปฏิบัติเกี่ยวกับการจัดซื้อจัดจ้างพัสดุ</a:t>
            </a:r>
            <a:b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เพื่อการวิจัยและพัฒนา หรือการให้บริการทางวิชาการ</a:t>
            </a:r>
          </a:p>
        </p:txBody>
      </p:sp>
      <p:pic>
        <p:nvPicPr>
          <p:cNvPr id="6" name="Picture 5" descr="15205895033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9856" y="1628800"/>
            <a:ext cx="8234267" cy="3312368"/>
          </a:xfrm>
          <a:prstGeom prst="rect">
            <a:avLst/>
          </a:prstGeom>
        </p:spPr>
      </p:pic>
      <p:pic>
        <p:nvPicPr>
          <p:cNvPr id="7" name="Picture 6" descr="วิจัย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4581128"/>
            <a:ext cx="2520280" cy="1839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งานบริการวิชาการ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9136" y="5152624"/>
            <a:ext cx="3819489" cy="1084688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สี่เหลี่ยมผืนผ้า 16"/>
          <p:cNvSpPr/>
          <p:nvPr/>
        </p:nvSpPr>
        <p:spPr>
          <a:xfrm>
            <a:off x="323528" y="5805264"/>
            <a:ext cx="8640960" cy="792088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ถ้าไม่เป็นไปตามหลักการ แต่ไม่มีผลต่อการจัดซื้อจัดจ้างอย่างมีนัยสำคัญ  หรือ</a:t>
            </a:r>
            <a:r>
              <a:rPr lang="th-TH" sz="20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กรณีจำเป็นเร่งด่วน</a:t>
            </a:r>
          </a:p>
          <a:p>
            <a:pPr algn="ctr"/>
            <a:r>
              <a:rPr lang="th-TH" sz="20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หรือมีเหตุผลความจำเป็นอื่น </a:t>
            </a:r>
            <a:r>
              <a:rPr lang="th-TH" sz="2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การจัดซื้อจัดจ้างนั้นให้ใช้ได้ </a:t>
            </a:r>
          </a:p>
        </p:txBody>
      </p:sp>
      <p:sp>
        <p:nvSpPr>
          <p:cNvPr id="29698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DA33BA3-3731-467E-BEA1-0BB627085160}" type="slidenum">
              <a:rPr lang="en-US" altLang="th-TH" smtClean="0"/>
              <a:pPr/>
              <a:t>67</a:t>
            </a:fld>
            <a:endParaRPr lang="th-TH" altLang="th-TH"/>
          </a:p>
        </p:txBody>
      </p:sp>
      <p:sp>
        <p:nvSpPr>
          <p:cNvPr id="29700" name="TextBox 4"/>
          <p:cNvSpPr txBox="1">
            <a:spLocks noChangeArrowheads="1"/>
          </p:cNvSpPr>
          <p:nvPr/>
        </p:nvSpPr>
        <p:spPr bwMode="auto">
          <a:xfrm>
            <a:off x="214313" y="188640"/>
            <a:ext cx="8643937" cy="707886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th-TH" alt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หลักการจัดซื้อจัดจ้างและการบริหารพัสดุ (ม.8)</a:t>
            </a:r>
            <a:r>
              <a:rPr lang="th-TH" alt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aphicFrame>
        <p:nvGraphicFramePr>
          <p:cNvPr id="8" name="ไดอะแกรม 3"/>
          <p:cNvGraphicFramePr/>
          <p:nvPr>
            <p:extLst>
              <p:ext uri="{D42A27DB-BD31-4B8C-83A1-F6EECF244321}">
                <p14:modId xmlns:p14="http://schemas.microsoft.com/office/powerpoint/2010/main" val="492514159"/>
              </p:ext>
            </p:extLst>
          </p:nvPr>
        </p:nvGraphicFramePr>
        <p:xfrm>
          <a:off x="683568" y="908720"/>
          <a:ext cx="7817522" cy="501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72132" y="908720"/>
            <a:ext cx="33209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พัสดุต้องมีคุณภาพ มีคุณลักษณะตอบสนอง</a:t>
            </a:r>
          </a:p>
          <a:p>
            <a:pPr algn="r"/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การใช้งาน ราคาเหมาะสม มีแผน</a:t>
            </a:r>
          </a:p>
          <a:p>
            <a:pPr algn="r"/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บริหารพัสดุเหมาะสม</a:t>
            </a:r>
          </a:p>
          <a:p>
            <a:pPr algn="r"/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ชัดเจน</a:t>
            </a:r>
            <a:endParaRPr lang="th-TH" sz="20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43636" y="3342471"/>
            <a:ext cx="2749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กระทำโดยเปิดเผย </a:t>
            </a:r>
          </a:p>
          <a:p>
            <a:pPr algn="r"/>
            <a:r>
              <a:rPr lang="th-TH" sz="2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ให้แข่งขันอย่างเป็นธรรม </a:t>
            </a:r>
          </a:p>
          <a:p>
            <a:pPr algn="r"/>
            <a:r>
              <a:rPr lang="th-TH" sz="2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ปฏิบัติต่อผู้ประกอบการ</a:t>
            </a:r>
          </a:p>
          <a:p>
            <a:pPr algn="r"/>
            <a:r>
              <a:rPr lang="th-TH" sz="2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เท่าเทียมกัน มีเวลาเหมาะสมเพียงพอต่อการยื่นข้อเสนอ</a:t>
            </a:r>
          </a:p>
          <a:p>
            <a:pPr algn="r"/>
            <a:r>
              <a:rPr lang="th-TH" sz="2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มีหลักฐานชัดเจน </a:t>
            </a:r>
          </a:p>
          <a:p>
            <a:pPr algn="r"/>
            <a:r>
              <a:rPr lang="th-TH" sz="2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มีการเปิดเผยข้อมูลในทุกขั้นตอน</a:t>
            </a:r>
          </a:p>
        </p:txBody>
      </p:sp>
      <p:sp>
        <p:nvSpPr>
          <p:cNvPr id="9" name="Rectangle 8"/>
          <p:cNvSpPr/>
          <p:nvPr/>
        </p:nvSpPr>
        <p:spPr>
          <a:xfrm>
            <a:off x="178942" y="3342471"/>
            <a:ext cx="280888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มีการวางแผนการ</a:t>
            </a:r>
          </a:p>
          <a:p>
            <a:r>
              <a:rPr lang="th-TH" sz="2000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จัดซื้อจัดจ้าง/บริหาร</a:t>
            </a:r>
          </a:p>
          <a:p>
            <a:r>
              <a:rPr lang="th-TH" sz="2000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พัสดุล่วงหน้า เพื่อให้</a:t>
            </a:r>
          </a:p>
          <a:p>
            <a:r>
              <a:rPr lang="th-TH" sz="2000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เป็นไปอย่างต่อเนื่อง</a:t>
            </a:r>
          </a:p>
          <a:p>
            <a:r>
              <a:rPr lang="th-TH" sz="2000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กำหนดเวลาที่เหมาะสม </a:t>
            </a:r>
          </a:p>
          <a:p>
            <a:r>
              <a:rPr lang="th-TH" sz="2000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มีการประเมินผลสัมฤทธิ์ของ</a:t>
            </a:r>
          </a:p>
          <a:p>
            <a:r>
              <a:rPr lang="th-TH" sz="2000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การจัดซื้อจัดจ้างและการบริหารพัสดุ</a:t>
            </a:r>
          </a:p>
        </p:txBody>
      </p:sp>
      <p:sp>
        <p:nvSpPr>
          <p:cNvPr id="10" name="Rectangle 9"/>
          <p:cNvSpPr/>
          <p:nvPr/>
        </p:nvSpPr>
        <p:spPr>
          <a:xfrm>
            <a:off x="394396" y="908720"/>
            <a:ext cx="28202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มีการเก็บข้อมูลการจัดซื้อจัดจ้างและการบริหารพัสดุอย่างเป็นระบบ</a:t>
            </a:r>
          </a:p>
          <a:p>
            <a:r>
              <a:rPr lang="th-TH" sz="2000" b="1" dirty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เพื่อประโยชน์ในการ</a:t>
            </a:r>
          </a:p>
          <a:p>
            <a:r>
              <a:rPr lang="th-TH" sz="2000" b="1" dirty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ตรวจสอบ</a:t>
            </a:r>
            <a:endParaRPr lang="th-TH" sz="2000" dirty="0">
              <a:solidFill>
                <a:srgbClr val="CC0066"/>
              </a:solidFill>
            </a:endParaRPr>
          </a:p>
        </p:txBody>
      </p:sp>
    </p:spTree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2" name="Straight Connector 2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Rectangle 2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1" name="Straight Connector 2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Oval 1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/>
              <a:pPr>
                <a:defRPr/>
              </a:pPr>
              <a:t>68</a:t>
            </a:fld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755576" y="268869"/>
            <a:ext cx="77048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Courier New" pitchFamily="49" charset="0"/>
              <a:buChar char="o"/>
              <a:tabLst>
                <a:tab pos="900113" algn="l"/>
              </a:tabLst>
            </a:pP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ขั้นตอนดำเนินการ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ตาม พ.ร.บ. การจัดซื้อจัดจ้างฯ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โดยสังเขป</a:t>
            </a:r>
            <a:endParaRPr kumimoji="0" lang="th-TH" sz="32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611560" y="4221088"/>
            <a:ext cx="2681181" cy="1765249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4F81B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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จัดทำรายงานเสนอหัวหน้าหน่วยงาน</a:t>
            </a:r>
            <a:br>
              <a:rPr kumimoji="0" lang="th-TH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kumimoji="0" lang="th-TH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ของรัฐเพื่อพิจารณาให้ความเห็นชอบ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3707904" y="4221088"/>
            <a:ext cx="4867226" cy="1800200"/>
          </a:xfrm>
          <a:prstGeom prst="rect">
            <a:avLst/>
          </a:prstGeom>
          <a:solidFill>
            <a:srgbClr val="DAEEF3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รายงานขอซื้อหรือขอจ้าง (ระเบียบฯ ข้อ 22 หรือ 23 แล้วแต่กรณี)</a:t>
            </a: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lang="th-TH" sz="16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รายงานขอเช่าสังหาริมทรัพย์ (ระเบียบฯ ข้อ 92 ประกอบข้อ 22)</a:t>
            </a: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lang="th-TH" sz="16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รายงานขอเช่าอสังหาริมทรัพย์ (ระเบียบฯ ข้อ 94)</a:t>
            </a: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lang="th-TH" sz="16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รายงานขอแลกเปลี่ยน (ระเบียบฯ ข้อ 97)</a:t>
            </a:r>
            <a:endParaRPr kumimoji="0" lang="th-TH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รายงานขอจ้างที่ปรึกษา (ระเบียบฯ</a:t>
            </a:r>
            <a:r>
              <a:rPr kumimoji="0" lang="th-TH" sz="1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ข้อ 104)</a:t>
            </a:r>
            <a:endParaRPr kumimoji="0" lang="th-TH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lang="th-TH" sz="16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รายงานขอจ้างออกแบบหรือควบคุม</a:t>
            </a:r>
            <a:r>
              <a:rPr lang="th-TH" sz="16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งาน (ระเบียบฯ ข้อ 140)</a:t>
            </a:r>
            <a:endParaRPr kumimoji="0" lang="th-TH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611560" y="1052736"/>
            <a:ext cx="2687308" cy="2088232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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 “</a:t>
            </a: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แผนการจัดซื้อจัดจ้างประจำปี</a:t>
            </a: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”ประกาศในระบบเครือข่ายสารสนเทศของกรมบัญชีกลางและของหน่วยงานของรัฐ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และปิดประกาศโดยเปิดเผย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11)</a:t>
            </a:r>
            <a:endParaRPr kumimoji="0" lang="th-TH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3707904" y="1022925"/>
            <a:ext cx="4896544" cy="2118043"/>
          </a:xfrm>
          <a:prstGeom prst="rect">
            <a:avLst/>
          </a:prstGeom>
          <a:solidFill>
            <a:srgbClr val="FFFFB7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การยกเว้นไม่ต้องจัดทำแผน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กรณีจำเป็นเร่งด่วน หรือพัสดุที่ใช้ในราชการลับ ตาม</a:t>
            </a:r>
            <a:r>
              <a:rPr kumimoji="0" lang="th-TH" sz="1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ม.56(1)(ค) หรือ (ฉ)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วงเงินตามที่กำหนดในกฎกระทรวง หรือจำเป็นต้องใช้พัสดุโดยฉุกเฉินหรือเป็นพัสดุที่จะขายทอดตลาด  ตาม ม.56(2)(ข) (ง) หรือ (ฉ)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งานจ้างที่ปรึกษาที่มีวงเงินตามที่กำหนดในกฎกระทรวง หรือจำเป็นเร่งด่วนหรือเกี่ยวกับความมั่นคงของชาติ ตาม ม.70(3)(ข) หรือ (ฉ)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งานจ้างออกแบบหรือควบคุมงานก่อสร้างที่มีความจำเป็นเร่งด่วนหรือเกี่ยวกับความมั่นคงของชาติ</a:t>
            </a:r>
            <a:r>
              <a:rPr lang="th-TH" sz="16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ตาม ม.82(3)</a:t>
            </a:r>
            <a:endParaRPr kumimoji="0" lang="th-TH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107" name="AutoShape 11"/>
          <p:cNvCxnSpPr>
            <a:cxnSpLocks noChangeShapeType="1"/>
          </p:cNvCxnSpPr>
          <p:nvPr/>
        </p:nvCxnSpPr>
        <p:spPr bwMode="auto">
          <a:xfrm>
            <a:off x="2339752" y="3140968"/>
            <a:ext cx="0" cy="108012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2699792" y="3418318"/>
            <a:ext cx="5904656" cy="5147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จัดทำขอบเขตของงาน  หรือรายละเอียดคุณลักษณะเฉพาะ  หรือแบบรูปรายการก่อสร้าง</a:t>
            </a: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611560" y="3418318"/>
            <a:ext cx="1368152" cy="5147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จัดทำราคากลาง</a:t>
            </a: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600" b="1" dirty="0">
                <a:latin typeface="EucrosiaUPC" pitchFamily="18" charset="-34"/>
                <a:cs typeface="EucrosiaUPC" pitchFamily="18" charset="-34"/>
              </a:rPr>
              <a:t>(มาตรา 4,63)</a:t>
            </a:r>
            <a:endParaRPr kumimoji="0" lang="th-TH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111" name="AutoShape 15"/>
          <p:cNvCxnSpPr>
            <a:cxnSpLocks noChangeShapeType="1"/>
          </p:cNvCxnSpPr>
          <p:nvPr/>
        </p:nvCxnSpPr>
        <p:spPr bwMode="auto">
          <a:xfrm>
            <a:off x="1979712" y="3717032"/>
            <a:ext cx="72008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40" name="Right Arrow 39"/>
          <p:cNvSpPr/>
          <p:nvPr/>
        </p:nvSpPr>
        <p:spPr>
          <a:xfrm>
            <a:off x="3347864" y="1844824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1" name="Right Arrow 40"/>
          <p:cNvSpPr/>
          <p:nvPr/>
        </p:nvSpPr>
        <p:spPr>
          <a:xfrm>
            <a:off x="3347864" y="4941168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45" name="AutoShape 11"/>
          <p:cNvCxnSpPr>
            <a:cxnSpLocks noChangeShapeType="1"/>
          </p:cNvCxnSpPr>
          <p:nvPr/>
        </p:nvCxnSpPr>
        <p:spPr bwMode="auto">
          <a:xfrm>
            <a:off x="2267744" y="6012904"/>
            <a:ext cx="0" cy="29641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50" name="Rectangle 49"/>
          <p:cNvSpPr/>
          <p:nvPr/>
        </p:nvSpPr>
        <p:spPr>
          <a:xfrm>
            <a:off x="2051720" y="6237312"/>
            <a:ext cx="4828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600" b="1" dirty="0">
                <a:solidFill>
                  <a:prstClr val="black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  <a:sym typeface="Wingdings 2" pitchFamily="18" charset="2"/>
              </a:rPr>
              <a:t></a:t>
            </a:r>
          </a:p>
        </p:txBody>
      </p:sp>
      <p:sp>
        <p:nvSpPr>
          <p:cNvPr id="51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395536" y="364406"/>
            <a:ext cx="1944216" cy="1624434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F7964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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ดำเนินการจัดซื้อจัดจ้างพัสดุ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เมื่อหัวหน้าหน่วยงานของรัฐ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ให้ความเห็นชอบ</a:t>
            </a:r>
            <a:endParaRPr kumimoji="0" lang="th-TH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2783161" y="332656"/>
            <a:ext cx="2304256" cy="1872208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การจัดซื้อจัดจ้างพัสดุ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วิธีประกาศเชิญชวนทั่วไป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วิธีตลาดอิเล็กทรอนิกส์ (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e-market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)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วิธีประกวดราคาอิเล็กทรอนิกส์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  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e-bidding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)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วิธีสอบราคา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วิธีคัดเลือก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FF"/>
              </a:buClr>
              <a:buSzTx/>
              <a:buFont typeface="Arial" pitchFamily="34" charset="0"/>
              <a:buChar char="•"/>
              <a:tabLst/>
            </a:pPr>
            <a:r>
              <a:rPr lang="th-TH" sz="1400" b="1" dirty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วิธีเฉพาะเจาะจง</a:t>
            </a:r>
            <a:endParaRPr kumimoji="0" lang="th-TH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5364088" y="332656"/>
            <a:ext cx="3456384" cy="1872208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เกณฑ์การพิจารณา</a:t>
            </a:r>
          </a:p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วิธีประกาศเชิญชวนทั่วไป และวิธีคัดเลือก</a:t>
            </a:r>
          </a:p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th-TH" sz="1400" b="1" dirty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เกณฑ์ราคา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โดยพิจารณาจากรายที่เสนอราคาต่ำสุด</a:t>
            </a:r>
          </a:p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th-TH" sz="14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เกณฑ์ราคาและเกณฑ์อื่น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เช่น ต้นทุนของพัสดุตลอดอายุการใช้งาน / มาตรฐานของสินค้าหรือบริการ / บริการหลังการขาย / พัสดุที่รัฐต้องการส่งเสริม / การประเมินผลการปฏิบัติงานของผู้ประกอบการ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/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ข้อเสนอด้านเทคนิคหรือข้อเสนออื่น โดยพิจารณาจากรายที่ได้คะแนนรวมสูงสุด</a:t>
            </a:r>
          </a:p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วิธีเฉพาะเจาะจง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ใช้เกณฑ์ราคา</a:t>
            </a:r>
            <a:endParaRPr kumimoji="0" lang="th-TH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2783161" y="2276872"/>
            <a:ext cx="2304256" cy="2016224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การจ้างที่ปรึกษา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วิธีประกาศเชิญชวนทั่วไป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วิธีคัดเลือก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วิธีเฉพาะเจาะจง</a:t>
            </a:r>
            <a:endParaRPr kumimoji="0" lang="th-T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5364088" y="2276872"/>
            <a:ext cx="3456384" cy="2016224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เกณฑ์การพิจารณา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กรณีเป็นงานประจำ หรืองานที่มีมาตรฐานเชิงคุณภาพตามหลักวิชาชีพ หรืองานที่ไม่ซับซ้อน ให้คัดเลือกผู้ยื่นข้อเสนอที่ผ่านเกณฑ์ด้านคุณภาพซึ่งเสนอราคาต่ำสุด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กรณีเป็นงานตามมาตรฐานของหน่วยงานของรัฐ หรืองานที่ซับซ้อน ให้คัดเลือกผู้ยื่นข้อเสนอที่ผ่านเกณฑ์ด้านคุณภาพและได้คะแนนรวมด้านคุณภาพและด้านราคามากที่สุด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กรณีเป็นงานที่มีความซับซ้อนมาก ให้คัดเลือก ผู้ยื่นข้อเสนอที่ผ่านเกณฑ์ด้านคุณภาพและได้คะแนนด้านคุณภาพมากที่สุด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auto">
          <a:xfrm>
            <a:off x="2783161" y="4365104"/>
            <a:ext cx="2304255" cy="1005458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การจ้างออกแบบหรือควบคุมงาน</a:t>
            </a:r>
            <a:endParaRPr lang="th-TH" sz="1400" b="1" dirty="0">
              <a:solidFill>
                <a:srgbClr val="FF0000"/>
              </a:solidFill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วิธีประกาศเชิญชวนทั่วไป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วิธีคัดเลือก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วิธีเฉพาะเจาะจง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วิธีประกวดแบบ</a:t>
            </a:r>
            <a:endParaRPr kumimoji="0" lang="th-T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5364088" y="4365104"/>
            <a:ext cx="3456384" cy="986408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เกณฑ์การพิจารณา</a:t>
            </a:r>
            <a:endParaRPr lang="th-TH" sz="1400" b="1" dirty="0">
              <a:solidFill>
                <a:srgbClr val="FF0000"/>
              </a:solidFill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พิจารณาจากแนวคิดของผู้ให้บริการที่ได้คะแนนด้านคุณภาพมากที่สุด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81" name="Rectangle 9"/>
          <p:cNvSpPr>
            <a:spLocks noChangeArrowheads="1"/>
          </p:cNvSpPr>
          <p:nvPr/>
        </p:nvSpPr>
        <p:spPr bwMode="auto">
          <a:xfrm>
            <a:off x="2771800" y="5445224"/>
            <a:ext cx="2304256" cy="936104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การเช่า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สังหาริมทรัพย์  ให้ใช้ข้อกำหนดเกี่ยวกับการซื้อ โดยอนุโลม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35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อสังหาริมทรัพย์ ให้ตกลงราคากับผู้ให้เช่า</a:t>
            </a:r>
            <a:endParaRPr kumimoji="0" lang="th-TH" sz="13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82" name="Rectangle 10"/>
          <p:cNvSpPr>
            <a:spLocks noChangeArrowheads="1"/>
          </p:cNvSpPr>
          <p:nvPr/>
        </p:nvSpPr>
        <p:spPr bwMode="auto">
          <a:xfrm>
            <a:off x="5364088" y="5445224"/>
            <a:ext cx="3456384" cy="936104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เกณฑ์การพิจารณา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สังหาริมทรัพย์ ใช้เกณฑ์ราคา หรือเกณฑ์ราคาร่วมกับเกณฑ์อื่น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อสังหาริมทรัพย์ ใช้เกณฑ์ราคา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5076056" y="1052736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Right Arrow 16"/>
          <p:cNvSpPr/>
          <p:nvPr/>
        </p:nvSpPr>
        <p:spPr>
          <a:xfrm>
            <a:off x="5076056" y="3068960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Right Arrow 17"/>
          <p:cNvSpPr/>
          <p:nvPr/>
        </p:nvSpPr>
        <p:spPr>
          <a:xfrm>
            <a:off x="5076056" y="4725144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Right Arrow 18"/>
          <p:cNvSpPr/>
          <p:nvPr/>
        </p:nvSpPr>
        <p:spPr>
          <a:xfrm>
            <a:off x="5076056" y="5733256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21" name="Elbow Connector 20"/>
          <p:cNvCxnSpPr/>
          <p:nvPr/>
        </p:nvCxnSpPr>
        <p:spPr>
          <a:xfrm>
            <a:off x="2339752" y="1052736"/>
            <a:ext cx="432048" cy="487796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2555776" y="1052736"/>
            <a:ext cx="22738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555776" y="3212976"/>
            <a:ext cx="22738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555776" y="4941168"/>
            <a:ext cx="22738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54274" idx="2"/>
          </p:cNvCxnSpPr>
          <p:nvPr/>
        </p:nvCxnSpPr>
        <p:spPr>
          <a:xfrm>
            <a:off x="1367644" y="1988840"/>
            <a:ext cx="36004" cy="3960440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1160892" y="5991671"/>
            <a:ext cx="458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ym typeface="Wingdings 2"/>
              </a:rPr>
              <a:t></a:t>
            </a:r>
            <a:endParaRPr lang="th-TH" dirty="0"/>
          </a:p>
        </p:txBody>
      </p:sp>
      <p:sp>
        <p:nvSpPr>
          <p:cNvPr id="36" name="สี่เหลี่ยมผืนผ้า 19"/>
          <p:cNvSpPr/>
          <p:nvPr/>
        </p:nvSpPr>
        <p:spPr>
          <a:xfrm>
            <a:off x="228600" y="18864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1" name="Straight Connector 3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3" name="Rectangle 3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0" name="Straight Connector 2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Oval 2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179512" y="159427"/>
          <a:ext cx="8819103" cy="6509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ภาพนิ่ง" r:id="rId3" imgW="3090534" imgH="2316420" progId="PowerPoint.Slide.12">
                  <p:embed/>
                </p:oleObj>
              </mc:Choice>
              <mc:Fallback>
                <p:oleObj name="ภาพนิ่ง" r:id="rId3" imgW="3090534" imgH="2316420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59427"/>
                        <a:ext cx="8819103" cy="650993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สี่เหลี่ยมผืนผ้า 19"/>
          <p:cNvSpPr/>
          <p:nvPr/>
        </p:nvSpPr>
        <p:spPr>
          <a:xfrm>
            <a:off x="179512" y="116632"/>
            <a:ext cx="8735888" cy="6588968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ปักหมุด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3928" y="2564904"/>
            <a:ext cx="936104" cy="93610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3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7" name="Straight Connector 3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" name="Rectangle 3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9" name="Rectangle 3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6" name="Straight Connector 3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Oval 3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70</a:t>
            </a:fld>
            <a:endParaRPr lang="en-US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39552" y="4365104"/>
            <a:ext cx="1944216" cy="1584176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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ประกาศผล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การจัดซื้อจัดจ้าง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(ม.66 วรรคหนึ่ง,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ม.77, ม.91)</a:t>
            </a:r>
            <a:endParaRPr kumimoji="0" lang="th-TH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3131840" y="4437112"/>
            <a:ext cx="5544616" cy="864096"/>
          </a:xfrm>
          <a:prstGeom prst="rect">
            <a:avLst/>
          </a:prstGeom>
          <a:solidFill>
            <a:srgbClr val="FFE79B"/>
          </a:solidFill>
          <a:ln w="9525">
            <a:solidFill>
              <a:srgbClr val="CC006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1. ประกาศในระบบสารสนเทศ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- ของกรมบัญชีกลาง (ระบบ 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e-GP</a:t>
            </a: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th-TH" sz="16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- </a:t>
            </a: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ของหน่วยงานของรัฐ</a:t>
            </a:r>
            <a:endParaRPr kumimoji="0" lang="th-TH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3131840" y="5373216"/>
            <a:ext cx="5544616" cy="576064"/>
          </a:xfrm>
          <a:prstGeom prst="rect">
            <a:avLst/>
          </a:prstGeom>
          <a:solidFill>
            <a:srgbClr val="FFE79B"/>
          </a:solidFill>
          <a:ln w="9525">
            <a:solidFill>
              <a:srgbClr val="CC006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2. ปิดประกาศโดยเปิดเผย ณ สถานที่ปิดประกาศของหน่วยงานของรัฐ</a:t>
            </a:r>
            <a:endParaRPr kumimoji="0" lang="th-TH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539552" y="476672"/>
            <a:ext cx="1944216" cy="1656184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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เสนอผู้มีอำนาจอนุมัติ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สั่งซื้อหรือสั่งจ้างพัสดุ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15)</a:t>
            </a:r>
            <a:endParaRPr kumimoji="0" lang="th-TH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3131840" y="476671"/>
            <a:ext cx="5544616" cy="3240361"/>
            <a:chOff x="3131840" y="476671"/>
            <a:chExt cx="5544616" cy="3240361"/>
          </a:xfrm>
        </p:grpSpPr>
        <p:sp>
          <p:nvSpPr>
            <p:cNvPr id="55303" name="Rectangle 7"/>
            <p:cNvSpPr>
              <a:spLocks noChangeArrowheads="1"/>
            </p:cNvSpPr>
            <p:nvPr/>
          </p:nvSpPr>
          <p:spPr bwMode="auto">
            <a:xfrm>
              <a:off x="3131840" y="476672"/>
              <a:ext cx="1339165" cy="524787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ผู้มีอำนาจ</a:t>
              </a:r>
              <a:endParaRPr kumimoji="0" lang="th-TH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4" name="Rectangle 8"/>
            <p:cNvSpPr>
              <a:spLocks noChangeArrowheads="1"/>
            </p:cNvSpPr>
            <p:nvPr/>
          </p:nvSpPr>
          <p:spPr bwMode="auto">
            <a:xfrm>
              <a:off x="4499992" y="476671"/>
              <a:ext cx="1525562" cy="532753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การสั่งซื้อหรือสั่งจ้าง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(ระเบียบฯ ข้อ 84 - 87)</a:t>
              </a:r>
              <a:endParaRPr kumimoji="0" lang="th-TH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5" name="Rectangle 9"/>
            <p:cNvSpPr>
              <a:spLocks noChangeArrowheads="1"/>
            </p:cNvSpPr>
            <p:nvPr/>
          </p:nvSpPr>
          <p:spPr bwMode="auto">
            <a:xfrm>
              <a:off x="3131840" y="1028542"/>
              <a:ext cx="1339165" cy="1328712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หัวหน้า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หน่วยงานของรัฐ</a:t>
              </a:r>
              <a:endParaRPr kumimoji="0" lang="th-TH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6" name="Rectangle 10"/>
            <p:cNvSpPr>
              <a:spLocks noChangeArrowheads="1"/>
            </p:cNvSpPr>
            <p:nvPr/>
          </p:nvSpPr>
          <p:spPr bwMode="auto">
            <a:xfrm>
              <a:off x="3131840" y="2381948"/>
              <a:ext cx="1339165" cy="1326322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เหนือขึ้นไป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หนึ่งชั้น</a:t>
              </a:r>
              <a:endParaRPr kumimoji="0" lang="th-TH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7" name="Rectangle 11"/>
            <p:cNvSpPr>
              <a:spLocks noChangeArrowheads="1"/>
            </p:cNvSpPr>
            <p:nvPr/>
          </p:nvSpPr>
          <p:spPr bwMode="auto">
            <a:xfrm>
              <a:off x="6050413" y="476672"/>
              <a:ext cx="1302277" cy="531160"/>
            </a:xfrm>
            <a:prstGeom prst="rect">
              <a:avLst/>
            </a:prstGeom>
            <a:solidFill>
              <a:srgbClr val="CC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การสั่งจ้างที่ปรึกษา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(ระเบียบฯ ข้อ 127)</a:t>
              </a:r>
              <a:endParaRPr kumimoji="0" lang="th-TH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8" name="Rectangle 12"/>
            <p:cNvSpPr>
              <a:spLocks noChangeArrowheads="1"/>
            </p:cNvSpPr>
            <p:nvPr/>
          </p:nvSpPr>
          <p:spPr bwMode="auto">
            <a:xfrm>
              <a:off x="7367926" y="476672"/>
              <a:ext cx="1308530" cy="535940"/>
            </a:xfrm>
            <a:prstGeom prst="rect">
              <a:avLst/>
            </a:prstGeom>
            <a:solidFill>
              <a:srgbClr val="CCFF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การสั่งจ้างออกแบบฯ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(ระเบียบฯ ข้อ 158)</a:t>
              </a:r>
              <a:endParaRPr kumimoji="0" lang="th-TH" sz="1400" b="0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9" name="Rectangle 13"/>
            <p:cNvSpPr>
              <a:spLocks noChangeArrowheads="1"/>
            </p:cNvSpPr>
            <p:nvPr/>
          </p:nvSpPr>
          <p:spPr bwMode="auto">
            <a:xfrm>
              <a:off x="4499992" y="1030932"/>
              <a:ext cx="1530373" cy="1326322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วิธีประกาศเชิญชวนฯ</a:t>
              </a:r>
              <a:endPara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ไม่เกิน 200 ล้านบาท</a:t>
              </a:r>
              <a:endPara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วิธีคัดเลือก</a:t>
              </a:r>
              <a:endPara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ไม่เกิน 100 ล้านบาท</a:t>
              </a:r>
              <a:endPara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วิธีเฉพาะเจาะจง</a:t>
              </a:r>
              <a:endPara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ไม่เกิน 50 ล้านบาท</a:t>
              </a:r>
              <a:endParaRPr kumimoji="0" lang="th-TH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0" name="Rectangle 14"/>
            <p:cNvSpPr>
              <a:spLocks noChangeArrowheads="1"/>
            </p:cNvSpPr>
            <p:nvPr/>
          </p:nvSpPr>
          <p:spPr bwMode="auto">
            <a:xfrm>
              <a:off x="4499992" y="2381948"/>
              <a:ext cx="1524760" cy="1326322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วิธีประกาศเชิญชวนฯ</a:t>
              </a:r>
              <a:endPara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เกิน </a:t>
              </a:r>
              <a:r>
                <a:rPr lang="th-TH" sz="1400" b="1" dirty="0"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200</a:t>
              </a: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ล้านบาท</a:t>
              </a:r>
              <a:endPara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วิธีคัดเลือก</a:t>
              </a:r>
              <a:endPara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เกิน 100 ล้านบาท</a:t>
              </a:r>
              <a:endPara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วิธีเฉพาะเจาะจง</a:t>
              </a:r>
              <a:endPara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เกิน 50 ล้านบาท</a:t>
              </a:r>
              <a:endParaRPr kumimoji="0" lang="th-TH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1" name="Rectangle 15"/>
            <p:cNvSpPr>
              <a:spLocks noChangeArrowheads="1"/>
            </p:cNvSpPr>
            <p:nvPr/>
          </p:nvSpPr>
          <p:spPr bwMode="auto">
            <a:xfrm>
              <a:off x="6050413" y="1034915"/>
              <a:ext cx="1300674" cy="1326322"/>
            </a:xfrm>
            <a:prstGeom prst="rect">
              <a:avLst/>
            </a:prstGeom>
            <a:solidFill>
              <a:srgbClr val="CC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ไม่เกิน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lang="th-TH" sz="1400" b="1" dirty="0"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100 </a:t>
              </a: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ล้านบาท</a:t>
              </a:r>
              <a:endParaRPr kumimoji="0" lang="th-TH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2" name="Rectangle 16"/>
            <p:cNvSpPr>
              <a:spLocks noChangeArrowheads="1"/>
            </p:cNvSpPr>
            <p:nvPr/>
          </p:nvSpPr>
          <p:spPr bwMode="auto">
            <a:xfrm>
              <a:off x="6044799" y="2385931"/>
              <a:ext cx="1300674" cy="1326322"/>
            </a:xfrm>
            <a:prstGeom prst="rect">
              <a:avLst/>
            </a:prstGeom>
            <a:solidFill>
              <a:srgbClr val="CC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เกินกว่า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lang="th-TH" sz="1400" b="1" dirty="0"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100</a:t>
              </a: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ล้านบาท</a:t>
              </a:r>
              <a:endParaRPr kumimoji="0" lang="th-TH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3" name="Rectangle 17"/>
            <p:cNvSpPr>
              <a:spLocks noChangeArrowheads="1"/>
            </p:cNvSpPr>
            <p:nvPr/>
          </p:nvSpPr>
          <p:spPr bwMode="auto">
            <a:xfrm>
              <a:off x="7368728" y="1038898"/>
              <a:ext cx="1307728" cy="1326322"/>
            </a:xfrm>
            <a:prstGeom prst="rect">
              <a:avLst/>
            </a:prstGeom>
            <a:solidFill>
              <a:srgbClr val="CCFF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ไม่เกิน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50 ล้านบาท</a:t>
              </a:r>
              <a:endParaRPr kumimoji="0" lang="th-TH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4" name="Rectangle 18"/>
            <p:cNvSpPr>
              <a:spLocks noChangeArrowheads="1"/>
            </p:cNvSpPr>
            <p:nvPr/>
          </p:nvSpPr>
          <p:spPr bwMode="auto">
            <a:xfrm>
              <a:off x="7372737" y="2390710"/>
              <a:ext cx="1303719" cy="1326322"/>
            </a:xfrm>
            <a:prstGeom prst="rect">
              <a:avLst/>
            </a:prstGeom>
            <a:solidFill>
              <a:srgbClr val="CCFF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เกินกว่า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50 ล้านบาท</a:t>
              </a:r>
              <a:endParaRPr kumimoji="0" lang="th-TH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55315" name="Rectangle 19"/>
          <p:cNvSpPr>
            <a:spLocks noChangeArrowheads="1"/>
          </p:cNvSpPr>
          <p:nvPr/>
        </p:nvSpPr>
        <p:spPr bwMode="auto">
          <a:xfrm>
            <a:off x="3240360" y="3845659"/>
            <a:ext cx="543609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r>
              <a:rPr kumimoji="0" lang="th-TH" sz="1500" b="1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หมายเหตุ</a:t>
            </a: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</a:t>
            </a:r>
            <a:r>
              <a:rPr kumimoji="0" 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: </a:t>
            </a:r>
            <a:r>
              <a:rPr kumimoji="0" lang="th-TH" sz="15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อำนาจสั่งซื้อสั่งจ้างเป็นไปตามระเบียบกระทรวงการคลังว่าด้วยการจัดซื้อจัดจ้าง</a:t>
            </a:r>
            <a:endParaRPr kumimoji="0" lang="en-US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r>
              <a:rPr kumimoji="0" lang="th-TH" sz="15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              และการบริหารพัสดุภาครัฐ พ.ศ. </a:t>
            </a:r>
            <a:r>
              <a:rPr lang="th-TH" sz="1500" b="1" i="1" dirty="0">
                <a:latin typeface="EucrosiaUPC" pitchFamily="18" charset="-34"/>
                <a:ea typeface="Calibri" pitchFamily="34" charset="0"/>
                <a:cs typeface="EucrosiaUPC" pitchFamily="18" charset="-34"/>
              </a:rPr>
              <a:t>2560</a:t>
            </a:r>
            <a:endParaRPr kumimoji="0" lang="th-TH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Right Arrow 22"/>
          <p:cNvSpPr/>
          <p:nvPr/>
        </p:nvSpPr>
        <p:spPr>
          <a:xfrm>
            <a:off x="2555776" y="1196752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Right Arrow 23"/>
          <p:cNvSpPr/>
          <p:nvPr/>
        </p:nvSpPr>
        <p:spPr>
          <a:xfrm>
            <a:off x="2555776" y="4725144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5" name="Right Arrow 24"/>
          <p:cNvSpPr/>
          <p:nvPr/>
        </p:nvSpPr>
        <p:spPr>
          <a:xfrm>
            <a:off x="2555776" y="5445224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27" name="Straight Arrow Connector 26"/>
          <p:cNvCxnSpPr>
            <a:stCxn id="55301" idx="2"/>
            <a:endCxn id="55298" idx="0"/>
          </p:cNvCxnSpPr>
          <p:nvPr/>
        </p:nvCxnSpPr>
        <p:spPr>
          <a:xfrm>
            <a:off x="1511660" y="2132856"/>
            <a:ext cx="0" cy="22322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475656" y="6021288"/>
            <a:ext cx="0" cy="288032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259632" y="6269250"/>
            <a:ext cx="4828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600" b="1" dirty="0">
                <a:solidFill>
                  <a:prstClr val="black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  <a:sym typeface="Wingdings 2" pitchFamily="18" charset="2"/>
              </a:rPr>
              <a:t></a:t>
            </a:r>
          </a:p>
        </p:txBody>
      </p:sp>
      <p:sp>
        <p:nvSpPr>
          <p:cNvPr id="35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b="1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71</a:t>
            </a:fld>
            <a:endParaRPr lang="en-US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467544" y="155029"/>
            <a:ext cx="1570037" cy="1401763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4BACC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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การพิจารณาอุทธรณ์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(ถ้ามี)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(ม.114 – ม.119)</a:t>
            </a:r>
            <a:endParaRPr kumimoji="0" lang="th-TH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2339752" y="116632"/>
            <a:ext cx="1800200" cy="3528392"/>
          </a:xfrm>
          <a:prstGeom prst="rect">
            <a:avLst/>
          </a:prstGeom>
          <a:solidFill>
            <a:srgbClr val="CCFFFF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องค์ประกอบ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 ของการอุทธรณ์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itchFamily="34" charset="0"/>
              <a:buChar char="•"/>
              <a:tabLst/>
            </a:pPr>
            <a:r>
              <a:rPr lang="th-TH" sz="14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ผู้มีสิทธิอุทธรณ์ ได้แก่ ผู้ที่ได้ยื่นข้อเสนอเท่านั้น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อุทธรณ์ได้เฉพาะเรื่องที่ไม่ต้องห้าม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ต้องทำเป็นหนังสือลงลายมือชื่อผู้อุทธรณ์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ต้องใช้ถ้อยคำสุภาพ ระบุข้อเท็จจริงและเหตุผลอันเป็นเหตุแห่งการอุทธรณ์ให้ชัดเจน พร้อมแนบเอกสารหลักฐาน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ยื่นอุทธรณ์ต่อหน่วยงานของรัฐภายใน 7 วันทำการ นับแต่ วันประกาศผลในระบบกรมบัญชีกลาง 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4355976" y="116632"/>
            <a:ext cx="1584176" cy="3528392"/>
          </a:xfrm>
          <a:prstGeom prst="rect">
            <a:avLst/>
          </a:prstGeom>
          <a:solidFill>
            <a:srgbClr val="CCFFFF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การพิจารณาของ   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lang="th-TH" sz="1400" b="1" dirty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</a:t>
            </a: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หน่วยงานของรัฐ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ต้องเสร็จภายใน 7 วัน ทำการนับแต่วันที่ได้รับอุทธรณ์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กรณีเห็นด้วย 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ให้ดำเนินการตามความเห็นนั้นภายในเวลา 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กรณีไม่เห็นด้วย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ต้องรายงานไปยังคณะกรรมการพิจารณาอุทธรณ์ ภายใน 3 วัน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ทำการ</a:t>
            </a:r>
            <a:r>
              <a:rPr kumimoji="0" lang="th-TH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6156176" y="116632"/>
            <a:ext cx="2592289" cy="3528392"/>
          </a:xfrm>
          <a:prstGeom prst="rect">
            <a:avLst/>
          </a:prstGeom>
          <a:solidFill>
            <a:srgbClr val="CCFFFF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การพิจารณาของ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lang="th-TH" sz="1500" b="1" dirty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คณะกรรมการพิจารณาอุทธรณ์</a:t>
            </a:r>
            <a:endParaRPr kumimoji="0" lang="en-US" sz="15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วินิจฉัยให้แล้วเสร็จภายใน 30</a:t>
            </a:r>
            <a:r>
              <a:rPr kumimoji="0" 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วัน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(ขยายได้ </a:t>
            </a:r>
            <a:r>
              <a:rPr lang="en-US" sz="1500" b="1" dirty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2</a:t>
            </a:r>
            <a:r>
              <a:rPr kumimoji="0" 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ครั้งๆ ละไม่เกิน 15</a:t>
            </a:r>
            <a:r>
              <a:rPr kumimoji="0" 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วัน)</a:t>
            </a:r>
            <a:endParaRPr kumimoji="0" lang="en-US" sz="15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อุทธรณ์ฟังขึ้นและมีผลอย่างมีนัยสำคัญ แจ้งให้หน่วยงานของรัฐดำเนินการใหม่ หรือเริ่มจากขั้นตอนใดตามที่เห็นสมควร</a:t>
            </a:r>
            <a:endParaRPr kumimoji="0" lang="en-US" sz="15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อุทธรณ์ฟังไม่ขึ้นหรือ</a:t>
            </a:r>
            <a:b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ไม่มีผลอย่างมีนัยสำคัญ แจ้งให้ หน่วยงานของรัฐ ดำเนินการต่อไป</a:t>
            </a:r>
            <a:endParaRPr kumimoji="0" lang="en-US" sz="15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การวินิจฉัยถือเป็นที่สุด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ผู้อุทธรณ์มีสิทธิฟ้องคดีต่อศาล</a:t>
            </a:r>
            <a:endParaRPr kumimoji="0" lang="en-US" sz="15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ถ้าพิจารณาเกินกำหนด ให้ยุติเรื่อง และให้แจ้งผู้อุทธรณ์ / ผู้ชนะหรือได้รับคัดเลือก /และแจ้งหน่วยงานของรัฐ ดำเนินการต่อไป </a:t>
            </a:r>
            <a:endParaRPr kumimoji="0" lang="en-US" sz="15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5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467544" y="3762399"/>
            <a:ext cx="1570037" cy="1341438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F7964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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การลงนามในสัญญา</a:t>
            </a:r>
            <a:br>
              <a:rPr kumimoji="0" lang="th-TH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(ม.93,</a:t>
            </a:r>
            <a:r>
              <a:rPr kumimoji="0" lang="th-TH" sz="1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ม.96</a:t>
            </a: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)</a:t>
            </a:r>
          </a:p>
        </p:txBody>
      </p:sp>
      <p:sp>
        <p:nvSpPr>
          <p:cNvPr id="56331" name="Rectangle 11"/>
          <p:cNvSpPr>
            <a:spLocks noChangeArrowheads="1"/>
          </p:cNvSpPr>
          <p:nvPr/>
        </p:nvSpPr>
        <p:spPr bwMode="auto">
          <a:xfrm>
            <a:off x="2324100" y="4005064"/>
            <a:ext cx="2967980" cy="2304256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การลงนามในสัญญา</a:t>
            </a:r>
            <a:endParaRPr lang="th-TH" sz="1500" b="1" dirty="0"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15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 </a:t>
            </a: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จะกระทำได้ต่อเมื่อล่วงพ้นระยะเวลาอุทธรณ์และไม่มีผู้อุทธรณ์ตาม ม.117 หรือในกรณีที่มีการอุทธรณ์แต่คณะกรรมการพิจารณาอุทธรณ์ให้ดำเนินการต่อไปได้ </a:t>
            </a:r>
            <a:r>
              <a:rPr kumimoji="0" lang="th-TH" sz="15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เว้นแต่</a:t>
            </a:r>
            <a:endParaRPr kumimoji="0" lang="en-US" sz="15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การจัดซื้อจัดจ้างที่มีความจำเป็นเร่งด่วนตาม ม.56(1)(ค) หรือ</a:t>
            </a:r>
            <a:endParaRPr kumimoji="0" lang="en-US" sz="15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วิธีเฉพาะเจาะจง หรือ</a:t>
            </a:r>
            <a:endParaRPr kumimoji="0" lang="en-US" sz="15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กรณีที่มีวงเงินเล็กน้อยตามที่กำหนดในกฎกระทรวง</a:t>
            </a:r>
            <a:r>
              <a:rPr kumimoji="0" 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66 วรรคสอง)</a:t>
            </a:r>
            <a:endParaRPr kumimoji="0" lang="th-TH" sz="15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5364088" y="4005064"/>
            <a:ext cx="3384376" cy="2304256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การแก้ไขสัญญา</a:t>
            </a:r>
            <a:endParaRPr kumimoji="0" lang="en-US" sz="15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กรณีแก้ไขสัญญาเพื่อเพิ่มวงเงิน หากรวมกับวงเงินตามสัญญาเดิมแล้วมีผลทำให้ผู้มีอำนาจสั่งซื้อหรือสั่งจ้างเปลี่ยนแปลงไป ต้องเสนอผู้มีอำนาจเหนือขึ้นไป</a:t>
            </a:r>
            <a:r>
              <a:rPr kumimoji="0" 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97 วรรคสี่)</a:t>
            </a:r>
            <a:endParaRPr kumimoji="0" lang="en-US" sz="15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กรณีที่มีการแก้ไขสัญญาหรือข้อตกลงเพื่อลดวงเงินให้ผู้มี</a:t>
            </a:r>
            <a:r>
              <a:rPr kumimoji="0" lang="th-TH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อํา</a:t>
            </a:r>
            <a:r>
              <a:rPr lang="th-TH" sz="1500" b="1" dirty="0" err="1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นาจ</a:t>
            </a: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อนุมัติสั่งซื้อหรือสั่งจ้าง ตามวงเงินเดิมเป็นผู้อนุมัติการแก้ไขสัญญาหรือข้อตกลง</a:t>
            </a:r>
            <a:r>
              <a:rPr kumimoji="0" 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97 วรรคห้า)</a:t>
            </a:r>
            <a:endParaRPr kumimoji="0" lang="en-US" sz="15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ต้องประกาศเผยแพร่ในระบบสารสนเทศของกรมบัญชีกลาง และของหน่วยงานของรัฐ</a:t>
            </a:r>
            <a:r>
              <a:rPr kumimoji="0" 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98)</a:t>
            </a:r>
            <a:endParaRPr kumimoji="0" lang="th-TH" sz="15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4139952" y="784128"/>
            <a:ext cx="216024" cy="196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Right Arrow 16"/>
          <p:cNvSpPr/>
          <p:nvPr/>
        </p:nvSpPr>
        <p:spPr>
          <a:xfrm>
            <a:off x="5940152" y="764704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Right Arrow 17"/>
          <p:cNvSpPr/>
          <p:nvPr/>
        </p:nvSpPr>
        <p:spPr>
          <a:xfrm>
            <a:off x="2051720" y="764704"/>
            <a:ext cx="28803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20" name="Shape 19"/>
          <p:cNvCxnSpPr/>
          <p:nvPr/>
        </p:nvCxnSpPr>
        <p:spPr>
          <a:xfrm>
            <a:off x="2051720" y="3789040"/>
            <a:ext cx="4968552" cy="21602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923928" y="3789040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56322" idx="2"/>
            <a:endCxn id="56330" idx="0"/>
          </p:cNvCxnSpPr>
          <p:nvPr/>
        </p:nvCxnSpPr>
        <p:spPr>
          <a:xfrm>
            <a:off x="1252563" y="1556792"/>
            <a:ext cx="0" cy="22056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259632" y="5157192"/>
            <a:ext cx="0" cy="7920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1043608" y="5949280"/>
            <a:ext cx="360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solidFill>
                  <a:prstClr val="black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  <a:sym typeface="Wingdings 2" pitchFamily="18" charset="2"/>
              </a:rPr>
              <a:t></a:t>
            </a:r>
          </a:p>
        </p:txBody>
      </p:sp>
      <p:sp>
        <p:nvSpPr>
          <p:cNvPr id="32" name="สี่เหลี่ยมผืนผ้า 19"/>
          <p:cNvSpPr/>
          <p:nvPr/>
        </p:nvSpPr>
        <p:spPr>
          <a:xfrm>
            <a:off x="107504" y="107776"/>
            <a:ext cx="8928992" cy="67056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Rectangle 2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0" name="Rectangle 2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Oval 2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/>
              <a:pPr>
                <a:defRPr/>
              </a:pPr>
              <a:t>72</a:t>
            </a:fld>
            <a:endParaRPr lang="en-US"/>
          </a:p>
        </p:txBody>
      </p:sp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539552" y="404664"/>
            <a:ext cx="2016224" cy="1728192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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การบริหารสัญญา 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และการตรวจรับพัสดุ</a:t>
            </a:r>
            <a:b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(ม.100-105)</a:t>
            </a:r>
            <a:endParaRPr kumimoji="0" lang="th-TH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2771800" y="977536"/>
            <a:ext cx="1584176" cy="1155320"/>
          </a:xfrm>
          <a:prstGeom prst="rect">
            <a:avLst/>
          </a:prstGeom>
          <a:solidFill>
            <a:srgbClr val="CCFFCC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การงดหรือลดค่าปรับ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หรือการขยายเวลา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ทำการตามสัญญา</a:t>
            </a:r>
            <a:endParaRPr kumimoji="0" lang="th-TH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4427984" y="977536"/>
            <a:ext cx="1440160" cy="1155320"/>
          </a:xfrm>
          <a:prstGeom prst="rect">
            <a:avLst/>
          </a:prstGeom>
          <a:solidFill>
            <a:srgbClr val="CCFFCC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การบอกเลิก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สัญญา</a:t>
            </a:r>
            <a:endParaRPr kumimoji="0" lang="th-TH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7380312" y="977536"/>
            <a:ext cx="1368152" cy="1157881"/>
          </a:xfrm>
          <a:prstGeom prst="rect">
            <a:avLst/>
          </a:prstGeom>
          <a:solidFill>
            <a:srgbClr val="CCFFCC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การตรวจรับ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พัสดุ</a:t>
            </a:r>
            <a:endParaRPr kumimoji="0" lang="th-TH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539552" y="4149080"/>
            <a:ext cx="2016224" cy="1944216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11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การประเมินผล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และเปิดเผยผลสัมฤทธิ์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ของการจัดซื้อ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จัดจ้างและการบริหารพัสดุ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600" b="1" dirty="0">
                <a:latin typeface="EucrosiaUPC" pitchFamily="18" charset="-34"/>
                <a:cs typeface="EucrosiaUPC" pitchFamily="18" charset="-34"/>
              </a:rPr>
              <a:t>(มาตรา 8)</a:t>
            </a:r>
            <a:endParaRPr kumimoji="0" lang="th-TH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4932040" y="4149080"/>
            <a:ext cx="3528392" cy="936104"/>
          </a:xfrm>
          <a:prstGeom prst="rect">
            <a:avLst/>
          </a:prstGeom>
          <a:solidFill>
            <a:srgbClr val="FFE79B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ควบคุมและดูแลพัสดุให้มีการใช้และการบริหารพัสดุ  ที่เหมาะสม คุ้มค่า และเกิดประโยชน์ให้มากที่สุด</a:t>
            </a:r>
            <a:endParaRPr lang="th-TH" sz="1600" dirty="0"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112)</a:t>
            </a:r>
            <a:endParaRPr kumimoji="0" lang="th-TH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53" name="Rectangle 9"/>
          <p:cNvSpPr>
            <a:spLocks noChangeArrowheads="1"/>
          </p:cNvSpPr>
          <p:nvPr/>
        </p:nvSpPr>
        <p:spPr bwMode="auto">
          <a:xfrm>
            <a:off x="4932040" y="5301208"/>
            <a:ext cx="3528392" cy="792088"/>
          </a:xfrm>
          <a:prstGeom prst="rect">
            <a:avLst/>
          </a:prstGeom>
          <a:solidFill>
            <a:srgbClr val="FFE79B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การเก็บ การบันทึก การเบิกจ่าย การยืม การตรวจสอบ 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การบำรุงรักษา และการจำหน่ายพัสดุ </a:t>
            </a:r>
          </a:p>
          <a:p>
            <a:pPr marL="0" marR="0" lvl="1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113)</a:t>
            </a:r>
            <a:endParaRPr kumimoji="0" lang="th-TH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14" name="Shape 13"/>
          <p:cNvCxnSpPr>
            <a:endCxn id="57349" idx="0"/>
          </p:cNvCxnSpPr>
          <p:nvPr/>
        </p:nvCxnSpPr>
        <p:spPr>
          <a:xfrm>
            <a:off x="2555776" y="548680"/>
            <a:ext cx="5508612" cy="42885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563888" y="54868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48064" y="54868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2555776" y="5085184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572000" y="4653136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572000" y="566124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2915816" y="2420888"/>
            <a:ext cx="1800200" cy="1224136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8064A2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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การจัดทำรายงาน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ผลการพิจารณา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600" b="1" dirty="0">
                <a:latin typeface="EucrosiaUPC" pitchFamily="18" charset="-34"/>
                <a:cs typeface="EucrosiaUPC" pitchFamily="18" charset="-34"/>
              </a:rPr>
              <a:t>(มาตรา 12)</a:t>
            </a:r>
            <a:endParaRPr kumimoji="0" lang="th-TH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24" name="Shape 23"/>
          <p:cNvCxnSpPr>
            <a:stCxn id="57349" idx="2"/>
            <a:endCxn id="21" idx="3"/>
          </p:cNvCxnSpPr>
          <p:nvPr/>
        </p:nvCxnSpPr>
        <p:spPr>
          <a:xfrm rot="5400000">
            <a:off x="5941433" y="910000"/>
            <a:ext cx="897539" cy="3348372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2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3" name="Straight Connector 3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Rectangle 3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5" name="Rectangle 3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0" name="Straight Connector 2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2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2" name="Rectangle 5"/>
          <p:cNvSpPr>
            <a:spLocks noChangeArrowheads="1"/>
          </p:cNvSpPr>
          <p:nvPr/>
        </p:nvSpPr>
        <p:spPr bwMode="auto">
          <a:xfrm>
            <a:off x="5940152" y="980728"/>
            <a:ext cx="1368152" cy="1157881"/>
          </a:xfrm>
          <a:prstGeom prst="rect">
            <a:avLst/>
          </a:prstGeom>
          <a:solidFill>
            <a:srgbClr val="CCFFCC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การประเมินผลผู้ประกอบการ</a:t>
            </a:r>
            <a:endParaRPr kumimoji="0" lang="th-TH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6660232" y="54868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Rectangle 6"/>
          <p:cNvSpPr>
            <a:spLocks noChangeArrowheads="1"/>
          </p:cNvSpPr>
          <p:nvPr/>
        </p:nvSpPr>
        <p:spPr bwMode="auto">
          <a:xfrm>
            <a:off x="2987824" y="4149080"/>
            <a:ext cx="1584176" cy="1944216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</a:pPr>
            <a:r>
              <a:rPr lang="en-US" sz="2000" b="1" dirty="0"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</a:t>
            </a:r>
            <a:endParaRPr lang="en-US" sz="2000" b="1" dirty="0"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การบริหารพัสดุ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>
                <a:latin typeface="EucrosiaUPC" pitchFamily="18" charset="-34"/>
                <a:cs typeface="EucrosiaUPC" pitchFamily="18" charset="-34"/>
              </a:rPr>
              <a:t>ยกเว้น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>
                <a:latin typeface="EucrosiaUPC" pitchFamily="18" charset="-34"/>
                <a:cs typeface="EucrosiaUPC" pitchFamily="18" charset="-34"/>
              </a:rPr>
              <a:t> งานบริการ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>
                <a:latin typeface="EucrosiaUPC" pitchFamily="18" charset="-34"/>
                <a:cs typeface="EucrosiaUPC" pitchFamily="18" charset="-34"/>
              </a:rPr>
              <a:t> งานก่อสร้าง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>
                <a:latin typeface="EucrosiaUPC" pitchFamily="18" charset="-34"/>
                <a:cs typeface="EucrosiaUPC" pitchFamily="18" charset="-34"/>
              </a:rPr>
              <a:t> งานจ้างที่ปรึกษา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>
                <a:latin typeface="EucrosiaUPC" pitchFamily="18" charset="-34"/>
                <a:cs typeface="EucrosiaUPC" pitchFamily="18" charset="-34"/>
              </a:rPr>
              <a:t> งานจ้างออกแบบหรือควบคุมงานก่อสร้าง</a:t>
            </a:r>
            <a:endParaRPr kumimoji="0" lang="th-T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3851920" y="364502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วงรี 36"/>
          <p:cNvSpPr/>
          <p:nvPr/>
        </p:nvSpPr>
        <p:spPr>
          <a:xfrm>
            <a:off x="1403648" y="4293096"/>
            <a:ext cx="288032" cy="288032"/>
          </a:xfrm>
          <a:prstGeom prst="ellipse">
            <a:avLst/>
          </a:prstGeom>
          <a:noFill/>
          <a:ln w="127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0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1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92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9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9ABB-FA80-4A8E-BAA5-0838C9C82E89}" type="slidenum">
              <a:rPr lang="en-US" smtClean="0">
                <a:latin typeface="EucrosiaUPC" pitchFamily="18" charset="-34"/>
                <a:cs typeface="EucrosiaUPC" pitchFamily="18" charset="-34"/>
              </a:rPr>
              <a:pPr/>
              <a:t>73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8" name="ตัวเชื่อมต่อตรง 7"/>
          <p:cNvCxnSpPr/>
          <p:nvPr/>
        </p:nvCxnSpPr>
        <p:spPr>
          <a:xfrm rot="5400000">
            <a:off x="5748858" y="1996058"/>
            <a:ext cx="381000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สี่เหลี่ยมมุมมน 8"/>
          <p:cNvSpPr/>
          <p:nvPr/>
        </p:nvSpPr>
        <p:spPr>
          <a:xfrm>
            <a:off x="609600" y="1196752"/>
            <a:ext cx="1946176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ปี </a:t>
            </a:r>
            <a:r>
              <a:rPr lang="th-TH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 ปัจจุบัน</a:t>
            </a:r>
          </a:p>
        </p:txBody>
      </p:sp>
      <p:cxnSp>
        <p:nvCxnSpPr>
          <p:cNvPr id="29" name="ตัวเชื่อมต่อตรง 28"/>
          <p:cNvCxnSpPr/>
          <p:nvPr/>
        </p:nvCxnSpPr>
        <p:spPr>
          <a:xfrm>
            <a:off x="5939358" y="228600"/>
            <a:ext cx="794" cy="1472208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ตัวเชื่อมต่อตรง 29"/>
          <p:cNvCxnSpPr/>
          <p:nvPr/>
        </p:nvCxnSpPr>
        <p:spPr>
          <a:xfrm>
            <a:off x="5940152" y="2348880"/>
            <a:ext cx="0" cy="4176464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สี่เหลี่ยมมุมมน 31"/>
          <p:cNvSpPr/>
          <p:nvPr/>
        </p:nvSpPr>
        <p:spPr>
          <a:xfrm>
            <a:off x="251520" y="2385864"/>
            <a:ext cx="5544616" cy="864096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เริ่มจัดซื้อจัดจ้างเมื่องบประมาณผ่านความเห็นชอบจากผู้มีอำนาจอนุมัติ</a:t>
            </a:r>
          </a:p>
          <a:p>
            <a:pPr algn="ctr"/>
            <a:r>
              <a: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(ระเบียบฯ ข้อ 11–12 ประกอบ</a:t>
            </a:r>
            <a:r>
              <a:rPr lang="en-US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</a:t>
            </a:r>
            <a:r>
              <a:rPr lang="en-US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.371</a:t>
            </a:r>
            <a:r>
              <a: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ลว.5 ส.ค. 62</a:t>
            </a:r>
            <a:r>
              <a:rPr lang="en-US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, </a:t>
            </a:r>
            <a:r>
              <a: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ว.414 ลว.17 ก.ย. 61,</a:t>
            </a:r>
          </a:p>
          <a:p>
            <a:pPr algn="ctr"/>
            <a:r>
              <a: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และ ว.708 ลว. 29 มิ.ย.65)</a:t>
            </a:r>
          </a:p>
        </p:txBody>
      </p:sp>
      <p:cxnSp>
        <p:nvCxnSpPr>
          <p:cNvPr id="34" name="ตัวเชื่อมต่อตรง 33"/>
          <p:cNvCxnSpPr/>
          <p:nvPr/>
        </p:nvCxnSpPr>
        <p:spPr>
          <a:xfrm>
            <a:off x="395536" y="1953816"/>
            <a:ext cx="849694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สี่เหลี่ยมมุมมน 39"/>
          <p:cNvSpPr/>
          <p:nvPr/>
        </p:nvSpPr>
        <p:spPr>
          <a:xfrm>
            <a:off x="6923856" y="1272952"/>
            <a:ext cx="1752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ปี </a:t>
            </a:r>
            <a:r>
              <a:rPr lang="th-TH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r>
              <a:rPr lang="en-US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ถัดไป</a:t>
            </a:r>
          </a:p>
        </p:txBody>
      </p:sp>
      <p:cxnSp>
        <p:nvCxnSpPr>
          <p:cNvPr id="47" name="ลูกศรเชื่อมต่อแบบตรง 46"/>
          <p:cNvCxnSpPr/>
          <p:nvPr/>
        </p:nvCxnSpPr>
        <p:spPr>
          <a:xfrm>
            <a:off x="6084168" y="3660610"/>
            <a:ext cx="288032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สี่เหลี่ยมมุมมน 49"/>
          <p:cNvSpPr/>
          <p:nvPr/>
        </p:nvSpPr>
        <p:spPr>
          <a:xfrm>
            <a:off x="7452320" y="2102330"/>
            <a:ext cx="1547664" cy="1326670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ผู้รับจ้าง</a:t>
            </a:r>
          </a:p>
          <a:p>
            <a:pPr algn="ctr"/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เริ่มปฏิบัติงาน</a:t>
            </a:r>
          </a:p>
          <a:p>
            <a:pPr algn="ctr"/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หลังจากลงนามสัญญา</a:t>
            </a:r>
          </a:p>
        </p:txBody>
      </p:sp>
      <p:sp>
        <p:nvSpPr>
          <p:cNvPr id="57" name="สี่เหลี่ยมมุมมน 56"/>
          <p:cNvSpPr/>
          <p:nvPr/>
        </p:nvSpPr>
        <p:spPr>
          <a:xfrm>
            <a:off x="5076056" y="1237184"/>
            <a:ext cx="936104" cy="716632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วันสิ้นปี</a:t>
            </a:r>
          </a:p>
          <a:p>
            <a:pPr algn="ctr"/>
            <a:r>
              <a:rPr lang="th-TH" sz="20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endParaRPr lang="th-TH" sz="2000" b="1" u="sng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9" name="สามเหลี่ยมหน้าจั่ว 58"/>
          <p:cNvSpPr/>
          <p:nvPr/>
        </p:nvSpPr>
        <p:spPr>
          <a:xfrm rot="10800000">
            <a:off x="7236297" y="3385154"/>
            <a:ext cx="4572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1" name="สี่เหลี่ยมมุมมน 60"/>
          <p:cNvSpPr/>
          <p:nvPr/>
        </p:nvSpPr>
        <p:spPr>
          <a:xfrm>
            <a:off x="6876256" y="4375754"/>
            <a:ext cx="1155576" cy="997462"/>
          </a:xfrm>
          <a:prstGeom prst="round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ทำสัญญา</a:t>
            </a:r>
          </a:p>
          <a:p>
            <a:pPr algn="ctr"/>
            <a:r>
              <a:rPr lang="th-TH" sz="20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เมื่อได้รับเงินงวด</a:t>
            </a:r>
          </a:p>
        </p:txBody>
      </p:sp>
      <p:pic>
        <p:nvPicPr>
          <p:cNvPr id="65" name="รูปภาพ 64" descr="หลอดไฟ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174172"/>
            <a:ext cx="10668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" name="สี่เหลี่ยมมุมมน 39"/>
          <p:cNvSpPr/>
          <p:nvPr/>
        </p:nvSpPr>
        <p:spPr>
          <a:xfrm>
            <a:off x="6300192" y="300608"/>
            <a:ext cx="2520280" cy="68012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การซื้อ / การจ้าง / การเช่า</a:t>
            </a:r>
          </a:p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ที่ไม่ใช้งานต่อเนื่อง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H="1" flipV="1">
            <a:off x="3696494" y="1958752"/>
            <a:ext cx="11410" cy="4271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สี่เหลี่ยมมุมมน 57"/>
          <p:cNvSpPr/>
          <p:nvPr/>
        </p:nvSpPr>
        <p:spPr>
          <a:xfrm>
            <a:off x="2209800" y="1958752"/>
            <a:ext cx="1447800" cy="457200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Ex.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17 ก.ย.</a:t>
            </a:r>
            <a:endParaRPr lang="th-TH" sz="24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8" name="Straight Arrow Connector 47"/>
          <p:cNvCxnSpPr>
            <a:stCxn id="59" idx="3"/>
          </p:cNvCxnSpPr>
          <p:nvPr/>
        </p:nvCxnSpPr>
        <p:spPr>
          <a:xfrm flipV="1">
            <a:off x="7464897" y="1937354"/>
            <a:ext cx="0" cy="14478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9" name="สี่เหลี่ยมมุมมน 57"/>
          <p:cNvSpPr/>
          <p:nvPr/>
        </p:nvSpPr>
        <p:spPr>
          <a:xfrm>
            <a:off x="6516216" y="1982382"/>
            <a:ext cx="936104" cy="798546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Ex.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 ม.ค.</a:t>
            </a:r>
            <a:endParaRPr lang="th-TH" sz="24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04800" y="462575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ทำรายงาน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ขอซื้อขอจ้าง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2743200" y="4607058"/>
            <a:ext cx="11430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ดำเนินการ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จัดซื้อจัดจ้าง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2555776" y="3470920"/>
            <a:ext cx="1584176" cy="93116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ประกาศเชิญชวน</a:t>
            </a:r>
          </a:p>
          <a:p>
            <a:pPr algn="ctr">
              <a:buFont typeface="Arial" pitchFamily="34" charset="0"/>
              <a:buChar char="•"/>
            </a:pPr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วิธี </a:t>
            </a:r>
            <a:r>
              <a:rPr lang="en-US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e – </a:t>
            </a:r>
            <a:r>
              <a:rPr lang="en-US" sz="14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market</a:t>
            </a:r>
          </a:p>
          <a:p>
            <a:pPr algn="ctr">
              <a:buFont typeface="Arial" pitchFamily="34" charset="0"/>
              <a:buChar char="•"/>
            </a:pPr>
            <a:r>
              <a:rPr lang="en-US" sz="14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4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วิธี </a:t>
            </a:r>
            <a:r>
              <a:rPr lang="en-US" sz="14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e – bidding</a:t>
            </a:r>
          </a:p>
          <a:p>
            <a:pPr algn="ctr">
              <a:buFont typeface="Arial" pitchFamily="34" charset="0"/>
              <a:buChar char="•"/>
            </a:pPr>
            <a:r>
              <a:rPr lang="en-US" sz="14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4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วิธีสอบราคา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4114800" y="4607058"/>
            <a:ext cx="745232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อนุมัติ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สั่งซื้อ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สั่งจ้าง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1524000" y="462575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เห็นชอบ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2954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5146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8862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3352800" y="5330246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V="1">
            <a:off x="7464897" y="3689954"/>
            <a:ext cx="0" cy="6858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สี่เหลี่ยมมุมมน 35"/>
          <p:cNvSpPr/>
          <p:nvPr/>
        </p:nvSpPr>
        <p:spPr>
          <a:xfrm>
            <a:off x="5796136" y="1237184"/>
            <a:ext cx="1008112" cy="716632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วันเริ่มปี</a:t>
            </a:r>
          </a:p>
          <a:p>
            <a:pPr algn="ctr"/>
            <a:r>
              <a:rPr lang="th-TH" sz="20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endParaRPr lang="th-TH" sz="2000" b="1" u="sng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8" name="Rounded Rectangle 10"/>
          <p:cNvSpPr/>
          <p:nvPr/>
        </p:nvSpPr>
        <p:spPr>
          <a:xfrm>
            <a:off x="323528" y="3682008"/>
            <a:ext cx="1008112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จัดทำแผน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การจัดซื้อ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จัดจ้างประจำปี</a:t>
            </a:r>
          </a:p>
        </p:txBody>
      </p:sp>
      <p:sp>
        <p:nvSpPr>
          <p:cNvPr id="39" name="Rounded Rectangle 10"/>
          <p:cNvSpPr/>
          <p:nvPr/>
        </p:nvSpPr>
        <p:spPr>
          <a:xfrm>
            <a:off x="323528" y="556980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จัดทำ </a:t>
            </a:r>
            <a:r>
              <a:rPr lang="en-US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TOR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ราคากลาง</a:t>
            </a:r>
          </a:p>
        </p:txBody>
      </p:sp>
      <p:cxnSp>
        <p:nvCxnSpPr>
          <p:cNvPr id="42" name="Straight Connector 70"/>
          <p:cNvCxnSpPr/>
          <p:nvPr/>
        </p:nvCxnSpPr>
        <p:spPr>
          <a:xfrm>
            <a:off x="827584" y="5338192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70"/>
          <p:cNvCxnSpPr/>
          <p:nvPr/>
        </p:nvCxnSpPr>
        <p:spPr>
          <a:xfrm>
            <a:off x="827584" y="440208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54"/>
          <p:cNvSpPr/>
          <p:nvPr/>
        </p:nvSpPr>
        <p:spPr>
          <a:xfrm>
            <a:off x="2555776" y="5567535"/>
            <a:ext cx="1584176" cy="7787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หนังสือเชิญชวน</a:t>
            </a:r>
          </a:p>
          <a:p>
            <a:pPr algn="ctr">
              <a:buFont typeface="Arial" pitchFamily="34" charset="0"/>
              <a:buChar char="•"/>
            </a:pPr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วิธีคัดเลือก</a:t>
            </a:r>
            <a:endParaRPr lang="en-US" sz="1400" b="1" kern="0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Arial" pitchFamily="34" charset="0"/>
              <a:buChar char="•"/>
            </a:pPr>
            <a:r>
              <a:rPr lang="en-US" sz="14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4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วิธีเฉพาะเจาะจง</a:t>
            </a:r>
            <a:endParaRPr lang="en-US" sz="1400" b="1" kern="0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4" name="Straight Connector 70"/>
          <p:cNvCxnSpPr/>
          <p:nvPr/>
        </p:nvCxnSpPr>
        <p:spPr>
          <a:xfrm>
            <a:off x="3347864" y="440208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ounded Rectangle 61"/>
          <p:cNvSpPr/>
          <p:nvPr/>
        </p:nvSpPr>
        <p:spPr>
          <a:xfrm>
            <a:off x="5076056" y="5554216"/>
            <a:ext cx="72008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อุทธรณ์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ร้องเรียน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(ถ้ามี)</a:t>
            </a:r>
          </a:p>
        </p:txBody>
      </p:sp>
      <p:sp>
        <p:nvSpPr>
          <p:cNvPr id="81" name="Rounded Rectangle 61"/>
          <p:cNvSpPr/>
          <p:nvPr/>
        </p:nvSpPr>
        <p:spPr>
          <a:xfrm>
            <a:off x="5076056" y="4618112"/>
            <a:ext cx="72008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ประกาศ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ผู้ชนะ</a:t>
            </a:r>
          </a:p>
        </p:txBody>
      </p:sp>
      <p:cxnSp>
        <p:nvCxnSpPr>
          <p:cNvPr id="82" name="Straight Connector 68"/>
          <p:cNvCxnSpPr/>
          <p:nvPr/>
        </p:nvCxnSpPr>
        <p:spPr>
          <a:xfrm>
            <a:off x="4860032" y="49781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71"/>
          <p:cNvCxnSpPr/>
          <p:nvPr/>
        </p:nvCxnSpPr>
        <p:spPr>
          <a:xfrm>
            <a:off x="5436096" y="530120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Rounded Rectangle 61"/>
          <p:cNvSpPr/>
          <p:nvPr/>
        </p:nvSpPr>
        <p:spPr>
          <a:xfrm>
            <a:off x="6444208" y="5460810"/>
            <a:ext cx="2088232" cy="7044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สัญญามีผลตั้งแต่วันที่ลงนาม</a:t>
            </a:r>
          </a:p>
          <a:p>
            <a:pPr algn="ctr"/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โดยไม่มีผลย้อนหลัง</a:t>
            </a:r>
          </a:p>
        </p:txBody>
      </p:sp>
      <p:cxnSp>
        <p:nvCxnSpPr>
          <p:cNvPr id="98" name="ลูกศรเชื่อมต่อแบบตรง 97"/>
          <p:cNvCxnSpPr/>
          <p:nvPr/>
        </p:nvCxnSpPr>
        <p:spPr>
          <a:xfrm>
            <a:off x="6012160" y="5013176"/>
            <a:ext cx="864096" cy="0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021074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0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1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92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9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9ABB-FA80-4A8E-BAA5-0838C9C82E89}" type="slidenum">
              <a:rPr lang="en-US" smtClean="0">
                <a:latin typeface="EucrosiaUPC" pitchFamily="18" charset="-34"/>
                <a:cs typeface="EucrosiaUPC" pitchFamily="18" charset="-34"/>
              </a:rPr>
              <a:pPr/>
              <a:t>74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8" name="ตัวเชื่อมต่อตรง 7"/>
          <p:cNvCxnSpPr/>
          <p:nvPr/>
        </p:nvCxnSpPr>
        <p:spPr>
          <a:xfrm rot="5400000">
            <a:off x="5748858" y="1996058"/>
            <a:ext cx="381000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สี่เหลี่ยมมุมมน 8"/>
          <p:cNvSpPr/>
          <p:nvPr/>
        </p:nvSpPr>
        <p:spPr>
          <a:xfrm>
            <a:off x="395536" y="1027584"/>
            <a:ext cx="1440160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ปี </a:t>
            </a:r>
            <a:r>
              <a:rPr lang="th-TH" sz="20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 ปัจจุบัน</a:t>
            </a:r>
          </a:p>
        </p:txBody>
      </p:sp>
      <p:cxnSp>
        <p:nvCxnSpPr>
          <p:cNvPr id="29" name="ตัวเชื่อมต่อตรง 28"/>
          <p:cNvCxnSpPr/>
          <p:nvPr/>
        </p:nvCxnSpPr>
        <p:spPr>
          <a:xfrm>
            <a:off x="5939358" y="228600"/>
            <a:ext cx="794" cy="1472208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ตัวเชื่อมต่อตรง 29"/>
          <p:cNvCxnSpPr/>
          <p:nvPr/>
        </p:nvCxnSpPr>
        <p:spPr>
          <a:xfrm>
            <a:off x="5940152" y="2276872"/>
            <a:ext cx="0" cy="4248472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สี่เหลี่ยมมุมมน 31"/>
          <p:cNvSpPr/>
          <p:nvPr/>
        </p:nvSpPr>
        <p:spPr>
          <a:xfrm>
            <a:off x="323528" y="2564904"/>
            <a:ext cx="5544616" cy="792088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เริ่มดำเนินการจ้างหรือเช่าเมื่องบประมาณผ่านความเห็นชอบจากผู้มีอำนาจอนุมัติ</a:t>
            </a:r>
          </a:p>
          <a:p>
            <a:pPr algn="ctr"/>
            <a:r>
              <a:rPr lang="th-TH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(ระเบียบฯ ข้อ 11–12 ประกอบ</a:t>
            </a:r>
            <a:r>
              <a:rPr lang="en-US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</a:t>
            </a:r>
            <a:r>
              <a:rPr lang="en-US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.371</a:t>
            </a:r>
            <a:r>
              <a:rPr lang="th-TH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ลว.5 ส.ค. 62</a:t>
            </a:r>
            <a:r>
              <a:rPr lang="en-US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, </a:t>
            </a:r>
            <a:r>
              <a:rPr lang="th-TH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ว.414 ลว.17 ก.ย. 61,</a:t>
            </a:r>
          </a:p>
          <a:p>
            <a:pPr algn="ctr"/>
            <a:r>
              <a:rPr lang="th-TH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 ว.708 ลว. 29 มิ.ย. 65 )</a:t>
            </a:r>
          </a:p>
        </p:txBody>
      </p:sp>
      <p:cxnSp>
        <p:nvCxnSpPr>
          <p:cNvPr id="34" name="ตัวเชื่อมต่อตรง 33"/>
          <p:cNvCxnSpPr/>
          <p:nvPr/>
        </p:nvCxnSpPr>
        <p:spPr>
          <a:xfrm>
            <a:off x="395536" y="1953816"/>
            <a:ext cx="849694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สี่เหลี่ยมมุมมน 39"/>
          <p:cNvSpPr/>
          <p:nvPr/>
        </p:nvSpPr>
        <p:spPr>
          <a:xfrm>
            <a:off x="7236296" y="1171600"/>
            <a:ext cx="144016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ปี </a:t>
            </a:r>
            <a:r>
              <a:rPr lang="th-TH" sz="20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r>
              <a:rPr lang="en-US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ถัดไป</a:t>
            </a:r>
          </a:p>
        </p:txBody>
      </p:sp>
      <p:sp>
        <p:nvSpPr>
          <p:cNvPr id="50" name="สี่เหลี่ยมมุมมน 49"/>
          <p:cNvSpPr/>
          <p:nvPr/>
        </p:nvSpPr>
        <p:spPr>
          <a:xfrm>
            <a:off x="5940152" y="2102330"/>
            <a:ext cx="1296144" cy="1326670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ผู้รับจ้าง</a:t>
            </a:r>
          </a:p>
          <a:p>
            <a:pPr algn="ctr"/>
            <a:r>
              <a: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เริ่มปฏิบัติงาน</a:t>
            </a:r>
          </a:p>
          <a:p>
            <a:pPr algn="ctr"/>
            <a:r>
              <a: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หลังจากตั้งแต่วันเริ่มปี </a:t>
            </a:r>
            <a:r>
              <a:rPr lang="th-TH" sz="16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ม. หรือวันเปิดทำการแล้วแต่กรณี</a:t>
            </a:r>
          </a:p>
        </p:txBody>
      </p:sp>
      <p:sp>
        <p:nvSpPr>
          <p:cNvPr id="57" name="สี่เหลี่ยมมุมมน 56"/>
          <p:cNvSpPr/>
          <p:nvPr/>
        </p:nvSpPr>
        <p:spPr>
          <a:xfrm>
            <a:off x="5076056" y="1052736"/>
            <a:ext cx="936104" cy="716632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วันสิ้นปี</a:t>
            </a:r>
          </a:p>
          <a:p>
            <a:pPr algn="ctr"/>
            <a:r>
              <a:rPr lang="th-TH" sz="18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endParaRPr lang="th-TH" sz="1800" b="1" u="sng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1" name="สี่เหลี่ยมมุมมน 60"/>
          <p:cNvSpPr/>
          <p:nvPr/>
        </p:nvSpPr>
        <p:spPr>
          <a:xfrm>
            <a:off x="6876256" y="3439650"/>
            <a:ext cx="1368152" cy="853446"/>
          </a:xfrm>
          <a:prstGeom prst="round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ทำสัญญาจ้าง/เช่า</a:t>
            </a:r>
          </a:p>
          <a:p>
            <a:pPr algn="ctr"/>
            <a:r>
              <a:rPr lang="th-TH" sz="1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เมื่อได้รับเงินงวด</a:t>
            </a:r>
          </a:p>
          <a:p>
            <a:pPr algn="ctr"/>
            <a:r>
              <a:rPr lang="th-TH" sz="1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(ลงวันที่ปัจจุบัน)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5076056" y="1988840"/>
            <a:ext cx="0" cy="5760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7596336" y="1981200"/>
            <a:ext cx="0" cy="14478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304800" y="462575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ทำรายงาน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ขอจ้าง/ขอเช่า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2743200" y="4607058"/>
            <a:ext cx="11430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ดำเนินการจ้าง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หรือเช่า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2123728" y="3429000"/>
            <a:ext cx="2376264" cy="9730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5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ต้องการจัดหาผู้ประกอบการรายใหม่ โดยวิธีประกาศเชิญชวน</a:t>
            </a:r>
            <a:endParaRPr lang="en-US" sz="1500" b="1" kern="0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Arial" pitchFamily="34" charset="0"/>
              <a:buChar char="•"/>
            </a:pPr>
            <a:r>
              <a:rPr lang="en-US" sz="18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วิธี </a:t>
            </a:r>
            <a:r>
              <a:rPr lang="en-US" sz="18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e – bidding</a:t>
            </a:r>
          </a:p>
          <a:p>
            <a:pPr algn="ctr">
              <a:buFont typeface="Arial" pitchFamily="34" charset="0"/>
              <a:buChar char="•"/>
            </a:pPr>
            <a:r>
              <a:rPr lang="en-US" sz="15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5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วิธีสอบราคา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4114800" y="4607058"/>
            <a:ext cx="745232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อนุมัติ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สั่งจ้าง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สั่งเช่า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1524000" y="462575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เห็นชอบ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2954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5146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8862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3352800" y="530120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สี่เหลี่ยมมุมมน 35"/>
          <p:cNvSpPr/>
          <p:nvPr/>
        </p:nvSpPr>
        <p:spPr>
          <a:xfrm>
            <a:off x="5868144" y="1052736"/>
            <a:ext cx="1008112" cy="716632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วันเริ่มปี</a:t>
            </a:r>
          </a:p>
          <a:p>
            <a:pPr algn="ctr"/>
            <a:r>
              <a:rPr lang="th-TH" sz="18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endParaRPr lang="th-TH" sz="18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8" name="Rounded Rectangle 10"/>
          <p:cNvSpPr/>
          <p:nvPr/>
        </p:nvSpPr>
        <p:spPr>
          <a:xfrm>
            <a:off x="323528" y="3682008"/>
            <a:ext cx="1008112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จัดทำแผน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การจัดซื้อ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จัดจ้างประจำปี</a:t>
            </a:r>
          </a:p>
        </p:txBody>
      </p:sp>
      <p:sp>
        <p:nvSpPr>
          <p:cNvPr id="39" name="Rounded Rectangle 10"/>
          <p:cNvSpPr/>
          <p:nvPr/>
        </p:nvSpPr>
        <p:spPr>
          <a:xfrm>
            <a:off x="323528" y="556980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จัดทำ </a:t>
            </a:r>
            <a:r>
              <a:rPr lang="en-US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TOR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ราคากลาง</a:t>
            </a:r>
          </a:p>
        </p:txBody>
      </p:sp>
      <p:cxnSp>
        <p:nvCxnSpPr>
          <p:cNvPr id="42" name="Straight Connector 70"/>
          <p:cNvCxnSpPr/>
          <p:nvPr/>
        </p:nvCxnSpPr>
        <p:spPr>
          <a:xfrm>
            <a:off x="827584" y="5338192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70"/>
          <p:cNvCxnSpPr/>
          <p:nvPr/>
        </p:nvCxnSpPr>
        <p:spPr>
          <a:xfrm>
            <a:off x="827584" y="440208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54"/>
          <p:cNvSpPr/>
          <p:nvPr/>
        </p:nvSpPr>
        <p:spPr>
          <a:xfrm>
            <a:off x="2267744" y="5517233"/>
            <a:ext cx="2160240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ต้องการจ้างหรือเช่าจากรายเดิม</a:t>
            </a:r>
          </a:p>
          <a:p>
            <a:pPr algn="ctr">
              <a:buFont typeface="Arial" pitchFamily="34" charset="0"/>
              <a:buChar char="•"/>
            </a:pPr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ดำเนินการตาม ว. 347 </a:t>
            </a:r>
            <a:r>
              <a:rPr lang="th-TH" sz="1400" b="1" dirty="0" err="1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8 ก.ย.60 โดยใช้วิธีเฉพาะเจาะจง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ตามระเบียบฯ ข้อ 78(ค)</a:t>
            </a:r>
            <a:endParaRPr lang="en-US" sz="1400" b="1" kern="0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4" name="Straight Connector 70"/>
          <p:cNvCxnSpPr/>
          <p:nvPr/>
        </p:nvCxnSpPr>
        <p:spPr>
          <a:xfrm>
            <a:off x="3347864" y="440208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ounded Rectangle 61"/>
          <p:cNvSpPr/>
          <p:nvPr/>
        </p:nvSpPr>
        <p:spPr>
          <a:xfrm>
            <a:off x="5076056" y="3717032"/>
            <a:ext cx="72008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อุทธรณ์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ร้องเรียน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(ถ้ามี)</a:t>
            </a:r>
          </a:p>
        </p:txBody>
      </p:sp>
      <p:sp>
        <p:nvSpPr>
          <p:cNvPr id="81" name="Rounded Rectangle 61"/>
          <p:cNvSpPr/>
          <p:nvPr/>
        </p:nvSpPr>
        <p:spPr>
          <a:xfrm>
            <a:off x="5076056" y="4618112"/>
            <a:ext cx="72008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ประกาศ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ผู้ชนะ</a:t>
            </a:r>
          </a:p>
        </p:txBody>
      </p:sp>
      <p:cxnSp>
        <p:nvCxnSpPr>
          <p:cNvPr id="82" name="Straight Connector 68"/>
          <p:cNvCxnSpPr/>
          <p:nvPr/>
        </p:nvCxnSpPr>
        <p:spPr>
          <a:xfrm>
            <a:off x="4860032" y="49781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71"/>
          <p:cNvCxnSpPr/>
          <p:nvPr/>
        </p:nvCxnSpPr>
        <p:spPr>
          <a:xfrm>
            <a:off x="5436096" y="4443230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Rounded Rectangle 61"/>
          <p:cNvSpPr/>
          <p:nvPr/>
        </p:nvSpPr>
        <p:spPr>
          <a:xfrm>
            <a:off x="6300192" y="5301208"/>
            <a:ext cx="2592288" cy="7044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สัญญาจ้างหรือเช่ามีผลผลย้อนหลังไปถึงวันเริ่มต้นปี </a:t>
            </a:r>
            <a:r>
              <a:rPr lang="th-TH" sz="1600" b="1" dirty="0" err="1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ม. หรือวันที่ทำงานจริง</a:t>
            </a:r>
          </a:p>
          <a:p>
            <a:pPr>
              <a:buFont typeface="Arial" pitchFamily="34" charset="0"/>
              <a:buChar char="•"/>
            </a:pP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ตาม ว.346 </a:t>
            </a:r>
            <a:r>
              <a:rPr lang="th-TH" sz="1600" b="1" dirty="0" err="1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8 ก.ย. 60</a:t>
            </a:r>
          </a:p>
          <a:p>
            <a:pPr>
              <a:buFont typeface="Arial" pitchFamily="34" charset="0"/>
              <a:buChar char="•"/>
            </a:pPr>
            <a:endParaRPr lang="th-TH" sz="1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98" name="ลูกศรเชื่อมต่อแบบตรง 97"/>
          <p:cNvCxnSpPr/>
          <p:nvPr/>
        </p:nvCxnSpPr>
        <p:spPr>
          <a:xfrm>
            <a:off x="6012160" y="3933056"/>
            <a:ext cx="864096" cy="0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6" name="สี่เหลี่ยมมุมมน 39"/>
          <p:cNvSpPr/>
          <p:nvPr/>
        </p:nvSpPr>
        <p:spPr>
          <a:xfrm>
            <a:off x="6948264" y="260648"/>
            <a:ext cx="1872208" cy="608112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การจ้าง / การเช่า </a:t>
            </a:r>
          </a:p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ที่เป็นงานต่อเนื่อง</a:t>
            </a:r>
          </a:p>
        </p:txBody>
      </p:sp>
      <p:sp>
        <p:nvSpPr>
          <p:cNvPr id="64" name="สี่เหลี่ยมมุมมน 63"/>
          <p:cNvSpPr/>
          <p:nvPr/>
        </p:nvSpPr>
        <p:spPr>
          <a:xfrm>
            <a:off x="1907704" y="1340768"/>
            <a:ext cx="2880320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สัญญาซื้อหรือจ้างหรือเช่า ❶ </a:t>
            </a:r>
            <a:r>
              <a:rPr lang="en-US" sz="18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12 </a:t>
            </a:r>
            <a:r>
              <a:rPr lang="th-TH" sz="18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เดือน </a:t>
            </a:r>
          </a:p>
        </p:txBody>
      </p:sp>
      <p:cxnSp>
        <p:nvCxnSpPr>
          <p:cNvPr id="66" name="ลูกศรเชื่อมต่อแบบตรง 65"/>
          <p:cNvCxnSpPr/>
          <p:nvPr/>
        </p:nvCxnSpPr>
        <p:spPr>
          <a:xfrm>
            <a:off x="2633464" y="1152500"/>
            <a:ext cx="2514600" cy="1588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7" name="สี่เหลี่ยมมุมมน 66"/>
          <p:cNvSpPr/>
          <p:nvPr/>
        </p:nvSpPr>
        <p:spPr>
          <a:xfrm>
            <a:off x="1907704" y="739552"/>
            <a:ext cx="2878832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สัญญาซื้อหรือจ้างหรือเช่า ❷ .....</a:t>
            </a:r>
            <a:r>
              <a:rPr lang="en-US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เดือน </a:t>
            </a:r>
          </a:p>
        </p:txBody>
      </p:sp>
      <p:cxnSp>
        <p:nvCxnSpPr>
          <p:cNvPr id="70" name="ลูกศรเชื่อมต่อแบบตรง 69"/>
          <p:cNvCxnSpPr/>
          <p:nvPr/>
        </p:nvCxnSpPr>
        <p:spPr>
          <a:xfrm flipV="1">
            <a:off x="395536" y="1769468"/>
            <a:ext cx="4752528" cy="3348"/>
          </a:xfrm>
          <a:prstGeom prst="straightConnector1">
            <a:avLst/>
          </a:prstGeom>
          <a:ln>
            <a:solidFill>
              <a:srgbClr val="0099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9" name="สี่เหลี่ยมผืนผ้า 78"/>
          <p:cNvSpPr/>
          <p:nvPr/>
        </p:nvSpPr>
        <p:spPr>
          <a:xfrm>
            <a:off x="467544" y="190381"/>
            <a:ext cx="54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มีความต้องการพัสดุเพิ่มเติมระหว่างสัญญาเดิมไม่สิ้นสุด</a:t>
            </a:r>
          </a:p>
          <a:p>
            <a:pPr>
              <a:buFont typeface="Arial" pitchFamily="34" charset="0"/>
              <a:buChar char="•"/>
            </a:pP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ดำเนินการตาม มาตรา 56(2)(จ) (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Repeat Order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 และระเบียบฯ ข้อ 78(ค)</a:t>
            </a:r>
            <a:endParaRPr lang="th-TH" sz="1800" dirty="0"/>
          </a:p>
        </p:txBody>
      </p:sp>
      <p:sp>
        <p:nvSpPr>
          <p:cNvPr id="85" name="สี่เหลี่ยมมุมมน 84"/>
          <p:cNvSpPr/>
          <p:nvPr/>
        </p:nvSpPr>
        <p:spPr>
          <a:xfrm>
            <a:off x="1043608" y="2060848"/>
            <a:ext cx="3816424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สัญญาจ้างหรือเช่า ❶ ❷ สิ้นสุด ณ วันสิ้นปี </a:t>
            </a:r>
            <a:r>
              <a:rPr lang="th-TH" sz="18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</a:p>
          <a:p>
            <a:pPr algn="ctr"/>
            <a:r>
              <a: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จำเป็นต้องจ้างหรือเช่าต่อเนื่อง </a:t>
            </a:r>
          </a:p>
        </p:txBody>
      </p:sp>
      <p:cxnSp>
        <p:nvCxnSpPr>
          <p:cNvPr id="99" name="ลูกศรเชื่อมต่อแบบตรง 98"/>
          <p:cNvCxnSpPr>
            <a:stCxn id="106" idx="2"/>
          </p:cNvCxnSpPr>
          <p:nvPr/>
        </p:nvCxnSpPr>
        <p:spPr>
          <a:xfrm flipH="1">
            <a:off x="6012160" y="5013176"/>
            <a:ext cx="1584176" cy="0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4" name="ลูกศรเชื่อมต่อแบบตรง 103"/>
          <p:cNvCxnSpPr>
            <a:stCxn id="106" idx="2"/>
          </p:cNvCxnSpPr>
          <p:nvPr/>
        </p:nvCxnSpPr>
        <p:spPr>
          <a:xfrm>
            <a:off x="7596336" y="5013176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6" name="แผนผังลำดับงาน: ผสาน 105"/>
          <p:cNvSpPr/>
          <p:nvPr/>
        </p:nvSpPr>
        <p:spPr>
          <a:xfrm>
            <a:off x="7524328" y="4365104"/>
            <a:ext cx="144016" cy="648072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8" name="แผนผังลำดับงาน: ผสาน 107"/>
          <p:cNvSpPr/>
          <p:nvPr/>
        </p:nvSpPr>
        <p:spPr>
          <a:xfrm>
            <a:off x="6516216" y="3501008"/>
            <a:ext cx="144016" cy="432048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7018784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Manual Input 7"/>
          <p:cNvSpPr/>
          <p:nvPr/>
        </p:nvSpPr>
        <p:spPr>
          <a:xfrm>
            <a:off x="5508104" y="3717032"/>
            <a:ext cx="3384376" cy="864096"/>
          </a:xfrm>
          <a:prstGeom prst="flowChartManualInpu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การจัดซื้อจัดจ้าง</a:t>
            </a:r>
            <a:b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ที่ไม่ต้องดำเนินการขั้นตอนปกติ</a:t>
            </a:r>
            <a:endParaRPr lang="th-TH" b="1" dirty="0">
              <a:solidFill>
                <a:srgbClr val="0000FF"/>
              </a:solidFill>
              <a:effectLst>
                <a:reflection blurRad="6350" stA="60000" endA="900" endPos="580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75</a:t>
            </a:fld>
            <a:endParaRPr lang="th-TH"/>
          </a:p>
        </p:txBody>
      </p:sp>
      <p:sp>
        <p:nvSpPr>
          <p:cNvPr id="5" name="Pentagon 4"/>
          <p:cNvSpPr/>
          <p:nvPr/>
        </p:nvSpPr>
        <p:spPr>
          <a:xfrm>
            <a:off x="539552" y="1412776"/>
            <a:ext cx="3024336" cy="936104"/>
          </a:xfrm>
          <a:prstGeom prst="homePlat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Chevron 5"/>
          <p:cNvSpPr/>
          <p:nvPr/>
        </p:nvSpPr>
        <p:spPr>
          <a:xfrm>
            <a:off x="3347864" y="1412776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653173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76</a:t>
            </a:fld>
            <a:endParaRPr lang="th-TH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2008" y="66680"/>
          <a:ext cx="9036496" cy="667581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237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127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33278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EucrosiaUPC" pitchFamily="18" charset="-34"/>
                          <a:cs typeface="EucrosiaUPC" pitchFamily="18" charset="-34"/>
                        </a:rPr>
                        <a:t>เงือนไขวิธีเฉพาะเจาะจง</a:t>
                      </a:r>
                    </a:p>
                    <a:p>
                      <a:pPr algn="ctr"/>
                      <a:r>
                        <a:rPr lang="th-TH" sz="2400" b="1" dirty="0">
                          <a:latin typeface="EucrosiaUPC" pitchFamily="18" charset="-34"/>
                          <a:cs typeface="EucrosiaUPC" pitchFamily="18" charset="-34"/>
                        </a:rPr>
                        <a:t>พ.ร.บ. มาตรา 56(2)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th-TH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กฎกระทรวง</a:t>
                      </a:r>
                    </a:p>
                    <a:p>
                      <a:pPr algn="ctr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กำหนดวงเงินการจัดซื้อจัดจ้างพัสดุโดยวิธีเฉพาะเจาะจง วงเงินการจัดซื้อจัดจ้าง </a:t>
                      </a:r>
                    </a:p>
                    <a:p>
                      <a:pPr algn="ctr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ที่ไม่ทำข้อตกลงเป็นหนังสือ และวงเงินการจัดซื้อจัดจ้างในการแต่งตั้งผู้ตรวจรับพัสดุ</a:t>
                      </a:r>
                    </a:p>
                    <a:p>
                      <a:pPr algn="ctr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พ.ศ. 2560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ข้อ 1 การจัดซื้อจัดจ้างสินค้า งานบริการ หรืองานก่อสร้าง ที่มีการผลิต จำหน่าย ก่อสร้าง หรือให้บริการทั่วไป และมีวงเงินในการจัดซื้อจัดจ้างครั้งหนึ่ง</a:t>
                      </a: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ไม่เกิน 500,000 บาท </a:t>
                      </a: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ให้ใช้วิธีเฉพาะเจาะจง</a:t>
                      </a:r>
                    </a:p>
                    <a:p>
                      <a:pPr algn="l"/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ข้อ 2 ..................................................</a:t>
                      </a:r>
                    </a:p>
                    <a:p>
                      <a:pPr algn="r"/>
                      <a:r>
                        <a:rPr kumimoji="0" lang="th-TH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ให้ไว้ ณ วันที่ 23 สิงหาคม พ.ศ. 2560</a:t>
                      </a:r>
                      <a:endParaRPr lang="th-TH" sz="22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17074">
                <a:tc>
                  <a:txBody>
                    <a:bodyPr/>
                    <a:lstStyle/>
                    <a:p>
                      <a:r>
                        <a:rPr lang="th-TH" altLang="th-TH" sz="2200" b="1" dirty="0"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(ข) การจัดซื้อจัดจ้างพัสดุที่การผลิต จำหน่าย หรือให้บริการทั่วไป และ</a:t>
                      </a:r>
                    </a:p>
                    <a:p>
                      <a:r>
                        <a:rPr lang="th-TH" altLang="th-TH" sz="2200" b="1" dirty="0"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มีวงเงินในการจัดซื้อจัดจ้างครั้งหนึ่งไม่เกิน</a:t>
                      </a:r>
                      <a:br>
                        <a:rPr lang="th-TH" altLang="th-TH" sz="2200" b="1" dirty="0"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</a:br>
                      <a:r>
                        <a:rPr lang="th-TH" altLang="th-TH" sz="2200" b="1" dirty="0"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วงเงินตามที่กำหนด   ในกฎกระทรวง</a:t>
                      </a:r>
                      <a:endParaRPr lang="th-TH" sz="2400" b="1" dirty="0">
                        <a:solidFill>
                          <a:schemeClr val="tx1"/>
                        </a:solidFill>
                        <a:effectLst>
                          <a:innerShdw blurRad="114300">
                            <a:prstClr val="black"/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th-TH" sz="22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04138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วิธีปฏิบัติ</a:t>
                      </a:r>
                    </a:p>
                    <a:p>
                      <a:pPr algn="ctr"/>
                      <a:r>
                        <a:rPr lang="th-TH" sz="24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ตามระเบียบกระทรวงการคลังฯ</a:t>
                      </a:r>
                      <a:r>
                        <a:rPr lang="th-TH" sz="2400" b="1" baseline="0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ข้อ 79</a:t>
                      </a:r>
                      <a:endParaRPr lang="th-TH" sz="24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1711325" algn="l"/>
                        </a:tabLst>
                      </a:pP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         </a:t>
                      </a: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กรณีตามมาตรา 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56</a:t>
                      </a: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 วรรคหนึ่ง (2) (ข) ให้เจ้าหน้าที่เจรจาตกลงราคากับผู้ประกอบการที่มีอาชีพขายหรือรับจ้างนั้นโดยตรง แล้วให้หัวหน้าเจ้าหน้าที่ซื้อหรือจ้างได้ภายในวงเงินที่ได้รับความเห็นชอบจากหัวหน้าหน่วยงานของรัฐ ตามข้อ </a:t>
                      </a:r>
                      <a:r>
                        <a:rPr lang="en-US" sz="2200" b="1" dirty="0">
                          <a:solidFill>
                            <a:srgbClr val="0000FF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24</a:t>
                      </a:r>
                      <a:endParaRPr kumimoji="0" lang="th-TH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ea typeface="Cordia New" pitchFamily="34" charset="-34"/>
                        <a:cs typeface="EucrosiaUPC" pitchFamily="18" charset="-34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1711325" algn="l"/>
                        </a:tabLst>
                      </a:pP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         การซื้อหรือจ้างตามวรรคหนึ่ง ในกรณีที่</a:t>
                      </a:r>
                      <a:r>
                        <a:rPr kumimoji="0" lang="th-TH" sz="22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มีความจำเป็นเร่งด่วน</a:t>
                      </a:r>
                      <a:r>
                        <a:rPr kumimoji="0" lang="th-TH" sz="22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ที่เกิดขึ้นโดยไม่ได้คาดหมายไว้ก่อน</a:t>
                      </a:r>
                      <a:r>
                        <a:rPr kumimoji="0" lang="th-TH" sz="22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และไม่อาจดำเนินการตามปกติได้ทัน </a:t>
                      </a:r>
                      <a:r>
                        <a:rPr kumimoji="0" lang="th-TH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Cordia New" pitchFamily="34" charset="-34"/>
                          <a:cs typeface="EucrosiaUPC" pitchFamily="18" charset="-34"/>
                        </a:rPr>
                        <a:t>ให้เจ้าหน้าที่หรือผู้ที่รับผิดชอบในการปฏิบัติงานนั้นดำเนินการไปก่อนแล้วรีบรายงานขอความเห็นชอบต่อหัวหน้าหน่วยงานของรัฐ และเมื่อหัวหน้าหน่วยงานของรัฐให้ความเห็นชอบแล้ว ให้ถือว่ารายงานดังกล่าวเป็นหลักฐานการตรวจรับโดยอนุโลม</a:t>
                      </a:r>
                      <a:endParaRPr lang="th-TH" sz="22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FF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802395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E04607-A9D2-4BF3-8387-E1C5F3335BB6}" type="slidenum">
              <a:rPr lang="en-US">
                <a:latin typeface="EucrosiaUPC" pitchFamily="18" charset="-34"/>
                <a:cs typeface="EucrosiaUPC" pitchFamily="18" charset="-34"/>
              </a:rPr>
              <a:pPr>
                <a:defRPr/>
              </a:pPr>
              <a:t>77</a:t>
            </a:fld>
            <a:endParaRPr lang="en-US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4995" name="AutoShape 3"/>
          <p:cNvSpPr>
            <a:spLocks noChangeArrowheads="1"/>
          </p:cNvSpPr>
          <p:nvPr/>
        </p:nvSpPr>
        <p:spPr bwMode="auto">
          <a:xfrm>
            <a:off x="1189112" y="1630933"/>
            <a:ext cx="2590800" cy="762000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r>
              <a:rPr lang="th-TH" sz="5400" b="1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ข้อยกเว้น</a:t>
            </a:r>
          </a:p>
        </p:txBody>
      </p:sp>
      <p:sp>
        <p:nvSpPr>
          <p:cNvPr id="84996" name="AutoShape 4"/>
          <p:cNvSpPr>
            <a:spLocks noChangeArrowheads="1"/>
          </p:cNvSpPr>
          <p:nvPr/>
        </p:nvSpPr>
        <p:spPr bwMode="auto">
          <a:xfrm>
            <a:off x="1221904" y="2739008"/>
            <a:ext cx="2485256" cy="762000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r>
              <a:rPr lang="th-TH" sz="5400" b="1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วิธีการ</a:t>
            </a:r>
            <a:endParaRPr lang="th-TH" sz="4400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3962400" y="1603826"/>
            <a:ext cx="4426024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eaLnBrk="0" hangingPunct="0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กรณีจำเป็นเร่งด่วน</a:t>
            </a:r>
          </a:p>
          <a:p>
            <a:pPr algn="l" eaLnBrk="0" hangingPunct="0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ไม่ได้คาดหมายไว้ก่อน</a:t>
            </a:r>
          </a:p>
          <a:p>
            <a:pPr algn="l" eaLnBrk="0" hangingPunct="0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ดำเนินการตามปกติไม่ทัน</a:t>
            </a:r>
          </a:p>
        </p:txBody>
      </p:sp>
      <p:sp>
        <p:nvSpPr>
          <p:cNvPr id="84998" name="AutoShape 6"/>
          <p:cNvSpPr>
            <a:spLocks noChangeArrowheads="1"/>
          </p:cNvSpPr>
          <p:nvPr/>
        </p:nvSpPr>
        <p:spPr bwMode="auto">
          <a:xfrm>
            <a:off x="684213" y="3710136"/>
            <a:ext cx="7793037" cy="27432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marL="533400" indent="-533400" algn="l" eaLnBrk="0" hangingPunct="0"/>
            <a: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marL="361950" indent="-361950" algn="l" eaLnBrk="0" hangingPunct="0">
              <a:buFont typeface="Wingdings" pitchFamily="2" charset="2"/>
              <a:buChar char="Ø"/>
            </a:pPr>
            <a:r>
              <a:rPr lang="th-TH" sz="40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เจ้าหน้าที่ หรือ ผู้รับผิดชอบดำเนินการไปก่อน</a:t>
            </a:r>
          </a:p>
          <a:p>
            <a:pPr marL="533400" indent="-533400" algn="l" eaLnBrk="0" hangingPunct="0">
              <a:buFont typeface="Wingdings" pitchFamily="2" charset="2"/>
              <a:buChar char="Ø"/>
            </a:pP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รีบรายงานขอความเห็นชอบหัวหน้าหน่วยงานของรัฐ</a:t>
            </a:r>
          </a:p>
          <a:p>
            <a:pPr marL="533400" indent="-533400" algn="l" eaLnBrk="0" hangingPunct="0">
              <a:buFont typeface="Wingdings" pitchFamily="2" charset="2"/>
              <a:buChar char="Ø"/>
            </a:pP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เมื่อได้รับความเห็นชอบแล้ว ให้ถือว่ารายงานดังกล่าว</a:t>
            </a:r>
          </a:p>
          <a:p>
            <a:pPr marL="533400" indent="-533400" algn="l" eaLnBrk="0" hangingPunct="0"/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เป็นหลักฐานการตรวจรับ</a:t>
            </a:r>
            <a:r>
              <a:rPr lang="th-TH" sz="4000" b="1" dirty="0"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marL="533400" indent="-533400" algn="l" eaLnBrk="0" hangingPunct="0"/>
            <a: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</a:t>
            </a:r>
          </a:p>
        </p:txBody>
      </p:sp>
      <p:sp>
        <p:nvSpPr>
          <p:cNvPr id="84999" name="Rectangle 7"/>
          <p:cNvSpPr>
            <a:spLocks noChangeArrowheads="1"/>
          </p:cNvSpPr>
          <p:nvPr/>
        </p:nvSpPr>
        <p:spPr bwMode="auto">
          <a:xfrm>
            <a:off x="1333500" y="266700"/>
            <a:ext cx="67437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 eaLnBrk="0" hangingPunct="0"/>
            <a:r>
              <a:rPr lang="th-TH" sz="5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การดำเนินงานโดยวิธีตกลงราคา </a:t>
            </a:r>
            <a:r>
              <a:rPr lang="th-TH" sz="35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(2)</a:t>
            </a:r>
          </a:p>
        </p:txBody>
      </p:sp>
      <p:sp>
        <p:nvSpPr>
          <p:cNvPr id="9" name="Rectangle 8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79512" y="188640"/>
            <a:ext cx="8784976" cy="1008112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วิธีเฉพาะเจาะจงตามมาตรา 56(2)(ข) </a:t>
            </a:r>
            <a:r>
              <a:rPr lang="en-US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: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กรณีวงเงินไม่เกิน 5 แสนบาท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ประกอบระเบียบกระทรวงการคลังฯ ข้อ 79 วรรคสอง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9" name="ดาว 6 แฉก 18"/>
          <p:cNvSpPr/>
          <p:nvPr/>
        </p:nvSpPr>
        <p:spPr>
          <a:xfrm>
            <a:off x="323528" y="620688"/>
            <a:ext cx="1008112" cy="1152128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>
                <a:latin typeface="EucrosiaUPC" pitchFamily="18" charset="-34"/>
                <a:cs typeface="EucrosiaUPC" pitchFamily="18" charset="-34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576487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animBg="1"/>
      <p:bldP spid="84996" grpId="0" animBg="1"/>
      <p:bldP spid="84997" grpId="0"/>
      <p:bldP spid="84998" grpId="0" animBg="1"/>
      <p:bldP spid="84999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78</a:t>
            </a:fld>
            <a:endParaRPr lang="th-TH"/>
          </a:p>
        </p:txBody>
      </p:sp>
      <p:sp>
        <p:nvSpPr>
          <p:cNvPr id="3" name="ชื่อเรื่อง 1"/>
          <p:cNvSpPr txBox="1">
            <a:spLocks/>
          </p:cNvSpPr>
          <p:nvPr/>
        </p:nvSpPr>
        <p:spPr>
          <a:xfrm>
            <a:off x="371864" y="1679342"/>
            <a:ext cx="2783647" cy="304580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ค่าใช้จ่ายในการบริหารงานของหน่วยงานของรัฐ</a:t>
            </a:r>
            <a:b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</a:b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ที่ได้รับยกเว้นไม่ต้องปฏิบัติตามระเบียบฯ</a:t>
            </a:r>
            <a:r>
              <a:rPr kumimoji="0" lang="th-TH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ข้อ 22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ดาว 6 แฉก 12"/>
          <p:cNvSpPr/>
          <p:nvPr/>
        </p:nvSpPr>
        <p:spPr>
          <a:xfrm>
            <a:off x="1259632" y="455206"/>
            <a:ext cx="1008112" cy="1152128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>
                <a:latin typeface="EucrosiaUPC" pitchFamily="18" charset="-34"/>
                <a:cs typeface="EucrosiaUPC" pitchFamily="18" charset="-34"/>
              </a:rPr>
              <a:t>2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347864" y="188639"/>
            <a:ext cx="5040560" cy="6095703"/>
            <a:chOff x="3347864" y="188639"/>
            <a:chExt cx="5040560" cy="6095703"/>
          </a:xfrm>
        </p:grpSpPr>
        <p:pic>
          <p:nvPicPr>
            <p:cNvPr id="16" name="Picture 15" descr="บริหาร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78743" y="4934940"/>
              <a:ext cx="4937673" cy="1349402"/>
            </a:xfrm>
            <a:prstGeom prst="rect">
              <a:avLst/>
            </a:prstGeom>
          </p:spPr>
        </p:pic>
        <p:grpSp>
          <p:nvGrpSpPr>
            <p:cNvPr id="15" name="Group 14"/>
            <p:cNvGrpSpPr/>
            <p:nvPr/>
          </p:nvGrpSpPr>
          <p:grpSpPr>
            <a:xfrm>
              <a:off x="3347864" y="188639"/>
              <a:ext cx="5040560" cy="4680521"/>
              <a:chOff x="3563888" y="360628"/>
              <a:chExt cx="5066358" cy="5395947"/>
            </a:xfrm>
          </p:grpSpPr>
          <p:pic>
            <p:nvPicPr>
              <p:cNvPr id="4" name="Picture 3" descr="บริหาร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635896" y="360628"/>
                <a:ext cx="4994350" cy="2348633"/>
              </a:xfrm>
              <a:prstGeom prst="rect">
                <a:avLst/>
              </a:prstGeom>
            </p:spPr>
          </p:pic>
          <p:pic>
            <p:nvPicPr>
              <p:cNvPr id="14" name="Picture 13" descr="บริหาร1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563888" y="2802650"/>
                <a:ext cx="5052264" cy="2953925"/>
              </a:xfrm>
              <a:prstGeom prst="rect">
                <a:avLst/>
              </a:prstGeom>
            </p:spPr>
          </p:pic>
        </p:grpSp>
      </p:grpSp>
      <p:pic>
        <p:nvPicPr>
          <p:cNvPr id="19" name="Picture 18" descr="ผู้ชายอารมณ์ดีใจเล็กๆ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16647" y="4766233"/>
            <a:ext cx="969417" cy="157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00464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79</a:t>
            </a:fld>
            <a:endParaRPr lang="th-TH"/>
          </a:p>
        </p:txBody>
      </p:sp>
      <p:pic>
        <p:nvPicPr>
          <p:cNvPr id="3" name="Picture 2" descr="บริหาร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37592"/>
            <a:ext cx="7776863" cy="1219200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4" name="Picture 3" descr="บริหาร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39341" y="1628800"/>
            <a:ext cx="7077075" cy="1143000"/>
          </a:xfrm>
          <a:prstGeom prst="rect">
            <a:avLst/>
          </a:prstGeom>
        </p:spPr>
      </p:pic>
      <p:pic>
        <p:nvPicPr>
          <p:cNvPr id="6" name="Picture 5" descr="บริหาร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7465" y="2780928"/>
            <a:ext cx="7994975" cy="3490147"/>
          </a:xfrm>
          <a:prstGeom prst="rect">
            <a:avLst/>
          </a:prstGeom>
        </p:spPr>
      </p:pic>
      <p:grpSp>
        <p:nvGrpSpPr>
          <p:cNvPr id="5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rgbClr val="0000FF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rgbClr val="0000FF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rgbClr val="0000FF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rgbClr val="0000FF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1348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เลือก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5580112" y="4509120"/>
            <a:ext cx="3473500" cy="2276999"/>
          </a:xfrm>
          <a:prstGeom prst="rect">
            <a:avLst/>
          </a:prstGeom>
        </p:spPr>
      </p:pic>
      <p:pic>
        <p:nvPicPr>
          <p:cNvPr id="10" name="Picture 9" descr="ลูกศร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5575161" flipH="1">
            <a:off x="4608522" y="3775008"/>
            <a:ext cx="1065344" cy="961657"/>
          </a:xfrm>
          <a:prstGeom prst="rect">
            <a:avLst/>
          </a:prstGeom>
        </p:spPr>
      </p:pic>
      <p:pic>
        <p:nvPicPr>
          <p:cNvPr id="9" name="Picture 8" descr="ลูกศร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933043" flipH="1">
            <a:off x="4533070" y="1849652"/>
            <a:ext cx="1008973" cy="81194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th-TH" sz="2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หนังสือคณะกรรมการวินิจฉัยปัญหาการจัดซื้อจัดจ้างและการบริหารพัสดุภาครัฐ ด่วนที่สุด ที่ </a:t>
            </a:r>
            <a:r>
              <a:rPr lang="th-TH" sz="2800" b="1" dirty="0" err="1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0405.2/ว 452 </a:t>
            </a:r>
            <a:r>
              <a:rPr lang="th-TH" sz="2800" b="1" dirty="0" err="1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28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28 พ.ย. 60</a:t>
            </a:r>
          </a:p>
        </p:txBody>
      </p:sp>
      <p:sp>
        <p:nvSpPr>
          <p:cNvPr id="6" name="Oval 5"/>
          <p:cNvSpPr/>
          <p:nvPr/>
        </p:nvSpPr>
        <p:spPr>
          <a:xfrm>
            <a:off x="4427984" y="2708920"/>
            <a:ext cx="1152128" cy="1080120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มาตรา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128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4186808" cy="532859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 typeface="Courier New" pitchFamily="49" charset="0"/>
              <a:buChar char="o"/>
            </a:pPr>
            <a:r>
              <a:rPr lang="th-TH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การใช้ระเบียบ ข้อบังคับ ประกาศ ข้อบัญญัติ หรือข้อกำหนดเกี่ยวกับพัสดุ การจัดซื้อจัดจ้างหรือการบริหารพัสดุ เดิม ให้ใช้บังคับเฉพาะการจัดซื้อจัดจ้างและการบริหารพัสดุที่ได้ดำเนินการก่อนวันที่ พ.ร.บ. มีผลใช้บังคับ ซึ่งการตรวจรับและจ่ายเงินยังไม่แล้วเสร็จเท่านั้น</a:t>
            </a:r>
          </a:p>
          <a:p>
            <a:pPr marL="0" indent="0">
              <a:spcBef>
                <a:spcPts val="0"/>
              </a:spcBef>
              <a:buFont typeface="Courier New" pitchFamily="49" charset="0"/>
              <a:buChar char="o"/>
            </a:pPr>
            <a:r>
              <a:rPr lang="th-TH" sz="20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ในช่วงเวลาดังกล่าว หากมีปัญหาข้อหารือหรือจำเป็นต้องขออนุมัติยกเว้นหรือผ่อนผันการไม่ปฏิบัติตามระเบียบ ข้อบังคับ ประกาศ ข้อบัญญัติ หรือข้อกำหนดเกี่ยวกับพัสดุ การจัดซื้อจัดจ้างหรือการบริหารพัสดุ เดิม</a:t>
            </a:r>
          </a:p>
          <a:p>
            <a:pPr marL="0" indent="0">
              <a:spcBef>
                <a:spcPts val="0"/>
              </a:spcBef>
              <a:buFont typeface="Courier New" pitchFamily="49" charset="0"/>
              <a:buChar char="o"/>
            </a:pP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 การวินิจฉัยตีความ หรืออนุมัติยกเว้นผ่อนผัน</a:t>
            </a:r>
            <a:br>
              <a:rPr lang="th-TH" sz="2000" b="1" dirty="0">
                <a:latin typeface="EucrosiaUPC" pitchFamily="18" charset="-34"/>
                <a:cs typeface="EucrosiaUPC" pitchFamily="18" charset="-34"/>
              </a:rPr>
            </a:br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การไม่ปฏิบัติตามระเบียบ ข้อบังคับ ประกาศ ข้อบัญญัติ หรือข้อกำหนดดังกล่าว ย่อมเป็นอำนาจหน้าที่ของคณะกรรมการว่าด้วยการพัสดุ คณะกรรมการว่าด้วยการพัสดุด้วยวิธีการทางอิเล็กทรอนิกส์ หรือผู้มีอำนาจหน้าที่ตามระเบียบ ข้อบังคับ ประกาศ ข้อบัญญัติ หรือข้อกำหนดข้างต้น แล้วแต่กรณี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569768" y="1268760"/>
            <a:ext cx="3250704" cy="38164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ในกรณีที่มีการตรวจรับและจ่ายเงินแล้วก่อนวันที่ พ.ร.บ. มีผลใช้บังคับ ถือว่าสิ้นสุดการได้รับยกเว้นตามมาตรา 128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การบริหารพัสดุหลังจากนั้นต้องปฏิบัติตาม พ.ร.บ. กฎกระทรวง ระเบียบ และประกาศที่ออกตามความใน พ.ร.บ.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th-TH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หากมีปัญหาข้อหารือหรือจำเป็นต้องขออนุมัติยกเว้นหรือผ่อนผันการไม่ปฏิบัติตามกฎกระทรวงหรือระเบียบที่ออกตามความใน พ.ร.บ. นี้ ย่อมเป็นอำนาจหน้าที่ของคณะกรรมการวินิจฉัยตามนัยมาตรา 29 (3) และ (4) แห่ง พ.ร.บ.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80</a:t>
            </a:fld>
            <a:endParaRPr lang="th-TH"/>
          </a:p>
        </p:txBody>
      </p:sp>
      <p:pic>
        <p:nvPicPr>
          <p:cNvPr id="3" name="Picture 2" descr="บริหาร6.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9100" y="980728"/>
            <a:ext cx="8544190" cy="3404617"/>
          </a:xfrm>
          <a:prstGeom prst="rect">
            <a:avLst/>
          </a:prstGeom>
        </p:spPr>
      </p:pic>
      <p:pic>
        <p:nvPicPr>
          <p:cNvPr id="4" name="Picture 3" descr="บริหาร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7" y="4380753"/>
            <a:ext cx="8568952" cy="2251560"/>
          </a:xfrm>
          <a:prstGeom prst="rect">
            <a:avLst/>
          </a:prstGeom>
        </p:spPr>
      </p:pic>
      <p:pic>
        <p:nvPicPr>
          <p:cNvPr id="5" name="Picture 4" descr="บริหาร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76672"/>
            <a:ext cx="8568952" cy="44200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95536" y="5949280"/>
            <a:ext cx="8568952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772455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81</a:t>
            </a:fld>
            <a:endParaRPr lang="th-TH"/>
          </a:p>
        </p:txBody>
      </p:sp>
      <p:pic>
        <p:nvPicPr>
          <p:cNvPr id="3" name="Picture 2" descr="บริหาร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8640960" cy="442009"/>
          </a:xfrm>
          <a:prstGeom prst="rect">
            <a:avLst/>
          </a:prstGeom>
        </p:spPr>
      </p:pic>
      <p:pic>
        <p:nvPicPr>
          <p:cNvPr id="4" name="Picture 3" descr="บริหาร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916832"/>
            <a:ext cx="8631843" cy="4138042"/>
          </a:xfrm>
          <a:prstGeom prst="rect">
            <a:avLst/>
          </a:prstGeom>
        </p:spPr>
      </p:pic>
      <p:pic>
        <p:nvPicPr>
          <p:cNvPr id="5" name="Picture 4" descr="บริหาร7.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211982"/>
            <a:ext cx="8615684" cy="70485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835144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82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75505"/>
            <a:ext cx="4105838" cy="2536914"/>
          </a:xfrm>
          <a:prstGeom prst="rect">
            <a:avLst/>
          </a:prstGeom>
        </p:spPr>
      </p:pic>
      <p:sp>
        <p:nvSpPr>
          <p:cNvPr id="12" name="ดาว 6 แฉก 12"/>
          <p:cNvSpPr/>
          <p:nvPr/>
        </p:nvSpPr>
        <p:spPr>
          <a:xfrm>
            <a:off x="1835696" y="1017196"/>
            <a:ext cx="1008112" cy="1152128"/>
          </a:xfrm>
          <a:prstGeom prst="star6">
            <a:avLst/>
          </a:prstGeom>
          <a:solidFill>
            <a:srgbClr val="FF99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>
                <a:latin typeface="EucrosiaUPC" pitchFamily="18" charset="-34"/>
                <a:cs typeface="EucrosiaUPC" pitchFamily="18" charset="-34"/>
              </a:rPr>
              <a:t>3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4716016" y="1412776"/>
            <a:ext cx="4176464" cy="4362252"/>
            <a:chOff x="4716016" y="1561994"/>
            <a:chExt cx="4032447" cy="421303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16" y="1561994"/>
              <a:ext cx="4032447" cy="2024218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789405" y="3660521"/>
              <a:ext cx="3959058" cy="2114507"/>
              <a:chOff x="395536" y="1412776"/>
              <a:chExt cx="8496944" cy="4248472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5536" y="1412776"/>
                <a:ext cx="8466416" cy="3044407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6064" y="4608010"/>
                <a:ext cx="8466416" cy="105323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3685848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Manual Input 7"/>
          <p:cNvSpPr/>
          <p:nvPr/>
        </p:nvSpPr>
        <p:spPr>
          <a:xfrm>
            <a:off x="5508104" y="3717032"/>
            <a:ext cx="3384376" cy="864096"/>
          </a:xfrm>
          <a:prstGeom prst="flowChartManualInpu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algn="ctr"/>
            <a:r>
              <a:rPr lang="th-TH" sz="6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กระบวนการจัดซื้อจัดจ้าง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83</a:t>
            </a:fld>
            <a:endParaRPr lang="th-TH"/>
          </a:p>
        </p:txBody>
      </p:sp>
      <p:sp>
        <p:nvSpPr>
          <p:cNvPr id="5" name="Pentagon 4"/>
          <p:cNvSpPr/>
          <p:nvPr/>
        </p:nvSpPr>
        <p:spPr>
          <a:xfrm>
            <a:off x="539552" y="1412776"/>
            <a:ext cx="3024336" cy="936104"/>
          </a:xfrm>
          <a:prstGeom prst="homePlat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Chevron 5"/>
          <p:cNvSpPr/>
          <p:nvPr/>
        </p:nvSpPr>
        <p:spPr>
          <a:xfrm>
            <a:off x="3347864" y="1412776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936223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84</a:t>
            </a:fld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76216"/>
            <a:ext cx="6210230" cy="338437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2132856"/>
            <a:ext cx="4832287" cy="2667825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329854"/>
            <a:ext cx="4337161" cy="2907457"/>
          </a:xfrm>
          <a:prstGeom prst="rect">
            <a:avLst/>
          </a:prstGeom>
          <a:ln>
            <a:solidFill>
              <a:srgbClr val="FF0000"/>
            </a:solidFill>
          </a:ln>
        </p:spPr>
      </p:pic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6" name="TextBox 4"/>
          <p:cNvSpPr txBox="1">
            <a:spLocks noChangeArrowheads="1"/>
          </p:cNvSpPr>
          <p:nvPr/>
        </p:nvSpPr>
        <p:spPr bwMode="auto">
          <a:xfrm>
            <a:off x="179512" y="5026844"/>
            <a:ext cx="4248472" cy="12003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24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altLang="th-TH" sz="2400" b="1" i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หลักเกณฑ์ วิธีการ รายละเอียด และการเปลี่ยนแปลงแผน ให้เป็นไปตามระเบียบที่รัฐมนตรีกำหนด</a:t>
            </a:r>
          </a:p>
        </p:txBody>
      </p:sp>
    </p:spTree>
    <p:extLst>
      <p:ext uri="{BB962C8B-B14F-4D97-AF65-F5344CB8AC3E}">
        <p14:creationId xmlns:p14="http://schemas.microsoft.com/office/powerpoint/2010/main" val="43040050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1"/>
          <p:cNvSpPr txBox="1">
            <a:spLocks/>
          </p:cNvSpPr>
          <p:nvPr/>
        </p:nvSpPr>
        <p:spPr>
          <a:xfrm>
            <a:off x="323528" y="116632"/>
            <a:ext cx="7056784" cy="576064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th-TH" sz="2800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ระเบียบกระทรวงการคลังฯ ส่วนที่ </a:t>
            </a:r>
            <a:r>
              <a:rPr lang="en-US" sz="2800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5 </a:t>
            </a:r>
            <a:r>
              <a:rPr lang="th-TH" sz="2800" b="1" dirty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การจัดทำแผนการจัดซื้อจัดจ้าง</a:t>
            </a:r>
            <a:endParaRPr lang="en-US" sz="2800" b="1" dirty="0"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051719" y="1684856"/>
            <a:ext cx="3024338" cy="3112296"/>
          </a:xfrm>
          <a:prstGeom prst="rect">
            <a:avLst/>
          </a:prstGeom>
          <a:solidFill>
            <a:srgbClr val="FFFFB7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1.</a:t>
            </a: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ชื่อโครงการ</a:t>
            </a:r>
          </a:p>
          <a:p>
            <a:pPr marL="185738" indent="-185738"/>
            <a:r>
              <a:rPr lang="en-US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2.</a:t>
            </a: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วงเงินที่จะจัดซื้อจัดจ้างโดยประมาณ</a:t>
            </a:r>
          </a:p>
          <a:p>
            <a:r>
              <a:rPr lang="en-US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3. </a:t>
            </a: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ระยะเวลาที่คาดว่าจะจัดซื้อจัดจ้าง</a:t>
            </a:r>
          </a:p>
          <a:p>
            <a:r>
              <a:rPr lang="en-US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4. </a:t>
            </a: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รายการอื่นตามที่กรมบัญชีกลางกำหนด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35496" y="1684856"/>
            <a:ext cx="2016222" cy="2968280"/>
          </a:xfrm>
          <a:prstGeom prst="rect">
            <a:avLst/>
          </a:prstGeom>
          <a:solidFill>
            <a:srgbClr val="FFFFB7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buFont typeface="Courier New" pitchFamily="49" charset="0"/>
              <a:buChar char="o"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เมื่อได้รับความเห็นชอบวงเงินงบประมาณที่จะใช้จัดซื้อจัดจ้างจากผู้มีอำนาจอนุมัติแล้ว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ให้เจ้าหน้าที่/ผู้ได้รับมอบหมาย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จัดทำแผนการจัดซื้อจัดจ้างประจำปี</a:t>
            </a: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35496" y="4653136"/>
            <a:ext cx="3888432" cy="2016224"/>
          </a:xfrm>
          <a:prstGeom prst="rect">
            <a:avLst/>
          </a:prstGeom>
          <a:solidFill>
            <a:srgbClr val="CC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1.</a:t>
            </a: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ให้เจ้าหน้าที่หรือผู้ได้รับมอบหมายจัดทำรายงาน / ระบุเหตุผลความจำเป็นที่เปลี่ยน</a:t>
            </a:r>
            <a:endParaRPr lang="en-US" sz="2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en-US" sz="2000" b="1" dirty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2.</a:t>
            </a:r>
            <a:r>
              <a:rPr lang="th-TH" sz="2000" b="1" dirty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 เสนอหัวหน้าหน่วยงานของรัฐเห็นชอบแผนให้ประกาศเผยแพร่ใน</a:t>
            </a:r>
            <a:r>
              <a:rPr lang="en-US" sz="2000" b="1" dirty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 website</a:t>
            </a:r>
            <a:r>
              <a:rPr lang="th-TH" sz="2000" b="1" dirty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 ตามข้อ</a:t>
            </a:r>
            <a:r>
              <a:rPr lang="en-US" sz="2000" b="1" dirty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 11</a:t>
            </a:r>
            <a:r>
              <a:rPr lang="th-TH" sz="2000" b="1" dirty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 วรรคสามต่อไป</a:t>
            </a:r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3923927" y="4653136"/>
            <a:ext cx="3144633" cy="2016224"/>
          </a:xfrm>
          <a:prstGeom prst="rect">
            <a:avLst/>
          </a:prstGeom>
          <a:solidFill>
            <a:srgbClr val="FFCCFF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หลังจากเผยแพร่แผนฯ ให้จัดซื้อจัดจ้างให้เป็นไป</a:t>
            </a:r>
            <a:r>
              <a:rPr lang="th-TH" sz="2000" b="1" i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ตามแผนและขั้นตอนของระเบียบ เพื่อให้พร้อมที่</a:t>
            </a: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จะลงนามสัญญา/ข้อตกลงได้ทันทีเมื่อได้รับอนุมัติทางการเงินแล้ว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6480213" y="1124744"/>
            <a:ext cx="2628291" cy="3544344"/>
          </a:xfrm>
          <a:prstGeom prst="rect">
            <a:avLst/>
          </a:prstGeom>
          <a:solidFill>
            <a:srgbClr val="FFFFB7"/>
          </a:solidFill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buFont typeface="Courier New" pitchFamily="49" charset="0"/>
              <a:buChar char="o"/>
            </a:pPr>
            <a:r>
              <a:rPr lang="th-TH" sz="2000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ให้หัวหน้าเจ้าหน้าที่ประกาศเผยแพร่แผนฯ ที่ได้รับความเห็นชอบแล้ว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ในเว็บไซต์ของกรมบัญชีกลางและของหน่วยงานตามวิธีการที่กรมบัญชีกลางกำหนด และปิดประกาศโดยเปิดเผยที่สำนักงาน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เว้นแต่กรณีที่บัญญัติไว้</a:t>
            </a:r>
          </a:p>
          <a:p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ตามมาตรา </a:t>
            </a:r>
            <a:r>
              <a:rPr lang="en-US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11 </a:t>
            </a: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วรรคหนึ่ง</a:t>
            </a:r>
          </a:p>
        </p:txBody>
      </p:sp>
      <p:sp>
        <p:nvSpPr>
          <p:cNvPr id="24" name="ข้าวหลามตัด 23"/>
          <p:cNvSpPr/>
          <p:nvPr/>
        </p:nvSpPr>
        <p:spPr>
          <a:xfrm>
            <a:off x="2915816" y="548680"/>
            <a:ext cx="756084" cy="410058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EucrosiaUPC" pitchFamily="18" charset="-34"/>
                <a:cs typeface="EucrosiaUPC" pitchFamily="18" charset="-34"/>
              </a:rPr>
              <a:t>2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" name="ข้าวหลามตัด 24"/>
          <p:cNvSpPr/>
          <p:nvPr/>
        </p:nvSpPr>
        <p:spPr>
          <a:xfrm>
            <a:off x="5436096" y="570670"/>
            <a:ext cx="756084" cy="410058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5004047" y="1700808"/>
            <a:ext cx="1476165" cy="3024336"/>
          </a:xfrm>
          <a:prstGeom prst="rect">
            <a:avLst/>
          </a:prstGeom>
          <a:solidFill>
            <a:srgbClr val="FFFFB7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ให้เสนอแผนฯ</a:t>
            </a:r>
          </a:p>
          <a:p>
            <a:pPr algn="ctr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เพื่อขอความเห็นชอบจาก </a:t>
            </a:r>
          </a:p>
          <a:p>
            <a:pPr algn="ctr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</a:p>
          <a:p>
            <a:pPr algn="ctr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ของรัฐ</a:t>
            </a:r>
          </a:p>
        </p:txBody>
      </p:sp>
      <p:sp>
        <p:nvSpPr>
          <p:cNvPr id="11" name="รูปห้าเหลี่ยม 10"/>
          <p:cNvSpPr/>
          <p:nvPr/>
        </p:nvSpPr>
        <p:spPr>
          <a:xfrm>
            <a:off x="4716016" y="1015820"/>
            <a:ext cx="1872208" cy="684988"/>
          </a:xfrm>
          <a:prstGeom prst="homePlat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เสนอขอความเห็นชอบแผนฯ</a:t>
            </a:r>
          </a:p>
        </p:txBody>
      </p:sp>
      <p:sp>
        <p:nvSpPr>
          <p:cNvPr id="13" name="รูปห้าเหลี่ยม 12"/>
          <p:cNvSpPr/>
          <p:nvPr/>
        </p:nvSpPr>
        <p:spPr>
          <a:xfrm>
            <a:off x="2051720" y="980728"/>
            <a:ext cx="3024336" cy="704128"/>
          </a:xfrm>
          <a:prstGeom prst="homePlat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ในแผนฯ อย่างน้อย</a:t>
            </a:r>
          </a:p>
          <a:p>
            <a:pPr algn="ctr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ต้องมีรายการ ดังนี้</a:t>
            </a:r>
          </a:p>
        </p:txBody>
      </p:sp>
      <p:sp>
        <p:nvSpPr>
          <p:cNvPr id="27" name="ข้าวหลามตัด 26"/>
          <p:cNvSpPr/>
          <p:nvPr/>
        </p:nvSpPr>
        <p:spPr>
          <a:xfrm>
            <a:off x="7488324" y="282638"/>
            <a:ext cx="756084" cy="482066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EucrosiaUPC" pitchFamily="18" charset="-34"/>
                <a:cs typeface="EucrosiaUPC" pitchFamily="18" charset="-34"/>
              </a:rPr>
              <a:t>4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รูปห้าเหลี่ยม 27"/>
          <p:cNvSpPr/>
          <p:nvPr/>
        </p:nvSpPr>
        <p:spPr>
          <a:xfrm>
            <a:off x="6444208" y="764704"/>
            <a:ext cx="2699792" cy="360040"/>
          </a:xfrm>
          <a:prstGeom prst="homePlate">
            <a:avLst/>
          </a:prstGeom>
          <a:solidFill>
            <a:srgbClr val="FFFF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ประกาศเผยแพร่แผน ฯ</a:t>
            </a:r>
          </a:p>
        </p:txBody>
      </p:sp>
      <p:sp>
        <p:nvSpPr>
          <p:cNvPr id="29" name="รูปห้าเหลี่ยม 28"/>
          <p:cNvSpPr/>
          <p:nvPr/>
        </p:nvSpPr>
        <p:spPr>
          <a:xfrm>
            <a:off x="35496" y="980728"/>
            <a:ext cx="2304256" cy="704128"/>
          </a:xfrm>
          <a:prstGeom prst="homePlate">
            <a:avLst/>
          </a:prstGeom>
          <a:solidFill>
            <a:srgbClr val="FFC000"/>
          </a:solidFill>
          <a:ln w="63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ให้เริ่มจัดทำแผนฯ        ได้เมื่อใด</a:t>
            </a:r>
          </a:p>
        </p:txBody>
      </p:sp>
      <p:sp>
        <p:nvSpPr>
          <p:cNvPr id="30" name="สี่เหลี่ยมผืนผ้ามุมมน 29"/>
          <p:cNvSpPr/>
          <p:nvPr/>
        </p:nvSpPr>
        <p:spPr>
          <a:xfrm>
            <a:off x="6948264" y="4581128"/>
            <a:ext cx="2088232" cy="2016224"/>
          </a:xfrm>
          <a:prstGeom prst="roundRect">
            <a:avLst/>
          </a:prstGeom>
          <a:solidFill>
            <a:srgbClr val="FFFFB7"/>
          </a:solidFill>
          <a:effectLst>
            <a:softEdge rad="317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หากหน่วยงานของรัฐไม่ประกาศแผนในเว็บไซต์กรมบัญชีกลาง </a:t>
            </a:r>
            <a:r>
              <a:rPr lang="th-TH" sz="20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จะไม่สามารถจัดซื้อจัดจ้างโครงการนั้นได้</a:t>
            </a:r>
          </a:p>
        </p:txBody>
      </p:sp>
      <p:sp>
        <p:nvSpPr>
          <p:cNvPr id="42" name="ดาว 32 แฉก 41"/>
          <p:cNvSpPr/>
          <p:nvPr/>
        </p:nvSpPr>
        <p:spPr>
          <a:xfrm>
            <a:off x="2555776" y="3861048"/>
            <a:ext cx="1296144" cy="637077"/>
          </a:xfrm>
          <a:prstGeom prst="star32">
            <a:avLst/>
          </a:prstGeom>
          <a:solidFill>
            <a:srgbClr val="FF0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ข้อ</a:t>
            </a:r>
            <a:r>
              <a:rPr lang="en-US" sz="2000" b="1" dirty="0">
                <a:latin typeface="EucrosiaUPC" pitchFamily="18" charset="-34"/>
                <a:cs typeface="EucrosiaUPC" pitchFamily="18" charset="-34"/>
              </a:rPr>
              <a:t>13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3" name="ดาว 32 แฉก 42"/>
          <p:cNvSpPr/>
          <p:nvPr/>
        </p:nvSpPr>
        <p:spPr>
          <a:xfrm>
            <a:off x="3995936" y="548680"/>
            <a:ext cx="1296144" cy="576065"/>
          </a:xfrm>
          <a:prstGeom prst="star32">
            <a:avLst/>
          </a:prstGeom>
          <a:solidFill>
            <a:srgbClr val="FF0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ข้อ</a:t>
            </a:r>
            <a:r>
              <a:rPr lang="en-US" sz="2000" b="1" dirty="0">
                <a:latin typeface="EucrosiaUPC" pitchFamily="18" charset="-34"/>
                <a:cs typeface="EucrosiaUPC" pitchFamily="18" charset="-34"/>
              </a:rPr>
              <a:t> 11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z="2000" smtClean="0">
                <a:latin typeface="EucrosiaUPC" pitchFamily="18" charset="-34"/>
                <a:cs typeface="EucrosiaUPC" pitchFamily="18" charset="-34"/>
              </a:rPr>
              <a:pPr/>
              <a:t>85</a:t>
            </a:fld>
            <a:endParaRPr lang="th-TH" sz="20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1" name="ดาว 32 แฉก 30"/>
          <p:cNvSpPr/>
          <p:nvPr/>
        </p:nvSpPr>
        <p:spPr>
          <a:xfrm>
            <a:off x="5076056" y="3861048"/>
            <a:ext cx="1296144" cy="576064"/>
          </a:xfrm>
          <a:prstGeom prst="star32">
            <a:avLst/>
          </a:prstGeom>
          <a:solidFill>
            <a:srgbClr val="FF0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ข้อ</a:t>
            </a:r>
            <a:r>
              <a:rPr lang="en-US" sz="2000" b="1" dirty="0">
                <a:latin typeface="EucrosiaUPC" pitchFamily="18" charset="-34"/>
                <a:cs typeface="EucrosiaUPC" pitchFamily="18" charset="-34"/>
              </a:rPr>
              <a:t> 12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4" name="แผนผังลำดับงาน: สิ้นสุด 33"/>
          <p:cNvSpPr/>
          <p:nvPr/>
        </p:nvSpPr>
        <p:spPr>
          <a:xfrm>
            <a:off x="1115616" y="4475110"/>
            <a:ext cx="2160240" cy="322042"/>
          </a:xfrm>
          <a:prstGeom prst="flowChartTerminator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การเปลี่ยนแปลงแผนฯ</a:t>
            </a:r>
          </a:p>
        </p:txBody>
      </p:sp>
      <p:sp>
        <p:nvSpPr>
          <p:cNvPr id="26" name="ข้าวหลามตัด 25"/>
          <p:cNvSpPr/>
          <p:nvPr/>
        </p:nvSpPr>
        <p:spPr>
          <a:xfrm>
            <a:off x="3851920" y="4365104"/>
            <a:ext cx="756084" cy="520064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EucrosiaUPC" pitchFamily="18" charset="-34"/>
                <a:cs typeface="EucrosiaUPC" pitchFamily="18" charset="-34"/>
              </a:rPr>
              <a:t>6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8" name="ข้าวหลามตัด 37"/>
          <p:cNvSpPr/>
          <p:nvPr/>
        </p:nvSpPr>
        <p:spPr>
          <a:xfrm>
            <a:off x="395536" y="4437112"/>
            <a:ext cx="756084" cy="504056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EucrosiaUPC" pitchFamily="18" charset="-34"/>
                <a:cs typeface="EucrosiaUPC" pitchFamily="18" charset="-34"/>
              </a:rPr>
              <a:t>7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ข้าวหลามตัด 8"/>
          <p:cNvSpPr/>
          <p:nvPr/>
        </p:nvSpPr>
        <p:spPr>
          <a:xfrm>
            <a:off x="719572" y="548680"/>
            <a:ext cx="756084" cy="410058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35" name="Picture 34" descr="ลูกศร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383304">
            <a:off x="8261597" y="3832801"/>
            <a:ext cx="659860" cy="823737"/>
          </a:xfrm>
          <a:prstGeom prst="rect">
            <a:avLst/>
          </a:prstGeom>
        </p:spPr>
      </p:pic>
      <p:sp>
        <p:nvSpPr>
          <p:cNvPr id="39" name="ข้าวหลามตัด 38"/>
          <p:cNvSpPr/>
          <p:nvPr/>
        </p:nvSpPr>
        <p:spPr>
          <a:xfrm>
            <a:off x="7596336" y="4293096"/>
            <a:ext cx="756084" cy="554074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EucrosiaUPC" pitchFamily="18" charset="-34"/>
                <a:cs typeface="EucrosiaUPC" pitchFamily="18" charset="-34"/>
              </a:rPr>
              <a:t>5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" name="แผนผังลำดับงาน: สิ้นสุด 32"/>
          <p:cNvSpPr/>
          <p:nvPr/>
        </p:nvSpPr>
        <p:spPr>
          <a:xfrm>
            <a:off x="4571999" y="4437112"/>
            <a:ext cx="2160241" cy="356052"/>
          </a:xfrm>
          <a:prstGeom prst="flowChartTerminator">
            <a:avLst/>
          </a:prstGeom>
          <a:solidFill>
            <a:srgbClr val="CC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EucrosiaUPC" pitchFamily="18" charset="-34"/>
                <a:cs typeface="EucrosiaUPC" pitchFamily="18" charset="-34"/>
              </a:rPr>
              <a:t>การเตรียมจัดซื้อจัดจ้าง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4" name="Straight Connector 4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Rectangle 4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6" name="Rectangle 4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41" name="Straight Connector 4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Oval 3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556139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86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683568" y="360040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+mj-ea"/>
                <a:cs typeface="EucrosiaUPC" pitchFamily="18" charset="-34"/>
              </a:rPr>
              <a:t>หน่วยงานของรัฐได้รับความเห็นชอบวงเงินงบประมาณ เมื่อใด ?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13" name="รูปภาพ 12" descr="371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241400"/>
            <a:ext cx="8136904" cy="466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41113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766746" y="543119"/>
            <a:ext cx="4075502" cy="5838210"/>
            <a:chOff x="4766746" y="543119"/>
            <a:chExt cx="4075502" cy="5838210"/>
          </a:xfrm>
        </p:grpSpPr>
        <p:grpSp>
          <p:nvGrpSpPr>
            <p:cNvPr id="26" name="Group 25"/>
            <p:cNvGrpSpPr/>
            <p:nvPr/>
          </p:nvGrpSpPr>
          <p:grpSpPr>
            <a:xfrm>
              <a:off x="4766746" y="3108961"/>
              <a:ext cx="4075502" cy="3272368"/>
              <a:chOff x="755576" y="591852"/>
              <a:chExt cx="7704856" cy="5789476"/>
            </a:xfrm>
          </p:grpSpPr>
          <p:pic>
            <p:nvPicPr>
              <p:cNvPr id="27" name="รูปภาพ 13" descr="371-9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55576" y="591852"/>
                <a:ext cx="7704856" cy="5789476"/>
              </a:xfrm>
              <a:prstGeom prst="rect">
                <a:avLst/>
              </a:prstGeom>
            </p:spPr>
          </p:pic>
          <p:cxnSp>
            <p:nvCxnSpPr>
              <p:cNvPr id="28" name="ตัวเชื่อมต่อตรง 19"/>
              <p:cNvCxnSpPr/>
              <p:nvPr/>
            </p:nvCxnSpPr>
            <p:spPr>
              <a:xfrm>
                <a:off x="2771800" y="5445224"/>
                <a:ext cx="5544616" cy="0"/>
              </a:xfrm>
              <a:prstGeom prst="line">
                <a:avLst/>
              </a:prstGeom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9" name="ตัวเชื่อมต่อตรง 21"/>
              <p:cNvCxnSpPr/>
              <p:nvPr/>
            </p:nvCxnSpPr>
            <p:spPr>
              <a:xfrm>
                <a:off x="6516216" y="5733256"/>
                <a:ext cx="1800200" cy="0"/>
              </a:xfrm>
              <a:prstGeom prst="line">
                <a:avLst/>
              </a:prstGeom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21" name="กลุ่ม 16"/>
            <p:cNvGrpSpPr/>
            <p:nvPr/>
          </p:nvGrpSpPr>
          <p:grpSpPr>
            <a:xfrm>
              <a:off x="4772847" y="543119"/>
              <a:ext cx="4047625" cy="2581846"/>
              <a:chOff x="366464" y="1196752"/>
              <a:chExt cx="8401298" cy="4896544"/>
            </a:xfrm>
          </p:grpSpPr>
          <p:pic>
            <p:nvPicPr>
              <p:cNvPr id="23" name="รูปภาพ 13" descr="371-7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76237" y="1196752"/>
                <a:ext cx="8391525" cy="3981450"/>
              </a:xfrm>
              <a:prstGeom prst="rect">
                <a:avLst/>
              </a:prstGeom>
            </p:spPr>
          </p:pic>
          <p:pic>
            <p:nvPicPr>
              <p:cNvPr id="24" name="รูปภาพ 14" descr="371-8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66464" y="5301208"/>
                <a:ext cx="8382000" cy="752475"/>
              </a:xfrm>
              <a:prstGeom prst="rect">
                <a:avLst/>
              </a:prstGeom>
            </p:spPr>
          </p:pic>
          <p:sp>
            <p:nvSpPr>
              <p:cNvPr id="25" name="วงรี 15"/>
              <p:cNvSpPr/>
              <p:nvPr/>
            </p:nvSpPr>
            <p:spPr>
              <a:xfrm>
                <a:off x="4716016" y="5949280"/>
                <a:ext cx="216024" cy="14401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87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616259" y="64829"/>
            <a:ext cx="8136904" cy="49429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+mj-ea"/>
                <a:cs typeface="EucrosiaUPC" pitchFamily="18" charset="-34"/>
              </a:rPr>
              <a:t>หน่วยงานของรัฐได้รับความเห็นชอบวงเงินงบประมาณ เมื่อใด ?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85556" y="631130"/>
            <a:ext cx="4242428" cy="4869586"/>
            <a:chOff x="257564" y="914401"/>
            <a:chExt cx="4415020" cy="4935913"/>
          </a:xfrm>
        </p:grpSpPr>
        <p:grpSp>
          <p:nvGrpSpPr>
            <p:cNvPr id="12" name="Group 11"/>
            <p:cNvGrpSpPr/>
            <p:nvPr/>
          </p:nvGrpSpPr>
          <p:grpSpPr>
            <a:xfrm>
              <a:off x="323528" y="914401"/>
              <a:ext cx="4349056" cy="2819776"/>
              <a:chOff x="395536" y="986433"/>
              <a:chExt cx="8424936" cy="5048250"/>
            </a:xfrm>
          </p:grpSpPr>
          <p:pic>
            <p:nvPicPr>
              <p:cNvPr id="15" name="รูปภาพ 14" descr="371-4.jp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09897" y="986433"/>
                <a:ext cx="8410575" cy="714375"/>
              </a:xfrm>
              <a:prstGeom prst="rect">
                <a:avLst/>
              </a:prstGeom>
            </p:spPr>
          </p:pic>
          <p:pic>
            <p:nvPicPr>
              <p:cNvPr id="16" name="รูปภาพ 15" descr="371-5.jp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95536" y="1700808"/>
                <a:ext cx="8420100" cy="4333875"/>
              </a:xfrm>
              <a:prstGeom prst="rect">
                <a:avLst/>
              </a:prstGeom>
            </p:spPr>
          </p:pic>
          <p:cxnSp>
            <p:nvCxnSpPr>
              <p:cNvPr id="18" name="ตัวเชื่อมต่อตรง 17"/>
              <p:cNvCxnSpPr/>
              <p:nvPr/>
            </p:nvCxnSpPr>
            <p:spPr>
              <a:xfrm>
                <a:off x="755576" y="2636912"/>
                <a:ext cx="7920880" cy="0"/>
              </a:xfrm>
              <a:prstGeom prst="line">
                <a:avLst/>
              </a:prstGeom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0" name="ตัวเชื่อมต่อตรง 19"/>
              <p:cNvCxnSpPr/>
              <p:nvPr/>
            </p:nvCxnSpPr>
            <p:spPr>
              <a:xfrm>
                <a:off x="539552" y="2996952"/>
                <a:ext cx="3816424" cy="0"/>
              </a:xfrm>
              <a:prstGeom prst="line">
                <a:avLst/>
              </a:prstGeom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2" name="ตัวเชื่อมต่อตรง 21"/>
              <p:cNvCxnSpPr/>
              <p:nvPr/>
            </p:nvCxnSpPr>
            <p:spPr>
              <a:xfrm>
                <a:off x="4139952" y="3284984"/>
                <a:ext cx="4320480" cy="0"/>
              </a:xfrm>
              <a:prstGeom prst="line">
                <a:avLst/>
              </a:prstGeom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  <p:pic>
          <p:nvPicPr>
            <p:cNvPr id="19" name="รูปภาพ 13" descr="371-6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7564" y="3717032"/>
              <a:ext cx="4411787" cy="21332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847404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88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9" name="ชื่อเรื่อง 1"/>
          <p:cNvSpPr txBox="1">
            <a:spLocks/>
          </p:cNvSpPr>
          <p:nvPr/>
        </p:nvSpPr>
        <p:spPr>
          <a:xfrm>
            <a:off x="539552" y="716252"/>
            <a:ext cx="3456384" cy="12241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+mj-ea"/>
                <a:cs typeface="EucrosiaUPC" pitchFamily="18" charset="-34"/>
              </a:rPr>
              <a:t>หน่วยงานของรัฐได้รับความเห็นชอบวงเงินงบประมาณ เมื่อใด ?</a:t>
            </a:r>
            <a:endParaRPr kumimoji="0" lang="th-TH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914100"/>
            <a:ext cx="4175752" cy="4248431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4370832" y="1196752"/>
            <a:ext cx="4561467" cy="4472528"/>
            <a:chOff x="4440917" y="906176"/>
            <a:chExt cx="4491382" cy="4395032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0917" y="906176"/>
              <a:ext cx="4491382" cy="2162784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40917" y="2987682"/>
              <a:ext cx="4491382" cy="2313526"/>
            </a:xfrm>
            <a:prstGeom prst="rect">
              <a:avLst/>
            </a:prstGeom>
          </p:spPr>
        </p:pic>
      </p:grpSp>
      <p:sp>
        <p:nvSpPr>
          <p:cNvPr id="24" name="ชื่อเรื่อง 1"/>
          <p:cNvSpPr txBox="1">
            <a:spLocks/>
          </p:cNvSpPr>
          <p:nvPr/>
        </p:nvSpPr>
        <p:spPr>
          <a:xfrm>
            <a:off x="5076056" y="5741288"/>
            <a:ext cx="3456384" cy="4100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182563" marR="0" lvl="0" indent="-182563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h-TH" sz="2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+mj-ea"/>
                <a:cs typeface="EucrosiaUPC" pitchFamily="18" charset="-34"/>
              </a:rPr>
              <a:t>ซ้อมความเข้าใจ ว 371 ข้อ 2.2 </a:t>
            </a:r>
            <a:endParaRPr kumimoji="0" lang="th-TH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6619012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89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995432" y="715149"/>
            <a:ext cx="2160240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+mj-ea"/>
                <a:cs typeface="EucrosiaUPC" pitchFamily="18" charset="-34"/>
              </a:rPr>
              <a:t>หน่วยงานของรัฐได้รับความเห็นชอบวงเงินงบประมาณ เมื่อใด ?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701575" y="302697"/>
            <a:ext cx="4686849" cy="5961752"/>
            <a:chOff x="3701575" y="302697"/>
            <a:chExt cx="4686849" cy="5961752"/>
          </a:xfrm>
        </p:grpSpPr>
        <p:pic>
          <p:nvPicPr>
            <p:cNvPr id="12" name="Picture 11" descr="ว 414-1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07904" y="302697"/>
              <a:ext cx="4636718" cy="2146374"/>
            </a:xfrm>
            <a:prstGeom prst="rect">
              <a:avLst/>
            </a:prstGeom>
          </p:spPr>
        </p:pic>
        <p:grpSp>
          <p:nvGrpSpPr>
            <p:cNvPr id="13" name="Group 12"/>
            <p:cNvGrpSpPr/>
            <p:nvPr/>
          </p:nvGrpSpPr>
          <p:grpSpPr>
            <a:xfrm>
              <a:off x="3701575" y="2460914"/>
              <a:ext cx="4686849" cy="3803535"/>
              <a:chOff x="827584" y="986019"/>
              <a:chExt cx="7704855" cy="5395309"/>
            </a:xfrm>
          </p:grpSpPr>
          <p:pic>
            <p:nvPicPr>
              <p:cNvPr id="14" name="Picture 13" descr="ว 414-3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27584" y="3951279"/>
                <a:ext cx="7632848" cy="2430049"/>
              </a:xfrm>
              <a:prstGeom prst="rect">
                <a:avLst/>
              </a:prstGeom>
            </p:spPr>
          </p:pic>
          <p:pic>
            <p:nvPicPr>
              <p:cNvPr id="15" name="Picture 14" descr="ว 414-2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827584" y="986019"/>
                <a:ext cx="7704855" cy="3019045"/>
              </a:xfrm>
              <a:prstGeom prst="rect">
                <a:avLst/>
              </a:prstGeom>
            </p:spPr>
          </p:pic>
        </p:grpSp>
      </p:grpSp>
      <p:pic>
        <p:nvPicPr>
          <p:cNvPr id="17" name="Picture 16" descr="เงิน.jpg">
            <a:extLst>
              <a:ext uri="{FF2B5EF4-FFF2-40B4-BE49-F238E27FC236}">
                <a16:creationId xmlns:a16="http://schemas.microsoft.com/office/drawing/2014/main" xmlns="" id="{169B2A42-D1E3-F387-A9CB-E8C4D5AA5E33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3032" y="4088069"/>
            <a:ext cx="2592017" cy="185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367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IMG_1132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1052736"/>
            <a:ext cx="6816758" cy="4896544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39946" name="Rectangle 10"/>
          <p:cNvSpPr>
            <a:spLocks noGrp="1" noChangeArrowheads="1"/>
          </p:cNvSpPr>
          <p:nvPr>
            <p:ph type="title"/>
          </p:nvPr>
        </p:nvSpPr>
        <p:spPr>
          <a:xfrm>
            <a:off x="1187450" y="288032"/>
            <a:ext cx="7056438" cy="836712"/>
          </a:xfr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h-TH" altLang="ko-KR" sz="4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โครงสร้าง พ.ร.บ. จัดซื้อจัดจ้างฯ</a:t>
            </a:r>
            <a:endParaRPr lang="en-US" altLang="ko-KR" sz="48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pSp>
        <p:nvGrpSpPr>
          <p:cNvPr id="2" name="Group 27"/>
          <p:cNvGrpSpPr/>
          <p:nvPr/>
        </p:nvGrpSpPr>
        <p:grpSpPr>
          <a:xfrm>
            <a:off x="2195736" y="1268760"/>
            <a:ext cx="4811104" cy="685800"/>
            <a:chOff x="1643042" y="1142984"/>
            <a:chExt cx="5521246" cy="685800"/>
          </a:xfrm>
          <a:solidFill>
            <a:srgbClr val="00B0F0"/>
          </a:solidFill>
        </p:grpSpPr>
        <p:sp>
          <p:nvSpPr>
            <p:cNvPr id="39938" name="AutoShape 2"/>
            <p:cNvSpPr>
              <a:spLocks noChangeArrowheads="1"/>
            </p:cNvSpPr>
            <p:nvPr/>
          </p:nvSpPr>
          <p:spPr bwMode="auto">
            <a:xfrm>
              <a:off x="2071670" y="1142984"/>
              <a:ext cx="5092618" cy="673095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th-TH" b="1" dirty="0">
                  <a:solidFill>
                    <a:schemeClr val="bg1"/>
                  </a:solidFill>
                  <a:latin typeface="EucrosiaUPC" pitchFamily="18" charset="-34"/>
                  <a:cs typeface="EucrosiaUPC" pitchFamily="18" charset="-34"/>
                </a:rPr>
                <a:t>    บททั่วไป</a:t>
              </a:r>
            </a:p>
          </p:txBody>
        </p:sp>
        <p:sp>
          <p:nvSpPr>
            <p:cNvPr id="39951" name="AutoShape 15"/>
            <p:cNvSpPr>
              <a:spLocks noChangeArrowheads="1"/>
            </p:cNvSpPr>
            <p:nvPr/>
          </p:nvSpPr>
          <p:spPr bwMode="auto">
            <a:xfrm>
              <a:off x="1643042" y="1142984"/>
              <a:ext cx="714380" cy="685800"/>
            </a:xfrm>
            <a:prstGeom prst="diamond">
              <a:avLst/>
            </a:prstGeom>
            <a:grpFill/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1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grpSp>
        <p:nvGrpSpPr>
          <p:cNvPr id="3" name="Group 25"/>
          <p:cNvGrpSpPr/>
          <p:nvPr/>
        </p:nvGrpSpPr>
        <p:grpSpPr>
          <a:xfrm>
            <a:off x="3275856" y="2239144"/>
            <a:ext cx="4816185" cy="685800"/>
            <a:chOff x="1643043" y="2106960"/>
            <a:chExt cx="5527076" cy="685800"/>
          </a:xfrm>
        </p:grpSpPr>
        <p:sp>
          <p:nvSpPr>
            <p:cNvPr id="39939" name="AutoShape 3"/>
            <p:cNvSpPr>
              <a:spLocks noChangeArrowheads="1"/>
            </p:cNvSpPr>
            <p:nvPr/>
          </p:nvSpPr>
          <p:spPr bwMode="auto">
            <a:xfrm>
              <a:off x="2143109" y="2143116"/>
              <a:ext cx="5027010" cy="64294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48" name="AutoShape 12"/>
            <p:cNvSpPr>
              <a:spLocks noChangeArrowheads="1"/>
            </p:cNvSpPr>
            <p:nvPr/>
          </p:nvSpPr>
          <p:spPr bwMode="auto">
            <a:xfrm>
              <a:off x="2428861" y="2143116"/>
              <a:ext cx="4447395" cy="59813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การมีส่วนร่วมของภาคประชาชน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5" name="AutoShape 19"/>
            <p:cNvSpPr>
              <a:spLocks noChangeArrowheads="1"/>
            </p:cNvSpPr>
            <p:nvPr/>
          </p:nvSpPr>
          <p:spPr bwMode="auto">
            <a:xfrm>
              <a:off x="1643043" y="2106960"/>
              <a:ext cx="714380" cy="685800"/>
            </a:xfrm>
            <a:prstGeom prst="diamond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2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grpSp>
        <p:nvGrpSpPr>
          <p:cNvPr id="4" name="Group 31"/>
          <p:cNvGrpSpPr/>
          <p:nvPr/>
        </p:nvGrpSpPr>
        <p:grpSpPr>
          <a:xfrm>
            <a:off x="3870028" y="3175818"/>
            <a:ext cx="4878435" cy="757238"/>
            <a:chOff x="3005933" y="3071810"/>
            <a:chExt cx="5598515" cy="757238"/>
          </a:xfrm>
        </p:grpSpPr>
        <p:sp>
          <p:nvSpPr>
            <p:cNvPr id="39940" name="AutoShape 4"/>
            <p:cNvSpPr>
              <a:spLocks noChangeArrowheads="1"/>
            </p:cNvSpPr>
            <p:nvPr/>
          </p:nvSpPr>
          <p:spPr bwMode="auto">
            <a:xfrm>
              <a:off x="3577438" y="3143248"/>
              <a:ext cx="5027010" cy="642942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49" name="AutoShape 13"/>
            <p:cNvSpPr>
              <a:spLocks noChangeArrowheads="1"/>
            </p:cNvSpPr>
            <p:nvPr/>
          </p:nvSpPr>
          <p:spPr bwMode="auto">
            <a:xfrm>
              <a:off x="3863190" y="3143248"/>
              <a:ext cx="4087356" cy="64294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2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accent2"/>
                      </a:gs>
                      <a:gs pos="100000">
                        <a:schemeClr val="accent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คณะกรรมการ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6" name="AutoShape 20"/>
            <p:cNvSpPr>
              <a:spLocks noChangeArrowheads="1"/>
            </p:cNvSpPr>
            <p:nvPr/>
          </p:nvSpPr>
          <p:spPr bwMode="auto">
            <a:xfrm>
              <a:off x="3005933" y="3071810"/>
              <a:ext cx="785818" cy="757238"/>
            </a:xfrm>
            <a:prstGeom prst="diamond">
              <a:avLst/>
            </a:prstGeom>
            <a:solidFill>
              <a:schemeClr val="tx2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3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grpSp>
        <p:nvGrpSpPr>
          <p:cNvPr id="5" name="Group 29"/>
          <p:cNvGrpSpPr/>
          <p:nvPr/>
        </p:nvGrpSpPr>
        <p:grpSpPr>
          <a:xfrm>
            <a:off x="3347863" y="4176779"/>
            <a:ext cx="4878435" cy="764389"/>
            <a:chOff x="1571604" y="4093371"/>
            <a:chExt cx="5598515" cy="764389"/>
          </a:xfrm>
        </p:grpSpPr>
        <p:sp>
          <p:nvSpPr>
            <p:cNvPr id="39941" name="AutoShape 5"/>
            <p:cNvSpPr>
              <a:spLocks noChangeArrowheads="1"/>
            </p:cNvSpPr>
            <p:nvPr/>
          </p:nvSpPr>
          <p:spPr bwMode="auto">
            <a:xfrm>
              <a:off x="2143109" y="4143380"/>
              <a:ext cx="5027010" cy="71438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9950" name="AutoShape 14"/>
            <p:cNvSpPr>
              <a:spLocks noChangeArrowheads="1"/>
            </p:cNvSpPr>
            <p:nvPr/>
          </p:nvSpPr>
          <p:spPr bwMode="auto">
            <a:xfrm>
              <a:off x="2428861" y="4132246"/>
              <a:ext cx="4447396" cy="65407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tx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tx1"/>
                      </a:gs>
                      <a:gs pos="100000">
                        <a:schemeClr val="tx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องค์กรสนับสนุนดูแลการจัดซื้อจัดจ้าง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39957" name="AutoShape 21"/>
            <p:cNvSpPr>
              <a:spLocks noChangeArrowheads="1"/>
            </p:cNvSpPr>
            <p:nvPr/>
          </p:nvSpPr>
          <p:spPr bwMode="auto">
            <a:xfrm>
              <a:off x="1571604" y="4093371"/>
              <a:ext cx="757238" cy="714380"/>
            </a:xfrm>
            <a:prstGeom prst="diamond">
              <a:avLst/>
            </a:prstGeom>
            <a:solidFill>
              <a:schemeClr val="folHlink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4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grpSp>
        <p:nvGrpSpPr>
          <p:cNvPr id="6" name="Group 30"/>
          <p:cNvGrpSpPr/>
          <p:nvPr/>
        </p:nvGrpSpPr>
        <p:grpSpPr>
          <a:xfrm>
            <a:off x="2339752" y="5307478"/>
            <a:ext cx="4851406" cy="785818"/>
            <a:chOff x="1571604" y="5143512"/>
            <a:chExt cx="5567496" cy="785818"/>
          </a:xfrm>
        </p:grpSpPr>
        <p:sp>
          <p:nvSpPr>
            <p:cNvPr id="15" name="AutoShape 2"/>
            <p:cNvSpPr>
              <a:spLocks noChangeArrowheads="1"/>
            </p:cNvSpPr>
            <p:nvPr/>
          </p:nvSpPr>
          <p:spPr bwMode="auto">
            <a:xfrm>
              <a:off x="2021662" y="5203816"/>
              <a:ext cx="5117438" cy="725513"/>
            </a:xfrm>
            <a:prstGeom prst="roundRect">
              <a:avLst>
                <a:gd name="adj" fmla="val 28916"/>
              </a:avLst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8" name="AutoShape 12"/>
            <p:cNvSpPr>
              <a:spLocks noChangeArrowheads="1"/>
            </p:cNvSpPr>
            <p:nvPr/>
          </p:nvSpPr>
          <p:spPr bwMode="auto">
            <a:xfrm>
              <a:off x="2357422" y="5286388"/>
              <a:ext cx="4590842" cy="571504"/>
            </a:xfrm>
            <a:prstGeom prst="roundRect">
              <a:avLst>
                <a:gd name="adj" fmla="val 19245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latinLnBrk="1" hangingPunct="1"/>
              <a:r>
                <a:rPr kumimoji="1" lang="th-TH" altLang="ko-KR" sz="28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 การขึ้นทะเบียนผู้ประกอบการ</a:t>
              </a:r>
              <a:endParaRPr kumimoji="1" lang="en-US" altLang="ko-KR" sz="28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  <p:sp>
          <p:nvSpPr>
            <p:cNvPr id="19" name="AutoShape 15"/>
            <p:cNvSpPr>
              <a:spLocks noChangeArrowheads="1"/>
            </p:cNvSpPr>
            <p:nvPr/>
          </p:nvSpPr>
          <p:spPr bwMode="auto">
            <a:xfrm>
              <a:off x="1571604" y="5143512"/>
              <a:ext cx="785818" cy="785818"/>
            </a:xfrm>
            <a:prstGeom prst="diamond">
              <a:avLst/>
            </a:prstGeom>
            <a:solidFill>
              <a:schemeClr val="hlink"/>
            </a:solidFill>
            <a:ln w="38100">
              <a:solidFill>
                <a:schemeClr val="bg1"/>
              </a:solidFill>
              <a:miter lim="800000"/>
              <a:headEnd/>
              <a:tailEnd/>
            </a:ln>
            <a:effectLst>
              <a:outerShdw dist="115003" dir="380412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/>
              <a:r>
                <a:rPr lang="th-TH" altLang="ko-KR" sz="2400" b="1" dirty="0">
                  <a:solidFill>
                    <a:schemeClr val="bg1"/>
                  </a:solidFill>
                  <a:latin typeface="EucrosiaUPC" pitchFamily="18" charset="-34"/>
                  <a:ea typeface="Gulim" panose="020B0600000101010101" pitchFamily="34" charset="-127"/>
                  <a:cs typeface="EucrosiaUPC" pitchFamily="18" charset="-34"/>
                </a:rPr>
                <a:t>5</a:t>
              </a:r>
              <a:endParaRPr lang="en-US" altLang="ko-KR" sz="2400" b="1" dirty="0">
                <a:solidFill>
                  <a:schemeClr val="bg1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0" name="Straight Connector 2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Rectangle 3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9" name="Straight Connector 2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2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689219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90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707904" y="800903"/>
            <a:ext cx="4355569" cy="5447435"/>
            <a:chOff x="2448679" y="756433"/>
            <a:chExt cx="4355569" cy="544743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1194" y="756433"/>
              <a:ext cx="4333054" cy="3214105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8679" y="3927520"/>
              <a:ext cx="4355569" cy="2276348"/>
            </a:xfrm>
            <a:prstGeom prst="rect">
              <a:avLst/>
            </a:prstGeom>
          </p:spPr>
        </p:pic>
      </p:grpSp>
      <p:sp>
        <p:nvSpPr>
          <p:cNvPr id="14" name="ชื่อเรื่อง 1"/>
          <p:cNvSpPr txBox="1">
            <a:spLocks/>
          </p:cNvSpPr>
          <p:nvPr/>
        </p:nvSpPr>
        <p:spPr>
          <a:xfrm>
            <a:off x="971600" y="895787"/>
            <a:ext cx="2160240" cy="30243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+mj-ea"/>
                <a:cs typeface="EucrosiaUPC" pitchFamily="18" charset="-34"/>
              </a:rPr>
              <a:t>หน่วยงานของรัฐได้รับความเห็นชอบวงเงินงบประมาณ เมื่อใด ?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15" name="Picture 14" descr="เงิน.jpg">
            <a:extLst>
              <a:ext uri="{FF2B5EF4-FFF2-40B4-BE49-F238E27FC236}">
                <a16:creationId xmlns:a16="http://schemas.microsoft.com/office/drawing/2014/main" xmlns="" id="{5AFFCB96-ADDE-C417-9350-4D9B90CDF37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711" y="4154809"/>
            <a:ext cx="2592017" cy="185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23359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91</a:t>
            </a:fld>
            <a:endParaRPr lang="th-TH"/>
          </a:p>
        </p:txBody>
      </p:sp>
      <p:graphicFrame>
        <p:nvGraphicFramePr>
          <p:cNvPr id="4" name="Diagram 3"/>
          <p:cNvGraphicFramePr/>
          <p:nvPr/>
        </p:nvGraphicFramePr>
        <p:xfrm>
          <a:off x="395536" y="332656"/>
          <a:ext cx="835292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286573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92</a:t>
            </a:fld>
            <a:endParaRPr lang="th-TH"/>
          </a:p>
        </p:txBody>
      </p:sp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95536" y="744081"/>
            <a:ext cx="8489750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 algn="ctr">
              <a:buFont typeface="Courier New" panose="02070309020205020404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ข้อพิจารณาในการจัดทำแผนการจัดซื้อ “วัสดุ”</a:t>
            </a:r>
          </a:p>
          <a:p>
            <a:pPr indent="896938">
              <a:spcBef>
                <a:spcPts val="600"/>
              </a:spcBef>
            </a:pPr>
            <a:r>
              <a:rPr lang="th-TH" sz="2200" dirty="0">
                <a:latin typeface="EucrosiaUPC" panose="02020603050405020304" pitchFamily="18" charset="-34"/>
                <a:cs typeface="EucrosiaUPC" panose="02020603050405020304" pitchFamily="18" charset="-34"/>
              </a:rPr>
              <a:t>การจัดทำแผนการจัดซื้อจัดจ้างฯ  มีความเชื่อมโยงกับแผนงบประมาณ กล่าวคือ เมื่อหน่วยงานของรัฐได้รับความเห็นชอบงบประมาณจากผู้มีอำนาจ จึงจะสามารถดำเนินการจัดทำเเผนการจัดซื้อจัดจ้างประจำปีได้ (ตามระเบียบฯ ข้อ 11)</a:t>
            </a:r>
          </a:p>
          <a:p>
            <a:pPr indent="896938"/>
            <a:r>
              <a:rPr lang="th-TH" sz="2200" dirty="0">
                <a:latin typeface="EucrosiaUPC" panose="02020603050405020304" pitchFamily="18" charset="-34"/>
                <a:cs typeface="EucrosiaUPC" panose="02020603050405020304" pitchFamily="18" charset="-34"/>
              </a:rPr>
              <a:t>ในการจัดทำแผนการจัดซื้อจ้างฯ มีข้อยกเว้นไว้ตาม พ.ร.บ. มาตรา 11 เช่น วิธีเฉพาะเจาะจงกรณีวงเงินไม่เกิน 5 แสนบาท ตามมาตรา 56(2)(ข) หรือวิธีคัดเลือกกรณีเร่งด่วนตามมาตรา 56(1)(ค) เป็นต้น</a:t>
            </a:r>
          </a:p>
          <a:p>
            <a:pPr indent="896938">
              <a:spcBef>
                <a:spcPts val="600"/>
              </a:spcBef>
            </a:pPr>
            <a:r>
              <a:rPr lang="th-TH" sz="2200" dirty="0">
                <a:latin typeface="EucrosiaUPC" panose="02020603050405020304" pitchFamily="18" charset="-34"/>
                <a:cs typeface="EucrosiaUPC" panose="02020603050405020304" pitchFamily="18" charset="-34"/>
              </a:rPr>
              <a:t>ดังนั้น ในกรณีที่ได้รับเงินงบประมาณแยกตามประเภทวัสดุ ในเบื้องต้น “วัสดุต่างประเภท” เช่น วัสดุสำนักงาน  วัสดุคอมพิวเตอร์  วัสดุวิทยาศาสตร์ ฯ สามารถดำเนินการจัดซื้อวัสดุแต่ละประเภทแยกจากกันได้โดยไม่ถือเป็นการแบ่งซื้อแบ่งจ้าง  ส่วนวัสดุประเภทเดียวกันแต่มีหลายรายการ หน่วยงานต้องมาพิจารณาว่า จะซื้ออย่างไร เมื่อกำหนดวิธีการซื้อได้แล้ว จึงมาพิจาณาว่า จะทำแผนการจัดซื้อจัดจ้างประจำปีอย่างไร </a:t>
            </a:r>
          </a:p>
          <a:p>
            <a:pPr indent="896938">
              <a:spcBef>
                <a:spcPts val="600"/>
              </a:spcBef>
            </a:pPr>
            <a:r>
              <a:rPr lang="th-TH" sz="2200" dirty="0">
                <a:latin typeface="EucrosiaUPC" panose="02020603050405020304" pitchFamily="18" charset="-34"/>
                <a:cs typeface="EucrosiaUPC" panose="02020603050405020304" pitchFamily="18" charset="-34"/>
              </a:rPr>
              <a:t>ตัวอย่างเช่น หน่วยงานของรัฐจัดทำแผนงบประมาณเพื่อจัดซื้อวัสดุไว้ 2 ประเภท ดังนี้</a:t>
            </a:r>
          </a:p>
          <a:p>
            <a:pPr indent="896938"/>
            <a:r>
              <a:rPr lang="th-TH" sz="2200" dirty="0">
                <a:latin typeface="EucrosiaUPC" panose="02020603050405020304" pitchFamily="18" charset="-34"/>
                <a:cs typeface="EucrosiaUPC" panose="02020603050405020304" pitchFamily="18" charset="-34"/>
              </a:rPr>
              <a:t>• วัสดุสำนักงาน 50 รายการ เป็นเงิน 700,000 บาท</a:t>
            </a:r>
          </a:p>
          <a:p>
            <a:pPr indent="896938"/>
            <a:r>
              <a:rPr lang="th-TH" sz="2200" dirty="0">
                <a:latin typeface="EucrosiaUPC" panose="02020603050405020304" pitchFamily="18" charset="-34"/>
                <a:cs typeface="EucrosiaUPC" panose="02020603050405020304" pitchFamily="18" charset="-34"/>
              </a:rPr>
              <a:t>• วัสดุคอมพิวเตอร์ 8 รายการ เป็นเงิน 250,000 บาท</a:t>
            </a:r>
          </a:p>
          <a:p>
            <a:r>
              <a:rPr lang="th-TH" sz="2200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กรณีนี้ สามารถแยกจัดซื้อวัสดุสำนักงาน กับวัสดุคอมพิวเตอร์ คนละคราวได้ </a:t>
            </a:r>
            <a:r>
              <a:rPr lang="th-TH" sz="2200" u="sng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โดยไม่ถือเป็นการแบ่งซื้อแบ่งจ้าง</a:t>
            </a:r>
          </a:p>
        </p:txBody>
      </p:sp>
    </p:spTree>
    <p:extLst>
      <p:ext uri="{BB962C8B-B14F-4D97-AF65-F5344CB8AC3E}">
        <p14:creationId xmlns:p14="http://schemas.microsoft.com/office/powerpoint/2010/main" val="105089731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93</a:t>
            </a:fld>
            <a:endParaRPr lang="th-TH"/>
          </a:p>
        </p:txBody>
      </p:sp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539552" y="635390"/>
            <a:ext cx="8147248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96938"/>
            <a:r>
              <a:rPr lang="th-TH" sz="2400" dirty="0">
                <a:latin typeface="EucrosiaUPC" panose="02020603050405020304" pitchFamily="18" charset="-34"/>
                <a:cs typeface="EucrosiaUPC" panose="02020603050405020304" pitchFamily="18" charset="-34"/>
              </a:rPr>
              <a:t>• </a:t>
            </a:r>
            <a:r>
              <a:rPr lang="th-TH" sz="2400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ในส่วนของวัสดุสำนักงาน 50 รายการ มีวิธีการจัดซื้อ 4 แนวทาง ที่หน่วยงานสามารถเลือกดำเนินการได้ กล่าวคือ</a:t>
            </a:r>
          </a:p>
          <a:p>
            <a:r>
              <a:rPr lang="th-TH" sz="2400" u="sng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แนวทางที่ 1</a:t>
            </a:r>
            <a:r>
              <a:rPr lang="th-TH" sz="2400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2400" dirty="0">
                <a:solidFill>
                  <a:srgbClr val="0099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จัดซื้อทุกรายการพร้อมกันครั้งเดียวทั้ง 50 รายการ และกำหนดให้ส่งมอบงวดเดียว</a:t>
            </a:r>
          </a:p>
          <a:p>
            <a:r>
              <a:rPr lang="th-TH" sz="2400" dirty="0">
                <a:latin typeface="EucrosiaUPC" panose="02020603050405020304" pitchFamily="18" charset="-34"/>
                <a:cs typeface="EucrosiaUPC" panose="02020603050405020304" pitchFamily="18" charset="-34"/>
              </a:rPr>
              <a:t>ข้อดี : ลดภาระการจัดซื้อเนื่องจากดำเนินการครั้งเดียว</a:t>
            </a:r>
          </a:p>
          <a:p>
            <a:r>
              <a:rPr lang="th-TH" sz="2400" dirty="0">
                <a:latin typeface="EucrosiaUPC" panose="02020603050405020304" pitchFamily="18" charset="-34"/>
                <a:cs typeface="EucrosiaUPC" panose="02020603050405020304" pitchFamily="18" charset="-34"/>
              </a:rPr>
              <a:t>ข้อเสีย : วัสดุที่ซื้อมาอาจใช้ไม่หมด หรือเสื่อมคุณภาพ หรือไม่สามารถสถานที่เก็บรักษาเพียงพอ ประกอบกับจะมีผลในการบริหารเงินงบประมาณ</a:t>
            </a:r>
          </a:p>
          <a:p>
            <a:r>
              <a:rPr lang="th-TH" sz="2400" dirty="0">
                <a:latin typeface="EucrosiaUPC" panose="02020603050405020304" pitchFamily="18" charset="-34"/>
                <a:cs typeface="EucrosiaUPC" panose="02020603050405020304" pitchFamily="18" charset="-34"/>
              </a:rPr>
              <a:t>*** กรณีที่จัดซื้อแบบนี้ จะต้อง </a:t>
            </a:r>
            <a:r>
              <a:rPr lang="en-US" sz="2400" dirty="0">
                <a:latin typeface="EucrosiaUPC" panose="02020603050405020304" pitchFamily="18" charset="-34"/>
                <a:cs typeface="EucrosiaUPC" panose="02020603050405020304" pitchFamily="18" charset="-34"/>
              </a:rPr>
              <a:t>e-bidding </a:t>
            </a:r>
            <a:r>
              <a:rPr lang="th-TH" sz="2400" dirty="0">
                <a:latin typeface="EucrosiaUPC" panose="02020603050405020304" pitchFamily="18" charset="-34"/>
                <a:cs typeface="EucrosiaUPC" panose="02020603050405020304" pitchFamily="18" charset="-34"/>
              </a:rPr>
              <a:t>ซึ่งต้องจัดทำแผนการจัดซื้อจัดจ้างฯ เนื่องจากไม่ได้รับยกเว้นไว้ตาม พ.ร.บ. มาตรา 11</a:t>
            </a:r>
          </a:p>
          <a:p>
            <a:pPr>
              <a:spcBef>
                <a:spcPts val="600"/>
              </a:spcBef>
            </a:pPr>
            <a:r>
              <a:rPr lang="th-TH" sz="2400" u="sng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แนวทางที่ </a:t>
            </a:r>
            <a:r>
              <a:rPr lang="th-TH" sz="2400" u="sng" dirty="0">
                <a:solidFill>
                  <a:srgbClr val="0099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2</a:t>
            </a:r>
            <a:r>
              <a:rPr lang="th-TH" sz="2400" dirty="0">
                <a:solidFill>
                  <a:srgbClr val="0099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จัดซื้อทุกรายการพร้อมกันครั้งเดียวทั้ง 50 รายการ โดยกำหนดให้ส่งมอบเป็นงวดๆ</a:t>
            </a:r>
          </a:p>
          <a:p>
            <a:r>
              <a:rPr lang="th-TH" sz="2400" dirty="0">
                <a:latin typeface="EucrosiaUPC" panose="02020603050405020304" pitchFamily="18" charset="-34"/>
                <a:cs typeface="EucrosiaUPC" panose="02020603050405020304" pitchFamily="18" charset="-34"/>
              </a:rPr>
              <a:t>ข้อดี : ลดภาระการจัดซื้อเนื่องจากดำเนินการครั้งเดียว และไม่มีปัญหาเรื่องการเก็บรักษา</a:t>
            </a:r>
          </a:p>
          <a:p>
            <a:r>
              <a:rPr lang="th-TH" sz="2400" dirty="0">
                <a:latin typeface="EucrosiaUPC" panose="02020603050405020304" pitchFamily="18" charset="-34"/>
                <a:cs typeface="EucrosiaUPC" panose="02020603050405020304" pitchFamily="18" charset="-34"/>
              </a:rPr>
              <a:t>ข้อเสีย : การกำหนดงวดการส่งมอบและจำนวนที่จะส่งมอบในแต่ละงวดให้สัมพันธ์กับการใช้งานที่แท้จริงสามารถทำได้ยาก จึงอาจเจอปัญหาวัสดุขาด หรือเกิน ทำให้กระทบกับการใช้งาน</a:t>
            </a:r>
          </a:p>
          <a:p>
            <a:r>
              <a:rPr lang="th-TH" sz="2400" dirty="0">
                <a:latin typeface="EucrosiaUPC" panose="02020603050405020304" pitchFamily="18" charset="-34"/>
                <a:cs typeface="EucrosiaUPC" panose="02020603050405020304" pitchFamily="18" charset="-34"/>
              </a:rPr>
              <a:t>*** กรณีที่จัดซื้อแบบนี้ จะต้อง </a:t>
            </a:r>
            <a:r>
              <a:rPr lang="en-US" sz="2400" dirty="0">
                <a:latin typeface="EucrosiaUPC" panose="02020603050405020304" pitchFamily="18" charset="-34"/>
                <a:cs typeface="EucrosiaUPC" panose="02020603050405020304" pitchFamily="18" charset="-34"/>
              </a:rPr>
              <a:t>e-bidding </a:t>
            </a:r>
            <a:r>
              <a:rPr lang="th-TH" sz="2400" dirty="0">
                <a:latin typeface="EucrosiaUPC" panose="02020603050405020304" pitchFamily="18" charset="-34"/>
                <a:cs typeface="EucrosiaUPC" panose="02020603050405020304" pitchFamily="18" charset="-34"/>
              </a:rPr>
              <a:t>ซึ่งต้องจัดทำแผนการจัดซื้อจัดจ้างฯ เนื่องจากไม่ได้รับยกเว้นไว้ตาม พ.ร.บ. มาตรา 11</a:t>
            </a:r>
          </a:p>
        </p:txBody>
      </p:sp>
    </p:spTree>
    <p:extLst>
      <p:ext uri="{BB962C8B-B14F-4D97-AF65-F5344CB8AC3E}">
        <p14:creationId xmlns:p14="http://schemas.microsoft.com/office/powerpoint/2010/main" val="88287924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94</a:t>
            </a:fld>
            <a:endParaRPr lang="th-TH"/>
          </a:p>
        </p:txBody>
      </p:sp>
      <p:grpSp>
        <p:nvGrpSpPr>
          <p:cNvPr id="3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250834" y="776895"/>
            <a:ext cx="842493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thaiDist">
              <a:lnSpc>
                <a:spcPct val="115000"/>
              </a:lnSpc>
              <a:spcAft>
                <a:spcPts val="0"/>
              </a:spcAft>
            </a:pPr>
            <a:r>
              <a:rPr lang="th-TH" sz="2000" u="sng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แนวทางที่ </a:t>
            </a:r>
            <a:r>
              <a:rPr lang="en-US" sz="2000" u="sng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3</a:t>
            </a:r>
            <a:r>
              <a:rPr lang="th-TH" sz="2000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</a:t>
            </a:r>
            <a:r>
              <a:rPr lang="th-TH" sz="2000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จัดซื้อทุกรายการพร้อมกันครั้งเดียวทั้ง </a:t>
            </a:r>
            <a:r>
              <a:rPr lang="en-US" sz="2000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50</a:t>
            </a:r>
            <a:r>
              <a:rPr lang="th-TH" sz="2000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รายการ โดยใช้</a:t>
            </a:r>
            <a:r>
              <a:rPr lang="th-TH" sz="2000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สัญญาจะซื้อจะขายแบบราคาคงที่ไม่จำกัดปริมาณ </a:t>
            </a:r>
            <a:r>
              <a:rPr lang="th-TH" sz="2000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ซึ่งจะไม่มีการกำหนดงวดการส่งมอบ แต่หน่วยงานสามารถซื้อได้หลาบครั้ง ๆ ละเท่าใดก็ได้ ภายในกรอบวงเงินของสัญญา และราคาที่คงที่ </a:t>
            </a:r>
            <a:endParaRPr lang="en-US" sz="2000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  <a:p>
            <a:pPr indent="457200" algn="thaiDist">
              <a:lnSpc>
                <a:spcPct val="115000"/>
              </a:lnSpc>
              <a:spcAft>
                <a:spcPts val="0"/>
              </a:spcAft>
            </a:pPr>
            <a:r>
              <a:rPr lang="th-TH" sz="2000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ข้อดี </a:t>
            </a:r>
            <a:r>
              <a:rPr lang="en-US" sz="2000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:</a:t>
            </a:r>
            <a:r>
              <a:rPr lang="th-TH" sz="2000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ลดภาระการจัดซื้อเนื่องจากดำเนินการครั้งเดียว และไม่มีปัญหาเรื่องการเก็บรักษา แก้ปัญหาเรื่องความยากลำบากในการกำหนดงวดการส่งมอบ</a:t>
            </a:r>
            <a:endParaRPr lang="en-US" sz="2000" dirty="0"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  <a:p>
            <a:pPr indent="457200" algn="thaiDist">
              <a:lnSpc>
                <a:spcPct val="115000"/>
              </a:lnSpc>
              <a:spcAft>
                <a:spcPts val="0"/>
              </a:spcAft>
            </a:pPr>
            <a:r>
              <a:rPr lang="th-TH" sz="2000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ข้อเสีย </a:t>
            </a:r>
            <a:r>
              <a:rPr lang="en-US" sz="2000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:</a:t>
            </a:r>
            <a:r>
              <a:rPr lang="th-TH" sz="2000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จะใช้สัญญาแบบนี้ได้เฉพาะวัสดุบางประเภทที่ราคาไม่ผันผวน โดยหน่วยงานของรัฐและผู้ประกอบการสามารถรับความเสี่ยงของราคาได้เท่านั้น</a:t>
            </a:r>
            <a:endParaRPr lang="en-US" sz="2000" dirty="0"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  <a:p>
            <a:pPr indent="457200" algn="thaiDist">
              <a:lnSpc>
                <a:spcPct val="115000"/>
              </a:lnSpc>
              <a:spcAft>
                <a:spcPts val="0"/>
              </a:spcAft>
            </a:pPr>
            <a:r>
              <a:rPr lang="en-US" sz="2000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*** </a:t>
            </a:r>
            <a:r>
              <a:rPr lang="th-TH" sz="2000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กรณีที่จัดซื้อแบบนี้ จะต้อง </a:t>
            </a:r>
            <a:r>
              <a:rPr lang="en-US" sz="2000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e-bidding </a:t>
            </a:r>
            <a:r>
              <a:rPr lang="th-TH" sz="2000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ซึ่งต้องจัดทำแผนการจัดซื้อจัดจ้างฯ เนื่องจากไม่ได้รับยกเว้นไว้ตาม พ.ร.บ. มาตรา </a:t>
            </a:r>
            <a:r>
              <a:rPr lang="en-US" sz="2000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11 </a:t>
            </a:r>
          </a:p>
          <a:p>
            <a:pPr indent="457200" algn="thaiDist">
              <a:lnSpc>
                <a:spcPct val="115000"/>
              </a:lnSpc>
              <a:spcAft>
                <a:spcPts val="0"/>
              </a:spcAft>
            </a:pPr>
            <a:r>
              <a:rPr lang="th-TH" sz="2000" u="sng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แนวทางที่ </a:t>
            </a:r>
            <a:r>
              <a:rPr lang="en-US" sz="2000" u="sng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4</a:t>
            </a:r>
            <a:r>
              <a:rPr lang="th-TH" sz="2000" dirty="0">
                <a:solidFill>
                  <a:srgbClr val="FF0000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</a:t>
            </a:r>
            <a:r>
              <a:rPr lang="th-TH" sz="2000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หากไม่สามารถดำเนินการตามแนวทางที่ </a:t>
            </a:r>
            <a:r>
              <a:rPr lang="en-US" sz="2000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1 - 3</a:t>
            </a:r>
            <a:r>
              <a:rPr lang="th-TH" sz="2000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ได้ </a:t>
            </a:r>
            <a:r>
              <a:rPr lang="th-TH" sz="2000" u="sng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หน่วยงานก็มีความจำเป็นที่จะต้องแยกจัดซื้อเป็นหลายครั้ง</a:t>
            </a:r>
            <a:r>
              <a:rPr lang="th-TH" sz="2000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เช่น ซื้อเป็นรายเดือน หรือรายสองเดือน หรือไตรมาส ซึ่งกรณีนี้แม้จะเข้าข่ายเป็นการแบ่งซื้อ แต่มีความจำเป็น</a:t>
            </a:r>
            <a:endParaRPr lang="en-US" sz="2000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anose="02020603050405020304" pitchFamily="18" charset="-34"/>
              <a:ea typeface="Calibri" panose="020F0502020204030204" pitchFamily="34" charset="0"/>
              <a:cs typeface="EucrosiaUPC" panose="02020603050405020304" pitchFamily="18" charset="-34"/>
            </a:endParaRPr>
          </a:p>
          <a:p>
            <a:pPr indent="457200" algn="thaiDist">
              <a:lnSpc>
                <a:spcPct val="115000"/>
              </a:lnSpc>
              <a:spcAft>
                <a:spcPts val="0"/>
              </a:spcAft>
            </a:pPr>
            <a:r>
              <a:rPr lang="en-US" sz="2000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***</a:t>
            </a:r>
            <a:r>
              <a:rPr lang="th-TH" sz="2000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กรณีที่จัดซื้อแบบนี้ หากใช้วิธีเฉพาะเจาะจง วงเงินไม่เกิน </a:t>
            </a:r>
            <a:r>
              <a:rPr lang="en-US" sz="2000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5</a:t>
            </a:r>
            <a:r>
              <a:rPr lang="th-TH" sz="2000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แสน ก็ไม่ต้องจัดทำแผนการจัดซื้อจัดจ้างฯ เนื่องจากได้รับยกเว้นไว้ตาม พ.ร.บ. มาตรา </a:t>
            </a:r>
            <a:r>
              <a:rPr lang="en-US" sz="2000" dirty="0"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11  </a:t>
            </a:r>
          </a:p>
          <a:p>
            <a:pPr marL="342900" indent="190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h-TH" sz="2000" dirty="0">
                <a:solidFill>
                  <a:srgbClr val="0000FF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 ส่วนวัสดุคอมพิวเตอร์ </a:t>
            </a:r>
            <a:r>
              <a:rPr lang="en-US" sz="2000" dirty="0">
                <a:solidFill>
                  <a:srgbClr val="0000FF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8 </a:t>
            </a:r>
            <a:r>
              <a:rPr lang="th-TH" sz="2000" dirty="0">
                <a:solidFill>
                  <a:srgbClr val="0000FF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รายการ วงเงิน </a:t>
            </a:r>
            <a:r>
              <a:rPr lang="en-US" sz="2000" dirty="0">
                <a:solidFill>
                  <a:srgbClr val="0000FF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250,000 </a:t>
            </a:r>
            <a:r>
              <a:rPr lang="th-TH" sz="2000" dirty="0">
                <a:solidFill>
                  <a:srgbClr val="0000FF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บาท ไม่ว่าจะซื้อตามแนวทางใด (แนวทางที่ </a:t>
            </a:r>
            <a:r>
              <a:rPr lang="en-US" sz="2000" dirty="0">
                <a:solidFill>
                  <a:srgbClr val="0000FF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1- 4 </a:t>
            </a:r>
            <a:r>
              <a:rPr lang="th-TH" sz="2000" dirty="0">
                <a:solidFill>
                  <a:srgbClr val="0000FF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ตามที่กล่าวไว้ข้างต้น) เนื่องจากวิธีการยังคงเป็นวิธีเฉพาะจง และอำนาจอนุมัติไม่เปลี่ยนแปลง ก็ไม่ถือเป็นการแบ่งซื้อ รวมทั้ง ไม่ต้องจัดทำแผนการจัดซื้อฯ เนื่องจากได้รับยกเว้นตาม พ.ร.บ. มาตรา </a:t>
            </a:r>
            <a:r>
              <a:rPr lang="en-US" sz="2000" dirty="0">
                <a:solidFill>
                  <a:srgbClr val="0000FF"/>
                </a:solidFill>
                <a:latin typeface="EucrosiaUPC" panose="02020603050405020304" pitchFamily="18" charset="-34"/>
                <a:ea typeface="Calibri" panose="020F0502020204030204" pitchFamily="34" charset="0"/>
                <a:cs typeface="EucrosiaUPC" panose="02020603050405020304" pitchFamily="18" charset="-34"/>
              </a:rPr>
              <a:t>11</a:t>
            </a:r>
            <a:endParaRPr lang="th-TH" sz="2000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5310243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779912" y="332656"/>
            <a:ext cx="4680520" cy="1152128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th-TH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การจัดทำรายงาน</a:t>
            </a:r>
            <a:br>
              <a:rPr lang="th-TH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</a:br>
            <a:r>
              <a:rPr lang="th-TH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ขอซื้อหรือขอจ้าง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95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Pentagon 12"/>
          <p:cNvSpPr/>
          <p:nvPr/>
        </p:nvSpPr>
        <p:spPr>
          <a:xfrm>
            <a:off x="539552" y="332656"/>
            <a:ext cx="3024336" cy="1152128"/>
          </a:xfrm>
          <a:prstGeom prst="homePlat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>
                <a:latin typeface="EucrosiaUPC" pitchFamily="18" charset="-34"/>
                <a:cs typeface="EucrosiaUPC" pitchFamily="18" charset="-34"/>
              </a:rPr>
              <a:t>ขั้นตอนที่ 2</a:t>
            </a:r>
          </a:p>
        </p:txBody>
      </p:sp>
      <p:sp>
        <p:nvSpPr>
          <p:cNvPr id="14" name="Chevron 13"/>
          <p:cNvSpPr/>
          <p:nvPr/>
        </p:nvSpPr>
        <p:spPr>
          <a:xfrm>
            <a:off x="3347864" y="332656"/>
            <a:ext cx="792088" cy="1152128"/>
          </a:xfrm>
          <a:prstGeom prst="chevron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722" y="1700808"/>
            <a:ext cx="6013278" cy="443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06102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96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332656"/>
            <a:ext cx="4788215" cy="36004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543" y="2852936"/>
            <a:ext cx="4235777" cy="296504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8" name="Picture 17" descr="ยื่น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780547" flipH="1">
            <a:off x="5753412" y="714836"/>
            <a:ext cx="2453165" cy="14795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Picture 18" descr="ทางเลือก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81700" y="4077072"/>
            <a:ext cx="2583838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5985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97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755576" y="1052736"/>
            <a:ext cx="7869783" cy="48320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6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1. เหตุผลและความจำเป็นที่ต้องซื้อหรือจ้าง</a:t>
            </a:r>
          </a:p>
          <a:p>
            <a:pPr marL="715963" indent="-342900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เหตุผลความจำเป็นที่จะต้องจัดซื้อจัดจ้าง ต้องสัมพันธ์กับพันธกิจของหน่วยงาน</a:t>
            </a:r>
          </a:p>
          <a:p>
            <a:pPr marL="715963" indent="-342900"/>
            <a:endParaRPr lang="th-TH" sz="12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marL="715963" indent="-342900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สามารถบ่งชี้เหตุผลในการเลือกวิธีดำเนินการของหน่วยงานได้ เช่น ความจำเป็น</a:t>
            </a:r>
          </a:p>
          <a:p>
            <a:pPr marL="373063"/>
            <a:r>
              <a:rPr lang="th-TH" sz="24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 ในการแบ่งซื้อแบ่งจ้าง เป็นต้น</a:t>
            </a:r>
          </a:p>
          <a:p>
            <a:pPr marL="373063"/>
            <a:r>
              <a:rPr lang="th-TH" sz="24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    </a:t>
            </a:r>
            <a:r>
              <a:rPr lang="th-TH" sz="1600" u="sng" dirty="0">
                <a:latin typeface="EucrosiaUPC" panose="02020603050405020304" pitchFamily="18" charset="-34"/>
                <a:cs typeface="EucrosiaUPC" panose="02020603050405020304" pitchFamily="18" charset="-34"/>
              </a:rPr>
              <a:t>ตัวอย่าง</a:t>
            </a:r>
            <a:r>
              <a:rPr lang="th-TH" sz="1600" dirty="0">
                <a:latin typeface="EucrosiaUPC" panose="02020603050405020304" pitchFamily="18" charset="-34"/>
                <a:cs typeface="EucrosiaUPC" panose="02020603050405020304" pitchFamily="18" charset="-34"/>
              </a:rPr>
              <a:t>  “โดยที่สำนักงาน....................... มีภารกิจหลักในการ............................................. ซึ่งในปีงบประมาณ......... </a:t>
            </a:r>
          </a:p>
          <a:p>
            <a:pPr marL="373063"/>
            <a:r>
              <a:rPr lang="th-TH" sz="1600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ได้ตั้งงบประมาณเพื่อจัดซื้อวัสดุสำนักงานไว้จำนวน 70 รายการ เป็นเงิน 7 แสนบาท ทั้งนี้ งบประมาณที่ตั้งไว้ในแต่ละรายการ</a:t>
            </a:r>
          </a:p>
          <a:p>
            <a:pPr marL="373063"/>
            <a:r>
              <a:rPr lang="th-TH" sz="1600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เป็นเพียงการประมาณการจากที่เคยใช้งานในปีงบประมาณที่ผ่านมา แต่ในปีงบประมาณปัจจุบัน อาจจะมีความจำเป็นต้องใช้</a:t>
            </a:r>
          </a:p>
          <a:p>
            <a:pPr marL="373063"/>
            <a:r>
              <a:rPr lang="th-TH" sz="1600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บางรายการมากกว่าที่ประมาณการไว้  และบางรายการอาจใช้น้อยกว่าที่ประมาณการไว้ หากจัดซื้อทั้งหมดในคราวเดียว  และ</a:t>
            </a:r>
          </a:p>
          <a:p>
            <a:pPr marL="373063"/>
            <a:r>
              <a:rPr lang="th-TH" sz="1600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ปรากฏว่า บางรายการใช้ไม่เพียงพอกับความต้องการ ก็จะส่งผลกระทบต่อผู้ใช้วัสดุนั้น ในทางกลับกัน บางรายการที่ใช้น้อยกว่า</a:t>
            </a:r>
          </a:p>
          <a:p>
            <a:pPr marL="373063"/>
            <a:r>
              <a:rPr lang="th-TH" sz="1600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ที่ประมาณการ ก็จะมีวัสดุค้างเบิก ทำให้เสื่อมคุณภาพ รวมทั้งกระทบกับการบริหารงบประมาณในภาพรวม อีกทั้งในการประกวด</a:t>
            </a:r>
          </a:p>
          <a:p>
            <a:pPr marL="373063"/>
            <a:r>
              <a:rPr lang="th-TH" sz="1600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ราคาซื้อด้วยวิธีการทางอิเล็กทรอนิกส์ (</a:t>
            </a:r>
            <a:r>
              <a:rPr lang="en-US" sz="1600" dirty="0">
                <a:latin typeface="EucrosiaUPC" panose="02020603050405020304" pitchFamily="18" charset="-34"/>
                <a:cs typeface="EucrosiaUPC" panose="02020603050405020304" pitchFamily="18" charset="-34"/>
              </a:rPr>
              <a:t>e-bidding</a:t>
            </a:r>
            <a:r>
              <a:rPr lang="th-TH" sz="1600" dirty="0">
                <a:latin typeface="EucrosiaUPC" panose="02020603050405020304" pitchFamily="18" charset="-34"/>
                <a:cs typeface="EucrosiaUPC" panose="02020603050405020304" pitchFamily="18" charset="-34"/>
              </a:rPr>
              <a:t>) โดยใช้สัญญาจะซื้อจะขายแบบราคาคงที่ไม่จำกัดปริมาณ ปรากฎว่า ไม่มี</a:t>
            </a:r>
          </a:p>
          <a:p>
            <a:pPr marL="373063"/>
            <a:r>
              <a:rPr lang="th-TH" sz="1600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ผู้ประกอบการยื่นข้อเสนอ ดังนั้น เพื่อประโยชน์ต่อทางราชการ จึงจำเป็นต้องดำเนินการจัดซื้อวัสดุเป็นครั้งๆ ตามข้อบ่งชี้ในการ</a:t>
            </a:r>
          </a:p>
          <a:p>
            <a:pPr marL="373063"/>
            <a:r>
              <a:rPr lang="th-TH" sz="1600" dirty="0">
                <a:latin typeface="EucrosiaUPC" panose="02020603050405020304" pitchFamily="18" charset="-34"/>
                <a:cs typeface="EucrosiaUPC" panose="02020603050405020304" pitchFamily="18" charset="-34"/>
              </a:rPr>
              <a:t>       ใช้งานที่ได้รับแจ้งจากผู้ใช้ เพื่อให้การจัดซื้อมีประสิทธิภาพ” </a:t>
            </a:r>
          </a:p>
          <a:p>
            <a:pPr marL="715963" indent="-342900"/>
            <a:endParaRPr lang="th-TH" sz="12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marL="715963" indent="-342900">
              <a:buFont typeface="Courier New" panose="02070309020205020404" pitchFamily="49" charset="0"/>
              <a:buChar char="o"/>
            </a:pPr>
            <a:r>
              <a:rPr lang="th-TH" sz="24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สามารถบ่งชี้วิธีซื้อหรือจ้าง (แข่งขัน/คัดเลือก/เฉพาะเจาะจง)</a:t>
            </a:r>
            <a:endParaRPr lang="th-TH" sz="3600" b="1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16311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แว่นต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759581" y="1655841"/>
            <a:ext cx="2367905" cy="10536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ปากก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10289" y="1133483"/>
            <a:ext cx="3024336" cy="241946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98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62892" y="267544"/>
            <a:ext cx="7504452" cy="1140743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ctr"/>
            <a:r>
              <a:rPr lang="th-TH" sz="32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2. ขอบเขตของงาน / รายละเอียดคุณลักษณะเฉพาะ /</a:t>
            </a:r>
            <a:br>
              <a:rPr lang="th-TH" sz="32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</a:br>
            <a:r>
              <a:rPr lang="th-TH" sz="32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แบบรูปรายการงานก่อสร้าง</a:t>
            </a: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2276872"/>
            <a:ext cx="9144000" cy="504056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0" y="2348880"/>
            <a:ext cx="9144000" cy="648072"/>
          </a:xfrm>
          <a:prstGeom prst="bentConnector3">
            <a:avLst>
              <a:gd name="adj1" fmla="val 4812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5432648" y="4134850"/>
            <a:ext cx="3041528" cy="1569660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ปัญหาการกำหนด </a:t>
            </a:r>
            <a:r>
              <a:rPr lang="en-US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TOR </a:t>
            </a: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ที่เป็นการล็อคสเปค หรือกีดกัน</a:t>
            </a:r>
            <a:endParaRPr lang="th-TH" sz="32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4" y="2912892"/>
            <a:ext cx="4571078" cy="332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56781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99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371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628800"/>
            <a:ext cx="4106406" cy="235620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494113" y="764704"/>
            <a:ext cx="425469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1463" indent="-271463">
              <a:buFont typeface="+mj-lt"/>
              <a:buAutoNum type="arabicPeriod"/>
            </a:pPr>
            <a:r>
              <a:rPr lang="th-TH" sz="4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sz="4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TOR </a:t>
            </a:r>
            <a:r>
              <a:rPr lang="th-TH" sz="4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จัดทำเมื่อใด </a:t>
            </a:r>
            <a:r>
              <a:rPr lang="en-US" sz="4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?</a:t>
            </a:r>
            <a:endParaRPr lang="th-TH" sz="4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572000" y="1679569"/>
            <a:ext cx="4353609" cy="4055645"/>
            <a:chOff x="4572000" y="1958720"/>
            <a:chExt cx="4353609" cy="4055645"/>
          </a:xfrm>
        </p:grpSpPr>
        <p:pic>
          <p:nvPicPr>
            <p:cNvPr id="15" name="รูปภาพ 17" descr="371-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0" y="1958720"/>
              <a:ext cx="4353608" cy="1931668"/>
            </a:xfrm>
            <a:prstGeom prst="rect">
              <a:avLst/>
            </a:prstGeom>
          </p:spPr>
        </p:pic>
        <p:pic>
          <p:nvPicPr>
            <p:cNvPr id="16" name="รูปภาพ 12" descr="371-3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2001" y="3933056"/>
              <a:ext cx="4353608" cy="2081309"/>
            </a:xfrm>
            <a:prstGeom prst="rect">
              <a:avLst/>
            </a:prstGeom>
          </p:spPr>
        </p:pic>
      </p:grpSp>
      <p:pic>
        <p:nvPicPr>
          <p:cNvPr id="12" name="Picture 11" descr="ยื่น.jpg">
            <a:extLst>
              <a:ext uri="{FF2B5EF4-FFF2-40B4-BE49-F238E27FC236}">
                <a16:creationId xmlns:a16="http://schemas.microsoft.com/office/drawing/2014/main" xmlns="" id="{B98AC0CC-6F5D-CC19-2620-6BB03AC4462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780547" flipH="1">
            <a:off x="1343188" y="4338674"/>
            <a:ext cx="2301851" cy="1388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8420078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ไหลเวียน">
  <a:themeElements>
    <a:clrScheme name="ไหลเวียน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ไหลเวียน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ไหลเวียน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ไหลเวียน">
  <a:themeElements>
    <a:clrScheme name="ไหลเวียน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ไหลเวียน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ไหลเวียน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50375</TotalTime>
  <Words>51923</Words>
  <Application>Microsoft Office PowerPoint</Application>
  <PresentationFormat>On-screen Show (4:3)</PresentationFormat>
  <Paragraphs>6051</Paragraphs>
  <Slides>491</Slides>
  <Notes>57</Notes>
  <HiddenSlides>0</HiddenSlides>
  <MMClips>0</MMClips>
  <ScaleCrop>false</ScaleCrop>
  <HeadingPairs>
    <vt:vector size="8" baseType="variant">
      <vt:variant>
        <vt:lpstr>Fonts Used</vt:lpstr>
      </vt:variant>
      <vt:variant>
        <vt:i4>17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491</vt:i4>
      </vt:variant>
    </vt:vector>
  </HeadingPairs>
  <TitlesOfParts>
    <vt:vector size="512" baseType="lpstr">
      <vt:lpstr>Angsana New</vt:lpstr>
      <vt:lpstr>Arial</vt:lpstr>
      <vt:lpstr>Arial Black</vt:lpstr>
      <vt:lpstr>Browallia New</vt:lpstr>
      <vt:lpstr>BrowalliaUPC</vt:lpstr>
      <vt:lpstr>Calibri</vt:lpstr>
      <vt:lpstr>Constantia</vt:lpstr>
      <vt:lpstr>Cordia New</vt:lpstr>
      <vt:lpstr>CordiaUPC</vt:lpstr>
      <vt:lpstr>Courier New</vt:lpstr>
      <vt:lpstr>EucrosiaUPC</vt:lpstr>
      <vt:lpstr>Gulim</vt:lpstr>
      <vt:lpstr>Symbol</vt:lpstr>
      <vt:lpstr>TH SarabunPSK</vt:lpstr>
      <vt:lpstr>Times New Roman</vt:lpstr>
      <vt:lpstr>Wingdings</vt:lpstr>
      <vt:lpstr>Wingdings 2</vt:lpstr>
      <vt:lpstr>ชุดรูปแบบของ Office</vt:lpstr>
      <vt:lpstr>ไหลเวียน</vt:lpstr>
      <vt:lpstr>1_ไหลเวียน</vt:lpstr>
      <vt:lpstr>ภาพนิ่ง</vt:lpstr>
      <vt:lpstr>PowerPoint Presentation</vt:lpstr>
      <vt:lpstr>PowerPoint Presentation</vt:lpstr>
      <vt:lpstr>PowerPoint Presentation</vt:lpstr>
      <vt:lpstr>หลักการและเหตุผล</vt:lpstr>
      <vt:lpstr>การบังคับใช้</vt:lpstr>
      <vt:lpstr>PowerPoint Presentation</vt:lpstr>
      <vt:lpstr>PowerPoint Presentation</vt:lpstr>
      <vt:lpstr>หนังสือคณะกรรมการวินิจฉัยปัญหาการจัดซื้อจัดจ้างและการบริหารพัสดุภาครัฐ ด่วนที่สุด ที่ กค 0405.2/ว 452 ลว. 28 พ.ย. 60</vt:lpstr>
      <vt:lpstr>โครงสร้าง พ.ร.บ. จัดซื้อจัดจ้างฯ</vt:lpstr>
      <vt:lpstr>โครงสร้าง พ.ร.บ. จัดซื้อจัดจ้าง</vt:lpstr>
      <vt:lpstr>โครงสร้าง พ.ร.บ. จัดซื้อจัดจ้าง</vt:lpstr>
      <vt:lpstr> กฎกระทรวง</vt:lpstr>
      <vt:lpstr> กฎกระทรวง</vt:lpstr>
      <vt:lpstr> กฎกระทรวง</vt:lpstr>
      <vt:lpstr> กฎกระทรวง</vt:lpstr>
      <vt:lpstr>โครงสร้างระเบียบกระทรวงการคลังว่าด้วยการจัดซื้อจัดจ้างและการบริหารพัสดุภาครัฐ พ.ศ. 2560</vt:lpstr>
      <vt:lpstr>โครงสร้างระเบียบกระทรวงการคลังว่าด้วยการจัดซื้อจัดจ้างและการบริหารพัสดุภาครัฐ พ.ศ. ๒๕๖๐</vt:lpstr>
      <vt:lpstr>โครงสร้างระเบียบกระทรวงการคลังว่าด้วยการจัดซื้อจัดจ้างและการบริหารพัสดุภาครัฐ พ.ศ. 2560</vt:lpstr>
      <vt:lpstr>ระเบียบกระทรวงการคลังว่าด้วยการจัดซื้อจัดจ้าง และการบริหารพัสดุภาครัฐ (ฉบับที่ 2) พ.ศ. 2564</vt:lpstr>
      <vt:lpstr> ประกาศ</vt:lpstr>
      <vt:lpstr> ประกาศ</vt:lpstr>
      <vt:lpstr> ประกาศ</vt:lpstr>
      <vt:lpstr> ประกาศ</vt:lpstr>
      <vt:lpstr> ประกาศ</vt:lpstr>
      <vt:lpstr> ประกาศ</vt:lpstr>
      <vt:lpstr> ประกาศ</vt:lpstr>
      <vt:lpstr> ประกาศ</vt:lpstr>
      <vt:lpstr> ประกาศ</vt:lpstr>
      <vt:lpstr> ประกาศ</vt:lpstr>
      <vt:lpstr> ประกาศ</vt:lpstr>
      <vt:lpstr> ประกาศ</vt:lpstr>
      <vt:lpstr> ประกาศ</vt:lpstr>
      <vt:lpstr> ประกาศ</vt:lpstr>
      <vt:lpstr> ประกาศ</vt:lpstr>
      <vt:lpstr> ประกาศ</vt:lpstr>
      <vt:lpstr>นิยาม</vt:lpstr>
      <vt:lpstr>“หน่วยงานของรัฐ”</vt:lpstr>
      <vt:lpstr>PowerPoint Presentation</vt:lpstr>
      <vt:lpstr>  “การจัดซื้อจัดจ้าง” การดำเนินการเพื่อให้ได้มาซึ่งพัสดุ</vt:lpstr>
      <vt:lpstr>  ค่าใช้จ่ายที่ไม่ต้องดำเนินการตาม พ.ร.บ.</vt:lpstr>
      <vt:lpstr>  ค่าใช้จ่ายที่ไม่ต้องดำเนินการตาม พ.ร.บ.</vt:lpstr>
      <vt:lpstr>  ค่าใช้จ่ายในการบริหารงานของหน่วยงานของรัฐ ที่ไม่ต้องดำเนินการตาม พ.ร.บ.</vt:lpstr>
      <vt:lpstr>PowerPoint Presentation</vt:lpstr>
      <vt:lpstr>PowerPoint Presentation</vt:lpstr>
      <vt:lpstr>PowerPoint Presentation</vt:lpstr>
      <vt:lpstr>  แนวทางปฏิบัติในการจัดหาผู้ให้บริการด้านสาธารณูปโภค หนังสือ ด่วนที่สุด ที่ กค (กวจ) 0405.2/ว 260 ลว. 5 มิ.ย. 2561</vt:lpstr>
      <vt:lpstr>PowerPoint Presentation</vt:lpstr>
      <vt:lpstr>  “สินค้า”</vt:lpstr>
      <vt:lpstr>  “งานบริการ”</vt:lpstr>
      <vt:lpstr>“งานก่อสร้าง”</vt:lpstr>
      <vt:lpstr> ซ้อมความเข้าใจ ความหมาย “งานก่อสร้าง”</vt:lpstr>
      <vt:lpstr> ซ้อมความเข้าใจความหมาย “งานก่อสร้าง”</vt:lpstr>
      <vt:lpstr> ซ้อมความเข้าใจ ความหมาย “งานก่อสร้าง”</vt:lpstr>
      <vt:lpstr> ซ้อมความเข้าใจความหมาย “งานก่อสร้าง”</vt:lpstr>
      <vt:lpstr> ซ้อมความเข้าใจความหมาย “งานก่อสร้าง”</vt:lpstr>
      <vt:lpstr>PowerPoint Presentation</vt:lpstr>
      <vt:lpstr>PowerPoint Presentation</vt:lpstr>
      <vt:lpstr>“ราคากลาง” ราคาเพื่อใช้เป็นฐานสำหรับเปรียบเทียบราคาที่ผู้ยื่นข้อเสนอได้ยื่นเสนอไว้ซึ่งสามารถจัดซื้อจัดจ้างได้จริงตามลำดับ ดังต่อไปนี้</vt:lpstr>
      <vt:lpstr>           “หัวหน้าหน่วยงานของรัฐ”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ซ้อมความเข้าใจแนวทางปฏิบัติเกี่ยวกับการจัดซื้อจัดจ้างพัสดุ เพื่อการวิจัยและพัฒนา หรือการให้บริการทางวิชาการ</vt:lpstr>
      <vt:lpstr> ซ้อมความเข้าใจแนวทางปฏิบัติเกี่ยวกับการจัดซื้อจัดจ้างพัสดุ เพื่อการวิจัยและพัฒนา หรือการให้บริการทางวิชาการ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การจัดซื้อจัดจ้าง ที่ไม่ต้องดำเนินการขั้นตอนปกติ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กระบวนการจัดซื้อจัดจ้าง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การจัดทำรายงาน ขอซื้อหรือขอจ้าง</vt:lpstr>
      <vt:lpstr>PowerPoint Presentation</vt:lpstr>
      <vt:lpstr>PowerPoint Presentation</vt:lpstr>
      <vt:lpstr>2. ขอบเขตของงาน / รายละเอียดคุณลักษณะเฉพาะ / แบบรูปรายการงานก่อสร้าง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เงื่อนไขในการจัดซื้อจัดจ้าง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การจ้างช่วง</vt:lpstr>
      <vt:lpstr>PowerPoint Presentation</vt:lpstr>
      <vt:lpstr>PowerPoint Presentation</vt:lpstr>
      <vt:lpstr>การทำข้อตกลงเป็นหนังสือ</vt:lpstr>
      <vt:lpstr>PowerPoint Presentation</vt:lpstr>
      <vt:lpstr> แนวทางปฏิบัติในการรับส่วนแถมพิเศษ</vt:lpstr>
      <vt:lpstr>PowerPoint Presentation</vt:lpstr>
      <vt:lpstr>ผลของการกำหนด Spec. / คุณสมบัติ / เงื่อนไข</vt:lpstr>
      <vt:lpstr>3. ราคากลางของพัสดุที่จะซื้อหรือจ้าง </vt:lpstr>
      <vt:lpstr> กฎหมาย ประกาศ ระเบียบ และหลักเกณฑ์ที่เกี่ยวข้อง</vt:lpstr>
      <vt:lpstr>PowerPoint Presentation</vt:lpstr>
      <vt:lpstr>PowerPoint Presentation</vt:lpstr>
      <vt:lpstr>PowerPoint Presentation</vt:lpstr>
      <vt:lpstr> ราคากลาง จะจัดทำเมื่อใด ?</vt:lpstr>
      <vt:lpstr> ผู้มีหน้าที่จัดทำราคากลาง ?</vt:lpstr>
      <vt:lpstr> ผู้มีหน้าที่จัดทำราคากลาง ?</vt:lpstr>
      <vt:lpstr>“ราคากลาง” ราคาเพื่อใช้เป็นฐานสำหรับเปรียบเทียบราคาที่ผู้ยื่นข้อเสนอได้ยื่นเสนอไว้ซึ่งสามารถจัดซื้อจัดจ้างได้จริงตามลำดับ ดังต่อไปนี้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การประกาศราคากลาง ทำอย่างไร ?</vt:lpstr>
      <vt:lpstr>PowerPoint Presentation</vt:lpstr>
      <vt:lpstr>PowerPoint Presentation</vt:lpstr>
      <vt:lpstr>PowerPoint Presentation</vt:lpstr>
      <vt:lpstr>4. วงเงินที่จะซื้อหรือจ้าง</vt:lpstr>
      <vt:lpstr>PowerPoint Presentation</vt:lpstr>
      <vt:lpstr>6. วิธีที่จะซื้อหรือจ้าง และเหตุผลที่ต้องซื้อหรือจ้างโดยวิธีนั้น</vt:lpstr>
      <vt:lpstr>PowerPoint Presentation</vt:lpstr>
      <vt:lpstr> วิธีการจัดซื้อจัดจ้าง</vt:lpstr>
      <vt:lpstr> วิธีการจัดซื้อจัดจ้าง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7. หลักเกณฑ์ การพิจารณาคัดเลือกข้อเสนอ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7. หลักเกณฑ์ การพิจารณาคัดเลือกข้อเสนอ</vt:lpstr>
      <vt:lpstr>PowerPoint Presentation</vt:lpstr>
      <vt:lpstr>8. ข้อเสนออื่นๆ เช่น การขออนุมัติแต่งตั้งคณะกรรมการต่างๆ          ที่จำเป็นในการซื้อหรือจ้าง การออกประกาศและเอกสารเชิญชวน และหนังสือเชิญชวน</vt:lpstr>
      <vt:lpstr>8. ข้อเสนออื่นๆ เช่น การขออนุมัติแต่งตั้งคณะกรรมการต่างๆ          ที่จำเป็นในการซื้อหรือจ้าง การออกประกาศและเอกสารเชิญชวน และหนังสือเชิญชวน</vt:lpstr>
      <vt:lpstr>8. ข้อเสนออื่นๆ เช่น การขออนุมัติแต่งตั้งคณะกรรมการต่างๆ          ที่จำเป็นในการซื้อหรือจ้าง การออกประกาศและเอกสารเชิญชวน และหนังสือเชิญชวน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การจัดทำประกาศเชิญชวนทั่วไป</vt:lpstr>
      <vt:lpstr>การจัดทำหนังสือเชิญชวนในวิธีคัดเลือก และวิธีเฉพาะเจาะจง (ม.62)</vt:lpstr>
      <vt:lpstr>กระบวนการ จัดซื้อจัดจ้างแต่ละวิธี</vt:lpstr>
      <vt:lpstr>การซื้อหรือจ้าง</vt:lpstr>
      <vt:lpstr>PowerPoint Presentation</vt:lpstr>
      <vt:lpstr>PowerPoint Presentation</vt:lpstr>
      <vt:lpstr>หนังสือคณะกรรมการว่าด้วยการพัสดุ ด่วนที่สุด ที่ กค (กวพ) 0405.2/ว 320 ลงวันที่ 24 ส.ค. 60</vt:lpstr>
      <vt:lpstr>หนังสือกรมบัญชีกลาง ด่วนที่สุด ที่ กค 0405.4/ว 379 ลงวันที่ 24 ส.ค. 61</vt:lpstr>
      <vt:lpstr>หนังสือกรมบัญชีกลาง ด่วนที่สุด ที่ กค 0433.5/ว 386 ลงวันที่ 9 ส.ค. 62</vt:lpstr>
      <vt:lpstr>หนังสือกรมบัญชีกลาง ด่วนที่สุด ที่ กค 0433.5/ว 473 ลงวันที่ 30 ก.ย. 63</vt:lpstr>
      <vt:lpstr>หนังสือกรมบัญชีกลาง ด่วนที่สุด ที่ กค 0433.5/ว 940 ลงวันที่ 20 ก.ย. 64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การจัดทำประกาศเชิญชวนทั่วไป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การรับฟังความคิดเห็นจากผู้ประกอบการ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หน้าที่ของคณะกรรมการ ซื้อ/จ้าง/เช่า(สังหาริมทรัพย์)</vt:lpstr>
      <vt:lpstr>PowerPoint Presentation</vt:lpstr>
      <vt:lpstr>PowerPoint Presentation</vt:lpstr>
      <vt:lpstr>PowerPoint Presentation</vt:lpstr>
      <vt:lpstr>PowerPoint Presentation</vt:lpstr>
      <vt:lpstr>การตรวจเอกสาร (เอกสารครบถ้วน ถูกต้อง หรือไม่ ?)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การตรวจคุณสมบัติของผู้ยื่นข้อเสนอ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วิธีการตรวจข้อเสนอ/ข้อเสนอทางเทคนิค (มีรายละเอียดคุณลักษณะเฉพาะครบถ้วน ถูกต้องตามเงื่อนไขที่กำหนด หรือไม่ ?)</vt:lpstr>
      <vt:lpstr>PowerPoint Presentation</vt:lpstr>
      <vt:lpstr> แนวทางปฏิบัติในการรับส่วนแถมพิเศษ</vt:lpstr>
      <vt:lpstr> แนวทางปฏิบัติในการรับส่วนแถมพิเศษ (ต่อ)</vt:lpstr>
      <vt:lpstr> แนวทางปฏิบัติในการรับส่วนแถมพิเศษ (ต่อ)</vt:lpstr>
      <vt:lpstr> แนวทางปฏิบัติในการรับส่วนแถมพิเศษ (ต่อ)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การดำเนินการโดยวิธีตกลงราคา (1)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“หัวหน้าหน่วยงานของรัฐ”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การเช่า</vt:lpstr>
      <vt:lpstr>PowerPoint Presentation</vt:lpstr>
      <vt:lpstr>PowerPoint Presentation</vt:lpstr>
      <vt:lpstr>PowerPoint Presentation</vt:lpstr>
      <vt:lpstr>PowerPoint Presentation</vt:lpstr>
      <vt:lpstr>การยกเลิกการจัดซื้อจัดจ้าง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การประกาศผลการจัดซื้อจัดจ้าง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โครงการพัฒนาศักยภาพการปฏิบัติงานพัสดุของบุคลากรในสังกัด  วิทยาลัยเทคโนโลยีทางการแพทย์และสาธารณสุข กาญจนาภิเษก  วิชา “การบริหารงานพัสดุอย่างมีประสิทธิภาพ”   บรรยายโดย อาจารย์ รวีวัลย์ แสงจันทร์ อดีต ผู้อำนวยการกลุ่มงานระเบียบว่าด้วยการพัสดุ   กรรมการและผู้ช่วยเลขานุการ กวพ. กวพอ.  และผู้อำนวยการเฉพาะด้านวิชาการคลังสูง(คลังจังหวัดเชียงราย) กรมบัญชีกลาง  โทร. ๐๘๑-๙๙๔ ๙๒๔๕  สืบหาข้อมูลเพิ่มเติมได้ที่ ศูนย์ข้อมูลจัดซื้อจัดจ้าง www.gprocurement.go.th)  (สงวนลิขสิทธิ์)</dc:title>
  <dc:creator>User</dc:creator>
  <cp:lastModifiedBy>ณัฐชนน ศิริพงษ์สุรภา</cp:lastModifiedBy>
  <cp:revision>3225</cp:revision>
  <dcterms:created xsi:type="dcterms:W3CDTF">2016-06-09T14:32:02Z</dcterms:created>
  <dcterms:modified xsi:type="dcterms:W3CDTF">2023-09-13T04:14:38Z</dcterms:modified>
</cp:coreProperties>
</file>