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50" r:id="rId2"/>
    <p:sldId id="3026" r:id="rId3"/>
    <p:sldId id="2963" r:id="rId4"/>
    <p:sldId id="3436" r:id="rId5"/>
    <p:sldId id="2561" r:id="rId6"/>
    <p:sldId id="3388" r:id="rId7"/>
    <p:sldId id="3391" r:id="rId8"/>
    <p:sldId id="3392" r:id="rId9"/>
    <p:sldId id="3393" r:id="rId10"/>
    <p:sldId id="3394" r:id="rId11"/>
    <p:sldId id="3395" r:id="rId12"/>
    <p:sldId id="3396" r:id="rId13"/>
    <p:sldId id="3397" r:id="rId14"/>
    <p:sldId id="3398" r:id="rId15"/>
    <p:sldId id="3399" r:id="rId16"/>
    <p:sldId id="3400" r:id="rId17"/>
    <p:sldId id="3401" r:id="rId18"/>
    <p:sldId id="3402" r:id="rId19"/>
    <p:sldId id="3403" r:id="rId20"/>
    <p:sldId id="3404" r:id="rId21"/>
    <p:sldId id="3405" r:id="rId22"/>
    <p:sldId id="3408" r:id="rId23"/>
    <p:sldId id="3413" r:id="rId24"/>
    <p:sldId id="3409" r:id="rId25"/>
    <p:sldId id="3411" r:id="rId26"/>
    <p:sldId id="3414" r:id="rId27"/>
    <p:sldId id="3415" r:id="rId28"/>
    <p:sldId id="3418" r:id="rId29"/>
    <p:sldId id="3419" r:id="rId30"/>
    <p:sldId id="3420" r:id="rId31"/>
    <p:sldId id="3422" r:id="rId32"/>
    <p:sldId id="3441" r:id="rId33"/>
    <p:sldId id="3442" r:id="rId34"/>
    <p:sldId id="3424" r:id="rId35"/>
    <p:sldId id="3434" r:id="rId36"/>
    <p:sldId id="3425" r:id="rId37"/>
    <p:sldId id="3426" r:id="rId38"/>
    <p:sldId id="3437" r:id="rId39"/>
    <p:sldId id="3438" r:id="rId40"/>
    <p:sldId id="3439" r:id="rId41"/>
    <p:sldId id="3440" r:id="rId42"/>
    <p:sldId id="3435" r:id="rId43"/>
    <p:sldId id="3429" r:id="rId44"/>
    <p:sldId id="3430" r:id="rId45"/>
    <p:sldId id="3431" r:id="rId46"/>
    <p:sldId id="3432" r:id="rId47"/>
    <p:sldId id="2758" r:id="rId48"/>
  </p:sldIdLst>
  <p:sldSz cx="9144000" cy="6858000" type="screen4x3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CCFFCC"/>
    <a:srgbClr val="009900"/>
    <a:srgbClr val="CCFFFF"/>
    <a:srgbClr val="FFFFB7"/>
    <a:srgbClr val="CCFF66"/>
    <a:srgbClr val="FF66FF"/>
    <a:srgbClr val="FF99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6" autoAdjust="0"/>
    <p:restoredTop sz="94671" autoAdjust="0"/>
  </p:normalViewPr>
  <p:slideViewPr>
    <p:cSldViewPr>
      <p:cViewPr>
        <p:scale>
          <a:sx n="100" d="100"/>
          <a:sy n="100" d="100"/>
        </p:scale>
        <p:origin x="-21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image" Target="../media/image39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image" Target="../media/image39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AED0B-CDBE-4223-B3CC-E021DC84E19F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30567AD-454E-4CD2-ADDE-09CF711AC44E}">
      <dgm:prSet phldrT="[ข้อความ]" custT="1"/>
      <dgm:spPr>
        <a:solidFill>
          <a:srgbClr val="FF99FF">
            <a:alpha val="50000"/>
          </a:srgb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การเก็บ</a:t>
          </a:r>
          <a:endParaRPr lang="th-TH" sz="28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1FF9F257-F8E5-45F5-A9E6-42AEADA736C8}" type="parTrans" cxnId="{6C708E0E-3B87-4CFD-BFDD-1F61BB5CFB93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36BA8D9B-14C7-410E-A1F2-A99227D9CC57}" type="sibTrans" cxnId="{6C708E0E-3B87-4CFD-BFDD-1F61BB5CFB93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6A1DB17F-736C-418C-8806-5C12750ED8EC}">
      <dgm:prSet phldrT="[ข้อความ]" custT="1"/>
      <dgm:spPr>
        <a:solidFill>
          <a:srgbClr val="3399FF">
            <a:alpha val="49804"/>
          </a:srgb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การบำรุงรักษา</a:t>
          </a:r>
          <a:endParaRPr lang="th-TH" sz="28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683A254B-A83A-412C-8FD7-70FE6842DEE9}" type="parTrans" cxnId="{27C89CFD-B655-4543-B3AF-181226F1BFDA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C1A764A9-6AB2-4C21-BC68-4169B79021E9}" type="sibTrans" cxnId="{27C89CFD-B655-4543-B3AF-181226F1BFDA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6A2D8613-6BEE-4B07-95AF-AE7EEE3BEE83}">
      <dgm:prSet phldrT="[ข้อความ]" custT="1"/>
      <dgm:spPr>
        <a:solidFill>
          <a:srgbClr val="66FF33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การตรวจสอบ</a:t>
          </a:r>
          <a:endParaRPr lang="th-TH" sz="28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F7570B5A-F3B0-4EC6-8995-F538C5189BEB}" type="parTrans" cxnId="{A4A8F5EA-3768-4664-947E-B1B7D7869172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54CEA23C-5DF9-4A8E-94EA-C2B928350052}" type="sibTrans" cxnId="{A4A8F5EA-3768-4664-947E-B1B7D7869172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54C7D69B-4274-484B-93FF-D374129D0403}">
      <dgm:prSet phldrT="[ข้อความ]" custT="1"/>
      <dgm:spPr>
        <a:solidFill>
          <a:srgbClr val="CCFF33">
            <a:alpha val="50000"/>
          </a:srgbClr>
        </a:solidFill>
      </dgm:spPr>
      <dgm:t>
        <a:bodyPr/>
        <a:lstStyle/>
        <a:p>
          <a:r>
            <a:rPr lang="th-TH" sz="36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“การบริหาร </a:t>
          </a:r>
          <a:br>
            <a:rPr lang="th-TH" sz="36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</a:br>
          <a:r>
            <a:rPr lang="th-TH" sz="36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  </a:t>
          </a:r>
          <a:r>
            <a:rPr lang="th-TH" sz="36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พัสดุ</a:t>
          </a:r>
          <a:r>
            <a:rPr lang="th-TH" sz="36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  <a:endParaRPr lang="th-TH" sz="3600" b="1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6226034A-42BB-4A7C-9B00-E306D61B80CA}" type="sibTrans" cxnId="{F34502DB-DC1B-4DDA-A421-2B36C513D928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40F59CE0-DE12-4F65-898E-E853D11DB7F1}" type="parTrans" cxnId="{F34502DB-DC1B-4DDA-A421-2B36C513D928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3685DD07-9BFA-42ED-A7EA-13D27AD6BDAB}">
      <dgm:prSet phldrT="[ข้อความ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การยืม</a:t>
          </a:r>
          <a:endParaRPr lang="th-TH" sz="32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CBED3C12-5C4F-4DED-B745-EE60A1E85DA7}" type="sibTrans" cxnId="{0632BB1D-CF19-46DD-B697-B18824E3331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A48EFAD0-970D-4297-BBB7-CB7A9F83E8E8}" type="parTrans" cxnId="{0632BB1D-CF19-46DD-B697-B18824E3331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D9DB9CAB-4722-45AE-A4FE-12FEB86371D4}">
      <dgm:prSet phldrT="[ข้อความ]" custT="1"/>
      <dgm:spPr>
        <a:solidFill>
          <a:srgbClr val="00B0F0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การบันทึก</a:t>
          </a:r>
          <a:endParaRPr lang="th-TH" sz="28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91110BF0-7057-4233-9A7E-E5BA351C9C88}" type="sibTrans" cxnId="{78F40B91-2413-4EC6-A54F-44690E2B6DA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AAFC8C43-99C5-4016-9323-53066302BAA7}" type="parTrans" cxnId="{78F40B91-2413-4EC6-A54F-44690E2B6DA1}">
      <dgm:prSet/>
      <dgm:spPr/>
      <dgm:t>
        <a:bodyPr/>
        <a:lstStyle/>
        <a:p>
          <a:endParaRPr lang="th-TH" sz="2800">
            <a:solidFill>
              <a:schemeClr val="accent4"/>
            </a:solidFill>
            <a:latin typeface="EucrosiaUPC" pitchFamily="18" charset="-34"/>
            <a:cs typeface="EucrosiaUPC" pitchFamily="18" charset="-34"/>
          </a:endParaRPr>
        </a:p>
      </dgm:t>
    </dgm:pt>
    <dgm:pt modelId="{595C34E4-BEF7-40AA-8457-8DC9FC5A7780}">
      <dgm:prSet phldrT="[ข้อความ]" custT="1"/>
      <dgm:spPr>
        <a:solidFill>
          <a:srgbClr val="FF7C80">
            <a:alpha val="50000"/>
          </a:srgb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การเบิกจ่าย</a:t>
          </a:r>
          <a:endParaRPr lang="th-TH" sz="28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2640638E-7305-43BE-B98D-D0096C5A69E0}" type="parTrans" cxnId="{C03A0037-AA7D-43F9-8A96-50DFA622C82D}">
      <dgm:prSet/>
      <dgm:spPr/>
      <dgm:t>
        <a:bodyPr/>
        <a:lstStyle/>
        <a:p>
          <a:endParaRPr lang="th-TH"/>
        </a:p>
      </dgm:t>
    </dgm:pt>
    <dgm:pt modelId="{F93664D7-38BD-445F-9954-58334F531F93}" type="sibTrans" cxnId="{C03A0037-AA7D-43F9-8A96-50DFA622C82D}">
      <dgm:prSet/>
      <dgm:spPr/>
      <dgm:t>
        <a:bodyPr/>
        <a:lstStyle/>
        <a:p>
          <a:endParaRPr lang="th-TH"/>
        </a:p>
      </dgm:t>
    </dgm:pt>
    <dgm:pt modelId="{A9BAD0DA-AA8A-49A6-A68B-5452B156DEDC}">
      <dgm:prSet phldrT="[ข้อความ]" custT="1"/>
      <dgm:spPr>
        <a:solidFill>
          <a:srgbClr val="FF9900">
            <a:alpha val="49804"/>
          </a:srgb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การจำหน่าย</a:t>
          </a:r>
          <a:endParaRPr lang="th-TH" sz="2800" b="1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4161189E-20DF-4D6B-9C28-3A2A7B1D6B36}" type="parTrans" cxnId="{AA055E54-8022-414B-BEC1-8ECC91E8116A}">
      <dgm:prSet/>
      <dgm:spPr/>
      <dgm:t>
        <a:bodyPr/>
        <a:lstStyle/>
        <a:p>
          <a:endParaRPr lang="th-TH"/>
        </a:p>
      </dgm:t>
    </dgm:pt>
    <dgm:pt modelId="{2A46793B-2CB5-40A6-AD87-1F9C8D96887C}" type="sibTrans" cxnId="{AA055E54-8022-414B-BEC1-8ECC91E8116A}">
      <dgm:prSet/>
      <dgm:spPr/>
      <dgm:t>
        <a:bodyPr/>
        <a:lstStyle/>
        <a:p>
          <a:endParaRPr lang="th-TH"/>
        </a:p>
      </dgm:t>
    </dgm:pt>
    <dgm:pt modelId="{BBBA8501-2FB8-4FAF-898B-D60C5E8D9C7D}" type="pres">
      <dgm:prSet presAssocID="{C2EAED0B-CDBE-4223-B3CC-E021DC84E19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F3D1AF-6FD3-43CC-8DE9-47AF68D5D90C}" type="pres">
      <dgm:prSet presAssocID="{C2EAED0B-CDBE-4223-B3CC-E021DC84E19F}" presName="radial" presStyleCnt="0">
        <dgm:presLayoutVars>
          <dgm:animLvl val="ctr"/>
        </dgm:presLayoutVars>
      </dgm:prSet>
      <dgm:spPr/>
    </dgm:pt>
    <dgm:pt modelId="{382E5E1A-966D-415F-B031-4AF651129E27}" type="pres">
      <dgm:prSet presAssocID="{54C7D69B-4274-484B-93FF-D374129D0403}" presName="centerShape" presStyleLbl="vennNode1" presStyleIdx="0" presStyleCnt="8"/>
      <dgm:spPr/>
      <dgm:t>
        <a:bodyPr/>
        <a:lstStyle/>
        <a:p>
          <a:endParaRPr lang="th-TH"/>
        </a:p>
      </dgm:t>
    </dgm:pt>
    <dgm:pt modelId="{9B262CD0-9411-4EA0-9FCF-DEFC69612927}" type="pres">
      <dgm:prSet presAssocID="{B30567AD-454E-4CD2-ADDE-09CF711AC44E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63EE60-8D12-41D0-BF1C-7D544C614502}" type="pres">
      <dgm:prSet presAssocID="{D9DB9CAB-4722-45AE-A4FE-12FEB86371D4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6A793F-1F16-4AB6-9457-F5C4C4CCD9F1}" type="pres">
      <dgm:prSet presAssocID="{595C34E4-BEF7-40AA-8457-8DC9FC5A7780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81B344-D63A-4800-ACE6-304BF2F9D155}" type="pres">
      <dgm:prSet presAssocID="{3685DD07-9BFA-42ED-A7EA-13D27AD6BDAB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79FB56-9662-4B05-9D83-0051C6CF9CD0}" type="pres">
      <dgm:prSet presAssocID="{6A2D8613-6BEE-4B07-95AF-AE7EEE3BEE83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284197-D147-4F6D-B679-B5DB6A84542E}" type="pres">
      <dgm:prSet presAssocID="{6A1DB17F-736C-418C-8806-5C12750ED8EC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7CC653-2722-4635-BBA3-B338234CB6E2}" type="pres">
      <dgm:prSet presAssocID="{A9BAD0DA-AA8A-49A6-A68B-5452B156DEDC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839BE6C-42E4-4FE3-B94D-AD8F3F62A4B2}" type="presOf" srcId="{595C34E4-BEF7-40AA-8457-8DC9FC5A7780}" destId="{EE6A793F-1F16-4AB6-9457-F5C4C4CCD9F1}" srcOrd="0" destOrd="0" presId="urn:microsoft.com/office/officeart/2005/8/layout/radial3"/>
    <dgm:cxn modelId="{78F40B91-2413-4EC6-A54F-44690E2B6DA1}" srcId="{54C7D69B-4274-484B-93FF-D374129D0403}" destId="{D9DB9CAB-4722-45AE-A4FE-12FEB86371D4}" srcOrd="1" destOrd="0" parTransId="{AAFC8C43-99C5-4016-9323-53066302BAA7}" sibTransId="{91110BF0-7057-4233-9A7E-E5BA351C9C88}"/>
    <dgm:cxn modelId="{A4A8F5EA-3768-4664-947E-B1B7D7869172}" srcId="{54C7D69B-4274-484B-93FF-D374129D0403}" destId="{6A2D8613-6BEE-4B07-95AF-AE7EEE3BEE83}" srcOrd="4" destOrd="0" parTransId="{F7570B5A-F3B0-4EC6-8995-F538C5189BEB}" sibTransId="{54CEA23C-5DF9-4A8E-94EA-C2B928350052}"/>
    <dgm:cxn modelId="{27C89CFD-B655-4543-B3AF-181226F1BFDA}" srcId="{54C7D69B-4274-484B-93FF-D374129D0403}" destId="{6A1DB17F-736C-418C-8806-5C12750ED8EC}" srcOrd="5" destOrd="0" parTransId="{683A254B-A83A-412C-8FD7-70FE6842DEE9}" sibTransId="{C1A764A9-6AB2-4C21-BC68-4169B79021E9}"/>
    <dgm:cxn modelId="{6C708E0E-3B87-4CFD-BFDD-1F61BB5CFB93}" srcId="{54C7D69B-4274-484B-93FF-D374129D0403}" destId="{B30567AD-454E-4CD2-ADDE-09CF711AC44E}" srcOrd="0" destOrd="0" parTransId="{1FF9F257-F8E5-45F5-A9E6-42AEADA736C8}" sibTransId="{36BA8D9B-14C7-410E-A1F2-A99227D9CC57}"/>
    <dgm:cxn modelId="{03D2D6C5-9E18-4FD6-9DD2-F1C9ECF2B0E0}" type="presOf" srcId="{A9BAD0DA-AA8A-49A6-A68B-5452B156DEDC}" destId="{6C7CC653-2722-4635-BBA3-B338234CB6E2}" srcOrd="0" destOrd="0" presId="urn:microsoft.com/office/officeart/2005/8/layout/radial3"/>
    <dgm:cxn modelId="{F96C78E7-4707-406C-B902-BB8671920C4F}" type="presOf" srcId="{B30567AD-454E-4CD2-ADDE-09CF711AC44E}" destId="{9B262CD0-9411-4EA0-9FCF-DEFC69612927}" srcOrd="0" destOrd="0" presId="urn:microsoft.com/office/officeart/2005/8/layout/radial3"/>
    <dgm:cxn modelId="{AA055E54-8022-414B-BEC1-8ECC91E8116A}" srcId="{54C7D69B-4274-484B-93FF-D374129D0403}" destId="{A9BAD0DA-AA8A-49A6-A68B-5452B156DEDC}" srcOrd="6" destOrd="0" parTransId="{4161189E-20DF-4D6B-9C28-3A2A7B1D6B36}" sibTransId="{2A46793B-2CB5-40A6-AD87-1F9C8D96887C}"/>
    <dgm:cxn modelId="{0632BB1D-CF19-46DD-B697-B18824E33311}" srcId="{54C7D69B-4274-484B-93FF-D374129D0403}" destId="{3685DD07-9BFA-42ED-A7EA-13D27AD6BDAB}" srcOrd="3" destOrd="0" parTransId="{A48EFAD0-970D-4297-BBB7-CB7A9F83E8E8}" sibTransId="{CBED3C12-5C4F-4DED-B745-EE60A1E85DA7}"/>
    <dgm:cxn modelId="{8981CB55-1495-42E8-A631-F447F5C10C3C}" type="presOf" srcId="{C2EAED0B-CDBE-4223-B3CC-E021DC84E19F}" destId="{BBBA8501-2FB8-4FAF-898B-D60C5E8D9C7D}" srcOrd="0" destOrd="0" presId="urn:microsoft.com/office/officeart/2005/8/layout/radial3"/>
    <dgm:cxn modelId="{62AA58DC-E0CD-4285-8D2F-DC87D6F68450}" type="presOf" srcId="{54C7D69B-4274-484B-93FF-D374129D0403}" destId="{382E5E1A-966D-415F-B031-4AF651129E27}" srcOrd="0" destOrd="0" presId="urn:microsoft.com/office/officeart/2005/8/layout/radial3"/>
    <dgm:cxn modelId="{FC9F729A-7E18-4D02-9199-F433B5EFE93C}" type="presOf" srcId="{6A1DB17F-736C-418C-8806-5C12750ED8EC}" destId="{12284197-D147-4F6D-B679-B5DB6A84542E}" srcOrd="0" destOrd="0" presId="urn:microsoft.com/office/officeart/2005/8/layout/radial3"/>
    <dgm:cxn modelId="{C03A0037-AA7D-43F9-8A96-50DFA622C82D}" srcId="{54C7D69B-4274-484B-93FF-D374129D0403}" destId="{595C34E4-BEF7-40AA-8457-8DC9FC5A7780}" srcOrd="2" destOrd="0" parTransId="{2640638E-7305-43BE-B98D-D0096C5A69E0}" sibTransId="{F93664D7-38BD-445F-9954-58334F531F93}"/>
    <dgm:cxn modelId="{65C9C153-902C-45C5-8C7D-6AA376D03E05}" type="presOf" srcId="{D9DB9CAB-4722-45AE-A4FE-12FEB86371D4}" destId="{D563EE60-8D12-41D0-BF1C-7D544C614502}" srcOrd="0" destOrd="0" presId="urn:microsoft.com/office/officeart/2005/8/layout/radial3"/>
    <dgm:cxn modelId="{70BF870F-969E-4BFD-BA5B-644E0F23F44C}" type="presOf" srcId="{3685DD07-9BFA-42ED-A7EA-13D27AD6BDAB}" destId="{D181B344-D63A-4800-ACE6-304BF2F9D155}" srcOrd="0" destOrd="0" presId="urn:microsoft.com/office/officeart/2005/8/layout/radial3"/>
    <dgm:cxn modelId="{E1A77CB9-98F2-4539-AE22-C2B8C06C028D}" type="presOf" srcId="{6A2D8613-6BEE-4B07-95AF-AE7EEE3BEE83}" destId="{AA79FB56-9662-4B05-9D83-0051C6CF9CD0}" srcOrd="0" destOrd="0" presId="urn:microsoft.com/office/officeart/2005/8/layout/radial3"/>
    <dgm:cxn modelId="{F34502DB-DC1B-4DDA-A421-2B36C513D928}" srcId="{C2EAED0B-CDBE-4223-B3CC-E021DC84E19F}" destId="{54C7D69B-4274-484B-93FF-D374129D0403}" srcOrd="0" destOrd="0" parTransId="{40F59CE0-DE12-4F65-898E-E853D11DB7F1}" sibTransId="{6226034A-42BB-4A7C-9B00-E306D61B80CA}"/>
    <dgm:cxn modelId="{75897BEC-9CEC-4EAB-B827-6F14A052609B}" type="presParOf" srcId="{BBBA8501-2FB8-4FAF-898B-D60C5E8D9C7D}" destId="{D3F3D1AF-6FD3-43CC-8DE9-47AF68D5D90C}" srcOrd="0" destOrd="0" presId="urn:microsoft.com/office/officeart/2005/8/layout/radial3"/>
    <dgm:cxn modelId="{F50B5F61-1D5F-4A5C-80C3-66BBB7620DE1}" type="presParOf" srcId="{D3F3D1AF-6FD3-43CC-8DE9-47AF68D5D90C}" destId="{382E5E1A-966D-415F-B031-4AF651129E27}" srcOrd="0" destOrd="0" presId="urn:microsoft.com/office/officeart/2005/8/layout/radial3"/>
    <dgm:cxn modelId="{C1B2B7DF-3B3D-4668-8169-E2C645A9E644}" type="presParOf" srcId="{D3F3D1AF-6FD3-43CC-8DE9-47AF68D5D90C}" destId="{9B262CD0-9411-4EA0-9FCF-DEFC69612927}" srcOrd="1" destOrd="0" presId="urn:microsoft.com/office/officeart/2005/8/layout/radial3"/>
    <dgm:cxn modelId="{589FCEA6-EAB2-4EAC-A6ED-02AC20C231C8}" type="presParOf" srcId="{D3F3D1AF-6FD3-43CC-8DE9-47AF68D5D90C}" destId="{D563EE60-8D12-41D0-BF1C-7D544C614502}" srcOrd="2" destOrd="0" presId="urn:microsoft.com/office/officeart/2005/8/layout/radial3"/>
    <dgm:cxn modelId="{B1200378-FF4F-49D0-8D89-6966547132FE}" type="presParOf" srcId="{D3F3D1AF-6FD3-43CC-8DE9-47AF68D5D90C}" destId="{EE6A793F-1F16-4AB6-9457-F5C4C4CCD9F1}" srcOrd="3" destOrd="0" presId="urn:microsoft.com/office/officeart/2005/8/layout/radial3"/>
    <dgm:cxn modelId="{E3AC4E12-E1AC-47F4-A393-DC90CEFFEAA2}" type="presParOf" srcId="{D3F3D1AF-6FD3-43CC-8DE9-47AF68D5D90C}" destId="{D181B344-D63A-4800-ACE6-304BF2F9D155}" srcOrd="4" destOrd="0" presId="urn:microsoft.com/office/officeart/2005/8/layout/radial3"/>
    <dgm:cxn modelId="{31C1DDA5-77BF-41C4-80AB-2FB265084B2F}" type="presParOf" srcId="{D3F3D1AF-6FD3-43CC-8DE9-47AF68D5D90C}" destId="{AA79FB56-9662-4B05-9D83-0051C6CF9CD0}" srcOrd="5" destOrd="0" presId="urn:microsoft.com/office/officeart/2005/8/layout/radial3"/>
    <dgm:cxn modelId="{F97DE4D0-0103-49B3-AB8A-E09D0651CAD1}" type="presParOf" srcId="{D3F3D1AF-6FD3-43CC-8DE9-47AF68D5D90C}" destId="{12284197-D147-4F6D-B679-B5DB6A84542E}" srcOrd="6" destOrd="0" presId="urn:microsoft.com/office/officeart/2005/8/layout/radial3"/>
    <dgm:cxn modelId="{520CB623-F594-4321-BE93-9F82341DFDB2}" type="presParOf" srcId="{D3F3D1AF-6FD3-43CC-8DE9-47AF68D5D90C}" destId="{6C7CC653-2722-4635-BBA3-B338234CB6E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8D330-C697-4CE5-B563-43181D69EC7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th-TH"/>
        </a:p>
      </dgm:t>
    </dgm:pt>
    <dgm:pt modelId="{EE28CB5D-428D-42CE-A5E0-26496F03A1D5}">
      <dgm:prSet phldrT="[Text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จำหน่าย</a:t>
          </a:r>
          <a:endParaRPr lang="th-TH" sz="3200" b="1" dirty="0">
            <a:solidFill>
              <a:schemeClr val="bg1"/>
            </a:solidFill>
            <a:effectLst>
              <a:reflection blurRad="6350" stA="55000" endA="300" endPos="45500" dir="5400000" sy="-100000" algn="bl" rotWithShape="0"/>
            </a:effectLst>
            <a:latin typeface="EucrosiaUPC" pitchFamily="18" charset="-34"/>
            <a:cs typeface="EucrosiaUPC" pitchFamily="18" charset="-34"/>
          </a:endParaRPr>
        </a:p>
      </dgm:t>
    </dgm:pt>
    <dgm:pt modelId="{FBA31C83-0ADA-487F-B92B-C5BFE4F72877}" type="parTrans" cxnId="{9587C738-F9F2-47AD-A41C-DA63EF24AC7E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AFE513B3-D6C1-499F-A28B-C9A330BE0E63}" type="sibTrans" cxnId="{9587C738-F9F2-47AD-A41C-DA63EF24AC7E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43811A3B-050E-44B6-842C-D0B0BA3AE1F9}">
      <dgm:prSet phldrT="[Text]" custT="1"/>
      <dgm:spPr>
        <a:solidFill>
          <a:srgbClr val="6699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3200" b="1" dirty="0" smtClean="0">
              <a:solidFill>
                <a:schemeClr val="bg1"/>
              </a:solidFill>
              <a:latin typeface="EucrosiaUPC" pitchFamily="18" charset="-34"/>
              <a:cs typeface="EucrosiaUPC" pitchFamily="18" charset="-34"/>
            </a:rPr>
            <a:t>ขาย</a:t>
          </a:r>
          <a:endParaRPr lang="th-TH" sz="3200" b="1" dirty="0">
            <a:solidFill>
              <a:schemeClr val="bg1"/>
            </a:solidFill>
            <a:latin typeface="EucrosiaUPC" pitchFamily="18" charset="-34"/>
            <a:cs typeface="EucrosiaUPC" pitchFamily="18" charset="-34"/>
          </a:endParaRPr>
        </a:p>
      </dgm:t>
    </dgm:pt>
    <dgm:pt modelId="{7E159FD1-991A-4D8E-8D2A-E62759DB70A9}" type="parTrans" cxnId="{C442E054-E724-4B7C-A7D9-B05347DF7D8F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33772733-CF89-48A7-8F6E-7B28ACB3932A}" type="sibTrans" cxnId="{C442E054-E724-4B7C-A7D9-B05347DF7D8F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085FA3FD-8E84-4076-9B60-A5D04812EFF0}">
      <dgm:prSet phldrT="[Text]" custT="1"/>
      <dgm:spPr>
        <a:solidFill>
          <a:srgbClr val="FF99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16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แลก</a:t>
          </a:r>
        </a:p>
        <a:p>
          <a:r>
            <a:rPr lang="th-TH" sz="16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เปลี่ยน</a:t>
          </a:r>
          <a:endParaRPr lang="th-TH" sz="16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A86C7E41-455F-4B2E-8568-8D0356E18A8A}" type="parTrans" cxnId="{9C5E4764-36D3-4726-B554-90A832B9AC6D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AB0EE49E-2A44-4A90-A3E2-19CE842094D0}" type="sibTrans" cxnId="{9C5E4764-36D3-4726-B554-90A832B9AC6D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8271745C-AE02-4728-BEB2-A5758F1C2635}">
      <dgm:prSet phldrT="[Text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sz="3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โอน</a:t>
          </a:r>
          <a:endParaRPr lang="th-TH" sz="3200" b="1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EB7E9430-A75F-45F6-A95E-64BF6504A0F4}" type="parTrans" cxnId="{5D6E4195-0065-4BB4-9CD2-61CF4CB15EFB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E5455694-4D45-49F2-B3DA-6226A5A9BB4C}" type="sibTrans" cxnId="{5D6E4195-0065-4BB4-9CD2-61CF4CB15EFB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08048A2B-06D0-404E-89F4-4583D1ACB45E}">
      <dgm:prSet phldrT="[Text]"/>
      <dgm:spPr>
        <a:solidFill>
          <a:srgbClr val="CC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th-TH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แปรสภาพ</a:t>
          </a:r>
        </a:p>
        <a:p>
          <a:r>
            <a:rPr lang="th-TH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ทำลาย</a:t>
          </a:r>
          <a:endParaRPr lang="th-TH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A4D76763-BD37-45AE-A3B2-E55861FAE6AE}" type="parTrans" cxnId="{223547CF-706D-4ABF-80AD-626661D75157}">
      <dgm:prSet/>
      <dgm:spPr/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370631D4-5AF4-45DC-9CCF-A53E994CB661}" type="sibTrans" cxnId="{223547CF-706D-4ABF-80AD-626661D75157}">
      <dgm:prSet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 b="1">
            <a:latin typeface="EucrosiaUPC" pitchFamily="18" charset="-34"/>
            <a:cs typeface="EucrosiaUPC" pitchFamily="18" charset="-34"/>
          </a:endParaRPr>
        </a:p>
      </dgm:t>
    </dgm:pt>
    <dgm:pt modelId="{8BF73E83-0805-4A17-9EB2-29B8D1C44EB2}" type="pres">
      <dgm:prSet presAssocID="{BE38D330-C697-4CE5-B563-43181D69EC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43BB63C-72D4-4A7C-8834-3F5160DB4AC2}" type="pres">
      <dgm:prSet presAssocID="{EE28CB5D-428D-42CE-A5E0-26496F03A1D5}" presName="centerShape" presStyleLbl="node0" presStyleIdx="0" presStyleCnt="1" custScaleX="124313" custScaleY="124313"/>
      <dgm:spPr/>
      <dgm:t>
        <a:bodyPr/>
        <a:lstStyle/>
        <a:p>
          <a:endParaRPr lang="th-TH"/>
        </a:p>
      </dgm:t>
    </dgm:pt>
    <dgm:pt modelId="{7AFEE0DE-20ED-4160-9AE9-7DDB58709134}" type="pres">
      <dgm:prSet presAssocID="{43811A3B-050E-44B6-842C-D0B0BA3AE1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7B8E7A-1426-4FEB-AEE3-47BAF071D426}" type="pres">
      <dgm:prSet presAssocID="{43811A3B-050E-44B6-842C-D0B0BA3AE1F9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096CD46-657B-400A-942F-4ECEDEA05E3A}" type="pres">
      <dgm:prSet presAssocID="{33772733-CF89-48A7-8F6E-7B28ACB3932A}" presName="sibTrans" presStyleLbl="sibTrans2D1" presStyleIdx="0" presStyleCnt="4"/>
      <dgm:spPr/>
      <dgm:t>
        <a:bodyPr/>
        <a:lstStyle/>
        <a:p>
          <a:endParaRPr lang="th-TH"/>
        </a:p>
      </dgm:t>
    </dgm:pt>
    <dgm:pt modelId="{A6E4715B-8685-4195-8452-7659BD2AADD9}" type="pres">
      <dgm:prSet presAssocID="{085FA3FD-8E84-4076-9B60-A5D04812EF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1BD4BE-CC8F-411F-901C-3AF3320DA92E}" type="pres">
      <dgm:prSet presAssocID="{085FA3FD-8E84-4076-9B60-A5D04812EFF0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D8269D-94A5-4252-823D-1CFDEF35D234}" type="pres">
      <dgm:prSet presAssocID="{AB0EE49E-2A44-4A90-A3E2-19CE842094D0}" presName="sibTrans" presStyleLbl="sibTrans2D1" presStyleIdx="1" presStyleCnt="4"/>
      <dgm:spPr/>
      <dgm:t>
        <a:bodyPr/>
        <a:lstStyle/>
        <a:p>
          <a:endParaRPr lang="th-TH"/>
        </a:p>
      </dgm:t>
    </dgm:pt>
    <dgm:pt modelId="{46113E63-C37F-479E-845A-4378808ED642}" type="pres">
      <dgm:prSet presAssocID="{8271745C-AE02-4728-BEB2-A5758F1C26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598361-F095-4AF6-9D2F-1BBEE45C760A}" type="pres">
      <dgm:prSet presAssocID="{8271745C-AE02-4728-BEB2-A5758F1C2635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98EAC8-C360-4694-AF9F-C05F1B23962A}" type="pres">
      <dgm:prSet presAssocID="{E5455694-4D45-49F2-B3DA-6226A5A9BB4C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107BF3D-FF80-4C8E-BB48-22A36441B813}" type="pres">
      <dgm:prSet presAssocID="{08048A2B-06D0-404E-89F4-4583D1ACB4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078606-A9D8-45DD-B489-071F7DB75493}" type="pres">
      <dgm:prSet presAssocID="{08048A2B-06D0-404E-89F4-4583D1ACB45E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F55E6F7-5105-412C-8C7A-7AFD1C12ED90}" type="pres">
      <dgm:prSet presAssocID="{370631D4-5AF4-45DC-9CCF-A53E994CB661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EDF0A9CD-0DDD-4C7E-A207-878C8FE9956A}" type="presOf" srcId="{AB0EE49E-2A44-4A90-A3E2-19CE842094D0}" destId="{53D8269D-94A5-4252-823D-1CFDEF35D234}" srcOrd="0" destOrd="0" presId="urn:microsoft.com/office/officeart/2005/8/layout/radial6"/>
    <dgm:cxn modelId="{5D6E4195-0065-4BB4-9CD2-61CF4CB15EFB}" srcId="{EE28CB5D-428D-42CE-A5E0-26496F03A1D5}" destId="{8271745C-AE02-4728-BEB2-A5758F1C2635}" srcOrd="2" destOrd="0" parTransId="{EB7E9430-A75F-45F6-A95E-64BF6504A0F4}" sibTransId="{E5455694-4D45-49F2-B3DA-6226A5A9BB4C}"/>
    <dgm:cxn modelId="{115A7565-3648-4456-93C0-720C99C6B419}" type="presOf" srcId="{08048A2B-06D0-404E-89F4-4583D1ACB45E}" destId="{9107BF3D-FF80-4C8E-BB48-22A36441B813}" srcOrd="0" destOrd="0" presId="urn:microsoft.com/office/officeart/2005/8/layout/radial6"/>
    <dgm:cxn modelId="{C442E054-E724-4B7C-A7D9-B05347DF7D8F}" srcId="{EE28CB5D-428D-42CE-A5E0-26496F03A1D5}" destId="{43811A3B-050E-44B6-842C-D0B0BA3AE1F9}" srcOrd="0" destOrd="0" parTransId="{7E159FD1-991A-4D8E-8D2A-E62759DB70A9}" sibTransId="{33772733-CF89-48A7-8F6E-7B28ACB3932A}"/>
    <dgm:cxn modelId="{328D3978-CD5F-45BD-9107-89E301C65515}" type="presOf" srcId="{E5455694-4D45-49F2-B3DA-6226A5A9BB4C}" destId="{3C98EAC8-C360-4694-AF9F-C05F1B23962A}" srcOrd="0" destOrd="0" presId="urn:microsoft.com/office/officeart/2005/8/layout/radial6"/>
    <dgm:cxn modelId="{0C91877A-FAE0-4019-9110-D142A826E26E}" type="presOf" srcId="{43811A3B-050E-44B6-842C-D0B0BA3AE1F9}" destId="{7AFEE0DE-20ED-4160-9AE9-7DDB58709134}" srcOrd="0" destOrd="0" presId="urn:microsoft.com/office/officeart/2005/8/layout/radial6"/>
    <dgm:cxn modelId="{BE4A5E47-F394-402F-90FC-02F6485716DC}" type="presOf" srcId="{085FA3FD-8E84-4076-9B60-A5D04812EFF0}" destId="{A6E4715B-8685-4195-8452-7659BD2AADD9}" srcOrd="0" destOrd="0" presId="urn:microsoft.com/office/officeart/2005/8/layout/radial6"/>
    <dgm:cxn modelId="{9587C738-F9F2-47AD-A41C-DA63EF24AC7E}" srcId="{BE38D330-C697-4CE5-B563-43181D69EC76}" destId="{EE28CB5D-428D-42CE-A5E0-26496F03A1D5}" srcOrd="0" destOrd="0" parTransId="{FBA31C83-0ADA-487F-B92B-C5BFE4F72877}" sibTransId="{AFE513B3-D6C1-499F-A28B-C9A330BE0E63}"/>
    <dgm:cxn modelId="{062CAB2D-633B-4EB4-82A7-88B9AF5E22C1}" type="presOf" srcId="{370631D4-5AF4-45DC-9CCF-A53E994CB661}" destId="{2F55E6F7-5105-412C-8C7A-7AFD1C12ED90}" srcOrd="0" destOrd="0" presId="urn:microsoft.com/office/officeart/2005/8/layout/radial6"/>
    <dgm:cxn modelId="{A529970E-DDFD-469A-8EA4-A6DD4553A4B5}" type="presOf" srcId="{8271745C-AE02-4728-BEB2-A5758F1C2635}" destId="{46113E63-C37F-479E-845A-4378808ED642}" srcOrd="0" destOrd="0" presId="urn:microsoft.com/office/officeart/2005/8/layout/radial6"/>
    <dgm:cxn modelId="{47E7B913-813C-4808-8F84-F5FB087A8366}" type="presOf" srcId="{EE28CB5D-428D-42CE-A5E0-26496F03A1D5}" destId="{C43BB63C-72D4-4A7C-8834-3F5160DB4AC2}" srcOrd="0" destOrd="0" presId="urn:microsoft.com/office/officeart/2005/8/layout/radial6"/>
    <dgm:cxn modelId="{733E2598-1FD7-4EBB-9338-4FD4C82576C5}" type="presOf" srcId="{33772733-CF89-48A7-8F6E-7B28ACB3932A}" destId="{A096CD46-657B-400A-942F-4ECEDEA05E3A}" srcOrd="0" destOrd="0" presId="urn:microsoft.com/office/officeart/2005/8/layout/radial6"/>
    <dgm:cxn modelId="{6FC80FFB-DFCE-4ED5-9007-03EBE1B54721}" type="presOf" srcId="{BE38D330-C697-4CE5-B563-43181D69EC76}" destId="{8BF73E83-0805-4A17-9EB2-29B8D1C44EB2}" srcOrd="0" destOrd="0" presId="urn:microsoft.com/office/officeart/2005/8/layout/radial6"/>
    <dgm:cxn modelId="{223547CF-706D-4ABF-80AD-626661D75157}" srcId="{EE28CB5D-428D-42CE-A5E0-26496F03A1D5}" destId="{08048A2B-06D0-404E-89F4-4583D1ACB45E}" srcOrd="3" destOrd="0" parTransId="{A4D76763-BD37-45AE-A3B2-E55861FAE6AE}" sibTransId="{370631D4-5AF4-45DC-9CCF-A53E994CB661}"/>
    <dgm:cxn modelId="{9C5E4764-36D3-4726-B554-90A832B9AC6D}" srcId="{EE28CB5D-428D-42CE-A5E0-26496F03A1D5}" destId="{085FA3FD-8E84-4076-9B60-A5D04812EFF0}" srcOrd="1" destOrd="0" parTransId="{A86C7E41-455F-4B2E-8568-8D0356E18A8A}" sibTransId="{AB0EE49E-2A44-4A90-A3E2-19CE842094D0}"/>
    <dgm:cxn modelId="{1CE3304D-A868-42B0-A487-BD6805BECF66}" type="presParOf" srcId="{8BF73E83-0805-4A17-9EB2-29B8D1C44EB2}" destId="{C43BB63C-72D4-4A7C-8834-3F5160DB4AC2}" srcOrd="0" destOrd="0" presId="urn:microsoft.com/office/officeart/2005/8/layout/radial6"/>
    <dgm:cxn modelId="{8DA39933-B13E-4FE6-84F5-A421E88DC19D}" type="presParOf" srcId="{8BF73E83-0805-4A17-9EB2-29B8D1C44EB2}" destId="{7AFEE0DE-20ED-4160-9AE9-7DDB58709134}" srcOrd="1" destOrd="0" presId="urn:microsoft.com/office/officeart/2005/8/layout/radial6"/>
    <dgm:cxn modelId="{AC86B363-AFDC-4482-BB7E-4A866B66074A}" type="presParOf" srcId="{8BF73E83-0805-4A17-9EB2-29B8D1C44EB2}" destId="{EB7B8E7A-1426-4FEB-AEE3-47BAF071D426}" srcOrd="2" destOrd="0" presId="urn:microsoft.com/office/officeart/2005/8/layout/radial6"/>
    <dgm:cxn modelId="{3AAB1994-C27E-4CC9-A53E-DECC0CE456C8}" type="presParOf" srcId="{8BF73E83-0805-4A17-9EB2-29B8D1C44EB2}" destId="{A096CD46-657B-400A-942F-4ECEDEA05E3A}" srcOrd="3" destOrd="0" presId="urn:microsoft.com/office/officeart/2005/8/layout/radial6"/>
    <dgm:cxn modelId="{1E7C4C5E-C38D-41AF-B074-8F7E3ED9BF09}" type="presParOf" srcId="{8BF73E83-0805-4A17-9EB2-29B8D1C44EB2}" destId="{A6E4715B-8685-4195-8452-7659BD2AADD9}" srcOrd="4" destOrd="0" presId="urn:microsoft.com/office/officeart/2005/8/layout/radial6"/>
    <dgm:cxn modelId="{93EEFA6E-5275-468C-83C9-00AC437B194A}" type="presParOf" srcId="{8BF73E83-0805-4A17-9EB2-29B8D1C44EB2}" destId="{601BD4BE-CC8F-411F-901C-3AF3320DA92E}" srcOrd="5" destOrd="0" presId="urn:microsoft.com/office/officeart/2005/8/layout/radial6"/>
    <dgm:cxn modelId="{95886D1A-624A-4F29-ABF8-182D78C4C567}" type="presParOf" srcId="{8BF73E83-0805-4A17-9EB2-29B8D1C44EB2}" destId="{53D8269D-94A5-4252-823D-1CFDEF35D234}" srcOrd="6" destOrd="0" presId="urn:microsoft.com/office/officeart/2005/8/layout/radial6"/>
    <dgm:cxn modelId="{153ACEDE-E1C0-4C8A-AC7C-45FEC820E8FC}" type="presParOf" srcId="{8BF73E83-0805-4A17-9EB2-29B8D1C44EB2}" destId="{46113E63-C37F-479E-845A-4378808ED642}" srcOrd="7" destOrd="0" presId="urn:microsoft.com/office/officeart/2005/8/layout/radial6"/>
    <dgm:cxn modelId="{72BFECC0-D2E5-463B-A01E-FA7EA7CC2961}" type="presParOf" srcId="{8BF73E83-0805-4A17-9EB2-29B8D1C44EB2}" destId="{70598361-F095-4AF6-9D2F-1BBEE45C760A}" srcOrd="8" destOrd="0" presId="urn:microsoft.com/office/officeart/2005/8/layout/radial6"/>
    <dgm:cxn modelId="{572BE764-5B68-4C61-AF90-E05622A3C1A1}" type="presParOf" srcId="{8BF73E83-0805-4A17-9EB2-29B8D1C44EB2}" destId="{3C98EAC8-C360-4694-AF9F-C05F1B23962A}" srcOrd="9" destOrd="0" presId="urn:microsoft.com/office/officeart/2005/8/layout/radial6"/>
    <dgm:cxn modelId="{829AF3CC-A8B0-4C58-88E2-DEC50603A1A4}" type="presParOf" srcId="{8BF73E83-0805-4A17-9EB2-29B8D1C44EB2}" destId="{9107BF3D-FF80-4C8E-BB48-22A36441B813}" srcOrd="10" destOrd="0" presId="urn:microsoft.com/office/officeart/2005/8/layout/radial6"/>
    <dgm:cxn modelId="{24F78045-1C0B-466D-B7DA-8708069BF1C2}" type="presParOf" srcId="{8BF73E83-0805-4A17-9EB2-29B8D1C44EB2}" destId="{5D078606-A9D8-45DD-B489-071F7DB75493}" srcOrd="11" destOrd="0" presId="urn:microsoft.com/office/officeart/2005/8/layout/radial6"/>
    <dgm:cxn modelId="{4D756183-BF82-4FCB-B2FD-BA211A711FAF}" type="presParOf" srcId="{8BF73E83-0805-4A17-9EB2-29B8D1C44EB2}" destId="{2F55E6F7-5105-412C-8C7A-7AFD1C12ED9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45E62-CC67-4CD1-AE85-A53A63E87C2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66ABFF96-7C18-4806-A123-7F9BB63FEA28}">
      <dgm:prSet phldrT="[ข้อความ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4800" b="1" dirty="0" smtClean="0">
              <a:latin typeface="EucrosiaUPC" pitchFamily="18" charset="-34"/>
              <a:cs typeface="EucrosiaUPC" pitchFamily="18" charset="-34"/>
            </a:rPr>
            <a:t>โดยทั่วไปการขายทอดตลาดจะมีขั้นตอน ดังนี้</a:t>
          </a:r>
          <a:endParaRPr lang="en-US" sz="4800" b="1" dirty="0">
            <a:latin typeface="EucrosiaUPC" pitchFamily="18" charset="-34"/>
            <a:cs typeface="EucrosiaUPC" pitchFamily="18" charset="-34"/>
          </a:endParaRPr>
        </a:p>
      </dgm:t>
    </dgm:pt>
    <dgm:pt modelId="{89CBF275-212A-46B1-ADA5-62167F8CD2A2}" type="parTrans" cxnId="{5C703619-1A7D-421A-885B-60D5CE20ED1C}">
      <dgm:prSet/>
      <dgm:spPr/>
      <dgm:t>
        <a:bodyPr/>
        <a:lstStyle/>
        <a:p>
          <a:endParaRPr lang="en-US" sz="1600"/>
        </a:p>
      </dgm:t>
    </dgm:pt>
    <dgm:pt modelId="{78B3E65E-39DE-4CBD-902A-58A0F1959247}" type="sibTrans" cxnId="{5C703619-1A7D-421A-885B-60D5CE20ED1C}">
      <dgm:prSet/>
      <dgm:spPr/>
      <dgm:t>
        <a:bodyPr/>
        <a:lstStyle/>
        <a:p>
          <a:endParaRPr lang="en-US" sz="1600"/>
        </a:p>
      </dgm:t>
    </dgm:pt>
    <dgm:pt modelId="{35EA49E0-5C44-4186-B2FD-723F9F5E9D2C}">
      <dgm:prSet phldrT="[ข้อความ]" custT="1"/>
      <dgm:spPr>
        <a:solidFill>
          <a:srgbClr val="CC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 anchorCtr="0"/>
        <a:lstStyle/>
        <a:p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</a:p>
        <a:p>
          <a:r>
            <a:rPr lang="th-TH" sz="32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ส่งประกาศขายทอดตลาดเผยแพร่   ไปยังผู้สนใจ</a:t>
          </a:r>
          <a:endParaRPr lang="en-US" sz="32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5B217C48-0CAD-47E6-81E1-C3C8886ACFB5}" type="parTrans" cxnId="{F822A4E9-FCB0-4F69-B4F1-9FB7A4CEB20D}">
      <dgm:prSet/>
      <dgm:spPr/>
      <dgm:t>
        <a:bodyPr/>
        <a:lstStyle/>
        <a:p>
          <a:endParaRPr lang="en-US" sz="1600"/>
        </a:p>
      </dgm:t>
    </dgm:pt>
    <dgm:pt modelId="{963D647E-BC0B-4BDE-B82D-11DD54E7DE2B}" type="sibTrans" cxnId="{F822A4E9-FCB0-4F69-B4F1-9FB7A4CEB20D}">
      <dgm:prSet/>
      <dgm:spPr/>
      <dgm:t>
        <a:bodyPr/>
        <a:lstStyle/>
        <a:p>
          <a:endParaRPr lang="en-US" sz="1600"/>
        </a:p>
      </dgm:t>
    </dgm:pt>
    <dgm:pt modelId="{F9968973-36E8-4DF3-BC9B-EB60A6C9D86D}">
      <dgm:prSet phldrT="[ข้อความ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 anchorCtr="0"/>
        <a:lstStyle/>
        <a:p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endParaRPr lang="th-TH" sz="3200" b="1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รายงานผล    การจำหน่าย วิธีการขายทอดตลาดเสนอต่อหัวหน้าหน่วยงานของรัฐ</a:t>
          </a:r>
          <a:endParaRPr lang="en-US" sz="32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0D828CE-1772-40B8-9B40-56A063DB5A99}" type="parTrans" cxnId="{7094C971-D57A-4F5D-8A1F-A66D9092E61C}">
      <dgm:prSet/>
      <dgm:spPr/>
      <dgm:t>
        <a:bodyPr/>
        <a:lstStyle/>
        <a:p>
          <a:endParaRPr lang="en-US" sz="1600"/>
        </a:p>
      </dgm:t>
    </dgm:pt>
    <dgm:pt modelId="{389142AA-30C0-4963-B884-7C1CA9EF41C3}" type="sibTrans" cxnId="{7094C971-D57A-4F5D-8A1F-A66D9092E61C}">
      <dgm:prSet/>
      <dgm:spPr/>
      <dgm:t>
        <a:bodyPr/>
        <a:lstStyle/>
        <a:p>
          <a:endParaRPr lang="en-US" sz="1600"/>
        </a:p>
      </dgm:t>
    </dgm:pt>
    <dgm:pt modelId="{901E2BE4-277A-4042-B982-35BAA0AD78D1}">
      <dgm:prSet phldrT="[ข้อความ]" custT="1"/>
      <dgm:spPr>
        <a:solidFill>
          <a:srgbClr val="FFFFB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endParaRPr lang="th-TH" sz="3200" b="1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จัดทำประกาศขายทอดตลาด</a:t>
          </a:r>
          <a:endParaRPr lang="en-US" sz="2800" b="1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รายละเอียดพัสดุที่จะขายทอดตลาด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วัน เดือน ปี เวลาที่จะดูสภาพพัสดุ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กำหนด วัน เดือน ปี เวลาที่จะขายทอดตลาด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สถานที่จะขายทอดตลาด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เกณฑ์การตัดสิน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การชำระเงินสดค่ามัดจำและกำหนดจำนวนวันชำระส่วนที่เหลือ เงื่อนไขอื่นๆ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th-TH" sz="2800" b="1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A93E7187-E28B-4ACF-8B73-6E6BDC2B1D1E}" type="sibTrans" cxnId="{FC1A2AD9-0D23-44B0-A40E-834F75EDDD7A}">
      <dgm:prSet/>
      <dgm:spPr/>
      <dgm:t>
        <a:bodyPr/>
        <a:lstStyle/>
        <a:p>
          <a:endParaRPr lang="en-US" sz="1600"/>
        </a:p>
      </dgm:t>
    </dgm:pt>
    <dgm:pt modelId="{8DF6F642-3DC0-4F96-8EB5-CBAB2A814C0B}" type="parTrans" cxnId="{FC1A2AD9-0D23-44B0-A40E-834F75EDDD7A}">
      <dgm:prSet/>
      <dgm:spPr/>
      <dgm:t>
        <a:bodyPr/>
        <a:lstStyle/>
        <a:p>
          <a:endParaRPr lang="en-US" sz="1600"/>
        </a:p>
      </dgm:t>
    </dgm:pt>
    <dgm:pt modelId="{2CC32CF8-8539-466C-ADA3-A9D5F491E053}" type="pres">
      <dgm:prSet presAssocID="{D1345E62-CC67-4CD1-AE85-A53A63E87C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E6794-FF27-4BDE-A8EC-E8B668A55DA4}" type="pres">
      <dgm:prSet presAssocID="{66ABFF96-7C18-4806-A123-7F9BB63FEA28}" presName="roof" presStyleLbl="dkBgShp" presStyleIdx="0" presStyleCnt="2" custScaleY="49383" custLinFactNeighborY="-8539"/>
      <dgm:spPr/>
      <dgm:t>
        <a:bodyPr/>
        <a:lstStyle/>
        <a:p>
          <a:endParaRPr lang="en-US"/>
        </a:p>
      </dgm:t>
    </dgm:pt>
    <dgm:pt modelId="{9C5A5295-38EC-4848-9DC7-DD893449D72D}" type="pres">
      <dgm:prSet presAssocID="{66ABFF96-7C18-4806-A123-7F9BB63FEA28}" presName="pillar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h-TH"/>
        </a:p>
      </dgm:t>
    </dgm:pt>
    <dgm:pt modelId="{27BF6640-50B5-4C77-A031-7EB14BE096E0}" type="pres">
      <dgm:prSet presAssocID="{66ABFF96-7C18-4806-A123-7F9BB63FEA28}" presName="pillar1" presStyleLbl="node1" presStyleIdx="0" presStyleCnt="3" custScaleX="98621" custScaleY="134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DC64C-CD65-4609-9405-294034ECAEFC}" type="pres">
      <dgm:prSet presAssocID="{35EA49E0-5C44-4186-B2FD-723F9F5E9D2C}" presName="pillarX" presStyleLbl="node1" presStyleIdx="1" presStyleCnt="3" custScaleX="55890" custScaleY="13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2217C-B45B-4FF1-9446-B3A7A7BFBE95}" type="pres">
      <dgm:prSet presAssocID="{F9968973-36E8-4DF3-BC9B-EB60A6C9D86D}" presName="pillarX" presStyleLbl="node1" presStyleIdx="2" presStyleCnt="3" custScaleX="50849" custScaleY="13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1042-0AB9-42EA-9690-2BA196B2A85B}" type="pres">
      <dgm:prSet presAssocID="{66ABFF96-7C18-4806-A123-7F9BB63FEA28}" presName="base" presStyleLbl="dkBgShp" presStyleIdx="1" presStyleCnt="2" custFlipVert="1" custScaleY="37843" custLinFactY="-500000" custLinFactNeighborY="-59731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</dgm:ptLst>
  <dgm:cxnLst>
    <dgm:cxn modelId="{C28772CA-17CC-475C-A083-48A1A688806A}" type="presOf" srcId="{F9968973-36E8-4DF3-BC9B-EB60A6C9D86D}" destId="{47D2217C-B45B-4FF1-9446-B3A7A7BFBE95}" srcOrd="0" destOrd="0" presId="urn:microsoft.com/office/officeart/2005/8/layout/hList3"/>
    <dgm:cxn modelId="{16BE35BE-BC47-498D-8DF4-3ED75224C492}" type="presOf" srcId="{D1345E62-CC67-4CD1-AE85-A53A63E87C2B}" destId="{2CC32CF8-8539-466C-ADA3-A9D5F491E053}" srcOrd="0" destOrd="0" presId="urn:microsoft.com/office/officeart/2005/8/layout/hList3"/>
    <dgm:cxn modelId="{7094C971-D57A-4F5D-8A1F-A66D9092E61C}" srcId="{66ABFF96-7C18-4806-A123-7F9BB63FEA28}" destId="{F9968973-36E8-4DF3-BC9B-EB60A6C9D86D}" srcOrd="2" destOrd="0" parTransId="{D0D828CE-1772-40B8-9B40-56A063DB5A99}" sibTransId="{389142AA-30C0-4963-B884-7C1CA9EF41C3}"/>
    <dgm:cxn modelId="{BB6DFB6D-DA2A-4001-ADFF-FAC6E50FD398}" type="presOf" srcId="{901E2BE4-277A-4042-B982-35BAA0AD78D1}" destId="{27BF6640-50B5-4C77-A031-7EB14BE096E0}" srcOrd="0" destOrd="0" presId="urn:microsoft.com/office/officeart/2005/8/layout/hList3"/>
    <dgm:cxn modelId="{387D2928-966F-4D0A-B530-DFF0A1E5A88F}" type="presOf" srcId="{35EA49E0-5C44-4186-B2FD-723F9F5E9D2C}" destId="{9BFDC64C-CD65-4609-9405-294034ECAEFC}" srcOrd="0" destOrd="0" presId="urn:microsoft.com/office/officeart/2005/8/layout/hList3"/>
    <dgm:cxn modelId="{2D7482AF-7205-47EC-8193-CD6E516B4CDC}" type="presOf" srcId="{66ABFF96-7C18-4806-A123-7F9BB63FEA28}" destId="{54FE6794-FF27-4BDE-A8EC-E8B668A55DA4}" srcOrd="0" destOrd="0" presId="urn:microsoft.com/office/officeart/2005/8/layout/hList3"/>
    <dgm:cxn modelId="{FC1A2AD9-0D23-44B0-A40E-834F75EDDD7A}" srcId="{66ABFF96-7C18-4806-A123-7F9BB63FEA28}" destId="{901E2BE4-277A-4042-B982-35BAA0AD78D1}" srcOrd="0" destOrd="0" parTransId="{8DF6F642-3DC0-4F96-8EB5-CBAB2A814C0B}" sibTransId="{A93E7187-E28B-4ACF-8B73-6E6BDC2B1D1E}"/>
    <dgm:cxn modelId="{F822A4E9-FCB0-4F69-B4F1-9FB7A4CEB20D}" srcId="{66ABFF96-7C18-4806-A123-7F9BB63FEA28}" destId="{35EA49E0-5C44-4186-B2FD-723F9F5E9D2C}" srcOrd="1" destOrd="0" parTransId="{5B217C48-0CAD-47E6-81E1-C3C8886ACFB5}" sibTransId="{963D647E-BC0B-4BDE-B82D-11DD54E7DE2B}"/>
    <dgm:cxn modelId="{5C703619-1A7D-421A-885B-60D5CE20ED1C}" srcId="{D1345E62-CC67-4CD1-AE85-A53A63E87C2B}" destId="{66ABFF96-7C18-4806-A123-7F9BB63FEA28}" srcOrd="0" destOrd="0" parTransId="{89CBF275-212A-46B1-ADA5-62167F8CD2A2}" sibTransId="{78B3E65E-39DE-4CBD-902A-58A0F1959247}"/>
    <dgm:cxn modelId="{79FE9265-678B-4C39-9831-D6F3FC66FCCE}" type="presParOf" srcId="{2CC32CF8-8539-466C-ADA3-A9D5F491E053}" destId="{54FE6794-FF27-4BDE-A8EC-E8B668A55DA4}" srcOrd="0" destOrd="0" presId="urn:microsoft.com/office/officeart/2005/8/layout/hList3"/>
    <dgm:cxn modelId="{07983BB8-84F3-40EB-8CC6-1619BF887691}" type="presParOf" srcId="{2CC32CF8-8539-466C-ADA3-A9D5F491E053}" destId="{9C5A5295-38EC-4848-9DC7-DD893449D72D}" srcOrd="1" destOrd="0" presId="urn:microsoft.com/office/officeart/2005/8/layout/hList3"/>
    <dgm:cxn modelId="{B7606B3D-B504-46CD-BF36-3E63530480CC}" type="presParOf" srcId="{9C5A5295-38EC-4848-9DC7-DD893449D72D}" destId="{27BF6640-50B5-4C77-A031-7EB14BE096E0}" srcOrd="0" destOrd="0" presId="urn:microsoft.com/office/officeart/2005/8/layout/hList3"/>
    <dgm:cxn modelId="{006D314A-6949-4414-9C94-7B51D41B23A2}" type="presParOf" srcId="{9C5A5295-38EC-4848-9DC7-DD893449D72D}" destId="{9BFDC64C-CD65-4609-9405-294034ECAEFC}" srcOrd="1" destOrd="0" presId="urn:microsoft.com/office/officeart/2005/8/layout/hList3"/>
    <dgm:cxn modelId="{7BCA343F-8ED3-4368-B51E-55634811663E}" type="presParOf" srcId="{9C5A5295-38EC-4848-9DC7-DD893449D72D}" destId="{47D2217C-B45B-4FF1-9446-B3A7A7BFBE95}" srcOrd="2" destOrd="0" presId="urn:microsoft.com/office/officeart/2005/8/layout/hList3"/>
    <dgm:cxn modelId="{BBA3DFFB-2E5C-4929-8862-AA6CB7940A60}" type="presParOf" srcId="{2CC32CF8-8539-466C-ADA3-A9D5F491E053}" destId="{AFF21042-0AB9-42EA-9690-2BA196B2A85B}" srcOrd="2" destOrd="0" presId="urn:microsoft.com/office/officeart/2005/8/layout/hList3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3664C76-C9C1-44A3-899C-31A096A427DB}">
      <dgm:prSet phldrT="[ข้อความ]" custT="1"/>
      <dgm:spPr>
        <a:solidFill>
          <a:srgbClr val="FFCCFF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เป็นการแลกเปลี่ยนครุภัณฑ์กับครุภัณฑ์ประเภทและชนิดเดียวกัน</a:t>
          </a: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CB6713E-7E07-47DF-8415-DDD37A3F463C}" type="parTrans" cxnId="{8BE19DB9-50C1-48A0-AB56-09F566F71994}">
      <dgm:prSet/>
      <dgm:spPr/>
      <dgm:t>
        <a:bodyPr/>
        <a:lstStyle/>
        <a:p>
          <a:endParaRPr lang="en-US" sz="2800"/>
        </a:p>
      </dgm:t>
    </dgm:pt>
    <dgm:pt modelId="{D3E06209-E933-4A65-8FD8-14230824742F}" type="sibTrans" cxnId="{8BE19DB9-50C1-48A0-AB56-09F566F71994}">
      <dgm:prSet/>
      <dgm:spPr/>
      <dgm:t>
        <a:bodyPr/>
        <a:lstStyle/>
        <a:p>
          <a:endParaRPr lang="en-US" sz="2800"/>
        </a:p>
      </dgm:t>
    </dgm:pt>
    <dgm:pt modelId="{969D1CF4-7137-4059-BD14-C578C3096DA9}">
      <dgm:prSet phldrT="[ข้อความ]" custT="1"/>
      <dgm:spPr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0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ครุภัณฑ์บางอย่างซึ่งสำนักงบประมาณหรือหน่วยงานของรัฐที่มีหน้าที่ควบคุมพัสดุนั้นกำหนด หรือกรณีต้องจ่ายเงินเพิ่ม ต้องขอทำความตกลงกับสำนักงบประมาณหรือหน่วยงานของรัฐนั้นก่อน</a:t>
          </a:r>
          <a:endParaRPr lang="en-US" sz="20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DD6CFE17-F11B-4B50-B1BD-7B3792374E01}" type="parTrans" cxnId="{AE0BC3DC-A3CF-4FF2-829E-B6DCB2AE7516}">
      <dgm:prSet/>
      <dgm:spPr/>
      <dgm:t>
        <a:bodyPr/>
        <a:lstStyle/>
        <a:p>
          <a:endParaRPr lang="en-US" sz="2800"/>
        </a:p>
      </dgm:t>
    </dgm:pt>
    <dgm:pt modelId="{656EE2C8-735E-4DEE-BECE-6D529017FC8D}" type="sibTrans" cxnId="{AE0BC3DC-A3CF-4FF2-829E-B6DCB2AE7516}">
      <dgm:prSet/>
      <dgm:spPr/>
      <dgm:t>
        <a:bodyPr/>
        <a:lstStyle/>
        <a:p>
          <a:endParaRPr lang="en-US" sz="2800"/>
        </a:p>
      </dgm:t>
    </dgm:pt>
    <dgm:pt modelId="{B9EDCB03-B11F-4472-BCC8-010257CB2936}">
      <dgm:prSet phldrT="[ข้อความ]" custT="1"/>
      <dgm:spPr>
        <a:solidFill>
          <a:srgbClr val="CC99FF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4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กรณีเป็นครุภัณฑ์ต่างประเภทหรือต่างชนิดกัน ให้ขอทำความตกลงกับสำนักงบประมาณหรือหน่วยงานของรัฐนั้นก่อนทุกกรณี</a:t>
          </a:r>
          <a:endParaRPr lang="en-US" sz="2400" b="1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94C68A54-7101-42DC-9F8A-335489C21677}" type="parTrans" cxnId="{663B9ADB-B429-4728-9985-E1E0715BFCE7}">
      <dgm:prSet/>
      <dgm:spPr/>
      <dgm:t>
        <a:bodyPr/>
        <a:lstStyle/>
        <a:p>
          <a:endParaRPr lang="en-US" sz="2800"/>
        </a:p>
      </dgm:t>
    </dgm:pt>
    <dgm:pt modelId="{41808AFB-4538-4570-A942-82E5CD8BB382}" type="sibTrans" cxnId="{663B9ADB-B429-4728-9985-E1E0715BFCE7}">
      <dgm:prSet/>
      <dgm:spPr/>
      <dgm:t>
        <a:bodyPr/>
        <a:lstStyle/>
        <a:p>
          <a:endParaRPr lang="en-US" sz="2800"/>
        </a:p>
      </dgm:t>
    </dgm:pt>
    <dgm:pt modelId="{217AAA87-3628-4A99-AD95-04D030760C5B}">
      <dgm:prSet phldrT="[ข้อความ]"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th-TH" sz="2800" b="1" dirty="0" smtClean="0">
              <a:solidFill>
                <a:srgbClr val="006600"/>
              </a:solidFill>
              <a:latin typeface="EucrosiaUPC" pitchFamily="18" charset="-34"/>
              <a:cs typeface="EucrosiaUPC" pitchFamily="18" charset="-34"/>
            </a:rPr>
            <a:t>การแลกเปลี่ยนวัสดุกับวัสดุที่ไม่ต้องจ่ายเงินเพิ่ม ให้แลกเปลี่ยนได้</a:t>
          </a:r>
          <a:endParaRPr lang="en-US" sz="2800" b="1" dirty="0">
            <a:solidFill>
              <a:srgbClr val="006600"/>
            </a:solidFill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 sz="2800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 sz="2800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FFAB6944-97C4-4E4C-9158-6C16B6140E43}" type="pres">
      <dgm:prSet presAssocID="{13664C76-C9C1-44A3-899C-31A096A427DB}" presName="composite" presStyleCnt="0"/>
      <dgm:spPr/>
    </dgm:pt>
    <dgm:pt modelId="{D8D3E7A0-BA11-4465-BD06-E59ABEC028AE}" type="pres">
      <dgm:prSet presAssocID="{13664C76-C9C1-44A3-899C-31A096A427DB}" presName="imgShp" presStyleLbl="fgImgPlace1" presStyleIdx="0" presStyleCnt="4" custLinFactNeighborX="-79673" custLinFactNeighborY="5958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C3EC6E9-D9F2-46DA-A36A-9B8B2536471C}" type="pres">
      <dgm:prSet presAssocID="{13664C76-C9C1-44A3-899C-31A096A427DB}" presName="txShp" presStyleLbl="node1" presStyleIdx="0" presStyleCnt="4" custScaleX="136034" custLinFactNeighborX="3402" custLinFactNeighborY="1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AA86E-C665-427E-93F4-3BF036FDCADA}" type="pres">
      <dgm:prSet presAssocID="{D3E06209-E933-4A65-8FD8-14230824742F}" presName="spacing" presStyleCnt="0"/>
      <dgm:spPr/>
    </dgm:pt>
    <dgm:pt modelId="{6934DF16-6E0C-4235-B3CD-4D92CD25872C}" type="pres">
      <dgm:prSet presAssocID="{969D1CF4-7137-4059-BD14-C578C3096DA9}" presName="composite" presStyleCnt="0"/>
      <dgm:spPr/>
    </dgm:pt>
    <dgm:pt modelId="{5B91CA91-C3A6-48EF-A43E-F3BB653B5FB7}" type="pres">
      <dgm:prSet presAssocID="{969D1CF4-7137-4059-BD14-C578C3096DA9}" presName="imgShp" presStyleLbl="fgImgPlace1" presStyleIdx="1" presStyleCnt="4" custLinFactNeighborX="-79615" custLinFactNeighborY="-756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0D0C0B-90CD-4FDC-B730-263488F86E2E}" type="pres">
      <dgm:prSet presAssocID="{969D1CF4-7137-4059-BD14-C578C3096DA9}" presName="txShp" presStyleLbl="node1" presStyleIdx="1" presStyleCnt="4" custScaleX="136279" custLinFactNeighborX="2972" custLinFactNeighborY="5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8C12C-9EF6-49E0-9F1F-41F1EB89BAB3}" type="pres">
      <dgm:prSet presAssocID="{656EE2C8-735E-4DEE-BECE-6D529017FC8D}" presName="spacing" presStyleCnt="0"/>
      <dgm:spPr/>
    </dgm:pt>
    <dgm:pt modelId="{B8364453-89DE-4E81-AF45-D733F6C805BE}" type="pres">
      <dgm:prSet presAssocID="{B9EDCB03-B11F-4472-BCC8-010257CB2936}" presName="composite" presStyleCnt="0"/>
      <dgm:spPr/>
    </dgm:pt>
    <dgm:pt modelId="{1E7015B6-9C00-4D45-B487-0DE0402E3C79}" type="pres">
      <dgm:prSet presAssocID="{B9EDCB03-B11F-4472-BCC8-010257CB2936}" presName="imgShp" presStyleLbl="fgImgPlace1" presStyleIdx="2" presStyleCnt="4" custLinFactNeighborX="-79615" custLinFactNeighborY="-7584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489618-3DF9-4C36-8A36-2E627E66E35A}" type="pres">
      <dgm:prSet presAssocID="{B9EDCB03-B11F-4472-BCC8-010257CB2936}" presName="txShp" presStyleLbl="node1" presStyleIdx="2" presStyleCnt="4" custScaleX="135243" custLinFactNeighborX="3628" custLinFactNeighborY="-8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EBE51-E2B4-4342-92C5-6ADE043A1133}" type="pres">
      <dgm:prSet presAssocID="{41808AFB-4538-4570-A942-82E5CD8BB382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3" presStyleCnt="4" custLinFactNeighborX="-79615" custLinFactNeighborY="-29971"/>
      <dgm:spPr>
        <a:prstGeom prst="rightArrow">
          <a:avLst/>
        </a:prstGeom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CC11030-DB20-4A1A-836C-90BE67F79900}" type="pres">
      <dgm:prSet presAssocID="{217AAA87-3628-4A99-AD95-04D030760C5B}" presName="txShp" presStyleLbl="node1" presStyleIdx="3" presStyleCnt="4" custScaleX="135245" custScaleY="102170" custLinFactNeighborX="3629" custLinFactNeighborY="-21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F170F-08A5-437E-8893-B7E35FA79613}" type="presOf" srcId="{969D1CF4-7137-4059-BD14-C578C3096DA9}" destId="{DF0D0C0B-90CD-4FDC-B730-263488F86E2E}" srcOrd="0" destOrd="0" presId="urn:microsoft.com/office/officeart/2005/8/layout/vList3"/>
    <dgm:cxn modelId="{A964B533-FEF7-4A55-A828-6AD281971CD3}" type="presOf" srcId="{2FD29C95-93F9-4EFB-A840-BE95A37ECC21}" destId="{0DDEEE60-9C21-434B-82AD-C7A679F8F8C6}" srcOrd="0" destOrd="0" presId="urn:microsoft.com/office/officeart/2005/8/layout/vList3"/>
    <dgm:cxn modelId="{B52FEAA1-F14E-461F-BE1B-4F1852651D7A}" type="presOf" srcId="{13664C76-C9C1-44A3-899C-31A096A427DB}" destId="{6C3EC6E9-D9F2-46DA-A36A-9B8B2536471C}" srcOrd="0" destOrd="0" presId="urn:microsoft.com/office/officeart/2005/8/layout/vList3"/>
    <dgm:cxn modelId="{663B9ADB-B429-4728-9985-E1E0715BFCE7}" srcId="{2FD29C95-93F9-4EFB-A840-BE95A37ECC21}" destId="{B9EDCB03-B11F-4472-BCC8-010257CB2936}" srcOrd="2" destOrd="0" parTransId="{94C68A54-7101-42DC-9F8A-335489C21677}" sibTransId="{41808AFB-4538-4570-A942-82E5CD8BB382}"/>
    <dgm:cxn modelId="{FF1E246D-0779-46A5-A1BD-F635A0806773}" srcId="{2FD29C95-93F9-4EFB-A840-BE95A37ECC21}" destId="{217AAA87-3628-4A99-AD95-04D030760C5B}" srcOrd="3" destOrd="0" parTransId="{84673E96-014F-4328-B82D-7C1150FF979F}" sibTransId="{484A6741-BE2D-462B-864C-EBD728E0CC36}"/>
    <dgm:cxn modelId="{AE0BC3DC-A3CF-4FF2-829E-B6DCB2AE7516}" srcId="{2FD29C95-93F9-4EFB-A840-BE95A37ECC21}" destId="{969D1CF4-7137-4059-BD14-C578C3096DA9}" srcOrd="1" destOrd="0" parTransId="{DD6CFE17-F11B-4B50-B1BD-7B3792374E01}" sibTransId="{656EE2C8-735E-4DEE-BECE-6D529017FC8D}"/>
    <dgm:cxn modelId="{3315E178-5C64-4C66-8FF5-4C25000B7762}" type="presOf" srcId="{217AAA87-3628-4A99-AD95-04D030760C5B}" destId="{ECC11030-DB20-4A1A-836C-90BE67F79900}" srcOrd="0" destOrd="0" presId="urn:microsoft.com/office/officeart/2005/8/layout/vList3"/>
    <dgm:cxn modelId="{8BE19DB9-50C1-48A0-AB56-09F566F71994}" srcId="{2FD29C95-93F9-4EFB-A840-BE95A37ECC21}" destId="{13664C76-C9C1-44A3-899C-31A096A427DB}" srcOrd="0" destOrd="0" parTransId="{DCB6713E-7E07-47DF-8415-DDD37A3F463C}" sibTransId="{D3E06209-E933-4A65-8FD8-14230824742F}"/>
    <dgm:cxn modelId="{C9F0102C-DF26-4CE8-A74A-9E4342050941}" type="presOf" srcId="{B9EDCB03-B11F-4472-BCC8-010257CB2936}" destId="{DE489618-3DF9-4C36-8A36-2E627E66E35A}" srcOrd="0" destOrd="0" presId="urn:microsoft.com/office/officeart/2005/8/layout/vList3"/>
    <dgm:cxn modelId="{F301019B-54D1-4738-905A-2100595EFDE7}" type="presParOf" srcId="{0DDEEE60-9C21-434B-82AD-C7A679F8F8C6}" destId="{FFAB6944-97C4-4E4C-9158-6C16B6140E43}" srcOrd="0" destOrd="0" presId="urn:microsoft.com/office/officeart/2005/8/layout/vList3"/>
    <dgm:cxn modelId="{44E12ACC-D6D8-432D-9FFF-75A14E443845}" type="presParOf" srcId="{FFAB6944-97C4-4E4C-9158-6C16B6140E43}" destId="{D8D3E7A0-BA11-4465-BD06-E59ABEC028AE}" srcOrd="0" destOrd="0" presId="urn:microsoft.com/office/officeart/2005/8/layout/vList3"/>
    <dgm:cxn modelId="{D293DC7C-EFC5-4E14-ABE4-27D10FD2C88B}" type="presParOf" srcId="{FFAB6944-97C4-4E4C-9158-6C16B6140E43}" destId="{6C3EC6E9-D9F2-46DA-A36A-9B8B2536471C}" srcOrd="1" destOrd="0" presId="urn:microsoft.com/office/officeart/2005/8/layout/vList3"/>
    <dgm:cxn modelId="{5FBA35D4-72FD-4B96-B4D3-A8E49D441AD9}" type="presParOf" srcId="{0DDEEE60-9C21-434B-82AD-C7A679F8F8C6}" destId="{302AA86E-C665-427E-93F4-3BF036FDCADA}" srcOrd="1" destOrd="0" presId="urn:microsoft.com/office/officeart/2005/8/layout/vList3"/>
    <dgm:cxn modelId="{30512F85-DDCB-46AB-9608-F29FCF52D5E1}" type="presParOf" srcId="{0DDEEE60-9C21-434B-82AD-C7A679F8F8C6}" destId="{6934DF16-6E0C-4235-B3CD-4D92CD25872C}" srcOrd="2" destOrd="0" presId="urn:microsoft.com/office/officeart/2005/8/layout/vList3"/>
    <dgm:cxn modelId="{C81AF381-BD04-4A2D-AEC9-BBEE8105DF15}" type="presParOf" srcId="{6934DF16-6E0C-4235-B3CD-4D92CD25872C}" destId="{5B91CA91-C3A6-48EF-A43E-F3BB653B5FB7}" srcOrd="0" destOrd="0" presId="urn:microsoft.com/office/officeart/2005/8/layout/vList3"/>
    <dgm:cxn modelId="{AD2CB42A-6CDD-4C91-8A8B-42E6E375EA01}" type="presParOf" srcId="{6934DF16-6E0C-4235-B3CD-4D92CD25872C}" destId="{DF0D0C0B-90CD-4FDC-B730-263488F86E2E}" srcOrd="1" destOrd="0" presId="urn:microsoft.com/office/officeart/2005/8/layout/vList3"/>
    <dgm:cxn modelId="{C79B0663-A1B2-4687-B5AD-F7F13A65A97B}" type="presParOf" srcId="{0DDEEE60-9C21-434B-82AD-C7A679F8F8C6}" destId="{8998C12C-9EF6-49E0-9F1F-41F1EB89BAB3}" srcOrd="3" destOrd="0" presId="urn:microsoft.com/office/officeart/2005/8/layout/vList3"/>
    <dgm:cxn modelId="{698697E2-0121-49AC-9717-BBDE440A4ABA}" type="presParOf" srcId="{0DDEEE60-9C21-434B-82AD-C7A679F8F8C6}" destId="{B8364453-89DE-4E81-AF45-D733F6C805BE}" srcOrd="4" destOrd="0" presId="urn:microsoft.com/office/officeart/2005/8/layout/vList3"/>
    <dgm:cxn modelId="{7F1750F3-3A1D-44B4-9E2F-6A9C1FDBBAAC}" type="presParOf" srcId="{B8364453-89DE-4E81-AF45-D733F6C805BE}" destId="{1E7015B6-9C00-4D45-B487-0DE0402E3C79}" srcOrd="0" destOrd="0" presId="urn:microsoft.com/office/officeart/2005/8/layout/vList3"/>
    <dgm:cxn modelId="{FBD924AD-3A47-42CE-8637-E3C34CB9B8DC}" type="presParOf" srcId="{B8364453-89DE-4E81-AF45-D733F6C805BE}" destId="{DE489618-3DF9-4C36-8A36-2E627E66E35A}" srcOrd="1" destOrd="0" presId="urn:microsoft.com/office/officeart/2005/8/layout/vList3"/>
    <dgm:cxn modelId="{85FEF4B6-D03A-4D0B-9C28-C7CEEC472626}" type="presParOf" srcId="{0DDEEE60-9C21-434B-82AD-C7A679F8F8C6}" destId="{D87EBE51-E2B4-4342-92C5-6ADE043A1133}" srcOrd="5" destOrd="0" presId="urn:microsoft.com/office/officeart/2005/8/layout/vList3"/>
    <dgm:cxn modelId="{43A8AD37-4BDD-4134-ABE6-8C35646D99C0}" type="presParOf" srcId="{0DDEEE60-9C21-434B-82AD-C7A679F8F8C6}" destId="{5E728BDC-F703-4B9B-9519-A5AEA4E8C6B9}" srcOrd="6" destOrd="0" presId="urn:microsoft.com/office/officeart/2005/8/layout/vList3"/>
    <dgm:cxn modelId="{68AC4EF5-E138-4898-9B2D-F410C6FEE0E9}" type="presParOf" srcId="{5E728BDC-F703-4B9B-9519-A5AEA4E8C6B9}" destId="{2331F71A-8DD6-450F-B68B-ACBB0685A4B2}" srcOrd="0" destOrd="0" presId="urn:microsoft.com/office/officeart/2005/8/layout/vList3"/>
    <dgm:cxn modelId="{81AB08C6-802F-4BD4-8530-1C8D1A2E05EC}" type="presParOf" srcId="{5E728BDC-F703-4B9B-9519-A5AEA4E8C6B9}" destId="{ECC11030-DB20-4A1A-836C-90BE67F799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969D1CF4-7137-4059-BD14-C578C3096DA9}">
      <dgm:prSet phldrT="[ข้อความ]" custT="1"/>
      <dgm:spPr>
        <a:solidFill>
          <a:srgbClr val="CC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พัสดุสูญไปโดยไม่ปรากฏตัวผู้รับผิด</a:t>
          </a:r>
          <a:endParaRPr lang="en-US" sz="32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D6CFE17-F11B-4B50-B1BD-7B3792374E01}" type="parTrans" cxnId="{AE0BC3DC-A3CF-4FF2-829E-B6DCB2AE7516}">
      <dgm:prSet/>
      <dgm:spPr/>
      <dgm:t>
        <a:bodyPr/>
        <a:lstStyle/>
        <a:p>
          <a:endParaRPr lang="en-US"/>
        </a:p>
      </dgm:t>
    </dgm:pt>
    <dgm:pt modelId="{656EE2C8-735E-4DEE-BECE-6D529017FC8D}" type="sibTrans" cxnId="{AE0BC3DC-A3CF-4FF2-829E-B6DCB2AE7516}">
      <dgm:prSet/>
      <dgm:spPr/>
      <dgm:t>
        <a:bodyPr/>
        <a:lstStyle/>
        <a:p>
          <a:endParaRPr lang="en-US"/>
        </a:p>
      </dgm:t>
    </dgm:pt>
    <dgm:pt modelId="{B9EDCB03-B11F-4472-BCC8-010257CB2936}">
      <dgm:prSet phldrT="[ข้อความ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พัสดุสูญไปโดยมีตัวผู้รับผิดแต่ไม่สามารถชดใช้ได้</a:t>
          </a:r>
          <a:endParaRPr lang="en-US" sz="32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94C68A54-7101-42DC-9F8A-335489C21677}" type="parTrans" cxnId="{663B9ADB-B429-4728-9985-E1E0715BFCE7}">
      <dgm:prSet/>
      <dgm:spPr/>
      <dgm:t>
        <a:bodyPr/>
        <a:lstStyle/>
        <a:p>
          <a:endParaRPr lang="en-US"/>
        </a:p>
      </dgm:t>
    </dgm:pt>
    <dgm:pt modelId="{41808AFB-4538-4570-A942-82E5CD8BB382}" type="sibTrans" cxnId="{663B9ADB-B429-4728-9985-E1E0715BFCE7}">
      <dgm:prSet/>
      <dgm:spPr/>
      <dgm:t>
        <a:bodyPr/>
        <a:lstStyle/>
        <a:p>
          <a:endParaRPr lang="en-US"/>
        </a:p>
      </dgm:t>
    </dgm:pt>
    <dgm:pt modelId="{217AAA87-3628-4A99-AD95-04D030760C5B}">
      <dgm:prSet phldrT="[ข้อความ]" custT="1"/>
      <dgm:spPr>
        <a:solidFill>
          <a:srgbClr val="FF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มีตัวพัสดุอยู่แต่ไม่สามารถดำเนินการตามข้อ 215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 </a:t>
          </a:r>
          <a:r>
            <a:rPr lang="th-TH" sz="28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ไม่สามารถขาย แลกเปลี่ยน โอน แปรสภาพหรือทำลาย</a:t>
          </a:r>
          <a:endParaRPr lang="en-US" sz="28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6934DF16-6E0C-4235-B3CD-4D92CD25872C}" type="pres">
      <dgm:prSet presAssocID="{969D1CF4-7137-4059-BD14-C578C3096DA9}" presName="composite" presStyleCnt="0"/>
      <dgm:spPr/>
    </dgm:pt>
    <dgm:pt modelId="{5B91CA91-C3A6-48EF-A43E-F3BB653B5FB7}" type="pres">
      <dgm:prSet presAssocID="{969D1CF4-7137-4059-BD14-C578C3096DA9}" presName="imgShp" presStyleLbl="fgImgPlace1" presStyleIdx="0" presStyleCnt="3" custLinFactNeighborX="-90682" custLinFactNeighborY="-701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F0D0C0B-90CD-4FDC-B730-263488F86E2E}" type="pres">
      <dgm:prSet presAssocID="{969D1CF4-7137-4059-BD14-C578C3096DA9}" presName="txShp" presStyleLbl="node1" presStyleIdx="0" presStyleCnt="3" custScaleX="136279" custLinFactNeighborX="2350" custLinFactNeighborY="-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8C12C-9EF6-49E0-9F1F-41F1EB89BAB3}" type="pres">
      <dgm:prSet presAssocID="{656EE2C8-735E-4DEE-BECE-6D529017FC8D}" presName="spacing" presStyleCnt="0"/>
      <dgm:spPr/>
    </dgm:pt>
    <dgm:pt modelId="{B8364453-89DE-4E81-AF45-D733F6C805BE}" type="pres">
      <dgm:prSet presAssocID="{B9EDCB03-B11F-4472-BCC8-010257CB2936}" presName="composite" presStyleCnt="0"/>
      <dgm:spPr/>
    </dgm:pt>
    <dgm:pt modelId="{1E7015B6-9C00-4D45-B487-0DE0402E3C79}" type="pres">
      <dgm:prSet presAssocID="{B9EDCB03-B11F-4472-BCC8-010257CB2936}" presName="imgShp" presStyleLbl="fgImgPlace1" presStyleIdx="1" presStyleCnt="3" custScaleX="73679" custScaleY="73679" custLinFactX="235876" custLinFactNeighborX="300000" custLinFactNeighborY="-16933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489618-3DF9-4C36-8A36-2E627E66E35A}" type="pres">
      <dgm:prSet presAssocID="{B9EDCB03-B11F-4472-BCC8-010257CB2936}" presName="txShp" presStyleLbl="node1" presStyleIdx="1" presStyleCnt="3" custScaleX="135243" custLinFactNeighborX="3006" custLinFactNeighborY="-13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EBE51-E2B4-4342-92C5-6ADE043A1133}" type="pres">
      <dgm:prSet presAssocID="{41808AFB-4538-4570-A942-82E5CD8BB382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2" presStyleCnt="3" custLinFactNeighborX="-90682" custLinFactNeighborY="-2175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CC11030-DB20-4A1A-836C-90BE67F79900}" type="pres">
      <dgm:prSet presAssocID="{217AAA87-3628-4A99-AD95-04D030760C5B}" presName="txShp" presStyleLbl="node1" presStyleIdx="2" presStyleCnt="3" custScaleX="135245" custScaleY="102170" custLinFactNeighborX="3007" custLinFactNeighborY="-27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98E56-F5D8-41D6-87A1-391AFDABC67A}" type="presOf" srcId="{217AAA87-3628-4A99-AD95-04D030760C5B}" destId="{ECC11030-DB20-4A1A-836C-90BE67F79900}" srcOrd="0" destOrd="0" presId="urn:microsoft.com/office/officeart/2005/8/layout/vList3"/>
    <dgm:cxn modelId="{6F6C3724-1686-4D3A-9F30-4B19DD8AE560}" type="presOf" srcId="{B9EDCB03-B11F-4472-BCC8-010257CB2936}" destId="{DE489618-3DF9-4C36-8A36-2E627E66E35A}" srcOrd="0" destOrd="0" presId="urn:microsoft.com/office/officeart/2005/8/layout/vList3"/>
    <dgm:cxn modelId="{66189279-A2AD-40E5-82BC-5E21BAB29E4E}" type="presOf" srcId="{969D1CF4-7137-4059-BD14-C578C3096DA9}" destId="{DF0D0C0B-90CD-4FDC-B730-263488F86E2E}" srcOrd="0" destOrd="0" presId="urn:microsoft.com/office/officeart/2005/8/layout/vList3"/>
    <dgm:cxn modelId="{663B9ADB-B429-4728-9985-E1E0715BFCE7}" srcId="{2FD29C95-93F9-4EFB-A840-BE95A37ECC21}" destId="{B9EDCB03-B11F-4472-BCC8-010257CB2936}" srcOrd="1" destOrd="0" parTransId="{94C68A54-7101-42DC-9F8A-335489C21677}" sibTransId="{41808AFB-4538-4570-A942-82E5CD8BB382}"/>
    <dgm:cxn modelId="{FF1E246D-0779-46A5-A1BD-F635A0806773}" srcId="{2FD29C95-93F9-4EFB-A840-BE95A37ECC21}" destId="{217AAA87-3628-4A99-AD95-04D030760C5B}" srcOrd="2" destOrd="0" parTransId="{84673E96-014F-4328-B82D-7C1150FF979F}" sibTransId="{484A6741-BE2D-462B-864C-EBD728E0CC36}"/>
    <dgm:cxn modelId="{AE0BC3DC-A3CF-4FF2-829E-B6DCB2AE7516}" srcId="{2FD29C95-93F9-4EFB-A840-BE95A37ECC21}" destId="{969D1CF4-7137-4059-BD14-C578C3096DA9}" srcOrd="0" destOrd="0" parTransId="{DD6CFE17-F11B-4B50-B1BD-7B3792374E01}" sibTransId="{656EE2C8-735E-4DEE-BECE-6D529017FC8D}"/>
    <dgm:cxn modelId="{50E4BB18-DDDE-442D-ADE2-51051C16DD50}" type="presOf" srcId="{2FD29C95-93F9-4EFB-A840-BE95A37ECC21}" destId="{0DDEEE60-9C21-434B-82AD-C7A679F8F8C6}" srcOrd="0" destOrd="0" presId="urn:microsoft.com/office/officeart/2005/8/layout/vList3"/>
    <dgm:cxn modelId="{B412BF31-D69F-4834-938F-E04E5231D7B8}" type="presParOf" srcId="{0DDEEE60-9C21-434B-82AD-C7A679F8F8C6}" destId="{6934DF16-6E0C-4235-B3CD-4D92CD25872C}" srcOrd="0" destOrd="0" presId="urn:microsoft.com/office/officeart/2005/8/layout/vList3"/>
    <dgm:cxn modelId="{322B0212-901F-46AD-AB0F-A49BBEC06D79}" type="presParOf" srcId="{6934DF16-6E0C-4235-B3CD-4D92CD25872C}" destId="{5B91CA91-C3A6-48EF-A43E-F3BB653B5FB7}" srcOrd="0" destOrd="0" presId="urn:microsoft.com/office/officeart/2005/8/layout/vList3"/>
    <dgm:cxn modelId="{300230AB-88E2-4BAE-A204-384F27496A70}" type="presParOf" srcId="{6934DF16-6E0C-4235-B3CD-4D92CD25872C}" destId="{DF0D0C0B-90CD-4FDC-B730-263488F86E2E}" srcOrd="1" destOrd="0" presId="urn:microsoft.com/office/officeart/2005/8/layout/vList3"/>
    <dgm:cxn modelId="{44BE96EF-872E-4883-BCE6-F4E1914427A7}" type="presParOf" srcId="{0DDEEE60-9C21-434B-82AD-C7A679F8F8C6}" destId="{8998C12C-9EF6-49E0-9F1F-41F1EB89BAB3}" srcOrd="1" destOrd="0" presId="urn:microsoft.com/office/officeart/2005/8/layout/vList3"/>
    <dgm:cxn modelId="{D114875B-3E9F-47A1-AA7B-720A18432AC9}" type="presParOf" srcId="{0DDEEE60-9C21-434B-82AD-C7A679F8F8C6}" destId="{B8364453-89DE-4E81-AF45-D733F6C805BE}" srcOrd="2" destOrd="0" presId="urn:microsoft.com/office/officeart/2005/8/layout/vList3"/>
    <dgm:cxn modelId="{E3D28B9A-172C-4BE2-8A6A-302C3B9215BE}" type="presParOf" srcId="{B8364453-89DE-4E81-AF45-D733F6C805BE}" destId="{1E7015B6-9C00-4D45-B487-0DE0402E3C79}" srcOrd="0" destOrd="0" presId="urn:microsoft.com/office/officeart/2005/8/layout/vList3"/>
    <dgm:cxn modelId="{8AD90F09-CCB1-4E53-BA6C-82995156ED16}" type="presParOf" srcId="{B8364453-89DE-4E81-AF45-D733F6C805BE}" destId="{DE489618-3DF9-4C36-8A36-2E627E66E35A}" srcOrd="1" destOrd="0" presId="urn:microsoft.com/office/officeart/2005/8/layout/vList3"/>
    <dgm:cxn modelId="{AC8AF817-FE25-4B4D-B619-FFE02AD3AF07}" type="presParOf" srcId="{0DDEEE60-9C21-434B-82AD-C7A679F8F8C6}" destId="{D87EBE51-E2B4-4342-92C5-6ADE043A1133}" srcOrd="3" destOrd="0" presId="urn:microsoft.com/office/officeart/2005/8/layout/vList3"/>
    <dgm:cxn modelId="{BF422A4C-30FB-4205-A617-4BDDCFE33966}" type="presParOf" srcId="{0DDEEE60-9C21-434B-82AD-C7A679F8F8C6}" destId="{5E728BDC-F703-4B9B-9519-A5AEA4E8C6B9}" srcOrd="4" destOrd="0" presId="urn:microsoft.com/office/officeart/2005/8/layout/vList3"/>
    <dgm:cxn modelId="{256DA2CF-8563-4BFF-AE15-E88A9528C80C}" type="presParOf" srcId="{5E728BDC-F703-4B9B-9519-A5AEA4E8C6B9}" destId="{2331F71A-8DD6-450F-B68B-ACBB0685A4B2}" srcOrd="0" destOrd="0" presId="urn:microsoft.com/office/officeart/2005/8/layout/vList3"/>
    <dgm:cxn modelId="{5BEF26C1-D772-40B6-BEAA-25DADAFCD7BD}" type="presParOf" srcId="{5E728BDC-F703-4B9B-9519-A5AEA4E8C6B9}" destId="{ECC11030-DB20-4A1A-836C-90BE67F7990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3664C76-C9C1-44A3-899C-31A096A427DB}">
      <dgm:prSet phldrT="[ข้อความ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เมื่อได้ดำเนินการตามข้อ </a:t>
          </a:r>
          <a:r>
            <a:rPr lang="en-US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215</a:t>
          </a:r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และข้อ 217</a:t>
          </a:r>
          <a:r>
            <a:rPr lang="en-US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แล้ว ให้เจ้าหน้าที่ลงจ่ายพัสดุนั้นออกจากบัญชีหรือทะเบียนทันที</a:t>
          </a:r>
          <a:endParaRPr lang="en-US" sz="30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DCB6713E-7E07-47DF-8415-DDD37A3F463C}" type="parTrans" cxnId="{8BE19DB9-50C1-48A0-AB56-09F566F71994}">
      <dgm:prSet/>
      <dgm:spPr/>
      <dgm:t>
        <a:bodyPr/>
        <a:lstStyle/>
        <a:p>
          <a:endParaRPr lang="en-US"/>
        </a:p>
      </dgm:t>
    </dgm:pt>
    <dgm:pt modelId="{D3E06209-E933-4A65-8FD8-14230824742F}" type="sibTrans" cxnId="{8BE19DB9-50C1-48A0-AB56-09F566F71994}">
      <dgm:prSet/>
      <dgm:spPr/>
      <dgm:t>
        <a:bodyPr/>
        <a:lstStyle/>
        <a:p>
          <a:endParaRPr lang="en-US"/>
        </a:p>
      </dgm:t>
    </dgm:pt>
    <dgm:pt modelId="{B9EDCB03-B11F-4472-BCC8-010257CB2936}">
      <dgm:prSet phldrT="[ข้อความ]" custT="1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000" b="1" dirty="0" smtClean="0">
              <a:latin typeface="EucrosiaUPC" pitchFamily="18" charset="-34"/>
              <a:cs typeface="EucrosiaUPC" pitchFamily="18" charset="-34"/>
            </a:rPr>
            <a:t>แจ้งให้สำนักงานตรวจเงินแผ่นดินทราบ ภายใน </a:t>
          </a:r>
          <a:r>
            <a:rPr lang="en-US" sz="3000" b="1" dirty="0" smtClean="0">
              <a:latin typeface="EucrosiaUPC" pitchFamily="18" charset="-34"/>
              <a:cs typeface="EucrosiaUPC" pitchFamily="18" charset="-34"/>
            </a:rPr>
            <a:t>30 </a:t>
          </a:r>
          <a:r>
            <a:rPr lang="th-TH" sz="3000" b="1" dirty="0" smtClean="0">
              <a:latin typeface="EucrosiaUPC" pitchFamily="18" charset="-34"/>
              <a:cs typeface="EucrosiaUPC" pitchFamily="18" charset="-34"/>
            </a:rPr>
            <a:t>วัน นับแต่วันลงจ่ายพัสดุนั้น </a:t>
          </a:r>
          <a:endParaRPr lang="en-US" sz="3000" b="1" dirty="0">
            <a:latin typeface="EucrosiaUPC" pitchFamily="18" charset="-34"/>
            <a:cs typeface="EucrosiaUPC" pitchFamily="18" charset="-34"/>
          </a:endParaRPr>
        </a:p>
      </dgm:t>
    </dgm:pt>
    <dgm:pt modelId="{94C68A54-7101-42DC-9F8A-335489C21677}" type="parTrans" cxnId="{663B9ADB-B429-4728-9985-E1E0715BFCE7}">
      <dgm:prSet/>
      <dgm:spPr/>
      <dgm:t>
        <a:bodyPr/>
        <a:lstStyle/>
        <a:p>
          <a:endParaRPr lang="en-US"/>
        </a:p>
      </dgm:t>
    </dgm:pt>
    <dgm:pt modelId="{41808AFB-4538-4570-A942-82E5CD8BB382}" type="sibTrans" cxnId="{663B9ADB-B429-4728-9985-E1E0715BFCE7}">
      <dgm:prSet/>
      <dgm:spPr/>
      <dgm:t>
        <a:bodyPr/>
        <a:lstStyle/>
        <a:p>
          <a:endParaRPr lang="en-US"/>
        </a:p>
      </dgm:t>
    </dgm:pt>
    <dgm:pt modelId="{217AAA87-3628-4A99-AD95-04D030760C5B}">
      <dgm:prSet phldrT="[ข้อความ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สำหรับพัสดุซึ่งต้องจดทะเบียนตามกฎหมาย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0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ให้แจ้งแก่นายทะเบียนภายในระยะเวลาที่กฎหมายกำหนดด้วย</a:t>
          </a:r>
          <a:endParaRPr lang="en-US" sz="3000" b="1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FFAB6944-97C4-4E4C-9158-6C16B6140E43}" type="pres">
      <dgm:prSet presAssocID="{13664C76-C9C1-44A3-899C-31A096A427DB}" presName="composite" presStyleCnt="0"/>
      <dgm:spPr/>
    </dgm:pt>
    <dgm:pt modelId="{D8D3E7A0-BA11-4465-BD06-E59ABEC028AE}" type="pres">
      <dgm:prSet presAssocID="{13664C76-C9C1-44A3-899C-31A096A427DB}" presName="imgShp" presStyleLbl="fgImgPlace1" presStyleIdx="0" presStyleCnt="3" custScaleX="121594" custScaleY="121261" custLinFactNeighborX="-79914" custLinFactNeighborY="969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6C3EC6E9-D9F2-46DA-A36A-9B8B2536471C}" type="pres">
      <dgm:prSet presAssocID="{13664C76-C9C1-44A3-899C-31A096A427DB}" presName="txShp" presStyleLbl="node1" presStyleIdx="0" presStyleCnt="3" custScaleX="134174" custScaleY="117089" custLinFactNeighborX="3402" custLinFactNeighborY="1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AA86E-C665-427E-93F4-3BF036FDCADA}" type="pres">
      <dgm:prSet presAssocID="{D3E06209-E933-4A65-8FD8-14230824742F}" presName="spacing" presStyleCnt="0"/>
      <dgm:spPr/>
    </dgm:pt>
    <dgm:pt modelId="{B8364453-89DE-4E81-AF45-D733F6C805BE}" type="pres">
      <dgm:prSet presAssocID="{B9EDCB03-B11F-4472-BCC8-010257CB2936}" presName="composite" presStyleCnt="0"/>
      <dgm:spPr/>
    </dgm:pt>
    <dgm:pt modelId="{1E7015B6-9C00-4D45-B487-0DE0402E3C79}" type="pres">
      <dgm:prSet presAssocID="{B9EDCB03-B11F-4472-BCC8-010257CB2936}" presName="imgShp" presStyleLbl="fgImgPlace1" presStyleIdx="1" presStyleCnt="3" custScaleX="116376" custScaleY="119035" custLinFactX="-2377" custLinFactNeighborX="-100000" custLinFactNeighborY="-705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DE489618-3DF9-4C36-8A36-2E627E66E35A}" type="pres">
      <dgm:prSet presAssocID="{B9EDCB03-B11F-4472-BCC8-010257CB2936}" presName="txShp" presStyleLbl="node1" presStyleIdx="1" presStyleCnt="3" custScaleX="135243" custScaleY="119668" custLinFactNeighborX="3006" custLinFactNeighborY="-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EBE51-E2B4-4342-92C5-6ADE043A1133}" type="pres">
      <dgm:prSet presAssocID="{41808AFB-4538-4570-A942-82E5CD8BB382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2" presStyleCnt="3" custScaleX="114330" custScaleY="118365" custLinFactNeighborX="-82918" custLinFactNeighborY="-2298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ECC11030-DB20-4A1A-836C-90BE67F79900}" type="pres">
      <dgm:prSet presAssocID="{217AAA87-3628-4A99-AD95-04D030760C5B}" presName="txShp" presStyleLbl="node1" presStyleIdx="2" presStyleCnt="3" custScaleX="135130" custScaleY="120354" custLinFactNeighborX="3404" custLinFactNeighborY="-15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EBD7E-47A9-4B0C-B099-4E96C8843D21}" type="presOf" srcId="{2FD29C95-93F9-4EFB-A840-BE95A37ECC21}" destId="{0DDEEE60-9C21-434B-82AD-C7A679F8F8C6}" srcOrd="0" destOrd="0" presId="urn:microsoft.com/office/officeart/2005/8/layout/vList3"/>
    <dgm:cxn modelId="{FA41F743-0E21-41D7-A5F7-DF91DB96392C}" type="presOf" srcId="{B9EDCB03-B11F-4472-BCC8-010257CB2936}" destId="{DE489618-3DF9-4C36-8A36-2E627E66E35A}" srcOrd="0" destOrd="0" presId="urn:microsoft.com/office/officeart/2005/8/layout/vList3"/>
    <dgm:cxn modelId="{B358E668-522D-4632-894F-247D4011A125}" type="presOf" srcId="{13664C76-C9C1-44A3-899C-31A096A427DB}" destId="{6C3EC6E9-D9F2-46DA-A36A-9B8B2536471C}" srcOrd="0" destOrd="0" presId="urn:microsoft.com/office/officeart/2005/8/layout/vList3"/>
    <dgm:cxn modelId="{38C3B0D9-ACEA-4C56-A98C-59E16CEC11CD}" type="presOf" srcId="{217AAA87-3628-4A99-AD95-04D030760C5B}" destId="{ECC11030-DB20-4A1A-836C-90BE67F79900}" srcOrd="0" destOrd="0" presId="urn:microsoft.com/office/officeart/2005/8/layout/vList3"/>
    <dgm:cxn modelId="{663B9ADB-B429-4728-9985-E1E0715BFCE7}" srcId="{2FD29C95-93F9-4EFB-A840-BE95A37ECC21}" destId="{B9EDCB03-B11F-4472-BCC8-010257CB2936}" srcOrd="1" destOrd="0" parTransId="{94C68A54-7101-42DC-9F8A-335489C21677}" sibTransId="{41808AFB-4538-4570-A942-82E5CD8BB382}"/>
    <dgm:cxn modelId="{FF1E246D-0779-46A5-A1BD-F635A0806773}" srcId="{2FD29C95-93F9-4EFB-A840-BE95A37ECC21}" destId="{217AAA87-3628-4A99-AD95-04D030760C5B}" srcOrd="2" destOrd="0" parTransId="{84673E96-014F-4328-B82D-7C1150FF979F}" sibTransId="{484A6741-BE2D-462B-864C-EBD728E0CC36}"/>
    <dgm:cxn modelId="{8BE19DB9-50C1-48A0-AB56-09F566F71994}" srcId="{2FD29C95-93F9-4EFB-A840-BE95A37ECC21}" destId="{13664C76-C9C1-44A3-899C-31A096A427DB}" srcOrd="0" destOrd="0" parTransId="{DCB6713E-7E07-47DF-8415-DDD37A3F463C}" sibTransId="{D3E06209-E933-4A65-8FD8-14230824742F}"/>
    <dgm:cxn modelId="{34E5B8E4-4263-4E3C-8B35-D535ABB25D1F}" type="presParOf" srcId="{0DDEEE60-9C21-434B-82AD-C7A679F8F8C6}" destId="{FFAB6944-97C4-4E4C-9158-6C16B6140E43}" srcOrd="0" destOrd="0" presId="urn:microsoft.com/office/officeart/2005/8/layout/vList3"/>
    <dgm:cxn modelId="{5A05283A-F9C9-499F-A5F5-901913F3E3B5}" type="presParOf" srcId="{FFAB6944-97C4-4E4C-9158-6C16B6140E43}" destId="{D8D3E7A0-BA11-4465-BD06-E59ABEC028AE}" srcOrd="0" destOrd="0" presId="urn:microsoft.com/office/officeart/2005/8/layout/vList3"/>
    <dgm:cxn modelId="{A72F3B0F-1BD4-4203-9601-26DE8A18C460}" type="presParOf" srcId="{FFAB6944-97C4-4E4C-9158-6C16B6140E43}" destId="{6C3EC6E9-D9F2-46DA-A36A-9B8B2536471C}" srcOrd="1" destOrd="0" presId="urn:microsoft.com/office/officeart/2005/8/layout/vList3"/>
    <dgm:cxn modelId="{5130DBC5-864B-4916-89FE-035EFE674DF5}" type="presParOf" srcId="{0DDEEE60-9C21-434B-82AD-C7A679F8F8C6}" destId="{302AA86E-C665-427E-93F4-3BF036FDCADA}" srcOrd="1" destOrd="0" presId="urn:microsoft.com/office/officeart/2005/8/layout/vList3"/>
    <dgm:cxn modelId="{99B71852-D573-4C17-822B-698087CD06E6}" type="presParOf" srcId="{0DDEEE60-9C21-434B-82AD-C7A679F8F8C6}" destId="{B8364453-89DE-4E81-AF45-D733F6C805BE}" srcOrd="2" destOrd="0" presId="urn:microsoft.com/office/officeart/2005/8/layout/vList3"/>
    <dgm:cxn modelId="{34262E1D-0849-432A-88E2-7E5B696D26FA}" type="presParOf" srcId="{B8364453-89DE-4E81-AF45-D733F6C805BE}" destId="{1E7015B6-9C00-4D45-B487-0DE0402E3C79}" srcOrd="0" destOrd="0" presId="urn:microsoft.com/office/officeart/2005/8/layout/vList3"/>
    <dgm:cxn modelId="{FC8CB3A8-0E4D-4CC0-AB74-C8DB3F7763AB}" type="presParOf" srcId="{B8364453-89DE-4E81-AF45-D733F6C805BE}" destId="{DE489618-3DF9-4C36-8A36-2E627E66E35A}" srcOrd="1" destOrd="0" presId="urn:microsoft.com/office/officeart/2005/8/layout/vList3"/>
    <dgm:cxn modelId="{1AE3D5B7-B08C-49FF-9E63-1E205D0A6376}" type="presParOf" srcId="{0DDEEE60-9C21-434B-82AD-C7A679F8F8C6}" destId="{D87EBE51-E2B4-4342-92C5-6ADE043A1133}" srcOrd="3" destOrd="0" presId="urn:microsoft.com/office/officeart/2005/8/layout/vList3"/>
    <dgm:cxn modelId="{BF13C545-93CF-4356-93EA-E2AA4C1BEAF2}" type="presParOf" srcId="{0DDEEE60-9C21-434B-82AD-C7A679F8F8C6}" destId="{5E728BDC-F703-4B9B-9519-A5AEA4E8C6B9}" srcOrd="4" destOrd="0" presId="urn:microsoft.com/office/officeart/2005/8/layout/vList3"/>
    <dgm:cxn modelId="{559CDB26-64B5-41D2-8BB7-539D46EA0269}" type="presParOf" srcId="{5E728BDC-F703-4B9B-9519-A5AEA4E8C6B9}" destId="{2331F71A-8DD6-450F-B68B-ACBB0685A4B2}" srcOrd="0" destOrd="0" presId="urn:microsoft.com/office/officeart/2005/8/layout/vList3"/>
    <dgm:cxn modelId="{6BCA4564-C15D-45AC-95FE-26D4079139B7}" type="presParOf" srcId="{5E728BDC-F703-4B9B-9519-A5AEA4E8C6B9}" destId="{ECC11030-DB20-4A1A-836C-90BE67F7990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29C95-93F9-4EFB-A840-BE95A37ECC2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3664C76-C9C1-44A3-899C-31A096A427DB}">
      <dgm:prSet phldrT="[ข้อความ]" custT="1"/>
      <dgm:spPr>
        <a:solidFill>
          <a:srgbClr val="FFFFB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 smtClean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กรณีที่พัสดุชำรุด เสื่อมคุณภาพ หรือสูญไป หรือไม่จำเป็นต้องใช้ต่อไป </a:t>
          </a:r>
          <a:r>
            <a:rPr lang="th-TH" sz="3200" b="1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“ก่อนมีการตรวจสอบตามข้อ </a:t>
          </a:r>
          <a:r>
            <a:rPr lang="en-US" sz="3200" b="1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213</a:t>
          </a:r>
          <a:r>
            <a:rPr lang="th-TH" sz="3200" b="1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  <a:r>
            <a:rPr lang="en-US" sz="3200" b="1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</a:t>
          </a:r>
          <a:r>
            <a:rPr lang="th-TH" sz="3200" b="1" dirty="0" smtClean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และได้ดำเนินการตามกฎหมายว่าด้วยความผิดทางละเมิดของเจ้าหน้าที่ หรือระเบียบนี้โดยอนุโลม แล้วแต่กรณีเสร็จสิ้นแล้ว</a:t>
          </a:r>
          <a:endParaRPr lang="en-US" sz="3200" b="1" dirty="0">
            <a:solidFill>
              <a:srgbClr val="009900"/>
            </a:solidFill>
            <a:effectLst>
              <a:innerShdw blurRad="114300">
                <a:prstClr val="black"/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DCB6713E-7E07-47DF-8415-DDD37A3F463C}" type="parTrans" cxnId="{8BE19DB9-50C1-48A0-AB56-09F566F71994}">
      <dgm:prSet/>
      <dgm:spPr/>
      <dgm:t>
        <a:bodyPr/>
        <a:lstStyle/>
        <a:p>
          <a:endParaRPr lang="en-US"/>
        </a:p>
      </dgm:t>
    </dgm:pt>
    <dgm:pt modelId="{D3E06209-E933-4A65-8FD8-14230824742F}" type="sibTrans" cxnId="{8BE19DB9-50C1-48A0-AB56-09F566F71994}">
      <dgm:prSet/>
      <dgm:spPr/>
      <dgm:t>
        <a:bodyPr/>
        <a:lstStyle/>
        <a:p>
          <a:endParaRPr lang="en-US"/>
        </a:p>
      </dgm:t>
    </dgm:pt>
    <dgm:pt modelId="{217AAA87-3628-4A99-AD95-04D030760C5B}">
      <dgm:prSet phldrT="[ข้อความ]" custT="1"/>
      <dgm:spPr>
        <a:solidFill>
          <a:srgbClr val="CCFF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ถ้าไม่มีระเบียบอื่นใดกำหนดไว้เป็นการเฉพาะ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ให้ดำเนินการตาม ข้อ </a:t>
          </a:r>
          <a:r>
            <a:rPr lang="en-US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215 </a:t>
          </a:r>
          <a:r>
            <a:rPr lang="th-TH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216 </a:t>
          </a:r>
          <a:r>
            <a:rPr lang="th-TH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217 </a:t>
          </a:r>
          <a:r>
            <a:rPr lang="th-TH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218 </a:t>
          </a:r>
          <a:r>
            <a:rPr lang="th-TH" sz="3200" b="1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โดยอนุโลม</a:t>
          </a:r>
          <a:endParaRPr lang="en-US" sz="3200" b="1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84673E96-014F-4328-B82D-7C1150FF979F}" type="parTrans" cxnId="{FF1E246D-0779-46A5-A1BD-F635A0806773}">
      <dgm:prSet/>
      <dgm:spPr/>
      <dgm:t>
        <a:bodyPr/>
        <a:lstStyle/>
        <a:p>
          <a:endParaRPr lang="en-US"/>
        </a:p>
      </dgm:t>
    </dgm:pt>
    <dgm:pt modelId="{484A6741-BE2D-462B-864C-EBD728E0CC36}" type="sibTrans" cxnId="{FF1E246D-0779-46A5-A1BD-F635A0806773}">
      <dgm:prSet/>
      <dgm:spPr/>
      <dgm:t>
        <a:bodyPr/>
        <a:lstStyle/>
        <a:p>
          <a:endParaRPr lang="en-US"/>
        </a:p>
      </dgm:t>
    </dgm:pt>
    <dgm:pt modelId="{0DDEEE60-9C21-434B-82AD-C7A679F8F8C6}" type="pres">
      <dgm:prSet presAssocID="{2FD29C95-93F9-4EFB-A840-BE95A37ECC21}" presName="linearFlow" presStyleCnt="0">
        <dgm:presLayoutVars>
          <dgm:dir/>
          <dgm:resizeHandles val="exact"/>
        </dgm:presLayoutVars>
      </dgm:prSet>
      <dgm:spPr/>
    </dgm:pt>
    <dgm:pt modelId="{FFAB6944-97C4-4E4C-9158-6C16B6140E43}" type="pres">
      <dgm:prSet presAssocID="{13664C76-C9C1-44A3-899C-31A096A427DB}" presName="composite" presStyleCnt="0"/>
      <dgm:spPr/>
    </dgm:pt>
    <dgm:pt modelId="{D8D3E7A0-BA11-4465-BD06-E59ABEC028AE}" type="pres">
      <dgm:prSet presAssocID="{13664C76-C9C1-44A3-899C-31A096A427DB}" presName="imgShp" presStyleLbl="fgImgPlace1" presStyleIdx="0" presStyleCnt="2" custLinFactNeighborX="-26847" custLinFactNeighborY="166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C3EC6E9-D9F2-46DA-A36A-9B8B2536471C}" type="pres">
      <dgm:prSet presAssocID="{13664C76-C9C1-44A3-899C-31A096A427DB}" presName="txShp" presStyleLbl="node1" presStyleIdx="0" presStyleCnt="2" custScaleX="134174" custScaleY="166702" custLinFactNeighborX="3402" custLinFactNeighborY="1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AA86E-C665-427E-93F4-3BF036FDCADA}" type="pres">
      <dgm:prSet presAssocID="{D3E06209-E933-4A65-8FD8-14230824742F}" presName="spacing" presStyleCnt="0"/>
      <dgm:spPr/>
    </dgm:pt>
    <dgm:pt modelId="{5E728BDC-F703-4B9B-9519-A5AEA4E8C6B9}" type="pres">
      <dgm:prSet presAssocID="{217AAA87-3628-4A99-AD95-04D030760C5B}" presName="composite" presStyleCnt="0"/>
      <dgm:spPr/>
    </dgm:pt>
    <dgm:pt modelId="{2331F71A-8DD6-450F-B68B-ACBB0685A4B2}" type="pres">
      <dgm:prSet presAssocID="{217AAA87-3628-4A99-AD95-04D030760C5B}" presName="imgShp" presStyleLbl="fgImgPlace1" presStyleIdx="1" presStyleCnt="2" custLinFactNeighborX="-26847" custLinFactNeighborY="-2287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CC11030-DB20-4A1A-836C-90BE67F79900}" type="pres">
      <dgm:prSet presAssocID="{217AAA87-3628-4A99-AD95-04D030760C5B}" presName="txShp" presStyleLbl="node1" presStyleIdx="1" presStyleCnt="2" custScaleX="128195" custScaleY="102170" custLinFactNeighborX="6531" custLinFactNeighborY="-22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148E9-22F8-43F1-B571-79E2B4971AD4}" type="presOf" srcId="{13664C76-C9C1-44A3-899C-31A096A427DB}" destId="{6C3EC6E9-D9F2-46DA-A36A-9B8B2536471C}" srcOrd="0" destOrd="0" presId="urn:microsoft.com/office/officeart/2005/8/layout/vList3"/>
    <dgm:cxn modelId="{FF1E246D-0779-46A5-A1BD-F635A0806773}" srcId="{2FD29C95-93F9-4EFB-A840-BE95A37ECC21}" destId="{217AAA87-3628-4A99-AD95-04D030760C5B}" srcOrd="1" destOrd="0" parTransId="{84673E96-014F-4328-B82D-7C1150FF979F}" sibTransId="{484A6741-BE2D-462B-864C-EBD728E0CC36}"/>
    <dgm:cxn modelId="{294D4607-8A2E-4944-8302-FE3ABBC8B749}" type="presOf" srcId="{217AAA87-3628-4A99-AD95-04D030760C5B}" destId="{ECC11030-DB20-4A1A-836C-90BE67F79900}" srcOrd="0" destOrd="0" presId="urn:microsoft.com/office/officeart/2005/8/layout/vList3"/>
    <dgm:cxn modelId="{8BE19DB9-50C1-48A0-AB56-09F566F71994}" srcId="{2FD29C95-93F9-4EFB-A840-BE95A37ECC21}" destId="{13664C76-C9C1-44A3-899C-31A096A427DB}" srcOrd="0" destOrd="0" parTransId="{DCB6713E-7E07-47DF-8415-DDD37A3F463C}" sibTransId="{D3E06209-E933-4A65-8FD8-14230824742F}"/>
    <dgm:cxn modelId="{835442DC-4174-4791-9D58-EBD050688A70}" type="presOf" srcId="{2FD29C95-93F9-4EFB-A840-BE95A37ECC21}" destId="{0DDEEE60-9C21-434B-82AD-C7A679F8F8C6}" srcOrd="0" destOrd="0" presId="urn:microsoft.com/office/officeart/2005/8/layout/vList3"/>
    <dgm:cxn modelId="{66CC328D-29EE-49A7-BAE4-55EE69774AA0}" type="presParOf" srcId="{0DDEEE60-9C21-434B-82AD-C7A679F8F8C6}" destId="{FFAB6944-97C4-4E4C-9158-6C16B6140E43}" srcOrd="0" destOrd="0" presId="urn:microsoft.com/office/officeart/2005/8/layout/vList3"/>
    <dgm:cxn modelId="{578848B5-A2B9-4A0C-9354-F58A7586B368}" type="presParOf" srcId="{FFAB6944-97C4-4E4C-9158-6C16B6140E43}" destId="{D8D3E7A0-BA11-4465-BD06-E59ABEC028AE}" srcOrd="0" destOrd="0" presId="urn:microsoft.com/office/officeart/2005/8/layout/vList3"/>
    <dgm:cxn modelId="{9CCD8564-12D6-4DF9-A330-8891E0D43D36}" type="presParOf" srcId="{FFAB6944-97C4-4E4C-9158-6C16B6140E43}" destId="{6C3EC6E9-D9F2-46DA-A36A-9B8B2536471C}" srcOrd="1" destOrd="0" presId="urn:microsoft.com/office/officeart/2005/8/layout/vList3"/>
    <dgm:cxn modelId="{29F23F9F-DFF7-4DAD-9845-6ED14FACEA6C}" type="presParOf" srcId="{0DDEEE60-9C21-434B-82AD-C7A679F8F8C6}" destId="{302AA86E-C665-427E-93F4-3BF036FDCADA}" srcOrd="1" destOrd="0" presId="urn:microsoft.com/office/officeart/2005/8/layout/vList3"/>
    <dgm:cxn modelId="{2D314BB0-6374-46F3-9060-F3C7949CA500}" type="presParOf" srcId="{0DDEEE60-9C21-434B-82AD-C7A679F8F8C6}" destId="{5E728BDC-F703-4B9B-9519-A5AEA4E8C6B9}" srcOrd="2" destOrd="0" presId="urn:microsoft.com/office/officeart/2005/8/layout/vList3"/>
    <dgm:cxn modelId="{47C78E97-C5EC-49AD-8E78-22CC0F840ADB}" type="presParOf" srcId="{5E728BDC-F703-4B9B-9519-A5AEA4E8C6B9}" destId="{2331F71A-8DD6-450F-B68B-ACBB0685A4B2}" srcOrd="0" destOrd="0" presId="urn:microsoft.com/office/officeart/2005/8/layout/vList3"/>
    <dgm:cxn modelId="{C53ABBFA-6162-437F-B369-C75C4512530B}" type="presParOf" srcId="{5E728BDC-F703-4B9B-9519-A5AEA4E8C6B9}" destId="{ECC11030-DB20-4A1A-836C-90BE67F7990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E5E1A-966D-415F-B031-4AF651129E27}">
      <dsp:nvSpPr>
        <dsp:cNvPr id="0" name=""/>
        <dsp:cNvSpPr/>
      </dsp:nvSpPr>
      <dsp:spPr>
        <a:xfrm>
          <a:off x="2109328" y="1427396"/>
          <a:ext cx="3414191" cy="3414191"/>
        </a:xfrm>
        <a:prstGeom prst="ellipse">
          <a:avLst/>
        </a:prstGeom>
        <a:solidFill>
          <a:srgbClr val="CCFF33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“การบริหาร </a:t>
          </a:r>
          <a:br>
            <a:rPr lang="th-TH" sz="36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</a:br>
          <a:r>
            <a:rPr lang="th-TH" sz="36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  </a:t>
          </a:r>
          <a:r>
            <a:rPr lang="th-TH" sz="36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พัสดุ</a:t>
          </a:r>
          <a:r>
            <a:rPr lang="th-TH" sz="36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  <a:endParaRPr lang="th-TH" sz="3600" b="1" kern="120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2109328" y="1427396"/>
        <a:ext cx="3414191" cy="3414191"/>
      </dsp:txXfrm>
    </dsp:sp>
    <dsp:sp modelId="{9B262CD0-9411-4EA0-9FCF-DEFC69612927}">
      <dsp:nvSpPr>
        <dsp:cNvPr id="0" name=""/>
        <dsp:cNvSpPr/>
      </dsp:nvSpPr>
      <dsp:spPr>
        <a:xfrm>
          <a:off x="2962876" y="56265"/>
          <a:ext cx="1707095" cy="1707095"/>
        </a:xfrm>
        <a:prstGeom prst="ellipse">
          <a:avLst/>
        </a:prstGeom>
        <a:solidFill>
          <a:srgbClr val="FF99FF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การเก็บ</a:t>
          </a:r>
          <a:endParaRPr lang="th-TH" sz="28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2962876" y="56265"/>
        <a:ext cx="1707095" cy="1707095"/>
      </dsp:txXfrm>
    </dsp:sp>
    <dsp:sp modelId="{D563EE60-8D12-41D0-BF1C-7D544C614502}">
      <dsp:nvSpPr>
        <dsp:cNvPr id="0" name=""/>
        <dsp:cNvSpPr/>
      </dsp:nvSpPr>
      <dsp:spPr>
        <a:xfrm>
          <a:off x="4702199" y="893879"/>
          <a:ext cx="1707095" cy="170709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การบันทึก</a:t>
          </a:r>
          <a:endParaRPr lang="th-TH" sz="28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4702199" y="893879"/>
        <a:ext cx="1707095" cy="1707095"/>
      </dsp:txXfrm>
    </dsp:sp>
    <dsp:sp modelId="{EE6A793F-1F16-4AB6-9457-F5C4C4CCD9F1}">
      <dsp:nvSpPr>
        <dsp:cNvPr id="0" name=""/>
        <dsp:cNvSpPr/>
      </dsp:nvSpPr>
      <dsp:spPr>
        <a:xfrm>
          <a:off x="5131777" y="2775981"/>
          <a:ext cx="1707095" cy="1707095"/>
        </a:xfrm>
        <a:prstGeom prst="ellipse">
          <a:avLst/>
        </a:prstGeom>
        <a:solidFill>
          <a:srgbClr val="FF7C8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การเบิกจ่าย</a:t>
          </a:r>
          <a:endParaRPr lang="th-TH" sz="28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5131777" y="2775981"/>
        <a:ext cx="1707095" cy="1707095"/>
      </dsp:txXfrm>
    </dsp:sp>
    <dsp:sp modelId="{D181B344-D63A-4800-ACE6-304BF2F9D155}">
      <dsp:nvSpPr>
        <dsp:cNvPr id="0" name=""/>
        <dsp:cNvSpPr/>
      </dsp:nvSpPr>
      <dsp:spPr>
        <a:xfrm>
          <a:off x="3928127" y="4285310"/>
          <a:ext cx="1707095" cy="1707095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การยืม</a:t>
          </a:r>
          <a:endParaRPr lang="th-TH" sz="32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3928127" y="4285310"/>
        <a:ext cx="1707095" cy="1707095"/>
      </dsp:txXfrm>
    </dsp:sp>
    <dsp:sp modelId="{AA79FB56-9662-4B05-9D83-0051C6CF9CD0}">
      <dsp:nvSpPr>
        <dsp:cNvPr id="0" name=""/>
        <dsp:cNvSpPr/>
      </dsp:nvSpPr>
      <dsp:spPr>
        <a:xfrm>
          <a:off x="1997624" y="4285310"/>
          <a:ext cx="1707095" cy="1707095"/>
        </a:xfrm>
        <a:prstGeom prst="ellipse">
          <a:avLst/>
        </a:prstGeom>
        <a:solidFill>
          <a:srgbClr val="66FF33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การตรวจสอบ</a:t>
          </a:r>
          <a:endParaRPr lang="th-TH" sz="28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1997624" y="4285310"/>
        <a:ext cx="1707095" cy="1707095"/>
      </dsp:txXfrm>
    </dsp:sp>
    <dsp:sp modelId="{12284197-D147-4F6D-B679-B5DB6A84542E}">
      <dsp:nvSpPr>
        <dsp:cNvPr id="0" name=""/>
        <dsp:cNvSpPr/>
      </dsp:nvSpPr>
      <dsp:spPr>
        <a:xfrm>
          <a:off x="793974" y="2775981"/>
          <a:ext cx="1707095" cy="1707095"/>
        </a:xfrm>
        <a:prstGeom prst="ellipse">
          <a:avLst/>
        </a:prstGeom>
        <a:solidFill>
          <a:srgbClr val="3399FF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การบำรุงรักษา</a:t>
          </a:r>
          <a:endParaRPr lang="th-TH" sz="28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793974" y="2775981"/>
        <a:ext cx="1707095" cy="1707095"/>
      </dsp:txXfrm>
    </dsp:sp>
    <dsp:sp modelId="{6C7CC653-2722-4635-BBA3-B338234CB6E2}">
      <dsp:nvSpPr>
        <dsp:cNvPr id="0" name=""/>
        <dsp:cNvSpPr/>
      </dsp:nvSpPr>
      <dsp:spPr>
        <a:xfrm>
          <a:off x="1223552" y="893879"/>
          <a:ext cx="1707095" cy="1707095"/>
        </a:xfrm>
        <a:prstGeom prst="ellipse">
          <a:avLst/>
        </a:prstGeom>
        <a:solidFill>
          <a:srgbClr val="FF9900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การจำหน่าย</a:t>
          </a:r>
          <a:endParaRPr lang="th-TH" sz="2800" b="1" kern="1200" dirty="0">
            <a:solidFill>
              <a:schemeClr val="tx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1223552" y="893879"/>
        <a:ext cx="1707095" cy="17070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5E6F7-5105-412C-8C7A-7AFD1C12ED90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EAC8-C360-4694-AF9F-C05F1B23962A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269D-94A5-4252-823D-1CFDEF35D234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6CD46-657B-400A-942F-4ECEDEA05E3A}">
      <dsp:nvSpPr>
        <dsp:cNvPr id="0" name=""/>
        <dsp:cNvSpPr/>
      </dsp:nvSpPr>
      <dsp:spPr>
        <a:xfrm>
          <a:off x="1124512" y="440436"/>
          <a:ext cx="2935551" cy="293555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BB63C-72D4-4A7C-8834-3F5160DB4AC2}">
      <dsp:nvSpPr>
        <dsp:cNvPr id="0" name=""/>
        <dsp:cNvSpPr/>
      </dsp:nvSpPr>
      <dsp:spPr>
        <a:xfrm>
          <a:off x="1752033" y="1067957"/>
          <a:ext cx="1680509" cy="168050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rPr>
            <a:t>จำหน่าย</a:t>
          </a:r>
          <a:endParaRPr lang="th-TH" sz="3200" b="1" kern="1200" dirty="0">
            <a:solidFill>
              <a:schemeClr val="bg1"/>
            </a:solidFill>
            <a:effectLst>
              <a:reflection blurRad="6350" stA="55000" endA="300" endPos="45500" dir="5400000" sy="-100000" algn="bl" rotWithShape="0"/>
            </a:effectLst>
            <a:latin typeface="EucrosiaUPC" pitchFamily="18" charset="-34"/>
            <a:cs typeface="EucrosiaUPC" pitchFamily="18" charset="-34"/>
          </a:endParaRPr>
        </a:p>
      </dsp:txBody>
      <dsp:txXfrm>
        <a:off x="1752033" y="1067957"/>
        <a:ext cx="1680509" cy="1680509"/>
      </dsp:txXfrm>
    </dsp:sp>
    <dsp:sp modelId="{7AFEE0DE-20ED-4160-9AE9-7DDB58709134}">
      <dsp:nvSpPr>
        <dsp:cNvPr id="0" name=""/>
        <dsp:cNvSpPr/>
      </dsp:nvSpPr>
      <dsp:spPr>
        <a:xfrm>
          <a:off x="2119144" y="1359"/>
          <a:ext cx="946286" cy="946286"/>
        </a:xfrm>
        <a:prstGeom prst="ellipse">
          <a:avLst/>
        </a:prstGeom>
        <a:solidFill>
          <a:srgbClr val="6699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bg1"/>
              </a:solidFill>
              <a:latin typeface="EucrosiaUPC" pitchFamily="18" charset="-34"/>
              <a:cs typeface="EucrosiaUPC" pitchFamily="18" charset="-34"/>
            </a:rPr>
            <a:t>ขาย</a:t>
          </a:r>
          <a:endParaRPr lang="th-TH" sz="3200" b="1" kern="1200" dirty="0">
            <a:solidFill>
              <a:schemeClr val="bg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2119144" y="1359"/>
        <a:ext cx="946286" cy="946286"/>
      </dsp:txXfrm>
    </dsp:sp>
    <dsp:sp modelId="{A6E4715B-8685-4195-8452-7659BD2AADD9}">
      <dsp:nvSpPr>
        <dsp:cNvPr id="0" name=""/>
        <dsp:cNvSpPr/>
      </dsp:nvSpPr>
      <dsp:spPr>
        <a:xfrm>
          <a:off x="3552854" y="1435068"/>
          <a:ext cx="946286" cy="946286"/>
        </a:xfrm>
        <a:prstGeom prst="ellipse">
          <a:avLst/>
        </a:prstGeom>
        <a:solidFill>
          <a:srgbClr val="FF99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เปลี่ยน</a:t>
          </a:r>
          <a:endParaRPr lang="th-TH" sz="16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3552854" y="1435068"/>
        <a:ext cx="946286" cy="946286"/>
      </dsp:txXfrm>
    </dsp:sp>
    <dsp:sp modelId="{46113E63-C37F-479E-845A-4378808ED642}">
      <dsp:nvSpPr>
        <dsp:cNvPr id="0" name=""/>
        <dsp:cNvSpPr/>
      </dsp:nvSpPr>
      <dsp:spPr>
        <a:xfrm>
          <a:off x="2119144" y="2868778"/>
          <a:ext cx="946286" cy="946286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โอน</a:t>
          </a:r>
          <a:endParaRPr lang="th-TH" sz="3200" b="1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2119144" y="2868778"/>
        <a:ext cx="946286" cy="946286"/>
      </dsp:txXfrm>
    </dsp:sp>
    <dsp:sp modelId="{9107BF3D-FF80-4C8E-BB48-22A36441B813}">
      <dsp:nvSpPr>
        <dsp:cNvPr id="0" name=""/>
        <dsp:cNvSpPr/>
      </dsp:nvSpPr>
      <dsp:spPr>
        <a:xfrm>
          <a:off x="685435" y="1435068"/>
          <a:ext cx="946286" cy="946286"/>
        </a:xfrm>
        <a:prstGeom prst="ellipse">
          <a:avLst/>
        </a:prstGeom>
        <a:solidFill>
          <a:srgbClr val="CCFF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แปรสภาพ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ทำลาย</a:t>
          </a:r>
          <a:endParaRPr lang="th-TH" sz="16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685435" y="1435068"/>
        <a:ext cx="946286" cy="9462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E6794-FF27-4BDE-A8EC-E8B668A55DA4}">
      <dsp:nvSpPr>
        <dsp:cNvPr id="0" name=""/>
        <dsp:cNvSpPr/>
      </dsp:nvSpPr>
      <dsp:spPr>
        <a:xfrm>
          <a:off x="0" y="0"/>
          <a:ext cx="9108504" cy="92405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EucrosiaUPC" pitchFamily="18" charset="-34"/>
              <a:cs typeface="EucrosiaUPC" pitchFamily="18" charset="-34"/>
            </a:rPr>
            <a:t>โดยทั่วไปการขายทอดตลาดจะมีขั้นตอน ดังนี้</a:t>
          </a:r>
          <a:endParaRPr lang="en-US" sz="48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0" y="0"/>
        <a:ext cx="9108504" cy="924051"/>
      </dsp:txXfrm>
    </dsp:sp>
    <dsp:sp modelId="{27BF6640-50B5-4C77-A031-7EB14BE096E0}">
      <dsp:nvSpPr>
        <dsp:cNvPr id="0" name=""/>
        <dsp:cNvSpPr/>
      </dsp:nvSpPr>
      <dsp:spPr>
        <a:xfrm>
          <a:off x="1247" y="846092"/>
          <a:ext cx="4373021" cy="5271668"/>
        </a:xfrm>
        <a:prstGeom prst="rect">
          <a:avLst/>
        </a:prstGeom>
        <a:solidFill>
          <a:srgbClr val="FFFFB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endParaRPr lang="th-TH" sz="3200" b="1" kern="1200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จัดทำประกาศขายทอดตลาด</a:t>
          </a:r>
          <a:endParaRPr lang="en-US" sz="2800" b="1" kern="1200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รายละเอียดพัสดุที่จะขายทอดตลาด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วัน เดือน ปี เวลาที่จะดูสภาพพัสดุ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กำหนด วัน เดือน ปี เวลาที่จะขายทอดตลาด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สถานที่จะขายทอดตลาด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เกณฑ์การตัดสิน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"/>
            </a:rPr>
            <a:t>การชำระเงินสดค่ามัดจำและกำหนดจำนวนวันชำระส่วนที่เหลือ เงื่อนไขอื่นๆ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h-TH" sz="2800" b="1" kern="1200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1247" y="846092"/>
        <a:ext cx="4373021" cy="5271668"/>
      </dsp:txXfrm>
    </dsp:sp>
    <dsp:sp modelId="{9BFDC64C-CD65-4609-9405-294034ECAEFC}">
      <dsp:nvSpPr>
        <dsp:cNvPr id="0" name=""/>
        <dsp:cNvSpPr/>
      </dsp:nvSpPr>
      <dsp:spPr>
        <a:xfrm>
          <a:off x="4374269" y="847978"/>
          <a:ext cx="2478257" cy="5267896"/>
        </a:xfrm>
        <a:prstGeom prst="rect">
          <a:avLst/>
        </a:prstGeom>
        <a:solidFill>
          <a:srgbClr val="CCFF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ส่งประกาศขายทอดตลาดเผยแพร่   ไปยังผู้สนใจ</a:t>
          </a:r>
          <a:endParaRPr lang="en-US" sz="32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4374269" y="847978"/>
        <a:ext cx="2478257" cy="5267896"/>
      </dsp:txXfrm>
    </dsp:sp>
    <dsp:sp modelId="{47D2217C-B45B-4FF1-9446-B3A7A7BFBE95}">
      <dsp:nvSpPr>
        <dsp:cNvPr id="0" name=""/>
        <dsp:cNvSpPr/>
      </dsp:nvSpPr>
      <dsp:spPr>
        <a:xfrm>
          <a:off x="6852526" y="847978"/>
          <a:ext cx="2254730" cy="526789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endParaRPr lang="th-TH" sz="3200" b="1" kern="1200" dirty="0" smtClean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รายงานผล    การจำหน่าย วิธีการขายทอดตลาดเสนอต่อหัวหน้าหน่วยงานของรัฐ</a:t>
          </a:r>
          <a:endParaRPr lang="en-US" sz="32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6852526" y="847978"/>
        <a:ext cx="2254730" cy="5267896"/>
      </dsp:txXfrm>
    </dsp:sp>
    <dsp:sp modelId="{AFF21042-0AB9-42EA-9690-2BA196B2A85B}">
      <dsp:nvSpPr>
        <dsp:cNvPr id="0" name=""/>
        <dsp:cNvSpPr/>
      </dsp:nvSpPr>
      <dsp:spPr>
        <a:xfrm flipV="1">
          <a:off x="0" y="791387"/>
          <a:ext cx="9108504" cy="1652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EC6E9-D9F2-46DA-A36A-9B8B2536471C}">
      <dsp:nvSpPr>
        <dsp:cNvPr id="0" name=""/>
        <dsp:cNvSpPr/>
      </dsp:nvSpPr>
      <dsp:spPr>
        <a:xfrm rot="10800000">
          <a:off x="597350" y="125955"/>
          <a:ext cx="7685638" cy="869961"/>
        </a:xfrm>
        <a:prstGeom prst="homePlate">
          <a:avLst/>
        </a:prstGeom>
        <a:solidFill>
          <a:srgbClr val="FFCC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เป็นการแลกเปลี่ยนครุภัณฑ์กับครุภัณฑ์ประเภทและชนิดเดียวกัน</a:t>
          </a: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597350" y="125955"/>
        <a:ext cx="7685638" cy="869961"/>
      </dsp:txXfrm>
    </dsp:sp>
    <dsp:sp modelId="{D8D3E7A0-BA11-4465-BD06-E59ABEC028AE}">
      <dsp:nvSpPr>
        <dsp:cNvPr id="0" name=""/>
        <dsp:cNvSpPr/>
      </dsp:nvSpPr>
      <dsp:spPr>
        <a:xfrm>
          <a:off x="294962" y="53783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D0C0B-90CD-4FDC-B730-263488F86E2E}">
      <dsp:nvSpPr>
        <dsp:cNvPr id="0" name=""/>
        <dsp:cNvSpPr/>
      </dsp:nvSpPr>
      <dsp:spPr>
        <a:xfrm rot="10800000">
          <a:off x="566135" y="1183104"/>
          <a:ext cx="7699480" cy="869961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ครุภัณฑ์บางอย่างซึ่งสำนักงบประมาณหรือหน่วยงานของรัฐที่มีหน้าที่ควบคุมพัสดุนั้นกำหนด หรือกรณีต้องจ่ายเงินเพิ่ม ต้องขอทำความตกลงกับสำนักงบประมาณหรือหน่วยงานของรัฐนั้นก่อน</a:t>
          </a:r>
          <a:endParaRPr lang="en-US" sz="20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566135" y="1183104"/>
        <a:ext cx="7699480" cy="869961"/>
      </dsp:txXfrm>
    </dsp:sp>
    <dsp:sp modelId="{5B91CA91-C3A6-48EF-A43E-F3BB653B5FB7}">
      <dsp:nvSpPr>
        <dsp:cNvPr id="0" name=""/>
        <dsp:cNvSpPr/>
      </dsp:nvSpPr>
      <dsp:spPr>
        <a:xfrm>
          <a:off x="295467" y="1125025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9618-3DF9-4C36-8A36-2E627E66E35A}">
      <dsp:nvSpPr>
        <dsp:cNvPr id="0" name=""/>
        <dsp:cNvSpPr/>
      </dsp:nvSpPr>
      <dsp:spPr>
        <a:xfrm rot="10800000">
          <a:off x="632464" y="2185836"/>
          <a:ext cx="7640948" cy="869961"/>
        </a:xfrm>
        <a:prstGeom prst="homePlate">
          <a:avLst/>
        </a:prstGeom>
        <a:solidFill>
          <a:srgbClr val="CC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กรณีเป็นครุภัณฑ์ต่างประเภทหรือต่างชนิดกัน ให้ขอทำความตกลงกับสำนักงบประมาณหรือหน่วยงานของรัฐนั้นก่อนทุกกรณี</a:t>
          </a:r>
          <a:endParaRPr lang="en-US" sz="2400" b="1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632464" y="2185836"/>
        <a:ext cx="7640948" cy="869961"/>
      </dsp:txXfrm>
    </dsp:sp>
    <dsp:sp modelId="{1E7015B6-9C00-4D45-B487-0DE0402E3C79}">
      <dsp:nvSpPr>
        <dsp:cNvPr id="0" name=""/>
        <dsp:cNvSpPr/>
      </dsp:nvSpPr>
      <dsp:spPr>
        <a:xfrm>
          <a:off x="295467" y="2195276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632464" y="3202567"/>
          <a:ext cx="7641061" cy="888839"/>
        </a:xfrm>
        <a:prstGeom prst="homePlat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62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6600"/>
              </a:solidFill>
              <a:latin typeface="EucrosiaUPC" pitchFamily="18" charset="-34"/>
              <a:cs typeface="EucrosiaUPC" pitchFamily="18" charset="-34"/>
            </a:rPr>
            <a:t>การแลกเปลี่ยนวัสดุกับวัสดุที่ไม่ต้องจ่ายเงินเพิ่ม ให้แลกเปลี่ยนได้</a:t>
          </a:r>
          <a:endParaRPr lang="en-US" sz="2800" b="1" kern="1200" dirty="0">
            <a:solidFill>
              <a:srgbClr val="006600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632464" y="3202567"/>
        <a:ext cx="7641061" cy="888839"/>
      </dsp:txXfrm>
    </dsp:sp>
    <dsp:sp modelId="{2331F71A-8DD6-450F-B68B-ACBB0685A4B2}">
      <dsp:nvSpPr>
        <dsp:cNvPr id="0" name=""/>
        <dsp:cNvSpPr/>
      </dsp:nvSpPr>
      <dsp:spPr>
        <a:xfrm>
          <a:off x="295467" y="3139608"/>
          <a:ext cx="869961" cy="869961"/>
        </a:xfrm>
        <a:prstGeom prst="rightArrow">
          <a:avLst/>
        </a:pr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D0C0B-90CD-4FDC-B730-263488F86E2E}">
      <dsp:nvSpPr>
        <dsp:cNvPr id="0" name=""/>
        <dsp:cNvSpPr/>
      </dsp:nvSpPr>
      <dsp:spPr>
        <a:xfrm rot="10800000">
          <a:off x="533276" y="0"/>
          <a:ext cx="7732569" cy="1229600"/>
        </a:xfrm>
        <a:prstGeom prst="homePlate">
          <a:avLst/>
        </a:prstGeom>
        <a:solidFill>
          <a:srgbClr val="CCFF6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2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พัสดุสูญไปโดยไม่ปรากฏตัวผู้รับผิด</a:t>
          </a:r>
          <a:endParaRPr lang="en-US" sz="32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533276" y="0"/>
        <a:ext cx="7732569" cy="1229600"/>
      </dsp:txXfrm>
    </dsp:sp>
    <dsp:sp modelId="{5B91CA91-C3A6-48EF-A43E-F3BB653B5FB7}">
      <dsp:nvSpPr>
        <dsp:cNvPr id="0" name=""/>
        <dsp:cNvSpPr/>
      </dsp:nvSpPr>
      <dsp:spPr>
        <a:xfrm>
          <a:off x="0" y="0"/>
          <a:ext cx="1229600" cy="1229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9618-3DF9-4C36-8A36-2E627E66E35A}">
      <dsp:nvSpPr>
        <dsp:cNvPr id="0" name=""/>
        <dsp:cNvSpPr/>
      </dsp:nvSpPr>
      <dsp:spPr>
        <a:xfrm rot="10800000">
          <a:off x="599889" y="1428242"/>
          <a:ext cx="7673786" cy="1229600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2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พัสดุสูญไปโดยมีตัวผู้รับผิดแต่ไม่สามารถชดใช้ได้</a:t>
          </a:r>
          <a:endParaRPr lang="en-US" sz="32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599889" y="1428242"/>
        <a:ext cx="7673786" cy="1229600"/>
      </dsp:txXfrm>
    </dsp:sp>
    <dsp:sp modelId="{1E7015B6-9C00-4D45-B487-0DE0402E3C79}">
      <dsp:nvSpPr>
        <dsp:cNvPr id="0" name=""/>
        <dsp:cNvSpPr/>
      </dsp:nvSpPr>
      <dsp:spPr>
        <a:xfrm>
          <a:off x="7565338" y="1552019"/>
          <a:ext cx="905957" cy="9059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599889" y="2851944"/>
          <a:ext cx="7673899" cy="1256282"/>
        </a:xfrm>
        <a:prstGeom prst="homePlate">
          <a:avLst/>
        </a:prstGeom>
        <a:solidFill>
          <a:srgbClr val="FF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2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มีตัวพัสดุอยู่แต่ไม่สามารถดำเนินการตามข้อ 215</a:t>
          </a:r>
        </a:p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  </a:t>
          </a:r>
          <a:r>
            <a:rPr lang="th-TH" sz="28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ไม่สามารถขาย แลกเปลี่ยน โอน แปรสภาพหรือทำลาย</a:t>
          </a:r>
          <a:endParaRPr lang="en-US" sz="28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599889" y="2851944"/>
        <a:ext cx="7673899" cy="1256282"/>
      </dsp:txXfrm>
    </dsp:sp>
    <dsp:sp modelId="{2331F71A-8DD6-450F-B68B-ACBB0685A4B2}">
      <dsp:nvSpPr>
        <dsp:cNvPr id="0" name=""/>
        <dsp:cNvSpPr/>
      </dsp:nvSpPr>
      <dsp:spPr>
        <a:xfrm>
          <a:off x="0" y="2940918"/>
          <a:ext cx="1229600" cy="12296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EC6E9-D9F2-46DA-A36A-9B8B2536471C}">
      <dsp:nvSpPr>
        <dsp:cNvPr id="0" name=""/>
        <dsp:cNvSpPr/>
      </dsp:nvSpPr>
      <dsp:spPr>
        <a:xfrm rot="10800000">
          <a:off x="685736" y="178106"/>
          <a:ext cx="7998628" cy="1270539"/>
        </a:xfrm>
        <a:prstGeom prst="homePlat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501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เมื่อได้ดำเนินการตามข้อ </a:t>
          </a:r>
          <a:r>
            <a:rPr lang="en-US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215</a:t>
          </a: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และข้อ 217</a:t>
          </a:r>
          <a:r>
            <a:rPr lang="en-US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แล้ว ให้เจ้าหน้าที่ลงจ่ายพัสดุนั้นออกจากบัญชีหรือทะเบียนทันที</a:t>
          </a:r>
          <a:endParaRPr lang="en-US" sz="30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685736" y="178106"/>
        <a:ext cx="7998628" cy="1270539"/>
      </dsp:txXfrm>
    </dsp:sp>
    <dsp:sp modelId="{D8D3E7A0-BA11-4465-BD06-E59ABEC028AE}">
      <dsp:nvSpPr>
        <dsp:cNvPr id="0" name=""/>
        <dsp:cNvSpPr/>
      </dsp:nvSpPr>
      <dsp:spPr>
        <a:xfrm>
          <a:off x="0" y="106001"/>
          <a:ext cx="1319423" cy="13158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9618-3DF9-4C36-8A36-2E627E66E35A}">
      <dsp:nvSpPr>
        <dsp:cNvPr id="0" name=""/>
        <dsp:cNvSpPr/>
      </dsp:nvSpPr>
      <dsp:spPr>
        <a:xfrm rot="10800000">
          <a:off x="630265" y="1637723"/>
          <a:ext cx="8062355" cy="1298524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501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latin typeface="EucrosiaUPC" pitchFamily="18" charset="-34"/>
              <a:cs typeface="EucrosiaUPC" pitchFamily="18" charset="-34"/>
            </a:rPr>
            <a:t>แจ้งให้สำนักงานตรวจเงินแผ่นดินทราบ ภายใน </a:t>
          </a:r>
          <a:r>
            <a:rPr lang="en-US" sz="3000" b="1" kern="1200" dirty="0" smtClean="0">
              <a:latin typeface="EucrosiaUPC" pitchFamily="18" charset="-34"/>
              <a:cs typeface="EucrosiaUPC" pitchFamily="18" charset="-34"/>
            </a:rPr>
            <a:t>30 </a:t>
          </a:r>
          <a:r>
            <a:rPr lang="th-TH" sz="3000" b="1" kern="1200" dirty="0" smtClean="0">
              <a:latin typeface="EucrosiaUPC" pitchFamily="18" charset="-34"/>
              <a:cs typeface="EucrosiaUPC" pitchFamily="18" charset="-34"/>
            </a:rPr>
            <a:t>วัน นับแต่วันลงจ่ายพัสดุนั้น </a:t>
          </a:r>
          <a:endParaRPr lang="en-US" sz="3000" b="1" kern="1200" dirty="0">
            <a:latin typeface="EucrosiaUPC" pitchFamily="18" charset="-34"/>
            <a:cs typeface="EucrosiaUPC" pitchFamily="18" charset="-34"/>
          </a:endParaRPr>
        </a:p>
      </dsp:txBody>
      <dsp:txXfrm rot="10800000">
        <a:off x="630265" y="1637723"/>
        <a:ext cx="8062355" cy="1298524"/>
      </dsp:txXfrm>
    </dsp:sp>
    <dsp:sp modelId="{1E7015B6-9C00-4D45-B487-0DE0402E3C79}">
      <dsp:nvSpPr>
        <dsp:cNvPr id="0" name=""/>
        <dsp:cNvSpPr/>
      </dsp:nvSpPr>
      <dsp:spPr>
        <a:xfrm>
          <a:off x="0" y="1567413"/>
          <a:ext cx="1262802" cy="12916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657360" y="3089374"/>
          <a:ext cx="8055618" cy="1305968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501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สำหรับพัสดุซึ่งต้องจดทะเบียนตามกฎหมาย</a:t>
          </a:r>
        </a:p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rPr>
            <a:t>ให้แจ้งแก่นายทะเบียนภายในระยะเวลาที่กฎหมายกำหนดด้วย</a:t>
          </a:r>
          <a:endParaRPr lang="en-US" sz="3000" b="1" kern="1200" dirty="0">
            <a:solidFill>
              <a:srgbClr val="0000FF"/>
            </a:solidFill>
            <a:latin typeface="EucrosiaUPC" pitchFamily="18" charset="-34"/>
            <a:cs typeface="EucrosiaUPC" pitchFamily="18" charset="-34"/>
          </a:endParaRPr>
        </a:p>
      </dsp:txBody>
      <dsp:txXfrm rot="10800000">
        <a:off x="657360" y="3089374"/>
        <a:ext cx="8055618" cy="1305968"/>
      </dsp:txXfrm>
    </dsp:sp>
    <dsp:sp modelId="{2331F71A-8DD6-450F-B68B-ACBB0685A4B2}">
      <dsp:nvSpPr>
        <dsp:cNvPr id="0" name=""/>
        <dsp:cNvSpPr/>
      </dsp:nvSpPr>
      <dsp:spPr>
        <a:xfrm>
          <a:off x="0" y="3024339"/>
          <a:ext cx="1240601" cy="12843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EC6E9-D9F2-46DA-A36A-9B8B2536471C}">
      <dsp:nvSpPr>
        <dsp:cNvPr id="0" name=""/>
        <dsp:cNvSpPr/>
      </dsp:nvSpPr>
      <dsp:spPr>
        <a:xfrm rot="10800000">
          <a:off x="699467" y="234256"/>
          <a:ext cx="8158798" cy="2707831"/>
        </a:xfrm>
        <a:prstGeom prst="homePlate">
          <a:avLst/>
        </a:prstGeom>
        <a:solidFill>
          <a:srgbClr val="FFFFB7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9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กรณีที่พัสดุชำรุด เสื่อมคุณภาพ หรือสูญไป หรือไม่จำเป็นต้องใช้ต่อไป </a:t>
          </a:r>
          <a:r>
            <a:rPr lang="th-TH" sz="3200" b="1" kern="1200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“ก่อนมีการตรวจสอบตามข้อ </a:t>
          </a:r>
          <a:r>
            <a:rPr lang="en-US" sz="3200" b="1" kern="1200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213</a:t>
          </a:r>
          <a:r>
            <a:rPr lang="th-TH" sz="3200" b="1" kern="1200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”</a:t>
          </a:r>
          <a:r>
            <a:rPr lang="en-US" sz="3200" b="1" kern="1200" dirty="0" smtClean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</a:t>
          </a:r>
          <a:r>
            <a:rPr lang="th-TH" sz="3200" b="1" kern="1200" dirty="0" smtClean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rPr>
            <a:t>และได้ดำเนินการตามกฎหมายว่าด้วยความผิดทางละเมิดของเจ้าหน้าที่ หรือระเบียบนี้โดยอนุโลม แล้วแต่กรณีเสร็จสิ้นแล้ว</a:t>
          </a:r>
          <a:endParaRPr lang="en-US" sz="3200" b="1" kern="1200" dirty="0">
            <a:solidFill>
              <a:srgbClr val="009900"/>
            </a:solidFill>
            <a:effectLst>
              <a:innerShdw blurRad="114300">
                <a:prstClr val="black"/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 rot="10800000">
        <a:off x="699467" y="234256"/>
        <a:ext cx="8158798" cy="2707831"/>
      </dsp:txXfrm>
    </dsp:sp>
    <dsp:sp modelId="{D8D3E7A0-BA11-4465-BD06-E59ABEC028AE}">
      <dsp:nvSpPr>
        <dsp:cNvPr id="0" name=""/>
        <dsp:cNvSpPr/>
      </dsp:nvSpPr>
      <dsp:spPr>
        <a:xfrm>
          <a:off x="283352" y="571505"/>
          <a:ext cx="1624354" cy="1624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030-DB20-4A1A-836C-90BE67F79900}">
      <dsp:nvSpPr>
        <dsp:cNvPr id="0" name=""/>
        <dsp:cNvSpPr/>
      </dsp:nvSpPr>
      <dsp:spPr>
        <a:xfrm rot="10800000">
          <a:off x="1071519" y="2827648"/>
          <a:ext cx="7795230" cy="1659603"/>
        </a:xfrm>
        <a:prstGeom prst="homePlate">
          <a:avLst/>
        </a:prstGeom>
        <a:solidFill>
          <a:srgbClr val="CCFF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29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ถ้าไม่มีระเบียบอื่นใดกำหนดไว้เป็นการเฉพาะ 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ให้ดำเนินการตาม ข้อ </a:t>
          </a:r>
          <a:r>
            <a:rPr lang="en-US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215 </a:t>
          </a:r>
          <a:r>
            <a:rPr lang="th-TH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216 </a:t>
          </a:r>
          <a:r>
            <a:rPr lang="th-TH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217 </a:t>
          </a:r>
          <a:r>
            <a:rPr lang="th-TH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ข้อ</a:t>
          </a:r>
          <a:r>
            <a:rPr lang="en-US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 218 </a:t>
          </a:r>
          <a:r>
            <a:rPr lang="th-TH" sz="3200" b="1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โดยอนุโลม</a:t>
          </a:r>
          <a:endParaRPr lang="en-US" sz="3200" b="1" kern="120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 rot="10800000">
        <a:off x="1071519" y="2827648"/>
        <a:ext cx="7795230" cy="1659603"/>
      </dsp:txXfrm>
    </dsp:sp>
    <dsp:sp modelId="{2331F71A-8DD6-450F-B68B-ACBB0685A4B2}">
      <dsp:nvSpPr>
        <dsp:cNvPr id="0" name=""/>
        <dsp:cNvSpPr/>
      </dsp:nvSpPr>
      <dsp:spPr>
        <a:xfrm>
          <a:off x="283352" y="2841537"/>
          <a:ext cx="1624354" cy="16243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E6E0-EC9B-4C21-A994-0F2CF3B2C930}" type="datetimeFigureOut">
              <a:rPr lang="th-TH" smtClean="0"/>
              <a:pPr/>
              <a:t>25/02/62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3DE0A-A496-4738-9101-C1EA07CA358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9974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AA65-B81F-4103-8690-76C82E2CA6D4}" type="datetimeFigureOut">
              <a:rPr lang="th-TH" smtClean="0"/>
              <a:pPr/>
              <a:t>25/02/62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EC4D-CA3B-4FD4-BFE9-0CCA618FB64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12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2410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43101-76DD-4F92-8DD0-946E249E803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01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43101-76DD-4F92-8DD0-946E249E803C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22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1719C-4BBA-4D25-B071-B0030E2DF75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32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498C2-2506-4515-A0FC-471506067DEB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42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A912D-81E4-4024-AEDC-8CE6D51C8279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63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1B5FD-2FAF-4C39-BD8C-4A6C0041B2B7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73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5853-4062-4BE9-B0C5-3AB88DE98D3E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A8448-A058-4ED0-BF84-C9160DCA3F31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218-E5EF-4950-85CC-E1389EB2CB10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185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4E86-4795-41FC-8C17-E47413492304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05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905-4BFB-4628-9C9D-9C61ED59F3CF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8984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0710-AFB9-4D74-9C4A-F06389FF2C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F0CF-95B0-49C3-84EA-9B01F17F9888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76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5C2-D8D2-426B-BDD6-1C9BC5351492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961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17CF-AA06-4F61-BFD4-3C7A4EAD3391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357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8D2A-AD4B-472A-B8C4-01252D28A4E1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6889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EDC-4A16-44E3-993E-AE543CF870F3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3304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7B-0B6A-48C1-9364-2A964F06E9F0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442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6140-77E2-4A58-8112-13A8908E3730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5594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8ED1-D4CE-482F-A886-3E1626993D26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38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82D0-FA92-4359-A9D5-1BA2846DFD08}" type="datetime1">
              <a:rPr lang="th-TH" smtClean="0"/>
              <a:pPr/>
              <a:t>25/02/62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870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113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8000"/>
          </a:blip>
          <a:stretch>
            <a:fillRect/>
          </a:stretch>
        </p:blipFill>
        <p:spPr>
          <a:xfrm>
            <a:off x="-828600" y="908720"/>
            <a:ext cx="681675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23" name="Straight Connector 22"/>
          <p:cNvCxnSpPr/>
          <p:nvPr/>
        </p:nvCxnSpPr>
        <p:spPr>
          <a:xfrm>
            <a:off x="0" y="6165304"/>
            <a:ext cx="9144000" cy="7200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13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651E4-D978-4564-9E30-A8B3DC3D23A9}" type="slidenum">
              <a:rPr lang="en-US" altLang="th-TH" smtClean="0"/>
              <a:pPr/>
              <a:t>1</a:t>
            </a:fld>
            <a:endParaRPr lang="th-TH" altLang="th-TH" smtClean="0"/>
          </a:p>
        </p:txBody>
      </p:sp>
      <p:grpSp>
        <p:nvGrpSpPr>
          <p:cNvPr id="2" name="Group 23"/>
          <p:cNvGrpSpPr/>
          <p:nvPr/>
        </p:nvGrpSpPr>
        <p:grpSpPr>
          <a:xfrm>
            <a:off x="0" y="1772816"/>
            <a:ext cx="9144000" cy="4752528"/>
            <a:chOff x="0" y="1772816"/>
            <a:chExt cx="9144000" cy="47525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0" y="6093296"/>
              <a:ext cx="9144000" cy="7200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4"/>
            <p:cNvSpPr txBox="1">
              <a:spLocks noChangeArrowheads="1"/>
            </p:cNvSpPr>
            <p:nvPr/>
          </p:nvSpPr>
          <p:spPr>
            <a:xfrm>
              <a:off x="2303240" y="3284984"/>
              <a:ext cx="6445224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796925" indent="-796925" algn="r">
                <a:defRPr/>
              </a:pPr>
              <a:r>
                <a:rPr lang="th-TH" sz="40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ตามพระราชบัญญัติการจัดซื้อจัดจ้าง</a:t>
              </a:r>
            </a:p>
            <a:p>
              <a:pPr marL="796925" indent="-796925" algn="r">
                <a:defRPr/>
              </a:pPr>
              <a:r>
                <a:rPr lang="th-TH" sz="40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และการบริหารพัสดุภาครัฐ พ.ศ. 2560</a:t>
              </a:r>
              <a:endParaRPr lang="th-TH" sz="40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2568" y="5805264"/>
              <a:ext cx="399593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 err="1" smtClean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Angsana New" pitchFamily="18" charset="-34"/>
                  <a:cs typeface="Angsana New" pitchFamily="18" charset="-34"/>
                </a:rPr>
                <a:t>Natchanon</a:t>
              </a:r>
              <a:r>
                <a:rPr lang="en-US" sz="3400" b="1" dirty="0" smtClean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en-US" sz="3400" b="1" dirty="0" err="1" smtClean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Angsana New" pitchFamily="18" charset="-34"/>
                  <a:cs typeface="Angsana New" pitchFamily="18" charset="-34"/>
                </a:rPr>
                <a:t>Siriphongsurapa</a:t>
              </a:r>
              <a:endParaRPr lang="th-TH" sz="34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20072" y="1772816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4800" b="1" dirty="0" smtClean="0">
                  <a:solidFill>
                    <a:srgbClr val="0000FF"/>
                  </a:solidFill>
                  <a:effectLst/>
                  <a:latin typeface="EucrosiaUPC" pitchFamily="18" charset="-34"/>
                  <a:cs typeface="EucrosiaUPC" pitchFamily="18" charset="-34"/>
                </a:rPr>
                <a:t> การ</a:t>
              </a:r>
              <a:r>
                <a:rPr lang="th-TH" sz="48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บริหารพัสดุ</a:t>
              </a:r>
              <a:endParaRPr lang="th-TH" sz="4800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64088" y="6237312"/>
              <a:ext cx="367240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66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 C O P Y R I G H T</a:t>
              </a:r>
              <a:endParaRPr lang="th-TH" sz="4000" b="1" dirty="0">
                <a:solidFill>
                  <a:srgbClr val="FF66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652120" y="6165304"/>
            <a:ext cx="432048" cy="432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rPr>
              <a:t>C</a:t>
            </a:r>
            <a:endParaRPr lang="th-TH" sz="40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104" y="32071"/>
            <a:ext cx="8028384" cy="663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 rot="-1614674">
            <a:off x="1341438" y="3751263"/>
            <a:ext cx="3940175" cy="935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th-TH" sz="3600" b="1" i="1">
                <a:solidFill>
                  <a:srgbClr val="0066FF"/>
                </a:solidFill>
                <a:latin typeface="EucrosiaUPC" pitchFamily="18" charset="-34"/>
                <a:cs typeface="EucrosiaUPC" pitchFamily="18" charset="-34"/>
              </a:rPr>
              <a:t>แบบฟอร์มทะเบียนครุภัณฑ์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419475" y="4365625"/>
            <a:ext cx="3384550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ยกเลิก โดย </a:t>
            </a:r>
            <a:r>
              <a:rPr lang="th-TH" sz="4000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ว.129</a:t>
            </a:r>
            <a:endParaRPr lang="th-TH" sz="4000" b="1" i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70213"/>
            <a:ext cx="7848872" cy="667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975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5" y="0"/>
            <a:ext cx="9036495" cy="678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 rot="21143084">
            <a:off x="2843213" y="4696594"/>
            <a:ext cx="4856162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 dirty="0">
                <a:solidFill>
                  <a:srgbClr val="0066FF"/>
                </a:solidFill>
                <a:latin typeface="EucrosiaUPC" pitchFamily="18" charset="-34"/>
                <a:cs typeface="EucrosiaUPC" pitchFamily="18" charset="-34"/>
              </a:rPr>
              <a:t>แบบฟอร์มทะเบียนคุมทรัพย์สิน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0"/>
            <a:ext cx="7848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36512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-27384"/>
            <a:ext cx="784887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975" y="0"/>
            <a:ext cx="936625" cy="6858000"/>
          </a:xfrm>
          <a:prstGeom prst="rect">
            <a:avLst/>
          </a:prstGeom>
          <a:solidFill>
            <a:srgbClr val="CCFFCC"/>
          </a:solidFill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wrap="none" anchor="ctr"/>
          <a:lstStyle/>
          <a:p>
            <a:pPr algn="ctr"/>
            <a:r>
              <a:rPr lang="th-TH" sz="6600" b="1" dirty="0">
                <a:solidFill>
                  <a:srgbClr val="0000FF"/>
                </a:solidFill>
              </a:rPr>
              <a:t>คำ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อ</a:t>
            </a:r>
          </a:p>
          <a:p>
            <a:pPr algn="ctr"/>
            <a:r>
              <a:rPr lang="th-TH" sz="6600" b="1" dirty="0" err="1">
                <a:solidFill>
                  <a:srgbClr val="0000FF"/>
                </a:solidFill>
              </a:rPr>
              <a:t>ธิ</a:t>
            </a:r>
            <a:endParaRPr lang="th-TH" sz="6600" b="1" dirty="0">
              <a:solidFill>
                <a:srgbClr val="0000FF"/>
              </a:solidFill>
            </a:endParaRP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บ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า</a:t>
            </a:r>
          </a:p>
          <a:p>
            <a:pPr algn="ctr"/>
            <a:r>
              <a:rPr lang="th-TH" sz="6600" b="1" dirty="0">
                <a:solidFill>
                  <a:srgbClr val="0000FF"/>
                </a:solidFill>
              </a:rPr>
              <a:t>ย</a:t>
            </a:r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 rot="-1427103">
            <a:off x="3459163" y="4581525"/>
            <a:ext cx="2447925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ตัวอย่าง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393254"/>
            <a:ext cx="9144000" cy="6420122"/>
            <a:chOff x="0" y="393254"/>
            <a:chExt cx="9144000" cy="6420122"/>
          </a:xfrm>
        </p:grpSpPr>
        <p:pic>
          <p:nvPicPr>
            <p:cNvPr id="25606" name="รูปภาพ 5" descr="series-office-supply_~u2608850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656" y="404664"/>
              <a:ext cx="1503040" cy="147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สี่เหลี่ยมมุมมน 6"/>
            <p:cNvSpPr/>
            <p:nvPr/>
          </p:nvSpPr>
          <p:spPr>
            <a:xfrm>
              <a:off x="1475656" y="393254"/>
              <a:ext cx="7286625" cy="1235546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เอกสารและ</a:t>
              </a:r>
              <a:r>
                <a:rPr lang="th-TH" sz="4400" b="1" dirty="0" smtClean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หลักฐาน</a:t>
              </a:r>
            </a:p>
            <a:p>
              <a:pPr algn="ctr">
                <a:defRPr/>
              </a:pPr>
              <a:r>
                <a:rPr lang="th-TH" sz="4400" b="1" dirty="0" smtClean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</a:t>
              </a:r>
              <a:r>
                <a:rPr lang="th-TH" sz="4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ลงบัญชีและทะเบียนพัสดุ</a:t>
              </a:r>
              <a:endParaRPr lang="en-US" sz="4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" name="แผนผังลำดับงาน: ตัวเชื่อมต่อ 8"/>
            <p:cNvSpPr/>
            <p:nvPr/>
          </p:nvSpPr>
          <p:spPr>
            <a:xfrm>
              <a:off x="899592" y="2179230"/>
              <a:ext cx="576064" cy="571500"/>
            </a:xfrm>
            <a:prstGeom prst="flowChartConnector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1</a:t>
              </a:r>
            </a:p>
          </p:txBody>
        </p:sp>
        <p:sp>
          <p:nvSpPr>
            <p:cNvPr id="25609" name="TextBox 9"/>
            <p:cNvSpPr txBox="1">
              <a:spLocks noChangeArrowheads="1"/>
            </p:cNvSpPr>
            <p:nvPr/>
          </p:nvSpPr>
          <p:spPr bwMode="auto">
            <a:xfrm>
              <a:off x="971600" y="2244928"/>
              <a:ext cx="79637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</a:t>
              </a: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		</a:t>
              </a:r>
              <a:endParaRPr lang="th-TH" sz="3600" b="1" dirty="0"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</a:t>
              </a: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	</a:t>
              </a:r>
              <a:endParaRPr lang="th-TH" sz="3600" b="1" dirty="0"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</a:t>
              </a: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	</a:t>
              </a:r>
              <a:endParaRPr lang="th-TH" sz="3600" b="1" dirty="0"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</a:t>
              </a:r>
              <a:endParaRPr lang="en-US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1" name="แผนผังลำดับงาน: ตัวเชื่อมต่อ 10"/>
            <p:cNvSpPr/>
            <p:nvPr/>
          </p:nvSpPr>
          <p:spPr>
            <a:xfrm>
              <a:off x="899592" y="3115334"/>
              <a:ext cx="576064" cy="5715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2</a:t>
              </a:r>
            </a:p>
          </p:txBody>
        </p:sp>
        <p:sp>
          <p:nvSpPr>
            <p:cNvPr id="12" name="แผนผังลำดับงาน: ตัวเชื่อมต่อ 11"/>
            <p:cNvSpPr/>
            <p:nvPr/>
          </p:nvSpPr>
          <p:spPr>
            <a:xfrm>
              <a:off x="899592" y="4046874"/>
              <a:ext cx="576064" cy="57150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3</a:t>
              </a:r>
            </a:p>
          </p:txBody>
        </p:sp>
        <p:sp>
          <p:nvSpPr>
            <p:cNvPr id="13" name="แผนผังลำดับงาน: ตัวเชื่อมต่อ 12"/>
            <p:cNvSpPr/>
            <p:nvPr/>
          </p:nvSpPr>
          <p:spPr>
            <a:xfrm>
              <a:off x="904156" y="5059550"/>
              <a:ext cx="571500" cy="5715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4</a:t>
              </a:r>
            </a:p>
          </p:txBody>
        </p:sp>
        <p:sp>
          <p:nvSpPr>
            <p:cNvPr id="14" name="ลูกศรขวา 13"/>
            <p:cNvSpPr/>
            <p:nvPr/>
          </p:nvSpPr>
          <p:spPr>
            <a:xfrm>
              <a:off x="4646291" y="2276872"/>
              <a:ext cx="573781" cy="436612"/>
            </a:xfrm>
            <a:prstGeom prst="rightArrow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" name="ลูกศรขวา 14"/>
            <p:cNvSpPr/>
            <p:nvPr/>
          </p:nvSpPr>
          <p:spPr>
            <a:xfrm>
              <a:off x="4646291" y="3171166"/>
              <a:ext cx="573781" cy="43661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" name="ลูกศรขวา 15"/>
            <p:cNvSpPr/>
            <p:nvPr/>
          </p:nvSpPr>
          <p:spPr>
            <a:xfrm>
              <a:off x="4646291" y="4144516"/>
              <a:ext cx="573781" cy="436612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ลูกศรขวา 16"/>
            <p:cNvSpPr/>
            <p:nvPr/>
          </p:nvSpPr>
          <p:spPr>
            <a:xfrm>
              <a:off x="4644008" y="5157192"/>
              <a:ext cx="573781" cy="43661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157" y="2174666"/>
              <a:ext cx="28328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990099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หลักฐานการรับพัสดุ</a:t>
              </a:r>
              <a:endParaRPr lang="th-TH" sz="3600" dirty="0">
                <a:solidFill>
                  <a:srgbClr val="990099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8347" y="2174666"/>
              <a:ext cx="33121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990099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หลักฐานแสดงการได้มา</a:t>
              </a:r>
              <a:endParaRPr lang="th-TH" sz="3600" dirty="0">
                <a:solidFill>
                  <a:srgbClr val="990099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32789" y="3068960"/>
              <a:ext cx="2980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หลักฐานการจ่ายพัสดุ</a:t>
              </a:r>
              <a:endParaRPr lang="th-TH" sz="3600" dirty="0"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54425" y="2996952"/>
              <a:ext cx="16818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ใบเบิกพัสดุ</a:t>
              </a:r>
              <a:endParaRPr lang="th-TH" sz="3600" dirty="0"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19672" y="4005064"/>
              <a:ext cx="14141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บัญชีวัสดุ</a:t>
              </a:r>
              <a:endParaRPr lang="th-TH" sz="3600" dirty="0">
                <a:solidFill>
                  <a:srgbClr val="FF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80112" y="3812847"/>
              <a:ext cx="32403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ใช้ตามตัวอย่างที่ </a:t>
              </a:r>
              <a:r>
                <a:rPr lang="th-TH" sz="3600" b="1" dirty="0" err="1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กวพ.</a:t>
              </a:r>
              <a:r>
                <a:rPr lang="th-TH" sz="36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กำหนด</a:t>
              </a:r>
              <a:endParaRPr lang="th-TH" sz="3600" dirty="0">
                <a:solidFill>
                  <a:srgbClr val="FF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17472" y="5054986"/>
              <a:ext cx="28825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ทะเบียนคุมทรัพย์สิน</a:t>
              </a:r>
              <a:endParaRPr lang="th-TH" sz="360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80112" y="4892967"/>
              <a:ext cx="34563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00" b="1" dirty="0" smtClean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ใช้ตามตัวอย่างที่</a:t>
              </a:r>
            </a:p>
            <a:p>
              <a:r>
                <a:rPr lang="th-TH" sz="3600" b="1" dirty="0" smtClean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กรมบัญชีกลางกำหนด</a:t>
              </a:r>
              <a:endParaRPr lang="th-TH" sz="360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grpSp>
          <p:nvGrpSpPr>
            <p:cNvPr id="26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7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9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ctangle 31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332656"/>
            <a:ext cx="9144000" cy="6480720"/>
            <a:chOff x="0" y="332656"/>
            <a:chExt cx="9144000" cy="6480720"/>
          </a:xfrm>
        </p:grpSpPr>
        <p:pic>
          <p:nvPicPr>
            <p:cNvPr id="13" name="รูปภาพ 5" descr="series-office-supply_~u2608850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672" y="332656"/>
              <a:ext cx="1503040" cy="147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สี่เหลี่ยมมุมมน 6"/>
            <p:cNvSpPr/>
            <p:nvPr/>
          </p:nvSpPr>
          <p:spPr>
            <a:xfrm>
              <a:off x="899592" y="340073"/>
              <a:ext cx="7848872" cy="1216719"/>
            </a:xfrm>
            <a:prstGeom prst="round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5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หลักฐานการรับพัสดุ</a:t>
              </a:r>
              <a:endPara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539552" y="1844824"/>
              <a:ext cx="8429625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 งาน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ซื้อ งานจ้าง		ใบตรวจรับพัสดุ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 งาน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ทำเอง			ใบรับรองผลการจัดทำเอง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 รับ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บริจาค			เอกสารการรับมอบ / บริจาค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แสดงชนิด ขนาด ลักษณะ จำนวน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ราคาประมาณต่อหน่วย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 รับ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โอน			</a:t>
              </a: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เอกสาร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แสดงการรับ - ส่งมอบพัสดุ</a:t>
              </a:r>
            </a:p>
            <a:p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				จากหน่วยงานที่โอน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 ยืม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วัสดุ			</a:t>
              </a: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เอกสาร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ใบยืม</a:t>
              </a:r>
              <a:endParaRPr lang="en-US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4" name="ลูกศรขวา 13"/>
            <p:cNvSpPr/>
            <p:nvPr/>
          </p:nvSpPr>
          <p:spPr>
            <a:xfrm>
              <a:off x="3419872" y="2060848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" name="ลูกศรขวา 14"/>
            <p:cNvSpPr/>
            <p:nvPr/>
          </p:nvSpPr>
          <p:spPr>
            <a:xfrm>
              <a:off x="3419872" y="2560911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" name="ลูกศรขวา 15"/>
            <p:cNvSpPr/>
            <p:nvPr/>
          </p:nvSpPr>
          <p:spPr>
            <a:xfrm>
              <a:off x="3419872" y="3132411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ลูกศรขวา 16"/>
            <p:cNvSpPr/>
            <p:nvPr/>
          </p:nvSpPr>
          <p:spPr>
            <a:xfrm>
              <a:off x="3419872" y="4775473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0" name="ลูกศรขวา 19"/>
            <p:cNvSpPr/>
            <p:nvPr/>
          </p:nvSpPr>
          <p:spPr>
            <a:xfrm>
              <a:off x="3419872" y="5902499"/>
              <a:ext cx="580628" cy="2857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2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Rectangle 24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179388" y="1052637"/>
            <a:ext cx="8713092" cy="100821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Courier New" pitchFamily="49" charset="0"/>
              <a:buChar char="o"/>
              <a:defRPr/>
            </a:pPr>
            <a:r>
              <a:rPr lang="th-TH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กรมบัญชีกลาง 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ได้มีหนังสือที่ </a:t>
            </a:r>
            <a:r>
              <a:rPr lang="th-TH" b="1" dirty="0" err="1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0410.3/ว 48 </a:t>
            </a:r>
            <a:r>
              <a:rPr lang="th-TH" b="1" dirty="0" err="1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13 ก.ย. </a:t>
            </a:r>
            <a:r>
              <a:rPr lang="th-TH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2549</a:t>
            </a:r>
          </a:p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เรื่อง 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การบันทึกบัญชีวัสดุหรือครุภัณฑ์ ไว้ดังนี้</a:t>
            </a:r>
            <a:endParaRPr lang="en-US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3127608"/>
            <a:ext cx="8784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ครุภัณฑ์</a:t>
            </a: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600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หมายถึง สินทรัพย์ที่หน่วยงานมีไว้เพื่อใช้ในการดำเนินงาน มีลักษณะคงทน และ</a:t>
            </a:r>
          </a:p>
          <a:p>
            <a:pPr>
              <a:defRPr/>
            </a:pPr>
            <a:r>
              <a:rPr lang="th-TH" sz="2600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มีอายุการใช้งานเกินกว่า 1 ปี โดยให้บันทึกรับรู้ครุภัณฑ์ที่มีมูลค่า</a:t>
            </a:r>
            <a:r>
              <a:rPr lang="th-TH" sz="2600" b="1" u="sng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ตั้งแต่ </a:t>
            </a:r>
            <a:r>
              <a:rPr lang="en-US" sz="2600" b="1" u="sng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5,000</a:t>
            </a:r>
            <a:r>
              <a:rPr lang="th-TH" sz="2600" b="1" u="sng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บาท</a:t>
            </a:r>
            <a:r>
              <a:rPr lang="th-TH" sz="2600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ขึ้นไปตามราคาทุนเป็นรายการสินทรัพย์ถาวร โดยบันทึกรายละเอียดของครุภัณฑ์ในทะเบียนคุมทรัพย์สิน และให้คำนวณค่าเสื่อมราคาประจำปีด้วย</a:t>
            </a:r>
          </a:p>
          <a:p>
            <a:pPr>
              <a:buFontTx/>
              <a:buChar char="•"/>
              <a:defRPr/>
            </a:pPr>
            <a:r>
              <a:rPr lang="th-TH" sz="2600" b="1" dirty="0" smtClean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  สำหรับครุภัณฑ์ที่มีมูลค่า</a:t>
            </a:r>
            <a:r>
              <a:rPr lang="th-TH" sz="2600" b="1" u="sng" dirty="0" smtClean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ไม่ถึง 5,000 บาท </a:t>
            </a:r>
            <a:r>
              <a:rPr lang="th-TH" sz="2600" b="1" dirty="0" smtClean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ให้บันทึกเป็น</a:t>
            </a:r>
            <a:r>
              <a:rPr lang="th-TH" sz="2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ค่าใช้จ่ายประเภทค่าครุภัณฑ์มูลค่าต่ำกว่าเกณฑ์ </a:t>
            </a:r>
            <a:r>
              <a:rPr lang="th-TH" sz="2600" b="1" dirty="0" smtClean="0"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rPr>
              <a:t>และให้บันทึกรายละเอียดของวัสดุดังกล่าวในทะเบียนคุมทรัพย์สินเพื่อประโยชน์ในการควบคุมรายการทรัพย์สินของทางราชการโดยไม่ต้องคำนวณค่าเสื่อมราคาประจำปี</a:t>
            </a:r>
            <a:endParaRPr lang="en-US" sz="2600" b="1" dirty="0">
              <a:solidFill>
                <a:sysClr val="windowText" lastClr="00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260648"/>
            <a:ext cx="871296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ข้อสังเกตเกี่ยวกับ 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“การบันทึกบัญชี”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วัสดุหรือครุภัณฑ์ของ 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“ส่วนราชการ”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2165955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2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วัสดุ</a:t>
            </a:r>
            <a:r>
              <a:rPr lang="th-TH" sz="2600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หมายถึง สินทรัพย์ที่หน่วยงานมีไว้เพื่อใช้ในการดำเนินงานตามปกติ โดยทั่วไป</a:t>
            </a:r>
          </a:p>
          <a:p>
            <a:pPr marL="533400" indent="-533400">
              <a:defRPr/>
            </a:pPr>
            <a:r>
              <a:rPr lang="th-TH" sz="2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     มีมูลค่าไม่สูงและไม่มีลักษณะคงทนถาวร เช่น วัสดุสำนักงาน เป็นต้น</a:t>
            </a:r>
            <a:endParaRPr lang="th-TH" sz="2600" dirty="0">
              <a:solidFill>
                <a:srgbClr val="0000FF"/>
              </a:solidFill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149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367644" y="-855476"/>
            <a:ext cx="6408712" cy="849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204864"/>
            <a:ext cx="8064896" cy="2448272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การบริหารพัสดุ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44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พ.ร.บ. หมวด 13 มาตรา 112 - 113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44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ระเบียบฯ หมวด 9 ข้อ 202 - 219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9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2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5" descr="series-office-supply_~u260885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224136" cy="12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31640" y="260648"/>
            <a:ext cx="684076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การเบิกจ่ายพัสดุ</a:t>
            </a:r>
            <a:endParaRPr lang="th-TH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551544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การเบิกพัสดุ</a:t>
            </a:r>
          </a:p>
          <a:p>
            <a:pPr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จากหน่วยพัสดุ</a:t>
            </a:r>
          </a:p>
          <a:p>
            <a:pPr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 ให้ </a:t>
            </a: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“หัวหน้าหน่วยงานที่ต้องใช้ พัสดุ”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เป็นผู้เบิก</a:t>
            </a:r>
            <a:endParaRPr lang="th-TH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7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99792" y="1621244"/>
            <a:ext cx="3744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การจ่ายพัสดุ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ให้ </a:t>
            </a: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“หัวหน้าหน่วยพัสดุ”</a:t>
            </a:r>
          </a:p>
          <a:p>
            <a:pPr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ที่มีหน้าที่เกี่ยวกับการควบคุมพัสดุหรือผู้ที่ได้รับมอบหมายจากหัวหน้าหน่วยงานของรัฐเป็นหัวหน้าหน่วยพัสดุ 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เป็นผู้สั่งจ่ายพัสดุ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ผู้จ่ายพัสดุต้องตรวจสอบความถูกต้องของใบเบิกและเอกสารประกอบ (ถ้ามี) แล้วลงบัญชี หรือทะเบียนทุกครั้งที่มีการจ่าย และเก็บใบเบิกจ่ายไว้เป็นหลักฐาน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4208" y="1764099"/>
            <a:ext cx="2448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หน่วยงานของรัฐใด</a:t>
            </a:r>
          </a:p>
          <a:p>
            <a:pPr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มีความจำเป็นจะกำหนดวิธีการเบิกจ่ายพัสดุเป็นอย่างอื่น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ให้อยู่ในดุลพินิจของหัวหน้าหน่วยงานของรัฐนั้น </a:t>
            </a:r>
          </a:p>
          <a:p>
            <a:pPr algn="ctr">
              <a:buFont typeface="Courier New" pitchFamily="49" charset="0"/>
              <a:buChar char="o"/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โดยให้รายงานคณะกรรมการวินิจฉัยและ </a:t>
            </a:r>
            <a:r>
              <a:rPr lang="th-TH" b="1" dirty="0" err="1" smtClean="0">
                <a:latin typeface="EucrosiaUPC" pitchFamily="18" charset="-34"/>
                <a:cs typeface="EucrosiaUPC" pitchFamily="18" charset="-34"/>
              </a:rPr>
              <a:t>สตง.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 ทราบด้วย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7" name="คำบรรยายภาพแบบวงรี 3"/>
          <p:cNvSpPr/>
          <p:nvPr/>
        </p:nvSpPr>
        <p:spPr>
          <a:xfrm>
            <a:off x="683568" y="1412776"/>
            <a:ext cx="1152128" cy="1152128"/>
          </a:xfrm>
          <a:prstGeom prst="wedgeEllipseCallout">
            <a:avLst>
              <a:gd name="adj1" fmla="val 15710"/>
              <a:gd name="adj2" fmla="val 59336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204 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8" name="คำบรรยายภาพแบบวงรี 3"/>
          <p:cNvSpPr/>
          <p:nvPr/>
        </p:nvSpPr>
        <p:spPr>
          <a:xfrm>
            <a:off x="2339752" y="980728"/>
            <a:ext cx="1152128" cy="1152128"/>
          </a:xfrm>
          <a:prstGeom prst="wedgeEllipseCallout">
            <a:avLst>
              <a:gd name="adj1" fmla="val 64487"/>
              <a:gd name="adj2" fmla="val 32881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205 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9" name="คำบรรยายภาพแบบวงรี 3"/>
          <p:cNvSpPr/>
          <p:nvPr/>
        </p:nvSpPr>
        <p:spPr>
          <a:xfrm>
            <a:off x="7020272" y="476672"/>
            <a:ext cx="1152128" cy="1152128"/>
          </a:xfrm>
          <a:prstGeom prst="wedgeEllipseCallout">
            <a:avLst>
              <a:gd name="adj1" fmla="val -26453"/>
              <a:gd name="adj2" fmla="val 60990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206 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627784" y="2132856"/>
            <a:ext cx="0" cy="410445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72200" y="1700808"/>
            <a:ext cx="0" cy="453650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21</a:t>
            </a:fld>
            <a:endParaRPr lang="th-TH"/>
          </a:p>
        </p:txBody>
      </p:sp>
      <p:pic>
        <p:nvPicPr>
          <p:cNvPr id="3" name="รูปภาพ 5" descr="series-office-supply_~u260885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224136" cy="12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2"/>
          <p:cNvSpPr/>
          <p:nvPr/>
        </p:nvSpPr>
        <p:spPr>
          <a:xfrm>
            <a:off x="1331640" y="260648"/>
            <a:ext cx="684076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ส่วนที่ 2 การยืมพัสดุ</a:t>
            </a:r>
            <a:endParaRPr lang="th-TH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03647" y="1196752"/>
            <a:ext cx="68407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การ</a:t>
            </a: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ให้ยืม 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หรือนำ</a:t>
            </a:r>
            <a:r>
              <a:rPr lang="th-TH" sz="32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พัสดุไปใช้ในกิจการ ซึ่งมิใช่เพื่อประโยชน์ของทางราชการจะกระทำ</a:t>
            </a: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มิได้</a:t>
            </a:r>
            <a:endParaRPr lang="th-TH" sz="32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สี่เหลี่ยมมุมมน 19"/>
          <p:cNvSpPr/>
          <p:nvPr/>
        </p:nvSpPr>
        <p:spPr>
          <a:xfrm>
            <a:off x="5292080" y="3128268"/>
            <a:ext cx="3378969" cy="3096344"/>
          </a:xfrm>
          <a:prstGeom prst="roundRect">
            <a:avLst/>
          </a:prstGeom>
          <a:solidFill>
            <a:srgbClr val="CCFF66">
              <a:alpha val="7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  <a:p>
            <a:pPr algn="ctr">
              <a:defRPr/>
            </a:pPr>
            <a:r>
              <a:rPr lang="th-TH" sz="2400" b="1" u="sng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การยืมพัสดุประเภทใช้สิ้นเปลือง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หมายถึง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การยืมพัสดุที่มีลักษณะโดยสภาพเมื่อใช้งานแล้ว สิ้นเปลืองหมดไป หรือไม่คงสภาพเดิมอีกต่อไป เช่น วัสดุสำนักงาน เป็นต้น</a:t>
            </a:r>
            <a:endParaRPr lang="en-US" sz="2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67744" y="2276872"/>
            <a:ext cx="4896544" cy="641797"/>
          </a:xfrm>
          <a:prstGeom prst="roundRect">
            <a:avLst>
              <a:gd name="adj" fmla="val 16667"/>
            </a:avLst>
          </a:prstGeom>
          <a:solidFill>
            <a:srgbClr val="00B0F0">
              <a:alpha val="72156"/>
            </a:srgbClr>
          </a:solidFill>
          <a:ln w="38100" cmpd="dbl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ctr"/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หลักเกณฑ์การยืมพัสดุของส่วนราชการ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851920" y="3011468"/>
            <a:ext cx="1440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แบ่งเป็น </a:t>
            </a:r>
            <a:endParaRPr lang="th-TH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2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ประเภท</a:t>
            </a:r>
            <a:endParaRPr lang="en-US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9" name="รูปภาพ 15" descr="u121208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869160"/>
            <a:ext cx="1061818" cy="13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รูปเจ็ดเหลี่ยม 17"/>
          <p:cNvSpPr/>
          <p:nvPr/>
        </p:nvSpPr>
        <p:spPr>
          <a:xfrm>
            <a:off x="6568720" y="2887786"/>
            <a:ext cx="1057581" cy="757238"/>
          </a:xfrm>
          <a:prstGeom prst="hept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2</a:t>
            </a:r>
          </a:p>
        </p:txBody>
      </p:sp>
      <p:sp>
        <p:nvSpPr>
          <p:cNvPr id="11" name="สี่เหลี่ยมมุมมน 20"/>
          <p:cNvSpPr/>
          <p:nvPr/>
        </p:nvSpPr>
        <p:spPr>
          <a:xfrm>
            <a:off x="611559" y="3140968"/>
            <a:ext cx="3234953" cy="3096344"/>
          </a:xfrm>
          <a:prstGeom prst="roundRect">
            <a:avLst/>
          </a:prstGeom>
          <a:solidFill>
            <a:srgbClr val="FFCCFF">
              <a:alpha val="7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>
              <a:solidFill>
                <a:srgbClr val="2D2D8A"/>
              </a:solidFill>
              <a:latin typeface="EucrosiaUPC" pitchFamily="18" charset="-34"/>
              <a:cs typeface="EucrosiaUPC" pitchFamily="18" charset="-34"/>
            </a:endParaRPr>
          </a:p>
          <a:p>
            <a:pPr algn="ctr">
              <a:defRPr/>
            </a:pPr>
            <a:r>
              <a:rPr lang="th-TH" sz="2400" b="1" u="sng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การยืมพัสดุประเภทใช้คงรูป</a:t>
            </a:r>
          </a:p>
          <a:p>
            <a:pPr algn="ctr">
              <a:defRPr/>
            </a:pPr>
            <a:r>
              <a:rPr lang="th-TH" sz="2400" b="1">
                <a:solidFill>
                  <a:srgbClr val="2D2D8A"/>
                </a:solidFill>
                <a:latin typeface="EucrosiaUPC" pitchFamily="18" charset="-34"/>
                <a:cs typeface="EucrosiaUPC" pitchFamily="18" charset="-34"/>
              </a:rPr>
              <a:t>หมายถึง</a:t>
            </a:r>
          </a:p>
          <a:p>
            <a:pPr algn="ctr">
              <a:defRPr/>
            </a:pPr>
            <a:r>
              <a:rPr lang="th-TH" sz="2400" b="1">
                <a:solidFill>
                  <a:srgbClr val="2D2D8A"/>
                </a:solidFill>
                <a:latin typeface="EucrosiaUPC" pitchFamily="18" charset="-34"/>
                <a:cs typeface="EucrosiaUPC" pitchFamily="18" charset="-34"/>
              </a:rPr>
              <a:t>การยืมพัสดุที่มีลักษณะคงทนถาวร อายุการใช้งานยืนนาน ได้แก่ ครุภัณฑ์ หรือวัสดุที่ใช้แล้วไม่หมดไป เป็นต้น</a:t>
            </a:r>
            <a:endParaRPr lang="en-US" sz="2400" b="1">
              <a:solidFill>
                <a:srgbClr val="2D2D8A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รูปเจ็ดเหลี่ยม 16"/>
          <p:cNvSpPr/>
          <p:nvPr/>
        </p:nvSpPr>
        <p:spPr>
          <a:xfrm>
            <a:off x="1728481" y="2887786"/>
            <a:ext cx="1057581" cy="757238"/>
          </a:xfrm>
          <a:prstGeom prst="heptagon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1</a:t>
            </a:r>
          </a:p>
        </p:txBody>
      </p:sp>
      <p:sp>
        <p:nvSpPr>
          <p:cNvPr id="13" name="คำบรรยายภาพแบบวงรี 3"/>
          <p:cNvSpPr/>
          <p:nvPr/>
        </p:nvSpPr>
        <p:spPr>
          <a:xfrm>
            <a:off x="7668344" y="332656"/>
            <a:ext cx="1152128" cy="1152128"/>
          </a:xfrm>
          <a:prstGeom prst="wedgeEllipseCallout">
            <a:avLst>
              <a:gd name="adj1" fmla="val -70270"/>
              <a:gd name="adj2" fmla="val 25440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207 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500063" y="2708920"/>
            <a:ext cx="8286750" cy="338437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r>
              <a:rPr lang="th-TH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</a:t>
            </a:r>
            <a:r>
              <a:rPr lang="en-US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การ</a:t>
            </a:r>
            <a:r>
              <a:rPr lang="th-TH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ยืม</a:t>
            </a:r>
            <a:r>
              <a:rPr lang="th-TH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ระหว่างหน่วยงานของรัฐ</a:t>
            </a:r>
            <a:endParaRPr lang="th-TH" sz="30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marL="361950">
              <a:buFont typeface="Arial" pitchFamily="34" charset="0"/>
              <a:buChar char="•"/>
            </a:pPr>
            <a:r>
              <a:rPr lang="th-TH" sz="3000" b="1" dirty="0" smtClean="0">
                <a:latin typeface="EucrosiaUPC" pitchFamily="18" charset="-34"/>
                <a:cs typeface="EucrosiaUPC" pitchFamily="18" charset="-34"/>
              </a:rPr>
              <a:t> ต้อง</a:t>
            </a: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ได้รับอนุมัติจาก</a:t>
            </a:r>
            <a:r>
              <a:rPr lang="th-TH" sz="3000" b="1" dirty="0" smtClean="0">
                <a:latin typeface="EucrosiaUPC" pitchFamily="18" charset="-34"/>
                <a:cs typeface="EucrosiaUPC" pitchFamily="18" charset="-34"/>
              </a:rPr>
              <a:t>หัวหน้าหน่วยงานของรัฐผู้</a:t>
            </a: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ให้ยืม</a:t>
            </a:r>
          </a:p>
          <a:p>
            <a:r>
              <a:rPr lang="th-TH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</a:t>
            </a:r>
            <a:r>
              <a:rPr lang="en-US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การ</a:t>
            </a:r>
            <a:r>
              <a:rPr lang="th-TH" sz="3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ให้บุคคล</a:t>
            </a:r>
            <a:r>
              <a:rPr lang="th-TH" sz="3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ยืม</a:t>
            </a:r>
            <a:endParaRPr lang="th-TH" sz="30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r>
              <a:rPr lang="th-TH" sz="3000" b="1" dirty="0">
                <a:solidFill>
                  <a:srgbClr val="660066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</a:t>
            </a:r>
            <a:r>
              <a:rPr lang="en-US" sz="3000" b="1" dirty="0">
                <a:solidFill>
                  <a:srgbClr val="660066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ยืม</a:t>
            </a:r>
            <a:r>
              <a:rPr lang="th-TH" sz="3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ใช้ภายใน</a:t>
            </a:r>
            <a:r>
              <a:rPr lang="th-TH" sz="30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สถานที่ของหน่วยงานของรัฐเดียวกัน </a:t>
            </a:r>
            <a:endPara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 marL="361950">
              <a:buFont typeface="Arial" pitchFamily="34" charset="0"/>
              <a:buChar char="•"/>
            </a:pPr>
            <a:r>
              <a:rPr lang="en-US" sz="30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000" b="1" dirty="0" smtClean="0">
                <a:latin typeface="EucrosiaUPC" pitchFamily="18" charset="-34"/>
                <a:cs typeface="EucrosiaUPC" pitchFamily="18" charset="-34"/>
              </a:rPr>
              <a:t>ต้อง</a:t>
            </a: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ได้รับอนุมัติจากหัวหน้าหน่วยงานซึ่งรับผิดชอบพัสดุนั้น</a:t>
            </a:r>
          </a:p>
          <a:p>
            <a:pPr>
              <a:buFont typeface="Wingdings 2" pitchFamily="18" charset="2"/>
              <a:buChar char="?"/>
            </a:pPr>
            <a:r>
              <a:rPr lang="th-TH" sz="3000" b="1" dirty="0">
                <a:solidFill>
                  <a:srgbClr val="660066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ยืมใช้นอก</a:t>
            </a:r>
            <a:r>
              <a:rPr lang="th-TH" sz="30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  <a:sym typeface="Wingdings 2" pitchFamily="18" charset="2"/>
              </a:rPr>
              <a:t>สถานที่ของหน่วยงานของรัฐ</a:t>
            </a:r>
            <a:endParaRPr lang="th-TH" sz="3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  <a:sym typeface="Wingdings 2" pitchFamily="18" charset="2"/>
            </a:endParaRPr>
          </a:p>
          <a:p>
            <a:pPr marL="361950">
              <a:buFont typeface="Arial" pitchFamily="34" charset="0"/>
              <a:buChar char="•"/>
            </a:pPr>
            <a:r>
              <a:rPr lang="en-US" sz="30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000" b="1" dirty="0" smtClean="0">
                <a:latin typeface="EucrosiaUPC" pitchFamily="18" charset="-34"/>
                <a:cs typeface="EucrosiaUPC" pitchFamily="18" charset="-34"/>
              </a:rPr>
              <a:t>ต้อง</a:t>
            </a:r>
            <a:r>
              <a:rPr lang="th-TH" sz="3000" b="1" dirty="0">
                <a:latin typeface="EucrosiaUPC" pitchFamily="18" charset="-34"/>
                <a:cs typeface="EucrosiaUPC" pitchFamily="18" charset="-34"/>
              </a:rPr>
              <a:t>ได้รับอนุมัติจาก</a:t>
            </a:r>
            <a:r>
              <a:rPr lang="th-TH" sz="3000" b="1" dirty="0" smtClean="0">
                <a:latin typeface="EucrosiaUPC" pitchFamily="18" charset="-34"/>
                <a:cs typeface="EucrosiaUPC" pitchFamily="18" charset="-34"/>
              </a:rPr>
              <a:t>หัวหน้าหน่วยงานของรัฐ</a:t>
            </a:r>
            <a:endParaRPr lang="th-TH" sz="30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187624" y="260648"/>
            <a:ext cx="7102550" cy="9286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การยืมพัสดุประเภทใช้คงรูป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รูปเจ็ดเหลี่ยม 13"/>
          <p:cNvSpPr/>
          <p:nvPr/>
        </p:nvSpPr>
        <p:spPr>
          <a:xfrm>
            <a:off x="477242" y="188640"/>
            <a:ext cx="1214438" cy="1000125"/>
          </a:xfrm>
          <a:prstGeom prst="heptag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EucrosiaUPC" pitchFamily="18" charset="-34"/>
                <a:cs typeface="EucrosiaUPC" pitchFamily="18" charset="-34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119675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การยืมพัสดุประเภทใช้คงรูป</a:t>
            </a:r>
          </a:p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ให้ผู้ยืมทำหลักฐานการยืมเป็นลายลักษณ์อักษร แสดงเหตุผลและกำหนดวันส่งคืน โดยมีหลักเกณฑ์ดังต่อไปนี้</a:t>
            </a:r>
            <a:endParaRPr lang="th-TH" sz="3200" dirty="0">
              <a:solidFill>
                <a:srgbClr val="0000FF"/>
              </a:solidFill>
            </a:endParaRPr>
          </a:p>
        </p:txBody>
      </p:sp>
      <p:sp>
        <p:nvSpPr>
          <p:cNvPr id="12" name="คำบรรยายภาพแบบวงรี 3"/>
          <p:cNvSpPr/>
          <p:nvPr/>
        </p:nvSpPr>
        <p:spPr>
          <a:xfrm>
            <a:off x="7668344" y="188640"/>
            <a:ext cx="1152128" cy="1152128"/>
          </a:xfrm>
          <a:prstGeom prst="wedgeEllipseCallout">
            <a:avLst>
              <a:gd name="adj1" fmla="val -39681"/>
              <a:gd name="adj2" fmla="val 52722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208 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13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sp>
          <p:nvSpPr>
            <p:cNvPr id="12" name="สี่เหลี่ยมมุมมน 10"/>
            <p:cNvSpPr/>
            <p:nvPr/>
          </p:nvSpPr>
          <p:spPr>
            <a:xfrm>
              <a:off x="1187624" y="260648"/>
              <a:ext cx="7102550" cy="92868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800" b="1" dirty="0">
                  <a:solidFill>
                    <a:schemeClr val="tx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การยืมพัสดุประเภทใช้คงรูป</a:t>
              </a:r>
              <a:endParaRPr lang="en-US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39552" y="1340768"/>
              <a:ext cx="82809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Courier New" pitchFamily="49" charset="0"/>
                <a:buChar char="o"/>
              </a:pPr>
              <a:r>
                <a:rPr lang="th-TH" sz="3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ผู้</a:t>
              </a:r>
              <a:r>
                <a:rPr lang="th-TH" sz="32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ยืมต้องนำพัสดุที่ยืมนั้นมาส่งคืนในสภาพที่ใช้การได้เรียบร้อย 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395536" y="2636912"/>
              <a:ext cx="2808311" cy="2880320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หากเกิดการชำรุด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เสียหาย 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หรือใช้การไม่ได้ 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หรือสูญหายไป</a:t>
              </a: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2915816" y="3501008"/>
              <a:ext cx="648072" cy="791889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prstDash val="sysDot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>
              <a:off x="3347864" y="2060848"/>
              <a:ext cx="2736304" cy="249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</a:t>
              </a:r>
              <a:r>
                <a:rPr lang="en-US" sz="24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 </a:t>
              </a:r>
              <a:r>
                <a:rPr lang="th-TH" sz="2400" b="1" dirty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ให้ผู้ยืมจัดการแก้ไขซ่อมแซมให้คงสภาพเดิม โดยเสียค่าใช้จ่ายของตนเอง </a:t>
              </a:r>
            </a:p>
            <a:p>
              <a:pPr algn="ctr">
                <a:spcBef>
                  <a:spcPct val="50000"/>
                </a:spcBef>
              </a:pPr>
              <a:r>
                <a:rPr lang="th-TH" sz="2400" b="1" dirty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</a:t>
              </a:r>
              <a:r>
                <a:rPr lang="en-US" sz="2400" b="1" dirty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ingdings" pitchFamily="2" charset="2"/>
                </a:rPr>
                <a:t> </a:t>
              </a:r>
              <a:r>
                <a:rPr lang="th-TH" sz="2400" b="1" dirty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ชดใช้เป็นพัสดุประเภท ชนิด ขนาด ลักษณะและคุณภาพอย่าง</a:t>
              </a:r>
              <a:r>
                <a:rPr lang="th-TH" sz="2400" b="1" dirty="0" smtClean="0">
                  <a:solidFill>
                    <a:srgbClr val="FF00FF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เดียวกัน</a:t>
              </a:r>
              <a:endParaRPr lang="th-TH" sz="2400" b="1" dirty="0">
                <a:solidFill>
                  <a:srgbClr val="FF00FF"/>
                </a:solidFill>
                <a:latin typeface="EucrosiaUPC" pitchFamily="18" charset="-34"/>
                <a:cs typeface="EucrosiaUPC" pitchFamily="18" charset="-34"/>
                <a:sym typeface="Webdings" pitchFamily="18" charset="2"/>
              </a:endParaRPr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7668344" y="188640"/>
              <a:ext cx="1152128" cy="1152128"/>
            </a:xfrm>
            <a:prstGeom prst="wedgeEllipseCallout">
              <a:avLst>
                <a:gd name="adj1" fmla="val -39681"/>
                <a:gd name="adj2" fmla="val 52722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209 </a:t>
              </a:r>
              <a:endParaRPr lang="th-TH" sz="24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3" name="รูปเจ็ดเหลี่ยม 13"/>
            <p:cNvSpPr/>
            <p:nvPr/>
          </p:nvSpPr>
          <p:spPr>
            <a:xfrm>
              <a:off x="477242" y="188640"/>
              <a:ext cx="1214438" cy="1000125"/>
            </a:xfrm>
            <a:prstGeom prst="heptagon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latin typeface="EucrosiaUPC" pitchFamily="18" charset="-34"/>
                  <a:cs typeface="EucrosiaUPC" pitchFamily="18" charset="-34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44208" y="1988840"/>
              <a:ext cx="2304256" cy="4154984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หลักเกณฑ์การชดใช้เป็นเงิน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ราชการส่วนกลาง/   ส่วนภูมิภาค ตามที่กระทรวงการคลังกำหนด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ราชการส่วนท้องถิ่น ตามที่กระทรวงมหาดไทย กทม. หรือเมืองพัทยา กำหนด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 หน่วยงานของรัฐอื่น ตามหลักเกณฑ์ที่หน่วยงานของรัฐกำหนด</a:t>
              </a:r>
              <a:endParaRPr lang="th-TH" sz="2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47864" y="4653136"/>
              <a:ext cx="2664296" cy="1200329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th-TH" sz="2400" b="1" dirty="0" smtClean="0">
                  <a:solidFill>
                    <a:srgbClr val="800000"/>
                  </a:solidFill>
                  <a:latin typeface="EucrosiaUPC" pitchFamily="18" charset="-34"/>
                  <a:cs typeface="EucrosiaUPC" pitchFamily="18" charset="-34"/>
                  <a:sym typeface="Webdings" pitchFamily="18" charset="2"/>
                </a:rPr>
                <a:t>ชดใช้เป็นเงินตามราคา   ที่เป็นอยู่ในขณะยืม        ตามหลักเกณฑ์ ดังนี้</a:t>
              </a:r>
              <a:endParaRPr lang="th-TH" sz="2400" b="1" dirty="0">
                <a:solidFill>
                  <a:srgbClr val="800000"/>
                </a:solidFill>
                <a:latin typeface="EucrosiaUPC" pitchFamily="18" charset="-34"/>
                <a:cs typeface="EucrosiaUPC" pitchFamily="18" charset="-34"/>
                <a:sym typeface="Webdings" pitchFamily="18" charset="2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5868144" y="4797351"/>
              <a:ext cx="648072" cy="791889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prstDash val="sysDot"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 sz="280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7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8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0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Rectangle 22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971600" y="2132856"/>
            <a:ext cx="7488832" cy="30243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marL="742950" indent="-742950">
              <a:defRPr/>
            </a:pPr>
            <a:r>
              <a:rPr lang="en-US" sz="3200" b="1" dirty="0" smtClean="0">
                <a:latin typeface="EucrosiaUPC" pitchFamily="18" charset="-34"/>
                <a:cs typeface="EucrosiaUPC" pitchFamily="18" charset="-34"/>
              </a:rPr>
              <a:t>1. 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เมื่อหน่วยงานของรัฐผู้ยืมมีค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วามจำเป็นต้องใช้พัสดุ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นั้น</a:t>
            </a:r>
          </a:p>
          <a:p>
            <a:pPr marL="742950" indent="-742950">
              <a:defRPr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    เป็น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การ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รีบด่วน</a:t>
            </a:r>
            <a:endParaRPr lang="th-TH" sz="3200" b="1" dirty="0">
              <a:latin typeface="EucrosiaUPC" pitchFamily="18" charset="-34"/>
              <a:cs typeface="EucrosiaUPC" pitchFamily="18" charset="-34"/>
            </a:endParaRPr>
          </a:p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2.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ผู้ยืมไม่สามารถดำเนินการจัดหาพัสดุนั้นๆ ได้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ทันการ</a:t>
            </a:r>
            <a:endParaRPr lang="th-TH" sz="3200" b="1" dirty="0">
              <a:latin typeface="EucrosiaUPC" pitchFamily="18" charset="-34"/>
              <a:cs typeface="EucrosiaUPC" pitchFamily="18" charset="-34"/>
            </a:endParaRPr>
          </a:p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3. 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หน่วยงานของรัฐผู้ให้ยืม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มีพัสดุนั้นๆ พอที่จะให้ยืม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ได้</a:t>
            </a:r>
          </a:p>
          <a:p>
            <a:pPr marL="742950" indent="-742950">
              <a:defRPr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    โดย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ไม่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เสียหาย</a:t>
            </a:r>
            <a:endParaRPr lang="en-US" sz="3200" b="1" dirty="0">
              <a:latin typeface="EucrosiaUPC" pitchFamily="18" charset="-34"/>
              <a:cs typeface="EucrosiaUPC" pitchFamily="18" charset="-34"/>
            </a:endParaRPr>
          </a:p>
          <a:p>
            <a:pPr marL="742950" indent="-742950">
              <a:defRPr/>
            </a:pPr>
            <a:r>
              <a:rPr lang="en-US" sz="3200" b="1" dirty="0">
                <a:latin typeface="EucrosiaUPC" pitchFamily="18" charset="-34"/>
                <a:cs typeface="EucrosiaUPC" pitchFamily="18" charset="-34"/>
              </a:rPr>
              <a:t>4. 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ต้องมีหลักฐานการยืมเป็นลายลักษณ์อักษร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043609" y="260077"/>
            <a:ext cx="7488832" cy="10715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การยืมพัสดุประเภทใช้สิ้นเปลือง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รูปเจ็ดเหลี่ยม 13"/>
          <p:cNvSpPr/>
          <p:nvPr/>
        </p:nvSpPr>
        <p:spPr>
          <a:xfrm>
            <a:off x="611560" y="260648"/>
            <a:ext cx="1214438" cy="1000125"/>
          </a:xfrm>
          <a:prstGeom prst="hept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EucrosiaUPC" pitchFamily="18" charset="-34"/>
                <a:cs typeface="EucrosiaUPC" pitchFamily="18" charset="-34"/>
              </a:rPr>
              <a:t>2</a:t>
            </a:r>
          </a:p>
        </p:txBody>
      </p:sp>
      <p:sp>
        <p:nvSpPr>
          <p:cNvPr id="10" name="คำบรรยายภาพแบบวงรี 3"/>
          <p:cNvSpPr/>
          <p:nvPr/>
        </p:nvSpPr>
        <p:spPr>
          <a:xfrm>
            <a:off x="7452320" y="764704"/>
            <a:ext cx="1152128" cy="1152128"/>
          </a:xfrm>
          <a:prstGeom prst="wedgeEllipseCallout">
            <a:avLst>
              <a:gd name="adj1" fmla="val -107474"/>
              <a:gd name="adj2" fmla="val 35360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210 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1484784"/>
            <a:ext cx="4392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th-TH" sz="3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ให้กระทำได้เฉพาะกรณี ดังนี้</a:t>
            </a:r>
            <a:endParaRPr lang="th-TH" sz="34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5220489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หน่วยงานของรัฐผู้ยืมจะต้องจัดหาพัสดุประเภท ชนิด และปริมาณเดียวกันส่งคืนให้หน่วยงานของรัฐผู้ให้ยืม</a:t>
            </a:r>
            <a:endParaRPr lang="th-TH" sz="3200" b="1" dirty="0"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1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571500" y="1032198"/>
              <a:ext cx="4714875" cy="478631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algn="ctr"/>
              <a:endParaRPr lang="th-TH" sz="4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เมื่อครบกำหนดยืม 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ให้ผู้ให้ยืมหรือผู้รับหน้าที่แทน 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มีหน้าที่ติดตามทวงพัสดุ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ที่ให้ยืมไปคืน ภายใน 7 วัน </a:t>
              </a:r>
            </a:p>
            <a:p>
              <a:pPr algn="ctr"/>
              <a:r>
                <a:rPr lang="th-TH" sz="4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นับแต่วันครบกำหนด</a:t>
              </a:r>
            </a:p>
          </p:txBody>
        </p:sp>
        <p:pic>
          <p:nvPicPr>
            <p:cNvPr id="10247" name="รูปภาพ 8" descr="emailButto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25" y="1619672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แผนผังลำดับงาน: ตัวเชื่อมต่อ 11"/>
            <p:cNvSpPr/>
            <p:nvPr/>
          </p:nvSpPr>
          <p:spPr>
            <a:xfrm>
              <a:off x="6215063" y="476672"/>
              <a:ext cx="1857375" cy="1800200"/>
            </a:xfrm>
            <a:prstGeom prst="flowChartConnector">
              <a:avLst/>
            </a:prstGeom>
            <a:solidFill>
              <a:srgbClr val="FF99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ผู้ยืม</a:t>
              </a:r>
              <a:endParaRPr lang="en-US" sz="4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3" name="แผนผังลำดับงาน: ตัวเชื่อมต่อ 12"/>
            <p:cNvSpPr/>
            <p:nvPr/>
          </p:nvSpPr>
          <p:spPr>
            <a:xfrm>
              <a:off x="6357938" y="4221088"/>
              <a:ext cx="1857375" cy="1827709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ผู้ให้ยืม</a:t>
              </a:r>
              <a:endParaRPr lang="en-US" sz="4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ลูกศรโค้ง 16"/>
            <p:cNvSpPr/>
            <p:nvPr/>
          </p:nvSpPr>
          <p:spPr>
            <a:xfrm rot="5400000">
              <a:off x="8287544" y="1547441"/>
              <a:ext cx="428625" cy="500063"/>
            </a:xfrm>
            <a:prstGeom prst="ben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8" name="ลูกศรโค้ง 17"/>
            <p:cNvSpPr/>
            <p:nvPr/>
          </p:nvSpPr>
          <p:spPr>
            <a:xfrm rot="16200000">
              <a:off x="5750719" y="4584328"/>
              <a:ext cx="428625" cy="500063"/>
            </a:xfrm>
            <a:prstGeom prst="ben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5435600" y="3264322"/>
              <a:ext cx="1295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ติดตามทวงถาม</a:t>
              </a:r>
            </a:p>
          </p:txBody>
        </p:sp>
        <p:sp>
          <p:nvSpPr>
            <p:cNvPr id="10254" name="Text Box 22"/>
            <p:cNvSpPr txBox="1">
              <a:spLocks noChangeArrowheads="1"/>
            </p:cNvSpPr>
            <p:nvPr/>
          </p:nvSpPr>
          <p:spPr bwMode="auto">
            <a:xfrm>
              <a:off x="7884368" y="2400722"/>
              <a:ext cx="115212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ส่งคืนเมื่อ</a:t>
              </a: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ครบกำหนด</a:t>
              </a:r>
            </a:p>
          </p:txBody>
        </p:sp>
        <p:sp>
          <p:nvSpPr>
            <p:cNvPr id="10255" name="AutoShape 23"/>
            <p:cNvSpPr>
              <a:spLocks noChangeArrowheads="1"/>
            </p:cNvSpPr>
            <p:nvPr/>
          </p:nvSpPr>
          <p:spPr bwMode="auto">
            <a:xfrm>
              <a:off x="5651500" y="2256260"/>
              <a:ext cx="215900" cy="720725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rgbClr val="00B0F0"/>
            </a:solidFill>
            <a:ln w="25400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endParaRPr lang="en-US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0256" name="AutoShape 24"/>
            <p:cNvSpPr>
              <a:spLocks noChangeArrowheads="1"/>
            </p:cNvSpPr>
            <p:nvPr/>
          </p:nvSpPr>
          <p:spPr bwMode="auto">
            <a:xfrm rot="10800000">
              <a:off x="8459788" y="3985047"/>
              <a:ext cx="215900" cy="720725"/>
            </a:xfrm>
            <a:prstGeom prst="upArrow">
              <a:avLst>
                <a:gd name="adj1" fmla="val 50000"/>
                <a:gd name="adj2" fmla="val 83456"/>
              </a:avLst>
            </a:prstGeom>
            <a:solidFill>
              <a:srgbClr val="00B0F0"/>
            </a:solidFill>
            <a:ln w="25400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endParaRPr lang="en-US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9" name="คำบรรยายภาพแบบวงรี 3"/>
            <p:cNvSpPr/>
            <p:nvPr/>
          </p:nvSpPr>
          <p:spPr>
            <a:xfrm>
              <a:off x="539552" y="692696"/>
              <a:ext cx="1152128" cy="1152128"/>
            </a:xfrm>
            <a:prstGeom prst="wedgeEllipseCallout">
              <a:avLst>
                <a:gd name="adj1" fmla="val 31416"/>
                <a:gd name="adj2" fmla="val 6181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211 </a:t>
              </a:r>
              <a:endParaRPr lang="th-TH" sz="24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624" y="211287"/>
              <a:ext cx="5328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4400" b="1" dirty="0" smtClean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การติดตามทวงพัสดุที่ให้ยืม</a:t>
              </a:r>
              <a:endParaRPr lang="th-TH" sz="4400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ectangle 2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Oval 2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107504" y="116632"/>
              <a:ext cx="8928992" cy="6624736"/>
            </a:xfrm>
            <a:prstGeom prst="rect">
              <a:avLst/>
            </a:prstGeom>
            <a:noFill/>
            <a:ln w="31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5" name="สี่เหลี่ยมมุมมน 10"/>
          <p:cNvSpPr/>
          <p:nvPr/>
        </p:nvSpPr>
        <p:spPr>
          <a:xfrm>
            <a:off x="755576" y="260077"/>
            <a:ext cx="7776865" cy="9366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ส่วนที่ 3 การบำรุงรักษา การตรวจสอบ</a:t>
            </a:r>
            <a:endParaRPr lang="en-US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คำบรรยายภาพแบบวงรี 3"/>
          <p:cNvSpPr/>
          <p:nvPr/>
        </p:nvSpPr>
        <p:spPr>
          <a:xfrm>
            <a:off x="7380312" y="1124744"/>
            <a:ext cx="1296144" cy="1296144"/>
          </a:xfrm>
          <a:prstGeom prst="wedgeEllipseCallout">
            <a:avLst>
              <a:gd name="adj1" fmla="val -84910"/>
              <a:gd name="adj2" fmla="val 10008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ข้อ</a:t>
            </a:r>
          </a:p>
          <a:p>
            <a:pPr algn="ctr">
              <a:lnSpc>
                <a:spcPts val="3000"/>
              </a:lnSpc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212 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สี่เหลี่ยมผืนผ้า 1"/>
          <p:cNvSpPr/>
          <p:nvPr/>
        </p:nvSpPr>
        <p:spPr>
          <a:xfrm>
            <a:off x="899592" y="2420888"/>
            <a:ext cx="7272808" cy="34563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จัด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ให้มีผู้ควบคุมดูแลพัสดุที่อยู่ในความ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ครอบครอง ให้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อยู่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ในสภาพ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ที่พร้อมใช้งานได้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ตลอดเวลา</a:t>
            </a:r>
          </a:p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ให้มี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การ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จัดทำ</a:t>
            </a:r>
            <a:r>
              <a:rPr lang="th-TH" sz="3200" b="1" u="sng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แผนการซ่อมและระยะเวลา</a:t>
            </a:r>
            <a:r>
              <a:rPr lang="th-TH" sz="3200" b="1" u="sng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การซ่อมบำรุง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ที่เหมาะสมด้วย</a:t>
            </a:r>
          </a:p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กรณีพัสดุ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เกิด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การชำรุด ให้ดำเนินการซ่อมแซมให้</a:t>
            </a:r>
            <a:r>
              <a:rPr lang="th-TH" sz="32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กลับมาอยู่ในสภาพ พร้อมใช้งาน</a:t>
            </a:r>
            <a:r>
              <a:rPr lang="th-TH" sz="3200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โดยเร็ว</a:t>
            </a:r>
            <a:endParaRPr lang="th-TH" sz="3200" b="1" dirty="0"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สี่เหลี่ยมผืนผ้ามุมมน 3"/>
          <p:cNvSpPr/>
          <p:nvPr/>
        </p:nvSpPr>
        <p:spPr>
          <a:xfrm>
            <a:off x="755576" y="1569428"/>
            <a:ext cx="2736304" cy="77945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EucrosiaUPC" pitchFamily="18" charset="-34"/>
                <a:cs typeface="EucrosiaUPC" pitchFamily="18" charset="-34"/>
              </a:rPr>
              <a:t>การบำรุงรักษา</a:t>
            </a:r>
            <a:endParaRPr lang="th-TH" sz="4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1568986"/>
            <a:ext cx="2967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ให้หน่วยงานของรัฐ</a:t>
            </a:r>
            <a:endParaRPr lang="th-TH" sz="40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10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pic>
          <p:nvPicPr>
            <p:cNvPr id="10" name="Picture 9" descr="ตรวจดู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1196752"/>
              <a:ext cx="3207122" cy="3207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มุมมน 3"/>
            <p:cNvSpPr/>
            <p:nvPr/>
          </p:nvSpPr>
          <p:spPr>
            <a:xfrm>
              <a:off x="1835696" y="345292"/>
              <a:ext cx="6192688" cy="779452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 smtClean="0">
                  <a:latin typeface="EucrosiaUPC" pitchFamily="18" charset="-34"/>
                  <a:cs typeface="EucrosiaUPC" pitchFamily="18" charset="-34"/>
                </a:rPr>
                <a:t>การตรวจสอบพัสดุประจำปี</a:t>
              </a:r>
              <a:endParaRPr lang="th-TH" sz="48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395536" y="188640"/>
              <a:ext cx="1296144" cy="1296144"/>
            </a:xfrm>
            <a:prstGeom prst="wedgeEllipseCallout">
              <a:avLst>
                <a:gd name="adj1" fmla="val 48837"/>
                <a:gd name="adj2" fmla="val 5189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213 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3608" y="1484784"/>
              <a:ext cx="5328592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0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 ภายในเดือนสุดท้ายก่อนสิ้นปีงบประมาณ ของทุกปี 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000" b="1" dirty="0" smtClean="0">
                  <a:latin typeface="EucrosiaUPC" pitchFamily="18" charset="-34"/>
                  <a:cs typeface="EucrosiaUPC" pitchFamily="18" charset="-34"/>
                </a:rPr>
                <a:t> ให้หัวหน้าหน่วยงานของรัฐ หรือหัวหน้าหน่วยพัสดุตามข้อ 205 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3000" b="1" u="sng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แต่งตั้งผู้รับผิดชอบในการตรวจสอบพัสดุ  ซึ่งมิใช่เป็นเจ้าหน้าที่</a:t>
              </a:r>
              <a:r>
                <a:rPr lang="th-TH" sz="3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ตามความจำเป็น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3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เพื่อตรวจสอบ</a:t>
              </a:r>
            </a:p>
            <a:p>
              <a:pPr marL="447675" indent="-180975">
                <a:buFont typeface="Arial" pitchFamily="34" charset="0"/>
                <a:buChar char="•"/>
              </a:pPr>
              <a:r>
                <a:rPr lang="th-TH" sz="3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การรับจ่ายพัสดุในงวด </a:t>
              </a:r>
              <a:r>
                <a:rPr lang="en-US" sz="3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1 </a:t>
              </a:r>
              <a:r>
                <a:rPr lang="th-TH" sz="3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ปีที่ผ่านมา และ</a:t>
              </a:r>
            </a:p>
            <a:p>
              <a:pPr marL="447675" indent="-180975">
                <a:buFont typeface="Arial" pitchFamily="34" charset="0"/>
                <a:buChar char="•"/>
              </a:pPr>
              <a:r>
                <a:rPr lang="th-TH" sz="3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ตรวจนับพัสดุประเภทที่คงเหลืออยู่เพียงวันสิ้นงวดนั้น</a:t>
              </a:r>
              <a:endParaRPr lang="th-TH" sz="3000" dirty="0">
                <a:solidFill>
                  <a:srgbClr val="0000FF"/>
                </a:solidFill>
              </a:endParaRPr>
            </a:p>
          </p:txBody>
        </p:sp>
        <p:grpSp>
          <p:nvGrpSpPr>
            <p:cNvPr id="1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6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pic>
          <p:nvPicPr>
            <p:cNvPr id="10" name="Picture 9" descr="ตรวจดู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07503" y="1196752"/>
              <a:ext cx="2791563" cy="2919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มุมมน 3"/>
            <p:cNvSpPr/>
            <p:nvPr/>
          </p:nvSpPr>
          <p:spPr>
            <a:xfrm>
              <a:off x="683568" y="260648"/>
              <a:ext cx="6192688" cy="779452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 smtClean="0">
                  <a:latin typeface="EucrosiaUPC" pitchFamily="18" charset="-34"/>
                  <a:cs typeface="EucrosiaUPC" pitchFamily="18" charset="-34"/>
                </a:rPr>
                <a:t>การตรวจสอบพัสดุประจำปี</a:t>
              </a:r>
              <a:endParaRPr lang="th-TH" sz="48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7236296" y="116632"/>
              <a:ext cx="1296144" cy="1296144"/>
            </a:xfrm>
            <a:prstGeom prst="wedgeEllipseCallout">
              <a:avLst>
                <a:gd name="adj1" fmla="val -54045"/>
                <a:gd name="adj2" fmla="val 46016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213 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2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3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843808" y="1391865"/>
              <a:ext cx="5832648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ให้เริ่มดำเนินการตรวจสอบพัสดุในวันเปิดทำการวันแรกของปีงบประมาณเป็นต้นไป</a:t>
              </a:r>
              <a:endParaRPr lang="th-TH" sz="2600" b="1" dirty="0" smtClean="0">
                <a:latin typeface="EucrosiaUPC" pitchFamily="18" charset="-34"/>
                <a:cs typeface="EucrosiaUPC" pitchFamily="18" charset="-34"/>
              </a:endParaRPr>
            </a:p>
            <a:p>
              <a:pPr>
                <a:buFont typeface="Courier New" pitchFamily="49" charset="0"/>
                <a:buChar char="o"/>
              </a:pP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 โดยตรวจสอบ ดังนี้</a:t>
              </a:r>
            </a:p>
            <a:p>
              <a:r>
                <a:rPr lang="th-TH" sz="2600" b="1" dirty="0" smtClean="0">
                  <a:latin typeface="EucrosiaUPC" pitchFamily="18" charset="-34"/>
                  <a:cs typeface="EucrosiaUPC" pitchFamily="18" charset="-34"/>
                  <a:sym typeface="Wingdings 2"/>
                </a:rPr>
                <a:t></a:t>
              </a:r>
              <a:r>
                <a:rPr lang="en-US" sz="2600" b="1" dirty="0" smtClean="0"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การรับ-จ่าย ถูกต้องหรือไม่</a:t>
              </a:r>
            </a:p>
            <a:p>
              <a:r>
                <a:rPr lang="th-TH" sz="2600" b="1" dirty="0" smtClean="0">
                  <a:latin typeface="EucrosiaUPC" pitchFamily="18" charset="-34"/>
                  <a:cs typeface="EucrosiaUPC" pitchFamily="18" charset="-34"/>
                  <a:sym typeface="Wingdings 2"/>
                </a:rPr>
                <a:t></a:t>
              </a:r>
              <a:r>
                <a:rPr lang="en-US" sz="2600" b="1" dirty="0" smtClean="0"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พัสดุคงเหลือ มีตัวอยู่ตรงตามบัญชีหรือทะเบียนหรือไม่ 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  <a:sym typeface="Wingdings 2"/>
                </a:rPr>
                <a:t></a:t>
              </a:r>
              <a:r>
                <a:rPr lang="en-US" sz="2600" b="1" dirty="0" smtClean="0"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มีพัสดุใด</a:t>
              </a:r>
              <a:r>
                <a:rPr lang="th-TH" sz="26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ชำรุด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6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เสื่อมคุณภาพ</a:t>
              </a:r>
              <a:r>
                <a:rPr lang="th-TH" sz="2600" b="1" dirty="0" smtClean="0">
                  <a:solidFill>
                    <a:srgbClr val="00B0F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หรือสูญไป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เพราะเหตุใด หรือพัสดุใด</a:t>
              </a:r>
              <a:r>
                <a:rPr lang="th-TH" sz="26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ไม่จำเป็นต้องใช้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ในหน่วยงานของรัฐต่อไป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600" b="1" u="sng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เสนอรายงานผลการตรวจสอบต่อผู้แต่งตั้งภายใน </a:t>
              </a:r>
              <a:r>
                <a:rPr lang="en-US" sz="2600" b="1" u="sng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30 </a:t>
              </a:r>
              <a:r>
                <a:rPr lang="th-TH" sz="2600" b="1" u="sng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วันทำการ นับแต่วันเริ่มดำเนินการตรวจสอบพัสดุ</a:t>
              </a:r>
              <a:endParaRPr lang="th-TH" sz="2600" b="1" u="sng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576" y="5016658"/>
              <a:ext cx="792088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h-TH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เมื่อผู้แต่งตั้งได้รับรายงานจากผู้รับผิดชอบในการตรวจสอบพัสดุแล้ว</a:t>
              </a:r>
            </a:p>
            <a:p>
              <a:pPr>
                <a:buFont typeface="Wingdings" pitchFamily="2" charset="2"/>
                <a:buChar char="Ø"/>
              </a:pPr>
              <a:r>
                <a:rPr lang="th-TH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ให้เสนอหัวหน้าหน่วยงานของรัฐ 1 ชุด และส่งสำเนารายงานไปยัง </a:t>
              </a:r>
              <a:r>
                <a:rPr lang="th-TH" sz="2500" b="1" i="1" dirty="0" err="1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สตง.</a:t>
              </a:r>
              <a:r>
                <a:rPr lang="th-TH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en-US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1</a:t>
              </a:r>
              <a:r>
                <a:rPr lang="th-TH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ชุด</a:t>
              </a:r>
            </a:p>
            <a:p>
              <a:pPr>
                <a:buFont typeface="Wingdings" pitchFamily="2" charset="2"/>
                <a:buChar char="Ø"/>
              </a:pPr>
              <a:r>
                <a:rPr lang="th-TH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พร้อมทั้งส่งสำเนารายงานไปยังหน่วยงานต้นสังกัด (ถ้ามี) </a:t>
              </a:r>
              <a:r>
                <a:rPr lang="en-US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1</a:t>
              </a:r>
              <a:r>
                <a:rPr lang="th-TH" sz="2500" b="1" i="1" dirty="0" smtClean="0">
                  <a:solidFill>
                    <a:srgbClr val="00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ชุด ด้วย</a:t>
              </a:r>
              <a:endParaRPr lang="th-TH" sz="2500" i="1" dirty="0"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คำบรรยายภาพแบบวงรี 3"/>
          <p:cNvSpPr/>
          <p:nvPr/>
        </p:nvSpPr>
        <p:spPr>
          <a:xfrm>
            <a:off x="5940152" y="5805264"/>
            <a:ext cx="864096" cy="891480"/>
          </a:xfrm>
          <a:prstGeom prst="wedgeEllipseCallout">
            <a:avLst>
              <a:gd name="adj1" fmla="val 58831"/>
              <a:gd name="adj2" fmla="val -27572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ข้อ 214 </a:t>
            </a:r>
            <a:endParaRPr lang="th-TH" sz="20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F3D85E7-25CD-47EF-B19D-98B9F94D8257}" type="slidenum">
              <a:rPr lang="th-TH" smtClean="0"/>
              <a:pPr/>
              <a:t>29</a:t>
            </a:fld>
            <a:endParaRPr lang="th-TH"/>
          </a:p>
        </p:txBody>
      </p:sp>
      <p:grpSp>
        <p:nvGrpSpPr>
          <p:cNvPr id="80" name="Group 79"/>
          <p:cNvGrpSpPr/>
          <p:nvPr/>
        </p:nvGrpSpPr>
        <p:grpSpPr>
          <a:xfrm>
            <a:off x="0" y="169476"/>
            <a:ext cx="9144000" cy="6643900"/>
            <a:chOff x="0" y="169476"/>
            <a:chExt cx="9144000" cy="6643900"/>
          </a:xfrm>
        </p:grpSpPr>
        <p:sp>
          <p:nvSpPr>
            <p:cNvPr id="5" name="สี่เหลี่ยมผืนผ้ามุมมน 3"/>
            <p:cNvSpPr/>
            <p:nvPr/>
          </p:nvSpPr>
          <p:spPr>
            <a:xfrm>
              <a:off x="899592" y="188640"/>
              <a:ext cx="2304256" cy="1467544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การตรวจสอบ</a:t>
              </a:r>
            </a:p>
            <a:p>
              <a:pPr algn="ctr"/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พัสดุประจำปี</a:t>
              </a:r>
              <a:endParaRPr lang="th-TH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27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8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30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ctangle 32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5822425" y="3284984"/>
              <a:ext cx="457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 smtClean="0">
                  <a:sym typeface="Wingdings 2"/>
                </a:rPr>
                <a:t></a:t>
              </a:r>
              <a:endParaRPr lang="th-TH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79512" y="169476"/>
              <a:ext cx="8856984" cy="6315804"/>
              <a:chOff x="179512" y="169476"/>
              <a:chExt cx="8856984" cy="6315804"/>
            </a:xfrm>
          </p:grpSpPr>
          <p:pic>
            <p:nvPicPr>
              <p:cNvPr id="7" name="Picture 6" descr="ตรวจดู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467544" y="1700808"/>
                <a:ext cx="1509367" cy="1584176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835696" y="2227511"/>
                <a:ext cx="11521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200" b="1" dirty="0" smtClean="0">
                    <a:solidFill>
                      <a:srgbClr val="FF0000"/>
                    </a:solidFill>
                    <a:latin typeface="EucrosiaUPC" pitchFamily="18" charset="-34"/>
                    <a:cs typeface="EucrosiaUPC" pitchFamily="18" charset="-34"/>
                  </a:rPr>
                  <a:t>ผู้ตรวจสอบ</a:t>
                </a:r>
              </a:p>
              <a:p>
                <a:pPr algn="ctr"/>
                <a:r>
                  <a:rPr lang="th-TH" sz="2200" b="1" dirty="0" smtClean="0">
                    <a:solidFill>
                      <a:srgbClr val="FF0000"/>
                    </a:solidFill>
                    <a:latin typeface="EucrosiaUPC" pitchFamily="18" charset="-34"/>
                    <a:cs typeface="EucrosiaUPC" pitchFamily="18" charset="-34"/>
                  </a:rPr>
                  <a:t>พัสดุ</a:t>
                </a:r>
                <a:endParaRPr lang="th-TH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9512" y="3068960"/>
                <a:ext cx="3096344" cy="3416320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th-TH" sz="1800" b="1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ให้เริ่มดำเนินการตรวจสอบพัสดุในวันเปิด     ทำการวันแรกของปีงบประมาณเป็นต้นไป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 โดยตรวจสอบ ดังนี้</a:t>
                </a:r>
              </a:p>
              <a:p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  <a:sym typeface="Wingdings 2"/>
                  </a:rPr>
                  <a:t></a:t>
                </a:r>
                <a:r>
                  <a:rPr lang="en-US" sz="1800" b="1" dirty="0" smtClean="0">
                    <a:latin typeface="EucrosiaUPC" pitchFamily="18" charset="-34"/>
                    <a:cs typeface="EucrosiaUPC" pitchFamily="18" charset="-34"/>
                    <a:sym typeface="Wingdings 2"/>
                  </a:rPr>
                  <a:t> </a:t>
                </a: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การรับจ่ายถูกต้องหรือไม่</a:t>
                </a:r>
              </a:p>
              <a:p>
                <a:pPr>
                  <a:buFont typeface="Wingdings 2" pitchFamily="18" charset="2"/>
                  <a:buChar char="v"/>
                </a:pP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 พัสดุคงเหลือ มีตัวอยู่ตรงตามบัญชีหรือทะเบียนหรือไม่</a:t>
                </a:r>
              </a:p>
              <a:p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  <a:sym typeface="Wingdings 2"/>
                  </a:rPr>
                  <a:t></a:t>
                </a:r>
                <a:r>
                  <a:rPr lang="en-US" sz="1800" b="1" dirty="0" smtClean="0">
                    <a:latin typeface="EucrosiaUPC" pitchFamily="18" charset="-34"/>
                    <a:cs typeface="EucrosiaUPC" pitchFamily="18" charset="-34"/>
                    <a:sym typeface="Wingdings 2"/>
                  </a:rPr>
                  <a:t> </a:t>
                </a: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มีพัสดุใด</a:t>
                </a:r>
                <a:r>
                  <a:rPr lang="th-TH" sz="1800" b="1" dirty="0" smtClean="0">
                    <a:solidFill>
                      <a:srgbClr val="FF0000"/>
                    </a:solidFill>
                    <a:latin typeface="EucrosiaUPC" pitchFamily="18" charset="-34"/>
                    <a:cs typeface="EucrosiaUPC" pitchFamily="18" charset="-34"/>
                  </a:rPr>
                  <a:t>ชำรุด</a:t>
                </a: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th-TH" sz="1800" b="1" dirty="0" smtClean="0">
                    <a:solidFill>
                      <a:srgbClr val="00B050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rPr>
                  <a:t>เสื่อมคุณภาพ</a:t>
                </a:r>
                <a:r>
                  <a:rPr lang="th-TH" sz="1800" b="1" dirty="0" smtClean="0">
                    <a:solidFill>
                      <a:srgbClr val="00B0F0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th-TH" sz="1800" b="1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หรือสูญไป</a:t>
                </a: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เพราะเหตุใด หรือพัสดุใด</a:t>
                </a:r>
                <a:r>
                  <a:rPr lang="th-TH" sz="1800" b="1" dirty="0" smtClean="0">
                    <a:solidFill>
                      <a:srgbClr val="FF6600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rPr>
                  <a:t>ไม่จำเป็นต้องใช้  </a:t>
                </a:r>
                <a:r>
                  <a:rPr lang="th-TH" sz="1800" b="1" dirty="0" smtClean="0">
                    <a:latin typeface="EucrosiaUPC" pitchFamily="18" charset="-34"/>
                    <a:cs typeface="EucrosiaUPC" pitchFamily="18" charset="-34"/>
                  </a:rPr>
                  <a:t>ต่อไป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th-TH" sz="1800" b="1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th-TH" sz="1800" b="1" u="sng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รายงานผลการตรวจสอบต่อผู้แต่งตั้งภายใน </a:t>
                </a:r>
                <a:r>
                  <a:rPr lang="en-US" sz="1800" b="1" u="sng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30 </a:t>
                </a:r>
                <a:r>
                  <a:rPr lang="th-TH" sz="1800" b="1" u="sng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วันทำการ นับแต่วันเริ่มดำเนินการตรวจสอบพัสดุ</a:t>
                </a:r>
                <a:endParaRPr lang="th-TH" sz="1800" b="1" u="sng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203848" y="169476"/>
                <a:ext cx="2952328" cy="2251412"/>
                <a:chOff x="3203848" y="169476"/>
                <a:chExt cx="2952328" cy="225141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203848" y="476672"/>
                  <a:ext cx="2952328" cy="1944216"/>
                  <a:chOff x="323528" y="186068"/>
                  <a:chExt cx="3116559" cy="2013652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323528" y="186068"/>
                    <a:ext cx="3116559" cy="4308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Font typeface="Courier New" pitchFamily="49" charset="0"/>
                      <a:buChar char="o"/>
                    </a:pPr>
                    <a:r>
                      <a:rPr lang="th-TH" sz="21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rPr>
                      <a:t> เดือนสุดท้ายก่อนสิ้นปีงบประมาณ</a:t>
                    </a:r>
                    <a:endParaRPr lang="th-TH" sz="2100" dirty="0"/>
                  </a:p>
                </p:txBody>
              </p:sp>
              <p:pic>
                <p:nvPicPr>
                  <p:cNvPr id="11" name="Picture 10" descr="ปฏิทิน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91842" y="570084"/>
                    <a:ext cx="2716061" cy="1629636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526281" y="169476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 smtClean="0">
                      <a:latin typeface="EucrosiaUPC" pitchFamily="18" charset="-34"/>
                      <a:cs typeface="EucrosiaUPC" pitchFamily="18" charset="-34"/>
                      <a:sym typeface="Wingdings 2"/>
                    </a:rPr>
                    <a:t></a:t>
                  </a:r>
                  <a:endParaRPr lang="th-TH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3131840" y="5085184"/>
                <a:ext cx="936104" cy="864096"/>
                <a:chOff x="3131840" y="5085184"/>
                <a:chExt cx="936104" cy="864096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3131840" y="5301208"/>
                  <a:ext cx="936104" cy="648072"/>
                  <a:chOff x="3347864" y="5301208"/>
                  <a:chExt cx="936104" cy="648072"/>
                </a:xfrm>
                <a:solidFill>
                  <a:srgbClr val="FFC000"/>
                </a:solidFill>
              </p:grpSpPr>
              <p:sp>
                <p:nvSpPr>
                  <p:cNvPr id="19" name="Right Arrow 18"/>
                  <p:cNvSpPr/>
                  <p:nvPr/>
                </p:nvSpPr>
                <p:spPr>
                  <a:xfrm>
                    <a:off x="3347864" y="5301208"/>
                    <a:ext cx="936104" cy="648072"/>
                  </a:xfrm>
                  <a:prstGeom prst="rightArrow">
                    <a:avLst/>
                  </a:prstGeom>
                  <a:grpFill/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3347864" y="5446385"/>
                    <a:ext cx="81304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รายงาน</a:t>
                    </a:r>
                    <a:endParaRPr lang="th-TH" sz="2200" b="1" dirty="0"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3347864" y="5085184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 smtClean="0">
                      <a:sym typeface="Wingdings 2"/>
                    </a:rPr>
                    <a:t></a:t>
                  </a:r>
                  <a:endParaRPr lang="th-TH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580112" y="5229200"/>
                <a:ext cx="936104" cy="648072"/>
                <a:chOff x="5580112" y="3789040"/>
                <a:chExt cx="936104" cy="648072"/>
              </a:xfrm>
              <a:solidFill>
                <a:srgbClr val="FFC000"/>
              </a:solidFill>
            </p:grpSpPr>
            <p:sp>
              <p:nvSpPr>
                <p:cNvPr id="24" name="Right Arrow 23"/>
                <p:cNvSpPr/>
                <p:nvPr/>
              </p:nvSpPr>
              <p:spPr>
                <a:xfrm>
                  <a:off x="5580112" y="3789040"/>
                  <a:ext cx="936104" cy="648072"/>
                </a:xfrm>
                <a:prstGeom prst="rightArrow">
                  <a:avLst/>
                </a:prstGeom>
                <a:grpFill/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796136" y="3913892"/>
                  <a:ext cx="4571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dirty="0" smtClean="0">
                      <a:sym typeface="Wingdings 2"/>
                    </a:rPr>
                    <a:t></a:t>
                  </a:r>
                  <a:endParaRPr lang="th-TH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6300192" y="3212976"/>
                <a:ext cx="2736304" cy="1480619"/>
                <a:chOff x="6228184" y="4653136"/>
                <a:chExt cx="2736304" cy="1480619"/>
              </a:xfrm>
            </p:grpSpPr>
            <p:pic>
              <p:nvPicPr>
                <p:cNvPr id="41" name="Picture 40" descr="กรรมการ1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588224" y="4941168"/>
                  <a:ext cx="2122522" cy="119258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228184" y="4653136"/>
                  <a:ext cx="273630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1800" b="1" dirty="0" smtClean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“คณะกรรมการสอบหาข้อเท็จจริง”</a:t>
                  </a:r>
                  <a:r>
                    <a:rPr lang="th-TH" sz="1800" b="1" dirty="0" smtClean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endParaRPr lang="th-TH" sz="1800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3779912" y="2545740"/>
                <a:ext cx="2088232" cy="3835588"/>
                <a:chOff x="3779912" y="2545740"/>
                <a:chExt cx="2088232" cy="383558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779912" y="2947591"/>
                  <a:ext cx="2088232" cy="3433737"/>
                  <a:chOff x="3851920" y="-75584"/>
                  <a:chExt cx="2088232" cy="3433737"/>
                </a:xfrm>
              </p:grpSpPr>
              <p:pic>
                <p:nvPicPr>
                  <p:cNvPr id="9" name="Picture 8" descr="คน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4139952" y="575549"/>
                    <a:ext cx="1363725" cy="1702484"/>
                  </a:xfrm>
                  <a:prstGeom prst="rect">
                    <a:avLst/>
                  </a:prstGeom>
                </p:spPr>
              </p:pic>
              <p:sp>
                <p:nvSpPr>
                  <p:cNvPr id="12" name="Rectangle 11"/>
                  <p:cNvSpPr/>
                  <p:nvPr/>
                </p:nvSpPr>
                <p:spPr>
                  <a:xfrm>
                    <a:off x="3851920" y="-75584"/>
                    <a:ext cx="2088232" cy="769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หัวหน้า</a:t>
                    </a:r>
                  </a:p>
                  <a:p>
                    <a:pPr algn="ctr"/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หน่วยงานของรัฐ</a:t>
                    </a:r>
                    <a:endParaRPr lang="th-TH" sz="2200" dirty="0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067944" y="2250157"/>
                    <a:ext cx="1612942" cy="11079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หรือ</a:t>
                    </a:r>
                  </a:p>
                  <a:p>
                    <a:pPr algn="ctr"/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หัวหน้าหน่วยพัสดุ</a:t>
                    </a:r>
                  </a:p>
                  <a:p>
                    <a:pPr algn="ctr"/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ตามข้อ 205</a:t>
                    </a:r>
                    <a:endParaRPr lang="th-TH" sz="2200" dirty="0"/>
                  </a:p>
                </p:txBody>
              </p: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238249" y="2545740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 smtClean="0">
                      <a:sym typeface="Wingdings 2"/>
                    </a:rPr>
                    <a:t></a:t>
                  </a:r>
                  <a:endParaRPr lang="th-TH" dirty="0"/>
                </a:p>
              </p:txBody>
            </p:sp>
            <p:sp>
              <p:nvSpPr>
                <p:cNvPr id="46" name="Down Arrow 45"/>
                <p:cNvSpPr/>
                <p:nvPr/>
              </p:nvSpPr>
              <p:spPr>
                <a:xfrm>
                  <a:off x="4572000" y="2617748"/>
                  <a:ext cx="432048" cy="360040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3131840" y="3265820"/>
                <a:ext cx="1008112" cy="883260"/>
                <a:chOff x="3131840" y="3265820"/>
                <a:chExt cx="1008112" cy="88326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491880" y="3265820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 smtClean="0">
                      <a:sym typeface="Wingdings 2"/>
                    </a:rPr>
                    <a:t></a:t>
                  </a:r>
                  <a:endParaRPr lang="th-TH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3131840" y="3501008"/>
                  <a:ext cx="1008112" cy="648072"/>
                  <a:chOff x="3275856" y="3501008"/>
                  <a:chExt cx="936104" cy="648072"/>
                </a:xfrm>
                <a:solidFill>
                  <a:srgbClr val="FFC000"/>
                </a:solidFill>
              </p:grpSpPr>
              <p:sp>
                <p:nvSpPr>
                  <p:cNvPr id="17" name="Right Arrow 16"/>
                  <p:cNvSpPr/>
                  <p:nvPr/>
                </p:nvSpPr>
                <p:spPr>
                  <a:xfrm flipH="1">
                    <a:off x="3275856" y="3501008"/>
                    <a:ext cx="864096" cy="648072"/>
                  </a:xfrm>
                  <a:prstGeom prst="rightArrow">
                    <a:avLst/>
                  </a:prstGeom>
                  <a:grpFill/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3398917" y="3615407"/>
                    <a:ext cx="81304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แต่งตั้ง</a:t>
                    </a:r>
                    <a:endParaRPr lang="th-TH" sz="2200" dirty="0"/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5436096" y="4005064"/>
                <a:ext cx="1008112" cy="864096"/>
                <a:chOff x="7426031" y="2132856"/>
                <a:chExt cx="1008112" cy="86409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 flipH="1">
                  <a:off x="7426031" y="2348880"/>
                  <a:ext cx="1008112" cy="648072"/>
                  <a:chOff x="3347864" y="5301208"/>
                  <a:chExt cx="936104" cy="648072"/>
                </a:xfrm>
                <a:solidFill>
                  <a:srgbClr val="FFC000"/>
                </a:solidFill>
              </p:grpSpPr>
              <p:sp>
                <p:nvSpPr>
                  <p:cNvPr id="51" name="Right Arrow 50"/>
                  <p:cNvSpPr/>
                  <p:nvPr/>
                </p:nvSpPr>
                <p:spPr>
                  <a:xfrm>
                    <a:off x="3347864" y="5301208"/>
                    <a:ext cx="936104" cy="648072"/>
                  </a:xfrm>
                  <a:prstGeom prst="rightArrow">
                    <a:avLst/>
                  </a:prstGeom>
                  <a:grpFill/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347864" y="5446385"/>
                    <a:ext cx="813043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th-TH" sz="2200" b="1" dirty="0" smtClean="0">
                        <a:latin typeface="EucrosiaUPC" pitchFamily="18" charset="-34"/>
                        <a:cs typeface="EucrosiaUPC" pitchFamily="18" charset="-34"/>
                      </a:rPr>
                      <a:t>รายงาน</a:t>
                    </a:r>
                    <a:endParaRPr lang="th-TH" sz="2200" b="1" dirty="0"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7884368" y="2132856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 smtClean="0">
                      <a:sym typeface="Wingdings 2"/>
                    </a:rPr>
                    <a:t></a:t>
                  </a:r>
                  <a:endParaRPr lang="th-TH" dirty="0"/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6444208" y="1916832"/>
                <a:ext cx="2376264" cy="1323439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h-TH" sz="1600" b="1" u="sng" dirty="0" smtClean="0">
                    <a:solidFill>
                      <a:srgbClr val="C00000"/>
                    </a:solidFill>
                    <a:latin typeface="EucrosiaUPC" pitchFamily="18" charset="-34"/>
                    <a:cs typeface="EucrosiaUPC" pitchFamily="18" charset="-34"/>
                  </a:rPr>
                  <a:t> เว้นแต่เห็นได้อย่างชัดเจนว่า</a:t>
                </a:r>
                <a:r>
                  <a:rPr lang="th-TH" sz="1600" b="1" dirty="0" smtClean="0">
                    <a:latin typeface="EucrosiaUPC" pitchFamily="18" charset="-34"/>
                    <a:cs typeface="EucrosiaUPC" pitchFamily="18" charset="-34"/>
                  </a:rPr>
                  <a:t>เสื่อมสภาพเนื่องมาจากการใช้งานตามปกติ หรือสูญไปตามธรรมชาติ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th-TH" sz="1600" b="1" dirty="0" smtClean="0">
                    <a:latin typeface="EucrosiaUPC" pitchFamily="18" charset="-34"/>
                    <a:cs typeface="EucrosiaUPC" pitchFamily="18" charset="-34"/>
                  </a:rPr>
                  <a:t> ให้หัวหน้าหน่วยงานของรัฐพิจารณาสั่งการให้จำหน่ายต่อไปได้</a:t>
                </a:r>
                <a:endParaRPr lang="th-TH" sz="16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444208" y="233353"/>
                <a:ext cx="2376264" cy="1569660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h-TH" sz="1600" b="1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ถ้าผลการพิจารณาปรากฏว่า จะต้องหาตัวผู้รับผิดด้วย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th-TH" sz="1600" b="1" dirty="0" smtClean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 ให้หัวหน้าหน่วยงานของรัฐดำเนินการตามกฎหมายและระเบียบ ที่เกี่ยวข้องของทางราชการ หรือของหน่วยงานของรัฐนั้นต่อไป</a:t>
                </a:r>
                <a:endParaRPr lang="th-TH" sz="16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652120" y="1124744"/>
                <a:ext cx="792088" cy="2592288"/>
                <a:chOff x="5652120" y="1196752"/>
                <a:chExt cx="792088" cy="2592288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652120" y="3789040"/>
                  <a:ext cx="576064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6228184" y="1196752"/>
                  <a:ext cx="0" cy="259228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228184" y="1196752"/>
                  <a:ext cx="21602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Elbow Connector 66"/>
              <p:cNvCxnSpPr>
                <a:stCxn id="55" idx="3"/>
                <a:endCxn id="41" idx="3"/>
              </p:cNvCxnSpPr>
              <p:nvPr/>
            </p:nvCxnSpPr>
            <p:spPr>
              <a:xfrm flipH="1">
                <a:off x="8782754" y="2578552"/>
                <a:ext cx="37718" cy="1518750"/>
              </a:xfrm>
              <a:prstGeom prst="bentConnector3">
                <a:avLst>
                  <a:gd name="adj1" fmla="val -606077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7" name="Group 76"/>
              <p:cNvGrpSpPr/>
              <p:nvPr/>
            </p:nvGrpSpPr>
            <p:grpSpPr>
              <a:xfrm>
                <a:off x="6588224" y="4653136"/>
                <a:ext cx="2267744" cy="1584176"/>
                <a:chOff x="6588224" y="4653136"/>
                <a:chExt cx="2267744" cy="1584176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6588224" y="5036983"/>
                  <a:ext cx="2267744" cy="120032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Font typeface="Courier New" pitchFamily="49" charset="0"/>
                    <a:buChar char="o"/>
                  </a:pPr>
                  <a:r>
                    <a:rPr lang="th-TH" sz="1800" b="1" dirty="0" smtClean="0">
                      <a:solidFill>
                        <a:sysClr val="windowText" lastClr="000000"/>
                      </a:solidFill>
                      <a:latin typeface="EucrosiaUPC" pitchFamily="18" charset="-34"/>
                      <a:cs typeface="EucrosiaUPC" pitchFamily="18" charset="-34"/>
                    </a:rPr>
                    <a:t> เมื่อได้รับรายงาน และปรากฏว่ามีพัสดุ</a:t>
                  </a:r>
                </a:p>
                <a:p>
                  <a:pPr algn="ctr">
                    <a:buFont typeface="Arial" pitchFamily="34" charset="0"/>
                    <a:buChar char="•"/>
                  </a:pPr>
                  <a:r>
                    <a:rPr lang="th-TH" sz="1800" b="1" dirty="0" smtClean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1800" b="1" dirty="0" smtClean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ชำรุด</a:t>
                  </a:r>
                  <a:r>
                    <a:rPr lang="th-TH" sz="1800" b="1" dirty="0" smtClean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/ </a:t>
                  </a:r>
                  <a:r>
                    <a:rPr lang="th-TH" sz="1800" b="1" dirty="0" smtClean="0">
                      <a:solidFill>
                        <a:srgbClr val="006600"/>
                      </a:solidFill>
                      <a:latin typeface="EucrosiaUPC" pitchFamily="18" charset="-34"/>
                      <a:cs typeface="EucrosiaUPC" pitchFamily="18" charset="-34"/>
                    </a:rPr>
                    <a:t>เสื่อมสภาพ</a:t>
                  </a:r>
                  <a:r>
                    <a:rPr lang="th-TH" sz="1800" b="1" dirty="0" smtClean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/ สูญไป</a:t>
                  </a:r>
                </a:p>
                <a:p>
                  <a:pPr algn="ctr"/>
                  <a:r>
                    <a:rPr lang="th-TH" sz="1800" b="1" dirty="0" smtClean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/ </a:t>
                  </a:r>
                  <a:r>
                    <a:rPr lang="th-TH" sz="1800" b="1" dirty="0" smtClean="0">
                      <a:solidFill>
                        <a:srgbClr val="FF6600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ไม่จำเป็นต้องใช้ต่อไป</a:t>
                  </a:r>
                </a:p>
              </p:txBody>
            </p:sp>
            <p:sp>
              <p:nvSpPr>
                <p:cNvPr id="48" name="Down Arrow 47"/>
                <p:cNvSpPr/>
                <p:nvPr/>
              </p:nvSpPr>
              <p:spPr>
                <a:xfrm flipV="1">
                  <a:off x="7524328" y="4725144"/>
                  <a:ext cx="432048" cy="288032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956376" y="4653136"/>
                  <a:ext cx="4571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dirty="0" smtClean="0">
                      <a:sym typeface="Wingdings 2"/>
                    </a:rPr>
                    <a:t></a:t>
                  </a:r>
                  <a:endParaRPr lang="th-TH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90694" y="4725144"/>
                  <a:ext cx="7056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2000" b="1" dirty="0" smtClean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แต่งตั้ง</a:t>
                  </a:r>
                  <a:endParaRPr lang="th-TH" sz="2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79" name="คำบรรยายภาพแบบวงรี 3"/>
            <p:cNvSpPr/>
            <p:nvPr/>
          </p:nvSpPr>
          <p:spPr>
            <a:xfrm>
              <a:off x="107504" y="836712"/>
              <a:ext cx="1080120" cy="1035496"/>
            </a:xfrm>
            <a:prstGeom prst="wedgeEllipseCallout">
              <a:avLst>
                <a:gd name="adj1" fmla="val 37667"/>
                <a:gd name="adj2" fmla="val 5245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/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213 </a:t>
              </a:r>
              <a:endParaRPr lang="th-TH" sz="2400" b="1" dirty="0"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64088" y="404664"/>
            <a:ext cx="3312368" cy="3312368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7" name="Oval 6"/>
          <p:cNvSpPr/>
          <p:nvPr/>
        </p:nvSpPr>
        <p:spPr>
          <a:xfrm>
            <a:off x="611560" y="332656"/>
            <a:ext cx="4608512" cy="4752528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9" name="Oval 8"/>
          <p:cNvSpPr/>
          <p:nvPr/>
        </p:nvSpPr>
        <p:spPr>
          <a:xfrm>
            <a:off x="4572000" y="3573016"/>
            <a:ext cx="2880320" cy="2808312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aphicFrame>
        <p:nvGraphicFramePr>
          <p:cNvPr id="28" name="ไดอะแกรม 27"/>
          <p:cNvGraphicFramePr/>
          <p:nvPr>
            <p:extLst>
              <p:ext uri="{D42A27DB-BD31-4B8C-83A1-F6EECF244321}">
                <p14:modId xmlns:p14="http://schemas.microsoft.com/office/powerpoint/2010/main" xmlns="" val="573888608"/>
              </p:ext>
            </p:extLst>
          </p:nvPr>
        </p:nvGraphicFramePr>
        <p:xfrm>
          <a:off x="827584" y="404664"/>
          <a:ext cx="76328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3724" y="3933056"/>
            <a:ext cx="2400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(พ.ร.บ. มาตรา 4)</a:t>
            </a:r>
            <a:endParaRPr lang="th-TH" sz="3200" dirty="0"/>
          </a:p>
        </p:txBody>
      </p:sp>
      <p:grpSp>
        <p:nvGrpSpPr>
          <p:cNvPr id="1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504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60649"/>
            <a:ext cx="9540552" cy="6552727"/>
            <a:chOff x="0" y="260649"/>
            <a:chExt cx="9540552" cy="6552727"/>
          </a:xfrm>
        </p:grpSpPr>
        <p:pic>
          <p:nvPicPr>
            <p:cNvPr id="22" name="Picture 21" descr="ปักหมุด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597378" flipV="1">
              <a:off x="2154086" y="5211908"/>
              <a:ext cx="635006" cy="635006"/>
            </a:xfrm>
            <a:prstGeom prst="rect">
              <a:avLst/>
            </a:prstGeom>
          </p:spPr>
        </p:pic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611560" y="260649"/>
              <a:ext cx="7848872" cy="864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h-TH" sz="5000" b="1" dirty="0" smtClean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ส่วนที่ 4 การ</a:t>
              </a:r>
              <a:r>
                <a:rPr lang="th-TH" sz="5000" b="1" dirty="0">
                  <a:solidFill>
                    <a:schemeClr val="tx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จำหน่าย</a:t>
              </a:r>
            </a:p>
          </p:txBody>
        </p:sp>
        <p:sp>
          <p:nvSpPr>
            <p:cNvPr id="34823" name="AutoShape 8"/>
            <p:cNvSpPr>
              <a:spLocks noChangeArrowheads="1"/>
            </p:cNvSpPr>
            <p:nvPr/>
          </p:nvSpPr>
          <p:spPr bwMode="auto">
            <a:xfrm>
              <a:off x="532581" y="1772817"/>
              <a:ext cx="8359899" cy="3456383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anchor="ctr"/>
            <a:lstStyle/>
            <a:p>
              <a:pPr>
                <a:buFont typeface="Courier New" pitchFamily="49" charset="0"/>
                <a:buChar char="o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พัสดุใด</a:t>
              </a:r>
            </a:p>
            <a:p>
              <a:pPr marL="361950"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หมด</a:t>
              </a:r>
              <a:r>
                <a:rPr lang="th-TH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ความ</a:t>
              </a:r>
              <a:r>
                <a:rPr lang="th-TH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จำเป็น หรือ</a:t>
              </a:r>
            </a:p>
            <a:p>
              <a:pPr marL="361950"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หากใช้ต่อไป</a:t>
              </a:r>
              <a:r>
                <a:rPr lang="th-TH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จะสิ้นเปลืองค่าใช้จ่ายมาก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ให้เจ้าหน้าที่เสนอ</a:t>
              </a:r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รายงานต่อ</a:t>
              </a: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หัวหน้า</a:t>
              </a:r>
            </a:p>
            <a:p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   หน่วยงานของรัฐ</a:t>
              </a:r>
            </a:p>
            <a:p>
              <a:pPr>
                <a:buFont typeface="Courier New" pitchFamily="49" charset="0"/>
                <a:buChar char="o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เพื่อพิจารณาสั่งให้ดำเนินการตามวิธีการ </a:t>
              </a:r>
            </a:p>
            <a:p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   </a:t>
              </a:r>
              <a:r>
                <a:rPr lang="th-TH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“อย่างหนึ่งอย่างใด” </a:t>
              </a: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ดังต่อไปนี้</a:t>
              </a:r>
            </a:p>
          </p:txBody>
        </p:sp>
        <p:pic>
          <p:nvPicPr>
            <p:cNvPr id="34825" name="รูปภาพ 10" descr="int-auctio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956294"/>
              <a:ext cx="1212726" cy="1497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คำบรรยายภาพแบบวงรี 3"/>
            <p:cNvSpPr/>
            <p:nvPr/>
          </p:nvSpPr>
          <p:spPr>
            <a:xfrm>
              <a:off x="611560" y="332656"/>
              <a:ext cx="1368152" cy="1368152"/>
            </a:xfrm>
            <a:prstGeom prst="wedgeEllipseCallout">
              <a:avLst>
                <a:gd name="adj1" fmla="val 67208"/>
                <a:gd name="adj2" fmla="val 32054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8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800" b="1" dirty="0" smtClean="0">
                  <a:latin typeface="EucrosiaUPC" pitchFamily="18" charset="-34"/>
                  <a:cs typeface="EucrosiaUPC" pitchFamily="18" charset="-34"/>
                </a:rPr>
                <a:t>215 </a:t>
              </a:r>
              <a:endParaRPr lang="th-TH" sz="38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79712" y="1095708"/>
              <a:ext cx="468818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Font typeface="Courier New" pitchFamily="49" charset="0"/>
                <a:buChar char="o"/>
              </a:pPr>
              <a:r>
                <a:rPr lang="th-TH" sz="3800" b="1" dirty="0" smtClean="0">
                  <a:solidFill>
                    <a:srgbClr val="0000FF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หลังจากตรวจสอบพัสดุแล้ว</a:t>
              </a:r>
            </a:p>
          </p:txBody>
        </p:sp>
        <p:grpSp>
          <p:nvGrpSpPr>
            <p:cNvPr id="1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6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979712" y="5445224"/>
              <a:ext cx="676875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i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       โดยปกติให้แล้วเสร็จภายใน 60 วัน นับแต่วันที่</a:t>
              </a:r>
            </a:p>
            <a:p>
              <a:r>
                <a:rPr lang="th-TH" b="1" i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หัวหน้าหน่วยงานของรัฐสั่งการ (ข้อ 215 วรรคสอง)</a:t>
              </a:r>
              <a:endParaRPr lang="th-TH" i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23" name="Diagram 22"/>
            <p:cNvGraphicFramePr/>
            <p:nvPr/>
          </p:nvGraphicFramePr>
          <p:xfrm>
            <a:off x="4355976" y="1628800"/>
            <a:ext cx="5184576" cy="3816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sp>
          <p:nvSpPr>
            <p:cNvPr id="36871" name="Rectangle 10"/>
            <p:cNvSpPr>
              <a:spLocks noChangeArrowheads="1"/>
            </p:cNvSpPr>
            <p:nvPr/>
          </p:nvSpPr>
          <p:spPr bwMode="auto">
            <a:xfrm>
              <a:off x="2987824" y="476672"/>
              <a:ext cx="2880320" cy="11521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ให้ดำเนินการขาย</a:t>
              </a:r>
            </a:p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โดย</a:t>
              </a:r>
              <a:r>
                <a:rPr lang="th-TH" sz="34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วิธีทอดตลาด</a:t>
              </a:r>
              <a:r>
                <a:rPr lang="th-TH" sz="3400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ก่อน</a:t>
              </a:r>
            </a:p>
          </p:txBody>
        </p:sp>
        <p:sp>
          <p:nvSpPr>
            <p:cNvPr id="36872" name="Text Box 11"/>
            <p:cNvSpPr txBox="1">
              <a:spLocks noChangeArrowheads="1"/>
            </p:cNvSpPr>
            <p:nvPr/>
          </p:nvSpPr>
          <p:spPr bwMode="auto">
            <a:xfrm>
              <a:off x="6228184" y="316974"/>
              <a:ext cx="26642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Courier New" pitchFamily="49" charset="0"/>
                <a:buChar char="o"/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 ถ้าขายทอดตลาด</a:t>
              </a:r>
              <a:r>
                <a:rPr lang="th-TH" sz="2400" b="1" dirty="0">
                  <a:latin typeface="EucrosiaUPC" pitchFamily="18" charset="-34"/>
                  <a:cs typeface="EucrosiaUPC" pitchFamily="18" charset="-34"/>
                </a:rPr>
                <a:t>ไม่</a:t>
              </a: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ได้ผล</a:t>
              </a:r>
              <a:endParaRPr lang="th-TH" sz="2400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2" name="Diagram group"/>
            <p:cNvGrpSpPr/>
            <p:nvPr/>
          </p:nvGrpSpPr>
          <p:grpSpPr>
            <a:xfrm>
              <a:off x="899592" y="188640"/>
              <a:ext cx="1728192" cy="1728192"/>
              <a:chOff x="2119144" y="1359"/>
              <a:chExt cx="946286" cy="946286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2119144" y="1359"/>
                <a:ext cx="946286" cy="946286"/>
                <a:chOff x="2119144" y="1359"/>
                <a:chExt cx="946286" cy="946286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4" name="Oval 13"/>
                <p:cNvSpPr/>
                <p:nvPr/>
              </p:nvSpPr>
              <p:spPr>
                <a:xfrm>
                  <a:off x="2119144" y="1359"/>
                  <a:ext cx="946286" cy="946286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 prst="divot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5" name="Oval 4"/>
                <p:cNvSpPr/>
                <p:nvPr/>
              </p:nvSpPr>
              <p:spPr>
                <a:xfrm>
                  <a:off x="2257724" y="139939"/>
                  <a:ext cx="669126" cy="6691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th-TH" sz="6000" b="1" kern="1200" dirty="0" smtClean="0">
                      <a:solidFill>
                        <a:schemeClr val="bg1"/>
                      </a:solidFill>
                      <a:latin typeface="EucrosiaUPC" pitchFamily="18" charset="-34"/>
                      <a:cs typeface="EucrosiaUPC" pitchFamily="18" charset="-34"/>
                    </a:rPr>
                    <a:t>ขาย</a:t>
                  </a:r>
                  <a:endParaRPr lang="th-TH" sz="6000" b="1" kern="1200" dirty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</p:grpSp>
        <p:sp>
          <p:nvSpPr>
            <p:cNvPr id="16" name="คำบรรยายภาพแบบวงรี 3"/>
            <p:cNvSpPr/>
            <p:nvPr/>
          </p:nvSpPr>
          <p:spPr>
            <a:xfrm>
              <a:off x="323528" y="1844824"/>
              <a:ext cx="1368152" cy="1368152"/>
            </a:xfrm>
            <a:prstGeom prst="wedgeEllipseCallout">
              <a:avLst>
                <a:gd name="adj1" fmla="val 34487"/>
                <a:gd name="adj2" fmla="val -7237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215 (1)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44208" y="725795"/>
              <a:ext cx="2376264" cy="830997"/>
            </a:xfrm>
            <a:prstGeom prst="rect">
              <a:avLst/>
            </a:prstGeom>
            <a:ln>
              <a:solidFill>
                <a:srgbClr val="0000FF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ให้นำวิธีที่กำหนดเกี่ยวกับ</a:t>
              </a:r>
            </a:p>
            <a:p>
              <a:pPr algn="ctr"/>
              <a:r>
                <a:rPr lang="th-TH" sz="24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การซื้อมาใช้โดยอนุโลม</a:t>
              </a:r>
              <a:endParaRPr lang="th-TH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5736" y="2060848"/>
              <a:ext cx="4176464" cy="1107996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</a:rPr>
                <a:t> ให้ปฏิบัติตามประมวลกฎหมายแพ่งและพาณิชย์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</a:rPr>
                <a:t> ให้ </a:t>
              </a:r>
              <a:r>
                <a:rPr lang="th-TH" sz="22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“ประเมินราคาทรัพย์สิน” </a:t>
              </a:r>
              <a:r>
                <a:rPr lang="th-TH" sz="2200" b="1" dirty="0" smtClean="0">
                  <a:latin typeface="EucrosiaUPC" pitchFamily="18" charset="-34"/>
                  <a:cs typeface="EucrosiaUPC" pitchFamily="18" charset="-34"/>
                </a:rPr>
                <a:t>ก่อนการประกาศ</a:t>
              </a:r>
            </a:p>
            <a:p>
              <a:pPr marL="266700" algn="ctr">
                <a:buFont typeface="Courier New" pitchFamily="49" charset="0"/>
                <a:buChar char="o"/>
              </a:pPr>
              <a:r>
                <a:rPr lang="th-TH" sz="2200" b="1" dirty="0" smtClean="0">
                  <a:latin typeface="EucrosiaUPC" pitchFamily="18" charset="-34"/>
                  <a:cs typeface="EucrosiaUPC" pitchFamily="18" charset="-34"/>
                </a:rPr>
                <a:t> ผู้ทำการประเมิน คือ </a:t>
              </a: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“ผู้ที่ได้รับมอบหมาย”</a:t>
              </a:r>
              <a:endParaRPr lang="th-TH" sz="2200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3528" y="3573016"/>
              <a:ext cx="4104456" cy="1785104"/>
            </a:xfrm>
            <a:prstGeom prst="rect">
              <a:avLst/>
            </a:prstGeom>
            <a:ln>
              <a:solidFill>
                <a:srgbClr val="0000FF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พัสดุที่มีการจำหน่ายทั่วไป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ราคาที่ซื้อขายกันตามปกติในท้องตลาด หรือ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ราคาท้องถิ่นของสภาพปัจจุบันของพัสดุนั้น ณ  เวลาที่จะทำการขาย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ควรเปรียบเทียบราคาตามความเหมาะสม</a:t>
              </a:r>
              <a:endParaRPr lang="th-TH" sz="2200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16016" y="3573016"/>
              <a:ext cx="4104456" cy="1785104"/>
            </a:xfrm>
            <a:prstGeom prst="rect">
              <a:avLst/>
            </a:prstGeom>
            <a:ln>
              <a:solidFill>
                <a:srgbClr val="00660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22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พัสดุที่ไม่มีการจำหน่ายทั่วไป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ราคาตามลักษณะ ประเภท ชนิดของพัสดุ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อายุการใช้งาน</a:t>
              </a:r>
            </a:p>
            <a:p>
              <a:pPr marL="180975">
                <a:buFont typeface="Arial" pitchFamily="34" charset="0"/>
                <a:buChar char="•"/>
              </a:pPr>
              <a:r>
                <a:rPr lang="th-TH" sz="22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รวมทั้งสภาพและสถานที่ตั้งของพัสดุด้วย</a:t>
              </a:r>
            </a:p>
            <a:p>
              <a:pPr marL="180975"/>
              <a:endParaRPr lang="th-TH" sz="2200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91680" y="5517232"/>
              <a:ext cx="619268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เสนอ “หัวหน้าหน่วยงานของรัฐให้ความเห็นชอบราคาประเมิน”</a:t>
              </a:r>
            </a:p>
            <a:p>
              <a:pPr algn="ctr"/>
              <a:r>
                <a:rPr lang="th-TH" sz="22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โดยคำนึงถึงประโยชน์ของหน่วยงานของรัฐด้วย</a:t>
              </a:r>
              <a:endParaRPr lang="th-TH" sz="22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88224" y="1700808"/>
              <a:ext cx="2232248" cy="1446550"/>
            </a:xfrm>
            <a:prstGeom prst="rect">
              <a:avLst/>
            </a:prstGeom>
            <a:ln>
              <a:solidFill>
                <a:srgbClr val="FF660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หน่วยงานของรัฐ</a:t>
              </a:r>
            </a:p>
            <a:p>
              <a:pPr algn="ctr"/>
              <a:r>
                <a:rPr lang="th-TH" sz="22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จะจ้างผู้ประกอบการ</a:t>
              </a:r>
            </a:p>
            <a:p>
              <a:pPr algn="ctr"/>
              <a:r>
                <a:rPr lang="th-TH" sz="22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ที่ให้บริการขายทอดตลาดเป็นผู้ดำเนินการก็ได้</a:t>
              </a:r>
              <a:endParaRPr lang="th-TH" sz="2200" dirty="0">
                <a:solidFill>
                  <a:srgbClr val="FF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23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4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6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Oval 24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4211960" y="1628800"/>
              <a:ext cx="432048" cy="43204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2987824" y="3212976"/>
              <a:ext cx="360040" cy="36004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5580112" y="3212976"/>
              <a:ext cx="360040" cy="36004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Bent Arrow 33"/>
            <p:cNvSpPr/>
            <p:nvPr/>
          </p:nvSpPr>
          <p:spPr>
            <a:xfrm rot="10800000" flipH="1">
              <a:off x="1547664" y="5373216"/>
              <a:ext cx="720080" cy="432048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5" name="Bent Arrow 34"/>
            <p:cNvSpPr/>
            <p:nvPr/>
          </p:nvSpPr>
          <p:spPr>
            <a:xfrm rot="10800000">
              <a:off x="7322188" y="5387724"/>
              <a:ext cx="711273" cy="432048"/>
            </a:xfrm>
            <a:prstGeom prst="ben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cxnSp>
          <p:nvCxnSpPr>
            <p:cNvPr id="42" name="Elbow Connector 41"/>
            <p:cNvCxnSpPr/>
            <p:nvPr/>
          </p:nvCxnSpPr>
          <p:spPr>
            <a:xfrm>
              <a:off x="5364088" y="1628800"/>
              <a:ext cx="1224136" cy="288032"/>
            </a:xfrm>
            <a:prstGeom prst="bentConnector3">
              <a:avLst>
                <a:gd name="adj1" fmla="val -1355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Right Arrow 43"/>
            <p:cNvSpPr/>
            <p:nvPr/>
          </p:nvSpPr>
          <p:spPr>
            <a:xfrm>
              <a:off x="5868144" y="908720"/>
              <a:ext cx="504056" cy="43204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32</a:t>
            </a:fld>
            <a:endParaRPr lang="th-TH"/>
          </a:p>
        </p:txBody>
      </p:sp>
      <p:grpSp>
        <p:nvGrpSpPr>
          <p:cNvPr id="5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3" name="รูปภาพ 12" descr="ว8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692697"/>
            <a:ext cx="8222497" cy="3672407"/>
          </a:xfrm>
          <a:prstGeom prst="rect">
            <a:avLst/>
          </a:prstGeom>
        </p:spPr>
      </p:pic>
      <p:pic>
        <p:nvPicPr>
          <p:cNvPr id="14" name="รูปภาพ 13" descr="ว8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33703"/>
            <a:ext cx="8402352" cy="1631601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611560" y="2414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 โดยวิธีการขายทอดตลาด (ข้อ 215(1))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33</a:t>
            </a:fld>
            <a:endParaRPr lang="th-TH"/>
          </a:p>
        </p:txBody>
      </p:sp>
      <p:grpSp>
        <p:nvGrpSpPr>
          <p:cNvPr id="2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611560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 โดยวิธีการขายทอดตลาด (ข้อ 215(1))</a:t>
            </a:r>
            <a:endParaRPr lang="th-TH" dirty="0"/>
          </a:p>
        </p:txBody>
      </p:sp>
      <p:pic>
        <p:nvPicPr>
          <p:cNvPr id="14" name="รูปภาพ 13" descr="ว8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76589"/>
            <a:ext cx="8280920" cy="4588393"/>
          </a:xfrm>
          <a:prstGeom prst="rect">
            <a:avLst/>
          </a:prstGeom>
        </p:spPr>
      </p:pic>
      <p:pic>
        <p:nvPicPr>
          <p:cNvPr id="15" name="รูปภาพ 14" descr="ว8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200679"/>
            <a:ext cx="8496944" cy="110864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35496" y="0"/>
          <a:ext cx="91085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6" name="Picture 15" descr="บอร์ด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1622" y="3467754"/>
            <a:ext cx="1826602" cy="154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รายงานผล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437112"/>
            <a:ext cx="1423045" cy="142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35</a:t>
            </a:fld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8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Rectangle 10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Oval 6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899592" y="188640"/>
              <a:ext cx="1728192" cy="1728192"/>
              <a:chOff x="2119144" y="1359"/>
              <a:chExt cx="946286" cy="946286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" name="Oval 14"/>
              <p:cNvSpPr/>
              <p:nvPr/>
            </p:nvSpPr>
            <p:spPr>
              <a:xfrm>
                <a:off x="2119144" y="1359"/>
                <a:ext cx="946286" cy="94628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divot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2257724" y="139939"/>
                <a:ext cx="669126" cy="66912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6000" b="1" kern="1200" dirty="0" smtClean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rPr>
                  <a:t>ขาย</a:t>
                </a:r>
                <a:endParaRPr lang="th-TH" sz="6000" b="1" kern="1200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sp>
          <p:nvSpPr>
            <p:cNvPr id="17" name="คำบรรยายภาพแบบวงรี 3"/>
            <p:cNvSpPr/>
            <p:nvPr/>
          </p:nvSpPr>
          <p:spPr>
            <a:xfrm>
              <a:off x="323528" y="1844824"/>
              <a:ext cx="1368152" cy="1368152"/>
            </a:xfrm>
            <a:prstGeom prst="wedgeEllipseCallout">
              <a:avLst>
                <a:gd name="adj1" fmla="val 34487"/>
                <a:gd name="adj2" fmla="val -7237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215 (1)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688" y="3789040"/>
              <a:ext cx="684076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การขายอุปกรณ์อิเล็กทรอนิกส์ เช่น โทรศัพท์เคลื่อนที่ </a:t>
              </a:r>
              <a:r>
                <a:rPr lang="th-TH" b="1" dirty="0" err="1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แท็บเล็ต</a:t>
              </a:r>
              <a:endParaRPr lang="th-TH" b="1" dirty="0" smtClean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  <a:p>
              <a:pPr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ให้แก่เจ้าหน้าที่ของรัฐที่หน่วยงานของรัฐมอบให้ไว้ใช้งานในหน้าที่</a:t>
              </a:r>
            </a:p>
            <a:p>
              <a:pPr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เมื่อบุคคลดังกล่าวพ้นจากหน้าที่ หรืออุปกรณ์ดังกล่าวพ้นระยะเวลาการใช้งานแล้ว</a:t>
              </a:r>
            </a:p>
            <a:p>
              <a:pPr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โดยเจรจาตกลงราคากัน</a:t>
              </a:r>
              <a:endParaRPr lang="th-TH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43808" y="334397"/>
              <a:ext cx="5832648" cy="76944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การขายโดยวิธีเฉพาะเจาะจง</a:t>
              </a:r>
              <a:endParaRPr lang="th-TH" sz="44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74105" y="1196752"/>
              <a:ext cx="39581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ให้กระทำได้ในกรณีดังต่อไปนี้</a:t>
              </a:r>
              <a:endParaRPr lang="th-TH" sz="3200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87824" y="1772816"/>
              <a:ext cx="554461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การขายพัสดุครั้งหนึ่งซึ่งมีราคาซื้อหรือได้มา</a:t>
              </a:r>
              <a:r>
                <a:rPr lang="th-TH" b="1" u="sng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รวมกันไม่เกิน 500,000 บาท </a:t>
              </a:r>
              <a:r>
                <a:rPr lang="th-TH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โดยการเจรจาตกลงราคากัน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55776" y="2834933"/>
              <a:ext cx="6120680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การขายให้แก่หน่วยงานของรัฐ หรือองค์การสถานสาธารณกุศล ตามมาตรา 47(7) แห่งประมวลรัษฎากร</a:t>
              </a:r>
              <a:endParaRPr lang="th-TH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979712" y="2996952"/>
              <a:ext cx="43204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ข</a:t>
              </a:r>
              <a:endParaRPr lang="th-TH" b="1" dirty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115616" y="3933056"/>
              <a:ext cx="432048" cy="4320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ค</a:t>
              </a:r>
              <a:endParaRPr lang="th-TH" b="1" dirty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339752" y="1988840"/>
              <a:ext cx="432048" cy="432048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ก</a:t>
              </a:r>
              <a:endParaRPr lang="th-TH" b="1" dirty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graphicFrame>
          <p:nvGraphicFramePr>
            <p:cNvPr id="8" name="ไดอะแกรม 7"/>
            <p:cNvGraphicFramePr/>
            <p:nvPr/>
          </p:nvGraphicFramePr>
          <p:xfrm>
            <a:off x="467544" y="2027624"/>
            <a:ext cx="8495928" cy="4281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3" name="Diagram group"/>
            <p:cNvGrpSpPr/>
            <p:nvPr/>
          </p:nvGrpSpPr>
          <p:grpSpPr>
            <a:xfrm>
              <a:off x="899592" y="188640"/>
              <a:ext cx="1728192" cy="1728192"/>
              <a:chOff x="2119144" y="1359"/>
              <a:chExt cx="946286" cy="946286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grpSp>
            <p:nvGrpSpPr>
              <p:cNvPr id="14" name="Group 12"/>
              <p:cNvGrpSpPr/>
              <p:nvPr/>
            </p:nvGrpSpPr>
            <p:grpSpPr>
              <a:xfrm>
                <a:off x="2119144" y="1359"/>
                <a:ext cx="946286" cy="946286"/>
                <a:chOff x="2119144" y="1359"/>
                <a:chExt cx="946286" cy="946286"/>
              </a:xfrm>
              <a:grpFill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5" name="Oval 14"/>
                <p:cNvSpPr/>
                <p:nvPr/>
              </p:nvSpPr>
              <p:spPr>
                <a:xfrm>
                  <a:off x="2119144" y="1359"/>
                  <a:ext cx="946286" cy="946286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 prst="divot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4"/>
                <p:cNvSpPr/>
                <p:nvPr/>
              </p:nvSpPr>
              <p:spPr>
                <a:xfrm>
                  <a:off x="2257724" y="139939"/>
                  <a:ext cx="669126" cy="669126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lvl="0" algn="ctr" defTabSz="1422400">
                    <a:spcBef>
                      <a:spcPct val="0"/>
                    </a:spcBef>
                  </a:pPr>
                  <a:r>
                    <a:rPr lang="th-TH" sz="4400" b="1" dirty="0" smtClean="0">
                      <a:solidFill>
                        <a:schemeClr val="bg1"/>
                      </a:solidFill>
                      <a:latin typeface="EucrosiaUPC" pitchFamily="18" charset="-34"/>
                      <a:cs typeface="EucrosiaUPC" pitchFamily="18" charset="-34"/>
                    </a:rPr>
                    <a:t>แลก</a:t>
                  </a:r>
                </a:p>
                <a:p>
                  <a:pPr lvl="0" algn="ctr" defTabSz="1422400">
                    <a:spcBef>
                      <a:spcPct val="0"/>
                    </a:spcBef>
                  </a:pPr>
                  <a:r>
                    <a:rPr lang="th-TH" sz="4400" b="1" dirty="0" smtClean="0">
                      <a:solidFill>
                        <a:schemeClr val="bg1"/>
                      </a:solidFill>
                      <a:latin typeface="EucrosiaUPC" pitchFamily="18" charset="-34"/>
                      <a:cs typeface="EucrosiaUPC" pitchFamily="18" charset="-34"/>
                    </a:rPr>
                    <a:t>เปลี่ยน</a:t>
                  </a:r>
                  <a:endParaRPr lang="th-TH" sz="4400" b="1" kern="1200" dirty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</p:grpSp>
        <p:sp>
          <p:nvSpPr>
            <p:cNvPr id="17" name="คำบรรยายภาพแบบวงรี 3"/>
            <p:cNvSpPr/>
            <p:nvPr/>
          </p:nvSpPr>
          <p:spPr>
            <a:xfrm>
              <a:off x="323528" y="1844824"/>
              <a:ext cx="1368152" cy="1368152"/>
            </a:xfrm>
            <a:prstGeom prst="wedgeEllipseCallout">
              <a:avLst>
                <a:gd name="adj1" fmla="val 33095"/>
                <a:gd name="adj2" fmla="val -64717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215 (2)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99792" y="260648"/>
              <a:ext cx="6048672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  <a:defRPr/>
              </a:pPr>
              <a:r>
                <a:rPr lang="th-TH" sz="4200" b="1" dirty="0" smtClean="0">
                  <a:latin typeface="EucrosiaUPC" pitchFamily="18" charset="-34"/>
                  <a:cs typeface="EucrosiaUPC" pitchFamily="18" charset="-34"/>
                </a:rPr>
                <a:t> ให้ดำเนินการตามวิธีการแลกเปลี่ยนที่กำหนดไว้ในระเบียบฯ</a:t>
              </a:r>
              <a:endParaRPr lang="en-US" sz="4200" b="1" dirty="0">
                <a:latin typeface="EucrosiaUPC" pitchFamily="18" charset="-34"/>
                <a:cs typeface="EucrosiaUPC" pitchFamily="18" charset="-34"/>
              </a:endParaRPr>
            </a:p>
          </p:txBody>
        </p:sp>
        <p:pic>
          <p:nvPicPr>
            <p:cNvPr id="19" name="Picture 18" descr="แลกเปลี่ยน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248" y="908720"/>
              <a:ext cx="1828247" cy="1352903"/>
            </a:xfrm>
            <a:prstGeom prst="rect">
              <a:avLst/>
            </a:prstGeom>
          </p:spPr>
        </p:pic>
        <p:grpSp>
          <p:nvGrpSpPr>
            <p:cNvPr id="20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1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25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Oval 21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72008"/>
            <a:ext cx="9468544" cy="6741368"/>
            <a:chOff x="0" y="72008"/>
            <a:chExt cx="9468544" cy="674136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771800" y="692696"/>
              <a:ext cx="604867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  <a:sym typeface="Wingdings 2"/>
                </a:rPr>
                <a:t></a:t>
              </a:r>
              <a:r>
                <a:rPr lang="en-US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  <a:sym typeface="Wingdings 2"/>
                </a:rPr>
                <a:t> </a:t>
              </a:r>
              <a:r>
                <a:rPr lang="th-TH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เป็น</a:t>
              </a:r>
              <a:r>
                <a:rPr lang="th-TH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พัสดุที่หมดความจำเป็น หรือ หาก</a:t>
              </a:r>
              <a:r>
                <a:rPr lang="th-TH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ใช้ต่อไป</a:t>
              </a:r>
              <a:r>
                <a:rPr lang="th-TH" b="1" dirty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จะสิ้นเปลืองค่าใช้จ่ายมาก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9592" y="404664"/>
              <a:ext cx="1728192" cy="16561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th-TH" sz="1000" b="1" dirty="0" smtClean="0">
                <a:latin typeface="EucrosiaUPC" pitchFamily="18" charset="-34"/>
                <a:cs typeface="EucrosiaUPC" pitchFamily="18" charset="-34"/>
              </a:endParaRPr>
            </a:p>
            <a:p>
              <a:pPr algn="ctr"/>
              <a:r>
                <a:rPr lang="th-TH" sz="5400" b="1" dirty="0" smtClean="0">
                  <a:latin typeface="EucrosiaUPC" pitchFamily="18" charset="-34"/>
                  <a:cs typeface="EucrosiaUPC" pitchFamily="18" charset="-34"/>
                </a:rPr>
                <a:t>โอน</a:t>
              </a:r>
              <a:endParaRPr lang="th-TH" sz="54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2" name="คำบรรยายภาพแบบวงรี 3"/>
            <p:cNvSpPr/>
            <p:nvPr/>
          </p:nvSpPr>
          <p:spPr>
            <a:xfrm>
              <a:off x="395536" y="2144856"/>
              <a:ext cx="1368152" cy="1356152"/>
            </a:xfrm>
            <a:prstGeom prst="wedgeEllipseCallout">
              <a:avLst>
                <a:gd name="adj1" fmla="val 38665"/>
                <a:gd name="adj2" fmla="val -73139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215(3) </a:t>
              </a:r>
              <a:endParaRPr lang="th-TH" sz="24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1800" y="1556792"/>
              <a:ext cx="56886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 2" pitchFamily="18" charset="2"/>
                <a:buChar char="v"/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โอนให้แก่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9792" y="188640"/>
              <a:ext cx="56886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800" b="1" dirty="0" smtClean="0">
                  <a:latin typeface="EucrosiaUPC" pitchFamily="18" charset="-34"/>
                  <a:cs typeface="EucrosiaUPC" pitchFamily="18" charset="-34"/>
                </a:rPr>
                <a:t> การโอน จะกระทำได้ตามเงื่อนไขดังนี้</a:t>
              </a:r>
              <a:endParaRPr lang="th-TH" sz="3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99792" y="3140968"/>
              <a:ext cx="67687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h-TH" b="1" dirty="0" smtClean="0">
                  <a:solidFill>
                    <a:srgbClr val="006600"/>
                  </a:solidFill>
                  <a:latin typeface="EucrosiaUPC" pitchFamily="18" charset="-34"/>
                  <a:cs typeface="EucrosiaUPC" pitchFamily="18" charset="-34"/>
                </a:rPr>
                <a:t> ทั้งนี้ ให้มีหลักฐานการส่งมอบไว้ต่อกันด้วย </a:t>
              </a:r>
              <a:endParaRPr lang="th-TH" dirty="0">
                <a:solidFill>
                  <a:srgbClr val="0066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3848" y="1916832"/>
              <a:ext cx="3456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หน่วยงานของรัฐ หรือ</a:t>
              </a:r>
              <a:endParaRPr lang="th-TH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03848" y="2276872"/>
              <a:ext cx="56166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องค์การสถานสาธารณกุศลตามมาตรา 47(7) แห่งประมวลรัษฎากร</a:t>
              </a:r>
              <a:endParaRPr lang="th-TH" dirty="0"/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1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308304" y="4509120"/>
              <a:ext cx="1728192" cy="172819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ts val="3500"/>
                </a:lnSpc>
                <a:buFont typeface="Arial" pitchFamily="34" charset="0"/>
                <a:buChar char="•"/>
              </a:pPr>
              <a:endParaRPr lang="th-TH" sz="40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940152" y="3789040"/>
              <a:ext cx="1728192" cy="17281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th-TH" sz="1400" dirty="0" smtClean="0"/>
            </a:p>
            <a:p>
              <a:pPr algn="ctr"/>
              <a:r>
                <a:rPr lang="th-TH" sz="4000" b="1" dirty="0" smtClean="0">
                  <a:latin typeface="EucrosiaUPC" pitchFamily="18" charset="-34"/>
                  <a:cs typeface="EucrosiaUPC" pitchFamily="18" charset="-34"/>
                </a:rPr>
                <a:t>ทำลาย</a:t>
              </a:r>
              <a:endParaRPr lang="th-TH" sz="40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15937" y="4932976"/>
              <a:ext cx="960519" cy="1016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แปร</a:t>
              </a:r>
            </a:p>
            <a:p>
              <a:pPr algn="ctr">
                <a:lnSpc>
                  <a:spcPts val="3500"/>
                </a:lnSpc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สภาพ</a:t>
              </a:r>
              <a:endParaRPr lang="th-TH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616" y="4293096"/>
              <a:ext cx="496855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 dirty="0" smtClean="0">
                  <a:latin typeface="EucrosiaUPC" pitchFamily="18" charset="-34"/>
                  <a:cs typeface="EucrosiaUPC" pitchFamily="18" charset="-34"/>
                </a:rPr>
                <a:t>ตามหลักเกณฑ์และวิธีการ</a:t>
              </a:r>
            </a:p>
            <a:p>
              <a:pPr algn="ctr"/>
              <a:r>
                <a:rPr lang="th-TH" sz="3400" b="1" dirty="0" smtClean="0">
                  <a:latin typeface="EucrosiaUPC" pitchFamily="18" charset="-34"/>
                  <a:cs typeface="EucrosiaUPC" pitchFamily="18" charset="-34"/>
                </a:rPr>
                <a:t>ที่หน่วยงานของรัฐ</a:t>
              </a:r>
            </a:p>
            <a:p>
              <a:pPr algn="ctr"/>
              <a:r>
                <a:rPr lang="th-TH" sz="3400" b="1" dirty="0" smtClean="0">
                  <a:latin typeface="EucrosiaUPC" pitchFamily="18" charset="-34"/>
                  <a:cs typeface="EucrosiaUPC" pitchFamily="18" charset="-34"/>
                </a:rPr>
                <a:t>กำหนด</a:t>
              </a:r>
              <a:endParaRPr lang="th-TH" sz="3400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7" name="คำบรรยายภาพแบบวงรี 3"/>
            <p:cNvSpPr/>
            <p:nvPr/>
          </p:nvSpPr>
          <p:spPr>
            <a:xfrm>
              <a:off x="7524328" y="3068960"/>
              <a:ext cx="1368152" cy="1368152"/>
            </a:xfrm>
            <a:prstGeom prst="wedgeEllipseCallout">
              <a:avLst>
                <a:gd name="adj1" fmla="val -50448"/>
                <a:gd name="adj2" fmla="val 48762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2400" b="1" dirty="0" smtClean="0">
                  <a:latin typeface="EucrosiaUPC" pitchFamily="18" charset="-34"/>
                  <a:cs typeface="EucrosiaUPC" pitchFamily="18" charset="-34"/>
                </a:rPr>
                <a:t>215(4) </a:t>
              </a:r>
              <a:endParaRPr lang="th-TH" sz="24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08" y="72008"/>
              <a:ext cx="8964488" cy="666936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Picture 35" descr="ปากกา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148" y="5067498"/>
              <a:ext cx="1642288" cy="13138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38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3" name="Picture 12" descr="54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56205" cy="38161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5576" y="260648"/>
            <a:ext cx="771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39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55576" y="356463"/>
            <a:ext cx="771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</a:t>
            </a:r>
          </a:p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14" name="Picture 13" descr="54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051" y="1916832"/>
            <a:ext cx="864642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3"/>
            <a:ext cx="7772400" cy="785813"/>
          </a:xfr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/>
            </a:r>
            <a:br>
              <a:rPr lang="th-TH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การบริหารพัสดุ</a:t>
            </a:r>
            <a:br>
              <a:rPr lang="th-TH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</a:br>
            <a:endParaRPr lang="th-TH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23" y="1960579"/>
            <a:ext cx="7718425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	ควบคุมและดูแลพัสดุให้มีการใช้และการบริหารพัสดุที่เหมาะสม คุ้มค่า และเกิดประโยชน์ต่อหน่วยงานของรัฐให้มาก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ที่สุด (มาตรา 112)</a:t>
            </a:r>
            <a:endParaRPr lang="th-TH" sz="36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15" y="3978930"/>
            <a:ext cx="731400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        การ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เก็บ การบันทึก การ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เบิกจ่าย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การยืม การ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ตรวจสอบ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การบำรุงรักษา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และ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การจำหน่าย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พัสดุ ให้เป็นไปตาม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ระเบียบที่รัฐมนตรีกำหนด 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(มาตรา 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113)</a:t>
            </a:r>
            <a:endParaRPr lang="th-TH" sz="3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5" name="Picture 4" descr="ปักหมุ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96196"/>
            <a:ext cx="684932" cy="684932"/>
          </a:xfrm>
          <a:prstGeom prst="rect">
            <a:avLst/>
          </a:prstGeom>
        </p:spPr>
      </p:pic>
      <p:pic>
        <p:nvPicPr>
          <p:cNvPr id="6" name="Picture 5" descr="ปักหมุ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772" y="1879972"/>
            <a:ext cx="684932" cy="684932"/>
          </a:xfrm>
          <a:prstGeom prst="rect">
            <a:avLst/>
          </a:prstGeom>
        </p:spPr>
      </p:pic>
      <p:pic>
        <p:nvPicPr>
          <p:cNvPr id="7" name="Picture 6" descr="ซ่อม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71785"/>
            <a:ext cx="2088232" cy="1663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546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657" y="2276872"/>
            <a:ext cx="8600815" cy="3041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40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5576" y="476672"/>
            <a:ext cx="771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</a:t>
            </a:r>
          </a:p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41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55576" y="334397"/>
            <a:ext cx="771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ซ้อมความเข้าใจการจำหน่ายพัสดุด้วยวิธีการการโอน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14" name="Picture 13" descr="546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13422"/>
            <a:ext cx="8568952" cy="991852"/>
          </a:xfrm>
          <a:prstGeom prst="rect">
            <a:avLst/>
          </a:prstGeom>
        </p:spPr>
      </p:pic>
      <p:pic>
        <p:nvPicPr>
          <p:cNvPr id="15" name="Picture 14" descr="546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59195"/>
            <a:ext cx="8610432" cy="377679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42</a:t>
            </a:fld>
            <a:endParaRPr lang="th-TH"/>
          </a:p>
        </p:txBody>
      </p:sp>
      <p:grpSp>
        <p:nvGrpSpPr>
          <p:cNvPr id="33" name="Group 32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pic>
          <p:nvPicPr>
            <p:cNvPr id="20" name="Picture 19" descr="เงิน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672" y="116632"/>
              <a:ext cx="2808312" cy="198884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971600" y="1916830"/>
              <a:ext cx="3960440" cy="2016226"/>
              <a:chOff x="971600" y="1916830"/>
              <a:chExt cx="3960440" cy="2016226"/>
            </a:xfrm>
          </p:grpSpPr>
          <p:sp>
            <p:nvSpPr>
              <p:cNvPr id="18" name="Bent Arrow 17"/>
              <p:cNvSpPr/>
              <p:nvPr/>
            </p:nvSpPr>
            <p:spPr>
              <a:xfrm rot="5400000" flipV="1">
                <a:off x="1871698" y="1088739"/>
                <a:ext cx="1944219" cy="3744416"/>
              </a:xfrm>
              <a:prstGeom prst="ben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15208" y="1916830"/>
                <a:ext cx="29168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1" dirty="0" smtClean="0">
                    <a:solidFill>
                      <a:schemeClr val="bg1"/>
                    </a:solidFill>
                    <a:latin typeface="EucrosiaUPC" pitchFamily="18" charset="-34"/>
                    <a:cs typeface="EucrosiaUPC" pitchFamily="18" charset="-34"/>
                  </a:rPr>
                  <a:t>ให้ถือปฏิบัติตาม</a:t>
                </a:r>
                <a:endParaRPr lang="th-TH" sz="4000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499992" y="260648"/>
              <a:ext cx="2880320" cy="288032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คำบรรยายภาพแบบวงรี 3"/>
            <p:cNvSpPr/>
            <p:nvPr/>
          </p:nvSpPr>
          <p:spPr>
            <a:xfrm>
              <a:off x="7452320" y="836712"/>
              <a:ext cx="1368152" cy="1356152"/>
            </a:xfrm>
            <a:prstGeom prst="wedgeEllipseCallout">
              <a:avLst>
                <a:gd name="adj1" fmla="val -82473"/>
                <a:gd name="adj2" fmla="val -18355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3000"/>
                </a:lnSpc>
              </a:pPr>
              <a:r>
                <a:rPr lang="th-TH" sz="3600" b="1" dirty="0" smtClean="0">
                  <a:latin typeface="EucrosiaUPC" pitchFamily="18" charset="-34"/>
                  <a:cs typeface="EucrosiaUPC" pitchFamily="18" charset="-34"/>
                </a:rPr>
                <a:t>216 </a:t>
              </a:r>
              <a:endParaRPr lang="th-TH" sz="36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6280" y="801286"/>
              <a:ext cx="2286000" cy="21236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th-TH" sz="4400" b="1" dirty="0" smtClean="0">
                  <a:solidFill>
                    <a:srgbClr val="FF66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เงินที่ได้จากการจำหน่ายพัสดุ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1720" y="3214717"/>
              <a:ext cx="6264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กฎหมายว่าด้วยวิธีการงบประมาณ หรือ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1720" y="3956863"/>
              <a:ext cx="61926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กฎหมายที่เกี่ยวข้องทางการเงินของหน่วยงานของรัฐนั้น หรือ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1720" y="5158933"/>
              <a:ext cx="619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th-TH" sz="3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ข้อตกลงในส่วนที่ใช้เงินกู้หรือเงินช่วยเหลือ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23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5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Rectangle 27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72008" y="72008"/>
            <a:ext cx="8964488" cy="666936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88640"/>
            <a:ext cx="9144000" cy="6624736"/>
            <a:chOff x="0" y="188640"/>
            <a:chExt cx="9144000" cy="6624736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1763688" y="332656"/>
              <a:ext cx="6984776" cy="107156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5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การจำหน่ายเป็นสูญ</a:t>
              </a:r>
              <a:endPara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8" name="ไดอะแกรม 7"/>
            <p:cNvGraphicFramePr/>
            <p:nvPr/>
          </p:nvGraphicFramePr>
          <p:xfrm>
            <a:off x="467544" y="1844824"/>
            <a:ext cx="8532440" cy="4453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คำบรรยายภาพแบบวงรี 3"/>
            <p:cNvSpPr/>
            <p:nvPr/>
          </p:nvSpPr>
          <p:spPr>
            <a:xfrm>
              <a:off x="683568" y="188640"/>
              <a:ext cx="1512168" cy="1500168"/>
            </a:xfrm>
            <a:prstGeom prst="wedgeEllipseCallout">
              <a:avLst>
                <a:gd name="adj1" fmla="val 40554"/>
                <a:gd name="adj2" fmla="val 54467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4000" b="1" dirty="0" smtClean="0">
                  <a:latin typeface="EucrosiaUPC" pitchFamily="18" charset="-34"/>
                  <a:cs typeface="EucrosiaUPC" pitchFamily="18" charset="-34"/>
                </a:rPr>
                <a:t>217</a:t>
              </a: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07704" y="5517232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116632"/>
            <a:ext cx="9144000" cy="6696744"/>
            <a:chOff x="0" y="116632"/>
            <a:chExt cx="9144000" cy="6696744"/>
          </a:xfrm>
        </p:grpSpPr>
        <p:sp>
          <p:nvSpPr>
            <p:cNvPr id="8" name="สี่เหลี่ยมมุมมน 5"/>
            <p:cNvSpPr/>
            <p:nvPr/>
          </p:nvSpPr>
          <p:spPr>
            <a:xfrm>
              <a:off x="1763688" y="332656"/>
              <a:ext cx="6912768" cy="107156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54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การจำหน่ายเป็นสูญ</a:t>
              </a:r>
              <a:endPara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9" name="คำบรรยายภาพแบบวงรี 3"/>
            <p:cNvSpPr/>
            <p:nvPr/>
          </p:nvSpPr>
          <p:spPr>
            <a:xfrm>
              <a:off x="683568" y="116632"/>
              <a:ext cx="1440160" cy="1368152"/>
            </a:xfrm>
            <a:prstGeom prst="wedgeEllipseCallout">
              <a:avLst>
                <a:gd name="adj1" fmla="val 40554"/>
                <a:gd name="adj2" fmla="val 54467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217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0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3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5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sp>
          <p:nvSpPr>
            <p:cNvPr id="18" name="สี่เหลี่ยมผืนผ้ามุมมน 5"/>
            <p:cNvSpPr/>
            <p:nvPr/>
          </p:nvSpPr>
          <p:spPr>
            <a:xfrm>
              <a:off x="5292080" y="2176988"/>
              <a:ext cx="3312368" cy="504056"/>
            </a:xfrm>
            <a:prstGeom prst="roundRect">
              <a:avLst/>
            </a:prstGeom>
            <a:solidFill>
              <a:srgbClr val="FFFF9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หัวหน้าหน่วยงานของรัฐ</a:t>
              </a:r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9" name="สี่เหลี่ยมผืนผ้ามุมมน 6"/>
            <p:cNvSpPr/>
            <p:nvPr/>
          </p:nvSpPr>
          <p:spPr>
            <a:xfrm>
              <a:off x="5292080" y="1600924"/>
              <a:ext cx="3312368" cy="50405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Courier New" pitchFamily="49" charset="0"/>
                <a:buChar char="o"/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ผู้อนุมัติ</a:t>
              </a:r>
              <a:endParaRPr lang="th-TH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0" name="สี่เหลี่ยมผืนผ้า 7"/>
            <p:cNvSpPr/>
            <p:nvPr/>
          </p:nvSpPr>
          <p:spPr>
            <a:xfrm>
              <a:off x="611560" y="2176988"/>
              <a:ext cx="3920071" cy="468052"/>
            </a:xfrm>
            <a:prstGeom prst="rect">
              <a:avLst/>
            </a:prstGeom>
            <a:solidFill>
              <a:srgbClr val="FFFFB7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ไม่</a:t>
              </a: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เกิน </a:t>
              </a:r>
              <a:r>
                <a:rPr lang="en-US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1,000,000</a:t>
              </a: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บาท</a:t>
              </a:r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1" name="สี่เหลี่ยมผืนผ้า 8"/>
            <p:cNvSpPr/>
            <p:nvPr/>
          </p:nvSpPr>
          <p:spPr>
            <a:xfrm>
              <a:off x="611560" y="2753052"/>
              <a:ext cx="3920071" cy="432048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เกิน </a:t>
              </a:r>
              <a:r>
                <a:rPr lang="en-US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1,000,000</a:t>
              </a:r>
              <a:r>
                <a:rPr lang="th-TH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บาท</a:t>
              </a:r>
            </a:p>
            <a:p>
              <a:pPr algn="ctr"/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4" name="สี่เหลี่ยมผืนผ้ามุมมน 12"/>
            <p:cNvSpPr/>
            <p:nvPr/>
          </p:nvSpPr>
          <p:spPr>
            <a:xfrm>
              <a:off x="5292080" y="4077072"/>
              <a:ext cx="3312368" cy="603940"/>
            </a:xfrm>
            <a:prstGeom prst="roundRect">
              <a:avLst/>
            </a:prstGeom>
            <a:solidFill>
              <a:srgbClr val="CCFF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ผู้ว่าราชการ</a:t>
              </a:r>
              <a:r>
                <a:rPr lang="th-TH" sz="2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จังหวัด / ผู้ว่า กทม. /    นายกเมืองพัทยา แล้วแต่กรณี </a:t>
              </a:r>
              <a:endParaRPr lang="th-TH" sz="20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7" name="สี่เหลี่ยมผืนผ้า 15"/>
            <p:cNvSpPr/>
            <p:nvPr/>
          </p:nvSpPr>
          <p:spPr>
            <a:xfrm>
              <a:off x="611560" y="1600924"/>
              <a:ext cx="3920069" cy="50405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Courier New" pitchFamily="49" charset="0"/>
                <a:buChar char="o"/>
              </a:pPr>
              <a:r>
                <a:rPr lang="th-TH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 ราคาซื้อหรือ</a:t>
              </a:r>
              <a:r>
                <a:rPr lang="th-TH" b="1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ได้มารวมกัน</a:t>
              </a:r>
              <a:endParaRPr lang="th-TH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8" name="ลูกศรขวา 16"/>
            <p:cNvSpPr/>
            <p:nvPr/>
          </p:nvSpPr>
          <p:spPr>
            <a:xfrm>
              <a:off x="4571999" y="2285000"/>
              <a:ext cx="720081" cy="252028"/>
            </a:xfrm>
            <a:prstGeom prst="rightArrow">
              <a:avLst/>
            </a:prstGeom>
            <a:solidFill>
              <a:srgbClr val="CCFF66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29" name="ลูกศรขวา 17"/>
            <p:cNvSpPr/>
            <p:nvPr/>
          </p:nvSpPr>
          <p:spPr>
            <a:xfrm>
              <a:off x="4531629" y="3509136"/>
              <a:ext cx="760451" cy="252028"/>
            </a:xfrm>
            <a:prstGeom prst="rightArrow">
              <a:avLst/>
            </a:prstGeom>
            <a:solidFill>
              <a:srgbClr val="FF99FF"/>
            </a:solidFill>
            <a:ln w="28575">
              <a:solidFill>
                <a:srgbClr val="FF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0" name="ลูกศรขวา 18"/>
            <p:cNvSpPr/>
            <p:nvPr/>
          </p:nvSpPr>
          <p:spPr>
            <a:xfrm>
              <a:off x="4499992" y="4265220"/>
              <a:ext cx="792088" cy="239023"/>
            </a:xfrm>
            <a:prstGeom prst="rightArrow">
              <a:avLst/>
            </a:prstGeom>
            <a:solidFill>
              <a:srgbClr val="00CC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1" name="ลูกศรขวา 19"/>
            <p:cNvSpPr/>
            <p:nvPr/>
          </p:nvSpPr>
          <p:spPr>
            <a:xfrm>
              <a:off x="4499992" y="4841284"/>
              <a:ext cx="792088" cy="25202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3" name="สี่เหลี่ยมผืนผ้ามุมมน 5"/>
            <p:cNvSpPr/>
            <p:nvPr/>
          </p:nvSpPr>
          <p:spPr>
            <a:xfrm>
              <a:off x="5292080" y="3257108"/>
              <a:ext cx="3312368" cy="792088"/>
            </a:xfrm>
            <a:prstGeom prst="roundRect">
              <a:avLst/>
            </a:prstGeom>
            <a:solidFill>
              <a:srgbClr val="FF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กระทรวงการคลัง</a:t>
              </a:r>
              <a:endParaRPr lang="th-TH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3257109"/>
              <a:ext cx="3888432" cy="810478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  <a:buFont typeface="Arial" pitchFamily="34" charset="0"/>
                <a:buChar char="•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ราชการส่วนกลาง</a:t>
              </a:r>
            </a:p>
            <a:p>
              <a:pPr algn="ctr">
                <a:lnSpc>
                  <a:spcPts val="2800"/>
                </a:lnSpc>
                <a:buFont typeface="Arial" pitchFamily="34" charset="0"/>
                <a:buChar char="•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ราชการส่วนภูมิภาค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1560" y="4121204"/>
              <a:ext cx="3888432" cy="523220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ราชการส่วนท้องถิ่น</a:t>
              </a:r>
              <a:endParaRPr lang="th-TH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560" y="4697268"/>
              <a:ext cx="3888432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 หน่วยงานของรัฐอื่น</a:t>
              </a:r>
              <a:endParaRPr lang="th-TH" dirty="0"/>
            </a:p>
          </p:txBody>
        </p:sp>
        <p:sp>
          <p:nvSpPr>
            <p:cNvPr id="37" name="สี่เหลี่ยมผืนผ้ามุมมน 12"/>
            <p:cNvSpPr/>
            <p:nvPr/>
          </p:nvSpPr>
          <p:spPr>
            <a:xfrm>
              <a:off x="5292080" y="4725144"/>
              <a:ext cx="3312368" cy="5040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ตามที่หน่วยงานของรัฐกำหนด</a:t>
              </a:r>
              <a:endParaRPr lang="th-TH" sz="2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1560" y="5273332"/>
              <a:ext cx="799288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22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 รัฐวิสาหกิจ</a:t>
              </a:r>
              <a:r>
                <a:rPr lang="th-TH" sz="2200" b="1" dirty="0" smtClean="0">
                  <a:solidFill>
                    <a:srgbClr val="800000"/>
                  </a:solidFill>
                  <a:latin typeface="EucrosiaUPC" pitchFamily="18" charset="-34"/>
                  <a:cs typeface="EucrosiaUPC" pitchFamily="18" charset="-34"/>
                </a:rPr>
                <a:t>ใดจำเป็นที่จะกำหนดวงเงินแตกต่างไปจากที่กำหนดไว้ในระเบียบนี้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2200" b="1" dirty="0" smtClean="0">
                  <a:solidFill>
                    <a:srgbClr val="009900"/>
                  </a:solidFill>
                  <a:latin typeface="EucrosiaUPC" pitchFamily="18" charset="-34"/>
                  <a:cs typeface="EucrosiaUPC" pitchFamily="18" charset="-34"/>
                </a:rPr>
                <a:t> ให้เสนอต่อคณะกรรมการวินิจฉัยเพื่อขอความเห็นชอบ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เมื่อได้รับความเห็นชอบแล้วให้รายงาน </a:t>
              </a:r>
              <a:r>
                <a:rPr lang="th-TH" sz="2200" b="1" dirty="0" err="1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สตง.</a:t>
              </a:r>
              <a:r>
                <a:rPr lang="th-TH" sz="22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แผ่นดิน ทราบด้วย</a:t>
              </a:r>
              <a:endParaRPr lang="th-TH" sz="22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32656"/>
            <a:ext cx="9144000" cy="6480720"/>
            <a:chOff x="0" y="332656"/>
            <a:chExt cx="9144000" cy="6480720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755576" y="332656"/>
              <a:ext cx="6840760" cy="107156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8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การลงจ่ายออกจากบัญชีหรือทะเบียน</a:t>
              </a:r>
              <a:endParaRPr lang="en-US" sz="48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8" name="ไดอะแกรม 7"/>
            <p:cNvGraphicFramePr/>
            <p:nvPr/>
          </p:nvGraphicFramePr>
          <p:xfrm>
            <a:off x="179512" y="1628800"/>
            <a:ext cx="8964488" cy="4569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คำบรรยายภาพแบบวงรี 3"/>
            <p:cNvSpPr/>
            <p:nvPr/>
          </p:nvSpPr>
          <p:spPr>
            <a:xfrm>
              <a:off x="7524328" y="332656"/>
              <a:ext cx="1440160" cy="1368152"/>
            </a:xfrm>
            <a:prstGeom prst="wedgeEllipseCallout">
              <a:avLst>
                <a:gd name="adj1" fmla="val -40796"/>
                <a:gd name="adj2" fmla="val 56556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218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0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3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5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332656"/>
            <a:ext cx="9144000" cy="6192688"/>
            <a:chOff x="0" y="332656"/>
            <a:chExt cx="9144000" cy="6192688"/>
          </a:xfrm>
        </p:grpSpPr>
        <p:sp>
          <p:nvSpPr>
            <p:cNvPr id="6" name="สี่เหลี่ยมมุมมน 5"/>
            <p:cNvSpPr/>
            <p:nvPr/>
          </p:nvSpPr>
          <p:spPr>
            <a:xfrm>
              <a:off x="539552" y="404664"/>
              <a:ext cx="6912768" cy="128587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9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900" b="1" dirty="0"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กรณีก่อนการตรวจสอบพัสดุประจำปี</a:t>
              </a:r>
              <a:endParaRPr lang="en-US" sz="4900" b="1" dirty="0"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graphicFrame>
          <p:nvGraphicFramePr>
            <p:cNvPr id="8" name="ไดอะแกรม 7"/>
            <p:cNvGraphicFramePr/>
            <p:nvPr/>
          </p:nvGraphicFramePr>
          <p:xfrm>
            <a:off x="0" y="1667584"/>
            <a:ext cx="9144000" cy="48577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คำบรรยายภาพแบบวงรี 3"/>
            <p:cNvSpPr/>
            <p:nvPr/>
          </p:nvSpPr>
          <p:spPr>
            <a:xfrm>
              <a:off x="7308304" y="332656"/>
              <a:ext cx="1512168" cy="1440160"/>
            </a:xfrm>
            <a:prstGeom prst="wedgeEllipseCallout">
              <a:avLst>
                <a:gd name="adj1" fmla="val -32607"/>
                <a:gd name="adj2" fmla="val 63170"/>
              </a:avLst>
            </a:prstGeom>
            <a:solidFill>
              <a:srgbClr val="FF0000"/>
            </a:solidFill>
            <a:ln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ข้อ</a:t>
              </a:r>
            </a:p>
            <a:p>
              <a:pPr algn="ctr">
                <a:lnSpc>
                  <a:spcPts val="4000"/>
                </a:lnSpc>
              </a:pPr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219 </a:t>
              </a:r>
              <a:endParaRPr lang="th-TH" sz="3200" b="1" dirty="0">
                <a:latin typeface="EucrosiaUPC" pitchFamily="18" charset="-34"/>
                <a:cs typeface="EucrosiaUPC" pitchFamily="18" charset="-34"/>
              </a:endParaRP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4624"/>
            <a:ext cx="9144000" cy="6768752"/>
            <a:chOff x="0" y="44624"/>
            <a:chExt cx="9144000" cy="6768752"/>
          </a:xfrm>
        </p:grpSpPr>
        <p:pic>
          <p:nvPicPr>
            <p:cNvPr id="4" name="Picture 3" descr="ขอบคุณ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5232" y="44624"/>
              <a:ext cx="5047208" cy="494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55576" y="4293096"/>
              <a:ext cx="7704856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Mobile :</a:t>
              </a:r>
              <a:r>
                <a:rPr lang="th-TH" sz="48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 084 383 3989</a:t>
              </a:r>
            </a:p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Line ID : </a:t>
              </a:r>
              <a:r>
                <a:rPr lang="th-TH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084 383 3989</a:t>
              </a:r>
              <a:r>
                <a:rPr lang="en-US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endParaRPr lang="th-TH" sz="4800" b="1" dirty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592" y="116632"/>
              <a:ext cx="7488832" cy="80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3608" y="2852936"/>
              <a:ext cx="37444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th-TH" sz="4400" b="1" dirty="0" err="1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ณัฐชนน</a:t>
              </a:r>
              <a:r>
                <a:rPr lang="th-TH" sz="4400" b="1" dirty="0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400" b="1" dirty="0" err="1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ศิริพงษ์สุร</a:t>
              </a:r>
              <a:r>
                <a:rPr lang="th-TH" sz="4400" b="1" dirty="0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ภา</a:t>
              </a:r>
              <a:endParaRPr lang="th-TH" sz="44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pic>
          <p:nvPicPr>
            <p:cNvPr id="9" name="Picture 8" descr="โทรศัพท์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4509120"/>
              <a:ext cx="792088" cy="792088"/>
            </a:xfrm>
            <a:prstGeom prst="rect">
              <a:avLst/>
            </a:prstGeom>
          </p:spPr>
        </p:pic>
        <p:pic>
          <p:nvPicPr>
            <p:cNvPr id="10" name="Picture 9" descr="ไลน์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48" y="5373216"/>
              <a:ext cx="648072" cy="648072"/>
            </a:xfrm>
            <a:prstGeom prst="rect">
              <a:avLst/>
            </a:prstGeom>
          </p:spPr>
        </p:pic>
        <p:grpSp>
          <p:nvGrpSpPr>
            <p:cNvPr id="1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5816" y="1916832"/>
            <a:ext cx="5400600" cy="23042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การ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บริหารพัสดุของหน่วยงานของรัฐ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ให้ดำเนินการ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ตามหมวด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นี้</a:t>
            </a:r>
          </a:p>
          <a:p>
            <a:pPr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เว้นแต่มีระเบียบของ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ทางราชการหรือ</a:t>
            </a: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กฎหมายกำหนด</a:t>
            </a: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ไว้เป็นอย่างอื่น </a:t>
            </a:r>
            <a:endParaRPr lang="th-TH" sz="3600" b="1" dirty="0" smtClean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260648"/>
            <a:ext cx="8568952" cy="115212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ระเบียบกระทรวงการคลังฯ หมวด </a:t>
            </a:r>
            <a:r>
              <a:rPr lang="th-TH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9 การบริหารพัสดุ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ส่วนที่ </a:t>
            </a:r>
            <a:r>
              <a:rPr lang="en-US" sz="36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1</a:t>
            </a:r>
            <a:r>
              <a:rPr lang="th-TH" sz="36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การ</a:t>
            </a:r>
            <a:r>
              <a:rPr lang="th-TH" sz="36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เก็บ การบันทึก การเบิกจ่าย 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>
                <a:latin typeface="EucrosiaUPC" pitchFamily="18" charset="-34"/>
                <a:cs typeface="EucrosiaUPC" pitchFamily="18" charset="-34"/>
              </a:rPr>
              <a:pPr/>
              <a:t>5</a:t>
            </a:fld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450912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 การบริหารพัสดุในหมวดนี้ ไม่ใช้บังคับกับงานบริการ งานก่อสร้าง งานจ้างที่ปรึกษา และงานจ้างออกแบบหรือควบคุมงานก่อสร้าง</a:t>
            </a:r>
            <a:endParaRPr lang="th-TH" sz="3200" dirty="0"/>
          </a:p>
        </p:txBody>
      </p:sp>
      <p:sp>
        <p:nvSpPr>
          <p:cNvPr id="9" name="คำบรรยายภาพแบบวงรี 3"/>
          <p:cNvSpPr/>
          <p:nvPr/>
        </p:nvSpPr>
        <p:spPr>
          <a:xfrm>
            <a:off x="827584" y="1556792"/>
            <a:ext cx="1512168" cy="1512168"/>
          </a:xfrm>
          <a:prstGeom prst="wedgeEllipseCallout">
            <a:avLst>
              <a:gd name="adj1" fmla="val 70590"/>
              <a:gd name="adj2" fmla="val 21228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ระเบียบฯ</a:t>
            </a:r>
          </a:p>
          <a:p>
            <a:pPr algn="ctr">
              <a:lnSpc>
                <a:spcPts val="3000"/>
              </a:lnSpc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ข้อ 202 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10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95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3" name="สี่เหลี่ยมผืนผ้า 4"/>
          <p:cNvSpPr/>
          <p:nvPr/>
        </p:nvSpPr>
        <p:spPr>
          <a:xfrm>
            <a:off x="683568" y="2564904"/>
            <a:ext cx="799288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th-TH" sz="32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</a:t>
            </a:r>
            <a:r>
              <a:rPr lang="en-US" sz="32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ลงบัญชีหรือทะเบียนเพื่อควบคุมพัสดุ แล้วแต่กรณี แยกเป็นชนิด และแสดงรายการตาม</a:t>
            </a:r>
            <a:r>
              <a:rPr lang="th-TH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ตัวอย่างที่คณะกรรมการนโยบายกำหนด</a:t>
            </a:r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โดยให้มีหลักฐานการรับเข้าบัญชีหรือทะเบียนไว้ประกอบรายการด้วย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          สำหรับพัสดุประเภทอาหารสด จะลงรายการอาหารสดทุกชนิดในบัญชีเดียวกันก็ได้</a:t>
            </a:r>
            <a:endParaRPr lang="th-TH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1331640" y="260648"/>
            <a:ext cx="6840760" cy="100811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การเก็บและการบันทึก</a:t>
            </a:r>
            <a:endParaRPr lang="th-TH" sz="44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คำบรรยายภาพแบบวงรี 3"/>
          <p:cNvSpPr/>
          <p:nvPr/>
        </p:nvSpPr>
        <p:spPr>
          <a:xfrm>
            <a:off x="683568" y="404664"/>
            <a:ext cx="1512168" cy="1512168"/>
          </a:xfrm>
          <a:prstGeom prst="wedgeEllipseCallout">
            <a:avLst>
              <a:gd name="adj1" fmla="val 76889"/>
              <a:gd name="adj2" fmla="val -13416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ระเบียบฯ</a:t>
            </a:r>
          </a:p>
          <a:p>
            <a:pPr algn="ctr">
              <a:lnSpc>
                <a:spcPts val="3000"/>
              </a:lnSpc>
            </a:pP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ข้อ 203 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1487686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เมื่อเจ้าหน้าที่ได้รับมอบพัสดุแล้ว ให้ดำเนินการดังต่อไปนี้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486916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EucrosiaUPC" pitchFamily="18" charset="-34"/>
                <a:cs typeface="EucrosiaUPC" pitchFamily="18" charset="-34"/>
                <a:sym typeface="Wingdings 2"/>
              </a:rPr>
              <a:t></a:t>
            </a:r>
            <a:r>
              <a:rPr lang="en-US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  <a:sym typeface="Wingdings 2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เก็บรักษาพัสดุให้เป็นระเบียบเรียบร้อย ปลอดภัย และให้ครบถ้วนถูกต้อง ตรงตามบัญชีหรือทะเบียน</a:t>
            </a:r>
            <a:endParaRPr lang="th-TH" b="1" dirty="0">
              <a:solidFill>
                <a:srgbClr val="006600"/>
              </a:solidFill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9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12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404664"/>
            <a:ext cx="9144000" cy="6408712"/>
            <a:chOff x="0" y="404664"/>
            <a:chExt cx="9144000" cy="6408712"/>
          </a:xfrm>
        </p:grpSpPr>
        <p:sp>
          <p:nvSpPr>
            <p:cNvPr id="15362" name="AutoShape 19"/>
            <p:cNvSpPr>
              <a:spLocks noChangeArrowheads="1"/>
            </p:cNvSpPr>
            <p:nvPr/>
          </p:nvSpPr>
          <p:spPr bwMode="auto">
            <a:xfrm>
              <a:off x="3563938" y="4293939"/>
              <a:ext cx="5040312" cy="1943100"/>
            </a:xfrm>
            <a:prstGeom prst="roundRect">
              <a:avLst>
                <a:gd name="adj" fmla="val 16667"/>
              </a:avLst>
            </a:prstGeom>
            <a:solidFill>
              <a:srgbClr val="FFFFB7"/>
            </a:solidFill>
            <a:ln w="19050">
              <a:noFill/>
              <a:prstDash val="dash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th-TH" sz="3200" b="1" dirty="0" smtClean="0">
                  <a:latin typeface="EucrosiaUPC" pitchFamily="18" charset="-34"/>
                  <a:cs typeface="EucrosiaUPC" pitchFamily="18" charset="-34"/>
                </a:rPr>
                <a:t>ให้</a:t>
              </a:r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ใช้ทะเบียนคุมทรัพย์สิน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สำหรับบันทึกควบคุม </a:t>
              </a:r>
              <a:r>
                <a:rPr lang="th-TH" sz="32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“ครุภัณฑ์”</a:t>
              </a:r>
            </a:p>
            <a:p>
              <a:pPr algn="ctr"/>
              <a:r>
                <a:rPr lang="th-TH" sz="3200" b="1" dirty="0">
                  <a:latin typeface="EucrosiaUPC" pitchFamily="18" charset="-34"/>
                  <a:cs typeface="EucrosiaUPC" pitchFamily="18" charset="-34"/>
                </a:rPr>
                <a:t>และ </a:t>
              </a:r>
              <a:r>
                <a:rPr lang="th-TH" sz="3200" b="1" dirty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“วัสดุที่มีลักษณะคงทน</a:t>
              </a:r>
              <a:r>
                <a:rPr lang="th-TH" sz="32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ถาวร”</a:t>
              </a:r>
              <a:endPara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63" name="AutoShape 17"/>
            <p:cNvSpPr>
              <a:spLocks noChangeArrowheads="1"/>
            </p:cNvSpPr>
            <p:nvPr/>
          </p:nvSpPr>
          <p:spPr bwMode="auto">
            <a:xfrm>
              <a:off x="3563938" y="2996952"/>
              <a:ext cx="5040312" cy="9366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th-TH" sz="4400" b="1" dirty="0">
                  <a:latin typeface="EucrosiaUPC" pitchFamily="18" charset="-34"/>
                  <a:cs typeface="EucrosiaUPC" pitchFamily="18" charset="-34"/>
                </a:rPr>
                <a:t>ยกเลิก ทะเบียนครุภัณฑ์</a:t>
              </a:r>
            </a:p>
          </p:txBody>
        </p:sp>
        <p:sp>
          <p:nvSpPr>
            <p:cNvPr id="7" name="สี่เหลี่ยมมุมมน 6"/>
            <p:cNvSpPr/>
            <p:nvPr/>
          </p:nvSpPr>
          <p:spPr>
            <a:xfrm>
              <a:off x="395288" y="404664"/>
              <a:ext cx="8462962" cy="92868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800" b="1" dirty="0">
                  <a:solidFill>
                    <a:srgbClr val="FFFFFF"/>
                  </a:solidFill>
                  <a:latin typeface="EucrosiaUPC" pitchFamily="18" charset="-34"/>
                  <a:cs typeface="EucrosiaUPC" pitchFamily="18" charset="-34"/>
                </a:rPr>
                <a:t>การ</a:t>
              </a:r>
              <a:r>
                <a:rPr lang="th-TH" sz="4800" b="1" dirty="0" smtClean="0">
                  <a:solidFill>
                    <a:srgbClr val="FFFFFF"/>
                  </a:solidFill>
                  <a:latin typeface="EucrosiaUPC" pitchFamily="18" charset="-34"/>
                  <a:cs typeface="EucrosiaUPC" pitchFamily="18" charset="-34"/>
                </a:rPr>
                <a:t>ลงบัญชีหรือทะเบียน</a:t>
              </a:r>
              <a:r>
                <a:rPr lang="th-TH" sz="4800" b="1" dirty="0">
                  <a:solidFill>
                    <a:srgbClr val="FFFFFF"/>
                  </a:solidFill>
                  <a:latin typeface="EucrosiaUPC" pitchFamily="18" charset="-34"/>
                  <a:cs typeface="EucrosiaUPC" pitchFamily="18" charset="-34"/>
                </a:rPr>
                <a:t>ควบคุม</a:t>
              </a:r>
              <a:r>
                <a:rPr lang="th-TH" sz="4800" b="1" dirty="0" smtClean="0">
                  <a:solidFill>
                    <a:srgbClr val="FFFFFF"/>
                  </a:solidFill>
                  <a:latin typeface="EucrosiaUPC" pitchFamily="18" charset="-34"/>
                  <a:cs typeface="EucrosiaUPC" pitchFamily="18" charset="-34"/>
                </a:rPr>
                <a:t>พัสดุ</a:t>
              </a:r>
              <a:endParaRPr lang="en-US" sz="4800" b="1" dirty="0">
                <a:solidFill>
                  <a:srgbClr val="FFFFFF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69" name="TextBox 9"/>
            <p:cNvSpPr txBox="1">
              <a:spLocks noChangeArrowheads="1"/>
            </p:cNvSpPr>
            <p:nvPr/>
          </p:nvSpPr>
          <p:spPr bwMode="auto">
            <a:xfrm>
              <a:off x="0" y="1556792"/>
              <a:ext cx="9144000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5725" algn="ctr">
                <a:buFont typeface="Courier New" pitchFamily="49" charset="0"/>
                <a:buChar char="o"/>
              </a:pP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 ปัจจุบัน </a:t>
              </a:r>
              <a:r>
                <a:rPr lang="th-TH" sz="26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คณะกรรมการนโยบายยังไม่ได้กำหนดตัวอย่าง</a:t>
              </a:r>
              <a:r>
                <a:rPr lang="th-TH" sz="2600" b="1" dirty="0" smtClean="0">
                  <a:latin typeface="EucrosiaUPC" pitchFamily="18" charset="-34"/>
                  <a:cs typeface="EucrosiaUPC" pitchFamily="18" charset="-34"/>
                </a:rPr>
                <a:t>บัญชีหรือทะเบียนเพื่อควบคุมพัสดุ </a:t>
              </a:r>
            </a:p>
            <a:p>
              <a:pPr marL="85725" algn="ctr">
                <a:buFont typeface="Courier New" pitchFamily="49" charset="0"/>
                <a:buChar char="o"/>
              </a:pPr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ให้</a:t>
              </a: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ปฏิบัติตามหนังสือด่วนที่สุด ที่ </a:t>
              </a:r>
              <a:r>
                <a:rPr lang="th-TH" sz="2600" b="1" dirty="0" err="1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กค</a:t>
              </a: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(</a:t>
              </a:r>
              <a:r>
                <a:rPr lang="th-TH" sz="2600" b="1" dirty="0" err="1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กวพ</a:t>
              </a:r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) 0408.4/ว 129 ลงวันที่ 20 ต.ค. </a:t>
              </a:r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49 </a:t>
              </a:r>
              <a:endParaRPr lang="th-TH" sz="26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  <a:p>
              <a:pPr algn="ctr"/>
              <a:r>
                <a:rPr lang="th-TH" sz="26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เรื่อง การลงทะเบียนควบคุมพัสดุของทาง</a:t>
              </a:r>
              <a:r>
                <a:rPr lang="th-TH" sz="26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ราชการ </a:t>
              </a:r>
              <a:r>
                <a:rPr lang="th-TH" sz="2600" b="1" u="sng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โดยอนุโลม</a:t>
              </a:r>
              <a:endParaRPr lang="en-US" sz="2600" b="1" u="sng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323850" y="2996952"/>
              <a:ext cx="2879725" cy="3097212"/>
            </a:xfrm>
            <a:prstGeom prst="rect">
              <a:avLst/>
            </a:prstGeom>
            <a:solidFill>
              <a:srgbClr val="FF99FF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r>
                <a:rPr lang="th-TH" sz="44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“วัสดุ”</a:t>
              </a:r>
            </a:p>
            <a:p>
              <a:pPr algn="ctr"/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ให้บันทึกในบัญชีวัสดุ</a:t>
              </a:r>
            </a:p>
            <a:p>
              <a:pPr algn="ctr"/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ตามแบบเดิมที่ </a:t>
              </a:r>
            </a:p>
            <a:p>
              <a:pPr algn="ctr"/>
              <a:r>
                <a:rPr lang="th-TH" sz="3600" b="1" dirty="0" err="1">
                  <a:latin typeface="EucrosiaUPC" pitchFamily="18" charset="-34"/>
                  <a:cs typeface="EucrosiaUPC" pitchFamily="18" charset="-34"/>
                </a:rPr>
                <a:t>กวพ.</a:t>
              </a:r>
              <a:r>
                <a:rPr lang="th-TH" sz="3600" b="1" dirty="0">
                  <a:latin typeface="EucrosiaUPC" pitchFamily="18" charset="-34"/>
                  <a:cs typeface="EucrosiaUPC" pitchFamily="18" charset="-34"/>
                </a:rPr>
                <a:t> กำหนด </a:t>
              </a:r>
              <a:endParaRPr lang="th-TH" sz="3600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5371" name="AutoShape 20"/>
            <p:cNvSpPr>
              <a:spLocks noChangeArrowheads="1"/>
            </p:cNvSpPr>
            <p:nvPr/>
          </p:nvSpPr>
          <p:spPr bwMode="auto">
            <a:xfrm>
              <a:off x="5940425" y="3862139"/>
              <a:ext cx="576263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1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3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Oval 9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88913"/>
            <a:ext cx="9144000" cy="6624463"/>
            <a:chOff x="0" y="188913"/>
            <a:chExt cx="9144000" cy="6624463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395288" y="1484313"/>
              <a:ext cx="2808287" cy="129540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txBody>
            <a:bodyPr wrap="none" anchor="ctr"/>
            <a:lstStyle/>
            <a:p>
              <a:pPr algn="ctr"/>
              <a:r>
                <a:rPr lang="th-TH" sz="4000" b="1" dirty="0">
                  <a:latin typeface="EucrosiaUPC" pitchFamily="18" charset="-34"/>
                  <a:cs typeface="EucrosiaUPC" pitchFamily="18" charset="-34"/>
                </a:rPr>
                <a:t>วัสดุ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3421063" y="1484313"/>
              <a:ext cx="2519362" cy="12954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txBody>
            <a:bodyPr wrap="none" anchor="ctr"/>
            <a:lstStyle/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ครุภัณฑ์</a:t>
              </a:r>
            </a:p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วัสดุที่คงทนถาวร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6154738" y="1484313"/>
              <a:ext cx="2665412" cy="12954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txBody>
            <a:bodyPr wrap="none" anchor="ctr"/>
            <a:lstStyle/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ที่ดิน สิ่งก่อสร้าง</a:t>
              </a:r>
            </a:p>
          </p:txBody>
        </p:sp>
        <p:sp>
          <p:nvSpPr>
            <p:cNvPr id="7" name="สี่เหลี่ยมมุมมน 6"/>
            <p:cNvSpPr/>
            <p:nvPr/>
          </p:nvSpPr>
          <p:spPr>
            <a:xfrm>
              <a:off x="395288" y="188913"/>
              <a:ext cx="8424862" cy="1143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การลงทะเบียนควบคุมพัสดุ</a:t>
              </a:r>
              <a:r>
                <a:rPr lang="th-TH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ของ “ส่วนราชการ”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95288" y="3357563"/>
              <a:ext cx="2808287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บัญชีวัสดุ</a:t>
              </a:r>
            </a:p>
            <a:p>
              <a:pPr algn="ctr"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(ระเบียบฯ ข้อ152 + </a:t>
              </a:r>
              <a:endPara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EucrosiaUPC" pitchFamily="18" charset="-34"/>
                <a:cs typeface="EucrosiaUPC" pitchFamily="18" charset="-34"/>
              </a:endParaRPr>
            </a:p>
            <a:p>
              <a:pPr algn="ctr">
                <a:defRPr/>
              </a:pPr>
              <a:r>
                <a:rPr lang="th-TH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ที่ </a:t>
              </a:r>
              <a:r>
                <a:rPr lang="th-TH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นร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(</a:t>
              </a:r>
              <a:r>
                <a:rPr lang="th-TH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กวพ</a:t>
              </a:r>
              <a:r>
                <a:rPr lang="th-TH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)1202/ว. 116</a:t>
              </a:r>
            </a:p>
            <a:p>
              <a:pPr algn="ctr">
                <a:defRPr/>
              </a:pPr>
              <a:r>
                <a:rPr lang="th-TH" sz="20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ลว.</a:t>
              </a:r>
              <a:r>
                <a:rPr lang="th-TH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1 เม.ย. 35)</a:t>
              </a:r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395288" y="5157217"/>
              <a:ext cx="2808287" cy="10800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>
                    <a:innerShdw blurRad="114300">
                      <a:prstClr val="black"/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ตามที่ </a:t>
              </a:r>
              <a:r>
                <a:rPr lang="th-TH" b="1" dirty="0" err="1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>
                    <a:innerShdw blurRad="114300">
                      <a:prstClr val="black"/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กวพ.</a:t>
              </a:r>
              <a:r>
                <a:rPr lang="th-TH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>
                    <a:innerShdw blurRad="114300">
                      <a:prstClr val="black"/>
                    </a:innerShdw>
                  </a:effectLst>
                  <a:latin typeface="EucrosiaUPC" pitchFamily="18" charset="-34"/>
                  <a:cs typeface="EucrosiaUPC" pitchFamily="18" charset="-34"/>
                </a:rPr>
                <a:t> กำหนด</a:t>
              </a:r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3421063" y="3357563"/>
              <a:ext cx="2519362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ทะเบียนคุมทรัพย์สิน</a:t>
              </a:r>
            </a:p>
            <a:p>
              <a:pPr algn="ctr"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(ระเบียบฯ ข้อ152 </a:t>
              </a:r>
              <a:r>
                <a:rPr lang="th-TH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+</a:t>
              </a:r>
            </a:p>
            <a:p>
              <a:pPr algn="ctr">
                <a:defRPr/>
              </a:pPr>
              <a:r>
                <a:rPr lang="th-TH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ที่ </a:t>
              </a:r>
              <a:r>
                <a:rPr lang="th-TH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นร</a:t>
              </a: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(</a:t>
              </a:r>
              <a:r>
                <a:rPr lang="th-TH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กวพ</a:t>
              </a:r>
              <a:r>
                <a:rPr lang="th-TH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) 0408.4/ว. 129</a:t>
              </a:r>
            </a:p>
            <a:p>
              <a:pPr algn="ctr">
                <a:defRPr/>
              </a:pPr>
              <a:r>
                <a:rPr lang="th-TH" sz="2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ลว.</a:t>
              </a:r>
              <a:r>
                <a:rPr lang="th-TH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EucrosiaUPC" pitchFamily="18" charset="-34"/>
                  <a:cs typeface="EucrosiaUPC" pitchFamily="18" charset="-34"/>
                </a:rPr>
                <a:t>20 ต.ค. 49)</a:t>
              </a:r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3421063" y="5157217"/>
              <a:ext cx="2519362" cy="10800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 ตามที่กรมบัญชีกลาง</a:t>
              </a:r>
            </a:p>
            <a:p>
              <a:pPr algn="ctr"/>
              <a:r>
                <a:rPr lang="th-TH" b="1">
                  <a:latin typeface="EucrosiaUPC" pitchFamily="18" charset="-34"/>
                  <a:cs typeface="EucrosiaUPC" pitchFamily="18" charset="-34"/>
                </a:rPr>
                <a:t>กำหนด</a:t>
              </a:r>
            </a:p>
          </p:txBody>
        </p:sp>
        <p:sp>
          <p:nvSpPr>
            <p:cNvPr id="16394" name="Rectangle 12"/>
            <p:cNvSpPr>
              <a:spLocks noChangeArrowheads="1"/>
            </p:cNvSpPr>
            <p:nvPr/>
          </p:nvSpPr>
          <p:spPr bwMode="auto">
            <a:xfrm>
              <a:off x="6154738" y="3357563"/>
              <a:ext cx="2665412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 ทะเบียนที่ราชพัสดุ</a:t>
              </a:r>
            </a:p>
            <a:p>
              <a:pPr algn="ctr"/>
              <a:r>
                <a:rPr lang="th-TH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(ตาม </a:t>
              </a:r>
              <a:r>
                <a:rPr lang="th-TH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พ.ร.บ. </a:t>
              </a:r>
              <a:r>
                <a:rPr lang="th-TH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ที่ราชพัสดุ)</a:t>
              </a:r>
            </a:p>
          </p:txBody>
        </p:sp>
        <p:sp>
          <p:nvSpPr>
            <p:cNvPr id="16395" name="Rectangle 13"/>
            <p:cNvSpPr>
              <a:spLocks noChangeArrowheads="1"/>
            </p:cNvSpPr>
            <p:nvPr/>
          </p:nvSpPr>
          <p:spPr bwMode="auto">
            <a:xfrm>
              <a:off x="6156176" y="5157192"/>
              <a:ext cx="2663825" cy="10800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th-TH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 ตามที่กรมธนารักษ์</a:t>
              </a:r>
            </a:p>
            <a:p>
              <a:pPr algn="ctr"/>
              <a:r>
                <a:rPr lang="th-TH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EucrosiaUPC" pitchFamily="18" charset="-34"/>
                  <a:cs typeface="EucrosiaUPC" pitchFamily="18" charset="-34"/>
                </a:rPr>
                <a:t>กำหนด</a:t>
              </a:r>
            </a:p>
          </p:txBody>
        </p:sp>
        <p:sp>
          <p:nvSpPr>
            <p:cNvPr id="16396" name="AutoShape 15"/>
            <p:cNvSpPr>
              <a:spLocks noChangeArrowheads="1"/>
            </p:cNvSpPr>
            <p:nvPr/>
          </p:nvSpPr>
          <p:spPr bwMode="auto">
            <a:xfrm>
              <a:off x="1474788" y="285273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397" name="AutoShape 16"/>
            <p:cNvSpPr>
              <a:spLocks noChangeArrowheads="1"/>
            </p:cNvSpPr>
            <p:nvPr/>
          </p:nvSpPr>
          <p:spPr bwMode="auto">
            <a:xfrm>
              <a:off x="7164388" y="285273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398" name="AutoShape 17"/>
            <p:cNvSpPr>
              <a:spLocks noChangeArrowheads="1"/>
            </p:cNvSpPr>
            <p:nvPr/>
          </p:nvSpPr>
          <p:spPr bwMode="auto">
            <a:xfrm>
              <a:off x="4356100" y="4725988"/>
              <a:ext cx="576263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399" name="AutoShape 21"/>
            <p:cNvSpPr>
              <a:spLocks noChangeArrowheads="1"/>
            </p:cNvSpPr>
            <p:nvPr/>
          </p:nvSpPr>
          <p:spPr bwMode="auto">
            <a:xfrm>
              <a:off x="1474788" y="472598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400" name="AutoShape 22"/>
            <p:cNvSpPr>
              <a:spLocks noChangeArrowheads="1"/>
            </p:cNvSpPr>
            <p:nvPr/>
          </p:nvSpPr>
          <p:spPr bwMode="auto">
            <a:xfrm>
              <a:off x="4356100" y="2852738"/>
              <a:ext cx="576263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6401" name="AutoShape 23"/>
            <p:cNvSpPr>
              <a:spLocks noChangeArrowheads="1"/>
            </p:cNvSpPr>
            <p:nvPr/>
          </p:nvSpPr>
          <p:spPr bwMode="auto">
            <a:xfrm>
              <a:off x="7164388" y="4725988"/>
              <a:ext cx="576262" cy="3591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9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21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Angsana New" pitchFamily="18" charset="-34"/>
                        <a:cs typeface="Angsana New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Angsana New" pitchFamily="18" charset="-34"/>
                        <a:cs typeface="Angsana New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166" y="0"/>
            <a:ext cx="91661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 rot="-1614674">
            <a:off x="3203575" y="4149725"/>
            <a:ext cx="3384550" cy="935038"/>
          </a:xfrm>
          <a:prstGeom prst="rect">
            <a:avLst/>
          </a:prstGeom>
          <a:solidFill>
            <a:srgbClr val="CCFFCC"/>
          </a:solidFill>
          <a:ln w="57150" cmpd="thinThick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0066FF"/>
                </a:solidFill>
                <a:latin typeface="EucrosiaUPC" pitchFamily="18" charset="-34"/>
                <a:cs typeface="EucrosiaUPC" pitchFamily="18" charset="-34"/>
              </a:rPr>
              <a:t>แบบฟอร์มบัญชีวัสดุ</a:t>
            </a:r>
          </a:p>
        </p:txBody>
      </p:sp>
      <p:grpSp>
        <p:nvGrpSpPr>
          <p:cNvPr id="4" name="Group 54"/>
          <p:cNvGrpSpPr/>
          <p:nvPr/>
        </p:nvGrpSpPr>
        <p:grpSpPr>
          <a:xfrm>
            <a:off x="0" y="6237312"/>
            <a:ext cx="9144000" cy="576064"/>
            <a:chOff x="0" y="6237312"/>
            <a:chExt cx="9144000" cy="576064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6237312"/>
              <a:ext cx="9144000" cy="576064"/>
              <a:chOff x="0" y="5877272"/>
              <a:chExt cx="9144000" cy="576064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7092280" y="6525344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33126</TotalTime>
  <Words>3479</Words>
  <Application>Microsoft Office PowerPoint</Application>
  <PresentationFormat>นำเสนอทางหน้าจอ (4:3)</PresentationFormat>
  <Paragraphs>609</Paragraphs>
  <Slides>47</Slides>
  <Notes>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47</vt:i4>
      </vt:variant>
    </vt:vector>
  </HeadingPairs>
  <TitlesOfParts>
    <vt:vector size="48" baseType="lpstr">
      <vt:lpstr>ชุดรูปแบบของ Office</vt:lpstr>
      <vt:lpstr>ภาพนิ่ง 1</vt:lpstr>
      <vt:lpstr>ภาพนิ่ง 2</vt:lpstr>
      <vt:lpstr>ภาพนิ่ง 3</vt:lpstr>
      <vt:lpstr> การบริหารพัสดุ 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โครงการพัฒนาศักยภาพการปฏิบัติงานพัสดุของบุคลากรในสังกัด  วิทยาลัยเทคโนโลยีทางการแพทย์และสาธารณสุข กาญจนาภิเษก  วิชา “การบริหารงานพัสดุอย่างมีประสิทธิภาพ”   บรรยายโดย อาจารย์ รวีวัลย์ แสงจันทร์ อดีต ผู้อำนวยการกลุ่มงานระเบียบว่าด้วยการพัสดุ   กรรมการและผู้ช่วยเลขานุการ กวพ. กวพอ.  และผู้อำนวยการเฉพาะด้านวิชาการคลังสูง(คลังจังหวัดเชียงราย) กรมบัญชีกลาง  โทร. ๐๘๑-๙๙๔ ๙๒๔๕  สืบหาข้อมูลเพิ่มเติมได้ที่ ศูนย์ข้อมูลจัดซื้อจัดจ้าง www.gprocurement.go.th)  (สงวนลิขสิทธิ์)</dc:title>
  <dc:creator>User</dc:creator>
  <cp:lastModifiedBy>natchanon.s</cp:lastModifiedBy>
  <cp:revision>2615</cp:revision>
  <dcterms:created xsi:type="dcterms:W3CDTF">2016-06-09T14:32:02Z</dcterms:created>
  <dcterms:modified xsi:type="dcterms:W3CDTF">2019-02-25T07:23:09Z</dcterms:modified>
</cp:coreProperties>
</file>