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21.xml" ContentType="application/vnd.openxmlformats-officedocument.presentationml.slide+xml"/>
  <Override PartName="/ppt/slides/slide319.xml" ContentType="application/vnd.openxmlformats-officedocument.presentationml.slide+xml"/>
  <Override PartName="/ppt/diagrams/layout17.xml" ContentType="application/vnd.openxmlformats-officedocument.drawingml.diagramLayout+xml"/>
  <Override PartName="/ppt/slides/slide158.xml" ContentType="application/vnd.openxmlformats-officedocument.presentationml.slide+xml"/>
  <Override PartName="/ppt/slides/slide344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data18.xml" ContentType="application/vnd.openxmlformats-officedocument.drawingml.diagramData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Override PartName="/ppt/slides/slide300.xml" ContentType="application/vnd.openxmlformats-officedocument.presentationml.slide+xml"/>
  <Default Extension="png" ContentType="image/png"/>
  <Override PartName="/ppt/diagrams/layout20.xml" ContentType="application/vnd.openxmlformats-officedocument.drawingml.diagramLayout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62.xml" ContentType="application/vnd.openxmlformats-officedocument.presentationml.slide+xml"/>
  <Default Extension="emf" ContentType="image/x-emf"/>
  <Override PartName="/ppt/diagrams/data21.xml" ContentType="application/vnd.openxmlformats-officedocument.drawingml.diagramData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35.xml" ContentType="application/vnd.openxmlformats-officedocument.presentationml.notesSlide+xml"/>
  <Override PartName="/ppt/slides/slide240.xml" ContentType="application/vnd.openxmlformats-officedocument.presentationml.slide+xml"/>
  <Override PartName="/ppt/slides/slide338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diagrams/drawing8.xml" ContentType="application/vnd.ms-office.drawingml.diagramDrawing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diagrams/layout14.xml" ContentType="application/vnd.openxmlformats-officedocument.drawingml.diagramLayout+xml"/>
  <Override PartName="/ppt/slides/slide278.xml" ContentType="application/vnd.openxmlformats-officedocument.presentationml.slide+xml"/>
  <Override PartName="/ppt/slides/slide341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diagrams/colors1.xml" ContentType="application/vnd.openxmlformats-officedocument.drawingml.diagramColors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diagrams/data15.xml" ContentType="application/vnd.openxmlformats-officedocument.drawingml.diagramData+xml"/>
  <Override PartName="/ppt/notesSlides/notesSlide29.xml" ContentType="application/vnd.openxmlformats-officedocument.presentationml.notesSlide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s/slide234.xml" ContentType="application/vnd.openxmlformats-officedocument.presentationml.slide+xml"/>
  <Override PartName="/ppt/slides/slide281.xml" ContentType="application/vnd.openxmlformats-officedocument.presentationml.sl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5.xml" ContentType="application/vnd.openxmlformats-officedocument.presentationml.slide+xml"/>
  <Override PartName="/ppt/diagrams/layout3.xml" ContentType="application/vnd.openxmlformats-officedocument.drawingml.diagramLayout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297.xml" ContentType="application/vnd.openxmlformats-officedocument.presentationml.slide+xml"/>
  <Override PartName="/ppt/slides/slide313.xml" ContentType="application/vnd.openxmlformats-officedocument.presentationml.slide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s/slide329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diagrams/layout16.xml" ContentType="application/vnd.openxmlformats-officedocument.drawingml.diagramLayout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slides/slide332.xml" ContentType="application/vnd.openxmlformats-officedocument.presentationml.slide+xml"/>
  <Override PartName="/ppt/slides/slide343.xml" ContentType="application/vnd.openxmlformats-officedocument.presentationml.slide+xml"/>
  <Override PartName="/ppt/notesSlides/notesSlide6.xml" ContentType="application/vnd.openxmlformats-officedocument.presentationml.notesSlide+xml"/>
  <Override PartName="/ppt/diagrams/drawing20.xml" ContentType="application/vnd.ms-office.drawingml.diagramDrawing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321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348.xml" ContentType="application/vnd.openxmlformats-officedocument.presentationml.slide+xml"/>
  <Override PartName="/ppt/diagrams/data20.xml" ContentType="application/vnd.openxmlformats-officedocument.drawingml.diagramData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337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326.xml" ContentType="application/vnd.openxmlformats-officedocument.presentationml.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351.xml" ContentType="application/vnd.openxmlformats-officedocument.presentationml.slid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slides/slide340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drawing19.xml" ContentType="application/vnd.ms-office.drawingml.diagramDrawing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diagrams/layout18.xml" ContentType="application/vnd.openxmlformats-officedocument.drawingml.diagramLayout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345.xml" ContentType="application/vnd.openxmlformats-officedocument.presentationml.slide+xml"/>
  <Override PartName="/ppt/diagrams/layout2.xml" ContentType="application/vnd.openxmlformats-officedocument.drawingml.diagram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334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theme/theme3.xml" ContentType="application/vnd.openxmlformats-officedocument.theme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339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342.xml" ContentType="application/vnd.openxmlformats-officedocument.presentationml.slide+xml"/>
  <Override PartName="/ppt/diagrams/quickStyle9.xml" ContentType="application/vnd.openxmlformats-officedocument.drawingml.diagramStyl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331.xml" ContentType="application/vnd.openxmlformats-officedocument.presentationml.slide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347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s/slide325.xml" ContentType="application/vnd.openxmlformats-officedocument.presentationml.slide+xml"/>
  <Override PartName="/ppt/slides/slide336.xml" ContentType="application/vnd.openxmlformats-officedocument.presentationml.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colors19.xml" ContentType="application/vnd.openxmlformats-officedocument.drawingml.diagramColor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350.xml" ContentType="application/vnd.openxmlformats-officedocument.presentationml.slide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69.xml" ContentType="application/vnd.openxmlformats-officedocument.presentationml.slide+xml"/>
  <Override PartName="/ppt/slides/slide308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333.xml" ContentType="application/vnd.openxmlformats-officedocument.presentationml.slide+xml"/>
  <Override PartName="/ppt/diagrams/layout1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s/slide349.xml" ContentType="application/vnd.openxmlformats-officedocument.presentationml.slide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327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305.xml" ContentType="application/vnd.openxmlformats-officedocument.presentationml.slide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89.xml" ContentType="application/vnd.openxmlformats-officedocument.presentationml.slide+xml"/>
  <Override PartName="/ppt/slides/slide330.xml" ContentType="application/vnd.openxmlformats-officedocument.presentationml.slide+xml"/>
  <Override PartName="/ppt/slides/slide122.xml" ContentType="application/vnd.openxmlformats-officedocument.presentationml.slide+xml"/>
  <Override PartName="/ppt/slides/slide267.xml" ContentType="application/vnd.openxmlformats-officedocument.presentationml.slide+xml"/>
  <Override PartName="/ppt/diagrams/colors13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s/slide245.xml" ContentType="application/vnd.openxmlformats-officedocument.presentationml.slide+xml"/>
  <Override PartName="/ppt/slides/slide292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346.xml" ContentType="application/vnd.openxmlformats-officedocument.presentationml.slide+xml"/>
  <Override PartName="/ppt/diagrams/layout19.xml" ContentType="application/vnd.openxmlformats-officedocument.drawingml.diagramLayout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24.xml" ContentType="application/vnd.openxmlformats-officedocument.presentationml.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30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3"/>
  </p:notesMasterIdLst>
  <p:handoutMasterIdLst>
    <p:handoutMasterId r:id="rId354"/>
  </p:handoutMasterIdLst>
  <p:sldIdLst>
    <p:sldId id="3599" r:id="rId2"/>
    <p:sldId id="2609" r:id="rId3"/>
    <p:sldId id="2882" r:id="rId4"/>
    <p:sldId id="2679" r:id="rId5"/>
    <p:sldId id="2680" r:id="rId6"/>
    <p:sldId id="2832" r:id="rId7"/>
    <p:sldId id="2833" r:id="rId8"/>
    <p:sldId id="3038" r:id="rId9"/>
    <p:sldId id="2793" r:id="rId10"/>
    <p:sldId id="2794" r:id="rId11"/>
    <p:sldId id="2795" r:id="rId12"/>
    <p:sldId id="3561" r:id="rId13"/>
    <p:sldId id="3562" r:id="rId14"/>
    <p:sldId id="2796" r:id="rId15"/>
    <p:sldId id="2797" r:id="rId16"/>
    <p:sldId id="2798" r:id="rId17"/>
    <p:sldId id="3563" r:id="rId18"/>
    <p:sldId id="3612" r:id="rId19"/>
    <p:sldId id="3613" r:id="rId20"/>
    <p:sldId id="3565" r:id="rId21"/>
    <p:sldId id="3580" r:id="rId22"/>
    <p:sldId id="3176" r:id="rId23"/>
    <p:sldId id="3164" r:id="rId24"/>
    <p:sldId id="3198" r:id="rId25"/>
    <p:sldId id="3199" r:id="rId26"/>
    <p:sldId id="3194" r:id="rId27"/>
    <p:sldId id="3195" r:id="rId28"/>
    <p:sldId id="3196" r:id="rId29"/>
    <p:sldId id="3197" r:id="rId30"/>
    <p:sldId id="3489" r:id="rId31"/>
    <p:sldId id="3165" r:id="rId32"/>
    <p:sldId id="3166" r:id="rId33"/>
    <p:sldId id="3167" r:id="rId34"/>
    <p:sldId id="3168" r:id="rId35"/>
    <p:sldId id="3478" r:id="rId36"/>
    <p:sldId id="3479" r:id="rId37"/>
    <p:sldId id="3480" r:id="rId38"/>
    <p:sldId id="3481" r:id="rId39"/>
    <p:sldId id="3482" r:id="rId40"/>
    <p:sldId id="3169" r:id="rId41"/>
    <p:sldId id="3175" r:id="rId42"/>
    <p:sldId id="3171" r:id="rId43"/>
    <p:sldId id="3173" r:id="rId44"/>
    <p:sldId id="3172" r:id="rId45"/>
    <p:sldId id="3179" r:id="rId46"/>
    <p:sldId id="3178" r:id="rId47"/>
    <p:sldId id="3174" r:id="rId48"/>
    <p:sldId id="2834" r:id="rId49"/>
    <p:sldId id="2835" r:id="rId50"/>
    <p:sldId id="2836" r:id="rId51"/>
    <p:sldId id="3212" r:id="rId52"/>
    <p:sldId id="3213" r:id="rId53"/>
    <p:sldId id="2837" r:id="rId54"/>
    <p:sldId id="2800" r:id="rId55"/>
    <p:sldId id="2801" r:id="rId56"/>
    <p:sldId id="2802" r:id="rId57"/>
    <p:sldId id="2803" r:id="rId58"/>
    <p:sldId id="3508" r:id="rId59"/>
    <p:sldId id="2811" r:id="rId60"/>
    <p:sldId id="2812" r:id="rId61"/>
    <p:sldId id="2813" r:id="rId62"/>
    <p:sldId id="2814" r:id="rId63"/>
    <p:sldId id="3502" r:id="rId64"/>
    <p:sldId id="3501" r:id="rId65"/>
    <p:sldId id="3504" r:id="rId66"/>
    <p:sldId id="3505" r:id="rId67"/>
    <p:sldId id="3506" r:id="rId68"/>
    <p:sldId id="3518" r:id="rId69"/>
    <p:sldId id="3519" r:id="rId70"/>
    <p:sldId id="2884" r:id="rId71"/>
    <p:sldId id="2885" r:id="rId72"/>
    <p:sldId id="2888" r:id="rId73"/>
    <p:sldId id="2889" r:id="rId74"/>
    <p:sldId id="3188" r:id="rId75"/>
    <p:sldId id="3189" r:id="rId76"/>
    <p:sldId id="3190" r:id="rId77"/>
    <p:sldId id="3191" r:id="rId78"/>
    <p:sldId id="3192" r:id="rId79"/>
    <p:sldId id="3193" r:id="rId80"/>
    <p:sldId id="2818" r:id="rId81"/>
    <p:sldId id="3534" r:id="rId82"/>
    <p:sldId id="2821" r:id="rId83"/>
    <p:sldId id="3040" r:id="rId84"/>
    <p:sldId id="2820" r:id="rId85"/>
    <p:sldId id="3590" r:id="rId86"/>
    <p:sldId id="3591" r:id="rId87"/>
    <p:sldId id="3592" r:id="rId88"/>
    <p:sldId id="2823" r:id="rId89"/>
    <p:sldId id="3452" r:id="rId90"/>
    <p:sldId id="3490" r:id="rId91"/>
    <p:sldId id="3491" r:id="rId92"/>
    <p:sldId id="2824" r:id="rId93"/>
    <p:sldId id="3492" r:id="rId94"/>
    <p:sldId id="3493" r:id="rId95"/>
    <p:sldId id="3494" r:id="rId96"/>
    <p:sldId id="3384" r:id="rId97"/>
    <p:sldId id="3495" r:id="rId98"/>
    <p:sldId id="3460" r:id="rId99"/>
    <p:sldId id="3496" r:id="rId100"/>
    <p:sldId id="3462" r:id="rId101"/>
    <p:sldId id="3463" r:id="rId102"/>
    <p:sldId id="3497" r:id="rId103"/>
    <p:sldId id="3465" r:id="rId104"/>
    <p:sldId id="3498" r:id="rId105"/>
    <p:sldId id="3334" r:id="rId106"/>
    <p:sldId id="3335" r:id="rId107"/>
    <p:sldId id="3578" r:id="rId108"/>
    <p:sldId id="3579" r:id="rId109"/>
    <p:sldId id="3559" r:id="rId110"/>
    <p:sldId id="3499" r:id="rId111"/>
    <p:sldId id="3500" r:id="rId112"/>
    <p:sldId id="3512" r:id="rId113"/>
    <p:sldId id="3513" r:id="rId114"/>
    <p:sldId id="3468" r:id="rId115"/>
    <p:sldId id="3469" r:id="rId116"/>
    <p:sldId id="3470" r:id="rId117"/>
    <p:sldId id="3471" r:id="rId118"/>
    <p:sldId id="3472" r:id="rId119"/>
    <p:sldId id="3473" r:id="rId120"/>
    <p:sldId id="3474" r:id="rId121"/>
    <p:sldId id="3475" r:id="rId122"/>
    <p:sldId id="3476" r:id="rId123"/>
    <p:sldId id="3477" r:id="rId124"/>
    <p:sldId id="3608" r:id="rId125"/>
    <p:sldId id="3609" r:id="rId126"/>
    <p:sldId id="3507" r:id="rId127"/>
    <p:sldId id="3577" r:id="rId128"/>
    <p:sldId id="3560" r:id="rId129"/>
    <p:sldId id="2829" r:id="rId130"/>
    <p:sldId id="3535" r:id="rId131"/>
    <p:sldId id="3573" r:id="rId132"/>
    <p:sldId id="3543" r:id="rId133"/>
    <p:sldId id="3600" r:id="rId134"/>
    <p:sldId id="3601" r:id="rId135"/>
    <p:sldId id="3538" r:id="rId136"/>
    <p:sldId id="3539" r:id="rId137"/>
    <p:sldId id="3540" r:id="rId138"/>
    <p:sldId id="3541" r:id="rId139"/>
    <p:sldId id="3542" r:id="rId140"/>
    <p:sldId id="2831" r:id="rId141"/>
    <p:sldId id="2830" r:id="rId142"/>
    <p:sldId id="3603" r:id="rId143"/>
    <p:sldId id="3604" r:id="rId144"/>
    <p:sldId id="3606" r:id="rId145"/>
    <p:sldId id="3537" r:id="rId146"/>
    <p:sldId id="3545" r:id="rId147"/>
    <p:sldId id="3546" r:id="rId148"/>
    <p:sldId id="3547" r:id="rId149"/>
    <p:sldId id="3548" r:id="rId150"/>
    <p:sldId id="3549" r:id="rId151"/>
    <p:sldId id="3602" r:id="rId152"/>
    <p:sldId id="3329" r:id="rId153"/>
    <p:sldId id="3550" r:id="rId154"/>
    <p:sldId id="3551" r:id="rId155"/>
    <p:sldId id="3552" r:id="rId156"/>
    <p:sldId id="3553" r:id="rId157"/>
    <p:sldId id="2847" r:id="rId158"/>
    <p:sldId id="3554" r:id="rId159"/>
    <p:sldId id="3555" r:id="rId160"/>
    <p:sldId id="3556" r:id="rId161"/>
    <p:sldId id="3557" r:id="rId162"/>
    <p:sldId id="3558" r:id="rId163"/>
    <p:sldId id="2853" r:id="rId164"/>
    <p:sldId id="3140" r:id="rId165"/>
    <p:sldId id="3385" r:id="rId166"/>
    <p:sldId id="3141" r:id="rId167"/>
    <p:sldId id="2858" r:id="rId168"/>
    <p:sldId id="2859" r:id="rId169"/>
    <p:sldId id="2860" r:id="rId170"/>
    <p:sldId id="2861" r:id="rId171"/>
    <p:sldId id="2881" r:id="rId172"/>
    <p:sldId id="3200" r:id="rId173"/>
    <p:sldId id="3201" r:id="rId174"/>
    <p:sldId id="3202" r:id="rId175"/>
    <p:sldId id="3207" r:id="rId176"/>
    <p:sldId id="3208" r:id="rId177"/>
    <p:sldId id="3596" r:id="rId178"/>
    <p:sldId id="3598" r:id="rId179"/>
    <p:sldId id="3203" r:id="rId180"/>
    <p:sldId id="3204" r:id="rId181"/>
    <p:sldId id="2857" r:id="rId182"/>
    <p:sldId id="2863" r:id="rId183"/>
    <p:sldId id="2864" r:id="rId184"/>
    <p:sldId id="3483" r:id="rId185"/>
    <p:sldId id="3524" r:id="rId186"/>
    <p:sldId id="3525" r:id="rId187"/>
    <p:sldId id="3526" r:id="rId188"/>
    <p:sldId id="3527" r:id="rId189"/>
    <p:sldId id="3528" r:id="rId190"/>
    <p:sldId id="3529" r:id="rId191"/>
    <p:sldId id="3530" r:id="rId192"/>
    <p:sldId id="3531" r:id="rId193"/>
    <p:sldId id="3532" r:id="rId194"/>
    <p:sldId id="3533" r:id="rId195"/>
    <p:sldId id="3209" r:id="rId196"/>
    <p:sldId id="3210" r:id="rId197"/>
    <p:sldId id="3211" r:id="rId198"/>
    <p:sldId id="3331" r:id="rId199"/>
    <p:sldId id="3332" r:id="rId200"/>
    <p:sldId id="3333" r:id="rId201"/>
    <p:sldId id="3568" r:id="rId202"/>
    <p:sldId id="3436" r:id="rId203"/>
    <p:sldId id="3437" r:id="rId204"/>
    <p:sldId id="3438" r:id="rId205"/>
    <p:sldId id="3439" r:id="rId206"/>
    <p:sldId id="3440" r:id="rId207"/>
    <p:sldId id="3441" r:id="rId208"/>
    <p:sldId id="3443" r:id="rId209"/>
    <p:sldId id="3446" r:id="rId210"/>
    <p:sldId id="3447" r:id="rId211"/>
    <p:sldId id="3448" r:id="rId212"/>
    <p:sldId id="3449" r:id="rId213"/>
    <p:sldId id="3444" r:id="rId214"/>
    <p:sldId id="3442" r:id="rId215"/>
    <p:sldId id="3445" r:id="rId216"/>
    <p:sldId id="3581" r:id="rId217"/>
    <p:sldId id="3582" r:id="rId218"/>
    <p:sldId id="3583" r:id="rId219"/>
    <p:sldId id="3589" r:id="rId220"/>
    <p:sldId id="3584" r:id="rId221"/>
    <p:sldId id="3585" r:id="rId222"/>
    <p:sldId id="3586" r:id="rId223"/>
    <p:sldId id="3587" r:id="rId224"/>
    <p:sldId id="3588" r:id="rId225"/>
    <p:sldId id="3142" r:id="rId226"/>
    <p:sldId id="2865" r:id="rId227"/>
    <p:sldId id="2866" r:id="rId228"/>
    <p:sldId id="2867" r:id="rId229"/>
    <p:sldId id="3610" r:id="rId230"/>
    <p:sldId id="3143" r:id="rId231"/>
    <p:sldId id="2874" r:id="rId232"/>
    <p:sldId id="2868" r:id="rId233"/>
    <p:sldId id="2875" r:id="rId234"/>
    <p:sldId id="2876" r:id="rId235"/>
    <p:sldId id="3144" r:id="rId236"/>
    <p:sldId id="3145" r:id="rId237"/>
    <p:sldId id="3146" r:id="rId238"/>
    <p:sldId id="3147" r:id="rId239"/>
    <p:sldId id="3148" r:id="rId240"/>
    <p:sldId id="3149" r:id="rId241"/>
    <p:sldId id="3514" r:id="rId242"/>
    <p:sldId id="3150" r:id="rId243"/>
    <p:sldId id="3151" r:id="rId244"/>
    <p:sldId id="3515" r:id="rId245"/>
    <p:sldId id="3152" r:id="rId246"/>
    <p:sldId id="3516" r:id="rId247"/>
    <p:sldId id="3517" r:id="rId248"/>
    <p:sldId id="3030" r:id="rId249"/>
    <p:sldId id="3031" r:id="rId250"/>
    <p:sldId id="2887" r:id="rId251"/>
    <p:sldId id="3155" r:id="rId252"/>
    <p:sldId id="2894" r:id="rId253"/>
    <p:sldId id="2962" r:id="rId254"/>
    <p:sldId id="2896" r:id="rId255"/>
    <p:sldId id="3509" r:id="rId256"/>
    <p:sldId id="3042" r:id="rId257"/>
    <p:sldId id="2897" r:id="rId258"/>
    <p:sldId id="3340" r:id="rId259"/>
    <p:sldId id="2900" r:id="rId260"/>
    <p:sldId id="2901" r:id="rId261"/>
    <p:sldId id="2902" r:id="rId262"/>
    <p:sldId id="2903" r:id="rId263"/>
    <p:sldId id="3043" r:id="rId264"/>
    <p:sldId id="2905" r:id="rId265"/>
    <p:sldId id="2906" r:id="rId266"/>
    <p:sldId id="2907" r:id="rId267"/>
    <p:sldId id="2908" r:id="rId268"/>
    <p:sldId id="2910" r:id="rId269"/>
    <p:sldId id="2911" r:id="rId270"/>
    <p:sldId id="3339" r:id="rId271"/>
    <p:sldId id="3346" r:id="rId272"/>
    <p:sldId id="3347" r:id="rId273"/>
    <p:sldId id="3348" r:id="rId274"/>
    <p:sldId id="3349" r:id="rId275"/>
    <p:sldId id="3350" r:id="rId276"/>
    <p:sldId id="3351" r:id="rId277"/>
    <p:sldId id="3352" r:id="rId278"/>
    <p:sldId id="3454" r:id="rId279"/>
    <p:sldId id="3353" r:id="rId280"/>
    <p:sldId id="3354" r:id="rId281"/>
    <p:sldId id="3355" r:id="rId282"/>
    <p:sldId id="3356" r:id="rId283"/>
    <p:sldId id="3357" r:id="rId284"/>
    <p:sldId id="3358" r:id="rId285"/>
    <p:sldId id="3359" r:id="rId286"/>
    <p:sldId id="3360" r:id="rId287"/>
    <p:sldId id="3361" r:id="rId288"/>
    <p:sldId id="3362" r:id="rId289"/>
    <p:sldId id="3363" r:id="rId290"/>
    <p:sldId id="3364" r:id="rId291"/>
    <p:sldId id="3365" r:id="rId292"/>
    <p:sldId id="3366" r:id="rId293"/>
    <p:sldId id="3367" r:id="rId294"/>
    <p:sldId id="3368" r:id="rId295"/>
    <p:sldId id="3369" r:id="rId296"/>
    <p:sldId id="2949" r:id="rId297"/>
    <p:sldId id="2950" r:id="rId298"/>
    <p:sldId id="3488" r:id="rId299"/>
    <p:sldId id="2951" r:id="rId300"/>
    <p:sldId id="2952" r:id="rId301"/>
    <p:sldId id="2953" r:id="rId302"/>
    <p:sldId id="2954" r:id="rId303"/>
    <p:sldId id="2955" r:id="rId304"/>
    <p:sldId id="2956" r:id="rId305"/>
    <p:sldId id="2957" r:id="rId306"/>
    <p:sldId id="2958" r:id="rId307"/>
    <p:sldId id="3453" r:id="rId308"/>
    <p:sldId id="2959" r:id="rId309"/>
    <p:sldId id="2960" r:id="rId310"/>
    <p:sldId id="2961" r:id="rId311"/>
    <p:sldId id="3593" r:id="rId312"/>
    <p:sldId id="3594" r:id="rId313"/>
    <p:sldId id="3595" r:id="rId314"/>
    <p:sldId id="3022" r:id="rId315"/>
    <p:sldId id="2088" r:id="rId316"/>
    <p:sldId id="3180" r:id="rId317"/>
    <p:sldId id="3181" r:id="rId318"/>
    <p:sldId id="2589" r:id="rId319"/>
    <p:sldId id="2590" r:id="rId320"/>
    <p:sldId id="2307" r:id="rId321"/>
    <p:sldId id="3386" r:id="rId322"/>
    <p:sldId id="3372" r:id="rId323"/>
    <p:sldId id="3373" r:id="rId324"/>
    <p:sldId id="3156" r:id="rId325"/>
    <p:sldId id="3153" r:id="rId326"/>
    <p:sldId id="3160" r:id="rId327"/>
    <p:sldId id="3158" r:id="rId328"/>
    <p:sldId id="3159" r:id="rId329"/>
    <p:sldId id="3308" r:id="rId330"/>
    <p:sldId id="3566" r:id="rId331"/>
    <p:sldId id="3567" r:id="rId332"/>
    <p:sldId id="3457" r:id="rId333"/>
    <p:sldId id="3458" r:id="rId334"/>
    <p:sldId id="3520" r:id="rId335"/>
    <p:sldId id="3521" r:id="rId336"/>
    <p:sldId id="3522" r:id="rId337"/>
    <p:sldId id="3523" r:id="rId338"/>
    <p:sldId id="3309" r:id="rId339"/>
    <p:sldId id="3310" r:id="rId340"/>
    <p:sldId id="3311" r:id="rId341"/>
    <p:sldId id="3312" r:id="rId342"/>
    <p:sldId id="3456" r:id="rId343"/>
    <p:sldId id="3455" r:id="rId344"/>
    <p:sldId id="3569" r:id="rId345"/>
    <p:sldId id="3572" r:id="rId346"/>
    <p:sldId id="3574" r:id="rId347"/>
    <p:sldId id="3575" r:id="rId348"/>
    <p:sldId id="3576" r:id="rId349"/>
    <p:sldId id="3570" r:id="rId350"/>
    <p:sldId id="3571" r:id="rId351"/>
    <p:sldId id="2758" r:id="rId352"/>
  </p:sldIdLst>
  <p:sldSz cx="9144000" cy="6858000" type="screen4x3"/>
  <p:notesSz cx="6805613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FFFFB7"/>
    <a:srgbClr val="CCFFFF"/>
    <a:srgbClr val="CCFF66"/>
    <a:srgbClr val="FF6600"/>
    <a:srgbClr val="CCFFCC"/>
    <a:srgbClr val="00CCFF"/>
    <a:srgbClr val="FF66FF"/>
    <a:srgbClr val="FF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6" autoAdjust="0"/>
    <p:restoredTop sz="94671" autoAdjust="0"/>
  </p:normalViewPr>
  <p:slideViewPr>
    <p:cSldViewPr>
      <p:cViewPr>
        <p:scale>
          <a:sx n="100" d="100"/>
          <a:sy n="100" d="100"/>
        </p:scale>
        <p:origin x="-2160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slide" Target="slides/slide34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theme" Target="theme/theme1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tableStyles" Target="tableStyles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334" Type="http://schemas.openxmlformats.org/officeDocument/2006/relationships/slide" Target="slides/slide333.xml"/><Relationship Id="rId350" Type="http://schemas.openxmlformats.org/officeDocument/2006/relationships/slide" Target="slides/slide349.xml"/><Relationship Id="rId35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notesMaster" Target="notesMasters/notesMaster1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handoutMaster" Target="handoutMasters/handoutMaster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FABB8F-641E-4896-BE26-D17BA69E8B0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5B66D640-90CB-43E0-9690-49DD32EDBD83}">
      <dgm:prSet phldrT="[Text]" custT="1"/>
      <dgm:spPr>
        <a:solidFill>
          <a:srgbClr val="FFC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th-TH" sz="2400" b="1" cap="none" spc="50" dirty="0" smtClean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ระเบียบสำนักนายกรัฐมนตรีว่าด้วยการพัสดุ พ.ศ. 2535 และที่แก้ไขเพิ่มเติม</a:t>
          </a:r>
          <a:endParaRPr lang="th-TH" sz="2400" b="1" cap="none" spc="50" dirty="0">
            <a:ln w="11430"/>
            <a:solidFill>
              <a:sysClr val="windowText" lastClr="0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gm:t>
    </dgm:pt>
    <dgm:pt modelId="{EC261AAF-DFB6-4E11-9897-BDFA2D514559}" type="parTrans" cxnId="{9C5D9131-F581-4BB4-8B92-52F01F08E046}">
      <dgm:prSet/>
      <dgm:spPr/>
      <dgm:t>
        <a:bodyPr/>
        <a:lstStyle/>
        <a:p>
          <a:endParaRPr lang="th-TH"/>
        </a:p>
      </dgm:t>
    </dgm:pt>
    <dgm:pt modelId="{0F02272E-9DBF-4A74-AC5F-2A8AC579AF91}" type="sibTrans" cxnId="{9C5D9131-F581-4BB4-8B92-52F01F08E046}">
      <dgm:prSet/>
      <dgm:spPr/>
      <dgm:t>
        <a:bodyPr/>
        <a:lstStyle/>
        <a:p>
          <a:endParaRPr lang="th-TH"/>
        </a:p>
      </dgm:t>
    </dgm:pt>
    <dgm:pt modelId="{0D128EDA-4CCE-4798-8961-333722EDF93A}">
      <dgm:prSet phldrT="[Text]" custT="1"/>
      <dgm:spPr>
        <a:solidFill>
          <a:srgbClr val="66FF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ประกาศสำนักนายกรัฐมนตรี เรื่อง แนวทางปฏิบัติในการจัดหาพัสดุ 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ด้วยวิธีตลาดอิเล็กทรอนิกส์ (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Electronic Market  :  e –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market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) และ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ด้วยวิธีประกวดราคาอิเล็กทรอนิกส์ (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Electronic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Bidding  :  e –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bidding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)</a:t>
          </a:r>
          <a:endParaRPr lang="th-TH" sz="2400" b="1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gm:t>
    </dgm:pt>
    <dgm:pt modelId="{F730BDC0-EFC3-44C1-BCC3-2549C3F77EA5}" type="parTrans" cxnId="{B0A3C748-392E-4AF8-8F4A-FEE0579369C2}">
      <dgm:prSet/>
      <dgm:spPr/>
      <dgm:t>
        <a:bodyPr/>
        <a:lstStyle/>
        <a:p>
          <a:endParaRPr lang="th-TH"/>
        </a:p>
      </dgm:t>
    </dgm:pt>
    <dgm:pt modelId="{2FEF598C-CAA3-4B28-A97D-9397121B7107}" type="sibTrans" cxnId="{B0A3C748-392E-4AF8-8F4A-FEE0579369C2}">
      <dgm:prSet/>
      <dgm:spPr/>
      <dgm:t>
        <a:bodyPr/>
        <a:lstStyle/>
        <a:p>
          <a:endParaRPr lang="th-TH"/>
        </a:p>
      </dgm:t>
    </dgm:pt>
    <dgm:pt modelId="{DEE0227B-2234-405C-80CB-E658FC3875EF}">
      <dgm:prSet phldrT="[Text]" custT="1"/>
      <dgm:spPr>
        <a:solidFill>
          <a:srgbClr val="FFC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 ข้อบังคับ ข้อบัญญัติว่าด้วยการพัสดุของหน่วยงานของรัฐ</a:t>
          </a:r>
          <a:endParaRPr lang="th-TH" sz="2400" b="1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FB5A4735-885C-4DAC-B630-2DB12F2ABC4D}" type="parTrans" cxnId="{CFAE62CB-D87D-4B12-BA89-05FD39DD5DEC}">
      <dgm:prSet/>
      <dgm:spPr/>
      <dgm:t>
        <a:bodyPr/>
        <a:lstStyle/>
        <a:p>
          <a:endParaRPr lang="th-TH"/>
        </a:p>
      </dgm:t>
    </dgm:pt>
    <dgm:pt modelId="{CFB3F387-9A9C-4DA7-B596-2C5B943E616F}" type="sibTrans" cxnId="{CFAE62CB-D87D-4B12-BA89-05FD39DD5DEC}">
      <dgm:prSet/>
      <dgm:spPr/>
      <dgm:t>
        <a:bodyPr/>
        <a:lstStyle/>
        <a:p>
          <a:endParaRPr lang="th-TH"/>
        </a:p>
      </dgm:t>
    </dgm:pt>
    <dgm:pt modelId="{DA8A5CC8-6F71-464F-AE37-F394C3D3C402}">
      <dgm:prSet custT="1"/>
      <dgm:spPr>
        <a:solidFill>
          <a:srgbClr val="CCFFC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ระเบียบสำนักนายกรัฐมนตรีว่าด้วยการพัสดุด้วยวิธีการทางอิเล็กทรอนิกส์ 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พ.ศ. 2549</a:t>
          </a:r>
          <a:endParaRPr lang="th-TH" sz="2400" b="1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D8080B2-6E16-4CC6-8AEF-E3A4A4979DD8}" type="parTrans" cxnId="{333EAF12-0CBB-4738-A873-BDEC23B192D1}">
      <dgm:prSet/>
      <dgm:spPr/>
      <dgm:t>
        <a:bodyPr/>
        <a:lstStyle/>
        <a:p>
          <a:endParaRPr lang="th-TH"/>
        </a:p>
      </dgm:t>
    </dgm:pt>
    <dgm:pt modelId="{2C882AF3-BA86-4F32-91D1-55192E283093}" type="sibTrans" cxnId="{333EAF12-0CBB-4738-A873-BDEC23B192D1}">
      <dgm:prSet/>
      <dgm:spPr/>
      <dgm:t>
        <a:bodyPr/>
        <a:lstStyle/>
        <a:p>
          <a:endParaRPr lang="th-TH"/>
        </a:p>
      </dgm:t>
    </dgm:pt>
    <dgm:pt modelId="{39FBE004-0EB9-48F9-87AA-1FA1E847E53E}" type="pres">
      <dgm:prSet presAssocID="{EBFABB8F-641E-4896-BE26-D17BA69E8B0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6B7B95E-8B66-4B75-B9D5-3E403F659BD0}" type="pres">
      <dgm:prSet presAssocID="{5B66D640-90CB-43E0-9690-49DD32EDBD83}" presName="parentLin" presStyleCnt="0"/>
      <dgm:spPr/>
    </dgm:pt>
    <dgm:pt modelId="{57AEA230-7086-4C84-A857-A18E260105D2}" type="pres">
      <dgm:prSet presAssocID="{5B66D640-90CB-43E0-9690-49DD32EDBD83}" presName="parentLeftMargin" presStyleLbl="node1" presStyleIdx="0" presStyleCnt="4"/>
      <dgm:spPr/>
      <dgm:t>
        <a:bodyPr/>
        <a:lstStyle/>
        <a:p>
          <a:endParaRPr lang="th-TH"/>
        </a:p>
      </dgm:t>
    </dgm:pt>
    <dgm:pt modelId="{879A3C7D-B308-4862-A385-65CCB8E10553}" type="pres">
      <dgm:prSet presAssocID="{5B66D640-90CB-43E0-9690-49DD32EDBD83}" presName="parentText" presStyleLbl="node1" presStyleIdx="0" presStyleCnt="4" custScaleX="142857" custLinFactNeighborX="-7749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62FEB47-F3DB-473E-808C-13B45279E9C2}" type="pres">
      <dgm:prSet presAssocID="{5B66D640-90CB-43E0-9690-49DD32EDBD83}" presName="negativeSpace" presStyleCnt="0"/>
      <dgm:spPr/>
    </dgm:pt>
    <dgm:pt modelId="{A850F633-C26C-44F1-B2FA-E89F63BF6E89}" type="pres">
      <dgm:prSet presAssocID="{5B66D640-90CB-43E0-9690-49DD32EDBD83}" presName="childText" presStyleLbl="conFgAcc1" presStyleIdx="0" presStyleCnt="4">
        <dgm:presLayoutVars>
          <dgm:bulletEnabled val="1"/>
        </dgm:presLayoutVars>
      </dgm:prSet>
      <dgm:spPr/>
    </dgm:pt>
    <dgm:pt modelId="{7646504F-F72F-48E5-8530-2628BAB5E969}" type="pres">
      <dgm:prSet presAssocID="{0F02272E-9DBF-4A74-AC5F-2A8AC579AF91}" presName="spaceBetweenRectangles" presStyleCnt="0"/>
      <dgm:spPr/>
    </dgm:pt>
    <dgm:pt modelId="{2EF59B4A-4449-4F9E-AB50-C4A5543B75C1}" type="pres">
      <dgm:prSet presAssocID="{0D128EDA-4CCE-4798-8961-333722EDF93A}" presName="parentLin" presStyleCnt="0"/>
      <dgm:spPr/>
    </dgm:pt>
    <dgm:pt modelId="{5E5FD8D6-1C5D-4B72-9870-C14917265D7B}" type="pres">
      <dgm:prSet presAssocID="{0D128EDA-4CCE-4798-8961-333722EDF93A}" presName="parentLeftMargin" presStyleLbl="node1" presStyleIdx="0" presStyleCnt="4"/>
      <dgm:spPr/>
      <dgm:t>
        <a:bodyPr/>
        <a:lstStyle/>
        <a:p>
          <a:endParaRPr lang="th-TH"/>
        </a:p>
      </dgm:t>
    </dgm:pt>
    <dgm:pt modelId="{85A32B43-9137-4D50-A91D-21C19BF565ED}" type="pres">
      <dgm:prSet presAssocID="{0D128EDA-4CCE-4798-8961-333722EDF93A}" presName="parentText" presStyleLbl="node1" presStyleIdx="1" presStyleCnt="4" custScaleX="142857" custScaleY="147350" custLinFactNeighborX="-7749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03E36B7-17C2-4DFE-9075-117F9CE55648}" type="pres">
      <dgm:prSet presAssocID="{0D128EDA-4CCE-4798-8961-333722EDF93A}" presName="negativeSpace" presStyleCnt="0"/>
      <dgm:spPr/>
    </dgm:pt>
    <dgm:pt modelId="{69F342DF-3B24-4CFA-93C6-BF54D5C5175E}" type="pres">
      <dgm:prSet presAssocID="{0D128EDA-4CCE-4798-8961-333722EDF93A}" presName="childText" presStyleLbl="conFgAcc1" presStyleIdx="1" presStyleCnt="4">
        <dgm:presLayoutVars>
          <dgm:bulletEnabled val="1"/>
        </dgm:presLayoutVars>
      </dgm:prSet>
      <dgm:spPr/>
    </dgm:pt>
    <dgm:pt modelId="{4E5D5C79-4A02-4110-9A33-D1EBE0E19A85}" type="pres">
      <dgm:prSet presAssocID="{2FEF598C-CAA3-4B28-A97D-9397121B7107}" presName="spaceBetweenRectangles" presStyleCnt="0"/>
      <dgm:spPr/>
    </dgm:pt>
    <dgm:pt modelId="{8409B6D1-91EF-4D40-91F1-6DFB09E798BE}" type="pres">
      <dgm:prSet presAssocID="{DEE0227B-2234-405C-80CB-E658FC3875EF}" presName="parentLin" presStyleCnt="0"/>
      <dgm:spPr/>
    </dgm:pt>
    <dgm:pt modelId="{BEE52E04-CD9F-47C2-B47D-F0418D93CDE9}" type="pres">
      <dgm:prSet presAssocID="{DEE0227B-2234-405C-80CB-E658FC3875EF}" presName="parentLeftMargin" presStyleLbl="node1" presStyleIdx="1" presStyleCnt="4"/>
      <dgm:spPr/>
      <dgm:t>
        <a:bodyPr/>
        <a:lstStyle/>
        <a:p>
          <a:endParaRPr lang="th-TH"/>
        </a:p>
      </dgm:t>
    </dgm:pt>
    <dgm:pt modelId="{69ACE41E-8099-4854-B55B-E29997958FCE}" type="pres">
      <dgm:prSet presAssocID="{DEE0227B-2234-405C-80CB-E658FC3875EF}" presName="parentText" presStyleLbl="node1" presStyleIdx="2" presStyleCnt="4" custScaleX="142857" custLinFactNeighborX="-7749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19BF21-65E8-4426-A3BF-24685403AD94}" type="pres">
      <dgm:prSet presAssocID="{DEE0227B-2234-405C-80CB-E658FC3875EF}" presName="negativeSpace" presStyleCnt="0"/>
      <dgm:spPr/>
    </dgm:pt>
    <dgm:pt modelId="{70CC20E8-205A-43BD-9645-9598FB9DF5BA}" type="pres">
      <dgm:prSet presAssocID="{DEE0227B-2234-405C-80CB-E658FC3875EF}" presName="childText" presStyleLbl="conFgAcc1" presStyleIdx="2" presStyleCnt="4">
        <dgm:presLayoutVars>
          <dgm:bulletEnabled val="1"/>
        </dgm:presLayoutVars>
      </dgm:prSet>
      <dgm:spPr/>
    </dgm:pt>
    <dgm:pt modelId="{F357E19D-A5B0-4E25-BB45-6BFC548A5FCB}" type="pres">
      <dgm:prSet presAssocID="{CFB3F387-9A9C-4DA7-B596-2C5B943E616F}" presName="spaceBetweenRectangles" presStyleCnt="0"/>
      <dgm:spPr/>
    </dgm:pt>
    <dgm:pt modelId="{83488B3B-0E97-40F1-9FD0-0587ED1F5776}" type="pres">
      <dgm:prSet presAssocID="{DA8A5CC8-6F71-464F-AE37-F394C3D3C402}" presName="parentLin" presStyleCnt="0"/>
      <dgm:spPr/>
    </dgm:pt>
    <dgm:pt modelId="{1CF1B454-7518-44AE-8F33-A000301C24F3}" type="pres">
      <dgm:prSet presAssocID="{DA8A5CC8-6F71-464F-AE37-F394C3D3C402}" presName="parentLeftMargin" presStyleLbl="node1" presStyleIdx="2" presStyleCnt="4"/>
      <dgm:spPr/>
      <dgm:t>
        <a:bodyPr/>
        <a:lstStyle/>
        <a:p>
          <a:endParaRPr lang="th-TH"/>
        </a:p>
      </dgm:t>
    </dgm:pt>
    <dgm:pt modelId="{23780625-2D02-45D2-A8D9-BCD4C99B17BD}" type="pres">
      <dgm:prSet presAssocID="{DA8A5CC8-6F71-464F-AE37-F394C3D3C402}" presName="parentText" presStyleLbl="node1" presStyleIdx="3" presStyleCnt="4" custScaleX="142857" custLinFactNeighborX="-7498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EB94EA2-835C-4A74-A6C8-7DB56F018158}" type="pres">
      <dgm:prSet presAssocID="{DA8A5CC8-6F71-464F-AE37-F394C3D3C402}" presName="negativeSpace" presStyleCnt="0"/>
      <dgm:spPr/>
    </dgm:pt>
    <dgm:pt modelId="{B342EB1E-3513-49AA-96F4-0511FC6564A6}" type="pres">
      <dgm:prSet presAssocID="{DA8A5CC8-6F71-464F-AE37-F394C3D3C40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C590724-E153-4E7B-9058-346D9ACCD4FB}" type="presOf" srcId="{5B66D640-90CB-43E0-9690-49DD32EDBD83}" destId="{57AEA230-7086-4C84-A857-A18E260105D2}" srcOrd="0" destOrd="0" presId="urn:microsoft.com/office/officeart/2005/8/layout/list1"/>
    <dgm:cxn modelId="{CFAE62CB-D87D-4B12-BA89-05FD39DD5DEC}" srcId="{EBFABB8F-641E-4896-BE26-D17BA69E8B0F}" destId="{DEE0227B-2234-405C-80CB-E658FC3875EF}" srcOrd="2" destOrd="0" parTransId="{FB5A4735-885C-4DAC-B630-2DB12F2ABC4D}" sibTransId="{CFB3F387-9A9C-4DA7-B596-2C5B943E616F}"/>
    <dgm:cxn modelId="{2D6DE82E-94A9-414D-B488-DCC2C07C3AA9}" type="presOf" srcId="{DEE0227B-2234-405C-80CB-E658FC3875EF}" destId="{BEE52E04-CD9F-47C2-B47D-F0418D93CDE9}" srcOrd="0" destOrd="0" presId="urn:microsoft.com/office/officeart/2005/8/layout/list1"/>
    <dgm:cxn modelId="{D7B59C9C-DA62-42A2-B65D-38EC1ADA1C28}" type="presOf" srcId="{0D128EDA-4CCE-4798-8961-333722EDF93A}" destId="{5E5FD8D6-1C5D-4B72-9870-C14917265D7B}" srcOrd="0" destOrd="0" presId="urn:microsoft.com/office/officeart/2005/8/layout/list1"/>
    <dgm:cxn modelId="{333EAF12-0CBB-4738-A873-BDEC23B192D1}" srcId="{EBFABB8F-641E-4896-BE26-D17BA69E8B0F}" destId="{DA8A5CC8-6F71-464F-AE37-F394C3D3C402}" srcOrd="3" destOrd="0" parTransId="{6D8080B2-6E16-4CC6-8AEF-E3A4A4979DD8}" sibTransId="{2C882AF3-BA86-4F32-91D1-55192E283093}"/>
    <dgm:cxn modelId="{FEB0571B-4AF1-431D-8522-9F597AECB025}" type="presOf" srcId="{DEE0227B-2234-405C-80CB-E658FC3875EF}" destId="{69ACE41E-8099-4854-B55B-E29997958FCE}" srcOrd="1" destOrd="0" presId="urn:microsoft.com/office/officeart/2005/8/layout/list1"/>
    <dgm:cxn modelId="{9C5D9131-F581-4BB4-8B92-52F01F08E046}" srcId="{EBFABB8F-641E-4896-BE26-D17BA69E8B0F}" destId="{5B66D640-90CB-43E0-9690-49DD32EDBD83}" srcOrd="0" destOrd="0" parTransId="{EC261AAF-DFB6-4E11-9897-BDFA2D514559}" sibTransId="{0F02272E-9DBF-4A74-AC5F-2A8AC579AF91}"/>
    <dgm:cxn modelId="{0785A221-4DC6-44DB-A6E8-EBDBD32D7EAD}" type="presOf" srcId="{5B66D640-90CB-43E0-9690-49DD32EDBD83}" destId="{879A3C7D-B308-4862-A385-65CCB8E10553}" srcOrd="1" destOrd="0" presId="urn:microsoft.com/office/officeart/2005/8/layout/list1"/>
    <dgm:cxn modelId="{9BF0E11F-4724-498E-A8C1-9E081ADB5FC3}" type="presOf" srcId="{0D128EDA-4CCE-4798-8961-333722EDF93A}" destId="{85A32B43-9137-4D50-A91D-21C19BF565ED}" srcOrd="1" destOrd="0" presId="urn:microsoft.com/office/officeart/2005/8/layout/list1"/>
    <dgm:cxn modelId="{B0A3C748-392E-4AF8-8F4A-FEE0579369C2}" srcId="{EBFABB8F-641E-4896-BE26-D17BA69E8B0F}" destId="{0D128EDA-4CCE-4798-8961-333722EDF93A}" srcOrd="1" destOrd="0" parTransId="{F730BDC0-EFC3-44C1-BCC3-2549C3F77EA5}" sibTransId="{2FEF598C-CAA3-4B28-A97D-9397121B7107}"/>
    <dgm:cxn modelId="{F92B496F-5D3B-41FE-8F97-77942E5BD731}" type="presOf" srcId="{DA8A5CC8-6F71-464F-AE37-F394C3D3C402}" destId="{1CF1B454-7518-44AE-8F33-A000301C24F3}" srcOrd="0" destOrd="0" presId="urn:microsoft.com/office/officeart/2005/8/layout/list1"/>
    <dgm:cxn modelId="{79888BC8-998C-445C-8213-9A1A4317EE11}" type="presOf" srcId="{DA8A5CC8-6F71-464F-AE37-F394C3D3C402}" destId="{23780625-2D02-45D2-A8D9-BCD4C99B17BD}" srcOrd="1" destOrd="0" presId="urn:microsoft.com/office/officeart/2005/8/layout/list1"/>
    <dgm:cxn modelId="{C92670B7-CC06-404A-A166-214420349504}" type="presOf" srcId="{EBFABB8F-641E-4896-BE26-D17BA69E8B0F}" destId="{39FBE004-0EB9-48F9-87AA-1FA1E847E53E}" srcOrd="0" destOrd="0" presId="urn:microsoft.com/office/officeart/2005/8/layout/list1"/>
    <dgm:cxn modelId="{5240D98A-244B-4071-BCD5-D6859FD13EE6}" type="presParOf" srcId="{39FBE004-0EB9-48F9-87AA-1FA1E847E53E}" destId="{16B7B95E-8B66-4B75-B9D5-3E403F659BD0}" srcOrd="0" destOrd="0" presId="urn:microsoft.com/office/officeart/2005/8/layout/list1"/>
    <dgm:cxn modelId="{F73EAB5F-A638-4B59-80A3-6804E34972EB}" type="presParOf" srcId="{16B7B95E-8B66-4B75-B9D5-3E403F659BD0}" destId="{57AEA230-7086-4C84-A857-A18E260105D2}" srcOrd="0" destOrd="0" presId="urn:microsoft.com/office/officeart/2005/8/layout/list1"/>
    <dgm:cxn modelId="{1698465E-3FD2-43DB-BDC1-FB6FCFB57B7A}" type="presParOf" srcId="{16B7B95E-8B66-4B75-B9D5-3E403F659BD0}" destId="{879A3C7D-B308-4862-A385-65CCB8E10553}" srcOrd="1" destOrd="0" presId="urn:microsoft.com/office/officeart/2005/8/layout/list1"/>
    <dgm:cxn modelId="{B0251B8C-BAA7-4AC1-A575-9DBB1829E674}" type="presParOf" srcId="{39FBE004-0EB9-48F9-87AA-1FA1E847E53E}" destId="{A62FEB47-F3DB-473E-808C-13B45279E9C2}" srcOrd="1" destOrd="0" presId="urn:microsoft.com/office/officeart/2005/8/layout/list1"/>
    <dgm:cxn modelId="{AA2DCB38-01FA-41D7-9CB8-AD5B78C377A5}" type="presParOf" srcId="{39FBE004-0EB9-48F9-87AA-1FA1E847E53E}" destId="{A850F633-C26C-44F1-B2FA-E89F63BF6E89}" srcOrd="2" destOrd="0" presId="urn:microsoft.com/office/officeart/2005/8/layout/list1"/>
    <dgm:cxn modelId="{488E321A-791A-4270-BAA5-E20D41C728F8}" type="presParOf" srcId="{39FBE004-0EB9-48F9-87AA-1FA1E847E53E}" destId="{7646504F-F72F-48E5-8530-2628BAB5E969}" srcOrd="3" destOrd="0" presId="urn:microsoft.com/office/officeart/2005/8/layout/list1"/>
    <dgm:cxn modelId="{3DD163AA-31B1-4916-94D6-B7A0C80A27F1}" type="presParOf" srcId="{39FBE004-0EB9-48F9-87AA-1FA1E847E53E}" destId="{2EF59B4A-4449-4F9E-AB50-C4A5543B75C1}" srcOrd="4" destOrd="0" presId="urn:microsoft.com/office/officeart/2005/8/layout/list1"/>
    <dgm:cxn modelId="{A8E111A3-A242-423A-B292-AE707F2C8BEF}" type="presParOf" srcId="{2EF59B4A-4449-4F9E-AB50-C4A5543B75C1}" destId="{5E5FD8D6-1C5D-4B72-9870-C14917265D7B}" srcOrd="0" destOrd="0" presId="urn:microsoft.com/office/officeart/2005/8/layout/list1"/>
    <dgm:cxn modelId="{C2016D35-E364-4899-B945-0F9510642DA2}" type="presParOf" srcId="{2EF59B4A-4449-4F9E-AB50-C4A5543B75C1}" destId="{85A32B43-9137-4D50-A91D-21C19BF565ED}" srcOrd="1" destOrd="0" presId="urn:microsoft.com/office/officeart/2005/8/layout/list1"/>
    <dgm:cxn modelId="{68D00E56-105F-4EEB-B961-4F91401E40BC}" type="presParOf" srcId="{39FBE004-0EB9-48F9-87AA-1FA1E847E53E}" destId="{C03E36B7-17C2-4DFE-9075-117F9CE55648}" srcOrd="5" destOrd="0" presId="urn:microsoft.com/office/officeart/2005/8/layout/list1"/>
    <dgm:cxn modelId="{6A7F9C67-1152-4C8D-B6CD-9A6B83DC7CCB}" type="presParOf" srcId="{39FBE004-0EB9-48F9-87AA-1FA1E847E53E}" destId="{69F342DF-3B24-4CFA-93C6-BF54D5C5175E}" srcOrd="6" destOrd="0" presId="urn:microsoft.com/office/officeart/2005/8/layout/list1"/>
    <dgm:cxn modelId="{D3026F82-AC21-49AC-9F27-8C9EB31E60D9}" type="presParOf" srcId="{39FBE004-0EB9-48F9-87AA-1FA1E847E53E}" destId="{4E5D5C79-4A02-4110-9A33-D1EBE0E19A85}" srcOrd="7" destOrd="0" presId="urn:microsoft.com/office/officeart/2005/8/layout/list1"/>
    <dgm:cxn modelId="{D218D45D-A0C4-4629-8AE9-4D1A358FEA4F}" type="presParOf" srcId="{39FBE004-0EB9-48F9-87AA-1FA1E847E53E}" destId="{8409B6D1-91EF-4D40-91F1-6DFB09E798BE}" srcOrd="8" destOrd="0" presId="urn:microsoft.com/office/officeart/2005/8/layout/list1"/>
    <dgm:cxn modelId="{27D3EE5A-9E36-471F-ABE4-9822647B870C}" type="presParOf" srcId="{8409B6D1-91EF-4D40-91F1-6DFB09E798BE}" destId="{BEE52E04-CD9F-47C2-B47D-F0418D93CDE9}" srcOrd="0" destOrd="0" presId="urn:microsoft.com/office/officeart/2005/8/layout/list1"/>
    <dgm:cxn modelId="{62860C00-A357-4DA3-8528-EE05F4DA7C68}" type="presParOf" srcId="{8409B6D1-91EF-4D40-91F1-6DFB09E798BE}" destId="{69ACE41E-8099-4854-B55B-E29997958FCE}" srcOrd="1" destOrd="0" presId="urn:microsoft.com/office/officeart/2005/8/layout/list1"/>
    <dgm:cxn modelId="{D2055535-3523-4F02-8031-BE0AE4D34794}" type="presParOf" srcId="{39FBE004-0EB9-48F9-87AA-1FA1E847E53E}" destId="{8719BF21-65E8-4426-A3BF-24685403AD94}" srcOrd="9" destOrd="0" presId="urn:microsoft.com/office/officeart/2005/8/layout/list1"/>
    <dgm:cxn modelId="{33C13ADA-1B7D-40D8-B5AB-0CBF376ECA7D}" type="presParOf" srcId="{39FBE004-0EB9-48F9-87AA-1FA1E847E53E}" destId="{70CC20E8-205A-43BD-9645-9598FB9DF5BA}" srcOrd="10" destOrd="0" presId="urn:microsoft.com/office/officeart/2005/8/layout/list1"/>
    <dgm:cxn modelId="{7D762C14-8CDC-4582-B94E-350D00037A98}" type="presParOf" srcId="{39FBE004-0EB9-48F9-87AA-1FA1E847E53E}" destId="{F357E19D-A5B0-4E25-BB45-6BFC548A5FCB}" srcOrd="11" destOrd="0" presId="urn:microsoft.com/office/officeart/2005/8/layout/list1"/>
    <dgm:cxn modelId="{07DDD045-37D5-478B-BDAB-ADC5E4F601F1}" type="presParOf" srcId="{39FBE004-0EB9-48F9-87AA-1FA1E847E53E}" destId="{83488B3B-0E97-40F1-9FD0-0587ED1F5776}" srcOrd="12" destOrd="0" presId="urn:microsoft.com/office/officeart/2005/8/layout/list1"/>
    <dgm:cxn modelId="{F32E56A6-2650-49FD-8194-2D9928ECB932}" type="presParOf" srcId="{83488B3B-0E97-40F1-9FD0-0587ED1F5776}" destId="{1CF1B454-7518-44AE-8F33-A000301C24F3}" srcOrd="0" destOrd="0" presId="urn:microsoft.com/office/officeart/2005/8/layout/list1"/>
    <dgm:cxn modelId="{38E15BFF-10C0-4E7D-AA21-833201D6CD3F}" type="presParOf" srcId="{83488B3B-0E97-40F1-9FD0-0587ED1F5776}" destId="{23780625-2D02-45D2-A8D9-BCD4C99B17BD}" srcOrd="1" destOrd="0" presId="urn:microsoft.com/office/officeart/2005/8/layout/list1"/>
    <dgm:cxn modelId="{66D6D79E-F653-4EE4-8FCB-36B24B5832EF}" type="presParOf" srcId="{39FBE004-0EB9-48F9-87AA-1FA1E847E53E}" destId="{7EB94EA2-835C-4A74-A6C8-7DB56F018158}" srcOrd="13" destOrd="0" presId="urn:microsoft.com/office/officeart/2005/8/layout/list1"/>
    <dgm:cxn modelId="{9B1EDC84-1E9B-4483-8620-B189C3D9E6F1}" type="presParOf" srcId="{39FBE004-0EB9-48F9-87AA-1FA1E847E53E}" destId="{B342EB1E-3513-49AA-96F4-0511FC6564A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D99BCE-3556-446A-9FB4-B2AF931F46B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4A738A6-3300-4BE8-998F-90A8F1DD6CCF}">
      <dgm:prSet phldrT="[Text]"/>
      <dgm:spPr>
        <a:solidFill>
          <a:srgbClr val="CCFF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</a:t>
          </a:r>
          <a:b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ที่ปรึกษา” </a:t>
          </a:r>
          <a:endParaRPr lang="th-TH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F3A4FDDF-DC90-49BE-9A33-13F7D4163A41}" type="parTrans" cxnId="{EB61125A-A092-46F2-AEF8-80373515656E}">
      <dgm:prSet/>
      <dgm:spPr/>
      <dgm:t>
        <a:bodyPr/>
        <a:lstStyle/>
        <a:p>
          <a:endParaRPr lang="th-TH"/>
        </a:p>
      </dgm:t>
    </dgm:pt>
    <dgm:pt modelId="{9FD00F1D-BF6B-45D6-948D-550DF6DF1801}" type="sibTrans" cxnId="{EB61125A-A092-46F2-AEF8-80373515656E}">
      <dgm:prSet/>
      <dgm:spPr/>
      <dgm:t>
        <a:bodyPr/>
        <a:lstStyle/>
        <a:p>
          <a:endParaRPr lang="th-TH"/>
        </a:p>
      </dgm:t>
    </dgm:pt>
    <dgm:pt modelId="{8F4F964E-E273-4112-B9EE-B88C37491BBD}">
      <dgm:prSet phldrT="[Text]" custT="1"/>
      <dgm:spPr>
        <a:noFill/>
        <a:ln>
          <a:solidFill>
            <a:srgbClr val="00B0F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งานจ้างบริการจากบุคคลธรรมดาหรือนิติบุคคล</a:t>
          </a:r>
          <a:endParaRPr lang="th-TH" sz="2000" dirty="0">
            <a:latin typeface="EucrosiaUPC" pitchFamily="18" charset="-34"/>
            <a:cs typeface="EucrosiaUPC" pitchFamily="18" charset="-34"/>
          </a:endParaRPr>
        </a:p>
      </dgm:t>
    </dgm:pt>
    <dgm:pt modelId="{3CA3CCCB-B4CA-44D4-B931-F0A1EEB88707}" type="parTrans" cxnId="{D8FBE3B9-D8BF-4D63-A8EF-2353AF213802}">
      <dgm:prSet/>
      <dgm:spPr/>
      <dgm:t>
        <a:bodyPr/>
        <a:lstStyle/>
        <a:p>
          <a:endParaRPr lang="th-TH"/>
        </a:p>
      </dgm:t>
    </dgm:pt>
    <dgm:pt modelId="{EF204F63-DCB2-49E3-A26D-BA5B000847B1}" type="sibTrans" cxnId="{D8FBE3B9-D8BF-4D63-A8EF-2353AF213802}">
      <dgm:prSet/>
      <dgm:spPr/>
      <dgm:t>
        <a:bodyPr/>
        <a:lstStyle/>
        <a:p>
          <a:endParaRPr lang="th-TH"/>
        </a:p>
      </dgm:t>
    </dgm:pt>
    <dgm:pt modelId="{77298F79-435C-40D1-98FF-82848AB6CF66}">
      <dgm:prSet phldrT="[Text]"/>
      <dgm:spPr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“งานจ้างออกแบบหรือควบคุมงานก่อสร้าง” </a:t>
          </a:r>
          <a:endParaRPr lang="th-TH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6C1CA9E-F88B-44F1-B34D-C3BBF2EB2A15}" type="parTrans" cxnId="{7BB27266-29E3-43EB-8FCA-45AC00405413}">
      <dgm:prSet/>
      <dgm:spPr/>
      <dgm:t>
        <a:bodyPr/>
        <a:lstStyle/>
        <a:p>
          <a:endParaRPr lang="th-TH"/>
        </a:p>
      </dgm:t>
    </dgm:pt>
    <dgm:pt modelId="{E1EF28CC-33EA-442D-BF19-94199C78A140}" type="sibTrans" cxnId="{7BB27266-29E3-43EB-8FCA-45AC00405413}">
      <dgm:prSet/>
      <dgm:spPr/>
      <dgm:t>
        <a:bodyPr/>
        <a:lstStyle/>
        <a:p>
          <a:endParaRPr lang="th-TH"/>
        </a:p>
      </dgm:t>
    </dgm:pt>
    <dgm:pt modelId="{342FB859-BA44-4A63-A6A2-875CBDBE65E9}">
      <dgm:prSet phldrT="[Text]" custT="1"/>
      <dgm:spPr>
        <a:noFill/>
        <a:ln>
          <a:solidFill>
            <a:srgbClr val="FF990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 </a:t>
          </a:r>
          <a:br>
            <a:rPr lang="th-TH" altLang="th-TH" sz="2400" b="1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หรือนิติบุคคล</a:t>
          </a:r>
          <a:endParaRPr lang="th-TH" sz="2400" dirty="0">
            <a:latin typeface="EucrosiaUPC" pitchFamily="18" charset="-34"/>
            <a:cs typeface="EucrosiaUPC" pitchFamily="18" charset="-34"/>
          </a:endParaRPr>
        </a:p>
      </dgm:t>
    </dgm:pt>
    <dgm:pt modelId="{9E275B29-81C3-4EF5-B465-14344AC1CC46}" type="parTrans" cxnId="{5A482DEC-45BA-4FB8-9361-CE749D0BE6AE}">
      <dgm:prSet/>
      <dgm:spPr/>
      <dgm:t>
        <a:bodyPr/>
        <a:lstStyle/>
        <a:p>
          <a:endParaRPr lang="th-TH"/>
        </a:p>
      </dgm:t>
    </dgm:pt>
    <dgm:pt modelId="{0493BC78-CFCE-46A7-92C2-03E999A08612}" type="sibTrans" cxnId="{5A482DEC-45BA-4FB8-9361-CE749D0BE6AE}">
      <dgm:prSet/>
      <dgm:spPr/>
      <dgm:t>
        <a:bodyPr/>
        <a:lstStyle/>
        <a:p>
          <a:endParaRPr lang="th-TH"/>
        </a:p>
      </dgm:t>
    </dgm:pt>
    <dgm:pt modelId="{15BAB8FB-1918-4537-BA24-57F72B483B80}">
      <dgm:prSet phldrT="[Text]" custT="1"/>
      <dgm:spPr>
        <a:noFill/>
        <a:ln>
          <a:solidFill>
            <a:srgbClr val="FF990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เพื่อออกแบบหรือควบคุมงานก่อสร้าง</a:t>
          </a:r>
          <a:endParaRPr lang="th-TH" sz="2400" dirty="0">
            <a:latin typeface="EucrosiaUPC" pitchFamily="18" charset="-34"/>
            <a:cs typeface="EucrosiaUPC" pitchFamily="18" charset="-34"/>
          </a:endParaRPr>
        </a:p>
      </dgm:t>
    </dgm:pt>
    <dgm:pt modelId="{B7290053-BE92-480E-972A-5D576433543E}" type="parTrans" cxnId="{107EE391-29A4-4646-88D5-925009C370E1}">
      <dgm:prSet/>
      <dgm:spPr/>
      <dgm:t>
        <a:bodyPr/>
        <a:lstStyle/>
        <a:p>
          <a:endParaRPr lang="th-TH"/>
        </a:p>
      </dgm:t>
    </dgm:pt>
    <dgm:pt modelId="{DA4F3790-DBEC-42EC-8A32-18E04B120147}" type="sibTrans" cxnId="{107EE391-29A4-4646-88D5-925009C370E1}">
      <dgm:prSet/>
      <dgm:spPr/>
      <dgm:t>
        <a:bodyPr/>
        <a:lstStyle/>
        <a:p>
          <a:endParaRPr lang="th-TH"/>
        </a:p>
      </dgm:t>
    </dgm:pt>
    <dgm:pt modelId="{4E54694A-43F5-4209-995A-697B609E919B}">
      <dgm:prSet phldrT="[Text]" custT="1"/>
      <dgm:spPr>
        <a:noFill/>
        <a:ln>
          <a:solidFill>
            <a:srgbClr val="00B0F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เพื่อเป็นผู้ให้คำปรึกษาหรือแนะนำแก่หน่วยงานของรัฐในด้านวิศวกรรม สถาปัตยกรรม ผังเมือง กฎหมาย เศรษฐศาสตร์ การเงิน การคลัง สิ่งแวดล้อม วิทยาศาสตร์ เทคโนโลยี สาธารณสุข ศิลปวัฒนธรรม การศึกษาวิจัย หรือด้านอื่น</a:t>
          </a:r>
          <a:br>
            <a:rPr lang="th-TH" altLang="th-TH" sz="2000" b="1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ที่อยู่ในภารกิจ</a:t>
          </a:r>
          <a:endParaRPr lang="th-TH" sz="2000" dirty="0">
            <a:latin typeface="EucrosiaUPC" pitchFamily="18" charset="-34"/>
            <a:cs typeface="EucrosiaUPC" pitchFamily="18" charset="-34"/>
          </a:endParaRPr>
        </a:p>
      </dgm:t>
    </dgm:pt>
    <dgm:pt modelId="{7DD251BC-143A-47BE-BD50-00F246FC2634}" type="sibTrans" cxnId="{E47694F3-A836-4AD7-A6CE-CE3C80D563F7}">
      <dgm:prSet/>
      <dgm:spPr/>
      <dgm:t>
        <a:bodyPr/>
        <a:lstStyle/>
        <a:p>
          <a:endParaRPr lang="th-TH"/>
        </a:p>
      </dgm:t>
    </dgm:pt>
    <dgm:pt modelId="{1DF714DD-4750-42FE-BB4B-4639F3BFA01C}" type="parTrans" cxnId="{E47694F3-A836-4AD7-A6CE-CE3C80D563F7}">
      <dgm:prSet/>
      <dgm:spPr/>
      <dgm:t>
        <a:bodyPr/>
        <a:lstStyle/>
        <a:p>
          <a:endParaRPr lang="th-TH"/>
        </a:p>
      </dgm:t>
    </dgm:pt>
    <dgm:pt modelId="{C732D1E8-EFE8-46C9-B022-4CB67C6C6A49}" type="pres">
      <dgm:prSet presAssocID="{F9D99BCE-3556-446A-9FB4-B2AF931F46B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F31D09CE-308F-40EC-9C1E-09A35AC01601}" type="pres">
      <dgm:prSet presAssocID="{E4A738A6-3300-4BE8-998F-90A8F1DD6CCF}" presName="linNode" presStyleCnt="0"/>
      <dgm:spPr/>
    </dgm:pt>
    <dgm:pt modelId="{2227025C-9525-4ADC-9E69-00745A4DC845}" type="pres">
      <dgm:prSet presAssocID="{E4A738A6-3300-4BE8-998F-90A8F1DD6CCF}" presName="parentShp" presStyleLbl="node1" presStyleIdx="0" presStyleCnt="2" custScaleX="77477" custScaleY="70136" custLinFactNeighborX="-4087" custLinFactNeighborY="666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39A0733-68EB-48F4-982D-DCBCF6A8621A}" type="pres">
      <dgm:prSet presAssocID="{E4A738A6-3300-4BE8-998F-90A8F1DD6CCF}" presName="childShp" presStyleLbl="bgAccFollowNode1" presStyleIdx="0" presStyleCnt="2" custScaleY="89507" custLinFactNeighborY="585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0EAA036-4916-4C27-81D0-405E6E11A404}" type="pres">
      <dgm:prSet presAssocID="{9FD00F1D-BF6B-45D6-948D-550DF6DF1801}" presName="spacing" presStyleCnt="0"/>
      <dgm:spPr/>
    </dgm:pt>
    <dgm:pt modelId="{AD03A78D-8BEE-406B-B88E-368A255010C4}" type="pres">
      <dgm:prSet presAssocID="{77298F79-435C-40D1-98FF-82848AB6CF66}" presName="linNode" presStyleCnt="0"/>
      <dgm:spPr/>
    </dgm:pt>
    <dgm:pt modelId="{E71EC63A-E862-47F8-A6D2-939A166768EA}" type="pres">
      <dgm:prSet presAssocID="{77298F79-435C-40D1-98FF-82848AB6CF66}" presName="parentShp" presStyleLbl="node1" presStyleIdx="1" presStyleCnt="2" custScaleX="84881" custScaleY="63891" custLinFactNeighborX="-434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5D578B-29B8-4C39-8DFA-2CAF0C82613D}" type="pres">
      <dgm:prSet presAssocID="{77298F79-435C-40D1-98FF-82848AB6CF66}" presName="childShp" presStyleLbl="bgAccFollowNode1" presStyleIdx="1" presStyleCnt="2" custScaleX="92688" custScaleY="82342" custLinFactNeighborX="-227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2C38D09-C7D3-46D9-84DA-456F1B366D7E}" type="presOf" srcId="{342FB859-BA44-4A63-A6A2-875CBDBE65E9}" destId="{975D578B-29B8-4C39-8DFA-2CAF0C82613D}" srcOrd="0" destOrd="0" presId="urn:microsoft.com/office/officeart/2005/8/layout/vList6"/>
    <dgm:cxn modelId="{107EE391-29A4-4646-88D5-925009C370E1}" srcId="{77298F79-435C-40D1-98FF-82848AB6CF66}" destId="{15BAB8FB-1918-4537-BA24-57F72B483B80}" srcOrd="1" destOrd="0" parTransId="{B7290053-BE92-480E-972A-5D576433543E}" sibTransId="{DA4F3790-DBEC-42EC-8A32-18E04B120147}"/>
    <dgm:cxn modelId="{EB61125A-A092-46F2-AEF8-80373515656E}" srcId="{F9D99BCE-3556-446A-9FB4-B2AF931F46B5}" destId="{E4A738A6-3300-4BE8-998F-90A8F1DD6CCF}" srcOrd="0" destOrd="0" parTransId="{F3A4FDDF-DC90-49BE-9A33-13F7D4163A41}" sibTransId="{9FD00F1D-BF6B-45D6-948D-550DF6DF1801}"/>
    <dgm:cxn modelId="{1E73D1C6-7DD4-446E-8551-3F9F3FE35338}" type="presOf" srcId="{4E54694A-43F5-4209-995A-697B609E919B}" destId="{639A0733-68EB-48F4-982D-DCBCF6A8621A}" srcOrd="0" destOrd="1" presId="urn:microsoft.com/office/officeart/2005/8/layout/vList6"/>
    <dgm:cxn modelId="{1B1B9BF5-76CE-4642-BB4C-AAB39F857533}" type="presOf" srcId="{15BAB8FB-1918-4537-BA24-57F72B483B80}" destId="{975D578B-29B8-4C39-8DFA-2CAF0C82613D}" srcOrd="0" destOrd="1" presId="urn:microsoft.com/office/officeart/2005/8/layout/vList6"/>
    <dgm:cxn modelId="{7BB27266-29E3-43EB-8FCA-45AC00405413}" srcId="{F9D99BCE-3556-446A-9FB4-B2AF931F46B5}" destId="{77298F79-435C-40D1-98FF-82848AB6CF66}" srcOrd="1" destOrd="0" parTransId="{36C1CA9E-F88B-44F1-B34D-C3BBF2EB2A15}" sibTransId="{E1EF28CC-33EA-442D-BF19-94199C78A140}"/>
    <dgm:cxn modelId="{D8FBE3B9-D8BF-4D63-A8EF-2353AF213802}" srcId="{E4A738A6-3300-4BE8-998F-90A8F1DD6CCF}" destId="{8F4F964E-E273-4112-B9EE-B88C37491BBD}" srcOrd="0" destOrd="0" parTransId="{3CA3CCCB-B4CA-44D4-B931-F0A1EEB88707}" sibTransId="{EF204F63-DCB2-49E3-A26D-BA5B000847B1}"/>
    <dgm:cxn modelId="{EAF4BEC8-5790-468D-8655-897111489076}" type="presOf" srcId="{8F4F964E-E273-4112-B9EE-B88C37491BBD}" destId="{639A0733-68EB-48F4-982D-DCBCF6A8621A}" srcOrd="0" destOrd="0" presId="urn:microsoft.com/office/officeart/2005/8/layout/vList6"/>
    <dgm:cxn modelId="{E47694F3-A836-4AD7-A6CE-CE3C80D563F7}" srcId="{E4A738A6-3300-4BE8-998F-90A8F1DD6CCF}" destId="{4E54694A-43F5-4209-995A-697B609E919B}" srcOrd="1" destOrd="0" parTransId="{1DF714DD-4750-42FE-BB4B-4639F3BFA01C}" sibTransId="{7DD251BC-143A-47BE-BD50-00F246FC2634}"/>
    <dgm:cxn modelId="{602F4247-CB4C-4C15-88BC-AC3B8DA25EBD}" type="presOf" srcId="{77298F79-435C-40D1-98FF-82848AB6CF66}" destId="{E71EC63A-E862-47F8-A6D2-939A166768EA}" srcOrd="0" destOrd="0" presId="urn:microsoft.com/office/officeart/2005/8/layout/vList6"/>
    <dgm:cxn modelId="{C4366D21-CB2A-41D6-AC02-87DB9883D948}" type="presOf" srcId="{E4A738A6-3300-4BE8-998F-90A8F1DD6CCF}" destId="{2227025C-9525-4ADC-9E69-00745A4DC845}" srcOrd="0" destOrd="0" presId="urn:microsoft.com/office/officeart/2005/8/layout/vList6"/>
    <dgm:cxn modelId="{40271E0D-E935-4815-BFBE-B4E9FCA530A4}" type="presOf" srcId="{F9D99BCE-3556-446A-9FB4-B2AF931F46B5}" destId="{C732D1E8-EFE8-46C9-B022-4CB67C6C6A49}" srcOrd="0" destOrd="0" presId="urn:microsoft.com/office/officeart/2005/8/layout/vList6"/>
    <dgm:cxn modelId="{5A482DEC-45BA-4FB8-9361-CE749D0BE6AE}" srcId="{77298F79-435C-40D1-98FF-82848AB6CF66}" destId="{342FB859-BA44-4A63-A6A2-875CBDBE65E9}" srcOrd="0" destOrd="0" parTransId="{9E275B29-81C3-4EF5-B465-14344AC1CC46}" sibTransId="{0493BC78-CFCE-46A7-92C2-03E999A08612}"/>
    <dgm:cxn modelId="{698CE196-C25B-47E6-88B6-C73E3FB1906A}" type="presParOf" srcId="{C732D1E8-EFE8-46C9-B022-4CB67C6C6A49}" destId="{F31D09CE-308F-40EC-9C1E-09A35AC01601}" srcOrd="0" destOrd="0" presId="urn:microsoft.com/office/officeart/2005/8/layout/vList6"/>
    <dgm:cxn modelId="{B3BFDF9B-DBDF-4FB9-BC73-D9E49BF77CFD}" type="presParOf" srcId="{F31D09CE-308F-40EC-9C1E-09A35AC01601}" destId="{2227025C-9525-4ADC-9E69-00745A4DC845}" srcOrd="0" destOrd="0" presId="urn:microsoft.com/office/officeart/2005/8/layout/vList6"/>
    <dgm:cxn modelId="{880E7F95-76AE-4375-9184-8C4D9C45CD15}" type="presParOf" srcId="{F31D09CE-308F-40EC-9C1E-09A35AC01601}" destId="{639A0733-68EB-48F4-982D-DCBCF6A8621A}" srcOrd="1" destOrd="0" presId="urn:microsoft.com/office/officeart/2005/8/layout/vList6"/>
    <dgm:cxn modelId="{97A1CBDD-D382-4A7C-88E7-CCA9B64DB443}" type="presParOf" srcId="{C732D1E8-EFE8-46C9-B022-4CB67C6C6A49}" destId="{00EAA036-4916-4C27-81D0-405E6E11A404}" srcOrd="1" destOrd="0" presId="urn:microsoft.com/office/officeart/2005/8/layout/vList6"/>
    <dgm:cxn modelId="{16DA7ED1-028B-4B8E-BB71-ADB19FF125EF}" type="presParOf" srcId="{C732D1E8-EFE8-46C9-B022-4CB67C6C6A49}" destId="{AD03A78D-8BEE-406B-B88E-368A255010C4}" srcOrd="2" destOrd="0" presId="urn:microsoft.com/office/officeart/2005/8/layout/vList6"/>
    <dgm:cxn modelId="{84EA71F2-73CA-41B6-A405-3BBA592CDBB8}" type="presParOf" srcId="{AD03A78D-8BEE-406B-B88E-368A255010C4}" destId="{E71EC63A-E862-47F8-A6D2-939A166768EA}" srcOrd="0" destOrd="0" presId="urn:microsoft.com/office/officeart/2005/8/layout/vList6"/>
    <dgm:cxn modelId="{3E4BC42E-1B6F-4595-B25F-48CCF7DACF4E}" type="presParOf" srcId="{AD03A78D-8BEE-406B-B88E-368A255010C4}" destId="{975D578B-29B8-4C39-8DFA-2CAF0C82613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2EAED0B-CDBE-4223-B3CC-E021DC84E19F}" type="doc">
      <dgm:prSet loTypeId="urn:microsoft.com/office/officeart/2005/8/layout/radial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30567AD-454E-4CD2-ADDE-09CF711AC44E}">
      <dgm:prSet phldrT="[ข้อความ]" custT="1"/>
      <dgm:spPr>
        <a:solidFill>
          <a:srgbClr val="FF99FF">
            <a:alpha val="50000"/>
          </a:srgb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การเก็บ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1FF9F257-F8E5-45F5-A9E6-42AEADA736C8}" type="par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BA8D9B-14C7-410E-A1F2-A99227D9CC57}" type="sib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1DB17F-736C-418C-8806-5C12750ED8EC}">
      <dgm:prSet phldrT="[ข้อความ]" custT="1"/>
      <dgm:spPr>
        <a:solidFill>
          <a:srgbClr val="3399FF">
            <a:alpha val="49804"/>
          </a:srgb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การบำรุงรักษา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83A254B-A83A-412C-8FD7-70FE6842DEE9}" type="par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C1A764A9-6AB2-4C21-BC68-4169B79021E9}" type="sib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2D8613-6BEE-4B07-95AF-AE7EEE3BEE83}">
      <dgm:prSet phldrT="[ข้อความ]" custT="1"/>
      <dgm:spPr>
        <a:solidFill>
          <a:srgbClr val="66FF33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การตรวจสอบ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F7570B5A-F3B0-4EC6-8995-F538C5189BEB}" type="par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EA23C-5DF9-4A8E-94EA-C2B928350052}" type="sib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7D69B-4274-484B-93FF-D374129D0403}">
      <dgm:prSet phldrT="[ข้อความ]" custT="1"/>
      <dgm:spPr>
        <a:solidFill>
          <a:srgbClr val="CCFF33">
            <a:alpha val="50000"/>
          </a:srgbClr>
        </a:solidFill>
      </dgm:spPr>
      <dgm:t>
        <a:bodyPr/>
        <a:lstStyle/>
        <a:p>
          <a:r>
            <a: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“การบริหาร </a:t>
          </a:r>
          <a:br>
            <a: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 </a:t>
          </a:r>
          <a:r>
            <a: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3600" b="1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226034A-42BB-4A7C-9B00-E306D61B80CA}" type="sib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40F59CE0-DE12-4F65-898E-E853D11DB7F1}" type="par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85DD07-9BFA-42ED-A7EA-13D27AD6BDAB}">
      <dgm:prSet phldrT="[ข้อความ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การยืม</a:t>
          </a:r>
          <a:endParaRPr lang="th-TH" sz="32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CBED3C12-5C4F-4DED-B745-EE60A1E85DA7}" type="sib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A48EFAD0-970D-4297-BBB7-CB7A9F83E8E8}" type="par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D9DB9CAB-4722-45AE-A4FE-12FEB86371D4}">
      <dgm:prSet phldrT="[ข้อความ]" custT="1"/>
      <dgm:spPr>
        <a:solidFill>
          <a:srgbClr val="00B0F0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การบันทึก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91110BF0-7057-4233-9A7E-E5BA351C9C88}" type="sib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AAFC8C43-99C5-4016-9323-53066302BAA7}" type="par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95C34E4-BEF7-40AA-8457-8DC9FC5A7780}">
      <dgm:prSet phldrT="[ข้อความ]" custT="1"/>
      <dgm:spPr>
        <a:solidFill>
          <a:srgbClr val="FF7C80">
            <a:alpha val="50000"/>
          </a:srgb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การเบิกจ่าย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2640638E-7305-43BE-B98D-D0096C5A69E0}" type="parTrans" cxnId="{C03A0037-AA7D-43F9-8A96-50DFA622C82D}">
      <dgm:prSet/>
      <dgm:spPr/>
      <dgm:t>
        <a:bodyPr/>
        <a:lstStyle/>
        <a:p>
          <a:endParaRPr lang="th-TH"/>
        </a:p>
      </dgm:t>
    </dgm:pt>
    <dgm:pt modelId="{F93664D7-38BD-445F-9954-58334F531F93}" type="sibTrans" cxnId="{C03A0037-AA7D-43F9-8A96-50DFA622C82D}">
      <dgm:prSet/>
      <dgm:spPr/>
      <dgm:t>
        <a:bodyPr/>
        <a:lstStyle/>
        <a:p>
          <a:endParaRPr lang="th-TH"/>
        </a:p>
      </dgm:t>
    </dgm:pt>
    <dgm:pt modelId="{A9BAD0DA-AA8A-49A6-A68B-5452B156DEDC}">
      <dgm:prSet phldrT="[ข้อความ]" custT="1"/>
      <dgm:spPr>
        <a:solidFill>
          <a:srgbClr val="FF9900">
            <a:alpha val="49804"/>
          </a:srgb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การจำหน่าย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4161189E-20DF-4D6B-9C28-3A2A7B1D6B36}" type="parTrans" cxnId="{AA055E54-8022-414B-BEC1-8ECC91E8116A}">
      <dgm:prSet/>
      <dgm:spPr/>
      <dgm:t>
        <a:bodyPr/>
        <a:lstStyle/>
        <a:p>
          <a:endParaRPr lang="th-TH"/>
        </a:p>
      </dgm:t>
    </dgm:pt>
    <dgm:pt modelId="{2A46793B-2CB5-40A6-AD87-1F9C8D96887C}" type="sibTrans" cxnId="{AA055E54-8022-414B-BEC1-8ECC91E8116A}">
      <dgm:prSet/>
      <dgm:spPr/>
      <dgm:t>
        <a:bodyPr/>
        <a:lstStyle/>
        <a:p>
          <a:endParaRPr lang="th-TH"/>
        </a:p>
      </dgm:t>
    </dgm:pt>
    <dgm:pt modelId="{BBBA8501-2FB8-4FAF-898B-D60C5E8D9C7D}" type="pres">
      <dgm:prSet presAssocID="{C2EAED0B-CDBE-4223-B3CC-E021DC84E1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3F3D1AF-6FD3-43CC-8DE9-47AF68D5D90C}" type="pres">
      <dgm:prSet presAssocID="{C2EAED0B-CDBE-4223-B3CC-E021DC84E19F}" presName="radial" presStyleCnt="0">
        <dgm:presLayoutVars>
          <dgm:animLvl val="ctr"/>
        </dgm:presLayoutVars>
      </dgm:prSet>
      <dgm:spPr/>
    </dgm:pt>
    <dgm:pt modelId="{382E5E1A-966D-415F-B031-4AF651129E27}" type="pres">
      <dgm:prSet presAssocID="{54C7D69B-4274-484B-93FF-D374129D0403}" presName="centerShape" presStyleLbl="vennNode1" presStyleIdx="0" presStyleCnt="8"/>
      <dgm:spPr/>
      <dgm:t>
        <a:bodyPr/>
        <a:lstStyle/>
        <a:p>
          <a:endParaRPr lang="th-TH"/>
        </a:p>
      </dgm:t>
    </dgm:pt>
    <dgm:pt modelId="{9B262CD0-9411-4EA0-9FCF-DEFC69612927}" type="pres">
      <dgm:prSet presAssocID="{B30567AD-454E-4CD2-ADDE-09CF711AC44E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63EE60-8D12-41D0-BF1C-7D544C614502}" type="pres">
      <dgm:prSet presAssocID="{D9DB9CAB-4722-45AE-A4FE-12FEB86371D4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E6A793F-1F16-4AB6-9457-F5C4C4CCD9F1}" type="pres">
      <dgm:prSet presAssocID="{595C34E4-BEF7-40AA-8457-8DC9FC5A7780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81B344-D63A-4800-ACE6-304BF2F9D155}" type="pres">
      <dgm:prSet presAssocID="{3685DD07-9BFA-42ED-A7EA-13D27AD6BDAB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79FB56-9662-4B05-9D83-0051C6CF9CD0}" type="pres">
      <dgm:prSet presAssocID="{6A2D8613-6BEE-4B07-95AF-AE7EEE3BEE83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284197-D147-4F6D-B679-B5DB6A84542E}" type="pres">
      <dgm:prSet presAssocID="{6A1DB17F-736C-418C-8806-5C12750ED8EC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C7CC653-2722-4635-BBA3-B338234CB6E2}" type="pres">
      <dgm:prSet presAssocID="{A9BAD0DA-AA8A-49A6-A68B-5452B156DEDC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9AF5FA9-D851-453D-A44D-D92E106B6837}" type="presOf" srcId="{C2EAED0B-CDBE-4223-B3CC-E021DC84E19F}" destId="{BBBA8501-2FB8-4FAF-898B-D60C5E8D9C7D}" srcOrd="0" destOrd="0" presId="urn:microsoft.com/office/officeart/2005/8/layout/radial3"/>
    <dgm:cxn modelId="{F34502DB-DC1B-4DDA-A421-2B36C513D928}" srcId="{C2EAED0B-CDBE-4223-B3CC-E021DC84E19F}" destId="{54C7D69B-4274-484B-93FF-D374129D0403}" srcOrd="0" destOrd="0" parTransId="{40F59CE0-DE12-4F65-898E-E853D11DB7F1}" sibTransId="{6226034A-42BB-4A7C-9B00-E306D61B80CA}"/>
    <dgm:cxn modelId="{78F40B91-2413-4EC6-A54F-44690E2B6DA1}" srcId="{54C7D69B-4274-484B-93FF-D374129D0403}" destId="{D9DB9CAB-4722-45AE-A4FE-12FEB86371D4}" srcOrd="1" destOrd="0" parTransId="{AAFC8C43-99C5-4016-9323-53066302BAA7}" sibTransId="{91110BF0-7057-4233-9A7E-E5BA351C9C88}"/>
    <dgm:cxn modelId="{0632BB1D-CF19-46DD-B697-B18824E33311}" srcId="{54C7D69B-4274-484B-93FF-D374129D0403}" destId="{3685DD07-9BFA-42ED-A7EA-13D27AD6BDAB}" srcOrd="3" destOrd="0" parTransId="{A48EFAD0-970D-4297-BBB7-CB7A9F83E8E8}" sibTransId="{CBED3C12-5C4F-4DED-B745-EE60A1E85DA7}"/>
    <dgm:cxn modelId="{64213AD9-22E8-43B3-A526-0C091005611D}" type="presOf" srcId="{3685DD07-9BFA-42ED-A7EA-13D27AD6BDAB}" destId="{D181B344-D63A-4800-ACE6-304BF2F9D155}" srcOrd="0" destOrd="0" presId="urn:microsoft.com/office/officeart/2005/8/layout/radial3"/>
    <dgm:cxn modelId="{27C89CFD-B655-4543-B3AF-181226F1BFDA}" srcId="{54C7D69B-4274-484B-93FF-D374129D0403}" destId="{6A1DB17F-736C-418C-8806-5C12750ED8EC}" srcOrd="5" destOrd="0" parTransId="{683A254B-A83A-412C-8FD7-70FE6842DEE9}" sibTransId="{C1A764A9-6AB2-4C21-BC68-4169B79021E9}"/>
    <dgm:cxn modelId="{A4A8F5EA-3768-4664-947E-B1B7D7869172}" srcId="{54C7D69B-4274-484B-93FF-D374129D0403}" destId="{6A2D8613-6BEE-4B07-95AF-AE7EEE3BEE83}" srcOrd="4" destOrd="0" parTransId="{F7570B5A-F3B0-4EC6-8995-F538C5189BEB}" sibTransId="{54CEA23C-5DF9-4A8E-94EA-C2B928350052}"/>
    <dgm:cxn modelId="{AA055E54-8022-414B-BEC1-8ECC91E8116A}" srcId="{54C7D69B-4274-484B-93FF-D374129D0403}" destId="{A9BAD0DA-AA8A-49A6-A68B-5452B156DEDC}" srcOrd="6" destOrd="0" parTransId="{4161189E-20DF-4D6B-9C28-3A2A7B1D6B36}" sibTransId="{2A46793B-2CB5-40A6-AD87-1F9C8D96887C}"/>
    <dgm:cxn modelId="{7A5A20CB-F7A6-4792-B093-59C6EC11869E}" type="presOf" srcId="{B30567AD-454E-4CD2-ADDE-09CF711AC44E}" destId="{9B262CD0-9411-4EA0-9FCF-DEFC69612927}" srcOrd="0" destOrd="0" presId="urn:microsoft.com/office/officeart/2005/8/layout/radial3"/>
    <dgm:cxn modelId="{C03A0037-AA7D-43F9-8A96-50DFA622C82D}" srcId="{54C7D69B-4274-484B-93FF-D374129D0403}" destId="{595C34E4-BEF7-40AA-8457-8DC9FC5A7780}" srcOrd="2" destOrd="0" parTransId="{2640638E-7305-43BE-B98D-D0096C5A69E0}" sibTransId="{F93664D7-38BD-445F-9954-58334F531F93}"/>
    <dgm:cxn modelId="{7338C1F0-0245-4AD2-81D3-C739B72B0BDE}" type="presOf" srcId="{D9DB9CAB-4722-45AE-A4FE-12FEB86371D4}" destId="{D563EE60-8D12-41D0-BF1C-7D544C614502}" srcOrd="0" destOrd="0" presId="urn:microsoft.com/office/officeart/2005/8/layout/radial3"/>
    <dgm:cxn modelId="{68748192-CC1F-428E-9C4D-430BD1492941}" type="presOf" srcId="{54C7D69B-4274-484B-93FF-D374129D0403}" destId="{382E5E1A-966D-415F-B031-4AF651129E27}" srcOrd="0" destOrd="0" presId="urn:microsoft.com/office/officeart/2005/8/layout/radial3"/>
    <dgm:cxn modelId="{E254E74D-549E-4F37-8ACB-AD4DE33B3AE4}" type="presOf" srcId="{6A2D8613-6BEE-4B07-95AF-AE7EEE3BEE83}" destId="{AA79FB56-9662-4B05-9D83-0051C6CF9CD0}" srcOrd="0" destOrd="0" presId="urn:microsoft.com/office/officeart/2005/8/layout/radial3"/>
    <dgm:cxn modelId="{7D3EADBB-9C48-4C3D-B2AC-445C759E1833}" type="presOf" srcId="{A9BAD0DA-AA8A-49A6-A68B-5452B156DEDC}" destId="{6C7CC653-2722-4635-BBA3-B338234CB6E2}" srcOrd="0" destOrd="0" presId="urn:microsoft.com/office/officeart/2005/8/layout/radial3"/>
    <dgm:cxn modelId="{6C708E0E-3B87-4CFD-BFDD-1F61BB5CFB93}" srcId="{54C7D69B-4274-484B-93FF-D374129D0403}" destId="{B30567AD-454E-4CD2-ADDE-09CF711AC44E}" srcOrd="0" destOrd="0" parTransId="{1FF9F257-F8E5-45F5-A9E6-42AEADA736C8}" sibTransId="{36BA8D9B-14C7-410E-A1F2-A99227D9CC57}"/>
    <dgm:cxn modelId="{A81CD52C-0EC8-468F-B9CF-546CB94F0675}" type="presOf" srcId="{595C34E4-BEF7-40AA-8457-8DC9FC5A7780}" destId="{EE6A793F-1F16-4AB6-9457-F5C4C4CCD9F1}" srcOrd="0" destOrd="0" presId="urn:microsoft.com/office/officeart/2005/8/layout/radial3"/>
    <dgm:cxn modelId="{1ADF877E-E72B-415F-819A-1B9E6DC013A2}" type="presOf" srcId="{6A1DB17F-736C-418C-8806-5C12750ED8EC}" destId="{12284197-D147-4F6D-B679-B5DB6A84542E}" srcOrd="0" destOrd="0" presId="urn:microsoft.com/office/officeart/2005/8/layout/radial3"/>
    <dgm:cxn modelId="{7B558164-A99B-4247-B208-D1A1E58481F2}" type="presParOf" srcId="{BBBA8501-2FB8-4FAF-898B-D60C5E8D9C7D}" destId="{D3F3D1AF-6FD3-43CC-8DE9-47AF68D5D90C}" srcOrd="0" destOrd="0" presId="urn:microsoft.com/office/officeart/2005/8/layout/radial3"/>
    <dgm:cxn modelId="{6A60C61C-E3BA-424D-9E9A-A255F980CF7F}" type="presParOf" srcId="{D3F3D1AF-6FD3-43CC-8DE9-47AF68D5D90C}" destId="{382E5E1A-966D-415F-B031-4AF651129E27}" srcOrd="0" destOrd="0" presId="urn:microsoft.com/office/officeart/2005/8/layout/radial3"/>
    <dgm:cxn modelId="{D7EF0753-503B-45CA-B926-7CC9DC0EFDFD}" type="presParOf" srcId="{D3F3D1AF-6FD3-43CC-8DE9-47AF68D5D90C}" destId="{9B262CD0-9411-4EA0-9FCF-DEFC69612927}" srcOrd="1" destOrd="0" presId="urn:microsoft.com/office/officeart/2005/8/layout/radial3"/>
    <dgm:cxn modelId="{411C0EE8-91F0-4AE1-9C24-BF9A92033AAC}" type="presParOf" srcId="{D3F3D1AF-6FD3-43CC-8DE9-47AF68D5D90C}" destId="{D563EE60-8D12-41D0-BF1C-7D544C614502}" srcOrd="2" destOrd="0" presId="urn:microsoft.com/office/officeart/2005/8/layout/radial3"/>
    <dgm:cxn modelId="{F18E241A-3C64-4D42-8AC3-991D2401D864}" type="presParOf" srcId="{D3F3D1AF-6FD3-43CC-8DE9-47AF68D5D90C}" destId="{EE6A793F-1F16-4AB6-9457-F5C4C4CCD9F1}" srcOrd="3" destOrd="0" presId="urn:microsoft.com/office/officeart/2005/8/layout/radial3"/>
    <dgm:cxn modelId="{247ADAE1-80EA-4F3B-976E-3E13D19B7D5E}" type="presParOf" srcId="{D3F3D1AF-6FD3-43CC-8DE9-47AF68D5D90C}" destId="{D181B344-D63A-4800-ACE6-304BF2F9D155}" srcOrd="4" destOrd="0" presId="urn:microsoft.com/office/officeart/2005/8/layout/radial3"/>
    <dgm:cxn modelId="{78DACAFA-3F0D-4F89-A930-C848DC434566}" type="presParOf" srcId="{D3F3D1AF-6FD3-43CC-8DE9-47AF68D5D90C}" destId="{AA79FB56-9662-4B05-9D83-0051C6CF9CD0}" srcOrd="5" destOrd="0" presId="urn:microsoft.com/office/officeart/2005/8/layout/radial3"/>
    <dgm:cxn modelId="{3F90D4B0-4717-471E-BAF8-890081D0905D}" type="presParOf" srcId="{D3F3D1AF-6FD3-43CC-8DE9-47AF68D5D90C}" destId="{12284197-D147-4F6D-B679-B5DB6A84542E}" srcOrd="6" destOrd="0" presId="urn:microsoft.com/office/officeart/2005/8/layout/radial3"/>
    <dgm:cxn modelId="{DAC4307F-4F3E-40F2-875E-91F876CB6A61}" type="presParOf" srcId="{D3F3D1AF-6FD3-43CC-8DE9-47AF68D5D90C}" destId="{6C7CC653-2722-4635-BBA3-B338234CB6E2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C66125-3433-454E-A783-794B493317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BC3BFE9-5516-4C41-8E01-32E3B5A2CA37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sz="17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8EDFE48D-DA1A-48C1-A29E-0B9AC3FD42A7}" type="par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44FDB36-D6C6-4526-A50D-F1B8E5152BBA}" type="sib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E910D17-1BDA-474C-B9AD-3EE713572051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1623B390-BECF-4288-AC11-947525674DBA}" type="parTrans" cxnId="{964DF3AA-296D-4CD8-9CA0-5081FCF408C9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36017EF-7232-4355-A424-0CBC727442BD}" type="sibTrans" cxnId="{964DF3AA-296D-4CD8-9CA0-5081FCF408C9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BFDC24C8-54AF-4A22-B600-CC0BF0117F47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D9E201E-34EE-4EC0-AC03-7F5C4225BBFA}" type="parTrans" cxnId="{14178D22-07A7-499F-8C70-46D6F827CFFF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CC4C6F27-A569-4FF1-948C-70942235EE58}" type="sibTrans" cxnId="{14178D22-07A7-499F-8C70-46D6F827CFFF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899021A-AAD8-4EB5-8B31-FFA21DB09A74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A710669-4469-4851-9086-00A8E7D51E46}" type="parTrans" cxnId="{8ABA9BEE-35AB-469A-8BD1-02C5E63CB2CD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2C61F04-B6BD-4D45-98B7-E44B38D12F87}" type="sibTrans" cxnId="{8ABA9BEE-35AB-469A-8BD1-02C5E63CB2CD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FD6A2FE-E624-4E8F-B55B-DA2064C8B81C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ราคามาตรฐานของสำนักงบประมาณหรือหน่วยงานอื่น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C71E116A-64D4-48FE-AE62-61686E862F4A}" type="parTrans" cxnId="{8F647B9E-FF30-4E66-8048-7696A9FF1314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E67916A-A370-4F9A-A734-8615E7A06E04}" type="sibTrans" cxnId="{8F647B9E-FF30-4E66-8048-7696A9FF131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D16DF52-EB6B-45CA-B0B1-8AF4AF73B2DB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7ED8134-9D40-4E14-89C1-CDF43FFA2B64}" type="parTrans" cxnId="{4E321C13-E869-413E-A0EF-ADBE35B682B3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1E4E940-6807-4EF6-B3C6-76F1CFA9F4A6}" type="sibTrans" cxnId="{4E321C13-E869-413E-A0EF-ADBE35B682B3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796A604-7B31-45D2-A395-85C0162F699A}" type="pres">
      <dgm:prSet presAssocID="{69C66125-3433-454E-A783-794B493317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5212CB3F-917D-469D-B565-A5B10E0A5EF7}" type="pres">
      <dgm:prSet presAssocID="{1BC3BFE9-5516-4C41-8E01-32E3B5A2CA37}" presName="hierRoot1" presStyleCnt="0"/>
      <dgm:spPr/>
    </dgm:pt>
    <dgm:pt modelId="{D7C1EF3B-81F6-4615-AA4B-4C68CD23F4ED}" type="pres">
      <dgm:prSet presAssocID="{1BC3BFE9-5516-4C41-8E01-32E3B5A2CA37}" presName="composite" presStyleCnt="0"/>
      <dgm:spPr/>
    </dgm:pt>
    <dgm:pt modelId="{C54016BD-8060-4AF5-807D-3E3D2794743B}" type="pres">
      <dgm:prSet presAssocID="{1BC3BFE9-5516-4C41-8E01-32E3B5A2CA37}" presName="background" presStyleLbl="node0" presStyleIdx="0" presStyleCnt="1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7CE7765C-1109-4FB1-A055-D9A1736B8B0A}" type="pres">
      <dgm:prSet presAssocID="{1BC3BFE9-5516-4C41-8E01-32E3B5A2CA37}" presName="text" presStyleLbl="fgAcc0" presStyleIdx="0" presStyleCnt="1" custScaleX="248089" custLinFactNeighborX="0" custLinFactNeighborY="200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02E4D32-BB96-4293-B85A-6A4C2AD31D44}" type="pres">
      <dgm:prSet presAssocID="{1BC3BFE9-5516-4C41-8E01-32E3B5A2CA37}" presName="hierChild2" presStyleCnt="0"/>
      <dgm:spPr/>
    </dgm:pt>
    <dgm:pt modelId="{74BDF6BB-7B16-4D99-ABEE-42C0034BF030}" type="pres">
      <dgm:prSet presAssocID="{1623B390-BECF-4288-AC11-947525674DBA}" presName="Name10" presStyleLbl="parChTrans1D2" presStyleIdx="0" presStyleCnt="2"/>
      <dgm:spPr/>
      <dgm:t>
        <a:bodyPr/>
        <a:lstStyle/>
        <a:p>
          <a:endParaRPr lang="th-TH"/>
        </a:p>
      </dgm:t>
    </dgm:pt>
    <dgm:pt modelId="{A767BFA2-4E8F-4FF5-B597-9BAFEF9B58DD}" type="pres">
      <dgm:prSet presAssocID="{3E910D17-1BDA-474C-B9AD-3EE713572051}" presName="hierRoot2" presStyleCnt="0"/>
      <dgm:spPr/>
    </dgm:pt>
    <dgm:pt modelId="{4228C040-7CC2-4185-9A94-A918F3859EB8}" type="pres">
      <dgm:prSet presAssocID="{3E910D17-1BDA-474C-B9AD-3EE713572051}" presName="composite2" presStyleCnt="0"/>
      <dgm:spPr/>
    </dgm:pt>
    <dgm:pt modelId="{25DAEB73-64CE-4B4E-86E2-8D9774AE4274}" type="pres">
      <dgm:prSet presAssocID="{3E910D17-1BDA-474C-B9AD-3EE713572051}" presName="background2" presStyleLbl="node2" presStyleIdx="0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E64321D-477D-41AB-B86D-F833CF4DCEAE}" type="pres">
      <dgm:prSet presAssocID="{3E910D17-1BDA-474C-B9AD-3EE713572051}" presName="text2" presStyleLbl="fgAcc2" presStyleIdx="0" presStyleCnt="2" custLinFactNeighborX="-981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FCBE649-8228-4D12-91A6-CEC3E0518298}" type="pres">
      <dgm:prSet presAssocID="{3E910D17-1BDA-474C-B9AD-3EE713572051}" presName="hierChild3" presStyleCnt="0"/>
      <dgm:spPr/>
    </dgm:pt>
    <dgm:pt modelId="{2FBA69C9-BCCE-4C41-BDFC-4110E86BC3FA}" type="pres">
      <dgm:prSet presAssocID="{9D9E201E-34EE-4EC0-AC03-7F5C4225BBFA}" presName="Name17" presStyleLbl="parChTrans1D3" presStyleIdx="0" presStyleCnt="3"/>
      <dgm:spPr/>
      <dgm:t>
        <a:bodyPr/>
        <a:lstStyle/>
        <a:p>
          <a:endParaRPr lang="th-TH"/>
        </a:p>
      </dgm:t>
    </dgm:pt>
    <dgm:pt modelId="{B704B303-6AC7-4733-9F06-882231951AAE}" type="pres">
      <dgm:prSet presAssocID="{BFDC24C8-54AF-4A22-B600-CC0BF0117F47}" presName="hierRoot3" presStyleCnt="0"/>
      <dgm:spPr/>
    </dgm:pt>
    <dgm:pt modelId="{BA98BAB1-9A35-4689-B5E2-13F30566F60C}" type="pres">
      <dgm:prSet presAssocID="{BFDC24C8-54AF-4A22-B600-CC0BF0117F47}" presName="composite3" presStyleCnt="0"/>
      <dgm:spPr/>
    </dgm:pt>
    <dgm:pt modelId="{D45A1378-B308-4A5E-8D88-65D387AF0D58}" type="pres">
      <dgm:prSet presAssocID="{BFDC24C8-54AF-4A22-B600-CC0BF0117F47}" presName="background3" presStyleLbl="node3" presStyleIdx="0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2B7515EA-CFC0-4EFC-B306-FF5709A44350}" type="pres">
      <dgm:prSet presAssocID="{BFDC24C8-54AF-4A22-B600-CC0BF0117F4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238CAB1-A61A-4953-9605-E9FA6AAF081F}" type="pres">
      <dgm:prSet presAssocID="{BFDC24C8-54AF-4A22-B600-CC0BF0117F47}" presName="hierChild4" presStyleCnt="0"/>
      <dgm:spPr/>
    </dgm:pt>
    <dgm:pt modelId="{2DF7C1A3-90B9-442D-B278-8D00DD25F3C2}" type="pres">
      <dgm:prSet presAssocID="{9A710669-4469-4851-9086-00A8E7D51E46}" presName="Name17" presStyleLbl="parChTrans1D3" presStyleIdx="1" presStyleCnt="3"/>
      <dgm:spPr/>
      <dgm:t>
        <a:bodyPr/>
        <a:lstStyle/>
        <a:p>
          <a:endParaRPr lang="th-TH"/>
        </a:p>
      </dgm:t>
    </dgm:pt>
    <dgm:pt modelId="{6FC06684-B4EC-41E1-80FB-A3CB73B6DFFC}" type="pres">
      <dgm:prSet presAssocID="{A899021A-AAD8-4EB5-8B31-FFA21DB09A74}" presName="hierRoot3" presStyleCnt="0"/>
      <dgm:spPr/>
    </dgm:pt>
    <dgm:pt modelId="{CE6A509A-D68B-484E-8A7B-D9FF2D422516}" type="pres">
      <dgm:prSet presAssocID="{A899021A-AAD8-4EB5-8B31-FFA21DB09A74}" presName="composite3" presStyleCnt="0"/>
      <dgm:spPr/>
    </dgm:pt>
    <dgm:pt modelId="{4CB19E09-393F-4C20-942C-F588D0367638}" type="pres">
      <dgm:prSet presAssocID="{A899021A-AAD8-4EB5-8B31-FFA21DB09A74}" presName="background3" presStyleLbl="node3" presStyleIdx="1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CB115447-490D-4B2E-8181-7F54E4AF58EF}" type="pres">
      <dgm:prSet presAssocID="{A899021A-AAD8-4EB5-8B31-FFA21DB09A74}" presName="text3" presStyleLbl="fgAcc3" presStyleIdx="1" presStyleCnt="3" custLinFactNeighborX="-2561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EF6F96C-0851-43BD-B3D2-3E5156130FBC}" type="pres">
      <dgm:prSet presAssocID="{A899021A-AAD8-4EB5-8B31-FFA21DB09A74}" presName="hierChild4" presStyleCnt="0"/>
      <dgm:spPr/>
    </dgm:pt>
    <dgm:pt modelId="{FF6B47DF-05A2-4C7E-BF19-2C6753502FD1}" type="pres">
      <dgm:prSet presAssocID="{C71E116A-64D4-48FE-AE62-61686E862F4A}" presName="Name10" presStyleLbl="parChTrans1D2" presStyleIdx="1" presStyleCnt="2"/>
      <dgm:spPr/>
      <dgm:t>
        <a:bodyPr/>
        <a:lstStyle/>
        <a:p>
          <a:endParaRPr lang="th-TH"/>
        </a:p>
      </dgm:t>
    </dgm:pt>
    <dgm:pt modelId="{9F998E11-41D5-438F-AE07-1327FF6EE029}" type="pres">
      <dgm:prSet presAssocID="{1FD6A2FE-E624-4E8F-B55B-DA2064C8B81C}" presName="hierRoot2" presStyleCnt="0"/>
      <dgm:spPr/>
    </dgm:pt>
    <dgm:pt modelId="{09309310-39A8-4D3A-B846-907A9BC26CCA}" type="pres">
      <dgm:prSet presAssocID="{1FD6A2FE-E624-4E8F-B55B-DA2064C8B81C}" presName="composite2" presStyleCnt="0"/>
      <dgm:spPr/>
    </dgm:pt>
    <dgm:pt modelId="{4397ADF7-5871-454C-887B-D120E1790098}" type="pres">
      <dgm:prSet presAssocID="{1FD6A2FE-E624-4E8F-B55B-DA2064C8B81C}" presName="background2" presStyleLbl="node2" presStyleIdx="1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63E58AB-0640-4DB9-A902-0C9D36C539BF}" type="pres">
      <dgm:prSet presAssocID="{1FD6A2FE-E624-4E8F-B55B-DA2064C8B81C}" presName="text2" presStyleLbl="fgAcc2" presStyleIdx="1" presStyleCnt="2" custLinFactNeighborX="1722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2A20752-A65C-43E8-BF93-F0004B9E0870}" type="pres">
      <dgm:prSet presAssocID="{1FD6A2FE-E624-4E8F-B55B-DA2064C8B81C}" presName="hierChild3" presStyleCnt="0"/>
      <dgm:spPr/>
    </dgm:pt>
    <dgm:pt modelId="{D929A59B-5A79-4B3F-B288-D6710EBFA3E0}" type="pres">
      <dgm:prSet presAssocID="{47ED8134-9D40-4E14-89C1-CDF43FFA2B64}" presName="Name17" presStyleLbl="parChTrans1D3" presStyleIdx="2" presStyleCnt="3"/>
      <dgm:spPr/>
      <dgm:t>
        <a:bodyPr/>
        <a:lstStyle/>
        <a:p>
          <a:endParaRPr lang="th-TH"/>
        </a:p>
      </dgm:t>
    </dgm:pt>
    <dgm:pt modelId="{559AD5B2-71FC-43BB-A189-A0D988A70CFB}" type="pres">
      <dgm:prSet presAssocID="{3D16DF52-EB6B-45CA-B0B1-8AF4AF73B2DB}" presName="hierRoot3" presStyleCnt="0"/>
      <dgm:spPr/>
    </dgm:pt>
    <dgm:pt modelId="{E28A0904-CF13-4699-85CD-2367CE9D566B}" type="pres">
      <dgm:prSet presAssocID="{3D16DF52-EB6B-45CA-B0B1-8AF4AF73B2DB}" presName="composite3" presStyleCnt="0"/>
      <dgm:spPr/>
    </dgm:pt>
    <dgm:pt modelId="{7A36103A-EE62-49A1-B03F-9DE4C6301F03}" type="pres">
      <dgm:prSet presAssocID="{3D16DF52-EB6B-45CA-B0B1-8AF4AF73B2DB}" presName="background3" presStyleLbl="node3" presStyleIdx="2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5BE78546-3892-4448-9985-8D8CDDAD08BD}" type="pres">
      <dgm:prSet presAssocID="{3D16DF52-EB6B-45CA-B0B1-8AF4AF73B2DB}" presName="text3" presStyleLbl="fgAcc3" presStyleIdx="2" presStyleCnt="3" custLinFactNeighborX="-1999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C67F567-EF2A-448A-96DA-AC0DC4FBA6BC}" type="pres">
      <dgm:prSet presAssocID="{3D16DF52-EB6B-45CA-B0B1-8AF4AF73B2DB}" presName="hierChild4" presStyleCnt="0"/>
      <dgm:spPr/>
    </dgm:pt>
  </dgm:ptLst>
  <dgm:cxnLst>
    <dgm:cxn modelId="{EC5CF498-326C-4125-8E02-22F0AD272BAE}" type="presOf" srcId="{9D9E201E-34EE-4EC0-AC03-7F5C4225BBFA}" destId="{2FBA69C9-BCCE-4C41-BDFC-4110E86BC3FA}" srcOrd="0" destOrd="0" presId="urn:microsoft.com/office/officeart/2005/8/layout/hierarchy1"/>
    <dgm:cxn modelId="{4E321C13-E869-413E-A0EF-ADBE35B682B3}" srcId="{1FD6A2FE-E624-4E8F-B55B-DA2064C8B81C}" destId="{3D16DF52-EB6B-45CA-B0B1-8AF4AF73B2DB}" srcOrd="0" destOrd="0" parTransId="{47ED8134-9D40-4E14-89C1-CDF43FFA2B64}" sibTransId="{71E4E940-6807-4EF6-B3C6-76F1CFA9F4A6}"/>
    <dgm:cxn modelId="{2351D3D8-AFBD-4BDB-B4FA-D5B373EBBDAE}" type="presOf" srcId="{1BC3BFE9-5516-4C41-8E01-32E3B5A2CA37}" destId="{7CE7765C-1109-4FB1-A055-D9A1736B8B0A}" srcOrd="0" destOrd="0" presId="urn:microsoft.com/office/officeart/2005/8/layout/hierarchy1"/>
    <dgm:cxn modelId="{14178D22-07A7-499F-8C70-46D6F827CFFF}" srcId="{3E910D17-1BDA-474C-B9AD-3EE713572051}" destId="{BFDC24C8-54AF-4A22-B600-CC0BF0117F47}" srcOrd="0" destOrd="0" parTransId="{9D9E201E-34EE-4EC0-AC03-7F5C4225BBFA}" sibTransId="{CC4C6F27-A569-4FF1-948C-70942235EE58}"/>
    <dgm:cxn modelId="{8F647B9E-FF30-4E66-8048-7696A9FF1314}" srcId="{1BC3BFE9-5516-4C41-8E01-32E3B5A2CA37}" destId="{1FD6A2FE-E624-4E8F-B55B-DA2064C8B81C}" srcOrd="1" destOrd="0" parTransId="{C71E116A-64D4-48FE-AE62-61686E862F4A}" sibTransId="{0E67916A-A370-4F9A-A734-8615E7A06E04}"/>
    <dgm:cxn modelId="{D79C4560-D2E5-443E-A03E-C4299EA9836F}" type="presOf" srcId="{1FD6A2FE-E624-4E8F-B55B-DA2064C8B81C}" destId="{363E58AB-0640-4DB9-A902-0C9D36C539BF}" srcOrd="0" destOrd="0" presId="urn:microsoft.com/office/officeart/2005/8/layout/hierarchy1"/>
    <dgm:cxn modelId="{964DF3AA-296D-4CD8-9CA0-5081FCF408C9}" srcId="{1BC3BFE9-5516-4C41-8E01-32E3B5A2CA37}" destId="{3E910D17-1BDA-474C-B9AD-3EE713572051}" srcOrd="0" destOrd="0" parTransId="{1623B390-BECF-4288-AC11-947525674DBA}" sibTransId="{F36017EF-7232-4355-A424-0CBC727442BD}"/>
    <dgm:cxn modelId="{3384B5A5-6537-4D0E-92B2-CACF73DAB7D1}" type="presOf" srcId="{C71E116A-64D4-48FE-AE62-61686E862F4A}" destId="{FF6B47DF-05A2-4C7E-BF19-2C6753502FD1}" srcOrd="0" destOrd="0" presId="urn:microsoft.com/office/officeart/2005/8/layout/hierarchy1"/>
    <dgm:cxn modelId="{00A12760-D076-48C1-A90C-A9CA54B86B99}" type="presOf" srcId="{BFDC24C8-54AF-4A22-B600-CC0BF0117F47}" destId="{2B7515EA-CFC0-4EFC-B306-FF5709A44350}" srcOrd="0" destOrd="0" presId="urn:microsoft.com/office/officeart/2005/8/layout/hierarchy1"/>
    <dgm:cxn modelId="{8ABA9BEE-35AB-469A-8BD1-02C5E63CB2CD}" srcId="{3E910D17-1BDA-474C-B9AD-3EE713572051}" destId="{A899021A-AAD8-4EB5-8B31-FFA21DB09A74}" srcOrd="1" destOrd="0" parTransId="{9A710669-4469-4851-9086-00A8E7D51E46}" sibTransId="{A2C61F04-B6BD-4D45-98B7-E44B38D12F87}"/>
    <dgm:cxn modelId="{B1642412-A72E-42F4-98BF-8DD8D030F235}" type="presOf" srcId="{A899021A-AAD8-4EB5-8B31-FFA21DB09A74}" destId="{CB115447-490D-4B2E-8181-7F54E4AF58EF}" srcOrd="0" destOrd="0" presId="urn:microsoft.com/office/officeart/2005/8/layout/hierarchy1"/>
    <dgm:cxn modelId="{830AB04F-10B7-4635-ADA8-90E6F90AC5F6}" type="presOf" srcId="{1623B390-BECF-4288-AC11-947525674DBA}" destId="{74BDF6BB-7B16-4D99-ABEE-42C0034BF030}" srcOrd="0" destOrd="0" presId="urn:microsoft.com/office/officeart/2005/8/layout/hierarchy1"/>
    <dgm:cxn modelId="{B144999C-8FF6-40EF-B3DF-CA9F5C9D02CB}" srcId="{69C66125-3433-454E-A783-794B49331728}" destId="{1BC3BFE9-5516-4C41-8E01-32E3B5A2CA37}" srcOrd="0" destOrd="0" parTransId="{8EDFE48D-DA1A-48C1-A29E-0B9AC3FD42A7}" sibTransId="{344FDB36-D6C6-4526-A50D-F1B8E5152BBA}"/>
    <dgm:cxn modelId="{4324FC4C-9B40-4219-8613-F27ED4B7353F}" type="presOf" srcId="{47ED8134-9D40-4E14-89C1-CDF43FFA2B64}" destId="{D929A59B-5A79-4B3F-B288-D6710EBFA3E0}" srcOrd="0" destOrd="0" presId="urn:microsoft.com/office/officeart/2005/8/layout/hierarchy1"/>
    <dgm:cxn modelId="{3615111A-93AA-4309-9106-F199C9DFB822}" type="presOf" srcId="{69C66125-3433-454E-A783-794B49331728}" destId="{7796A604-7B31-45D2-A395-85C0162F699A}" srcOrd="0" destOrd="0" presId="urn:microsoft.com/office/officeart/2005/8/layout/hierarchy1"/>
    <dgm:cxn modelId="{728B10F7-99E5-418B-8745-633146527BFF}" type="presOf" srcId="{3D16DF52-EB6B-45CA-B0B1-8AF4AF73B2DB}" destId="{5BE78546-3892-4448-9985-8D8CDDAD08BD}" srcOrd="0" destOrd="0" presId="urn:microsoft.com/office/officeart/2005/8/layout/hierarchy1"/>
    <dgm:cxn modelId="{4579A04D-AE51-47C9-BEB0-81E6BB9AA633}" type="presOf" srcId="{9A710669-4469-4851-9086-00A8E7D51E46}" destId="{2DF7C1A3-90B9-442D-B278-8D00DD25F3C2}" srcOrd="0" destOrd="0" presId="urn:microsoft.com/office/officeart/2005/8/layout/hierarchy1"/>
    <dgm:cxn modelId="{26712DEA-A860-4611-8A6D-1C0758FB0330}" type="presOf" srcId="{3E910D17-1BDA-474C-B9AD-3EE713572051}" destId="{3E64321D-477D-41AB-B86D-F833CF4DCEAE}" srcOrd="0" destOrd="0" presId="urn:microsoft.com/office/officeart/2005/8/layout/hierarchy1"/>
    <dgm:cxn modelId="{CB5A9B3A-130D-4BB2-912A-118CADB3DF73}" type="presParOf" srcId="{7796A604-7B31-45D2-A395-85C0162F699A}" destId="{5212CB3F-917D-469D-B565-A5B10E0A5EF7}" srcOrd="0" destOrd="0" presId="urn:microsoft.com/office/officeart/2005/8/layout/hierarchy1"/>
    <dgm:cxn modelId="{67DA0845-BB95-4A39-899E-EEB9ADD698DB}" type="presParOf" srcId="{5212CB3F-917D-469D-B565-A5B10E0A5EF7}" destId="{D7C1EF3B-81F6-4615-AA4B-4C68CD23F4ED}" srcOrd="0" destOrd="0" presId="urn:microsoft.com/office/officeart/2005/8/layout/hierarchy1"/>
    <dgm:cxn modelId="{55BD1A47-1BC4-4EF2-B7E1-99375088CBD4}" type="presParOf" srcId="{D7C1EF3B-81F6-4615-AA4B-4C68CD23F4ED}" destId="{C54016BD-8060-4AF5-807D-3E3D2794743B}" srcOrd="0" destOrd="0" presId="urn:microsoft.com/office/officeart/2005/8/layout/hierarchy1"/>
    <dgm:cxn modelId="{A67CA298-24FA-4783-8EA2-08DF347AA248}" type="presParOf" srcId="{D7C1EF3B-81F6-4615-AA4B-4C68CD23F4ED}" destId="{7CE7765C-1109-4FB1-A055-D9A1736B8B0A}" srcOrd="1" destOrd="0" presId="urn:microsoft.com/office/officeart/2005/8/layout/hierarchy1"/>
    <dgm:cxn modelId="{719A1C41-52E9-42C9-A3EF-082A1D9C31ED}" type="presParOf" srcId="{5212CB3F-917D-469D-B565-A5B10E0A5EF7}" destId="{A02E4D32-BB96-4293-B85A-6A4C2AD31D44}" srcOrd="1" destOrd="0" presId="urn:microsoft.com/office/officeart/2005/8/layout/hierarchy1"/>
    <dgm:cxn modelId="{1303E5A6-B835-48D1-812C-15DDE04518D8}" type="presParOf" srcId="{A02E4D32-BB96-4293-B85A-6A4C2AD31D44}" destId="{74BDF6BB-7B16-4D99-ABEE-42C0034BF030}" srcOrd="0" destOrd="0" presId="urn:microsoft.com/office/officeart/2005/8/layout/hierarchy1"/>
    <dgm:cxn modelId="{3FC6A96A-852B-4EC5-829C-9F51310C80A0}" type="presParOf" srcId="{A02E4D32-BB96-4293-B85A-6A4C2AD31D44}" destId="{A767BFA2-4E8F-4FF5-B597-9BAFEF9B58DD}" srcOrd="1" destOrd="0" presId="urn:microsoft.com/office/officeart/2005/8/layout/hierarchy1"/>
    <dgm:cxn modelId="{7AE7ED8F-DA89-4896-B4BE-4CB5CFB97F88}" type="presParOf" srcId="{A767BFA2-4E8F-4FF5-B597-9BAFEF9B58DD}" destId="{4228C040-7CC2-4185-9A94-A918F3859EB8}" srcOrd="0" destOrd="0" presId="urn:microsoft.com/office/officeart/2005/8/layout/hierarchy1"/>
    <dgm:cxn modelId="{53C23E29-1418-4E98-BBC2-A343DEA4BFB5}" type="presParOf" srcId="{4228C040-7CC2-4185-9A94-A918F3859EB8}" destId="{25DAEB73-64CE-4B4E-86E2-8D9774AE4274}" srcOrd="0" destOrd="0" presId="urn:microsoft.com/office/officeart/2005/8/layout/hierarchy1"/>
    <dgm:cxn modelId="{607086E8-CCFE-4D5E-94DF-F781ACAAEB3B}" type="presParOf" srcId="{4228C040-7CC2-4185-9A94-A918F3859EB8}" destId="{3E64321D-477D-41AB-B86D-F833CF4DCEAE}" srcOrd="1" destOrd="0" presId="urn:microsoft.com/office/officeart/2005/8/layout/hierarchy1"/>
    <dgm:cxn modelId="{F4C553C4-5916-4FB6-9DDD-869FC78DBEC0}" type="presParOf" srcId="{A767BFA2-4E8F-4FF5-B597-9BAFEF9B58DD}" destId="{FFCBE649-8228-4D12-91A6-CEC3E0518298}" srcOrd="1" destOrd="0" presId="urn:microsoft.com/office/officeart/2005/8/layout/hierarchy1"/>
    <dgm:cxn modelId="{F6B2C886-A025-4B95-9096-B6FB514285E9}" type="presParOf" srcId="{FFCBE649-8228-4D12-91A6-CEC3E0518298}" destId="{2FBA69C9-BCCE-4C41-BDFC-4110E86BC3FA}" srcOrd="0" destOrd="0" presId="urn:microsoft.com/office/officeart/2005/8/layout/hierarchy1"/>
    <dgm:cxn modelId="{D453ABEA-5FEE-4D44-9AB0-6931DDFF5CAA}" type="presParOf" srcId="{FFCBE649-8228-4D12-91A6-CEC3E0518298}" destId="{B704B303-6AC7-4733-9F06-882231951AAE}" srcOrd="1" destOrd="0" presId="urn:microsoft.com/office/officeart/2005/8/layout/hierarchy1"/>
    <dgm:cxn modelId="{96851BCA-A2FC-4C41-AD9C-25DC5BDA816F}" type="presParOf" srcId="{B704B303-6AC7-4733-9F06-882231951AAE}" destId="{BA98BAB1-9A35-4689-B5E2-13F30566F60C}" srcOrd="0" destOrd="0" presId="urn:microsoft.com/office/officeart/2005/8/layout/hierarchy1"/>
    <dgm:cxn modelId="{2DEE6B50-AFFE-4F88-BECC-2EBC68622854}" type="presParOf" srcId="{BA98BAB1-9A35-4689-B5E2-13F30566F60C}" destId="{D45A1378-B308-4A5E-8D88-65D387AF0D58}" srcOrd="0" destOrd="0" presId="urn:microsoft.com/office/officeart/2005/8/layout/hierarchy1"/>
    <dgm:cxn modelId="{781FF4EF-6EFC-4AFE-98B5-43AF5D24A1C1}" type="presParOf" srcId="{BA98BAB1-9A35-4689-B5E2-13F30566F60C}" destId="{2B7515EA-CFC0-4EFC-B306-FF5709A44350}" srcOrd="1" destOrd="0" presId="urn:microsoft.com/office/officeart/2005/8/layout/hierarchy1"/>
    <dgm:cxn modelId="{DDBFDACF-C9A8-4F7A-AD95-0322DD2AE3CE}" type="presParOf" srcId="{B704B303-6AC7-4733-9F06-882231951AAE}" destId="{9238CAB1-A61A-4953-9605-E9FA6AAF081F}" srcOrd="1" destOrd="0" presId="urn:microsoft.com/office/officeart/2005/8/layout/hierarchy1"/>
    <dgm:cxn modelId="{7C9EFEBC-96A4-4463-8635-224F26C97F8E}" type="presParOf" srcId="{FFCBE649-8228-4D12-91A6-CEC3E0518298}" destId="{2DF7C1A3-90B9-442D-B278-8D00DD25F3C2}" srcOrd="2" destOrd="0" presId="urn:microsoft.com/office/officeart/2005/8/layout/hierarchy1"/>
    <dgm:cxn modelId="{33477461-E575-4B11-83C8-0B05060A3DBA}" type="presParOf" srcId="{FFCBE649-8228-4D12-91A6-CEC3E0518298}" destId="{6FC06684-B4EC-41E1-80FB-A3CB73B6DFFC}" srcOrd="3" destOrd="0" presId="urn:microsoft.com/office/officeart/2005/8/layout/hierarchy1"/>
    <dgm:cxn modelId="{154E4880-DDF0-46F6-985B-B85D2FDBE8B3}" type="presParOf" srcId="{6FC06684-B4EC-41E1-80FB-A3CB73B6DFFC}" destId="{CE6A509A-D68B-484E-8A7B-D9FF2D422516}" srcOrd="0" destOrd="0" presId="urn:microsoft.com/office/officeart/2005/8/layout/hierarchy1"/>
    <dgm:cxn modelId="{F04D3B6B-8A0A-4902-B467-C703FD5A17E0}" type="presParOf" srcId="{CE6A509A-D68B-484E-8A7B-D9FF2D422516}" destId="{4CB19E09-393F-4C20-942C-F588D0367638}" srcOrd="0" destOrd="0" presId="urn:microsoft.com/office/officeart/2005/8/layout/hierarchy1"/>
    <dgm:cxn modelId="{1B5270F0-C4CC-4098-9773-93667943237E}" type="presParOf" srcId="{CE6A509A-D68B-484E-8A7B-D9FF2D422516}" destId="{CB115447-490D-4B2E-8181-7F54E4AF58EF}" srcOrd="1" destOrd="0" presId="urn:microsoft.com/office/officeart/2005/8/layout/hierarchy1"/>
    <dgm:cxn modelId="{68C9CEDD-0AA1-4E0B-AE1A-BAB5656C8D0E}" type="presParOf" srcId="{6FC06684-B4EC-41E1-80FB-A3CB73B6DFFC}" destId="{DEF6F96C-0851-43BD-B3D2-3E5156130FBC}" srcOrd="1" destOrd="0" presId="urn:microsoft.com/office/officeart/2005/8/layout/hierarchy1"/>
    <dgm:cxn modelId="{8785395B-B53E-456A-BAFC-03A49EBDFE9B}" type="presParOf" srcId="{A02E4D32-BB96-4293-B85A-6A4C2AD31D44}" destId="{FF6B47DF-05A2-4C7E-BF19-2C6753502FD1}" srcOrd="2" destOrd="0" presId="urn:microsoft.com/office/officeart/2005/8/layout/hierarchy1"/>
    <dgm:cxn modelId="{CD52CC87-7D2A-4F03-86BA-E2874AE0BDAD}" type="presParOf" srcId="{A02E4D32-BB96-4293-B85A-6A4C2AD31D44}" destId="{9F998E11-41D5-438F-AE07-1327FF6EE029}" srcOrd="3" destOrd="0" presId="urn:microsoft.com/office/officeart/2005/8/layout/hierarchy1"/>
    <dgm:cxn modelId="{B17F50D0-E1FB-42A8-91ED-CC1D28D7EE42}" type="presParOf" srcId="{9F998E11-41D5-438F-AE07-1327FF6EE029}" destId="{09309310-39A8-4D3A-B846-907A9BC26CCA}" srcOrd="0" destOrd="0" presId="urn:microsoft.com/office/officeart/2005/8/layout/hierarchy1"/>
    <dgm:cxn modelId="{65FBB874-12E8-4012-B5BF-17D4338C33EE}" type="presParOf" srcId="{09309310-39A8-4D3A-B846-907A9BC26CCA}" destId="{4397ADF7-5871-454C-887B-D120E1790098}" srcOrd="0" destOrd="0" presId="urn:microsoft.com/office/officeart/2005/8/layout/hierarchy1"/>
    <dgm:cxn modelId="{280055E8-2F31-4A11-8E80-4E7C6868F4C3}" type="presParOf" srcId="{09309310-39A8-4D3A-B846-907A9BC26CCA}" destId="{363E58AB-0640-4DB9-A902-0C9D36C539BF}" srcOrd="1" destOrd="0" presId="urn:microsoft.com/office/officeart/2005/8/layout/hierarchy1"/>
    <dgm:cxn modelId="{BD09DD11-1EB5-43D2-85FA-ADCF3879A9D0}" type="presParOf" srcId="{9F998E11-41D5-438F-AE07-1327FF6EE029}" destId="{22A20752-A65C-43E8-BF93-F0004B9E0870}" srcOrd="1" destOrd="0" presId="urn:microsoft.com/office/officeart/2005/8/layout/hierarchy1"/>
    <dgm:cxn modelId="{319BE9CE-5885-4010-84FF-10D6CB842448}" type="presParOf" srcId="{22A20752-A65C-43E8-BF93-F0004B9E0870}" destId="{D929A59B-5A79-4B3F-B288-D6710EBFA3E0}" srcOrd="0" destOrd="0" presId="urn:microsoft.com/office/officeart/2005/8/layout/hierarchy1"/>
    <dgm:cxn modelId="{61E500C9-C1A7-48EC-AF0C-63214D5CC4B8}" type="presParOf" srcId="{22A20752-A65C-43E8-BF93-F0004B9E0870}" destId="{559AD5B2-71FC-43BB-A189-A0D988A70CFB}" srcOrd="1" destOrd="0" presId="urn:microsoft.com/office/officeart/2005/8/layout/hierarchy1"/>
    <dgm:cxn modelId="{7F98C7AC-19B3-4913-BE52-5A9D8B74F778}" type="presParOf" srcId="{559AD5B2-71FC-43BB-A189-A0D988A70CFB}" destId="{E28A0904-CF13-4699-85CD-2367CE9D566B}" srcOrd="0" destOrd="0" presId="urn:microsoft.com/office/officeart/2005/8/layout/hierarchy1"/>
    <dgm:cxn modelId="{A5B0EF08-9347-4CB3-9538-8D6D7035089F}" type="presParOf" srcId="{E28A0904-CF13-4699-85CD-2367CE9D566B}" destId="{7A36103A-EE62-49A1-B03F-9DE4C6301F03}" srcOrd="0" destOrd="0" presId="urn:microsoft.com/office/officeart/2005/8/layout/hierarchy1"/>
    <dgm:cxn modelId="{B67C27DC-328E-4719-A32A-4286222B776A}" type="presParOf" srcId="{E28A0904-CF13-4699-85CD-2367CE9D566B}" destId="{5BE78546-3892-4448-9985-8D8CDDAD08BD}" srcOrd="1" destOrd="0" presId="urn:microsoft.com/office/officeart/2005/8/layout/hierarchy1"/>
    <dgm:cxn modelId="{5EC1BFAF-27AF-4FD7-9E3A-0ED157CBC44F}" type="presParOf" srcId="{559AD5B2-71FC-43BB-A189-A0D988A70CFB}" destId="{1C67F567-EF2A-448A-96DA-AC0DC4FBA6BC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28B011-B05A-437F-AC06-D7CE6D8B0EF2}" type="doc">
      <dgm:prSet loTypeId="urn:microsoft.com/office/officeart/2008/layout/HexagonCluster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FDF7F8E-83BE-4585-98C0-444A4634505A}">
      <dgm:prSet phldrT="[Text]" custT="1"/>
      <dgm:spPr>
        <a:solidFill>
          <a:srgbClr val="00B050">
            <a:alpha val="85000"/>
          </a:srgb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</a:t>
          </a:r>
          <a:b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ส่วนท้องถิ่น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4FE1276-A316-476A-B7E6-0A77C1C5992D}" type="parTrans" cxnId="{FE8F33D8-451A-4A91-B824-3D4170671BBD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D47AA9A-D95C-424A-8B42-1F14C96F162B}" type="sibTrans" cxnId="{FE8F33D8-451A-4A91-B824-3D4170671BBD}">
      <dgm:prSet/>
      <dgm:spPr>
        <a:solidFill>
          <a:schemeClr val="accent4">
            <a:lumMod val="25000"/>
            <a:lumOff val="75000"/>
            <a:alpha val="90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35AE859A-F905-4742-8556-6F5FEBF2F3A1}">
      <dgm:prSet phldrT="[Text]" custT="1"/>
      <dgm:spPr>
        <a:solidFill>
          <a:srgbClr val="FF7C80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</a:t>
          </a:r>
          <a:b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ส่วนภูมิภาค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B8327FF-73A0-49A2-AF22-7690E3D811D9}" type="parTrans" cxnId="{58985CD5-FA85-4D96-AD46-51D8B24FAE85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4997D77-7A34-4CFA-9DE2-964DCBA97C53}" type="sibTrans" cxnId="{58985CD5-FA85-4D96-AD46-51D8B24FAE85}">
      <dgm:prSet/>
      <dgm:spPr>
        <a:noFill/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0C41FC5-8221-4CFC-ABA5-2C9F39409C54}">
      <dgm:prSet phldrT="[Text]" custT="1"/>
      <dgm:spPr>
        <a:solidFill>
          <a:srgbClr val="FFFF00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ราชการส่วนกลาง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43E1964-EAD4-4B59-98F7-582A0F98F8F8}" type="parTrans" cxnId="{94184CC6-0F48-4218-A8A7-8A27BF1F70D7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1F384A33-4ED9-4EDD-9BBF-DF767062B382}" type="sibTrans" cxnId="{94184CC6-0F48-4218-A8A7-8A27BF1F70D7}">
      <dgm:prSet/>
      <dgm:spPr>
        <a:solidFill>
          <a:schemeClr val="accent5">
            <a:lumMod val="75000"/>
            <a:alpha val="90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05F1469-0F0A-4015-BBD3-848FE1208667}">
      <dgm:prSet phldrT="[Text]" custT="1"/>
      <dgm:spPr>
        <a:solidFill>
          <a:srgbClr val="CCFF33"/>
        </a:solidFill>
        <a:ln w="57150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รัฐวิสาหกิจ</a:t>
          </a:r>
          <a:endParaRPr lang="en-US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8289414B-2E22-4A1B-9F20-949331FACFBF}" type="parTrans" cxnId="{5E987ACC-9217-41CF-8237-EDEDAD3E20E0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DC8F9FD-0413-407A-BD29-3623351BB5B0}" type="sibTrans" cxnId="{5E987ACC-9217-41CF-8237-EDEDAD3E20E0}">
      <dgm:prSet/>
      <dgm:spPr>
        <a:solidFill>
          <a:srgbClr val="92D050"/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107B600-E543-4378-80E7-0AD884D601A6}">
      <dgm:prSet phldrT="[Text]" custT="1"/>
      <dgm:spPr>
        <a:solidFill>
          <a:srgbClr val="FF9900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องค์การมหาชน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62BE27A-AEFB-4888-9B57-2F2DFFB66456}" type="parTrans" cxnId="{FD5FC8E8-B586-468E-B0D7-1B0C3625E918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B1E0B06-E0F7-4E4E-B3E4-8F3DC9FEEE94}" type="sibTrans" cxnId="{FD5FC8E8-B586-468E-B0D7-1B0C3625E918}">
      <dgm:prSet/>
      <dgm:spPr>
        <a:solidFill>
          <a:srgbClr val="CADC88">
            <a:alpha val="90000"/>
          </a:srgb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08185B3-1121-4E83-AC83-C6CA97F89D9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หน่วยงานอิสระของรัฐ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DDA6E59-8497-4A89-AE69-062AC3FE3962}" type="parTrans" cxnId="{522496DC-25A2-44E8-BB6B-E68C27E5CB9D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661A168-EA57-405D-8963-CB3496F18046}" type="sibTrans" cxnId="{522496DC-25A2-44E8-BB6B-E68C27E5CB9D}">
      <dgm:prSet/>
      <dgm:spPr>
        <a:solidFill>
          <a:schemeClr val="accent2">
            <a:lumMod val="75000"/>
            <a:alpha val="90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C199B38-B13A-4188-9A0E-EE9C26D5B8CC}">
      <dgm:prSet phldrT="[Text]" custT="1"/>
      <dgm:spPr>
        <a:solidFill>
          <a:srgbClr val="FF9900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องค์กรตามรัฐธรรมนูญ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2F74D05-0B8C-4C0F-B32F-09460D59076F}" type="parTrans" cxnId="{3E590D2B-5EE0-4365-9C3D-251267B051CB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753633F-EA82-4478-BB54-0ECCEC53335C}" type="sibTrans" cxnId="{3E590D2B-5EE0-4365-9C3D-251267B051CB}">
      <dgm:prSet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9430B30-AAAA-413B-A2A5-0DD4457EAD6A}">
      <dgm:prSet phldrT="[Text]" custT="1"/>
      <dgm:spPr>
        <a:solidFill>
          <a:srgbClr val="B3CD53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หน่วยงานอื่น ที่กำหนดในกฎกระทรวง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C11532C-B0FB-435D-8F45-E5C89EB7D0E9}" type="parTrans" cxnId="{FEB613C4-400E-4E41-BFD8-AB3A662DD7F7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5B7E0FC-25F2-4C25-A193-487DD34C1393}" type="sibTrans" cxnId="{FEB613C4-400E-4E41-BFD8-AB3A662DD7F7}">
      <dgm:prSet/>
      <dgm:spPr>
        <a:noFill/>
        <a:ln>
          <a:noFill/>
        </a:ln>
      </dgm:spPr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D1947DE-0CA9-494E-AA64-95CA8E3F0B72}">
      <dgm:prSet phldrT="[Text]"/>
      <dgm:spPr>
        <a:solidFill>
          <a:srgbClr val="FFCCFF"/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มหาวิทยาลัยในกำกับของรัฐ</a:t>
          </a:r>
          <a:endParaRPr lang="en-US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706ADAC-C4B5-46F9-8403-69263519BB6A}" type="parTrans" cxnId="{F49753F8-9844-40C3-9885-A5E8B9955387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87470A4-3F96-4162-BA13-9CA48C8CC98D}" type="sibTrans" cxnId="{F49753F8-9844-40C3-9885-A5E8B9955387}">
      <dgm:prSet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1ACB87E-B215-431D-82CC-BB4DF19216FB}">
      <dgm:prSet phldrT="[Text]" custT="1"/>
      <dgm:spPr/>
      <dgm:t>
        <a:bodyPr/>
        <a:lstStyle/>
        <a:p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องค์กรอิสระ</a:t>
          </a:r>
          <a:endParaRPr lang="en-US" sz="2000" b="1" u="none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116E35D-EDF9-43D7-95D9-072063D8DF32}" type="parTrans" cxnId="{9EC66542-576B-412C-BFE7-9B6986D1A0FD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3F80211-45C4-47B4-8490-A06AAFBE2E52}" type="sibTrans" cxnId="{9EC66542-576B-412C-BFE7-9B6986D1A0FD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1F9DC4B-605F-439C-B562-18867F49CB00}" type="pres">
      <dgm:prSet presAssocID="{4C28B011-B05A-437F-AC06-D7CE6D8B0EF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th-TH"/>
        </a:p>
      </dgm:t>
    </dgm:pt>
    <dgm:pt modelId="{FB089D80-D0F5-40B3-BF67-DF09B0FACB70}" type="pres">
      <dgm:prSet presAssocID="{6FDF7F8E-83BE-4585-98C0-444A4634505A}" presName="text1" presStyleCnt="0"/>
      <dgm:spPr/>
    </dgm:pt>
    <dgm:pt modelId="{80075146-EA61-471E-849A-AF679D595D1E}" type="pres">
      <dgm:prSet presAssocID="{6FDF7F8E-83BE-4585-98C0-444A4634505A}" presName="textRepeatNode" presStyleLbl="alignNode1" presStyleIdx="0" presStyleCnt="10" custScaleX="99571" custScaleY="104620" custLinFactNeighborX="23728" custLinFactNeighborY="143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2E55CBD-764D-4090-9E41-F10A12F40A14}" type="pres">
      <dgm:prSet presAssocID="{6FDF7F8E-83BE-4585-98C0-444A4634505A}" presName="textaccent1" presStyleCnt="0"/>
      <dgm:spPr/>
    </dgm:pt>
    <dgm:pt modelId="{8AC1C4A0-BCE9-41FC-80BD-AF9D77C2B41E}" type="pres">
      <dgm:prSet presAssocID="{6FDF7F8E-83BE-4585-98C0-444A4634505A}" presName="accentRepeatNode" presStyleLbl="solidAlignAcc1" presStyleIdx="0" presStyleCnt="20" custLinFactX="86315" custLinFactNeighborX="100000"/>
      <dgm:spPr/>
    </dgm:pt>
    <dgm:pt modelId="{3B904292-BDAF-4A9A-B7F0-D6FBC9342039}" type="pres">
      <dgm:prSet presAssocID="{4D47AA9A-D95C-424A-8B42-1F14C96F162B}" presName="image1" presStyleCnt="0"/>
      <dgm:spPr/>
    </dgm:pt>
    <dgm:pt modelId="{FA7A8625-9B23-43C8-A879-637E636BE626}" type="pres">
      <dgm:prSet presAssocID="{4D47AA9A-D95C-424A-8B42-1F14C96F162B}" presName="imageRepeatNode" presStyleLbl="alignAcc1" presStyleIdx="0" presStyleCnt="10" custScaleX="43787" custScaleY="42267" custLinFactNeighborX="39936" custLinFactNeighborY="-300"/>
      <dgm:spPr/>
      <dgm:t>
        <a:bodyPr/>
        <a:lstStyle/>
        <a:p>
          <a:endParaRPr lang="th-TH"/>
        </a:p>
      </dgm:t>
    </dgm:pt>
    <dgm:pt modelId="{ABC63E50-5F60-4413-9257-06C415C642B7}" type="pres">
      <dgm:prSet presAssocID="{4D47AA9A-D95C-424A-8B42-1F14C96F162B}" presName="imageaccent1" presStyleCnt="0"/>
      <dgm:spPr/>
    </dgm:pt>
    <dgm:pt modelId="{F190A75E-D14E-405D-90E5-39544ED43F3F}" type="pres">
      <dgm:prSet presAssocID="{4D47AA9A-D95C-424A-8B42-1F14C96F162B}" presName="accentRepeatNode" presStyleLbl="solidAlignAcc1" presStyleIdx="1" presStyleCnt="20" custLinFactX="86315" custLinFactNeighborX="100000"/>
      <dgm:spPr/>
    </dgm:pt>
    <dgm:pt modelId="{2CE405DD-E11F-418B-81E6-AC79FFC1FF80}" type="pres">
      <dgm:prSet presAssocID="{35AE859A-F905-4742-8556-6F5FEBF2F3A1}" presName="text2" presStyleCnt="0"/>
      <dgm:spPr/>
    </dgm:pt>
    <dgm:pt modelId="{59919EA4-A12A-4441-A11E-E8D8C4309D31}" type="pres">
      <dgm:prSet presAssocID="{35AE859A-F905-4742-8556-6F5FEBF2F3A1}" presName="textRepeatNode" presStyleLbl="alignNode1" presStyleIdx="1" presStyleCnt="10" custScaleY="104091" custLinFactNeighborX="22508" custLinFactNeighborY="11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7EB1D4-2FB7-4342-B81A-6666061139E8}" type="pres">
      <dgm:prSet presAssocID="{35AE859A-F905-4742-8556-6F5FEBF2F3A1}" presName="textaccent2" presStyleCnt="0"/>
      <dgm:spPr/>
    </dgm:pt>
    <dgm:pt modelId="{498C53CB-E2E0-4976-B77E-077A99CFEC7A}" type="pres">
      <dgm:prSet presAssocID="{35AE859A-F905-4742-8556-6F5FEBF2F3A1}" presName="accentRepeatNode" presStyleLbl="solidAlignAcc1" presStyleIdx="2" presStyleCnt="20" custLinFactX="86315" custLinFactNeighborX="100000"/>
      <dgm:spPr/>
    </dgm:pt>
    <dgm:pt modelId="{70CED49F-C7CF-46B6-919A-75D1BA6C33AC}" type="pres">
      <dgm:prSet presAssocID="{E4997D77-7A34-4CFA-9DE2-964DCBA97C53}" presName="image2" presStyleCnt="0"/>
      <dgm:spPr/>
    </dgm:pt>
    <dgm:pt modelId="{A1CF13C2-1177-4435-9BE1-5DB267DA6A7D}" type="pres">
      <dgm:prSet presAssocID="{E4997D77-7A34-4CFA-9DE2-964DCBA97C53}" presName="imageRepeatNode" presStyleLbl="alignAcc1" presStyleIdx="1" presStyleCnt="10" custScaleX="43988" custScaleY="48597" custLinFactNeighborX="21682"/>
      <dgm:spPr/>
      <dgm:t>
        <a:bodyPr/>
        <a:lstStyle/>
        <a:p>
          <a:endParaRPr lang="th-TH"/>
        </a:p>
      </dgm:t>
    </dgm:pt>
    <dgm:pt modelId="{C802B5C1-C449-4C36-BF77-C07C43E99264}" type="pres">
      <dgm:prSet presAssocID="{E4997D77-7A34-4CFA-9DE2-964DCBA97C53}" presName="imageaccent2" presStyleCnt="0"/>
      <dgm:spPr/>
    </dgm:pt>
    <dgm:pt modelId="{4514AE8E-450E-417C-8AC1-63F2DEE1F074}" type="pres">
      <dgm:prSet presAssocID="{E4997D77-7A34-4CFA-9DE2-964DCBA97C53}" presName="accentRepeatNode" presStyleLbl="solidAlignAcc1" presStyleIdx="3" presStyleCnt="20" custLinFactX="86315" custLinFactNeighborX="100000"/>
      <dgm:spPr/>
    </dgm:pt>
    <dgm:pt modelId="{B507A75F-5D05-481B-BB19-7923C4E3CB38}" type="pres">
      <dgm:prSet presAssocID="{40C41FC5-8221-4CFC-ABA5-2C9F39409C54}" presName="text3" presStyleCnt="0"/>
      <dgm:spPr/>
    </dgm:pt>
    <dgm:pt modelId="{B468091B-A969-4582-BB88-DE6ABA1679C8}" type="pres">
      <dgm:prSet presAssocID="{40C41FC5-8221-4CFC-ABA5-2C9F39409C54}" presName="textRepeatNode" presStyleLbl="alignNode1" presStyleIdx="2" presStyleCnt="10" custLinFactNeighborX="23728" custLinFactNeighborY="6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5A37403-B890-47B5-A314-6B7C5665CC84}" type="pres">
      <dgm:prSet presAssocID="{40C41FC5-8221-4CFC-ABA5-2C9F39409C54}" presName="textaccent3" presStyleCnt="0"/>
      <dgm:spPr/>
    </dgm:pt>
    <dgm:pt modelId="{79422A00-D9FE-40B7-881A-2107360A00C4}" type="pres">
      <dgm:prSet presAssocID="{40C41FC5-8221-4CFC-ABA5-2C9F39409C54}" presName="accentRepeatNode" presStyleLbl="solidAlignAcc1" presStyleIdx="4" presStyleCnt="20" custLinFactX="86315" custLinFactNeighborX="100000"/>
      <dgm:spPr/>
    </dgm:pt>
    <dgm:pt modelId="{1FA529FB-523E-4EAB-B14C-CDAB69695085}" type="pres">
      <dgm:prSet presAssocID="{1F384A33-4ED9-4EDD-9BBF-DF767062B382}" presName="image3" presStyleCnt="0"/>
      <dgm:spPr/>
    </dgm:pt>
    <dgm:pt modelId="{09716D33-8C7D-405C-9367-D958A35A96A4}" type="pres">
      <dgm:prSet presAssocID="{1F384A33-4ED9-4EDD-9BBF-DF767062B382}" presName="imageRepeatNode" presStyleLbl="alignAcc1" presStyleIdx="2" presStyleCnt="10" custScaleX="46000" custScaleY="42916" custLinFactNeighborX="-64401" custLinFactNeighborY="-30468"/>
      <dgm:spPr/>
      <dgm:t>
        <a:bodyPr/>
        <a:lstStyle/>
        <a:p>
          <a:endParaRPr lang="th-TH"/>
        </a:p>
      </dgm:t>
    </dgm:pt>
    <dgm:pt modelId="{B3E5BF9D-0286-43EA-BF64-792324A951CD}" type="pres">
      <dgm:prSet presAssocID="{1F384A33-4ED9-4EDD-9BBF-DF767062B382}" presName="imageaccent3" presStyleCnt="0"/>
      <dgm:spPr/>
    </dgm:pt>
    <dgm:pt modelId="{C158F7EC-E075-46C2-8F03-C49895C84176}" type="pres">
      <dgm:prSet presAssocID="{1F384A33-4ED9-4EDD-9BBF-DF767062B382}" presName="accentRepeatNode" presStyleLbl="solidAlignAcc1" presStyleIdx="5" presStyleCnt="20" custLinFactX="86315" custLinFactNeighborX="100000"/>
      <dgm:spPr/>
    </dgm:pt>
    <dgm:pt modelId="{4312A700-3E46-470D-B8C8-D89D4561F516}" type="pres">
      <dgm:prSet presAssocID="{405F1469-0F0A-4015-BBD3-848FE1208667}" presName="text4" presStyleCnt="0"/>
      <dgm:spPr/>
    </dgm:pt>
    <dgm:pt modelId="{9A62DBBD-6A84-4B0E-AE58-8501F54523EB}" type="pres">
      <dgm:prSet presAssocID="{405F1469-0F0A-4015-BBD3-848FE1208667}" presName="textRepeatNode" presStyleLbl="alignNode1" presStyleIdx="3" presStyleCnt="10" custLinFactNeighborX="216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3FC35C5-5213-4268-9B68-A13E510D8460}" type="pres">
      <dgm:prSet presAssocID="{405F1469-0F0A-4015-BBD3-848FE1208667}" presName="textaccent4" presStyleCnt="0"/>
      <dgm:spPr/>
    </dgm:pt>
    <dgm:pt modelId="{AAD6BFE4-18E5-42D9-A623-71C5CF9D0881}" type="pres">
      <dgm:prSet presAssocID="{405F1469-0F0A-4015-BBD3-848FE1208667}" presName="accentRepeatNode" presStyleLbl="solidAlignAcc1" presStyleIdx="6" presStyleCnt="20" custLinFactX="86315" custLinFactNeighborX="100000"/>
      <dgm:spPr/>
    </dgm:pt>
    <dgm:pt modelId="{DC89BEFE-E246-4AE8-8001-983A0B1DD404}" type="pres">
      <dgm:prSet presAssocID="{6DC8F9FD-0413-407A-BD29-3623351BB5B0}" presName="image4" presStyleCnt="0"/>
      <dgm:spPr/>
    </dgm:pt>
    <dgm:pt modelId="{51A2C5F0-280E-48B4-BB9F-067D6D6D5D64}" type="pres">
      <dgm:prSet presAssocID="{6DC8F9FD-0413-407A-BD29-3623351BB5B0}" presName="imageRepeatNode" presStyleLbl="alignAcc1" presStyleIdx="3" presStyleCnt="10" custScaleX="44394" custScaleY="41645" custLinFactX="18106" custLinFactY="-39865" custLinFactNeighborX="100000" custLinFactNeighborY="-100000"/>
      <dgm:spPr/>
      <dgm:t>
        <a:bodyPr/>
        <a:lstStyle/>
        <a:p>
          <a:endParaRPr lang="th-TH"/>
        </a:p>
      </dgm:t>
    </dgm:pt>
    <dgm:pt modelId="{29D71746-1551-47AC-8EEF-555CF34792E4}" type="pres">
      <dgm:prSet presAssocID="{6DC8F9FD-0413-407A-BD29-3623351BB5B0}" presName="imageaccent4" presStyleCnt="0"/>
      <dgm:spPr/>
    </dgm:pt>
    <dgm:pt modelId="{0013B808-2D44-46D7-AD11-C225AF82E2CD}" type="pres">
      <dgm:prSet presAssocID="{6DC8F9FD-0413-407A-BD29-3623351BB5B0}" presName="accentRepeatNode" presStyleLbl="solidAlignAcc1" presStyleIdx="7" presStyleCnt="20" custLinFactX="86315" custLinFactNeighborX="100000"/>
      <dgm:spPr/>
    </dgm:pt>
    <dgm:pt modelId="{1499911A-88BD-4DF0-8C44-8A0B1D96EEF3}" type="pres">
      <dgm:prSet presAssocID="{F107B600-E543-4378-80E7-0AD884D601A6}" presName="text5" presStyleCnt="0"/>
      <dgm:spPr/>
    </dgm:pt>
    <dgm:pt modelId="{136FCDC2-C3D9-4B9E-B64C-6ACD2FAC3051}" type="pres">
      <dgm:prSet presAssocID="{F107B600-E543-4378-80E7-0AD884D601A6}" presName="textRepeatNode" presStyleLbl="alignNode1" presStyleIdx="4" presStyleCnt="10" custLinFactNeighborX="216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DA240E3-E6C3-4A10-9AA0-9D68B984BEA4}" type="pres">
      <dgm:prSet presAssocID="{F107B600-E543-4378-80E7-0AD884D601A6}" presName="textaccent5" presStyleCnt="0"/>
      <dgm:spPr/>
    </dgm:pt>
    <dgm:pt modelId="{72AC4F7C-23F5-4B5B-BD3C-956FF493B55C}" type="pres">
      <dgm:prSet presAssocID="{F107B600-E543-4378-80E7-0AD884D601A6}" presName="accentRepeatNode" presStyleLbl="solidAlignAcc1" presStyleIdx="8" presStyleCnt="20" custLinFactX="86315" custLinFactNeighborX="100000"/>
      <dgm:spPr/>
    </dgm:pt>
    <dgm:pt modelId="{28D9EDC9-97E7-462A-A8C1-4769D3E9824C}" type="pres">
      <dgm:prSet presAssocID="{7B1E0B06-E0F7-4E4E-B3E4-8F3DC9FEEE94}" presName="image5" presStyleCnt="0"/>
      <dgm:spPr/>
    </dgm:pt>
    <dgm:pt modelId="{D6873164-8BC6-4A91-B1D2-5071E26151B4}" type="pres">
      <dgm:prSet presAssocID="{7B1E0B06-E0F7-4E4E-B3E4-8F3DC9FEEE94}" presName="imageRepeatNode" presStyleLbl="alignAcc1" presStyleIdx="4" presStyleCnt="10" custScaleX="46695" custScaleY="42438" custLinFactNeighborX="90805" custLinFactNeighborY="54777"/>
      <dgm:spPr/>
      <dgm:t>
        <a:bodyPr/>
        <a:lstStyle/>
        <a:p>
          <a:endParaRPr lang="th-TH"/>
        </a:p>
      </dgm:t>
    </dgm:pt>
    <dgm:pt modelId="{29D80A62-48E0-4392-A101-B803C545F1CC}" type="pres">
      <dgm:prSet presAssocID="{7B1E0B06-E0F7-4E4E-B3E4-8F3DC9FEEE94}" presName="imageaccent5" presStyleCnt="0"/>
      <dgm:spPr/>
    </dgm:pt>
    <dgm:pt modelId="{933D3601-E5EE-4E5F-859E-FA0BBDFB4C74}" type="pres">
      <dgm:prSet presAssocID="{7B1E0B06-E0F7-4E4E-B3E4-8F3DC9FEEE94}" presName="accentRepeatNode" presStyleLbl="solidAlignAcc1" presStyleIdx="9" presStyleCnt="20" custLinFactX="86315" custLinFactNeighborX="100000"/>
      <dgm:spPr/>
    </dgm:pt>
    <dgm:pt modelId="{D8FEC996-7EFA-46E2-BBB4-622959C11EF8}" type="pres">
      <dgm:prSet presAssocID="{C08185B3-1121-4E83-AC83-C6CA97F89D94}" presName="text6" presStyleCnt="0"/>
      <dgm:spPr/>
    </dgm:pt>
    <dgm:pt modelId="{DAC6422F-F79C-4222-AF71-C1DE028364E8}" type="pres">
      <dgm:prSet presAssocID="{C08185B3-1121-4E83-AC83-C6CA97F89D94}" presName="textRepeatNode" presStyleLbl="alignNode1" presStyleIdx="5" presStyleCnt="10" custScaleY="105691" custLinFactNeighborX="-61006" custLinFactNeighborY="-395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AFEBC1A-26D2-4CA3-B79B-B2D14850F90D}" type="pres">
      <dgm:prSet presAssocID="{C08185B3-1121-4E83-AC83-C6CA97F89D94}" presName="textaccent6" presStyleCnt="0"/>
      <dgm:spPr/>
    </dgm:pt>
    <dgm:pt modelId="{3E3901E3-5A13-4EFB-856C-0FA5768976F6}" type="pres">
      <dgm:prSet presAssocID="{C08185B3-1121-4E83-AC83-C6CA97F89D94}" presName="accentRepeatNode" presStyleLbl="solidAlignAcc1" presStyleIdx="10" presStyleCnt="20" custLinFactX="86315" custLinFactNeighborX="100000"/>
      <dgm:spPr/>
    </dgm:pt>
    <dgm:pt modelId="{80902889-441A-4119-A94A-8246F6864CB4}" type="pres">
      <dgm:prSet presAssocID="{B661A168-EA57-405D-8963-CB3496F18046}" presName="image6" presStyleCnt="0"/>
      <dgm:spPr/>
    </dgm:pt>
    <dgm:pt modelId="{6EBB7A40-5613-40B4-BAAF-18B5CC04B6B7}" type="pres">
      <dgm:prSet presAssocID="{B661A168-EA57-405D-8963-CB3496F18046}" presName="imageRepeatNode" presStyleLbl="alignAcc1" presStyleIdx="5" presStyleCnt="10" custScaleX="43550" custScaleY="39944" custLinFactNeighborX="26814" custLinFactNeighborY="-7814"/>
      <dgm:spPr/>
      <dgm:t>
        <a:bodyPr/>
        <a:lstStyle/>
        <a:p>
          <a:endParaRPr lang="th-TH"/>
        </a:p>
      </dgm:t>
    </dgm:pt>
    <dgm:pt modelId="{600A8B2D-4806-45EC-A41E-62749F51FE36}" type="pres">
      <dgm:prSet presAssocID="{B661A168-EA57-405D-8963-CB3496F18046}" presName="imageaccent6" presStyleCnt="0"/>
      <dgm:spPr/>
    </dgm:pt>
    <dgm:pt modelId="{2F95DF30-E764-41AB-A772-344B84D809B3}" type="pres">
      <dgm:prSet presAssocID="{B661A168-EA57-405D-8963-CB3496F18046}" presName="accentRepeatNode" presStyleLbl="solidAlignAcc1" presStyleIdx="11" presStyleCnt="20" custLinFactX="86315" custLinFactNeighborX="100000"/>
      <dgm:spPr/>
    </dgm:pt>
    <dgm:pt modelId="{658D25E8-D48A-4DBD-B3AE-ACC9F559E786}" type="pres">
      <dgm:prSet presAssocID="{FC199B38-B13A-4188-9A0E-EE9C26D5B8CC}" presName="text7" presStyleCnt="0"/>
      <dgm:spPr/>
    </dgm:pt>
    <dgm:pt modelId="{7379FF47-4E6B-444D-8050-658D8CFD0D20}" type="pres">
      <dgm:prSet presAssocID="{FC199B38-B13A-4188-9A0E-EE9C26D5B8CC}" presName="textRepeatNode" presStyleLbl="alignNode1" presStyleIdx="6" presStyleCnt="10" custLinFactX="9160" custLinFactNeighborX="100000" custLinFactNeighborY="-350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90B83BC-5714-47F4-B228-952E37399EB3}" type="pres">
      <dgm:prSet presAssocID="{FC199B38-B13A-4188-9A0E-EE9C26D5B8CC}" presName="textaccent7" presStyleCnt="0"/>
      <dgm:spPr/>
    </dgm:pt>
    <dgm:pt modelId="{8EAFC326-CCF7-456B-8642-D9968FFEA3E8}" type="pres">
      <dgm:prSet presAssocID="{FC199B38-B13A-4188-9A0E-EE9C26D5B8CC}" presName="accentRepeatNode" presStyleLbl="solidAlignAcc1" presStyleIdx="12" presStyleCnt="20" custLinFactX="86315" custLinFactNeighborX="100000"/>
      <dgm:spPr/>
    </dgm:pt>
    <dgm:pt modelId="{31E7481B-7F6F-4A91-ABF6-08C5CFFD583F}" type="pres">
      <dgm:prSet presAssocID="{6753633F-EA82-4478-BB54-0ECCEC53335C}" presName="image7" presStyleCnt="0"/>
      <dgm:spPr/>
    </dgm:pt>
    <dgm:pt modelId="{3065E83F-D139-4960-8BE1-DC0546C12CE6}" type="pres">
      <dgm:prSet presAssocID="{6753633F-EA82-4478-BB54-0ECCEC53335C}" presName="imageRepeatNode" presStyleLbl="alignAcc1" presStyleIdx="6" presStyleCnt="10" custScaleX="45740" custScaleY="44048" custLinFactX="7880" custLinFactNeighborX="100000" custLinFactNeighborY="-60734"/>
      <dgm:spPr/>
      <dgm:t>
        <a:bodyPr/>
        <a:lstStyle/>
        <a:p>
          <a:endParaRPr lang="th-TH"/>
        </a:p>
      </dgm:t>
    </dgm:pt>
    <dgm:pt modelId="{5AB75B6F-9BCC-495A-A4AD-B2FEF0B0EE88}" type="pres">
      <dgm:prSet presAssocID="{6753633F-EA82-4478-BB54-0ECCEC53335C}" presName="imageaccent7" presStyleCnt="0"/>
      <dgm:spPr/>
    </dgm:pt>
    <dgm:pt modelId="{9AFEBBCF-4FD9-43F2-AB02-15479C21B4F7}" type="pres">
      <dgm:prSet presAssocID="{6753633F-EA82-4478-BB54-0ECCEC53335C}" presName="accentRepeatNode" presStyleLbl="solidAlignAcc1" presStyleIdx="13" presStyleCnt="20" custLinFactX="86315" custLinFactNeighborX="100000"/>
      <dgm:spPr/>
    </dgm:pt>
    <dgm:pt modelId="{6A6FF8B0-4BD0-4273-B9B0-3302AD06897D}" type="pres">
      <dgm:prSet presAssocID="{F9430B30-AAAA-413B-A2A5-0DD4457EAD6A}" presName="text8" presStyleCnt="0"/>
      <dgm:spPr/>
    </dgm:pt>
    <dgm:pt modelId="{9E740828-25D0-48A3-A0DA-2F3BD7C4BFC1}" type="pres">
      <dgm:prSet presAssocID="{F9430B30-AAAA-413B-A2A5-0DD4457EAD6A}" presName="textRepeatNode" presStyleLbl="alignNode1" presStyleIdx="7" presStyleCnt="10" custLinFactNeighborX="-56194" custLinFactNeighborY="-42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E7FB72E-20E2-4E1C-BDE2-987A939A3C87}" type="pres">
      <dgm:prSet presAssocID="{F9430B30-AAAA-413B-A2A5-0DD4457EAD6A}" presName="textaccent8" presStyleCnt="0"/>
      <dgm:spPr/>
    </dgm:pt>
    <dgm:pt modelId="{B667D37F-9770-4BBE-833F-00A02835FEB3}" type="pres">
      <dgm:prSet presAssocID="{F9430B30-AAAA-413B-A2A5-0DD4457EAD6A}" presName="accentRepeatNode" presStyleLbl="solidAlignAcc1" presStyleIdx="14" presStyleCnt="20" custLinFactX="86315" custLinFactNeighborX="100000"/>
      <dgm:spPr/>
    </dgm:pt>
    <dgm:pt modelId="{EEB07721-B321-448F-B06D-A1B631192ABA}" type="pres">
      <dgm:prSet presAssocID="{65B7E0FC-25F2-4C25-A193-487DD34C1393}" presName="image8" presStyleCnt="0"/>
      <dgm:spPr/>
    </dgm:pt>
    <dgm:pt modelId="{2DF01804-8669-48C5-B848-079F3817EA6F}" type="pres">
      <dgm:prSet presAssocID="{65B7E0FC-25F2-4C25-A193-487DD34C1393}" presName="imageRepeatNode" presStyleLbl="alignAcc1" presStyleIdx="7" presStyleCnt="10" custScaleX="43974" custScaleY="42922" custLinFactNeighborX="21682"/>
      <dgm:spPr/>
      <dgm:t>
        <a:bodyPr/>
        <a:lstStyle/>
        <a:p>
          <a:endParaRPr lang="th-TH"/>
        </a:p>
      </dgm:t>
    </dgm:pt>
    <dgm:pt modelId="{531EAA03-0C5B-437D-96D8-654358DAB4FF}" type="pres">
      <dgm:prSet presAssocID="{65B7E0FC-25F2-4C25-A193-487DD34C1393}" presName="imageaccent8" presStyleCnt="0"/>
      <dgm:spPr/>
    </dgm:pt>
    <dgm:pt modelId="{695E907D-B15C-47E8-8DDA-F7768B14567C}" type="pres">
      <dgm:prSet presAssocID="{65B7E0FC-25F2-4C25-A193-487DD34C1393}" presName="accentRepeatNode" presStyleLbl="solidAlignAcc1" presStyleIdx="15" presStyleCnt="20" custLinFactX="77602" custLinFactNeighborX="100000" custLinFactNeighborY="25454"/>
      <dgm:spPr/>
      <dgm:t>
        <a:bodyPr/>
        <a:lstStyle/>
        <a:p>
          <a:endParaRPr lang="th-TH"/>
        </a:p>
      </dgm:t>
    </dgm:pt>
    <dgm:pt modelId="{D49894B8-C4A4-40C0-AF78-E95EC268E7E4}" type="pres">
      <dgm:prSet presAssocID="{BD1947DE-0CA9-494E-AA64-95CA8E3F0B72}" presName="text9" presStyleCnt="0"/>
      <dgm:spPr/>
    </dgm:pt>
    <dgm:pt modelId="{0505F95F-1B8A-47EF-8A3E-8BE0191C4CCE}" type="pres">
      <dgm:prSet presAssocID="{BD1947DE-0CA9-494E-AA64-95CA8E3F0B72}" presName="textRepeatNode" presStyleLbl="alignNode1" presStyleIdx="8" presStyleCnt="10" custScaleX="103706" custScaleY="101095" custLinFactNeighborX="-59742" custLinFactNeighborY="516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D6E7E23-96C8-4F27-ABF2-86E5353767D1}" type="pres">
      <dgm:prSet presAssocID="{BD1947DE-0CA9-494E-AA64-95CA8E3F0B72}" presName="textaccent9" presStyleCnt="0"/>
      <dgm:spPr/>
    </dgm:pt>
    <dgm:pt modelId="{4E636143-F817-484C-8E84-CAAB77E16D7E}" type="pres">
      <dgm:prSet presAssocID="{BD1947DE-0CA9-494E-AA64-95CA8E3F0B72}" presName="accentRepeatNode" presStyleLbl="solidAlignAcc1" presStyleIdx="16" presStyleCnt="20"/>
      <dgm:spPr/>
    </dgm:pt>
    <dgm:pt modelId="{097555A8-3BB3-41ED-8585-B3EA8BB7410F}" type="pres">
      <dgm:prSet presAssocID="{E87470A4-3F96-4162-BA13-9CA48C8CC98D}" presName="image9" presStyleCnt="0"/>
      <dgm:spPr/>
    </dgm:pt>
    <dgm:pt modelId="{541C61C8-79CC-43E7-8D39-F2F329C25778}" type="pres">
      <dgm:prSet presAssocID="{E87470A4-3F96-4162-BA13-9CA48C8CC98D}" presName="imageRepeatNode" presStyleLbl="alignAcc1" presStyleIdx="8" presStyleCnt="10" custScaleX="45740" custScaleY="43064" custLinFactX="-100000" custLinFactY="-40100" custLinFactNeighborX="-139473" custLinFactNeighborY="-100000"/>
      <dgm:spPr/>
      <dgm:t>
        <a:bodyPr/>
        <a:lstStyle/>
        <a:p>
          <a:endParaRPr lang="th-TH"/>
        </a:p>
      </dgm:t>
    </dgm:pt>
    <dgm:pt modelId="{68A27F95-D83F-4C53-82D7-55E660CB7112}" type="pres">
      <dgm:prSet presAssocID="{E87470A4-3F96-4162-BA13-9CA48C8CC98D}" presName="imageaccent9" presStyleCnt="0"/>
      <dgm:spPr/>
    </dgm:pt>
    <dgm:pt modelId="{A37CEEE8-3690-4836-ABF9-EBD3F0813267}" type="pres">
      <dgm:prSet presAssocID="{E87470A4-3F96-4162-BA13-9CA48C8CC98D}" presName="accentRepeatNode" presStyleLbl="solidAlignAcc1" presStyleIdx="17" presStyleCnt="20"/>
      <dgm:spPr/>
    </dgm:pt>
    <dgm:pt modelId="{1CAA7BEB-B499-4AD3-94C8-7F3B3E651471}" type="pres">
      <dgm:prSet presAssocID="{E1ACB87E-B215-431D-82CC-BB4DF19216FB}" presName="text10" presStyleCnt="0"/>
      <dgm:spPr/>
    </dgm:pt>
    <dgm:pt modelId="{0B15D74B-6BE0-4706-8021-1B81ABFEC8D2}" type="pres">
      <dgm:prSet presAssocID="{E1ACB87E-B215-431D-82CC-BB4DF19216FB}" presName="textRepeatNode" presStyleLbl="alignNode1" presStyleIdx="9" presStyleCnt="10" custLinFactY="-100000" custLinFactNeighborX="-65200" custLinFactNeighborY="-1816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85F1C7-87A2-4D24-9143-E4C2F19761B1}" type="pres">
      <dgm:prSet presAssocID="{E1ACB87E-B215-431D-82CC-BB4DF19216FB}" presName="textaccent10" presStyleCnt="0"/>
      <dgm:spPr/>
    </dgm:pt>
    <dgm:pt modelId="{D5764CCE-DA8F-4286-B7DA-6A8CB6BFE7C4}" type="pres">
      <dgm:prSet presAssocID="{E1ACB87E-B215-431D-82CC-BB4DF19216FB}" presName="accentRepeatNode" presStyleLbl="solidAlignAcc1" presStyleIdx="18" presStyleCnt="20"/>
      <dgm:spPr/>
    </dgm:pt>
    <dgm:pt modelId="{3C66B7CA-50A0-4D87-B1FD-0C34329FCFAF}" type="pres">
      <dgm:prSet presAssocID="{43F80211-45C4-47B4-8490-A06AAFBE2E52}" presName="image10" presStyleCnt="0"/>
      <dgm:spPr/>
    </dgm:pt>
    <dgm:pt modelId="{C47D206D-00FF-496F-9D06-6E7B4E8ECFB4}" type="pres">
      <dgm:prSet presAssocID="{43F80211-45C4-47B4-8490-A06AAFBE2E52}" presName="imageRepeatNode" presStyleLbl="alignAcc1" presStyleIdx="9" presStyleCnt="10" custAng="3744015" custFlipVert="0" custScaleX="36460" custScaleY="39573" custLinFactX="-25437" custLinFactNeighborX="-100000" custLinFactNeighborY="-92414"/>
      <dgm:spPr/>
      <dgm:t>
        <a:bodyPr/>
        <a:lstStyle/>
        <a:p>
          <a:endParaRPr lang="th-TH"/>
        </a:p>
      </dgm:t>
    </dgm:pt>
    <dgm:pt modelId="{49849FB0-2ACB-422C-9CE5-C536578BAFDA}" type="pres">
      <dgm:prSet presAssocID="{43F80211-45C4-47B4-8490-A06AAFBE2E52}" presName="imageaccent10" presStyleCnt="0"/>
      <dgm:spPr/>
    </dgm:pt>
    <dgm:pt modelId="{A2494773-6237-46CF-9378-443C7DAB0392}" type="pres">
      <dgm:prSet presAssocID="{43F80211-45C4-47B4-8490-A06AAFBE2E52}" presName="accentRepeatNode" presStyleLbl="solidAlignAcc1" presStyleIdx="19" presStyleCnt="20"/>
      <dgm:spPr/>
    </dgm:pt>
  </dgm:ptLst>
  <dgm:cxnLst>
    <dgm:cxn modelId="{FE8F33D8-451A-4A91-B824-3D4170671BBD}" srcId="{4C28B011-B05A-437F-AC06-D7CE6D8B0EF2}" destId="{6FDF7F8E-83BE-4585-98C0-444A4634505A}" srcOrd="0" destOrd="0" parTransId="{B4FE1276-A316-476A-B7E6-0A77C1C5992D}" sibTransId="{4D47AA9A-D95C-424A-8B42-1F14C96F162B}"/>
    <dgm:cxn modelId="{4605F2DF-F72A-4C2D-AAE9-6843886A2DE6}" type="presOf" srcId="{6753633F-EA82-4478-BB54-0ECCEC53335C}" destId="{3065E83F-D139-4960-8BE1-DC0546C12CE6}" srcOrd="0" destOrd="0" presId="urn:microsoft.com/office/officeart/2008/layout/HexagonCluster"/>
    <dgm:cxn modelId="{A358E740-9EFB-4AFA-AD91-06BD9164AC96}" type="presOf" srcId="{405F1469-0F0A-4015-BBD3-848FE1208667}" destId="{9A62DBBD-6A84-4B0E-AE58-8501F54523EB}" srcOrd="0" destOrd="0" presId="urn:microsoft.com/office/officeart/2008/layout/HexagonCluster"/>
    <dgm:cxn modelId="{6E258E70-38DB-4049-9066-323F1902AC5B}" type="presOf" srcId="{E4997D77-7A34-4CFA-9DE2-964DCBA97C53}" destId="{A1CF13C2-1177-4435-9BE1-5DB267DA6A7D}" srcOrd="0" destOrd="0" presId="urn:microsoft.com/office/officeart/2008/layout/HexagonCluster"/>
    <dgm:cxn modelId="{5E987ACC-9217-41CF-8237-EDEDAD3E20E0}" srcId="{4C28B011-B05A-437F-AC06-D7CE6D8B0EF2}" destId="{405F1469-0F0A-4015-BBD3-848FE1208667}" srcOrd="3" destOrd="0" parTransId="{8289414B-2E22-4A1B-9F20-949331FACFBF}" sibTransId="{6DC8F9FD-0413-407A-BD29-3623351BB5B0}"/>
    <dgm:cxn modelId="{3E590D2B-5EE0-4365-9C3D-251267B051CB}" srcId="{4C28B011-B05A-437F-AC06-D7CE6D8B0EF2}" destId="{FC199B38-B13A-4188-9A0E-EE9C26D5B8CC}" srcOrd="6" destOrd="0" parTransId="{62F74D05-0B8C-4C0F-B32F-09460D59076F}" sibTransId="{6753633F-EA82-4478-BB54-0ECCEC53335C}"/>
    <dgm:cxn modelId="{11D278D7-47FD-4DEA-BF95-AFB6A02FEA97}" type="presOf" srcId="{35AE859A-F905-4742-8556-6F5FEBF2F3A1}" destId="{59919EA4-A12A-4441-A11E-E8D8C4309D31}" srcOrd="0" destOrd="0" presId="urn:microsoft.com/office/officeart/2008/layout/HexagonCluster"/>
    <dgm:cxn modelId="{ACB4FBE8-09E8-4F87-9C21-FB184448E060}" type="presOf" srcId="{65B7E0FC-25F2-4C25-A193-487DD34C1393}" destId="{2DF01804-8669-48C5-B848-079F3817EA6F}" srcOrd="0" destOrd="0" presId="urn:microsoft.com/office/officeart/2008/layout/HexagonCluster"/>
    <dgm:cxn modelId="{98B900F1-B6EC-4A0E-8B21-1B4A5A64BCD0}" type="presOf" srcId="{6DC8F9FD-0413-407A-BD29-3623351BB5B0}" destId="{51A2C5F0-280E-48B4-BB9F-067D6D6D5D64}" srcOrd="0" destOrd="0" presId="urn:microsoft.com/office/officeart/2008/layout/HexagonCluster"/>
    <dgm:cxn modelId="{9EC66542-576B-412C-BFE7-9B6986D1A0FD}" srcId="{4C28B011-B05A-437F-AC06-D7CE6D8B0EF2}" destId="{E1ACB87E-B215-431D-82CC-BB4DF19216FB}" srcOrd="9" destOrd="0" parTransId="{F116E35D-EDF9-43D7-95D9-072063D8DF32}" sibTransId="{43F80211-45C4-47B4-8490-A06AAFBE2E52}"/>
    <dgm:cxn modelId="{2D3B9528-87E2-4CD7-98BE-A2103DB6094A}" type="presOf" srcId="{43F80211-45C4-47B4-8490-A06AAFBE2E52}" destId="{C47D206D-00FF-496F-9D06-6E7B4E8ECFB4}" srcOrd="0" destOrd="0" presId="urn:microsoft.com/office/officeart/2008/layout/HexagonCluster"/>
    <dgm:cxn modelId="{AF47FA96-971B-403F-B7CA-80AF5B67CD8E}" type="presOf" srcId="{E1ACB87E-B215-431D-82CC-BB4DF19216FB}" destId="{0B15D74B-6BE0-4706-8021-1B81ABFEC8D2}" srcOrd="0" destOrd="0" presId="urn:microsoft.com/office/officeart/2008/layout/HexagonCluster"/>
    <dgm:cxn modelId="{1FF7A781-C3A0-44BC-B31E-983F9CF1390B}" type="presOf" srcId="{FC199B38-B13A-4188-9A0E-EE9C26D5B8CC}" destId="{7379FF47-4E6B-444D-8050-658D8CFD0D20}" srcOrd="0" destOrd="0" presId="urn:microsoft.com/office/officeart/2008/layout/HexagonCluster"/>
    <dgm:cxn modelId="{F49753F8-9844-40C3-9885-A5E8B9955387}" srcId="{4C28B011-B05A-437F-AC06-D7CE6D8B0EF2}" destId="{BD1947DE-0CA9-494E-AA64-95CA8E3F0B72}" srcOrd="8" destOrd="0" parTransId="{F706ADAC-C4B5-46F9-8403-69263519BB6A}" sibTransId="{E87470A4-3F96-4162-BA13-9CA48C8CC98D}"/>
    <dgm:cxn modelId="{522496DC-25A2-44E8-BB6B-E68C27E5CB9D}" srcId="{4C28B011-B05A-437F-AC06-D7CE6D8B0EF2}" destId="{C08185B3-1121-4E83-AC83-C6CA97F89D94}" srcOrd="5" destOrd="0" parTransId="{ADDA6E59-8497-4A89-AE69-062AC3FE3962}" sibTransId="{B661A168-EA57-405D-8963-CB3496F18046}"/>
    <dgm:cxn modelId="{B8982439-0C2F-43A3-8799-A1EE51B0D849}" type="presOf" srcId="{1F384A33-4ED9-4EDD-9BBF-DF767062B382}" destId="{09716D33-8C7D-405C-9367-D958A35A96A4}" srcOrd="0" destOrd="0" presId="urn:microsoft.com/office/officeart/2008/layout/HexagonCluster"/>
    <dgm:cxn modelId="{58985CD5-FA85-4D96-AD46-51D8B24FAE85}" srcId="{4C28B011-B05A-437F-AC06-D7CE6D8B0EF2}" destId="{35AE859A-F905-4742-8556-6F5FEBF2F3A1}" srcOrd="1" destOrd="0" parTransId="{FB8327FF-73A0-49A2-AF22-7690E3D811D9}" sibTransId="{E4997D77-7A34-4CFA-9DE2-964DCBA97C53}"/>
    <dgm:cxn modelId="{FEB613C4-400E-4E41-BFD8-AB3A662DD7F7}" srcId="{4C28B011-B05A-437F-AC06-D7CE6D8B0EF2}" destId="{F9430B30-AAAA-413B-A2A5-0DD4457EAD6A}" srcOrd="7" destOrd="0" parTransId="{DC11532C-B0FB-435D-8F45-E5C89EB7D0E9}" sibTransId="{65B7E0FC-25F2-4C25-A193-487DD34C1393}"/>
    <dgm:cxn modelId="{EAB10714-293B-43BC-916E-6439BDAA358D}" type="presOf" srcId="{F9430B30-AAAA-413B-A2A5-0DD4457EAD6A}" destId="{9E740828-25D0-48A3-A0DA-2F3BD7C4BFC1}" srcOrd="0" destOrd="0" presId="urn:microsoft.com/office/officeart/2008/layout/HexagonCluster"/>
    <dgm:cxn modelId="{8250EC93-58EB-4D9B-93EF-ECA28EC30DFA}" type="presOf" srcId="{BD1947DE-0CA9-494E-AA64-95CA8E3F0B72}" destId="{0505F95F-1B8A-47EF-8A3E-8BE0191C4CCE}" srcOrd="0" destOrd="0" presId="urn:microsoft.com/office/officeart/2008/layout/HexagonCluster"/>
    <dgm:cxn modelId="{90F597B7-9F0F-4298-ADAB-ED50B793ED32}" type="presOf" srcId="{B661A168-EA57-405D-8963-CB3496F18046}" destId="{6EBB7A40-5613-40B4-BAAF-18B5CC04B6B7}" srcOrd="0" destOrd="0" presId="urn:microsoft.com/office/officeart/2008/layout/HexagonCluster"/>
    <dgm:cxn modelId="{E174435D-8015-4904-97D3-0DB73578B412}" type="presOf" srcId="{4C28B011-B05A-437F-AC06-D7CE6D8B0EF2}" destId="{F1F9DC4B-605F-439C-B562-18867F49CB00}" srcOrd="0" destOrd="0" presId="urn:microsoft.com/office/officeart/2008/layout/HexagonCluster"/>
    <dgm:cxn modelId="{A7D39D80-DB70-4F3B-90BE-3786489E7618}" type="presOf" srcId="{F107B600-E543-4378-80E7-0AD884D601A6}" destId="{136FCDC2-C3D9-4B9E-B64C-6ACD2FAC3051}" srcOrd="0" destOrd="0" presId="urn:microsoft.com/office/officeart/2008/layout/HexagonCluster"/>
    <dgm:cxn modelId="{FC27561C-1262-4007-B8C8-DA4C6B2680A3}" type="presOf" srcId="{C08185B3-1121-4E83-AC83-C6CA97F89D94}" destId="{DAC6422F-F79C-4222-AF71-C1DE028364E8}" srcOrd="0" destOrd="0" presId="urn:microsoft.com/office/officeart/2008/layout/HexagonCluster"/>
    <dgm:cxn modelId="{6F025A21-5B1A-4254-8A8D-451767543B84}" type="presOf" srcId="{E87470A4-3F96-4162-BA13-9CA48C8CC98D}" destId="{541C61C8-79CC-43E7-8D39-F2F329C25778}" srcOrd="0" destOrd="0" presId="urn:microsoft.com/office/officeart/2008/layout/HexagonCluster"/>
    <dgm:cxn modelId="{B4E40E7F-D95C-4839-A741-8AA9A6025F09}" type="presOf" srcId="{4D47AA9A-D95C-424A-8B42-1F14C96F162B}" destId="{FA7A8625-9B23-43C8-A879-637E636BE626}" srcOrd="0" destOrd="0" presId="urn:microsoft.com/office/officeart/2008/layout/HexagonCluster"/>
    <dgm:cxn modelId="{01E8180A-4C30-4C7B-B6BF-7C90E8C5814D}" type="presOf" srcId="{40C41FC5-8221-4CFC-ABA5-2C9F39409C54}" destId="{B468091B-A969-4582-BB88-DE6ABA1679C8}" srcOrd="0" destOrd="0" presId="urn:microsoft.com/office/officeart/2008/layout/HexagonCluster"/>
    <dgm:cxn modelId="{3C2CB2ED-337F-4E3F-926A-5C677CD1C25C}" type="presOf" srcId="{6FDF7F8E-83BE-4585-98C0-444A4634505A}" destId="{80075146-EA61-471E-849A-AF679D595D1E}" srcOrd="0" destOrd="0" presId="urn:microsoft.com/office/officeart/2008/layout/HexagonCluster"/>
    <dgm:cxn modelId="{94184CC6-0F48-4218-A8A7-8A27BF1F70D7}" srcId="{4C28B011-B05A-437F-AC06-D7CE6D8B0EF2}" destId="{40C41FC5-8221-4CFC-ABA5-2C9F39409C54}" srcOrd="2" destOrd="0" parTransId="{643E1964-EAD4-4B59-98F7-582A0F98F8F8}" sibTransId="{1F384A33-4ED9-4EDD-9BBF-DF767062B382}"/>
    <dgm:cxn modelId="{FD5FC8E8-B586-468E-B0D7-1B0C3625E918}" srcId="{4C28B011-B05A-437F-AC06-D7CE6D8B0EF2}" destId="{F107B600-E543-4378-80E7-0AD884D601A6}" srcOrd="4" destOrd="0" parTransId="{962BE27A-AEFB-4888-9B57-2F2DFFB66456}" sibTransId="{7B1E0B06-E0F7-4E4E-B3E4-8F3DC9FEEE94}"/>
    <dgm:cxn modelId="{B1C84538-042D-4B92-8D55-637A1DC427A9}" type="presOf" srcId="{7B1E0B06-E0F7-4E4E-B3E4-8F3DC9FEEE94}" destId="{D6873164-8BC6-4A91-B1D2-5071E26151B4}" srcOrd="0" destOrd="0" presId="urn:microsoft.com/office/officeart/2008/layout/HexagonCluster"/>
    <dgm:cxn modelId="{33A5BA44-A70A-45E7-AB6B-DE99ADA94CCB}" type="presParOf" srcId="{F1F9DC4B-605F-439C-B562-18867F49CB00}" destId="{FB089D80-D0F5-40B3-BF67-DF09B0FACB70}" srcOrd="0" destOrd="0" presId="urn:microsoft.com/office/officeart/2008/layout/HexagonCluster"/>
    <dgm:cxn modelId="{5527162B-DAE1-4991-AED1-231E2DF5746E}" type="presParOf" srcId="{FB089D80-D0F5-40B3-BF67-DF09B0FACB70}" destId="{80075146-EA61-471E-849A-AF679D595D1E}" srcOrd="0" destOrd="0" presId="urn:microsoft.com/office/officeart/2008/layout/HexagonCluster"/>
    <dgm:cxn modelId="{B98EBF0E-CE78-4D79-A084-0BDD2E8DFBE2}" type="presParOf" srcId="{F1F9DC4B-605F-439C-B562-18867F49CB00}" destId="{F2E55CBD-764D-4090-9E41-F10A12F40A14}" srcOrd="1" destOrd="0" presId="urn:microsoft.com/office/officeart/2008/layout/HexagonCluster"/>
    <dgm:cxn modelId="{4B5F77DF-8F5F-4AB1-B239-E520FC8BAAB5}" type="presParOf" srcId="{F2E55CBD-764D-4090-9E41-F10A12F40A14}" destId="{8AC1C4A0-BCE9-41FC-80BD-AF9D77C2B41E}" srcOrd="0" destOrd="0" presId="urn:microsoft.com/office/officeart/2008/layout/HexagonCluster"/>
    <dgm:cxn modelId="{D6CAD651-5F77-4268-BC4E-3542144F83C7}" type="presParOf" srcId="{F1F9DC4B-605F-439C-B562-18867F49CB00}" destId="{3B904292-BDAF-4A9A-B7F0-D6FBC9342039}" srcOrd="2" destOrd="0" presId="urn:microsoft.com/office/officeart/2008/layout/HexagonCluster"/>
    <dgm:cxn modelId="{06D4A785-03B2-4F39-B7E6-0CCCDC319A7B}" type="presParOf" srcId="{3B904292-BDAF-4A9A-B7F0-D6FBC9342039}" destId="{FA7A8625-9B23-43C8-A879-637E636BE626}" srcOrd="0" destOrd="0" presId="urn:microsoft.com/office/officeart/2008/layout/HexagonCluster"/>
    <dgm:cxn modelId="{880544AE-E3CD-43DD-B47D-A57D6ADA3334}" type="presParOf" srcId="{F1F9DC4B-605F-439C-B562-18867F49CB00}" destId="{ABC63E50-5F60-4413-9257-06C415C642B7}" srcOrd="3" destOrd="0" presId="urn:microsoft.com/office/officeart/2008/layout/HexagonCluster"/>
    <dgm:cxn modelId="{4D804661-BD6F-4510-A833-D6C6BEEED9B5}" type="presParOf" srcId="{ABC63E50-5F60-4413-9257-06C415C642B7}" destId="{F190A75E-D14E-405D-90E5-39544ED43F3F}" srcOrd="0" destOrd="0" presId="urn:microsoft.com/office/officeart/2008/layout/HexagonCluster"/>
    <dgm:cxn modelId="{F582EB5E-A79C-4D27-9F0C-854BD484C75A}" type="presParOf" srcId="{F1F9DC4B-605F-439C-B562-18867F49CB00}" destId="{2CE405DD-E11F-418B-81E6-AC79FFC1FF80}" srcOrd="4" destOrd="0" presId="urn:microsoft.com/office/officeart/2008/layout/HexagonCluster"/>
    <dgm:cxn modelId="{B2F4E0DE-14B3-43A5-BB8D-F0677D143138}" type="presParOf" srcId="{2CE405DD-E11F-418B-81E6-AC79FFC1FF80}" destId="{59919EA4-A12A-4441-A11E-E8D8C4309D31}" srcOrd="0" destOrd="0" presId="urn:microsoft.com/office/officeart/2008/layout/HexagonCluster"/>
    <dgm:cxn modelId="{346AACAA-AC38-413A-A9C2-892807EAA41D}" type="presParOf" srcId="{F1F9DC4B-605F-439C-B562-18867F49CB00}" destId="{FE7EB1D4-2FB7-4342-B81A-6666061139E8}" srcOrd="5" destOrd="0" presId="urn:microsoft.com/office/officeart/2008/layout/HexagonCluster"/>
    <dgm:cxn modelId="{09903CB9-F9A3-43EF-8623-BB2C45EA0ABE}" type="presParOf" srcId="{FE7EB1D4-2FB7-4342-B81A-6666061139E8}" destId="{498C53CB-E2E0-4976-B77E-077A99CFEC7A}" srcOrd="0" destOrd="0" presId="urn:microsoft.com/office/officeart/2008/layout/HexagonCluster"/>
    <dgm:cxn modelId="{C4B25C27-7577-498D-B5E7-478281FF5511}" type="presParOf" srcId="{F1F9DC4B-605F-439C-B562-18867F49CB00}" destId="{70CED49F-C7CF-46B6-919A-75D1BA6C33AC}" srcOrd="6" destOrd="0" presId="urn:microsoft.com/office/officeart/2008/layout/HexagonCluster"/>
    <dgm:cxn modelId="{2BFE5816-463C-48E9-AB64-44FB8B8720EA}" type="presParOf" srcId="{70CED49F-C7CF-46B6-919A-75D1BA6C33AC}" destId="{A1CF13C2-1177-4435-9BE1-5DB267DA6A7D}" srcOrd="0" destOrd="0" presId="urn:microsoft.com/office/officeart/2008/layout/HexagonCluster"/>
    <dgm:cxn modelId="{157CD2B4-6888-4596-969C-6DD52FE1B487}" type="presParOf" srcId="{F1F9DC4B-605F-439C-B562-18867F49CB00}" destId="{C802B5C1-C449-4C36-BF77-C07C43E99264}" srcOrd="7" destOrd="0" presId="urn:microsoft.com/office/officeart/2008/layout/HexagonCluster"/>
    <dgm:cxn modelId="{9D75C320-ADF3-416C-BCA6-0782EA382F5A}" type="presParOf" srcId="{C802B5C1-C449-4C36-BF77-C07C43E99264}" destId="{4514AE8E-450E-417C-8AC1-63F2DEE1F074}" srcOrd="0" destOrd="0" presId="urn:microsoft.com/office/officeart/2008/layout/HexagonCluster"/>
    <dgm:cxn modelId="{46D081EA-4698-4C86-AC05-C94D357936BA}" type="presParOf" srcId="{F1F9DC4B-605F-439C-B562-18867F49CB00}" destId="{B507A75F-5D05-481B-BB19-7923C4E3CB38}" srcOrd="8" destOrd="0" presId="urn:microsoft.com/office/officeart/2008/layout/HexagonCluster"/>
    <dgm:cxn modelId="{84B72523-7956-4FA0-B549-91BAB006BF2B}" type="presParOf" srcId="{B507A75F-5D05-481B-BB19-7923C4E3CB38}" destId="{B468091B-A969-4582-BB88-DE6ABA1679C8}" srcOrd="0" destOrd="0" presId="urn:microsoft.com/office/officeart/2008/layout/HexagonCluster"/>
    <dgm:cxn modelId="{E9B23D6C-D418-4243-95DC-E5FF6CB4D2D5}" type="presParOf" srcId="{F1F9DC4B-605F-439C-B562-18867F49CB00}" destId="{B5A37403-B890-47B5-A314-6B7C5665CC84}" srcOrd="9" destOrd="0" presId="urn:microsoft.com/office/officeart/2008/layout/HexagonCluster"/>
    <dgm:cxn modelId="{88A0ACC3-C2E5-41DA-8053-FD187B15158E}" type="presParOf" srcId="{B5A37403-B890-47B5-A314-6B7C5665CC84}" destId="{79422A00-D9FE-40B7-881A-2107360A00C4}" srcOrd="0" destOrd="0" presId="urn:microsoft.com/office/officeart/2008/layout/HexagonCluster"/>
    <dgm:cxn modelId="{F79492F0-29DC-4CBC-9C02-BE952DB5F70A}" type="presParOf" srcId="{F1F9DC4B-605F-439C-B562-18867F49CB00}" destId="{1FA529FB-523E-4EAB-B14C-CDAB69695085}" srcOrd="10" destOrd="0" presId="urn:microsoft.com/office/officeart/2008/layout/HexagonCluster"/>
    <dgm:cxn modelId="{218DD7A1-D699-4B49-BB06-DE77BA2DC2A6}" type="presParOf" srcId="{1FA529FB-523E-4EAB-B14C-CDAB69695085}" destId="{09716D33-8C7D-405C-9367-D958A35A96A4}" srcOrd="0" destOrd="0" presId="urn:microsoft.com/office/officeart/2008/layout/HexagonCluster"/>
    <dgm:cxn modelId="{4F31DEB1-80A3-48EF-83FF-A22E0F977027}" type="presParOf" srcId="{F1F9DC4B-605F-439C-B562-18867F49CB00}" destId="{B3E5BF9D-0286-43EA-BF64-792324A951CD}" srcOrd="11" destOrd="0" presId="urn:microsoft.com/office/officeart/2008/layout/HexagonCluster"/>
    <dgm:cxn modelId="{3FEFE3A4-D35B-43AD-9F1A-F551B3BFE1CF}" type="presParOf" srcId="{B3E5BF9D-0286-43EA-BF64-792324A951CD}" destId="{C158F7EC-E075-46C2-8F03-C49895C84176}" srcOrd="0" destOrd="0" presId="urn:microsoft.com/office/officeart/2008/layout/HexagonCluster"/>
    <dgm:cxn modelId="{B848E71A-A641-46E6-AF3B-34CE981E022B}" type="presParOf" srcId="{F1F9DC4B-605F-439C-B562-18867F49CB00}" destId="{4312A700-3E46-470D-B8C8-D89D4561F516}" srcOrd="12" destOrd="0" presId="urn:microsoft.com/office/officeart/2008/layout/HexagonCluster"/>
    <dgm:cxn modelId="{2C165D95-0E77-4C79-A7E3-46DD56F8ABB0}" type="presParOf" srcId="{4312A700-3E46-470D-B8C8-D89D4561F516}" destId="{9A62DBBD-6A84-4B0E-AE58-8501F54523EB}" srcOrd="0" destOrd="0" presId="urn:microsoft.com/office/officeart/2008/layout/HexagonCluster"/>
    <dgm:cxn modelId="{E98DA3ED-0549-4152-BC09-D1E719748846}" type="presParOf" srcId="{F1F9DC4B-605F-439C-B562-18867F49CB00}" destId="{93FC35C5-5213-4268-9B68-A13E510D8460}" srcOrd="13" destOrd="0" presId="urn:microsoft.com/office/officeart/2008/layout/HexagonCluster"/>
    <dgm:cxn modelId="{6DFA5C56-793D-41F4-9E4D-F016A9A00A04}" type="presParOf" srcId="{93FC35C5-5213-4268-9B68-A13E510D8460}" destId="{AAD6BFE4-18E5-42D9-A623-71C5CF9D0881}" srcOrd="0" destOrd="0" presId="urn:microsoft.com/office/officeart/2008/layout/HexagonCluster"/>
    <dgm:cxn modelId="{E7FBB21E-F181-4AF2-9F03-ED39C3A1269F}" type="presParOf" srcId="{F1F9DC4B-605F-439C-B562-18867F49CB00}" destId="{DC89BEFE-E246-4AE8-8001-983A0B1DD404}" srcOrd="14" destOrd="0" presId="urn:microsoft.com/office/officeart/2008/layout/HexagonCluster"/>
    <dgm:cxn modelId="{246FA602-6415-4F4A-AB31-1EF3AE4F1571}" type="presParOf" srcId="{DC89BEFE-E246-4AE8-8001-983A0B1DD404}" destId="{51A2C5F0-280E-48B4-BB9F-067D6D6D5D64}" srcOrd="0" destOrd="0" presId="urn:microsoft.com/office/officeart/2008/layout/HexagonCluster"/>
    <dgm:cxn modelId="{6EF40CC2-E9A3-467C-B456-0D25960453CE}" type="presParOf" srcId="{F1F9DC4B-605F-439C-B562-18867F49CB00}" destId="{29D71746-1551-47AC-8EEF-555CF34792E4}" srcOrd="15" destOrd="0" presId="urn:microsoft.com/office/officeart/2008/layout/HexagonCluster"/>
    <dgm:cxn modelId="{125EFF54-F026-467C-9D10-009F94F25D52}" type="presParOf" srcId="{29D71746-1551-47AC-8EEF-555CF34792E4}" destId="{0013B808-2D44-46D7-AD11-C225AF82E2CD}" srcOrd="0" destOrd="0" presId="urn:microsoft.com/office/officeart/2008/layout/HexagonCluster"/>
    <dgm:cxn modelId="{785100A2-C749-40A5-AE77-E4CB337C58CF}" type="presParOf" srcId="{F1F9DC4B-605F-439C-B562-18867F49CB00}" destId="{1499911A-88BD-4DF0-8C44-8A0B1D96EEF3}" srcOrd="16" destOrd="0" presId="urn:microsoft.com/office/officeart/2008/layout/HexagonCluster"/>
    <dgm:cxn modelId="{1586F6B7-4C70-4AF3-B740-AC50D8D15C7A}" type="presParOf" srcId="{1499911A-88BD-4DF0-8C44-8A0B1D96EEF3}" destId="{136FCDC2-C3D9-4B9E-B64C-6ACD2FAC3051}" srcOrd="0" destOrd="0" presId="urn:microsoft.com/office/officeart/2008/layout/HexagonCluster"/>
    <dgm:cxn modelId="{3AA69B8A-5B92-46FF-8C2A-46311E2E0896}" type="presParOf" srcId="{F1F9DC4B-605F-439C-B562-18867F49CB00}" destId="{EDA240E3-E6C3-4A10-9AA0-9D68B984BEA4}" srcOrd="17" destOrd="0" presId="urn:microsoft.com/office/officeart/2008/layout/HexagonCluster"/>
    <dgm:cxn modelId="{D8B096C0-B7F3-44D9-BD37-53DFC94BD0CC}" type="presParOf" srcId="{EDA240E3-E6C3-4A10-9AA0-9D68B984BEA4}" destId="{72AC4F7C-23F5-4B5B-BD3C-956FF493B55C}" srcOrd="0" destOrd="0" presId="urn:microsoft.com/office/officeart/2008/layout/HexagonCluster"/>
    <dgm:cxn modelId="{AD7BC178-9B7F-4311-AC2C-49D0D605668C}" type="presParOf" srcId="{F1F9DC4B-605F-439C-B562-18867F49CB00}" destId="{28D9EDC9-97E7-462A-A8C1-4769D3E9824C}" srcOrd="18" destOrd="0" presId="urn:microsoft.com/office/officeart/2008/layout/HexagonCluster"/>
    <dgm:cxn modelId="{C9A9455D-E431-46D9-912C-A5C391375282}" type="presParOf" srcId="{28D9EDC9-97E7-462A-A8C1-4769D3E9824C}" destId="{D6873164-8BC6-4A91-B1D2-5071E26151B4}" srcOrd="0" destOrd="0" presId="urn:microsoft.com/office/officeart/2008/layout/HexagonCluster"/>
    <dgm:cxn modelId="{D714A6BD-4555-4821-AA8E-ACEF2134DF68}" type="presParOf" srcId="{F1F9DC4B-605F-439C-B562-18867F49CB00}" destId="{29D80A62-48E0-4392-A101-B803C545F1CC}" srcOrd="19" destOrd="0" presId="urn:microsoft.com/office/officeart/2008/layout/HexagonCluster"/>
    <dgm:cxn modelId="{B94650EB-6381-45F4-947C-CDC1BD1BAF3E}" type="presParOf" srcId="{29D80A62-48E0-4392-A101-B803C545F1CC}" destId="{933D3601-E5EE-4E5F-859E-FA0BBDFB4C74}" srcOrd="0" destOrd="0" presId="urn:microsoft.com/office/officeart/2008/layout/HexagonCluster"/>
    <dgm:cxn modelId="{1238C1D2-4E35-4E62-99F3-E5C7EF1AB3BE}" type="presParOf" srcId="{F1F9DC4B-605F-439C-B562-18867F49CB00}" destId="{D8FEC996-7EFA-46E2-BBB4-622959C11EF8}" srcOrd="20" destOrd="0" presId="urn:microsoft.com/office/officeart/2008/layout/HexagonCluster"/>
    <dgm:cxn modelId="{672ABC10-9C52-4079-8A66-3CBC477698DA}" type="presParOf" srcId="{D8FEC996-7EFA-46E2-BBB4-622959C11EF8}" destId="{DAC6422F-F79C-4222-AF71-C1DE028364E8}" srcOrd="0" destOrd="0" presId="urn:microsoft.com/office/officeart/2008/layout/HexagonCluster"/>
    <dgm:cxn modelId="{62B9D70D-1A8C-4F41-B218-9CC6BE0A117E}" type="presParOf" srcId="{F1F9DC4B-605F-439C-B562-18867F49CB00}" destId="{1AFEBC1A-26D2-4CA3-B79B-B2D14850F90D}" srcOrd="21" destOrd="0" presId="urn:microsoft.com/office/officeart/2008/layout/HexagonCluster"/>
    <dgm:cxn modelId="{41C2999A-C924-46FE-8F9A-001F8CB342EE}" type="presParOf" srcId="{1AFEBC1A-26D2-4CA3-B79B-B2D14850F90D}" destId="{3E3901E3-5A13-4EFB-856C-0FA5768976F6}" srcOrd="0" destOrd="0" presId="urn:microsoft.com/office/officeart/2008/layout/HexagonCluster"/>
    <dgm:cxn modelId="{42A56A05-479F-460A-9BC8-41647B799C75}" type="presParOf" srcId="{F1F9DC4B-605F-439C-B562-18867F49CB00}" destId="{80902889-441A-4119-A94A-8246F6864CB4}" srcOrd="22" destOrd="0" presId="urn:microsoft.com/office/officeart/2008/layout/HexagonCluster"/>
    <dgm:cxn modelId="{9C03EC35-9FE8-4286-9548-2287AA1A11C2}" type="presParOf" srcId="{80902889-441A-4119-A94A-8246F6864CB4}" destId="{6EBB7A40-5613-40B4-BAAF-18B5CC04B6B7}" srcOrd="0" destOrd="0" presId="urn:microsoft.com/office/officeart/2008/layout/HexagonCluster"/>
    <dgm:cxn modelId="{1466C71E-BD0E-4552-848B-5651101ECCC2}" type="presParOf" srcId="{F1F9DC4B-605F-439C-B562-18867F49CB00}" destId="{600A8B2D-4806-45EC-A41E-62749F51FE36}" srcOrd="23" destOrd="0" presId="urn:microsoft.com/office/officeart/2008/layout/HexagonCluster"/>
    <dgm:cxn modelId="{F5BF2E0C-09B2-470A-BA53-0660E9888A5C}" type="presParOf" srcId="{600A8B2D-4806-45EC-A41E-62749F51FE36}" destId="{2F95DF30-E764-41AB-A772-344B84D809B3}" srcOrd="0" destOrd="0" presId="urn:microsoft.com/office/officeart/2008/layout/HexagonCluster"/>
    <dgm:cxn modelId="{51477762-4E93-425D-8931-84CF04E6871A}" type="presParOf" srcId="{F1F9DC4B-605F-439C-B562-18867F49CB00}" destId="{658D25E8-D48A-4DBD-B3AE-ACC9F559E786}" srcOrd="24" destOrd="0" presId="urn:microsoft.com/office/officeart/2008/layout/HexagonCluster"/>
    <dgm:cxn modelId="{4E76FFAA-06EE-4D6B-8576-1C78AEC3AEB6}" type="presParOf" srcId="{658D25E8-D48A-4DBD-B3AE-ACC9F559E786}" destId="{7379FF47-4E6B-444D-8050-658D8CFD0D20}" srcOrd="0" destOrd="0" presId="urn:microsoft.com/office/officeart/2008/layout/HexagonCluster"/>
    <dgm:cxn modelId="{57FAAB0F-C3C2-4D59-99CB-EB21A3BD274A}" type="presParOf" srcId="{F1F9DC4B-605F-439C-B562-18867F49CB00}" destId="{190B83BC-5714-47F4-B228-952E37399EB3}" srcOrd="25" destOrd="0" presId="urn:microsoft.com/office/officeart/2008/layout/HexagonCluster"/>
    <dgm:cxn modelId="{395247CD-57ED-444A-9962-FEDFE680AC31}" type="presParOf" srcId="{190B83BC-5714-47F4-B228-952E37399EB3}" destId="{8EAFC326-CCF7-456B-8642-D9968FFEA3E8}" srcOrd="0" destOrd="0" presId="urn:microsoft.com/office/officeart/2008/layout/HexagonCluster"/>
    <dgm:cxn modelId="{17B89C46-9803-4701-A3B8-CEA16627EF9F}" type="presParOf" srcId="{F1F9DC4B-605F-439C-B562-18867F49CB00}" destId="{31E7481B-7F6F-4A91-ABF6-08C5CFFD583F}" srcOrd="26" destOrd="0" presId="urn:microsoft.com/office/officeart/2008/layout/HexagonCluster"/>
    <dgm:cxn modelId="{5DA2BAFC-437A-4F45-880D-713F97453951}" type="presParOf" srcId="{31E7481B-7F6F-4A91-ABF6-08C5CFFD583F}" destId="{3065E83F-D139-4960-8BE1-DC0546C12CE6}" srcOrd="0" destOrd="0" presId="urn:microsoft.com/office/officeart/2008/layout/HexagonCluster"/>
    <dgm:cxn modelId="{EE831BDD-8324-4358-B3C9-4F3772B39D0C}" type="presParOf" srcId="{F1F9DC4B-605F-439C-B562-18867F49CB00}" destId="{5AB75B6F-9BCC-495A-A4AD-B2FEF0B0EE88}" srcOrd="27" destOrd="0" presId="urn:microsoft.com/office/officeart/2008/layout/HexagonCluster"/>
    <dgm:cxn modelId="{D0D454FB-90E1-426E-8BF6-38969713D155}" type="presParOf" srcId="{5AB75B6F-9BCC-495A-A4AD-B2FEF0B0EE88}" destId="{9AFEBBCF-4FD9-43F2-AB02-15479C21B4F7}" srcOrd="0" destOrd="0" presId="urn:microsoft.com/office/officeart/2008/layout/HexagonCluster"/>
    <dgm:cxn modelId="{B1BD538F-ADDD-4DED-B3AF-6727AEB4D2F3}" type="presParOf" srcId="{F1F9DC4B-605F-439C-B562-18867F49CB00}" destId="{6A6FF8B0-4BD0-4273-B9B0-3302AD06897D}" srcOrd="28" destOrd="0" presId="urn:microsoft.com/office/officeart/2008/layout/HexagonCluster"/>
    <dgm:cxn modelId="{3CB1CC4F-FEEB-4115-A8FD-2AFE50A62388}" type="presParOf" srcId="{6A6FF8B0-4BD0-4273-B9B0-3302AD06897D}" destId="{9E740828-25D0-48A3-A0DA-2F3BD7C4BFC1}" srcOrd="0" destOrd="0" presId="urn:microsoft.com/office/officeart/2008/layout/HexagonCluster"/>
    <dgm:cxn modelId="{D32DDAFA-4465-411F-BEA2-5C3C19C1771D}" type="presParOf" srcId="{F1F9DC4B-605F-439C-B562-18867F49CB00}" destId="{0E7FB72E-20E2-4E1C-BDE2-987A939A3C87}" srcOrd="29" destOrd="0" presId="urn:microsoft.com/office/officeart/2008/layout/HexagonCluster"/>
    <dgm:cxn modelId="{D5AFA056-35F7-4B07-98C7-21EC9A9B8AE1}" type="presParOf" srcId="{0E7FB72E-20E2-4E1C-BDE2-987A939A3C87}" destId="{B667D37F-9770-4BBE-833F-00A02835FEB3}" srcOrd="0" destOrd="0" presId="urn:microsoft.com/office/officeart/2008/layout/HexagonCluster"/>
    <dgm:cxn modelId="{0A7B332E-D51A-4413-B11D-6D1E3BDAC7E6}" type="presParOf" srcId="{F1F9DC4B-605F-439C-B562-18867F49CB00}" destId="{EEB07721-B321-448F-B06D-A1B631192ABA}" srcOrd="30" destOrd="0" presId="urn:microsoft.com/office/officeart/2008/layout/HexagonCluster"/>
    <dgm:cxn modelId="{CAF679F1-A9F1-4639-8EEB-A50514893A36}" type="presParOf" srcId="{EEB07721-B321-448F-B06D-A1B631192ABA}" destId="{2DF01804-8669-48C5-B848-079F3817EA6F}" srcOrd="0" destOrd="0" presId="urn:microsoft.com/office/officeart/2008/layout/HexagonCluster"/>
    <dgm:cxn modelId="{02E48A09-3D06-4D9D-BFAE-8D11EED09511}" type="presParOf" srcId="{F1F9DC4B-605F-439C-B562-18867F49CB00}" destId="{531EAA03-0C5B-437D-96D8-654358DAB4FF}" srcOrd="31" destOrd="0" presId="urn:microsoft.com/office/officeart/2008/layout/HexagonCluster"/>
    <dgm:cxn modelId="{A1252C30-3C7A-488E-A378-D9CD19D2BB33}" type="presParOf" srcId="{531EAA03-0C5B-437D-96D8-654358DAB4FF}" destId="{695E907D-B15C-47E8-8DDA-F7768B14567C}" srcOrd="0" destOrd="0" presId="urn:microsoft.com/office/officeart/2008/layout/HexagonCluster"/>
    <dgm:cxn modelId="{B9733277-3824-4F16-87D6-7110A140A169}" type="presParOf" srcId="{F1F9DC4B-605F-439C-B562-18867F49CB00}" destId="{D49894B8-C4A4-40C0-AF78-E95EC268E7E4}" srcOrd="32" destOrd="0" presId="urn:microsoft.com/office/officeart/2008/layout/HexagonCluster"/>
    <dgm:cxn modelId="{2CFB8FD5-A5F1-4076-951F-E6F37D8C8F67}" type="presParOf" srcId="{D49894B8-C4A4-40C0-AF78-E95EC268E7E4}" destId="{0505F95F-1B8A-47EF-8A3E-8BE0191C4CCE}" srcOrd="0" destOrd="0" presId="urn:microsoft.com/office/officeart/2008/layout/HexagonCluster"/>
    <dgm:cxn modelId="{E067BB7A-BB6D-422F-B078-01B3A276B7F8}" type="presParOf" srcId="{F1F9DC4B-605F-439C-B562-18867F49CB00}" destId="{4D6E7E23-96C8-4F27-ABF2-86E5353767D1}" srcOrd="33" destOrd="0" presId="urn:microsoft.com/office/officeart/2008/layout/HexagonCluster"/>
    <dgm:cxn modelId="{12084CA3-139C-45E8-B0AA-1B62A3DBA9D1}" type="presParOf" srcId="{4D6E7E23-96C8-4F27-ABF2-86E5353767D1}" destId="{4E636143-F817-484C-8E84-CAAB77E16D7E}" srcOrd="0" destOrd="0" presId="urn:microsoft.com/office/officeart/2008/layout/HexagonCluster"/>
    <dgm:cxn modelId="{4701365E-09E4-4D4C-9062-67E44F46A9A1}" type="presParOf" srcId="{F1F9DC4B-605F-439C-B562-18867F49CB00}" destId="{097555A8-3BB3-41ED-8585-B3EA8BB7410F}" srcOrd="34" destOrd="0" presId="urn:microsoft.com/office/officeart/2008/layout/HexagonCluster"/>
    <dgm:cxn modelId="{FC16CF45-1128-4354-A4D2-15CDA1FBC396}" type="presParOf" srcId="{097555A8-3BB3-41ED-8585-B3EA8BB7410F}" destId="{541C61C8-79CC-43E7-8D39-F2F329C25778}" srcOrd="0" destOrd="0" presId="urn:microsoft.com/office/officeart/2008/layout/HexagonCluster"/>
    <dgm:cxn modelId="{B859EFF6-6990-4EA3-95A6-3AE6F7BDE24D}" type="presParOf" srcId="{F1F9DC4B-605F-439C-B562-18867F49CB00}" destId="{68A27F95-D83F-4C53-82D7-55E660CB7112}" srcOrd="35" destOrd="0" presId="urn:microsoft.com/office/officeart/2008/layout/HexagonCluster"/>
    <dgm:cxn modelId="{F3E11843-B7EA-4DE7-820C-465E9A2D3B14}" type="presParOf" srcId="{68A27F95-D83F-4C53-82D7-55E660CB7112}" destId="{A37CEEE8-3690-4836-ABF9-EBD3F0813267}" srcOrd="0" destOrd="0" presId="urn:microsoft.com/office/officeart/2008/layout/HexagonCluster"/>
    <dgm:cxn modelId="{8DFBB424-8DB8-44A3-8DC8-A405E3496D47}" type="presParOf" srcId="{F1F9DC4B-605F-439C-B562-18867F49CB00}" destId="{1CAA7BEB-B499-4AD3-94C8-7F3B3E651471}" srcOrd="36" destOrd="0" presId="urn:microsoft.com/office/officeart/2008/layout/HexagonCluster"/>
    <dgm:cxn modelId="{9005B914-25BA-45BB-B54C-D0BCEE25DEEF}" type="presParOf" srcId="{1CAA7BEB-B499-4AD3-94C8-7F3B3E651471}" destId="{0B15D74B-6BE0-4706-8021-1B81ABFEC8D2}" srcOrd="0" destOrd="0" presId="urn:microsoft.com/office/officeart/2008/layout/HexagonCluster"/>
    <dgm:cxn modelId="{696E327E-33D1-465B-B752-7D8AC607E463}" type="presParOf" srcId="{F1F9DC4B-605F-439C-B562-18867F49CB00}" destId="{0885F1C7-87A2-4D24-9143-E4C2F19761B1}" srcOrd="37" destOrd="0" presId="urn:microsoft.com/office/officeart/2008/layout/HexagonCluster"/>
    <dgm:cxn modelId="{A84EC6E3-F813-4371-AB95-43C37247E0AD}" type="presParOf" srcId="{0885F1C7-87A2-4D24-9143-E4C2F19761B1}" destId="{D5764CCE-DA8F-4286-B7DA-6A8CB6BFE7C4}" srcOrd="0" destOrd="0" presId="urn:microsoft.com/office/officeart/2008/layout/HexagonCluster"/>
    <dgm:cxn modelId="{F455AF8E-6589-4803-8DCE-5F1FFA79E31A}" type="presParOf" srcId="{F1F9DC4B-605F-439C-B562-18867F49CB00}" destId="{3C66B7CA-50A0-4D87-B1FD-0C34329FCFAF}" srcOrd="38" destOrd="0" presId="urn:microsoft.com/office/officeart/2008/layout/HexagonCluster"/>
    <dgm:cxn modelId="{7C0D851C-D354-4A69-9AA7-5C6D24B96C29}" type="presParOf" srcId="{3C66B7CA-50A0-4D87-B1FD-0C34329FCFAF}" destId="{C47D206D-00FF-496F-9D06-6E7B4E8ECFB4}" srcOrd="0" destOrd="0" presId="urn:microsoft.com/office/officeart/2008/layout/HexagonCluster"/>
    <dgm:cxn modelId="{CE1D9ECA-E055-41EA-AD61-3E6D16DEABA7}" type="presParOf" srcId="{F1F9DC4B-605F-439C-B562-18867F49CB00}" destId="{49849FB0-2ACB-422C-9CE5-C536578BAFDA}" srcOrd="39" destOrd="0" presId="urn:microsoft.com/office/officeart/2008/layout/HexagonCluster"/>
    <dgm:cxn modelId="{9502CF35-A1C8-40F0-A3DC-943F130B9846}" type="presParOf" srcId="{49849FB0-2ACB-422C-9CE5-C536578BAFDA}" destId="{A2494773-6237-46CF-9378-443C7DAB039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9FB4CDC8-9161-4B91-BAF9-9D975651DE7B}">
      <dgm:prSet phldrT="[ข้อความ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การจัดซื้อจัดจ้างของรัฐวิสาหกิจที่เกี่ยวกับการพาณิชย์โดยตรง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FEB74FF-2C00-4E79-A9B1-AE4C04631D9C}" type="parTrans" cxnId="{DAD01570-9F57-410C-B17D-AD92431B0F71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88D66163-CA79-43C3-AD8D-D804FE805727}" type="sibTrans" cxnId="{DAD01570-9F57-410C-B17D-AD92431B0F71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596A0F0-19EB-425E-B5D1-B9969A1FCD65}">
      <dgm:prSet phldrT="[ข้อความ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4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การจัดซื้อจัดจ้างโดยใช้เงินกู้หรือเงินช่วยเหลือจากหน่วยงานในต่างประเทศ ที่สัญญาหรือข้อกำหนดในการให้เงินกู้หรือเงินช่วยเหลือกำหนดไว้เป็นอย่างอื่น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FAFF489-1F9E-4225-8D18-EAD1630083EA}">
      <dgm:prSet phldrT="[ข้อความ]" custT="1"/>
      <dgm:spPr>
        <a:solidFill>
          <a:srgbClr val="CCFFCC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2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การจัดซื้อจัดจ้างยุทโธปกรณ์และการบริการ</a:t>
          </a: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ที่เกี่ยวกับความมั่นคงของชาติ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โดยวิธี</a:t>
          </a:r>
          <a:b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รัฐบาลต่อรัฐบาลหรือโดยการจัดซื้อจัดจ้างจากต่างประเทศ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A02C5E4-1274-47EB-B6F2-40B8F66BA166}">
      <dgm:prSet phldrT="[ข้อความ]" custT="1"/>
      <dgm:spPr>
        <a:solidFill>
          <a:srgbClr val="FFFF99"/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3.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การจัดซื้อจัดจ้างเพื่อการวิจัยและพัฒนา </a:t>
          </a: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เพื่อการให้บริการทางวิชาการของสถาบันอุดมศึกษา หรือการจ้างที่ปรึกษา ทั้งนี้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ที่ไม่สามารถดำเนินการตาม พ.ร.บ. นี้ได้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7EC89AC-AD99-4F9F-8C76-861C431E2F2E}">
      <dgm:prSet custT="1"/>
      <dgm:spPr>
        <a:solidFill>
          <a:srgbClr val="CCFF99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5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การจัดซื้อจัดจ้างโดยใช้เงินกู้หรือเงินช่วยเหลือจากหน่วยงานในต่างประเทศ ที่สัญญาหรือข้อกำหนดในการให้เงินกู้หรือเงินช่วยเหลือกำหนดไว้เป็นอย่างอื่น ร่วมกับเงินงบประมาณ</a:t>
          </a:r>
          <a:endParaRPr lang="th-TH" sz="20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268990C-E765-466E-BA18-14550F9AD07F}" type="sibTrans" cxnId="{4FD11715-FEB2-4C03-90B9-32AAF7049389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DBAAAEB-2B00-48FB-9215-2D538139C6AD}" type="parTrans" cxnId="{4FD11715-FEB2-4C03-90B9-32AAF7049389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F28FE5E-49E8-47FB-93F5-2260C7FAB049}">
      <dgm:prSet/>
      <dgm:spPr/>
      <dgm:t>
        <a:bodyPr/>
        <a:lstStyle/>
        <a:p>
          <a:endParaRPr lang="th-TH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8964F89-8BC8-4B0A-BEAA-ABFDA6B54FEC}" type="sibTrans" cxnId="{34C40FF7-A93D-4081-9FA7-7A45FB9EE4D6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A45845D-F466-4191-A5A7-B2ECCD8E82B3}" type="parTrans" cxnId="{34C40FF7-A93D-4081-9FA7-7A45FB9EE4D6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50832D16-64CE-46D6-9EC0-144042960EA3}">
      <dgm:prSet custT="1"/>
      <dgm:spPr>
        <a:solidFill>
          <a:srgbClr val="FFC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6. การจัดซื้อจัดจ้างของสถาบันอุดมศึกษา หรือ สถานพยาบาล โดยใช้เงินบริจาครวมทั้งดอกผล</a:t>
          </a:r>
          <a:b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ของเงินบริจาค โดยไม่ใช้เงินบริจาคร่วมกับเงินงบประมาณ</a:t>
          </a:r>
          <a:endParaRPr lang="th-TH" sz="2000" b="1" u="none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4CFAA06-B770-410E-A504-A509E4111B35}" type="sibTrans" cxnId="{81EB1E9E-8355-4E0D-ABFB-EF375C99E518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C9AB5EE-4E29-433B-AF2B-4F8053D5FBC6}" type="parTrans" cxnId="{81EB1E9E-8355-4E0D-ABFB-EF375C99E518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F5D822-98C3-40FC-AC1E-05C972A2A5F5}" type="pres">
      <dgm:prSet presAssocID="{9FB4CDC8-9161-4B91-BAF9-9D975651DE7B}" presName="parentLin" presStyleCnt="0"/>
      <dgm:spPr/>
      <dgm:t>
        <a:bodyPr/>
        <a:lstStyle/>
        <a:p>
          <a:endParaRPr lang="en-US"/>
        </a:p>
      </dgm:t>
    </dgm:pt>
    <dgm:pt modelId="{10ED30A8-3686-40D5-80E7-01C73CB59337}" type="pres">
      <dgm:prSet presAssocID="{9FB4CDC8-9161-4B91-BAF9-9D975651DE7B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5B717FA7-E904-4B67-9AF5-C82A7C811AC1}" type="pres">
      <dgm:prSet presAssocID="{9FB4CDC8-9161-4B91-BAF9-9D975651DE7B}" presName="parentText" presStyleLbl="node1" presStyleIdx="0" presStyleCnt="6" custScaleX="142857" custScaleY="99182" custLinFactX="-1323" custLinFactNeighborX="-100000" custLinFactNeighborY="2156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2F07472-6920-4CC6-92C5-671BA5BECDD7}" type="pres">
      <dgm:prSet presAssocID="{9FB4CDC8-9161-4B91-BAF9-9D975651DE7B}" presName="negativeSpace" presStyleCnt="0"/>
      <dgm:spPr/>
      <dgm:t>
        <a:bodyPr/>
        <a:lstStyle/>
        <a:p>
          <a:endParaRPr lang="en-US"/>
        </a:p>
      </dgm:t>
    </dgm:pt>
    <dgm:pt modelId="{0F160B32-4838-44B1-8CD9-E3E3EBACA6CA}" type="pres">
      <dgm:prSet presAssocID="{9FB4CDC8-9161-4B91-BAF9-9D975651DE7B}" presName="childText" presStyleLbl="conFgAcc1" presStyleIdx="0" presStyleCnt="6" custScaleY="69286" custLinFactNeighborX="5556" custLinFactNeighborY="432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93908-EC1B-4526-B777-D8C6D7FA25C3}" type="pres">
      <dgm:prSet presAssocID="{88D66163-CA79-43C3-AD8D-D804FE805727}" presName="spaceBetweenRectangles" presStyleCnt="0"/>
      <dgm:spPr/>
      <dgm:t>
        <a:bodyPr/>
        <a:lstStyle/>
        <a:p>
          <a:endParaRPr lang="en-US"/>
        </a:p>
      </dgm:t>
    </dgm:pt>
    <dgm:pt modelId="{4A00A604-C6EF-4E52-9CBA-6895B98319E4}" type="pres">
      <dgm:prSet presAssocID="{FFAFF489-1F9E-4225-8D18-EAD1630083EA}" presName="parentLin" presStyleCnt="0"/>
      <dgm:spPr/>
      <dgm:t>
        <a:bodyPr/>
        <a:lstStyle/>
        <a:p>
          <a:endParaRPr lang="en-US"/>
        </a:p>
      </dgm:t>
    </dgm:pt>
    <dgm:pt modelId="{A1720148-9163-44F7-8A90-A2D540F21DE1}" type="pres">
      <dgm:prSet presAssocID="{FFAFF489-1F9E-4225-8D18-EAD1630083EA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A5763476-80D2-4C89-B4E9-5355212EAC24}" type="pres">
      <dgm:prSet presAssocID="{FFAFF489-1F9E-4225-8D18-EAD1630083EA}" presName="parentText" presStyleLbl="node1" presStyleIdx="1" presStyleCnt="6" custScaleX="135985" custScaleY="99432" custLinFactNeighborX="-100000" custLinFactNeighborY="2711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  <dgm:t>
        <a:bodyPr/>
        <a:lstStyle/>
        <a:p>
          <a:endParaRPr lang="en-US"/>
        </a:p>
      </dgm:t>
    </dgm:pt>
    <dgm:pt modelId="{F9758C61-9E82-4A09-B8A0-C8DACD134D65}" type="pres">
      <dgm:prSet presAssocID="{FFAFF489-1F9E-4225-8D18-EAD1630083EA}" presName="childText" presStyleLbl="conFgAcc1" presStyleIdx="1" presStyleCnt="6" custScaleY="63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61078E-B71E-454F-82C1-D02AB1FA004C}" type="pres">
      <dgm:prSet presAssocID="{B8547472-488A-4C47-B20F-7286E8471248}" presName="spaceBetweenRectangles" presStyleCnt="0"/>
      <dgm:spPr/>
      <dgm:t>
        <a:bodyPr/>
        <a:lstStyle/>
        <a:p>
          <a:endParaRPr lang="en-US"/>
        </a:p>
      </dgm:t>
    </dgm:pt>
    <dgm:pt modelId="{3093D519-0FFA-41F0-B45E-ED636BFF88D6}" type="pres">
      <dgm:prSet presAssocID="{AA02C5E4-1274-47EB-B6F2-40B8F66BA166}" presName="parentLin" presStyleCnt="0"/>
      <dgm:spPr/>
      <dgm:t>
        <a:bodyPr/>
        <a:lstStyle/>
        <a:p>
          <a:endParaRPr lang="en-US"/>
        </a:p>
      </dgm:t>
    </dgm:pt>
    <dgm:pt modelId="{00626CE1-B742-42DE-BF44-809743C000EC}" type="pres">
      <dgm:prSet presAssocID="{AA02C5E4-1274-47EB-B6F2-40B8F66BA166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544397DA-8383-4B1B-A725-F2C82FA9CE57}" type="pres">
      <dgm:prSet presAssocID="{AA02C5E4-1274-47EB-B6F2-40B8F66BA166}" presName="parentText" presStyleLbl="node1" presStyleIdx="2" presStyleCnt="6" custScaleX="140169" custScaleY="95314" custLinFactNeighborX="-100000" custLinFactNeighborY="3364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  <dgm:t>
        <a:bodyPr/>
        <a:lstStyle/>
        <a:p>
          <a:endParaRPr lang="en-US"/>
        </a:p>
      </dgm:t>
    </dgm:pt>
    <dgm:pt modelId="{44320BA2-82F1-4E8E-943C-2462729C863D}" type="pres">
      <dgm:prSet presAssocID="{AA02C5E4-1274-47EB-B6F2-40B8F66BA166}" presName="childText" presStyleLbl="conFgAcc1" presStyleIdx="2" presStyleCnt="6" custScaleY="74463" custLinFactNeighborY="5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698402-649D-4560-994A-7CA4103DD1FB}" type="pres">
      <dgm:prSet presAssocID="{B668035E-B499-4680-96BF-0184D15109EF}" presName="spaceBetweenRectangles" presStyleCnt="0"/>
      <dgm:spPr/>
      <dgm:t>
        <a:bodyPr/>
        <a:lstStyle/>
        <a:p>
          <a:endParaRPr lang="en-US"/>
        </a:p>
      </dgm:t>
    </dgm:pt>
    <dgm:pt modelId="{1B2614E4-2408-4955-AEF6-2461457074DB}" type="pres">
      <dgm:prSet presAssocID="{E596A0F0-19EB-425E-B5D1-B9969A1FCD65}" presName="parentLin" presStyleCnt="0"/>
      <dgm:spPr/>
      <dgm:t>
        <a:bodyPr/>
        <a:lstStyle/>
        <a:p>
          <a:endParaRPr lang="en-US"/>
        </a:p>
      </dgm:t>
    </dgm:pt>
    <dgm:pt modelId="{C65B7C8E-1345-416E-8BD0-83ABBC89520E}" type="pres">
      <dgm:prSet presAssocID="{E596A0F0-19EB-425E-B5D1-B9969A1FCD65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8BBD4463-5DA3-4474-B490-74CB43D02A31}" type="pres">
      <dgm:prSet presAssocID="{E596A0F0-19EB-425E-B5D1-B9969A1FCD65}" presName="parentText" presStyleLbl="node1" presStyleIdx="3" presStyleCnt="6" custScaleX="168111" custScaleY="97930" custLinFactX="-2319" custLinFactNeighborX="-100000" custLinFactNeighborY="3357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  <dgm:t>
        <a:bodyPr/>
        <a:lstStyle/>
        <a:p>
          <a:endParaRPr lang="en-US"/>
        </a:p>
      </dgm:t>
    </dgm:pt>
    <dgm:pt modelId="{8EC92FF8-356E-46CA-9A25-281A4F03C2E4}" type="pres">
      <dgm:prSet presAssocID="{E596A0F0-19EB-425E-B5D1-B9969A1FCD65}" presName="childText" presStyleLbl="conFgAcc1" presStyleIdx="3" presStyleCnt="6" custScaleY="77258" custLinFactNeighborX="926" custLinFactNeighborY="-50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F44D1-B865-4900-8CFB-559C3ED4DFC4}" type="pres">
      <dgm:prSet presAssocID="{00A6C368-D7C5-4EB5-8387-E0C97DCD9CD4}" presName="spaceBetweenRectangles" presStyleCnt="0"/>
      <dgm:spPr/>
    </dgm:pt>
    <dgm:pt modelId="{5FAC2387-2F96-4B93-934F-1B01DEBDD7DB}" type="pres">
      <dgm:prSet presAssocID="{C7EC89AC-AD99-4F9F-8C76-861C431E2F2E}" presName="parentLin" presStyleCnt="0"/>
      <dgm:spPr/>
    </dgm:pt>
    <dgm:pt modelId="{F9467BCD-DC57-4AA5-B0DB-65D461A50ED8}" type="pres">
      <dgm:prSet presAssocID="{C7EC89AC-AD99-4F9F-8C76-861C431E2F2E}" presName="parentLeftMargin" presStyleLbl="node1" presStyleIdx="3" presStyleCnt="6"/>
      <dgm:spPr/>
      <dgm:t>
        <a:bodyPr/>
        <a:lstStyle/>
        <a:p>
          <a:endParaRPr lang="th-TH"/>
        </a:p>
      </dgm:t>
    </dgm:pt>
    <dgm:pt modelId="{47951975-CF48-46BA-ACDC-84EFFAF911CD}" type="pres">
      <dgm:prSet presAssocID="{C7EC89AC-AD99-4F9F-8C76-861C431E2F2E}" presName="parentText" presStyleLbl="node1" presStyleIdx="4" presStyleCnt="6" custScaleX="150037" custScaleY="103647" custLinFactNeighborX="-100000" custLinFactNeighborY="2478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2E5DF70-7A97-4DB8-90EC-9B7C751FA1E2}" type="pres">
      <dgm:prSet presAssocID="{C7EC89AC-AD99-4F9F-8C76-861C431E2F2E}" presName="negativeSpace" presStyleCnt="0"/>
      <dgm:spPr/>
    </dgm:pt>
    <dgm:pt modelId="{D68A5052-6D89-4010-86BA-D22F23AF8D83}" type="pres">
      <dgm:prSet presAssocID="{C7EC89AC-AD99-4F9F-8C76-861C431E2F2E}" presName="childText" presStyleLbl="conFgAcc1" presStyleIdx="4" presStyleCnt="6" custLinFactNeighborX="-926" custLinFactNeighborY="120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E68CF74-C6B5-463E-9D35-9B58F9D21D1B}" type="pres">
      <dgm:prSet presAssocID="{0268990C-E765-466E-BA18-14550F9AD07F}" presName="spaceBetweenRectangles" presStyleCnt="0"/>
      <dgm:spPr/>
    </dgm:pt>
    <dgm:pt modelId="{55F5E035-BC38-4A74-8307-359F86EA3E02}" type="pres">
      <dgm:prSet presAssocID="{50832D16-64CE-46D6-9EC0-144042960EA3}" presName="parentLin" presStyleCnt="0"/>
      <dgm:spPr/>
    </dgm:pt>
    <dgm:pt modelId="{C4596055-BECA-446D-BE68-DFE2F3DFE75B}" type="pres">
      <dgm:prSet presAssocID="{50832D16-64CE-46D6-9EC0-144042960EA3}" presName="parentLeftMargin" presStyleLbl="node1" presStyleIdx="4" presStyleCnt="6"/>
      <dgm:spPr/>
      <dgm:t>
        <a:bodyPr/>
        <a:lstStyle/>
        <a:p>
          <a:endParaRPr lang="th-TH"/>
        </a:p>
      </dgm:t>
    </dgm:pt>
    <dgm:pt modelId="{A74B04C8-AC44-4C9E-B90C-6DDB2FC42432}" type="pres">
      <dgm:prSet presAssocID="{50832D16-64CE-46D6-9EC0-144042960EA3}" presName="parentText" presStyleLbl="node1" presStyleIdx="5" presStyleCnt="6" custScaleX="142857" custScaleY="120327" custLinFactX="-1389" custLinFactNeighborX="-100000" custLinFactNeighborY="356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8C290D-1A92-4772-8DED-6307B003B36C}" type="pres">
      <dgm:prSet presAssocID="{50832D16-64CE-46D6-9EC0-144042960EA3}" presName="negativeSpace" presStyleCnt="0"/>
      <dgm:spPr/>
    </dgm:pt>
    <dgm:pt modelId="{0F3A8313-354C-4781-AA5E-BADC8C71EAFA}" type="pres">
      <dgm:prSet presAssocID="{50832D16-64CE-46D6-9EC0-144042960EA3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EE7D9DB-649B-4790-B40B-1AD05C2031CA}" type="presOf" srcId="{AA02C5E4-1274-47EB-B6F2-40B8F66BA166}" destId="{544397DA-8383-4B1B-A725-F2C82FA9CE57}" srcOrd="1" destOrd="0" presId="urn:microsoft.com/office/officeart/2005/8/layout/list1"/>
    <dgm:cxn modelId="{54959D38-A59B-4813-831F-CF40BEB5B8E6}" type="presOf" srcId="{9FB4CDC8-9161-4B91-BAF9-9D975651DE7B}" destId="{10ED30A8-3686-40D5-80E7-01C73CB59337}" srcOrd="0" destOrd="0" presId="urn:microsoft.com/office/officeart/2005/8/layout/list1"/>
    <dgm:cxn modelId="{5C470471-A580-4FD8-84FA-32D320115248}" srcId="{65B8ACDD-DBC8-46AE-A198-55E144CFAAE2}" destId="{E596A0F0-19EB-425E-B5D1-B9969A1FCD65}" srcOrd="3" destOrd="0" parTransId="{33B99C55-4CC4-46CA-9439-3D9438E79461}" sibTransId="{00A6C368-D7C5-4EB5-8387-E0C97DCD9CD4}"/>
    <dgm:cxn modelId="{DF87E0E1-8AE4-44BB-8829-E5CE6A31A962}" type="presOf" srcId="{AA02C5E4-1274-47EB-B6F2-40B8F66BA166}" destId="{00626CE1-B742-42DE-BF44-809743C000EC}" srcOrd="0" destOrd="0" presId="urn:microsoft.com/office/officeart/2005/8/layout/list1"/>
    <dgm:cxn modelId="{F5A1FF75-6DC3-426D-A0B9-04B0A9D20EDB}" type="presOf" srcId="{E596A0F0-19EB-425E-B5D1-B9969A1FCD65}" destId="{8BBD4463-5DA3-4474-B490-74CB43D02A31}" srcOrd="1" destOrd="0" presId="urn:microsoft.com/office/officeart/2005/8/layout/list1"/>
    <dgm:cxn modelId="{2A22EFAE-BF2D-484B-90C2-F473534F9CF9}" type="presOf" srcId="{FFAFF489-1F9E-4225-8D18-EAD1630083EA}" destId="{A5763476-80D2-4C89-B4E9-5355212EAC24}" srcOrd="1" destOrd="0" presId="urn:microsoft.com/office/officeart/2005/8/layout/list1"/>
    <dgm:cxn modelId="{612ADA0D-1047-4376-84B0-1712D24879A8}" type="presOf" srcId="{C7EC89AC-AD99-4F9F-8C76-861C431E2F2E}" destId="{47951975-CF48-46BA-ACDC-84EFFAF911CD}" srcOrd="1" destOrd="0" presId="urn:microsoft.com/office/officeart/2005/8/layout/list1"/>
    <dgm:cxn modelId="{942B90FF-C5BF-408D-9E84-5E1A5CD47363}" type="presOf" srcId="{C7EC89AC-AD99-4F9F-8C76-861C431E2F2E}" destId="{F9467BCD-DC57-4AA5-B0DB-65D461A50ED8}" srcOrd="0" destOrd="0" presId="urn:microsoft.com/office/officeart/2005/8/layout/list1"/>
    <dgm:cxn modelId="{0F5653C8-2A94-45CC-B4FB-88EBD25EEC82}" type="presOf" srcId="{EF28FE5E-49E8-47FB-93F5-2260C7FAB049}" destId="{0F3A8313-354C-4781-AA5E-BADC8C71EAFA}" srcOrd="0" destOrd="0" presId="urn:microsoft.com/office/officeart/2005/8/layout/list1"/>
    <dgm:cxn modelId="{DAD01570-9F57-410C-B17D-AD92431B0F71}" srcId="{65B8ACDD-DBC8-46AE-A198-55E144CFAAE2}" destId="{9FB4CDC8-9161-4B91-BAF9-9D975651DE7B}" srcOrd="0" destOrd="0" parTransId="{DFEB74FF-2C00-4E79-A9B1-AE4C04631D9C}" sibTransId="{88D66163-CA79-43C3-AD8D-D804FE805727}"/>
    <dgm:cxn modelId="{F758B505-B065-4808-A4BB-3285EF0B3235}" type="presOf" srcId="{FFAFF489-1F9E-4225-8D18-EAD1630083EA}" destId="{A1720148-9163-44F7-8A90-A2D540F21DE1}" srcOrd="0" destOrd="0" presId="urn:microsoft.com/office/officeart/2005/8/layout/list1"/>
    <dgm:cxn modelId="{81EB1E9E-8355-4E0D-ABFB-EF375C99E518}" srcId="{65B8ACDD-DBC8-46AE-A198-55E144CFAAE2}" destId="{50832D16-64CE-46D6-9EC0-144042960EA3}" srcOrd="5" destOrd="0" parTransId="{BC9AB5EE-4E29-433B-AF2B-4F8053D5FBC6}" sibTransId="{74CFAA06-B770-410E-A504-A509E4111B35}"/>
    <dgm:cxn modelId="{04870936-53F1-4A43-88B9-3EAB6853C1FF}" type="presOf" srcId="{9FB4CDC8-9161-4B91-BAF9-9D975651DE7B}" destId="{5B717FA7-E904-4B67-9AF5-C82A7C811AC1}" srcOrd="1" destOrd="0" presId="urn:microsoft.com/office/officeart/2005/8/layout/list1"/>
    <dgm:cxn modelId="{CA0D75F0-8B16-42DB-BDB4-3C9C351D6C46}" type="presOf" srcId="{65B8ACDD-DBC8-46AE-A198-55E144CFAAE2}" destId="{AA1767D0-9CB9-48E7-81F0-8095F49D7126}" srcOrd="0" destOrd="0" presId="urn:microsoft.com/office/officeart/2005/8/layout/list1"/>
    <dgm:cxn modelId="{F0AD7149-0950-467C-B092-1971362C2B4F}" type="presOf" srcId="{50832D16-64CE-46D6-9EC0-144042960EA3}" destId="{A74B04C8-AC44-4C9E-B90C-6DDB2FC42432}" srcOrd="1" destOrd="0" presId="urn:microsoft.com/office/officeart/2005/8/layout/list1"/>
    <dgm:cxn modelId="{B51E383F-5144-4C94-BA24-629528860B43}" type="presOf" srcId="{50832D16-64CE-46D6-9EC0-144042960EA3}" destId="{C4596055-BECA-446D-BE68-DFE2F3DFE75B}" srcOrd="0" destOrd="0" presId="urn:microsoft.com/office/officeart/2005/8/layout/list1"/>
    <dgm:cxn modelId="{3040DA5D-1E78-4F9C-ACB0-B98D425007DD}" type="presOf" srcId="{E596A0F0-19EB-425E-B5D1-B9969A1FCD65}" destId="{C65B7C8E-1345-416E-8BD0-83ABBC89520E}" srcOrd="0" destOrd="0" presId="urn:microsoft.com/office/officeart/2005/8/layout/list1"/>
    <dgm:cxn modelId="{254F2F54-BE2E-40CB-A736-8B49772CE19A}" srcId="{65B8ACDD-DBC8-46AE-A198-55E144CFAAE2}" destId="{AA02C5E4-1274-47EB-B6F2-40B8F66BA166}" srcOrd="2" destOrd="0" parTransId="{2C4727FC-7B67-4704-8884-261579F6C587}" sibTransId="{B668035E-B499-4680-96BF-0184D15109EF}"/>
    <dgm:cxn modelId="{34C40FF7-A93D-4081-9FA7-7A45FB9EE4D6}" srcId="{50832D16-64CE-46D6-9EC0-144042960EA3}" destId="{EF28FE5E-49E8-47FB-93F5-2260C7FAB049}" srcOrd="0" destOrd="0" parTransId="{FA45845D-F466-4191-A5A7-B2ECCD8E82B3}" sibTransId="{A8964F89-8BC8-4B0A-BEAA-ABFDA6B54FEC}"/>
    <dgm:cxn modelId="{27EB0A83-2668-4B6A-ACBB-1B52C1C96826}" srcId="{65B8ACDD-DBC8-46AE-A198-55E144CFAAE2}" destId="{FFAFF489-1F9E-4225-8D18-EAD1630083EA}" srcOrd="1" destOrd="0" parTransId="{DFCC3AB6-EE56-4518-9132-BE8456EF0F2F}" sibTransId="{B8547472-488A-4C47-B20F-7286E8471248}"/>
    <dgm:cxn modelId="{4FD11715-FEB2-4C03-90B9-32AAF7049389}" srcId="{65B8ACDD-DBC8-46AE-A198-55E144CFAAE2}" destId="{C7EC89AC-AD99-4F9F-8C76-861C431E2F2E}" srcOrd="4" destOrd="0" parTransId="{FDBAAAEB-2B00-48FB-9215-2D538139C6AD}" sibTransId="{0268990C-E765-466E-BA18-14550F9AD07F}"/>
    <dgm:cxn modelId="{6897AB64-2F4E-429B-8DD5-5CD66361BB68}" type="presParOf" srcId="{AA1767D0-9CB9-48E7-81F0-8095F49D7126}" destId="{DAF5D822-98C3-40FC-AC1E-05C972A2A5F5}" srcOrd="0" destOrd="0" presId="urn:microsoft.com/office/officeart/2005/8/layout/list1"/>
    <dgm:cxn modelId="{363FEA68-A664-432B-9B55-F1AA147A1811}" type="presParOf" srcId="{DAF5D822-98C3-40FC-AC1E-05C972A2A5F5}" destId="{10ED30A8-3686-40D5-80E7-01C73CB59337}" srcOrd="0" destOrd="0" presId="urn:microsoft.com/office/officeart/2005/8/layout/list1"/>
    <dgm:cxn modelId="{F1884C89-93E2-41E9-99E3-8F8649F3E025}" type="presParOf" srcId="{DAF5D822-98C3-40FC-AC1E-05C972A2A5F5}" destId="{5B717FA7-E904-4B67-9AF5-C82A7C811AC1}" srcOrd="1" destOrd="0" presId="urn:microsoft.com/office/officeart/2005/8/layout/list1"/>
    <dgm:cxn modelId="{C7DE4B07-625E-455B-A4EE-EB7BE79A34C2}" type="presParOf" srcId="{AA1767D0-9CB9-48E7-81F0-8095F49D7126}" destId="{72F07472-6920-4CC6-92C5-671BA5BECDD7}" srcOrd="1" destOrd="0" presId="urn:microsoft.com/office/officeart/2005/8/layout/list1"/>
    <dgm:cxn modelId="{B42C49F0-81E5-4C3F-AD38-66B81EB8AEA0}" type="presParOf" srcId="{AA1767D0-9CB9-48E7-81F0-8095F49D7126}" destId="{0F160B32-4838-44B1-8CD9-E3E3EBACA6CA}" srcOrd="2" destOrd="0" presId="urn:microsoft.com/office/officeart/2005/8/layout/list1"/>
    <dgm:cxn modelId="{07A24056-32BC-4B55-BF02-97DFC014387D}" type="presParOf" srcId="{AA1767D0-9CB9-48E7-81F0-8095F49D7126}" destId="{24493908-EC1B-4526-B777-D8C6D7FA25C3}" srcOrd="3" destOrd="0" presId="urn:microsoft.com/office/officeart/2005/8/layout/list1"/>
    <dgm:cxn modelId="{16C0E205-6F11-4456-90A9-FE35F1DAADBA}" type="presParOf" srcId="{AA1767D0-9CB9-48E7-81F0-8095F49D7126}" destId="{4A00A604-C6EF-4E52-9CBA-6895B98319E4}" srcOrd="4" destOrd="0" presId="urn:microsoft.com/office/officeart/2005/8/layout/list1"/>
    <dgm:cxn modelId="{B609A559-54D0-48D8-BC97-F2D9B3B719AF}" type="presParOf" srcId="{4A00A604-C6EF-4E52-9CBA-6895B98319E4}" destId="{A1720148-9163-44F7-8A90-A2D540F21DE1}" srcOrd="0" destOrd="0" presId="urn:microsoft.com/office/officeart/2005/8/layout/list1"/>
    <dgm:cxn modelId="{48E096B0-D1B9-4F6E-914C-0BD28269FEA0}" type="presParOf" srcId="{4A00A604-C6EF-4E52-9CBA-6895B98319E4}" destId="{A5763476-80D2-4C89-B4E9-5355212EAC24}" srcOrd="1" destOrd="0" presId="urn:microsoft.com/office/officeart/2005/8/layout/list1"/>
    <dgm:cxn modelId="{2AA4B1E2-AE68-4546-A8C2-4F19DF5D2C0B}" type="presParOf" srcId="{AA1767D0-9CB9-48E7-81F0-8095F49D7126}" destId="{8EC4CEE0-A36C-4043-9045-B321A7569101}" srcOrd="5" destOrd="0" presId="urn:microsoft.com/office/officeart/2005/8/layout/list1"/>
    <dgm:cxn modelId="{77D7FD15-7208-48FF-BC07-D517B077FC89}" type="presParOf" srcId="{AA1767D0-9CB9-48E7-81F0-8095F49D7126}" destId="{F9758C61-9E82-4A09-B8A0-C8DACD134D65}" srcOrd="6" destOrd="0" presId="urn:microsoft.com/office/officeart/2005/8/layout/list1"/>
    <dgm:cxn modelId="{50C3E8C8-C572-4DB0-BEE8-9CB2A3D41C76}" type="presParOf" srcId="{AA1767D0-9CB9-48E7-81F0-8095F49D7126}" destId="{5E61078E-B71E-454F-82C1-D02AB1FA004C}" srcOrd="7" destOrd="0" presId="urn:microsoft.com/office/officeart/2005/8/layout/list1"/>
    <dgm:cxn modelId="{F46333F6-D6F6-4C57-9FE0-67E705C47F2C}" type="presParOf" srcId="{AA1767D0-9CB9-48E7-81F0-8095F49D7126}" destId="{3093D519-0FFA-41F0-B45E-ED636BFF88D6}" srcOrd="8" destOrd="0" presId="urn:microsoft.com/office/officeart/2005/8/layout/list1"/>
    <dgm:cxn modelId="{935EC183-BA6A-4BF3-97F4-633CFB4C345D}" type="presParOf" srcId="{3093D519-0FFA-41F0-B45E-ED636BFF88D6}" destId="{00626CE1-B742-42DE-BF44-809743C000EC}" srcOrd="0" destOrd="0" presId="urn:microsoft.com/office/officeart/2005/8/layout/list1"/>
    <dgm:cxn modelId="{6F1EA46C-C2D7-42C0-B9EE-439F421048E9}" type="presParOf" srcId="{3093D519-0FFA-41F0-B45E-ED636BFF88D6}" destId="{544397DA-8383-4B1B-A725-F2C82FA9CE57}" srcOrd="1" destOrd="0" presId="urn:microsoft.com/office/officeart/2005/8/layout/list1"/>
    <dgm:cxn modelId="{FB90F755-6416-4B17-8905-89D56215CB58}" type="presParOf" srcId="{AA1767D0-9CB9-48E7-81F0-8095F49D7126}" destId="{17644DCE-5D93-4444-8287-AB7456732F79}" srcOrd="9" destOrd="0" presId="urn:microsoft.com/office/officeart/2005/8/layout/list1"/>
    <dgm:cxn modelId="{AA0103D0-AA36-405C-8F9F-4545720A8CA9}" type="presParOf" srcId="{AA1767D0-9CB9-48E7-81F0-8095F49D7126}" destId="{44320BA2-82F1-4E8E-943C-2462729C863D}" srcOrd="10" destOrd="0" presId="urn:microsoft.com/office/officeart/2005/8/layout/list1"/>
    <dgm:cxn modelId="{632C4366-0A3E-4FD4-B21C-9DECDD1F871C}" type="presParOf" srcId="{AA1767D0-9CB9-48E7-81F0-8095F49D7126}" destId="{A3698402-649D-4560-994A-7CA4103DD1FB}" srcOrd="11" destOrd="0" presId="urn:microsoft.com/office/officeart/2005/8/layout/list1"/>
    <dgm:cxn modelId="{0405BD71-24E3-4761-B530-231C283303D1}" type="presParOf" srcId="{AA1767D0-9CB9-48E7-81F0-8095F49D7126}" destId="{1B2614E4-2408-4955-AEF6-2461457074DB}" srcOrd="12" destOrd="0" presId="urn:microsoft.com/office/officeart/2005/8/layout/list1"/>
    <dgm:cxn modelId="{EE5A2604-80AB-4431-8A71-F33FBE1052F3}" type="presParOf" srcId="{1B2614E4-2408-4955-AEF6-2461457074DB}" destId="{C65B7C8E-1345-416E-8BD0-83ABBC89520E}" srcOrd="0" destOrd="0" presId="urn:microsoft.com/office/officeart/2005/8/layout/list1"/>
    <dgm:cxn modelId="{7013D95F-15E5-4022-8D5D-45D6E596092F}" type="presParOf" srcId="{1B2614E4-2408-4955-AEF6-2461457074DB}" destId="{8BBD4463-5DA3-4474-B490-74CB43D02A31}" srcOrd="1" destOrd="0" presId="urn:microsoft.com/office/officeart/2005/8/layout/list1"/>
    <dgm:cxn modelId="{8B718923-B612-4842-8145-A0F3262D7F81}" type="presParOf" srcId="{AA1767D0-9CB9-48E7-81F0-8095F49D7126}" destId="{04D33244-3D75-46C5-AE59-4CA166519CE2}" srcOrd="13" destOrd="0" presId="urn:microsoft.com/office/officeart/2005/8/layout/list1"/>
    <dgm:cxn modelId="{19735413-3B14-4C9B-86EA-3C17C4331C38}" type="presParOf" srcId="{AA1767D0-9CB9-48E7-81F0-8095F49D7126}" destId="{8EC92FF8-356E-46CA-9A25-281A4F03C2E4}" srcOrd="14" destOrd="0" presId="urn:microsoft.com/office/officeart/2005/8/layout/list1"/>
    <dgm:cxn modelId="{50A0A0F4-B51A-4631-99A0-98FA6CCF26F5}" type="presParOf" srcId="{AA1767D0-9CB9-48E7-81F0-8095F49D7126}" destId="{6D9F44D1-B865-4900-8CFB-559C3ED4DFC4}" srcOrd="15" destOrd="0" presId="urn:microsoft.com/office/officeart/2005/8/layout/list1"/>
    <dgm:cxn modelId="{4109DB19-C34F-4C7C-A929-74FD30353032}" type="presParOf" srcId="{AA1767D0-9CB9-48E7-81F0-8095F49D7126}" destId="{5FAC2387-2F96-4B93-934F-1B01DEBDD7DB}" srcOrd="16" destOrd="0" presId="urn:microsoft.com/office/officeart/2005/8/layout/list1"/>
    <dgm:cxn modelId="{4E232C73-D92D-4B50-8234-6BE494571DCF}" type="presParOf" srcId="{5FAC2387-2F96-4B93-934F-1B01DEBDD7DB}" destId="{F9467BCD-DC57-4AA5-B0DB-65D461A50ED8}" srcOrd="0" destOrd="0" presId="urn:microsoft.com/office/officeart/2005/8/layout/list1"/>
    <dgm:cxn modelId="{3E22C64D-2905-44CB-8336-70974D726C88}" type="presParOf" srcId="{5FAC2387-2F96-4B93-934F-1B01DEBDD7DB}" destId="{47951975-CF48-46BA-ACDC-84EFFAF911CD}" srcOrd="1" destOrd="0" presId="urn:microsoft.com/office/officeart/2005/8/layout/list1"/>
    <dgm:cxn modelId="{FC5E68CE-3CA5-4D2A-87AD-1C08C0CB45D7}" type="presParOf" srcId="{AA1767D0-9CB9-48E7-81F0-8095F49D7126}" destId="{F2E5DF70-7A97-4DB8-90EC-9B7C751FA1E2}" srcOrd="17" destOrd="0" presId="urn:microsoft.com/office/officeart/2005/8/layout/list1"/>
    <dgm:cxn modelId="{607A6B21-C4B9-41C2-9F14-CE340BAA81BB}" type="presParOf" srcId="{AA1767D0-9CB9-48E7-81F0-8095F49D7126}" destId="{D68A5052-6D89-4010-86BA-D22F23AF8D83}" srcOrd="18" destOrd="0" presId="urn:microsoft.com/office/officeart/2005/8/layout/list1"/>
    <dgm:cxn modelId="{A2CCA585-9D4F-41B2-84BD-361639960F85}" type="presParOf" srcId="{AA1767D0-9CB9-48E7-81F0-8095F49D7126}" destId="{AE68CF74-C6B5-463E-9D35-9B58F9D21D1B}" srcOrd="19" destOrd="0" presId="urn:microsoft.com/office/officeart/2005/8/layout/list1"/>
    <dgm:cxn modelId="{AADAB65C-E117-49BB-BCD1-483C40561A71}" type="presParOf" srcId="{AA1767D0-9CB9-48E7-81F0-8095F49D7126}" destId="{55F5E035-BC38-4A74-8307-359F86EA3E02}" srcOrd="20" destOrd="0" presId="urn:microsoft.com/office/officeart/2005/8/layout/list1"/>
    <dgm:cxn modelId="{A37C10C1-1A91-491D-81CA-62E4B4BAA91E}" type="presParOf" srcId="{55F5E035-BC38-4A74-8307-359F86EA3E02}" destId="{C4596055-BECA-446D-BE68-DFE2F3DFE75B}" srcOrd="0" destOrd="0" presId="urn:microsoft.com/office/officeart/2005/8/layout/list1"/>
    <dgm:cxn modelId="{958139BB-22B4-4480-A101-E3C74F8DB642}" type="presParOf" srcId="{55F5E035-BC38-4A74-8307-359F86EA3E02}" destId="{A74B04C8-AC44-4C9E-B90C-6DDB2FC42432}" srcOrd="1" destOrd="0" presId="urn:microsoft.com/office/officeart/2005/8/layout/list1"/>
    <dgm:cxn modelId="{A8C19ECE-A86D-4FE5-984E-B9D344730279}" type="presParOf" srcId="{AA1767D0-9CB9-48E7-81F0-8095F49D7126}" destId="{B38C290D-1A92-4772-8DED-6307B003B36C}" srcOrd="21" destOrd="0" presId="urn:microsoft.com/office/officeart/2005/8/layout/list1"/>
    <dgm:cxn modelId="{9A7CE949-4A4B-4A89-9B82-CC433EE53428}" type="presParOf" srcId="{AA1767D0-9CB9-48E7-81F0-8095F49D7126}" destId="{0F3A8313-354C-4781-AA5E-BADC8C71EAF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BE930D8-2C47-4427-9871-86E26753ECD5}" type="doc">
      <dgm:prSet loTypeId="urn:microsoft.com/office/officeart/2005/8/layout/cycle8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5369B04-5CC0-4228-95D1-F196A5600A7D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คุ้มค่า</a:t>
          </a:r>
          <a:endParaRPr lang="th-TH" sz="32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2B54C0A8-4812-4F09-8F13-5A9650A63D8D}" type="parTrans" cxnId="{B2594879-C669-4821-9B0F-09453AAF98D2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DED50F2-5777-46C0-A967-235998117876}" type="sibTrans" cxnId="{B2594879-C669-4821-9B0F-09453AAF98D2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8E1F53CB-FE7A-47F8-BA02-DDCB5BDA73FC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ประสิทธิภาพ ประสิทธิผล</a:t>
          </a:r>
          <a:endParaRPr lang="th-TH" sz="28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2CFAA21-BCC7-47E0-B992-E5181DBA434B}" type="parTrans" cxnId="{FB449D3C-63F1-42DB-A9CD-ACF471BB08A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876A1D0-2983-4D24-A5A1-04718FDDD190}" type="sibTrans" cxnId="{FB449D3C-63F1-42DB-A9CD-ACF471BB08A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2399222-D2A3-42AF-9FA2-96100D56787D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ตรวจสอบได้</a:t>
          </a:r>
          <a:endParaRPr lang="th-TH" sz="28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FAD88C9-0FBC-44DE-8FA1-A56D9E68834D}" type="parTrans" cxnId="{1AEE0FD0-078E-4874-89A0-486F71E95C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DB527EA-671C-4E1B-9035-9BCB66EE6FF8}" type="sibTrans" cxnId="{1AEE0FD0-078E-4874-89A0-486F71E95C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A4E7182-E511-461B-9E20-C3055A472D39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โปร่งใส</a:t>
          </a:r>
          <a:endParaRPr lang="th-TH" sz="32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598F9FB4-5B63-4705-A891-C89982EAED25}" type="parTrans" cxnId="{F516599B-640B-4E5A-BCCC-9478C16EF9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FB2A6D8-45F7-46DC-A0B1-378431DF1908}" type="sibTrans" cxnId="{F516599B-640B-4E5A-BCCC-9478C16EF9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A3A5649-48D0-4224-9956-2EFB23A1D1B9}" type="pres">
      <dgm:prSet presAssocID="{3BE930D8-2C47-4427-9871-86E26753ECD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DABB2CF-BD82-4CBB-9550-A4AF0BF4EED9}" type="pres">
      <dgm:prSet presAssocID="{3BE930D8-2C47-4427-9871-86E26753ECD5}" presName="wedge1" presStyleLbl="node1" presStyleIdx="0" presStyleCnt="4"/>
      <dgm:spPr/>
      <dgm:t>
        <a:bodyPr/>
        <a:lstStyle/>
        <a:p>
          <a:endParaRPr lang="th-TH"/>
        </a:p>
      </dgm:t>
    </dgm:pt>
    <dgm:pt modelId="{6AA2531C-AD82-47BF-B60A-10A98DE745BC}" type="pres">
      <dgm:prSet presAssocID="{3BE930D8-2C47-4427-9871-86E26753ECD5}" presName="dummy1a" presStyleCnt="0"/>
      <dgm:spPr/>
    </dgm:pt>
    <dgm:pt modelId="{7ABB7139-541E-44AF-AD4E-E9F972539766}" type="pres">
      <dgm:prSet presAssocID="{3BE930D8-2C47-4427-9871-86E26753ECD5}" presName="dummy1b" presStyleCnt="0"/>
      <dgm:spPr/>
    </dgm:pt>
    <dgm:pt modelId="{487F3AD6-2008-44CB-B915-0F6CED7BC273}" type="pres">
      <dgm:prSet presAssocID="{3BE930D8-2C47-4427-9871-86E26753ECD5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4B1D808-F940-4612-A41D-2FD2195DFAAB}" type="pres">
      <dgm:prSet presAssocID="{3BE930D8-2C47-4427-9871-86E26753ECD5}" presName="wedge2" presStyleLbl="node1" presStyleIdx="1" presStyleCnt="4"/>
      <dgm:spPr/>
      <dgm:t>
        <a:bodyPr/>
        <a:lstStyle/>
        <a:p>
          <a:endParaRPr lang="th-TH"/>
        </a:p>
      </dgm:t>
    </dgm:pt>
    <dgm:pt modelId="{FEA443B6-A39B-49A4-878A-AB0B828301D4}" type="pres">
      <dgm:prSet presAssocID="{3BE930D8-2C47-4427-9871-86E26753ECD5}" presName="dummy2a" presStyleCnt="0"/>
      <dgm:spPr/>
    </dgm:pt>
    <dgm:pt modelId="{E6B33122-D9B1-4CB0-8132-C420A6C09047}" type="pres">
      <dgm:prSet presAssocID="{3BE930D8-2C47-4427-9871-86E26753ECD5}" presName="dummy2b" presStyleCnt="0"/>
      <dgm:spPr/>
    </dgm:pt>
    <dgm:pt modelId="{0D429B7E-91B7-4B72-939C-0368829CB414}" type="pres">
      <dgm:prSet presAssocID="{3BE930D8-2C47-4427-9871-86E26753ECD5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2C2D03-3E10-400A-A96C-1CC50249EB03}" type="pres">
      <dgm:prSet presAssocID="{3BE930D8-2C47-4427-9871-86E26753ECD5}" presName="wedge3" presStyleLbl="node1" presStyleIdx="2" presStyleCnt="4"/>
      <dgm:spPr/>
      <dgm:t>
        <a:bodyPr/>
        <a:lstStyle/>
        <a:p>
          <a:endParaRPr lang="th-TH"/>
        </a:p>
      </dgm:t>
    </dgm:pt>
    <dgm:pt modelId="{A461BDFF-9E84-41D7-B3BA-C874247C39E4}" type="pres">
      <dgm:prSet presAssocID="{3BE930D8-2C47-4427-9871-86E26753ECD5}" presName="dummy3a" presStyleCnt="0"/>
      <dgm:spPr/>
    </dgm:pt>
    <dgm:pt modelId="{F429E19D-B61F-4454-A278-E5FDCB0BF7E4}" type="pres">
      <dgm:prSet presAssocID="{3BE930D8-2C47-4427-9871-86E26753ECD5}" presName="dummy3b" presStyleCnt="0"/>
      <dgm:spPr/>
    </dgm:pt>
    <dgm:pt modelId="{292E3148-3ED7-4B2C-8B34-8DFD0B82D68F}" type="pres">
      <dgm:prSet presAssocID="{3BE930D8-2C47-4427-9871-86E26753ECD5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D94D0A1-F136-4300-9154-DCA87470F781}" type="pres">
      <dgm:prSet presAssocID="{3BE930D8-2C47-4427-9871-86E26753ECD5}" presName="wedge4" presStyleLbl="node1" presStyleIdx="3" presStyleCnt="4"/>
      <dgm:spPr/>
      <dgm:t>
        <a:bodyPr/>
        <a:lstStyle/>
        <a:p>
          <a:endParaRPr lang="th-TH"/>
        </a:p>
      </dgm:t>
    </dgm:pt>
    <dgm:pt modelId="{128F111E-B02F-4723-A0E6-7A39D565B3F4}" type="pres">
      <dgm:prSet presAssocID="{3BE930D8-2C47-4427-9871-86E26753ECD5}" presName="dummy4a" presStyleCnt="0"/>
      <dgm:spPr/>
    </dgm:pt>
    <dgm:pt modelId="{EF2BEAB9-C2D3-4E18-A31B-CB092AB047A6}" type="pres">
      <dgm:prSet presAssocID="{3BE930D8-2C47-4427-9871-86E26753ECD5}" presName="dummy4b" presStyleCnt="0"/>
      <dgm:spPr/>
    </dgm:pt>
    <dgm:pt modelId="{DCE4D839-C9C7-4A3C-B3C8-6ECEC1C45E3D}" type="pres">
      <dgm:prSet presAssocID="{3BE930D8-2C47-4427-9871-86E26753ECD5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104F3B-09BF-4A4F-BE34-3FC0618C71B0}" type="pres">
      <dgm:prSet presAssocID="{6DED50F2-5777-46C0-A967-235998117876}" presName="arrowWedge1" presStyleLbl="fgSibTrans2D1" presStyleIdx="0" presStyleCnt="4"/>
      <dgm:spPr/>
    </dgm:pt>
    <dgm:pt modelId="{9E5F7F5A-ECD4-4B37-8A15-E69250488EAD}" type="pres">
      <dgm:prSet presAssocID="{4FB2A6D8-45F7-46DC-A0B1-378431DF1908}" presName="arrowWedge2" presStyleLbl="fgSibTrans2D1" presStyleIdx="1" presStyleCnt="4"/>
      <dgm:spPr/>
    </dgm:pt>
    <dgm:pt modelId="{9BB3F98C-DAC7-4405-B757-6421F3E2D426}" type="pres">
      <dgm:prSet presAssocID="{9876A1D0-2983-4D24-A5A1-04718FDDD190}" presName="arrowWedge3" presStyleLbl="fgSibTrans2D1" presStyleIdx="2" presStyleCnt="4"/>
      <dgm:spPr/>
    </dgm:pt>
    <dgm:pt modelId="{F96E8918-D2E7-4089-B3C4-CBC532AD53D4}" type="pres">
      <dgm:prSet presAssocID="{7DB527EA-671C-4E1B-9035-9BCB66EE6FF8}" presName="arrowWedge4" presStyleLbl="fgSibTrans2D1" presStyleIdx="3" presStyleCnt="4"/>
      <dgm:spPr/>
    </dgm:pt>
  </dgm:ptLst>
  <dgm:cxnLst>
    <dgm:cxn modelId="{B2594879-C669-4821-9B0F-09453AAF98D2}" srcId="{3BE930D8-2C47-4427-9871-86E26753ECD5}" destId="{85369B04-5CC0-4228-95D1-F196A5600A7D}" srcOrd="0" destOrd="0" parTransId="{2B54C0A8-4812-4F09-8F13-5A9650A63D8D}" sibTransId="{6DED50F2-5777-46C0-A967-235998117876}"/>
    <dgm:cxn modelId="{69BD2D0B-8261-4C45-A7BC-4A031E6719EB}" type="presOf" srcId="{85369B04-5CC0-4228-95D1-F196A5600A7D}" destId="{487F3AD6-2008-44CB-B915-0F6CED7BC273}" srcOrd="1" destOrd="0" presId="urn:microsoft.com/office/officeart/2005/8/layout/cycle8"/>
    <dgm:cxn modelId="{E95C400D-90AC-4578-BF6D-211C5CE52646}" type="presOf" srcId="{DA4E7182-E511-461B-9E20-C3055A472D39}" destId="{54B1D808-F940-4612-A41D-2FD2195DFAAB}" srcOrd="0" destOrd="0" presId="urn:microsoft.com/office/officeart/2005/8/layout/cycle8"/>
    <dgm:cxn modelId="{57BC4FBC-E562-4511-9B1A-944F55724CCB}" type="presOf" srcId="{DA4E7182-E511-461B-9E20-C3055A472D39}" destId="{0D429B7E-91B7-4B72-939C-0368829CB414}" srcOrd="1" destOrd="0" presId="urn:microsoft.com/office/officeart/2005/8/layout/cycle8"/>
    <dgm:cxn modelId="{1AEE0FD0-078E-4874-89A0-486F71E95CB8}" srcId="{3BE930D8-2C47-4427-9871-86E26753ECD5}" destId="{02399222-D2A3-42AF-9FA2-96100D56787D}" srcOrd="3" destOrd="0" parTransId="{CFAD88C9-0FBC-44DE-8FA1-A56D9E68834D}" sibTransId="{7DB527EA-671C-4E1B-9035-9BCB66EE6FF8}"/>
    <dgm:cxn modelId="{218CEFEB-D3FC-4DE8-AE76-594383AF4425}" type="presOf" srcId="{8E1F53CB-FE7A-47F8-BA02-DDCB5BDA73FC}" destId="{1C2C2D03-3E10-400A-A96C-1CC50249EB03}" srcOrd="0" destOrd="0" presId="urn:microsoft.com/office/officeart/2005/8/layout/cycle8"/>
    <dgm:cxn modelId="{3415C59F-1941-4E2C-AF32-672A872B24CF}" type="presOf" srcId="{3BE930D8-2C47-4427-9871-86E26753ECD5}" destId="{7A3A5649-48D0-4224-9956-2EFB23A1D1B9}" srcOrd="0" destOrd="0" presId="urn:microsoft.com/office/officeart/2005/8/layout/cycle8"/>
    <dgm:cxn modelId="{15475750-5BA7-43F3-93D0-8AED7CDE4B9B}" type="presOf" srcId="{02399222-D2A3-42AF-9FA2-96100D56787D}" destId="{8D94D0A1-F136-4300-9154-DCA87470F781}" srcOrd="0" destOrd="0" presId="urn:microsoft.com/office/officeart/2005/8/layout/cycle8"/>
    <dgm:cxn modelId="{FB449D3C-63F1-42DB-A9CD-ACF471BB08A8}" srcId="{3BE930D8-2C47-4427-9871-86E26753ECD5}" destId="{8E1F53CB-FE7A-47F8-BA02-DDCB5BDA73FC}" srcOrd="2" destOrd="0" parTransId="{92CFAA21-BCC7-47E0-B992-E5181DBA434B}" sibTransId="{9876A1D0-2983-4D24-A5A1-04718FDDD190}"/>
    <dgm:cxn modelId="{68F3B6CA-8372-41E2-AF79-A571ABDAFD28}" type="presOf" srcId="{85369B04-5CC0-4228-95D1-F196A5600A7D}" destId="{7DABB2CF-BD82-4CBB-9550-A4AF0BF4EED9}" srcOrd="0" destOrd="0" presId="urn:microsoft.com/office/officeart/2005/8/layout/cycle8"/>
    <dgm:cxn modelId="{B426E5F1-515A-4A67-90D3-EB40CC5F94A9}" type="presOf" srcId="{8E1F53CB-FE7A-47F8-BA02-DDCB5BDA73FC}" destId="{292E3148-3ED7-4B2C-8B34-8DFD0B82D68F}" srcOrd="1" destOrd="0" presId="urn:microsoft.com/office/officeart/2005/8/layout/cycle8"/>
    <dgm:cxn modelId="{F516599B-640B-4E5A-BCCC-9478C16EF9B8}" srcId="{3BE930D8-2C47-4427-9871-86E26753ECD5}" destId="{DA4E7182-E511-461B-9E20-C3055A472D39}" srcOrd="1" destOrd="0" parTransId="{598F9FB4-5B63-4705-A891-C89982EAED25}" sibTransId="{4FB2A6D8-45F7-46DC-A0B1-378431DF1908}"/>
    <dgm:cxn modelId="{C4E0AEB9-A132-4A63-B82A-55ACDFC5D902}" type="presOf" srcId="{02399222-D2A3-42AF-9FA2-96100D56787D}" destId="{DCE4D839-C9C7-4A3C-B3C8-6ECEC1C45E3D}" srcOrd="1" destOrd="0" presId="urn:microsoft.com/office/officeart/2005/8/layout/cycle8"/>
    <dgm:cxn modelId="{15B3C3BA-E72B-4593-AA25-F7799992AC65}" type="presParOf" srcId="{7A3A5649-48D0-4224-9956-2EFB23A1D1B9}" destId="{7DABB2CF-BD82-4CBB-9550-A4AF0BF4EED9}" srcOrd="0" destOrd="0" presId="urn:microsoft.com/office/officeart/2005/8/layout/cycle8"/>
    <dgm:cxn modelId="{232DE8F6-2129-4041-AA54-E563F6583A01}" type="presParOf" srcId="{7A3A5649-48D0-4224-9956-2EFB23A1D1B9}" destId="{6AA2531C-AD82-47BF-B60A-10A98DE745BC}" srcOrd="1" destOrd="0" presId="urn:microsoft.com/office/officeart/2005/8/layout/cycle8"/>
    <dgm:cxn modelId="{84599B33-BEE7-464B-9C47-78A919C12D65}" type="presParOf" srcId="{7A3A5649-48D0-4224-9956-2EFB23A1D1B9}" destId="{7ABB7139-541E-44AF-AD4E-E9F972539766}" srcOrd="2" destOrd="0" presId="urn:microsoft.com/office/officeart/2005/8/layout/cycle8"/>
    <dgm:cxn modelId="{0AE2BAD9-9479-4880-BDE9-309CD2EA2D26}" type="presParOf" srcId="{7A3A5649-48D0-4224-9956-2EFB23A1D1B9}" destId="{487F3AD6-2008-44CB-B915-0F6CED7BC273}" srcOrd="3" destOrd="0" presId="urn:microsoft.com/office/officeart/2005/8/layout/cycle8"/>
    <dgm:cxn modelId="{CEF592B6-2A83-41A3-8F44-1A8CF88C2024}" type="presParOf" srcId="{7A3A5649-48D0-4224-9956-2EFB23A1D1B9}" destId="{54B1D808-F940-4612-A41D-2FD2195DFAAB}" srcOrd="4" destOrd="0" presId="urn:microsoft.com/office/officeart/2005/8/layout/cycle8"/>
    <dgm:cxn modelId="{0DE4DD93-BBE2-47D5-BDD2-B038EA43E6DA}" type="presParOf" srcId="{7A3A5649-48D0-4224-9956-2EFB23A1D1B9}" destId="{FEA443B6-A39B-49A4-878A-AB0B828301D4}" srcOrd="5" destOrd="0" presId="urn:microsoft.com/office/officeart/2005/8/layout/cycle8"/>
    <dgm:cxn modelId="{B3D97418-4A4A-4AC8-AD6C-97F4A17D50C6}" type="presParOf" srcId="{7A3A5649-48D0-4224-9956-2EFB23A1D1B9}" destId="{E6B33122-D9B1-4CB0-8132-C420A6C09047}" srcOrd="6" destOrd="0" presId="urn:microsoft.com/office/officeart/2005/8/layout/cycle8"/>
    <dgm:cxn modelId="{7469425E-3236-4FC6-80F1-B5CFF3B5FD3D}" type="presParOf" srcId="{7A3A5649-48D0-4224-9956-2EFB23A1D1B9}" destId="{0D429B7E-91B7-4B72-939C-0368829CB414}" srcOrd="7" destOrd="0" presId="urn:microsoft.com/office/officeart/2005/8/layout/cycle8"/>
    <dgm:cxn modelId="{30493282-0ECA-47E7-BC70-5BBBD1F9BF12}" type="presParOf" srcId="{7A3A5649-48D0-4224-9956-2EFB23A1D1B9}" destId="{1C2C2D03-3E10-400A-A96C-1CC50249EB03}" srcOrd="8" destOrd="0" presId="urn:microsoft.com/office/officeart/2005/8/layout/cycle8"/>
    <dgm:cxn modelId="{3DFC5A9E-0271-4BB5-9CFD-AA29CF544E1A}" type="presParOf" srcId="{7A3A5649-48D0-4224-9956-2EFB23A1D1B9}" destId="{A461BDFF-9E84-41D7-B3BA-C874247C39E4}" srcOrd="9" destOrd="0" presId="urn:microsoft.com/office/officeart/2005/8/layout/cycle8"/>
    <dgm:cxn modelId="{C4C8C394-5866-4AE1-9B8A-248974499968}" type="presParOf" srcId="{7A3A5649-48D0-4224-9956-2EFB23A1D1B9}" destId="{F429E19D-B61F-4454-A278-E5FDCB0BF7E4}" srcOrd="10" destOrd="0" presId="urn:microsoft.com/office/officeart/2005/8/layout/cycle8"/>
    <dgm:cxn modelId="{87FC66EF-BFAB-4CD2-9322-B148D3C8D9A5}" type="presParOf" srcId="{7A3A5649-48D0-4224-9956-2EFB23A1D1B9}" destId="{292E3148-3ED7-4B2C-8B34-8DFD0B82D68F}" srcOrd="11" destOrd="0" presId="urn:microsoft.com/office/officeart/2005/8/layout/cycle8"/>
    <dgm:cxn modelId="{221D2962-9ED6-4342-B46F-E97F8EA8CA9B}" type="presParOf" srcId="{7A3A5649-48D0-4224-9956-2EFB23A1D1B9}" destId="{8D94D0A1-F136-4300-9154-DCA87470F781}" srcOrd="12" destOrd="0" presId="urn:microsoft.com/office/officeart/2005/8/layout/cycle8"/>
    <dgm:cxn modelId="{0D051656-03DC-4C35-BC31-4449ACA10175}" type="presParOf" srcId="{7A3A5649-48D0-4224-9956-2EFB23A1D1B9}" destId="{128F111E-B02F-4723-A0E6-7A39D565B3F4}" srcOrd="13" destOrd="0" presId="urn:microsoft.com/office/officeart/2005/8/layout/cycle8"/>
    <dgm:cxn modelId="{79C1D3E4-59A3-4B24-9C1C-D3FD05677E81}" type="presParOf" srcId="{7A3A5649-48D0-4224-9956-2EFB23A1D1B9}" destId="{EF2BEAB9-C2D3-4E18-A31B-CB092AB047A6}" srcOrd="14" destOrd="0" presId="urn:microsoft.com/office/officeart/2005/8/layout/cycle8"/>
    <dgm:cxn modelId="{F00E934B-6C3D-4E71-B26F-93D8675A5698}" type="presParOf" srcId="{7A3A5649-48D0-4224-9956-2EFB23A1D1B9}" destId="{DCE4D839-C9C7-4A3C-B3C8-6ECEC1C45E3D}" srcOrd="15" destOrd="0" presId="urn:microsoft.com/office/officeart/2005/8/layout/cycle8"/>
    <dgm:cxn modelId="{431C9D84-800A-478C-9442-C5ED5C64D0A7}" type="presParOf" srcId="{7A3A5649-48D0-4224-9956-2EFB23A1D1B9}" destId="{B3104F3B-09BF-4A4F-BE34-3FC0618C71B0}" srcOrd="16" destOrd="0" presId="urn:microsoft.com/office/officeart/2005/8/layout/cycle8"/>
    <dgm:cxn modelId="{67A2E91B-D7B3-4D67-A3C1-0DC2C79EA6BA}" type="presParOf" srcId="{7A3A5649-48D0-4224-9956-2EFB23A1D1B9}" destId="{9E5F7F5A-ECD4-4B37-8A15-E69250488EAD}" srcOrd="17" destOrd="0" presId="urn:microsoft.com/office/officeart/2005/8/layout/cycle8"/>
    <dgm:cxn modelId="{42AE3C39-B23C-434F-8EBA-C8FAB14E46FA}" type="presParOf" srcId="{7A3A5649-48D0-4224-9956-2EFB23A1D1B9}" destId="{9BB3F98C-DAC7-4405-B757-6421F3E2D426}" srcOrd="18" destOrd="0" presId="urn:microsoft.com/office/officeart/2005/8/layout/cycle8"/>
    <dgm:cxn modelId="{745B6D55-1124-4340-A596-D9723A0D8BEE}" type="presParOf" srcId="{7A3A5649-48D0-4224-9956-2EFB23A1D1B9}" destId="{F96E8918-D2E7-4089-B3C4-CBC532AD53D4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AF8F6DA-1E22-4CB7-A3F9-F8B56D15F6D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F11340EE-4B44-4431-B18D-92BDF1570F96}">
      <dgm:prSet phldrT="[Text]"/>
      <dgm:spPr>
        <a:solidFill>
          <a:srgbClr val="00B0F0"/>
        </a:solidFill>
      </dgm:spPr>
      <dgm:t>
        <a:bodyPr/>
        <a:lstStyle/>
        <a:p>
          <a:r>
            <a:rPr lang="th-TH" b="1" dirty="0" smtClean="0">
              <a:latin typeface="EucrosiaUPC" pitchFamily="18" charset="-34"/>
              <a:cs typeface="EucrosiaUPC" pitchFamily="18" charset="-34"/>
            </a:rPr>
            <a:t>สิ่งที่ต้องคำนึงในการจัดทำแผน</a:t>
          </a:r>
          <a:endParaRPr lang="th-TH" b="1" dirty="0">
            <a:latin typeface="EucrosiaUPC" pitchFamily="18" charset="-34"/>
            <a:cs typeface="EucrosiaUPC" pitchFamily="18" charset="-34"/>
          </a:endParaRPr>
        </a:p>
      </dgm:t>
    </dgm:pt>
    <dgm:pt modelId="{03E14DD9-0142-4ECB-9F42-004C5D0CB400}" type="parTrans" cxnId="{8B9DC463-B6C7-4C76-AD33-ACB742FF037C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EF59D9C-61C0-454F-95CE-1A2A0C86D4F6}" type="sibTrans" cxnId="{8B9DC463-B6C7-4C76-AD33-ACB742FF037C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52A5CF57-7823-4538-83C3-48BC0A60653F}">
      <dgm:prSet phldrT="[Text]" custT="1"/>
      <dgm:spPr>
        <a:solidFill>
          <a:srgbClr val="FFFFB7"/>
        </a:solidFill>
      </dgm:spPr>
      <dgm:t>
        <a:bodyPr anchor="t" anchorCtr="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th-TH" sz="28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งบประมาณที่ใช้ในการจัดซื้อจัดจ้าง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งบดำเนินงาน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ค่าใช้สอย (การจ้างบริการ การเช่าทรัพย์สิน การซ่อมแซมบำรุงรักษาทรัพย์สิน)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ค่าวัสดุ</a:t>
          </a:r>
          <a:b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ค่าสาธารณูปโภค (ที่รัฐไม่ได้ผูกขาดและมีการแข่งขัน)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งบลงทุน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ค่าครุภัณฑ์</a:t>
          </a:r>
          <a:b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ค่าที่ดิน สิ่งก่อสร้าง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งบรายจ่ายอื่น</a:t>
          </a:r>
          <a:r>
            <a:rPr lang="th-TH" sz="2400" b="1" u="none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 </a:t>
          </a: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ที่เบิกจ่ายในลักษณะดังกล่าวข้างต้น, หรือการจ้างที่ปรึกษา</a:t>
          </a:r>
          <a:endParaRPr lang="th-TH" sz="2400" b="1" i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6961084B-AA91-4D48-B0B7-28EAA1923E71}" type="parTrans" cxnId="{ABBD1D4E-FF5A-4FC1-BFC2-A016CA153245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4602962-3E71-497E-AF3A-BC49524158B9}" type="sibTrans" cxnId="{ABBD1D4E-FF5A-4FC1-BFC2-A016CA153245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53172CE-90A8-4884-9FAA-83AC9404A3FF}">
      <dgm:prSet phldrT="[Text]" custT="1"/>
      <dgm:spPr>
        <a:solidFill>
          <a:srgbClr val="CCFFCC"/>
        </a:solidFill>
      </dgm:spPr>
      <dgm:t>
        <a:bodyPr anchor="t" anchorCtr="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th-TH" sz="28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การแบ่งซื้อแบ่งจ้าง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ระเบียบกระทรวงการคลังว่าด้วยการจัดซื้อจัดจ้างฯ ข้อ 20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       </a:t>
          </a:r>
          <a:r>
            <a:rPr lang="th-TH" sz="2400" b="1" i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แบ่งซื้อหรือแบ่งจ้างโดยลดวงเงินที่จะซื้อหรือจ้างในครั้งเดียวกันเพื่อให้วิธีการซื้อหรือจ้างหรืออำนาจในการสั่งซื้อสั่งจ้างเปลี่ยนแปลงไป จะกระทำมิได้ </a:t>
          </a:r>
          <a:endParaRPr lang="en-US" sz="2400" b="1" i="1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i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       กรณีใดจะเป็นการแบ่งซื้อหรือแบ่งจ้างให้พิจารณาถึงวัตถุประสงค์ในการซื้อหรือจ้างครั้งนั้น และความคุ้มค่าของทางราชการเป็นสำคัญ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th-TH" sz="2400" b="1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endParaRPr lang="th-TH" sz="2400" b="1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endParaRPr lang="th-TH" sz="2400" b="1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294A268-F245-42A3-89EA-B3058F87E242}" type="parTrans" cxnId="{186B0692-5B1E-4525-99EC-26403C6439D8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24C8FD76-5CBA-42FB-9520-E10FAF241618}" type="sibTrans" cxnId="{186B0692-5B1E-4525-99EC-26403C6439D8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9D4B43C-E743-4570-AEF4-2765BC23587D}" type="pres">
      <dgm:prSet presAssocID="{0AF8F6DA-1E22-4CB7-A3F9-F8B56D15F6D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3323B62-A247-4C24-ACF7-13F964EAAA9F}" type="pres">
      <dgm:prSet presAssocID="{F11340EE-4B44-4431-B18D-92BDF1570F96}" presName="roof" presStyleLbl="dkBgShp" presStyleIdx="0" presStyleCnt="2" custScaleY="50387" custLinFactNeighborY="-10575"/>
      <dgm:spPr/>
      <dgm:t>
        <a:bodyPr/>
        <a:lstStyle/>
        <a:p>
          <a:endParaRPr lang="th-TH"/>
        </a:p>
      </dgm:t>
    </dgm:pt>
    <dgm:pt modelId="{598449AB-C5CC-4B18-90CB-9E739F500B99}" type="pres">
      <dgm:prSet presAssocID="{F11340EE-4B44-4431-B18D-92BDF1570F96}" presName="pillars" presStyleCnt="0"/>
      <dgm:spPr/>
    </dgm:pt>
    <dgm:pt modelId="{A1521BBA-9E80-4296-ADAF-955B12FEF314}" type="pres">
      <dgm:prSet presAssocID="{F11340EE-4B44-4431-B18D-92BDF1570F96}" presName="pillar1" presStyleLbl="node1" presStyleIdx="0" presStyleCnt="2" custScaleY="13316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E63B074-FA0B-4425-AEE2-63CD718A8D1B}" type="pres">
      <dgm:prSet presAssocID="{A53172CE-90A8-4884-9FAA-83AC9404A3FF}" presName="pillarX" presStyleLbl="node1" presStyleIdx="1" presStyleCnt="2" custScaleY="13365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CA4C8E-9E8A-4178-AF3E-70C5EF382AE2}" type="pres">
      <dgm:prSet presAssocID="{F11340EE-4B44-4431-B18D-92BDF1570F96}" presName="base" presStyleLbl="dkBgShp" presStyleIdx="1" presStyleCnt="2" custFlipVert="0" custScaleY="32144" custLinFactY="26101" custLinFactNeighborY="100000"/>
      <dgm:spPr>
        <a:solidFill>
          <a:srgbClr val="00B0F0"/>
        </a:solidFill>
      </dgm:spPr>
      <dgm:t>
        <a:bodyPr/>
        <a:lstStyle/>
        <a:p>
          <a:endParaRPr lang="th-TH"/>
        </a:p>
      </dgm:t>
    </dgm:pt>
  </dgm:ptLst>
  <dgm:cxnLst>
    <dgm:cxn modelId="{186B0692-5B1E-4525-99EC-26403C6439D8}" srcId="{F11340EE-4B44-4431-B18D-92BDF1570F96}" destId="{A53172CE-90A8-4884-9FAA-83AC9404A3FF}" srcOrd="1" destOrd="0" parTransId="{E294A268-F245-42A3-89EA-B3058F87E242}" sibTransId="{24C8FD76-5CBA-42FB-9520-E10FAF241618}"/>
    <dgm:cxn modelId="{0E578176-A10C-4916-AF27-F1DC6B632009}" type="presOf" srcId="{F11340EE-4B44-4431-B18D-92BDF1570F96}" destId="{D3323B62-A247-4C24-ACF7-13F964EAAA9F}" srcOrd="0" destOrd="0" presId="urn:microsoft.com/office/officeart/2005/8/layout/hList3"/>
    <dgm:cxn modelId="{8B9DC463-B6C7-4C76-AD33-ACB742FF037C}" srcId="{0AF8F6DA-1E22-4CB7-A3F9-F8B56D15F6DE}" destId="{F11340EE-4B44-4431-B18D-92BDF1570F96}" srcOrd="0" destOrd="0" parTransId="{03E14DD9-0142-4ECB-9F42-004C5D0CB400}" sibTransId="{AEF59D9C-61C0-454F-95CE-1A2A0C86D4F6}"/>
    <dgm:cxn modelId="{7996AFA2-0F4B-4B9B-AE6E-0682033E74CE}" type="presOf" srcId="{A53172CE-90A8-4884-9FAA-83AC9404A3FF}" destId="{0E63B074-FA0B-4425-AEE2-63CD718A8D1B}" srcOrd="0" destOrd="0" presId="urn:microsoft.com/office/officeart/2005/8/layout/hList3"/>
    <dgm:cxn modelId="{E616EAAC-7DE2-495C-A1BC-920AEB133CAE}" type="presOf" srcId="{52A5CF57-7823-4538-83C3-48BC0A60653F}" destId="{A1521BBA-9E80-4296-ADAF-955B12FEF314}" srcOrd="0" destOrd="0" presId="urn:microsoft.com/office/officeart/2005/8/layout/hList3"/>
    <dgm:cxn modelId="{2B180DD2-B9C1-431B-A172-734E32D5CF07}" type="presOf" srcId="{0AF8F6DA-1E22-4CB7-A3F9-F8B56D15F6DE}" destId="{F9D4B43C-E743-4570-AEF4-2765BC23587D}" srcOrd="0" destOrd="0" presId="urn:microsoft.com/office/officeart/2005/8/layout/hList3"/>
    <dgm:cxn modelId="{ABBD1D4E-FF5A-4FC1-BFC2-A016CA153245}" srcId="{F11340EE-4B44-4431-B18D-92BDF1570F96}" destId="{52A5CF57-7823-4538-83C3-48BC0A60653F}" srcOrd="0" destOrd="0" parTransId="{6961084B-AA91-4D48-B0B7-28EAA1923E71}" sibTransId="{F4602962-3E71-497E-AF3A-BC49524158B9}"/>
    <dgm:cxn modelId="{5292A982-9208-4DA1-8B3B-F9B2FFAD09F4}" type="presParOf" srcId="{F9D4B43C-E743-4570-AEF4-2765BC23587D}" destId="{D3323B62-A247-4C24-ACF7-13F964EAAA9F}" srcOrd="0" destOrd="0" presId="urn:microsoft.com/office/officeart/2005/8/layout/hList3"/>
    <dgm:cxn modelId="{C22DDEB2-8C07-49FF-AD6D-3907437F7BC6}" type="presParOf" srcId="{F9D4B43C-E743-4570-AEF4-2765BC23587D}" destId="{598449AB-C5CC-4B18-90CB-9E739F500B99}" srcOrd="1" destOrd="0" presId="urn:microsoft.com/office/officeart/2005/8/layout/hList3"/>
    <dgm:cxn modelId="{BFAD0B7F-9FA8-4653-A528-0460855C17F9}" type="presParOf" srcId="{598449AB-C5CC-4B18-90CB-9E739F500B99}" destId="{A1521BBA-9E80-4296-ADAF-955B12FEF314}" srcOrd="0" destOrd="0" presId="urn:microsoft.com/office/officeart/2005/8/layout/hList3"/>
    <dgm:cxn modelId="{0BA8E8C8-83E9-4D44-9307-31E07288D887}" type="presParOf" srcId="{598449AB-C5CC-4B18-90CB-9E739F500B99}" destId="{0E63B074-FA0B-4425-AEE2-63CD718A8D1B}" srcOrd="1" destOrd="0" presId="urn:microsoft.com/office/officeart/2005/8/layout/hList3"/>
    <dgm:cxn modelId="{3866F92D-C577-460B-AE5A-76A6B50DEB69}" type="presParOf" srcId="{F9D4B43C-E743-4570-AEF4-2765BC23587D}" destId="{27CA4C8E-9E8A-4178-AF3E-70C5EF382A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86BF2C6-CA97-411C-98F5-21BEF51C4914}" type="doc">
      <dgm:prSet loTypeId="urn:microsoft.com/office/officeart/2005/8/layout/funnel1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C2F06E10-49F4-4040-953E-AE9DC6B2668F}">
      <dgm:prSet phldrT="[Text]"/>
      <dgm:spPr/>
      <dgm:t>
        <a:bodyPr/>
        <a:lstStyle/>
        <a:p>
          <a:r>
            <a:rPr lang="th-TH" altLang="th-TH" b="1" dirty="0" smtClean="0">
              <a:latin typeface="EucrosiaUPC" pitchFamily="18" charset="-34"/>
              <a:cs typeface="EucrosiaUPC" pitchFamily="18" charset="-34"/>
            </a:rPr>
            <a:t>คุณภาพ</a:t>
          </a:r>
          <a:endParaRPr lang="th-TH" dirty="0"/>
        </a:p>
      </dgm:t>
    </dgm:pt>
    <dgm:pt modelId="{5909E15C-E415-4EE9-AE74-14FC406725ED}" type="parTrans" cxnId="{A3980EDD-AA1B-41E7-A16D-09FBFC23EC2C}">
      <dgm:prSet/>
      <dgm:spPr/>
      <dgm:t>
        <a:bodyPr/>
        <a:lstStyle/>
        <a:p>
          <a:endParaRPr lang="th-TH"/>
        </a:p>
      </dgm:t>
    </dgm:pt>
    <dgm:pt modelId="{0C653B12-CC14-4569-894E-90E6996FBFEA}" type="sibTrans" cxnId="{A3980EDD-AA1B-41E7-A16D-09FBFC23EC2C}">
      <dgm:prSet/>
      <dgm:spPr/>
      <dgm:t>
        <a:bodyPr/>
        <a:lstStyle/>
        <a:p>
          <a:endParaRPr lang="th-TH"/>
        </a:p>
      </dgm:t>
    </dgm:pt>
    <dgm:pt modelId="{5166ECFE-D8C8-4B3D-939C-F1BC839A9336}">
      <dgm:prSet phldrT="[Text]"/>
      <dgm:spPr/>
      <dgm:t>
        <a:bodyPr/>
        <a:lstStyle/>
        <a:p>
          <a:r>
            <a:rPr lang="th-TH" altLang="th-TH" b="1" dirty="0" smtClean="0">
              <a:latin typeface="EucrosiaUPC" pitchFamily="18" charset="-34"/>
              <a:cs typeface="EucrosiaUPC" pitchFamily="18" charset="-34"/>
            </a:rPr>
            <a:t>เทคนิค</a:t>
          </a:r>
          <a:endParaRPr lang="th-TH" dirty="0"/>
        </a:p>
      </dgm:t>
    </dgm:pt>
    <dgm:pt modelId="{20671BA1-C40E-4930-B87C-32ABE265AFA9}" type="parTrans" cxnId="{406AF17E-D0D2-47A2-83C5-7B7A1845EDFE}">
      <dgm:prSet/>
      <dgm:spPr/>
      <dgm:t>
        <a:bodyPr/>
        <a:lstStyle/>
        <a:p>
          <a:endParaRPr lang="th-TH"/>
        </a:p>
      </dgm:t>
    </dgm:pt>
    <dgm:pt modelId="{2033891B-D520-45AB-97C9-EBF6546B020E}" type="sibTrans" cxnId="{406AF17E-D0D2-47A2-83C5-7B7A1845EDFE}">
      <dgm:prSet/>
      <dgm:spPr/>
      <dgm:t>
        <a:bodyPr/>
        <a:lstStyle/>
        <a:p>
          <a:endParaRPr lang="th-TH"/>
        </a:p>
      </dgm:t>
    </dgm:pt>
    <dgm:pt modelId="{8AEDD405-9B4C-41D5-9F00-257D8519DA80}">
      <dgm:prSet phldrT="[Text]" custT="1"/>
      <dgm:spPr>
        <a:solidFill>
          <a:srgbClr val="0000FF"/>
        </a:solidFill>
      </dgm:spPr>
      <dgm:t>
        <a:bodyPr/>
        <a:lstStyle/>
        <a:p>
          <a:r>
            <a: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วัตถุ</a:t>
          </a:r>
          <a:br>
            <a: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ประสงค์</a:t>
          </a:r>
          <a:endParaRPr lang="th-TH" sz="2400" b="1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gm:t>
    </dgm:pt>
    <dgm:pt modelId="{CDE25EAC-8782-4092-957E-78EEE5BD1551}" type="parTrans" cxnId="{7207F178-A075-4FB7-9A27-D56504FFE90E}">
      <dgm:prSet/>
      <dgm:spPr/>
      <dgm:t>
        <a:bodyPr/>
        <a:lstStyle/>
        <a:p>
          <a:endParaRPr lang="th-TH"/>
        </a:p>
      </dgm:t>
    </dgm:pt>
    <dgm:pt modelId="{2BD167C5-1AE2-4FE7-8A81-6B816B6EB109}" type="sibTrans" cxnId="{7207F178-A075-4FB7-9A27-D56504FFE90E}">
      <dgm:prSet/>
      <dgm:spPr/>
      <dgm:t>
        <a:bodyPr/>
        <a:lstStyle/>
        <a:p>
          <a:endParaRPr lang="th-TH"/>
        </a:p>
      </dgm:t>
    </dgm:pt>
    <dgm:pt modelId="{74FE2A4F-9B17-48B9-A26D-BC8AFE2A243F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rPr>
            <a:t>Specification</a:t>
          </a:r>
          <a:endParaRPr lang="th-TH" b="1" dirty="0">
            <a:solidFill>
              <a:srgbClr val="FF0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  <a:reflection blurRad="6350" stA="55000" endA="300" endPos="45500" dir="5400000" sy="-100000" algn="bl" rotWithShape="0"/>
            </a:effectLst>
          </a:endParaRPr>
        </a:p>
      </dgm:t>
    </dgm:pt>
    <dgm:pt modelId="{7F7E220E-DCDC-45A6-B184-B1600FE6A223}" type="parTrans" cxnId="{B68F5B09-EBF9-421A-BB96-4EC63D243145}">
      <dgm:prSet/>
      <dgm:spPr/>
      <dgm:t>
        <a:bodyPr/>
        <a:lstStyle/>
        <a:p>
          <a:endParaRPr lang="th-TH"/>
        </a:p>
      </dgm:t>
    </dgm:pt>
    <dgm:pt modelId="{EDF334A8-E1CA-4E0C-A5C7-518654002120}" type="sibTrans" cxnId="{B68F5B09-EBF9-421A-BB96-4EC63D243145}">
      <dgm:prSet/>
      <dgm:spPr/>
      <dgm:t>
        <a:bodyPr/>
        <a:lstStyle/>
        <a:p>
          <a:endParaRPr lang="th-TH"/>
        </a:p>
      </dgm:t>
    </dgm:pt>
    <dgm:pt modelId="{6CFE4C2F-4A73-4A8C-9292-A04ED3A72981}" type="pres">
      <dgm:prSet presAssocID="{F86BF2C6-CA97-411C-98F5-21BEF51C491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9756A10-4A59-4495-9057-A21B4049CD0C}" type="pres">
      <dgm:prSet presAssocID="{F86BF2C6-CA97-411C-98F5-21BEF51C4914}" presName="ellipse" presStyleLbl="trBgShp" presStyleIdx="0" presStyleCnt="1" custLinFactNeighborX="13901" custLinFactNeighborY="-266"/>
      <dgm:spPr>
        <a:solidFill>
          <a:srgbClr val="0070C0">
            <a:alpha val="40000"/>
          </a:srgbClr>
        </a:solidFill>
      </dgm:spPr>
    </dgm:pt>
    <dgm:pt modelId="{9A549AF5-9F72-4EAD-9E1D-9E34B79D1F4C}" type="pres">
      <dgm:prSet presAssocID="{F86BF2C6-CA97-411C-98F5-21BEF51C4914}" presName="arrow1" presStyleLbl="fgShp" presStyleIdx="0" presStyleCnt="1" custLinFactNeighborX="74020" custLinFactNeighborY="174"/>
      <dgm:spPr>
        <a:solidFill>
          <a:srgbClr val="3399FF"/>
        </a:solidFill>
      </dgm:spPr>
    </dgm:pt>
    <dgm:pt modelId="{E2F1EB12-4282-4A60-87A6-12B4239F8FD8}" type="pres">
      <dgm:prSet presAssocID="{F86BF2C6-CA97-411C-98F5-21BEF51C4914}" presName="rectangle" presStyleLbl="revTx" presStyleIdx="0" presStyleCnt="1" custLinFactNeighborX="15122" custLinFactNeighborY="-456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733259-5C13-4251-A3DD-95E1371C87E8}" type="pres">
      <dgm:prSet presAssocID="{5166ECFE-D8C8-4B3D-939C-F1BC839A9336}" presName="item1" presStyleLbl="node1" presStyleIdx="0" presStyleCnt="3" custLinFactNeighborX="41122" custLinFactNeighborY="6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E1FF109-F1EB-475A-89EE-A7AD6F56935E}" type="pres">
      <dgm:prSet presAssocID="{8AEDD405-9B4C-41D5-9F00-257D8519DA80}" presName="item2" presStyleLbl="node1" presStyleIdx="1" presStyleCnt="3" custLinFactNeighborX="41122" custLinFactNeighborY="-678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5C01A4-6C44-4670-AA4E-D169221BD220}" type="pres">
      <dgm:prSet presAssocID="{74FE2A4F-9B17-48B9-A26D-BC8AFE2A243F}" presName="item3" presStyleLbl="node1" presStyleIdx="2" presStyleCnt="3" custLinFactNeighborX="41122" custLinFactNeighborY="6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3A54F77-EBFA-43E0-9F05-51360EB381BC}" type="pres">
      <dgm:prSet presAssocID="{F86BF2C6-CA97-411C-98F5-21BEF51C4914}" presName="funnel" presStyleLbl="trAlignAcc1" presStyleIdx="0" presStyleCnt="1" custLinFactNeighborX="13218" custLinFactNeighborY="25"/>
      <dgm:spPr>
        <a:solidFill>
          <a:srgbClr val="CCFFFF">
            <a:alpha val="4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</dgm:ptLst>
  <dgm:cxnLst>
    <dgm:cxn modelId="{6DCB6078-5AC0-4896-B21A-DC9F83CEEE5F}" type="presOf" srcId="{8AEDD405-9B4C-41D5-9F00-257D8519DA80}" destId="{C7733259-5C13-4251-A3DD-95E1371C87E8}" srcOrd="0" destOrd="0" presId="urn:microsoft.com/office/officeart/2005/8/layout/funnel1"/>
    <dgm:cxn modelId="{75836C7F-1EB2-445E-A290-FE2D5878780E}" type="presOf" srcId="{C2F06E10-49F4-4040-953E-AE9DC6B2668F}" destId="{D55C01A4-6C44-4670-AA4E-D169221BD220}" srcOrd="0" destOrd="0" presId="urn:microsoft.com/office/officeart/2005/8/layout/funnel1"/>
    <dgm:cxn modelId="{7207F178-A075-4FB7-9A27-D56504FFE90E}" srcId="{F86BF2C6-CA97-411C-98F5-21BEF51C4914}" destId="{8AEDD405-9B4C-41D5-9F00-257D8519DA80}" srcOrd="2" destOrd="0" parTransId="{CDE25EAC-8782-4092-957E-78EEE5BD1551}" sibTransId="{2BD167C5-1AE2-4FE7-8A81-6B816B6EB109}"/>
    <dgm:cxn modelId="{A3980EDD-AA1B-41E7-A16D-09FBFC23EC2C}" srcId="{F86BF2C6-CA97-411C-98F5-21BEF51C4914}" destId="{C2F06E10-49F4-4040-953E-AE9DC6B2668F}" srcOrd="0" destOrd="0" parTransId="{5909E15C-E415-4EE9-AE74-14FC406725ED}" sibTransId="{0C653B12-CC14-4569-894E-90E6996FBFEA}"/>
    <dgm:cxn modelId="{CCAB94AF-5420-4E85-9F3E-8FC1BD539E35}" type="presOf" srcId="{F86BF2C6-CA97-411C-98F5-21BEF51C4914}" destId="{6CFE4C2F-4A73-4A8C-9292-A04ED3A72981}" srcOrd="0" destOrd="0" presId="urn:microsoft.com/office/officeart/2005/8/layout/funnel1"/>
    <dgm:cxn modelId="{C311A2DD-BB80-427B-9359-363223377B02}" type="presOf" srcId="{5166ECFE-D8C8-4B3D-939C-F1BC839A9336}" destId="{2E1FF109-F1EB-475A-89EE-A7AD6F56935E}" srcOrd="0" destOrd="0" presId="urn:microsoft.com/office/officeart/2005/8/layout/funnel1"/>
    <dgm:cxn modelId="{6FC97223-06B5-4336-95C5-9E3EB3E73D12}" type="presOf" srcId="{74FE2A4F-9B17-48B9-A26D-BC8AFE2A243F}" destId="{E2F1EB12-4282-4A60-87A6-12B4239F8FD8}" srcOrd="0" destOrd="0" presId="urn:microsoft.com/office/officeart/2005/8/layout/funnel1"/>
    <dgm:cxn modelId="{406AF17E-D0D2-47A2-83C5-7B7A1845EDFE}" srcId="{F86BF2C6-CA97-411C-98F5-21BEF51C4914}" destId="{5166ECFE-D8C8-4B3D-939C-F1BC839A9336}" srcOrd="1" destOrd="0" parTransId="{20671BA1-C40E-4930-B87C-32ABE265AFA9}" sibTransId="{2033891B-D520-45AB-97C9-EBF6546B020E}"/>
    <dgm:cxn modelId="{B68F5B09-EBF9-421A-BB96-4EC63D243145}" srcId="{F86BF2C6-CA97-411C-98F5-21BEF51C4914}" destId="{74FE2A4F-9B17-48B9-A26D-BC8AFE2A243F}" srcOrd="3" destOrd="0" parTransId="{7F7E220E-DCDC-45A6-B184-B1600FE6A223}" sibTransId="{EDF334A8-E1CA-4E0C-A5C7-518654002120}"/>
    <dgm:cxn modelId="{8B9C1924-76B3-429A-BA57-6D05DC4E50EB}" type="presParOf" srcId="{6CFE4C2F-4A73-4A8C-9292-A04ED3A72981}" destId="{79756A10-4A59-4495-9057-A21B4049CD0C}" srcOrd="0" destOrd="0" presId="urn:microsoft.com/office/officeart/2005/8/layout/funnel1"/>
    <dgm:cxn modelId="{83209E34-0ADF-4892-AF3F-301B6A994454}" type="presParOf" srcId="{6CFE4C2F-4A73-4A8C-9292-A04ED3A72981}" destId="{9A549AF5-9F72-4EAD-9E1D-9E34B79D1F4C}" srcOrd="1" destOrd="0" presId="urn:microsoft.com/office/officeart/2005/8/layout/funnel1"/>
    <dgm:cxn modelId="{80BBC531-2A11-438F-81E9-53A9A1C7EAA2}" type="presParOf" srcId="{6CFE4C2F-4A73-4A8C-9292-A04ED3A72981}" destId="{E2F1EB12-4282-4A60-87A6-12B4239F8FD8}" srcOrd="2" destOrd="0" presId="urn:microsoft.com/office/officeart/2005/8/layout/funnel1"/>
    <dgm:cxn modelId="{A6682833-A44A-4AC5-B29F-0F7D9BD94654}" type="presParOf" srcId="{6CFE4C2F-4A73-4A8C-9292-A04ED3A72981}" destId="{C7733259-5C13-4251-A3DD-95E1371C87E8}" srcOrd="3" destOrd="0" presId="urn:microsoft.com/office/officeart/2005/8/layout/funnel1"/>
    <dgm:cxn modelId="{0F696A05-0F37-4BAA-8001-55CB46A1A1A8}" type="presParOf" srcId="{6CFE4C2F-4A73-4A8C-9292-A04ED3A72981}" destId="{2E1FF109-F1EB-475A-89EE-A7AD6F56935E}" srcOrd="4" destOrd="0" presId="urn:microsoft.com/office/officeart/2005/8/layout/funnel1"/>
    <dgm:cxn modelId="{C8B232E5-6338-4C60-889A-8FE7ABAF7E0A}" type="presParOf" srcId="{6CFE4C2F-4A73-4A8C-9292-A04ED3A72981}" destId="{D55C01A4-6C44-4670-AA4E-D169221BD220}" srcOrd="5" destOrd="0" presId="urn:microsoft.com/office/officeart/2005/8/layout/funnel1"/>
    <dgm:cxn modelId="{1CFAA197-2FD1-40C5-8AA7-4270021F8233}" type="presParOf" srcId="{6CFE4C2F-4A73-4A8C-9292-A04ED3A72981}" destId="{53A54F77-EBFA-43E0-9F05-51360EB381BC}" srcOrd="6" destOrd="0" presId="urn:microsoft.com/office/officeart/2005/8/layout/funnel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9C66125-3433-454E-A783-794B493317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BC3BFE9-5516-4C41-8E01-32E3B5A2CA37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sz="17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8EDFE48D-DA1A-48C1-A29E-0B9AC3FD42A7}" type="par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44FDB36-D6C6-4526-A50D-F1B8E5152BBA}" type="sib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E910D17-1BDA-474C-B9AD-3EE713572051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1623B390-BECF-4288-AC11-947525674DBA}" type="parTrans" cxnId="{964DF3AA-296D-4CD8-9CA0-5081FCF408C9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36017EF-7232-4355-A424-0CBC727442BD}" type="sibTrans" cxnId="{964DF3AA-296D-4CD8-9CA0-5081FCF408C9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BFDC24C8-54AF-4A22-B600-CC0BF0117F47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D9E201E-34EE-4EC0-AC03-7F5C4225BBFA}" type="parTrans" cxnId="{14178D22-07A7-499F-8C70-46D6F827CFFF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CC4C6F27-A569-4FF1-948C-70942235EE58}" type="sibTrans" cxnId="{14178D22-07A7-499F-8C70-46D6F827CFFF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899021A-AAD8-4EB5-8B31-FFA21DB09A74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A710669-4469-4851-9086-00A8E7D51E46}" type="parTrans" cxnId="{8ABA9BEE-35AB-469A-8BD1-02C5E63CB2CD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2C61F04-B6BD-4D45-98B7-E44B38D12F87}" type="sibTrans" cxnId="{8ABA9BEE-35AB-469A-8BD1-02C5E63CB2CD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FD6A2FE-E624-4E8F-B55B-DA2064C8B81C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ราคามาตรฐานของสำนักงบประมาณหรือหน่วยงานอื่น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C71E116A-64D4-48FE-AE62-61686E862F4A}" type="parTrans" cxnId="{8F647B9E-FF30-4E66-8048-7696A9FF1314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E67916A-A370-4F9A-A734-8615E7A06E04}" type="sibTrans" cxnId="{8F647B9E-FF30-4E66-8048-7696A9FF131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D16DF52-EB6B-45CA-B0B1-8AF4AF73B2DB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7ED8134-9D40-4E14-89C1-CDF43FFA2B64}" type="parTrans" cxnId="{4E321C13-E869-413E-A0EF-ADBE35B682B3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1E4E940-6807-4EF6-B3C6-76F1CFA9F4A6}" type="sibTrans" cxnId="{4E321C13-E869-413E-A0EF-ADBE35B682B3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796A604-7B31-45D2-A395-85C0162F699A}" type="pres">
      <dgm:prSet presAssocID="{69C66125-3433-454E-A783-794B493317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5212CB3F-917D-469D-B565-A5B10E0A5EF7}" type="pres">
      <dgm:prSet presAssocID="{1BC3BFE9-5516-4C41-8E01-32E3B5A2CA37}" presName="hierRoot1" presStyleCnt="0"/>
      <dgm:spPr/>
    </dgm:pt>
    <dgm:pt modelId="{D7C1EF3B-81F6-4615-AA4B-4C68CD23F4ED}" type="pres">
      <dgm:prSet presAssocID="{1BC3BFE9-5516-4C41-8E01-32E3B5A2CA37}" presName="composite" presStyleCnt="0"/>
      <dgm:spPr/>
    </dgm:pt>
    <dgm:pt modelId="{C54016BD-8060-4AF5-807D-3E3D2794743B}" type="pres">
      <dgm:prSet presAssocID="{1BC3BFE9-5516-4C41-8E01-32E3B5A2CA37}" presName="background" presStyleLbl="node0" presStyleIdx="0" presStyleCnt="1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7CE7765C-1109-4FB1-A055-D9A1736B8B0A}" type="pres">
      <dgm:prSet presAssocID="{1BC3BFE9-5516-4C41-8E01-32E3B5A2CA37}" presName="text" presStyleLbl="fgAcc0" presStyleIdx="0" presStyleCnt="1" custScaleX="248089" custLinFactNeighborX="0" custLinFactNeighborY="200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02E4D32-BB96-4293-B85A-6A4C2AD31D44}" type="pres">
      <dgm:prSet presAssocID="{1BC3BFE9-5516-4C41-8E01-32E3B5A2CA37}" presName="hierChild2" presStyleCnt="0"/>
      <dgm:spPr/>
    </dgm:pt>
    <dgm:pt modelId="{74BDF6BB-7B16-4D99-ABEE-42C0034BF030}" type="pres">
      <dgm:prSet presAssocID="{1623B390-BECF-4288-AC11-947525674DBA}" presName="Name10" presStyleLbl="parChTrans1D2" presStyleIdx="0" presStyleCnt="2"/>
      <dgm:spPr/>
      <dgm:t>
        <a:bodyPr/>
        <a:lstStyle/>
        <a:p>
          <a:endParaRPr lang="th-TH"/>
        </a:p>
      </dgm:t>
    </dgm:pt>
    <dgm:pt modelId="{A767BFA2-4E8F-4FF5-B597-9BAFEF9B58DD}" type="pres">
      <dgm:prSet presAssocID="{3E910D17-1BDA-474C-B9AD-3EE713572051}" presName="hierRoot2" presStyleCnt="0"/>
      <dgm:spPr/>
    </dgm:pt>
    <dgm:pt modelId="{4228C040-7CC2-4185-9A94-A918F3859EB8}" type="pres">
      <dgm:prSet presAssocID="{3E910D17-1BDA-474C-B9AD-3EE713572051}" presName="composite2" presStyleCnt="0"/>
      <dgm:spPr/>
    </dgm:pt>
    <dgm:pt modelId="{25DAEB73-64CE-4B4E-86E2-8D9774AE4274}" type="pres">
      <dgm:prSet presAssocID="{3E910D17-1BDA-474C-B9AD-3EE713572051}" presName="background2" presStyleLbl="node2" presStyleIdx="0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E64321D-477D-41AB-B86D-F833CF4DCEAE}" type="pres">
      <dgm:prSet presAssocID="{3E910D17-1BDA-474C-B9AD-3EE713572051}" presName="text2" presStyleLbl="fgAcc2" presStyleIdx="0" presStyleCnt="2" custLinFactNeighborX="-981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FCBE649-8228-4D12-91A6-CEC3E0518298}" type="pres">
      <dgm:prSet presAssocID="{3E910D17-1BDA-474C-B9AD-3EE713572051}" presName="hierChild3" presStyleCnt="0"/>
      <dgm:spPr/>
    </dgm:pt>
    <dgm:pt modelId="{2FBA69C9-BCCE-4C41-BDFC-4110E86BC3FA}" type="pres">
      <dgm:prSet presAssocID="{9D9E201E-34EE-4EC0-AC03-7F5C4225BBFA}" presName="Name17" presStyleLbl="parChTrans1D3" presStyleIdx="0" presStyleCnt="3"/>
      <dgm:spPr/>
      <dgm:t>
        <a:bodyPr/>
        <a:lstStyle/>
        <a:p>
          <a:endParaRPr lang="th-TH"/>
        </a:p>
      </dgm:t>
    </dgm:pt>
    <dgm:pt modelId="{B704B303-6AC7-4733-9F06-882231951AAE}" type="pres">
      <dgm:prSet presAssocID="{BFDC24C8-54AF-4A22-B600-CC0BF0117F47}" presName="hierRoot3" presStyleCnt="0"/>
      <dgm:spPr/>
    </dgm:pt>
    <dgm:pt modelId="{BA98BAB1-9A35-4689-B5E2-13F30566F60C}" type="pres">
      <dgm:prSet presAssocID="{BFDC24C8-54AF-4A22-B600-CC0BF0117F47}" presName="composite3" presStyleCnt="0"/>
      <dgm:spPr/>
    </dgm:pt>
    <dgm:pt modelId="{D45A1378-B308-4A5E-8D88-65D387AF0D58}" type="pres">
      <dgm:prSet presAssocID="{BFDC24C8-54AF-4A22-B600-CC0BF0117F47}" presName="background3" presStyleLbl="node3" presStyleIdx="0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2B7515EA-CFC0-4EFC-B306-FF5709A44350}" type="pres">
      <dgm:prSet presAssocID="{BFDC24C8-54AF-4A22-B600-CC0BF0117F4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238CAB1-A61A-4953-9605-E9FA6AAF081F}" type="pres">
      <dgm:prSet presAssocID="{BFDC24C8-54AF-4A22-B600-CC0BF0117F47}" presName="hierChild4" presStyleCnt="0"/>
      <dgm:spPr/>
    </dgm:pt>
    <dgm:pt modelId="{2DF7C1A3-90B9-442D-B278-8D00DD25F3C2}" type="pres">
      <dgm:prSet presAssocID="{9A710669-4469-4851-9086-00A8E7D51E46}" presName="Name17" presStyleLbl="parChTrans1D3" presStyleIdx="1" presStyleCnt="3"/>
      <dgm:spPr/>
      <dgm:t>
        <a:bodyPr/>
        <a:lstStyle/>
        <a:p>
          <a:endParaRPr lang="th-TH"/>
        </a:p>
      </dgm:t>
    </dgm:pt>
    <dgm:pt modelId="{6FC06684-B4EC-41E1-80FB-A3CB73B6DFFC}" type="pres">
      <dgm:prSet presAssocID="{A899021A-AAD8-4EB5-8B31-FFA21DB09A74}" presName="hierRoot3" presStyleCnt="0"/>
      <dgm:spPr/>
    </dgm:pt>
    <dgm:pt modelId="{CE6A509A-D68B-484E-8A7B-D9FF2D422516}" type="pres">
      <dgm:prSet presAssocID="{A899021A-AAD8-4EB5-8B31-FFA21DB09A74}" presName="composite3" presStyleCnt="0"/>
      <dgm:spPr/>
    </dgm:pt>
    <dgm:pt modelId="{4CB19E09-393F-4C20-942C-F588D0367638}" type="pres">
      <dgm:prSet presAssocID="{A899021A-AAD8-4EB5-8B31-FFA21DB09A74}" presName="background3" presStyleLbl="node3" presStyleIdx="1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CB115447-490D-4B2E-8181-7F54E4AF58EF}" type="pres">
      <dgm:prSet presAssocID="{A899021A-AAD8-4EB5-8B31-FFA21DB09A74}" presName="text3" presStyleLbl="fgAcc3" presStyleIdx="1" presStyleCnt="3" custLinFactNeighborX="-2561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EF6F96C-0851-43BD-B3D2-3E5156130FBC}" type="pres">
      <dgm:prSet presAssocID="{A899021A-AAD8-4EB5-8B31-FFA21DB09A74}" presName="hierChild4" presStyleCnt="0"/>
      <dgm:spPr/>
    </dgm:pt>
    <dgm:pt modelId="{FF6B47DF-05A2-4C7E-BF19-2C6753502FD1}" type="pres">
      <dgm:prSet presAssocID="{C71E116A-64D4-48FE-AE62-61686E862F4A}" presName="Name10" presStyleLbl="parChTrans1D2" presStyleIdx="1" presStyleCnt="2"/>
      <dgm:spPr/>
      <dgm:t>
        <a:bodyPr/>
        <a:lstStyle/>
        <a:p>
          <a:endParaRPr lang="th-TH"/>
        </a:p>
      </dgm:t>
    </dgm:pt>
    <dgm:pt modelId="{9F998E11-41D5-438F-AE07-1327FF6EE029}" type="pres">
      <dgm:prSet presAssocID="{1FD6A2FE-E624-4E8F-B55B-DA2064C8B81C}" presName="hierRoot2" presStyleCnt="0"/>
      <dgm:spPr/>
    </dgm:pt>
    <dgm:pt modelId="{09309310-39A8-4D3A-B846-907A9BC26CCA}" type="pres">
      <dgm:prSet presAssocID="{1FD6A2FE-E624-4E8F-B55B-DA2064C8B81C}" presName="composite2" presStyleCnt="0"/>
      <dgm:spPr/>
    </dgm:pt>
    <dgm:pt modelId="{4397ADF7-5871-454C-887B-D120E1790098}" type="pres">
      <dgm:prSet presAssocID="{1FD6A2FE-E624-4E8F-B55B-DA2064C8B81C}" presName="background2" presStyleLbl="node2" presStyleIdx="1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63E58AB-0640-4DB9-A902-0C9D36C539BF}" type="pres">
      <dgm:prSet presAssocID="{1FD6A2FE-E624-4E8F-B55B-DA2064C8B81C}" presName="text2" presStyleLbl="fgAcc2" presStyleIdx="1" presStyleCnt="2" custLinFactNeighborX="1722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2A20752-A65C-43E8-BF93-F0004B9E0870}" type="pres">
      <dgm:prSet presAssocID="{1FD6A2FE-E624-4E8F-B55B-DA2064C8B81C}" presName="hierChild3" presStyleCnt="0"/>
      <dgm:spPr/>
    </dgm:pt>
    <dgm:pt modelId="{D929A59B-5A79-4B3F-B288-D6710EBFA3E0}" type="pres">
      <dgm:prSet presAssocID="{47ED8134-9D40-4E14-89C1-CDF43FFA2B64}" presName="Name17" presStyleLbl="parChTrans1D3" presStyleIdx="2" presStyleCnt="3"/>
      <dgm:spPr/>
      <dgm:t>
        <a:bodyPr/>
        <a:lstStyle/>
        <a:p>
          <a:endParaRPr lang="th-TH"/>
        </a:p>
      </dgm:t>
    </dgm:pt>
    <dgm:pt modelId="{559AD5B2-71FC-43BB-A189-A0D988A70CFB}" type="pres">
      <dgm:prSet presAssocID="{3D16DF52-EB6B-45CA-B0B1-8AF4AF73B2DB}" presName="hierRoot3" presStyleCnt="0"/>
      <dgm:spPr/>
    </dgm:pt>
    <dgm:pt modelId="{E28A0904-CF13-4699-85CD-2367CE9D566B}" type="pres">
      <dgm:prSet presAssocID="{3D16DF52-EB6B-45CA-B0B1-8AF4AF73B2DB}" presName="composite3" presStyleCnt="0"/>
      <dgm:spPr/>
    </dgm:pt>
    <dgm:pt modelId="{7A36103A-EE62-49A1-B03F-9DE4C6301F03}" type="pres">
      <dgm:prSet presAssocID="{3D16DF52-EB6B-45CA-B0B1-8AF4AF73B2DB}" presName="background3" presStyleLbl="node3" presStyleIdx="2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5BE78546-3892-4448-9985-8D8CDDAD08BD}" type="pres">
      <dgm:prSet presAssocID="{3D16DF52-EB6B-45CA-B0B1-8AF4AF73B2DB}" presName="text3" presStyleLbl="fgAcc3" presStyleIdx="2" presStyleCnt="3" custLinFactNeighborX="-1999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C67F567-EF2A-448A-96DA-AC0DC4FBA6BC}" type="pres">
      <dgm:prSet presAssocID="{3D16DF52-EB6B-45CA-B0B1-8AF4AF73B2DB}" presName="hierChild4" presStyleCnt="0"/>
      <dgm:spPr/>
    </dgm:pt>
  </dgm:ptLst>
  <dgm:cxnLst>
    <dgm:cxn modelId="{4E321C13-E869-413E-A0EF-ADBE35B682B3}" srcId="{1FD6A2FE-E624-4E8F-B55B-DA2064C8B81C}" destId="{3D16DF52-EB6B-45CA-B0B1-8AF4AF73B2DB}" srcOrd="0" destOrd="0" parTransId="{47ED8134-9D40-4E14-89C1-CDF43FFA2B64}" sibTransId="{71E4E940-6807-4EF6-B3C6-76F1CFA9F4A6}"/>
    <dgm:cxn modelId="{07AFD49D-D419-48D6-BB4E-A485C6E4DC6B}" type="presOf" srcId="{1BC3BFE9-5516-4C41-8E01-32E3B5A2CA37}" destId="{7CE7765C-1109-4FB1-A055-D9A1736B8B0A}" srcOrd="0" destOrd="0" presId="urn:microsoft.com/office/officeart/2005/8/layout/hierarchy1"/>
    <dgm:cxn modelId="{6DBBC110-EFA4-450C-8EF9-CD1FDF5AEB64}" type="presOf" srcId="{9D9E201E-34EE-4EC0-AC03-7F5C4225BBFA}" destId="{2FBA69C9-BCCE-4C41-BDFC-4110E86BC3FA}" srcOrd="0" destOrd="0" presId="urn:microsoft.com/office/officeart/2005/8/layout/hierarchy1"/>
    <dgm:cxn modelId="{14178D22-07A7-499F-8C70-46D6F827CFFF}" srcId="{3E910D17-1BDA-474C-B9AD-3EE713572051}" destId="{BFDC24C8-54AF-4A22-B600-CC0BF0117F47}" srcOrd="0" destOrd="0" parTransId="{9D9E201E-34EE-4EC0-AC03-7F5C4225BBFA}" sibTransId="{CC4C6F27-A569-4FF1-948C-70942235EE58}"/>
    <dgm:cxn modelId="{8F647B9E-FF30-4E66-8048-7696A9FF1314}" srcId="{1BC3BFE9-5516-4C41-8E01-32E3B5A2CA37}" destId="{1FD6A2FE-E624-4E8F-B55B-DA2064C8B81C}" srcOrd="1" destOrd="0" parTransId="{C71E116A-64D4-48FE-AE62-61686E862F4A}" sibTransId="{0E67916A-A370-4F9A-A734-8615E7A06E04}"/>
    <dgm:cxn modelId="{6D5E70C2-414B-4823-8D83-20FF7448F545}" type="presOf" srcId="{69C66125-3433-454E-A783-794B49331728}" destId="{7796A604-7B31-45D2-A395-85C0162F699A}" srcOrd="0" destOrd="0" presId="urn:microsoft.com/office/officeart/2005/8/layout/hierarchy1"/>
    <dgm:cxn modelId="{964DF3AA-296D-4CD8-9CA0-5081FCF408C9}" srcId="{1BC3BFE9-5516-4C41-8E01-32E3B5A2CA37}" destId="{3E910D17-1BDA-474C-B9AD-3EE713572051}" srcOrd="0" destOrd="0" parTransId="{1623B390-BECF-4288-AC11-947525674DBA}" sibTransId="{F36017EF-7232-4355-A424-0CBC727442BD}"/>
    <dgm:cxn modelId="{152C2C99-C11C-4513-9558-9E85046BCB8A}" type="presOf" srcId="{3D16DF52-EB6B-45CA-B0B1-8AF4AF73B2DB}" destId="{5BE78546-3892-4448-9985-8D8CDDAD08BD}" srcOrd="0" destOrd="0" presId="urn:microsoft.com/office/officeart/2005/8/layout/hierarchy1"/>
    <dgm:cxn modelId="{7F27B9E6-95A3-4147-AB7E-FDB277CB5FFC}" type="presOf" srcId="{9A710669-4469-4851-9086-00A8E7D51E46}" destId="{2DF7C1A3-90B9-442D-B278-8D00DD25F3C2}" srcOrd="0" destOrd="0" presId="urn:microsoft.com/office/officeart/2005/8/layout/hierarchy1"/>
    <dgm:cxn modelId="{8ABA9BEE-35AB-469A-8BD1-02C5E63CB2CD}" srcId="{3E910D17-1BDA-474C-B9AD-3EE713572051}" destId="{A899021A-AAD8-4EB5-8B31-FFA21DB09A74}" srcOrd="1" destOrd="0" parTransId="{9A710669-4469-4851-9086-00A8E7D51E46}" sibTransId="{A2C61F04-B6BD-4D45-98B7-E44B38D12F87}"/>
    <dgm:cxn modelId="{BD55A196-444F-4741-817B-84ABB45C7115}" type="presOf" srcId="{C71E116A-64D4-48FE-AE62-61686E862F4A}" destId="{FF6B47DF-05A2-4C7E-BF19-2C6753502FD1}" srcOrd="0" destOrd="0" presId="urn:microsoft.com/office/officeart/2005/8/layout/hierarchy1"/>
    <dgm:cxn modelId="{B144999C-8FF6-40EF-B3DF-CA9F5C9D02CB}" srcId="{69C66125-3433-454E-A783-794B49331728}" destId="{1BC3BFE9-5516-4C41-8E01-32E3B5A2CA37}" srcOrd="0" destOrd="0" parTransId="{8EDFE48D-DA1A-48C1-A29E-0B9AC3FD42A7}" sibTransId="{344FDB36-D6C6-4526-A50D-F1B8E5152BBA}"/>
    <dgm:cxn modelId="{C3612744-EEF7-4F8C-8813-D160510DC4FD}" type="presOf" srcId="{BFDC24C8-54AF-4A22-B600-CC0BF0117F47}" destId="{2B7515EA-CFC0-4EFC-B306-FF5709A44350}" srcOrd="0" destOrd="0" presId="urn:microsoft.com/office/officeart/2005/8/layout/hierarchy1"/>
    <dgm:cxn modelId="{17981B54-3471-4303-9679-E0405CFFBCA8}" type="presOf" srcId="{47ED8134-9D40-4E14-89C1-CDF43FFA2B64}" destId="{D929A59B-5A79-4B3F-B288-D6710EBFA3E0}" srcOrd="0" destOrd="0" presId="urn:microsoft.com/office/officeart/2005/8/layout/hierarchy1"/>
    <dgm:cxn modelId="{885C4924-2F86-41C3-8A8D-DB34EFBED1B4}" type="presOf" srcId="{3E910D17-1BDA-474C-B9AD-3EE713572051}" destId="{3E64321D-477D-41AB-B86D-F833CF4DCEAE}" srcOrd="0" destOrd="0" presId="urn:microsoft.com/office/officeart/2005/8/layout/hierarchy1"/>
    <dgm:cxn modelId="{A7E053AD-B744-4F1F-A62C-FCC02581CCE1}" type="presOf" srcId="{A899021A-AAD8-4EB5-8B31-FFA21DB09A74}" destId="{CB115447-490D-4B2E-8181-7F54E4AF58EF}" srcOrd="0" destOrd="0" presId="urn:microsoft.com/office/officeart/2005/8/layout/hierarchy1"/>
    <dgm:cxn modelId="{9818AD87-C45A-482D-996B-5C0F3DC7AAFE}" type="presOf" srcId="{1623B390-BECF-4288-AC11-947525674DBA}" destId="{74BDF6BB-7B16-4D99-ABEE-42C0034BF030}" srcOrd="0" destOrd="0" presId="urn:microsoft.com/office/officeart/2005/8/layout/hierarchy1"/>
    <dgm:cxn modelId="{C8E6C4CB-9A03-4CB7-B111-5CD5CAF90792}" type="presOf" srcId="{1FD6A2FE-E624-4E8F-B55B-DA2064C8B81C}" destId="{363E58AB-0640-4DB9-A902-0C9D36C539BF}" srcOrd="0" destOrd="0" presId="urn:microsoft.com/office/officeart/2005/8/layout/hierarchy1"/>
    <dgm:cxn modelId="{22F0C03C-05FB-4420-B9CA-796572B85920}" type="presParOf" srcId="{7796A604-7B31-45D2-A395-85C0162F699A}" destId="{5212CB3F-917D-469D-B565-A5B10E0A5EF7}" srcOrd="0" destOrd="0" presId="urn:microsoft.com/office/officeart/2005/8/layout/hierarchy1"/>
    <dgm:cxn modelId="{8F3245CB-C03F-4EAD-A0AD-5514A414BB71}" type="presParOf" srcId="{5212CB3F-917D-469D-B565-A5B10E0A5EF7}" destId="{D7C1EF3B-81F6-4615-AA4B-4C68CD23F4ED}" srcOrd="0" destOrd="0" presId="urn:microsoft.com/office/officeart/2005/8/layout/hierarchy1"/>
    <dgm:cxn modelId="{F7EBBCCD-8118-4C7B-9834-A8401C0C5DBC}" type="presParOf" srcId="{D7C1EF3B-81F6-4615-AA4B-4C68CD23F4ED}" destId="{C54016BD-8060-4AF5-807D-3E3D2794743B}" srcOrd="0" destOrd="0" presId="urn:microsoft.com/office/officeart/2005/8/layout/hierarchy1"/>
    <dgm:cxn modelId="{8340B912-798E-4CFD-BFE3-47C467C312C5}" type="presParOf" srcId="{D7C1EF3B-81F6-4615-AA4B-4C68CD23F4ED}" destId="{7CE7765C-1109-4FB1-A055-D9A1736B8B0A}" srcOrd="1" destOrd="0" presId="urn:microsoft.com/office/officeart/2005/8/layout/hierarchy1"/>
    <dgm:cxn modelId="{6A0FB173-B053-4273-B210-08B2B21528CC}" type="presParOf" srcId="{5212CB3F-917D-469D-B565-A5B10E0A5EF7}" destId="{A02E4D32-BB96-4293-B85A-6A4C2AD31D44}" srcOrd="1" destOrd="0" presId="urn:microsoft.com/office/officeart/2005/8/layout/hierarchy1"/>
    <dgm:cxn modelId="{F80CE47B-58F3-4DD0-B3F0-C17DF65052CF}" type="presParOf" srcId="{A02E4D32-BB96-4293-B85A-6A4C2AD31D44}" destId="{74BDF6BB-7B16-4D99-ABEE-42C0034BF030}" srcOrd="0" destOrd="0" presId="urn:microsoft.com/office/officeart/2005/8/layout/hierarchy1"/>
    <dgm:cxn modelId="{CD06125D-8642-409B-A290-92007A3FF540}" type="presParOf" srcId="{A02E4D32-BB96-4293-B85A-6A4C2AD31D44}" destId="{A767BFA2-4E8F-4FF5-B597-9BAFEF9B58DD}" srcOrd="1" destOrd="0" presId="urn:microsoft.com/office/officeart/2005/8/layout/hierarchy1"/>
    <dgm:cxn modelId="{D3B7655B-DBA1-40E6-B4A6-2A67A47E0DE0}" type="presParOf" srcId="{A767BFA2-4E8F-4FF5-B597-9BAFEF9B58DD}" destId="{4228C040-7CC2-4185-9A94-A918F3859EB8}" srcOrd="0" destOrd="0" presId="urn:microsoft.com/office/officeart/2005/8/layout/hierarchy1"/>
    <dgm:cxn modelId="{943165DC-6E96-4D02-B10C-6A7604D813D0}" type="presParOf" srcId="{4228C040-7CC2-4185-9A94-A918F3859EB8}" destId="{25DAEB73-64CE-4B4E-86E2-8D9774AE4274}" srcOrd="0" destOrd="0" presId="urn:microsoft.com/office/officeart/2005/8/layout/hierarchy1"/>
    <dgm:cxn modelId="{B3D1CC3C-D196-4B42-88DC-99AE1E2B91B9}" type="presParOf" srcId="{4228C040-7CC2-4185-9A94-A918F3859EB8}" destId="{3E64321D-477D-41AB-B86D-F833CF4DCEAE}" srcOrd="1" destOrd="0" presId="urn:microsoft.com/office/officeart/2005/8/layout/hierarchy1"/>
    <dgm:cxn modelId="{4D2A299B-0150-494B-A1E0-2C11B6498146}" type="presParOf" srcId="{A767BFA2-4E8F-4FF5-B597-9BAFEF9B58DD}" destId="{FFCBE649-8228-4D12-91A6-CEC3E0518298}" srcOrd="1" destOrd="0" presId="urn:microsoft.com/office/officeart/2005/8/layout/hierarchy1"/>
    <dgm:cxn modelId="{D28ABA70-7666-46D5-AA30-D15F88BF3953}" type="presParOf" srcId="{FFCBE649-8228-4D12-91A6-CEC3E0518298}" destId="{2FBA69C9-BCCE-4C41-BDFC-4110E86BC3FA}" srcOrd="0" destOrd="0" presId="urn:microsoft.com/office/officeart/2005/8/layout/hierarchy1"/>
    <dgm:cxn modelId="{AFB7A27D-66B9-41C8-9DAE-99BCF5A5E4C9}" type="presParOf" srcId="{FFCBE649-8228-4D12-91A6-CEC3E0518298}" destId="{B704B303-6AC7-4733-9F06-882231951AAE}" srcOrd="1" destOrd="0" presId="urn:microsoft.com/office/officeart/2005/8/layout/hierarchy1"/>
    <dgm:cxn modelId="{7842E1C0-7760-4C6C-9E39-515F53FAAFE0}" type="presParOf" srcId="{B704B303-6AC7-4733-9F06-882231951AAE}" destId="{BA98BAB1-9A35-4689-B5E2-13F30566F60C}" srcOrd="0" destOrd="0" presId="urn:microsoft.com/office/officeart/2005/8/layout/hierarchy1"/>
    <dgm:cxn modelId="{B09DC75E-8C9C-467F-AFB5-FDFDEA38754E}" type="presParOf" srcId="{BA98BAB1-9A35-4689-B5E2-13F30566F60C}" destId="{D45A1378-B308-4A5E-8D88-65D387AF0D58}" srcOrd="0" destOrd="0" presId="urn:microsoft.com/office/officeart/2005/8/layout/hierarchy1"/>
    <dgm:cxn modelId="{C5875005-EA1C-4026-834C-90C77B131F22}" type="presParOf" srcId="{BA98BAB1-9A35-4689-B5E2-13F30566F60C}" destId="{2B7515EA-CFC0-4EFC-B306-FF5709A44350}" srcOrd="1" destOrd="0" presId="urn:microsoft.com/office/officeart/2005/8/layout/hierarchy1"/>
    <dgm:cxn modelId="{F2A5FE86-AAC1-483C-9086-4317609D319F}" type="presParOf" srcId="{B704B303-6AC7-4733-9F06-882231951AAE}" destId="{9238CAB1-A61A-4953-9605-E9FA6AAF081F}" srcOrd="1" destOrd="0" presId="urn:microsoft.com/office/officeart/2005/8/layout/hierarchy1"/>
    <dgm:cxn modelId="{2D46F951-7E43-4775-A3E5-6D3573850625}" type="presParOf" srcId="{FFCBE649-8228-4D12-91A6-CEC3E0518298}" destId="{2DF7C1A3-90B9-442D-B278-8D00DD25F3C2}" srcOrd="2" destOrd="0" presId="urn:microsoft.com/office/officeart/2005/8/layout/hierarchy1"/>
    <dgm:cxn modelId="{F38A0F5D-C5EB-4997-BC60-140CA357526B}" type="presParOf" srcId="{FFCBE649-8228-4D12-91A6-CEC3E0518298}" destId="{6FC06684-B4EC-41E1-80FB-A3CB73B6DFFC}" srcOrd="3" destOrd="0" presId="urn:microsoft.com/office/officeart/2005/8/layout/hierarchy1"/>
    <dgm:cxn modelId="{A2537518-A59A-491A-B916-87526CF18B7D}" type="presParOf" srcId="{6FC06684-B4EC-41E1-80FB-A3CB73B6DFFC}" destId="{CE6A509A-D68B-484E-8A7B-D9FF2D422516}" srcOrd="0" destOrd="0" presId="urn:microsoft.com/office/officeart/2005/8/layout/hierarchy1"/>
    <dgm:cxn modelId="{6AFA27D2-246F-4A05-86A4-21DD9302E39E}" type="presParOf" srcId="{CE6A509A-D68B-484E-8A7B-D9FF2D422516}" destId="{4CB19E09-393F-4C20-942C-F588D0367638}" srcOrd="0" destOrd="0" presId="urn:microsoft.com/office/officeart/2005/8/layout/hierarchy1"/>
    <dgm:cxn modelId="{B0837161-7FE9-4818-B657-7AB199CC1DDB}" type="presParOf" srcId="{CE6A509A-D68B-484E-8A7B-D9FF2D422516}" destId="{CB115447-490D-4B2E-8181-7F54E4AF58EF}" srcOrd="1" destOrd="0" presId="urn:microsoft.com/office/officeart/2005/8/layout/hierarchy1"/>
    <dgm:cxn modelId="{FB0592FD-D2B2-4CEE-BC84-3719E14610A6}" type="presParOf" srcId="{6FC06684-B4EC-41E1-80FB-A3CB73B6DFFC}" destId="{DEF6F96C-0851-43BD-B3D2-3E5156130FBC}" srcOrd="1" destOrd="0" presId="urn:microsoft.com/office/officeart/2005/8/layout/hierarchy1"/>
    <dgm:cxn modelId="{D940CFEE-B139-4165-A71E-1C0CC5A59884}" type="presParOf" srcId="{A02E4D32-BB96-4293-B85A-6A4C2AD31D44}" destId="{FF6B47DF-05A2-4C7E-BF19-2C6753502FD1}" srcOrd="2" destOrd="0" presId="urn:microsoft.com/office/officeart/2005/8/layout/hierarchy1"/>
    <dgm:cxn modelId="{91A5B324-AFEB-4DBD-9D5E-A04A22E4AC34}" type="presParOf" srcId="{A02E4D32-BB96-4293-B85A-6A4C2AD31D44}" destId="{9F998E11-41D5-438F-AE07-1327FF6EE029}" srcOrd="3" destOrd="0" presId="urn:microsoft.com/office/officeart/2005/8/layout/hierarchy1"/>
    <dgm:cxn modelId="{42B45F60-7D8A-4A6C-859D-B280956043D6}" type="presParOf" srcId="{9F998E11-41D5-438F-AE07-1327FF6EE029}" destId="{09309310-39A8-4D3A-B846-907A9BC26CCA}" srcOrd="0" destOrd="0" presId="urn:microsoft.com/office/officeart/2005/8/layout/hierarchy1"/>
    <dgm:cxn modelId="{C684C7D5-58A9-442F-A6CD-83D28D07070A}" type="presParOf" srcId="{09309310-39A8-4D3A-B846-907A9BC26CCA}" destId="{4397ADF7-5871-454C-887B-D120E1790098}" srcOrd="0" destOrd="0" presId="urn:microsoft.com/office/officeart/2005/8/layout/hierarchy1"/>
    <dgm:cxn modelId="{184F0353-1C9F-4C67-A6C6-CEEDFF8CDA60}" type="presParOf" srcId="{09309310-39A8-4D3A-B846-907A9BC26CCA}" destId="{363E58AB-0640-4DB9-A902-0C9D36C539BF}" srcOrd="1" destOrd="0" presId="urn:microsoft.com/office/officeart/2005/8/layout/hierarchy1"/>
    <dgm:cxn modelId="{6C292659-A3E9-46AB-A604-A7CAA37BF042}" type="presParOf" srcId="{9F998E11-41D5-438F-AE07-1327FF6EE029}" destId="{22A20752-A65C-43E8-BF93-F0004B9E0870}" srcOrd="1" destOrd="0" presId="urn:microsoft.com/office/officeart/2005/8/layout/hierarchy1"/>
    <dgm:cxn modelId="{5AA872B3-A736-4E9C-98B3-DE3AA0BE0546}" type="presParOf" srcId="{22A20752-A65C-43E8-BF93-F0004B9E0870}" destId="{D929A59B-5A79-4B3F-B288-D6710EBFA3E0}" srcOrd="0" destOrd="0" presId="urn:microsoft.com/office/officeart/2005/8/layout/hierarchy1"/>
    <dgm:cxn modelId="{5840A761-FD6A-49AC-BC95-DBDA2E060FE3}" type="presParOf" srcId="{22A20752-A65C-43E8-BF93-F0004B9E0870}" destId="{559AD5B2-71FC-43BB-A189-A0D988A70CFB}" srcOrd="1" destOrd="0" presId="urn:microsoft.com/office/officeart/2005/8/layout/hierarchy1"/>
    <dgm:cxn modelId="{2A36F447-7391-4B56-8A5E-37CBE3C5E17B}" type="presParOf" srcId="{559AD5B2-71FC-43BB-A189-A0D988A70CFB}" destId="{E28A0904-CF13-4699-85CD-2367CE9D566B}" srcOrd="0" destOrd="0" presId="urn:microsoft.com/office/officeart/2005/8/layout/hierarchy1"/>
    <dgm:cxn modelId="{A46B04E4-AC91-42D3-9B19-BF1DD9274BF4}" type="presParOf" srcId="{E28A0904-CF13-4699-85CD-2367CE9D566B}" destId="{7A36103A-EE62-49A1-B03F-9DE4C6301F03}" srcOrd="0" destOrd="0" presId="urn:microsoft.com/office/officeart/2005/8/layout/hierarchy1"/>
    <dgm:cxn modelId="{6F09333A-C032-49EB-A3D7-D16B467E2A8D}" type="presParOf" srcId="{E28A0904-CF13-4699-85CD-2367CE9D566B}" destId="{5BE78546-3892-4448-9985-8D8CDDAD08BD}" srcOrd="1" destOrd="0" presId="urn:microsoft.com/office/officeart/2005/8/layout/hierarchy1"/>
    <dgm:cxn modelId="{201D7E06-BE0B-45CD-BAAD-47BC02DDB9A7}" type="presParOf" srcId="{559AD5B2-71FC-43BB-A189-A0D988A70CFB}" destId="{1C67F567-EF2A-448A-96DA-AC0DC4FBA6BC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83A63E6-8EAF-4877-9298-6D4833FD6659}" type="doc">
      <dgm:prSet loTypeId="urn:microsoft.com/office/officeart/2009/layout/CircleArrow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6B125282-ADF9-48A2-9950-0D5BBBB5A5C9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800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EA76524-D003-44DE-B146-3DDF523387D7}" type="parTrans" cxnId="{E24B6A14-27DE-4E83-8301-90A733526EA0}">
      <dgm:prSet/>
      <dgm:spPr/>
      <dgm:t>
        <a:bodyPr/>
        <a:lstStyle/>
        <a:p>
          <a:endParaRPr lang="th-TH"/>
        </a:p>
      </dgm:t>
    </dgm:pt>
    <dgm:pt modelId="{445F7003-67F9-479F-A01A-0094E1A2113A}" type="sibTrans" cxnId="{E24B6A14-27DE-4E83-8301-90A733526EA0}">
      <dgm:prSet/>
      <dgm:spPr/>
      <dgm:t>
        <a:bodyPr/>
        <a:lstStyle/>
        <a:p>
          <a:endParaRPr lang="th-TH"/>
        </a:p>
      </dgm:t>
    </dgm:pt>
    <dgm:pt modelId="{A2976726-71EA-4EBA-8A8D-E04D7478BD6D}">
      <dgm:prSet phldrT="[Text]" custT="1"/>
      <dgm:spPr/>
      <dgm:t>
        <a:bodyPr/>
        <a:lstStyle/>
        <a:p>
          <a:r>
            <a:rPr lang="th-TH" sz="32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3200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935BABE6-D9D4-48DD-98FF-E31D2DF9524A}" type="parTrans" cxnId="{4D1A4FA6-476A-470B-9758-5F0ED331F3F5}">
      <dgm:prSet/>
      <dgm:spPr/>
      <dgm:t>
        <a:bodyPr/>
        <a:lstStyle/>
        <a:p>
          <a:endParaRPr lang="th-TH"/>
        </a:p>
      </dgm:t>
    </dgm:pt>
    <dgm:pt modelId="{55D976C0-EB63-4C42-9943-7040BE388D9D}" type="sibTrans" cxnId="{4D1A4FA6-476A-470B-9758-5F0ED331F3F5}">
      <dgm:prSet/>
      <dgm:spPr/>
      <dgm:t>
        <a:bodyPr/>
        <a:lstStyle/>
        <a:p>
          <a:endParaRPr lang="th-TH"/>
        </a:p>
      </dgm:t>
    </dgm:pt>
    <dgm:pt modelId="{CD4ECF29-ED1B-4071-AF61-583B94BC7965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วิธีเฉพาะ  เจาะจง</a:t>
          </a:r>
          <a:endParaRPr lang="th-TH" sz="2800" dirty="0">
            <a:solidFill>
              <a:srgbClr val="FF33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7F59D5D8-D19B-477A-B190-341A11826D1C}" type="parTrans" cxnId="{C414931C-C9AF-43B0-A29A-CF1417B5DBE4}">
      <dgm:prSet/>
      <dgm:spPr/>
      <dgm:t>
        <a:bodyPr/>
        <a:lstStyle/>
        <a:p>
          <a:endParaRPr lang="th-TH"/>
        </a:p>
      </dgm:t>
    </dgm:pt>
    <dgm:pt modelId="{F4AEFFF1-463E-45AC-8939-DD0BA8FA599D}" type="sibTrans" cxnId="{C414931C-C9AF-43B0-A29A-CF1417B5DBE4}">
      <dgm:prSet/>
      <dgm:spPr/>
      <dgm:t>
        <a:bodyPr/>
        <a:lstStyle/>
        <a:p>
          <a:endParaRPr lang="th-TH"/>
        </a:p>
      </dgm:t>
    </dgm:pt>
    <dgm:pt modelId="{E81C1BEE-F4E1-427B-AE31-57E2CB5B32CD}" type="pres">
      <dgm:prSet presAssocID="{983A63E6-8EAF-4877-9298-6D4833FD66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292F55AA-A102-4827-9C20-F66E9C2B124A}" type="pres">
      <dgm:prSet presAssocID="{6B125282-ADF9-48A2-9950-0D5BBBB5A5C9}" presName="Accent1" presStyleCnt="0"/>
      <dgm:spPr/>
    </dgm:pt>
    <dgm:pt modelId="{43D95F6F-75F7-4B88-9B65-322479FE868C}" type="pres">
      <dgm:prSet presAssocID="{6B125282-ADF9-48A2-9950-0D5BBBB5A5C9}" presName="Accent" presStyleLbl="node1" presStyleIdx="0" presStyleCnt="3"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8288AB83-BA3D-4255-BD69-6B174D8610FE}" type="pres">
      <dgm:prSet presAssocID="{6B125282-ADF9-48A2-9950-0D5BBBB5A5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78657-B71E-49A7-9E42-CD0C4BDDA05F}" type="pres">
      <dgm:prSet presAssocID="{A2976726-71EA-4EBA-8A8D-E04D7478BD6D}" presName="Accent2" presStyleCnt="0"/>
      <dgm:spPr/>
    </dgm:pt>
    <dgm:pt modelId="{0A0A709C-CBEA-4B0C-97E8-07EFC1F10E2C}" type="pres">
      <dgm:prSet presAssocID="{A2976726-71EA-4EBA-8A8D-E04D7478BD6D}" presName="Accent" presStyleLbl="node1" presStyleIdx="1" presStyleCnt="3"/>
      <dgm:spPr>
        <a:solidFill>
          <a:srgbClr val="008000"/>
        </a:solidFill>
      </dgm:spPr>
      <dgm:t>
        <a:bodyPr/>
        <a:lstStyle/>
        <a:p>
          <a:endParaRPr lang="th-TH"/>
        </a:p>
      </dgm:t>
    </dgm:pt>
    <dgm:pt modelId="{02B7BD80-9A3E-410B-90A4-84474D95B783}" type="pres">
      <dgm:prSet presAssocID="{A2976726-71EA-4EBA-8A8D-E04D7478BD6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06947B-E22B-43A6-A0CF-E0488286136D}" type="pres">
      <dgm:prSet presAssocID="{CD4ECF29-ED1B-4071-AF61-583B94BC7965}" presName="Accent3" presStyleCnt="0"/>
      <dgm:spPr/>
    </dgm:pt>
    <dgm:pt modelId="{5DA839E5-ACAA-4842-8D7B-A71FC2D4DA80}" type="pres">
      <dgm:prSet presAssocID="{CD4ECF29-ED1B-4071-AF61-583B94BC7965}" presName="Accent" presStyleLbl="node1" presStyleIdx="2" presStyleCnt="3" custLinFactNeighborY="-1275"/>
      <dgm:spPr>
        <a:solidFill>
          <a:srgbClr val="FF6600"/>
        </a:solidFill>
      </dgm:spPr>
      <dgm:t>
        <a:bodyPr/>
        <a:lstStyle/>
        <a:p>
          <a:endParaRPr lang="th-TH"/>
        </a:p>
      </dgm:t>
    </dgm:pt>
    <dgm:pt modelId="{9B03C3E3-0AEC-448A-B4AD-5C51B4D82346}" type="pres">
      <dgm:prSet presAssocID="{CD4ECF29-ED1B-4071-AF61-583B94BC796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D1A4FA6-476A-470B-9758-5F0ED331F3F5}" srcId="{983A63E6-8EAF-4877-9298-6D4833FD6659}" destId="{A2976726-71EA-4EBA-8A8D-E04D7478BD6D}" srcOrd="1" destOrd="0" parTransId="{935BABE6-D9D4-48DD-98FF-E31D2DF9524A}" sibTransId="{55D976C0-EB63-4C42-9943-7040BE388D9D}"/>
    <dgm:cxn modelId="{C414931C-C9AF-43B0-A29A-CF1417B5DBE4}" srcId="{983A63E6-8EAF-4877-9298-6D4833FD6659}" destId="{CD4ECF29-ED1B-4071-AF61-583B94BC7965}" srcOrd="2" destOrd="0" parTransId="{7F59D5D8-D19B-477A-B190-341A11826D1C}" sibTransId="{F4AEFFF1-463E-45AC-8939-DD0BA8FA599D}"/>
    <dgm:cxn modelId="{EF0670CA-07E2-4165-A7EB-3A4258D27ACB}" type="presOf" srcId="{6B125282-ADF9-48A2-9950-0D5BBBB5A5C9}" destId="{8288AB83-BA3D-4255-BD69-6B174D8610FE}" srcOrd="0" destOrd="0" presId="urn:microsoft.com/office/officeart/2009/layout/CircleArrowProcess"/>
    <dgm:cxn modelId="{E24B6A14-27DE-4E83-8301-90A733526EA0}" srcId="{983A63E6-8EAF-4877-9298-6D4833FD6659}" destId="{6B125282-ADF9-48A2-9950-0D5BBBB5A5C9}" srcOrd="0" destOrd="0" parTransId="{3EA76524-D003-44DE-B146-3DDF523387D7}" sibTransId="{445F7003-67F9-479F-A01A-0094E1A2113A}"/>
    <dgm:cxn modelId="{190C2E63-1B27-4ACD-A48D-ADD22EE98798}" type="presOf" srcId="{A2976726-71EA-4EBA-8A8D-E04D7478BD6D}" destId="{02B7BD80-9A3E-410B-90A4-84474D95B783}" srcOrd="0" destOrd="0" presId="urn:microsoft.com/office/officeart/2009/layout/CircleArrowProcess"/>
    <dgm:cxn modelId="{02678F93-9192-4D45-93D1-4AD357B44939}" type="presOf" srcId="{CD4ECF29-ED1B-4071-AF61-583B94BC7965}" destId="{9B03C3E3-0AEC-448A-B4AD-5C51B4D82346}" srcOrd="0" destOrd="0" presId="urn:microsoft.com/office/officeart/2009/layout/CircleArrowProcess"/>
    <dgm:cxn modelId="{E91C2176-3545-4C90-ABF5-3857A4F8BD12}" type="presOf" srcId="{983A63E6-8EAF-4877-9298-6D4833FD6659}" destId="{E81C1BEE-F4E1-427B-AE31-57E2CB5B32CD}" srcOrd="0" destOrd="0" presId="urn:microsoft.com/office/officeart/2009/layout/CircleArrowProcess"/>
    <dgm:cxn modelId="{748FC416-BBE5-47A6-B2AD-F8EA9526B507}" type="presParOf" srcId="{E81C1BEE-F4E1-427B-AE31-57E2CB5B32CD}" destId="{292F55AA-A102-4827-9C20-F66E9C2B124A}" srcOrd="0" destOrd="0" presId="urn:microsoft.com/office/officeart/2009/layout/CircleArrowProcess"/>
    <dgm:cxn modelId="{DDDE9FDC-70EA-4A1C-B1D6-B777AB88A8C9}" type="presParOf" srcId="{292F55AA-A102-4827-9C20-F66E9C2B124A}" destId="{43D95F6F-75F7-4B88-9B65-322479FE868C}" srcOrd="0" destOrd="0" presId="urn:microsoft.com/office/officeart/2009/layout/CircleArrowProcess"/>
    <dgm:cxn modelId="{3C23A095-F522-4594-B460-27D075CE2CAC}" type="presParOf" srcId="{E81C1BEE-F4E1-427B-AE31-57E2CB5B32CD}" destId="{8288AB83-BA3D-4255-BD69-6B174D8610FE}" srcOrd="1" destOrd="0" presId="urn:microsoft.com/office/officeart/2009/layout/CircleArrowProcess"/>
    <dgm:cxn modelId="{8F213811-E44F-4C81-998A-0093AE7E6010}" type="presParOf" srcId="{E81C1BEE-F4E1-427B-AE31-57E2CB5B32CD}" destId="{30078657-B71E-49A7-9E42-CD0C4BDDA05F}" srcOrd="2" destOrd="0" presId="urn:microsoft.com/office/officeart/2009/layout/CircleArrowProcess"/>
    <dgm:cxn modelId="{A14F3465-603D-45F5-AF0A-4C6B2CC86154}" type="presParOf" srcId="{30078657-B71E-49A7-9E42-CD0C4BDDA05F}" destId="{0A0A709C-CBEA-4B0C-97E8-07EFC1F10E2C}" srcOrd="0" destOrd="0" presId="urn:microsoft.com/office/officeart/2009/layout/CircleArrowProcess"/>
    <dgm:cxn modelId="{F42D0B8C-CA0E-4CEF-9D37-3F58413F4E28}" type="presParOf" srcId="{E81C1BEE-F4E1-427B-AE31-57E2CB5B32CD}" destId="{02B7BD80-9A3E-410B-90A4-84474D95B783}" srcOrd="3" destOrd="0" presId="urn:microsoft.com/office/officeart/2009/layout/CircleArrowProcess"/>
    <dgm:cxn modelId="{057F6D63-6C0F-4E2C-A117-88FAA6EBF8A6}" type="presParOf" srcId="{E81C1BEE-F4E1-427B-AE31-57E2CB5B32CD}" destId="{6506947B-E22B-43A6-A0CF-E0488286136D}" srcOrd="4" destOrd="0" presId="urn:microsoft.com/office/officeart/2009/layout/CircleArrowProcess"/>
    <dgm:cxn modelId="{6CCA8297-3EE3-4ED6-B94A-EDF93B273561}" type="presParOf" srcId="{6506947B-E22B-43A6-A0CF-E0488286136D}" destId="{5DA839E5-ACAA-4842-8D7B-A71FC2D4DA80}" srcOrd="0" destOrd="0" presId="urn:microsoft.com/office/officeart/2009/layout/CircleArrowProcess"/>
    <dgm:cxn modelId="{80FED23F-7CBD-47DA-8185-F3950DAFB9BE}" type="presParOf" srcId="{E81C1BEE-F4E1-427B-AE31-57E2CB5B32CD}" destId="{9B03C3E3-0AEC-448A-B4AD-5C51B4D823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ACD0C3-FE15-46BE-9E66-809708CB3801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5112FD44-0948-48CF-B1B9-E9054ECAB36C}">
      <dgm:prSet phldrT="[Text]" custT="1"/>
      <dgm:spPr>
        <a:solidFill>
          <a:srgbClr val="FF5050"/>
        </a:solidFill>
        <a:ln cmpd="thickThin"/>
      </dgm:spPr>
      <dgm:t>
        <a:bodyPr/>
        <a:lstStyle/>
        <a:p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สร้าง</a:t>
          </a:r>
          <a:b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ความเชื่อมั่นให้กับ</a:t>
          </a:r>
          <a:b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ทุกภาคส่วน</a:t>
          </a:r>
          <a:endParaRPr lang="th-TH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gm:t>
    </dgm:pt>
    <dgm:pt modelId="{E42FE1A3-0C09-48E5-8DBC-2CF7C5932269}" type="parTrans" cxnId="{F727C791-269A-44EC-8B83-0E84EE540E32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068BA29B-E285-4651-8811-1454E7B20B29}" type="sibTrans" cxnId="{F727C791-269A-44EC-8B83-0E84EE540E32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B41F2E66-797C-42E1-9EB4-41BB91CBE178}">
      <dgm:prSet phldrT="[Text]" custT="1"/>
      <dgm:spPr>
        <a:solidFill>
          <a:srgbClr val="00B0F0"/>
        </a:solidFill>
      </dgm:spPr>
      <dgm:t>
        <a:bodyPr/>
        <a:lstStyle/>
        <a:p>
          <a:r>
            <a:rPr lang="th-TH" altLang="th-TH" sz="1800" b="1" i="0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</a:t>
          </a:r>
          <a:br>
            <a:rPr lang="th-TH" altLang="th-TH" sz="1800" b="1" i="0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1800" b="1" i="0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มีกรอบการปฏิบัติงานที่เป็นมาตรฐานเดียวกัน</a:t>
          </a:r>
          <a:endParaRPr lang="th-TH" sz="1800" b="1" i="0" u="none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56C4139-6CE5-43AF-8243-4E95AA967AB8}" type="parTrans" cxnId="{E54C2F29-4D9F-40C6-9959-F1896BD3BFE0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C6E15D1F-88B0-4C01-8383-C4FA9EE096E6}" type="sibTrans" cxnId="{E54C2F29-4D9F-40C6-9959-F1896BD3BFE0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A849D7E5-76B3-47C0-A285-EA2BC8C70948}">
      <dgm:prSet phldrT="[Text]" custT="1"/>
      <dgm:spPr>
        <a:solidFill>
          <a:srgbClr val="FFFF00"/>
        </a:solidFill>
      </dgm:spPr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มุ่งเน้นการเปิดเผยข้อมูล เพื่อความโปร่งใส และมีการแข่งขันอย่างเป็นธรรม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63639EB-D6E8-4C8F-A7E6-7DCADE715398}" type="parTrans" cxnId="{454AF067-AB12-4DEA-A5BE-4E24944339A9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686E6574-8EF0-450C-86F1-F1338F33D085}" type="sibTrans" cxnId="{454AF067-AB12-4DEA-A5BE-4E24944339A9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BE4269D1-0449-4363-BD11-AA772A6B2DF1}">
      <dgm:prSet phldrT="[Text]" custT="1"/>
      <dgm:spPr>
        <a:solidFill>
          <a:srgbClr val="FFE79B"/>
        </a:solidFill>
      </dgm:spPr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คำนึงถึงวัตถุประสงค์การใช้งานเป็นสำคัญ เพื่อให้เกิดความคุ้มค่าในการใช้จ่ายเงิน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3A933FB-E6C9-4B11-B85B-77610260434D}" type="parTrans" cxnId="{8099C51F-0C0D-4927-AE4C-F1F79A721C6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6131EDF8-B638-499D-985F-31BE024FBEFF}" type="sibTrans" cxnId="{8099C51F-0C0D-4927-AE4C-F1F79A721C6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B92A4140-E5E6-416C-A727-6B9049B202E9}">
      <dgm:prSet phldrT="[Text]" custT="1"/>
      <dgm:spPr/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เน้นการวางแผนและประเมินผลเพื่อให้เกิดประสิทธิภาพและประสิทธิผล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9F0B361-7C9D-4391-B6E1-922DF36C71F0}" type="parTrans" cxnId="{8CD18B53-A041-4A65-8D64-E7F125712D9F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3752D78E-D21F-4D3C-A39D-F5D6822AB850}" type="sibTrans" cxnId="{8CD18B53-A041-4A65-8D64-E7F125712D9F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759B8B0A-D0C2-4C0B-A743-6C7BD5759F08}">
      <dgm:prSet phldrT="[Text]" custT="1"/>
      <dgm:spPr/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ส่งเสริมให้</a:t>
          </a:r>
          <a:b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ภาคประชาชนมีส่วนร่วม เพื่อตรวจสอบและป้องกันการทุจริต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5EC61A2-ABB0-4864-A352-F6743705F5B5}" type="parTrans" cxnId="{B5A51F62-CBCA-4739-AA4C-C2CD47A4159A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5497FEF3-A802-4E29-895A-4FC13CD6B291}" type="sibTrans" cxnId="{B5A51F62-CBCA-4739-AA4C-C2CD47A4159A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25B346A1-DCEF-4182-94E9-60562FF33AD9}">
      <dgm:prSet phldrT="[Text]" custT="1"/>
      <dgm:spPr/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การจัดซื้อจัดจ้างด้วยวิธีการทางอิเล็กทรอนิกส์ เพื่อการเปิดเผยโปร่งใส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8F5437A-94EC-40A8-B248-00F27E9E913B}" type="parTrans" cxnId="{D03BE465-7748-4CF4-B30E-FB086170173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7370EF77-DCD6-4DFD-9E85-1C38A83F140C}" type="sibTrans" cxnId="{D03BE465-7748-4CF4-B30E-FB086170173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893D6B7C-A07B-494B-8664-B7DC9D3BB49C}" type="pres">
      <dgm:prSet presAssocID="{CBACD0C3-FE15-46BE-9E66-809708CB38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B43E1A2A-8E8A-4CE1-8CBF-84E1656D9194}" type="pres">
      <dgm:prSet presAssocID="{5112FD44-0948-48CF-B1B9-E9054ECAB36C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th-TH"/>
        </a:p>
      </dgm:t>
    </dgm:pt>
    <dgm:pt modelId="{A6D77528-F361-4EED-B85D-E4772A8B476D}" type="pres">
      <dgm:prSet presAssocID="{B41F2E66-797C-42E1-9EB4-41BB91CBE178}" presName="Accent1" presStyleCnt="0"/>
      <dgm:spPr/>
      <dgm:t>
        <a:bodyPr/>
        <a:lstStyle/>
        <a:p>
          <a:endParaRPr lang="th-TH"/>
        </a:p>
      </dgm:t>
    </dgm:pt>
    <dgm:pt modelId="{A2BBA60E-90E6-42CA-B49E-7707D36C2BD6}" type="pres">
      <dgm:prSet presAssocID="{B41F2E66-797C-42E1-9EB4-41BB91CBE178}" presName="Accent" presStyleLbl="bgShp" presStyleIdx="0" presStyleCnt="6"/>
      <dgm:spPr/>
      <dgm:t>
        <a:bodyPr/>
        <a:lstStyle/>
        <a:p>
          <a:endParaRPr lang="th-TH"/>
        </a:p>
      </dgm:t>
    </dgm:pt>
    <dgm:pt modelId="{0C52F167-D3DA-4B1C-AB9C-C975B0AF0CE1}" type="pres">
      <dgm:prSet presAssocID="{B41F2E66-797C-42E1-9EB4-41BB91CBE178}" presName="Child1" presStyleLbl="node1" presStyleIdx="0" presStyleCnt="6" custLinFactNeighborY="-44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69775D5-B276-400C-A333-80DF0FF5F60B}" type="pres">
      <dgm:prSet presAssocID="{A849D7E5-76B3-47C0-A285-EA2BC8C70948}" presName="Accent2" presStyleCnt="0"/>
      <dgm:spPr/>
      <dgm:t>
        <a:bodyPr/>
        <a:lstStyle/>
        <a:p>
          <a:endParaRPr lang="th-TH"/>
        </a:p>
      </dgm:t>
    </dgm:pt>
    <dgm:pt modelId="{60E93B20-6940-4700-B69B-7C58FB9BCBB1}" type="pres">
      <dgm:prSet presAssocID="{A849D7E5-76B3-47C0-A285-EA2BC8C70948}" presName="Accent" presStyleLbl="bgShp" presStyleIdx="1" presStyleCnt="6" custLinFactNeighborX="20450" custLinFactNeighborY="19946"/>
      <dgm:spPr/>
      <dgm:t>
        <a:bodyPr/>
        <a:lstStyle/>
        <a:p>
          <a:endParaRPr lang="th-TH"/>
        </a:p>
      </dgm:t>
    </dgm:pt>
    <dgm:pt modelId="{4A80CA7E-CF92-4998-B7F5-CB8F30500FD2}" type="pres">
      <dgm:prSet presAssocID="{A849D7E5-76B3-47C0-A285-EA2BC8C70948}" presName="Child2" presStyleLbl="node1" presStyleIdx="1" presStyleCnt="6" custLinFactNeighborX="21029" custLinFactNeighborY="-159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F1D6AE-3FBF-476B-8F61-1E0107D74E6E}" type="pres">
      <dgm:prSet presAssocID="{BE4269D1-0449-4363-BD11-AA772A6B2DF1}" presName="Accent3" presStyleCnt="0"/>
      <dgm:spPr/>
      <dgm:t>
        <a:bodyPr/>
        <a:lstStyle/>
        <a:p>
          <a:endParaRPr lang="th-TH"/>
        </a:p>
      </dgm:t>
    </dgm:pt>
    <dgm:pt modelId="{B9198E5B-9981-42FB-AC6D-07A1B5046098}" type="pres">
      <dgm:prSet presAssocID="{BE4269D1-0449-4363-BD11-AA772A6B2DF1}" presName="Accent" presStyleLbl="bgShp" presStyleIdx="2" presStyleCnt="6"/>
      <dgm:spPr/>
      <dgm:t>
        <a:bodyPr/>
        <a:lstStyle/>
        <a:p>
          <a:endParaRPr lang="th-TH"/>
        </a:p>
      </dgm:t>
    </dgm:pt>
    <dgm:pt modelId="{BA90A0EF-315F-4D9F-A6C5-594EAE6A9128}" type="pres">
      <dgm:prSet presAssocID="{BE4269D1-0449-4363-BD11-AA772A6B2DF1}" presName="Child3" presStyleLbl="node1" presStyleIdx="2" presStyleCnt="6" custLinFactNeighborX="87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6081892-0B53-41F5-B77F-A58F3D784697}" type="pres">
      <dgm:prSet presAssocID="{B92A4140-E5E6-416C-A727-6B9049B202E9}" presName="Accent4" presStyleCnt="0"/>
      <dgm:spPr/>
      <dgm:t>
        <a:bodyPr/>
        <a:lstStyle/>
        <a:p>
          <a:endParaRPr lang="th-TH"/>
        </a:p>
      </dgm:t>
    </dgm:pt>
    <dgm:pt modelId="{7FC20031-0A9E-4E9D-990E-A9DFC57C3941}" type="pres">
      <dgm:prSet presAssocID="{B92A4140-E5E6-416C-A727-6B9049B202E9}" presName="Accent" presStyleLbl="bgShp" presStyleIdx="3" presStyleCnt="6" custLinFactNeighborX="17963" custLinFactNeighborY="64389"/>
      <dgm:spPr/>
      <dgm:t>
        <a:bodyPr/>
        <a:lstStyle/>
        <a:p>
          <a:endParaRPr lang="th-TH"/>
        </a:p>
      </dgm:t>
    </dgm:pt>
    <dgm:pt modelId="{7B19050F-8F54-41CC-8314-80562264E6C3}" type="pres">
      <dgm:prSet presAssocID="{B92A4140-E5E6-416C-A727-6B9049B202E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0670F57-9858-4BD0-A767-D3BB8E57BEE3}" type="pres">
      <dgm:prSet presAssocID="{759B8B0A-D0C2-4C0B-A743-6C7BD5759F08}" presName="Accent5" presStyleCnt="0"/>
      <dgm:spPr/>
      <dgm:t>
        <a:bodyPr/>
        <a:lstStyle/>
        <a:p>
          <a:endParaRPr lang="th-TH"/>
        </a:p>
      </dgm:t>
    </dgm:pt>
    <dgm:pt modelId="{437E727A-C47B-411A-84D2-7C36462E0EC9}" type="pres">
      <dgm:prSet presAssocID="{759B8B0A-D0C2-4C0B-A743-6C7BD5759F08}" presName="Accent" presStyleLbl="bgShp" presStyleIdx="4" presStyleCnt="6" custLinFactNeighborX="-21250" custLinFactNeighborY="-5605"/>
      <dgm:spPr/>
      <dgm:t>
        <a:bodyPr/>
        <a:lstStyle/>
        <a:p>
          <a:endParaRPr lang="th-TH"/>
        </a:p>
      </dgm:t>
    </dgm:pt>
    <dgm:pt modelId="{CAC62337-6D50-404A-813C-429052A65D44}" type="pres">
      <dgm:prSet presAssocID="{759B8B0A-D0C2-4C0B-A743-6C7BD5759F08}" presName="Child5" presStyleLbl="node1" presStyleIdx="4" presStyleCnt="6" custLinFactNeighborX="-12598" custLinFactNeighborY="7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903A95D-0760-44B0-9D56-3F6F9F5DCB46}" type="pres">
      <dgm:prSet presAssocID="{25B346A1-DCEF-4182-94E9-60562FF33AD9}" presName="Accent6" presStyleCnt="0"/>
      <dgm:spPr/>
      <dgm:t>
        <a:bodyPr/>
        <a:lstStyle/>
        <a:p>
          <a:endParaRPr lang="th-TH"/>
        </a:p>
      </dgm:t>
    </dgm:pt>
    <dgm:pt modelId="{D87717D8-7C84-455A-8420-1DC93AEEB32C}" type="pres">
      <dgm:prSet presAssocID="{25B346A1-DCEF-4182-94E9-60562FF33AD9}" presName="Accent" presStyleLbl="bgShp" presStyleIdx="5" presStyleCnt="6"/>
      <dgm:spPr/>
      <dgm:t>
        <a:bodyPr/>
        <a:lstStyle/>
        <a:p>
          <a:endParaRPr lang="th-TH"/>
        </a:p>
      </dgm:t>
    </dgm:pt>
    <dgm:pt modelId="{614D0621-3D17-410D-9326-C1010E8DB764}" type="pres">
      <dgm:prSet presAssocID="{25B346A1-DCEF-4182-94E9-60562FF33AD9}" presName="Child6" presStyleLbl="node1" presStyleIdx="5" presStyleCnt="6" custLinFactNeighborX="-13398" custLinFactNeighborY="-158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B0C13FC-28C0-470F-A53D-7E93FFB06FA7}" type="presOf" srcId="{B41F2E66-797C-42E1-9EB4-41BB91CBE178}" destId="{0C52F167-D3DA-4B1C-AB9C-C975B0AF0CE1}" srcOrd="0" destOrd="0" presId="urn:microsoft.com/office/officeart/2011/layout/HexagonRadial"/>
    <dgm:cxn modelId="{B5A51F62-CBCA-4739-AA4C-C2CD47A4159A}" srcId="{5112FD44-0948-48CF-B1B9-E9054ECAB36C}" destId="{759B8B0A-D0C2-4C0B-A743-6C7BD5759F08}" srcOrd="4" destOrd="0" parTransId="{E5EC61A2-ABB0-4864-A352-F6743705F5B5}" sibTransId="{5497FEF3-A802-4E29-895A-4FC13CD6B291}"/>
    <dgm:cxn modelId="{D03BE465-7748-4CF4-B30E-FB0861701737}" srcId="{5112FD44-0948-48CF-B1B9-E9054ECAB36C}" destId="{25B346A1-DCEF-4182-94E9-60562FF33AD9}" srcOrd="5" destOrd="0" parTransId="{78F5437A-94EC-40A8-B248-00F27E9E913B}" sibTransId="{7370EF77-DCD6-4DFD-9E85-1C38A83F140C}"/>
    <dgm:cxn modelId="{6957CBB8-C469-4D1C-886C-4EFB608D7645}" type="presOf" srcId="{25B346A1-DCEF-4182-94E9-60562FF33AD9}" destId="{614D0621-3D17-410D-9326-C1010E8DB764}" srcOrd="0" destOrd="0" presId="urn:microsoft.com/office/officeart/2011/layout/HexagonRadial"/>
    <dgm:cxn modelId="{E54C2F29-4D9F-40C6-9959-F1896BD3BFE0}" srcId="{5112FD44-0948-48CF-B1B9-E9054ECAB36C}" destId="{B41F2E66-797C-42E1-9EB4-41BB91CBE178}" srcOrd="0" destOrd="0" parTransId="{C56C4139-6CE5-43AF-8243-4E95AA967AB8}" sibTransId="{C6E15D1F-88B0-4C01-8383-C4FA9EE096E6}"/>
    <dgm:cxn modelId="{8CD18B53-A041-4A65-8D64-E7F125712D9F}" srcId="{5112FD44-0948-48CF-B1B9-E9054ECAB36C}" destId="{B92A4140-E5E6-416C-A727-6B9049B202E9}" srcOrd="3" destOrd="0" parTransId="{D9F0B361-7C9D-4391-B6E1-922DF36C71F0}" sibTransId="{3752D78E-D21F-4D3C-A39D-F5D6822AB850}"/>
    <dgm:cxn modelId="{982BB392-777F-4B32-880E-9AE3DD138708}" type="presOf" srcId="{BE4269D1-0449-4363-BD11-AA772A6B2DF1}" destId="{BA90A0EF-315F-4D9F-A6C5-594EAE6A9128}" srcOrd="0" destOrd="0" presId="urn:microsoft.com/office/officeart/2011/layout/HexagonRadial"/>
    <dgm:cxn modelId="{2414F07E-E53F-44C2-8467-F1BC41C70438}" type="presOf" srcId="{5112FD44-0948-48CF-B1B9-E9054ECAB36C}" destId="{B43E1A2A-8E8A-4CE1-8CBF-84E1656D9194}" srcOrd="0" destOrd="0" presId="urn:microsoft.com/office/officeart/2011/layout/HexagonRadial"/>
    <dgm:cxn modelId="{454AF067-AB12-4DEA-A5BE-4E24944339A9}" srcId="{5112FD44-0948-48CF-B1B9-E9054ECAB36C}" destId="{A849D7E5-76B3-47C0-A285-EA2BC8C70948}" srcOrd="1" destOrd="0" parTransId="{063639EB-D6E8-4C8F-A7E6-7DCADE715398}" sibTransId="{686E6574-8EF0-450C-86F1-F1338F33D085}"/>
    <dgm:cxn modelId="{F727C791-269A-44EC-8B83-0E84EE540E32}" srcId="{CBACD0C3-FE15-46BE-9E66-809708CB3801}" destId="{5112FD44-0948-48CF-B1B9-E9054ECAB36C}" srcOrd="0" destOrd="0" parTransId="{E42FE1A3-0C09-48E5-8DBC-2CF7C5932269}" sibTransId="{068BA29B-E285-4651-8811-1454E7B20B29}"/>
    <dgm:cxn modelId="{0E514E44-B0AB-4CBC-9F98-E3C147C79831}" type="presOf" srcId="{CBACD0C3-FE15-46BE-9E66-809708CB3801}" destId="{893D6B7C-A07B-494B-8664-B7DC9D3BB49C}" srcOrd="0" destOrd="0" presId="urn:microsoft.com/office/officeart/2011/layout/HexagonRadial"/>
    <dgm:cxn modelId="{BE71BE47-1727-40C7-85A4-74D8BF16D11E}" type="presOf" srcId="{759B8B0A-D0C2-4C0B-A743-6C7BD5759F08}" destId="{CAC62337-6D50-404A-813C-429052A65D44}" srcOrd="0" destOrd="0" presId="urn:microsoft.com/office/officeart/2011/layout/HexagonRadial"/>
    <dgm:cxn modelId="{29610155-2918-4250-8F0C-39E3A61C951A}" type="presOf" srcId="{A849D7E5-76B3-47C0-A285-EA2BC8C70948}" destId="{4A80CA7E-CF92-4998-B7F5-CB8F30500FD2}" srcOrd="0" destOrd="0" presId="urn:microsoft.com/office/officeart/2011/layout/HexagonRadial"/>
    <dgm:cxn modelId="{8099C51F-0C0D-4927-AE4C-F1F79A721C67}" srcId="{5112FD44-0948-48CF-B1B9-E9054ECAB36C}" destId="{BE4269D1-0449-4363-BD11-AA772A6B2DF1}" srcOrd="2" destOrd="0" parTransId="{63A933FB-E6C9-4B11-B85B-77610260434D}" sibTransId="{6131EDF8-B638-499D-985F-31BE024FBEFF}"/>
    <dgm:cxn modelId="{70968885-2638-4D4B-A141-8192F9D72A3D}" type="presOf" srcId="{B92A4140-E5E6-416C-A727-6B9049B202E9}" destId="{7B19050F-8F54-41CC-8314-80562264E6C3}" srcOrd="0" destOrd="0" presId="urn:microsoft.com/office/officeart/2011/layout/HexagonRadial"/>
    <dgm:cxn modelId="{1180A353-12FC-48C1-B9B9-1327A2F49CCC}" type="presParOf" srcId="{893D6B7C-A07B-494B-8664-B7DC9D3BB49C}" destId="{B43E1A2A-8E8A-4CE1-8CBF-84E1656D9194}" srcOrd="0" destOrd="0" presId="urn:microsoft.com/office/officeart/2011/layout/HexagonRadial"/>
    <dgm:cxn modelId="{40001C97-9983-4E9E-BC4A-3B088CA32550}" type="presParOf" srcId="{893D6B7C-A07B-494B-8664-B7DC9D3BB49C}" destId="{A6D77528-F361-4EED-B85D-E4772A8B476D}" srcOrd="1" destOrd="0" presId="urn:microsoft.com/office/officeart/2011/layout/HexagonRadial"/>
    <dgm:cxn modelId="{4537D5CE-88F2-4E4A-B121-9AA655D93118}" type="presParOf" srcId="{A6D77528-F361-4EED-B85D-E4772A8B476D}" destId="{A2BBA60E-90E6-42CA-B49E-7707D36C2BD6}" srcOrd="0" destOrd="0" presId="urn:microsoft.com/office/officeart/2011/layout/HexagonRadial"/>
    <dgm:cxn modelId="{C9B57E76-8D63-4224-BB85-01EED4036E9B}" type="presParOf" srcId="{893D6B7C-A07B-494B-8664-B7DC9D3BB49C}" destId="{0C52F167-D3DA-4B1C-AB9C-C975B0AF0CE1}" srcOrd="2" destOrd="0" presId="urn:microsoft.com/office/officeart/2011/layout/HexagonRadial"/>
    <dgm:cxn modelId="{B2321C61-9225-466C-BFCD-C8179D98991E}" type="presParOf" srcId="{893D6B7C-A07B-494B-8664-B7DC9D3BB49C}" destId="{469775D5-B276-400C-A333-80DF0FF5F60B}" srcOrd="3" destOrd="0" presId="urn:microsoft.com/office/officeart/2011/layout/HexagonRadial"/>
    <dgm:cxn modelId="{FCFCE5BA-9BBB-45B8-85B5-D9A18BE525BA}" type="presParOf" srcId="{469775D5-B276-400C-A333-80DF0FF5F60B}" destId="{60E93B20-6940-4700-B69B-7C58FB9BCBB1}" srcOrd="0" destOrd="0" presId="urn:microsoft.com/office/officeart/2011/layout/HexagonRadial"/>
    <dgm:cxn modelId="{D6EC398A-79E3-46D6-91C4-4875A90625C3}" type="presParOf" srcId="{893D6B7C-A07B-494B-8664-B7DC9D3BB49C}" destId="{4A80CA7E-CF92-4998-B7F5-CB8F30500FD2}" srcOrd="4" destOrd="0" presId="urn:microsoft.com/office/officeart/2011/layout/HexagonRadial"/>
    <dgm:cxn modelId="{63BAA10C-A7D3-4B47-A63E-74861827B73C}" type="presParOf" srcId="{893D6B7C-A07B-494B-8664-B7DC9D3BB49C}" destId="{87F1D6AE-3FBF-476B-8F61-1E0107D74E6E}" srcOrd="5" destOrd="0" presId="urn:microsoft.com/office/officeart/2011/layout/HexagonRadial"/>
    <dgm:cxn modelId="{648A82C3-94C2-49EB-BF5D-89864EF1E585}" type="presParOf" srcId="{87F1D6AE-3FBF-476B-8F61-1E0107D74E6E}" destId="{B9198E5B-9981-42FB-AC6D-07A1B5046098}" srcOrd="0" destOrd="0" presId="urn:microsoft.com/office/officeart/2011/layout/HexagonRadial"/>
    <dgm:cxn modelId="{504E2F00-F56B-4C5C-BD36-9E023035292F}" type="presParOf" srcId="{893D6B7C-A07B-494B-8664-B7DC9D3BB49C}" destId="{BA90A0EF-315F-4D9F-A6C5-594EAE6A9128}" srcOrd="6" destOrd="0" presId="urn:microsoft.com/office/officeart/2011/layout/HexagonRadial"/>
    <dgm:cxn modelId="{9FEB8B5A-5459-4910-8D66-28BD707998D0}" type="presParOf" srcId="{893D6B7C-A07B-494B-8664-B7DC9D3BB49C}" destId="{26081892-0B53-41F5-B77F-A58F3D784697}" srcOrd="7" destOrd="0" presId="urn:microsoft.com/office/officeart/2011/layout/HexagonRadial"/>
    <dgm:cxn modelId="{0FE0EFA0-58F2-452F-B3C6-09F2C354DB50}" type="presParOf" srcId="{26081892-0B53-41F5-B77F-A58F3D784697}" destId="{7FC20031-0A9E-4E9D-990E-A9DFC57C3941}" srcOrd="0" destOrd="0" presId="urn:microsoft.com/office/officeart/2011/layout/HexagonRadial"/>
    <dgm:cxn modelId="{A66611E9-773B-46E5-ABA7-8DCF1737E3E1}" type="presParOf" srcId="{893D6B7C-A07B-494B-8664-B7DC9D3BB49C}" destId="{7B19050F-8F54-41CC-8314-80562264E6C3}" srcOrd="8" destOrd="0" presId="urn:microsoft.com/office/officeart/2011/layout/HexagonRadial"/>
    <dgm:cxn modelId="{488B08EB-9DFE-46A9-AF72-9519756A9B0C}" type="presParOf" srcId="{893D6B7C-A07B-494B-8664-B7DC9D3BB49C}" destId="{50670F57-9858-4BD0-A767-D3BB8E57BEE3}" srcOrd="9" destOrd="0" presId="urn:microsoft.com/office/officeart/2011/layout/HexagonRadial"/>
    <dgm:cxn modelId="{C25B4BAA-CFC3-4CAF-A914-8CD7890EB04F}" type="presParOf" srcId="{50670F57-9858-4BD0-A767-D3BB8E57BEE3}" destId="{437E727A-C47B-411A-84D2-7C36462E0EC9}" srcOrd="0" destOrd="0" presId="urn:microsoft.com/office/officeart/2011/layout/HexagonRadial"/>
    <dgm:cxn modelId="{78A1A5D6-8530-4F9C-9BE7-49C1E5DD915A}" type="presParOf" srcId="{893D6B7C-A07B-494B-8664-B7DC9D3BB49C}" destId="{CAC62337-6D50-404A-813C-429052A65D44}" srcOrd="10" destOrd="0" presId="urn:microsoft.com/office/officeart/2011/layout/HexagonRadial"/>
    <dgm:cxn modelId="{210908E0-990D-41C0-AF1B-4F95CB9A17C2}" type="presParOf" srcId="{893D6B7C-A07B-494B-8664-B7DC9D3BB49C}" destId="{6903A95D-0760-44B0-9D56-3F6F9F5DCB46}" srcOrd="11" destOrd="0" presId="urn:microsoft.com/office/officeart/2011/layout/HexagonRadial"/>
    <dgm:cxn modelId="{0B42E699-8E56-4516-BFED-BDD81EC0203A}" type="presParOf" srcId="{6903A95D-0760-44B0-9D56-3F6F9F5DCB46}" destId="{D87717D8-7C84-455A-8420-1DC93AEEB32C}" srcOrd="0" destOrd="0" presId="urn:microsoft.com/office/officeart/2011/layout/HexagonRadial"/>
    <dgm:cxn modelId="{CEB2F389-C8CB-4A9D-94BD-0B26D0471F31}" type="presParOf" srcId="{893D6B7C-A07B-494B-8664-B7DC9D3BB49C}" destId="{614D0621-3D17-410D-9326-C1010E8DB76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55641D9-2AA0-433D-AB11-31A7E251BD0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FBA5F0E-3EFF-4012-8416-2406B0147AD8}">
      <dgm:prSet phldrT="[Text]" custT="1"/>
      <dgm:spPr/>
      <dgm:t>
        <a:bodyPr/>
        <a:lstStyle/>
        <a:p>
          <a:pPr algn="ctr">
            <a:lnSpc>
              <a:spcPts val="2800"/>
            </a:lnSpc>
            <a:spcAft>
              <a:spcPts val="0"/>
            </a:spcAft>
          </a:pPr>
          <a:r>
            <a:rPr lang="th-TH" sz="28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กรรมการพิจารณาผล</a:t>
          </a:r>
        </a:p>
        <a:p>
          <a:pPr algn="ctr">
            <a:lnSpc>
              <a:spcPts val="2800"/>
            </a:lnSpc>
            <a:spcAft>
              <a:spcPts val="0"/>
            </a:spcAft>
          </a:pPr>
          <a:r>
            <a:rPr lang="th-TH" sz="28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การประกวดราคาอิเล็กทรอนิกส์</a:t>
          </a:r>
          <a:endParaRPr lang="th-TH" sz="2800" b="1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C8A7384-F98F-4F13-B5DB-7710D4928B60}" type="parTrans" cxnId="{0DA056A3-A724-4280-A086-BAF572704F81}">
      <dgm:prSet/>
      <dgm:spPr/>
      <dgm:t>
        <a:bodyPr/>
        <a:lstStyle/>
        <a:p>
          <a:endParaRPr lang="th-TH"/>
        </a:p>
      </dgm:t>
    </dgm:pt>
    <dgm:pt modelId="{C282DFE7-994C-4FF9-88F6-F01C40D5D199}" type="sibTrans" cxnId="{0DA056A3-A724-4280-A086-BAF572704F81}">
      <dgm:prSet/>
      <dgm:spPr/>
      <dgm:t>
        <a:bodyPr/>
        <a:lstStyle/>
        <a:p>
          <a:endParaRPr lang="th-TH"/>
        </a:p>
      </dgm:t>
    </dgm:pt>
    <dgm:pt modelId="{5938AB51-78FF-414B-9DEE-57C27368EC82}">
      <dgm:prSet phldrT="[Text]" custT="1"/>
      <dgm:spPr/>
      <dgm:t>
        <a:bodyPr/>
        <a:lstStyle/>
        <a:p>
          <a:pPr algn="ctr"/>
          <a:r>
            <a:rPr lang="th-TH" sz="2800" b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กรรมการพิจารณาผลการสอบราคา</a:t>
          </a:r>
          <a:endParaRPr lang="th-TH" sz="2800" b="1" dirty="0">
            <a:solidFill>
              <a:srgbClr val="FF66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A171BA84-21E2-4EEA-AA8B-50D03CABB70E}" type="parTrans" cxnId="{AD4AF951-2919-4217-8175-25501D0DBD2F}">
      <dgm:prSet/>
      <dgm:spPr/>
      <dgm:t>
        <a:bodyPr/>
        <a:lstStyle/>
        <a:p>
          <a:endParaRPr lang="th-TH"/>
        </a:p>
      </dgm:t>
    </dgm:pt>
    <dgm:pt modelId="{EFB2257E-87A5-463C-B3BB-73B14C9D7808}" type="sibTrans" cxnId="{AD4AF951-2919-4217-8175-25501D0DBD2F}">
      <dgm:prSet/>
      <dgm:spPr/>
      <dgm:t>
        <a:bodyPr/>
        <a:lstStyle/>
        <a:p>
          <a:endParaRPr lang="th-TH"/>
        </a:p>
      </dgm:t>
    </dgm:pt>
    <dgm:pt modelId="{92CE54BE-6B3A-4993-A347-9F626E128079}">
      <dgm:prSet phldrT="[Text]" custT="1"/>
      <dgm:spPr/>
      <dgm:t>
        <a:bodyPr/>
        <a:lstStyle/>
        <a:p>
          <a:pPr algn="ctr">
            <a:lnSpc>
              <a:spcPts val="2800"/>
            </a:lnSpc>
            <a:spcAft>
              <a:spcPts val="0"/>
            </a:spcAft>
          </a:pPr>
          <a:r>
            <a:rPr lang="th-TH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กรรมการซื้อหรือจ้างโดยวิธีคัดเลือก</a:t>
          </a:r>
          <a:endParaRPr lang="th-TH" sz="2800" b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0851C444-FF98-4902-9BA2-0DD631D2F24E}" type="parTrans" cxnId="{AC93DD7B-E267-4EBE-A850-0DEF0FDBC41C}">
      <dgm:prSet/>
      <dgm:spPr/>
      <dgm:t>
        <a:bodyPr/>
        <a:lstStyle/>
        <a:p>
          <a:endParaRPr lang="th-TH"/>
        </a:p>
      </dgm:t>
    </dgm:pt>
    <dgm:pt modelId="{759A94A3-6E85-4A62-9397-6464E6871E56}" type="sibTrans" cxnId="{AC93DD7B-E267-4EBE-A850-0DEF0FDBC41C}">
      <dgm:prSet/>
      <dgm:spPr/>
      <dgm:t>
        <a:bodyPr/>
        <a:lstStyle/>
        <a:p>
          <a:endParaRPr lang="th-TH"/>
        </a:p>
      </dgm:t>
    </dgm:pt>
    <dgm:pt modelId="{FFCE6A75-89FB-4D99-A260-AFB464FE99FE}" type="pres">
      <dgm:prSet presAssocID="{B55641D9-2AA0-433D-AB11-31A7E251BD06}" presName="arrowDiagram" presStyleCnt="0">
        <dgm:presLayoutVars>
          <dgm:chMax val="5"/>
          <dgm:dir/>
          <dgm:resizeHandles val="exact"/>
        </dgm:presLayoutVars>
      </dgm:prSet>
      <dgm:spPr/>
    </dgm:pt>
    <dgm:pt modelId="{ADD16F33-E521-4C49-AD85-81A4D84F83D1}" type="pres">
      <dgm:prSet presAssocID="{B55641D9-2AA0-433D-AB11-31A7E251BD06}" presName="arrow" presStyleLbl="bgShp" presStyleIdx="0" presStyleCnt="1" custLinFactNeighborY="-1562"/>
      <dgm:spPr>
        <a:solidFill>
          <a:srgbClr val="FFC000"/>
        </a:solidFill>
        <a:scene3d>
          <a:camera prst="orthographicFront"/>
          <a:lightRig rig="threePt" dir="t"/>
        </a:scene3d>
        <a:sp3d>
          <a:bevelT w="114300" prst="artDeco"/>
        </a:sp3d>
      </dgm:spPr>
    </dgm:pt>
    <dgm:pt modelId="{871D84E0-61C6-4170-828F-45B26B037EA5}" type="pres">
      <dgm:prSet presAssocID="{B55641D9-2AA0-433D-AB11-31A7E251BD06}" presName="arrowDiagram3" presStyleCnt="0"/>
      <dgm:spPr/>
    </dgm:pt>
    <dgm:pt modelId="{42045046-F7E3-40B2-A553-2426941B94B3}" type="pres">
      <dgm:prSet presAssocID="{CFBA5F0E-3EFF-4012-8416-2406B0147AD8}" presName="bullet3a" presStyleLbl="node1" presStyleIdx="0" presStyleCnt="3" custLinFactNeighborY="-49610"/>
      <dgm:spPr>
        <a:solidFill>
          <a:srgbClr val="00B050"/>
        </a:solidFill>
      </dgm:spPr>
    </dgm:pt>
    <dgm:pt modelId="{BA825CD5-ECA5-4893-9D17-797ABBA80CE6}" type="pres">
      <dgm:prSet presAssocID="{CFBA5F0E-3EFF-4012-8416-2406B0147AD8}" presName="textBox3a" presStyleLbl="revTx" presStyleIdx="0" presStyleCnt="3" custScaleX="207452" custLinFactNeighborX="-6360" custLinFactNeighborY="439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B6F5D46-869C-4F15-A636-ECB31D33389C}" type="pres">
      <dgm:prSet presAssocID="{5938AB51-78FF-414B-9DEE-57C27368EC82}" presName="bullet3b" presStyleLbl="node1" presStyleIdx="1" presStyleCnt="3" custLinFactNeighborY="-27444"/>
      <dgm:spPr>
        <a:solidFill>
          <a:srgbClr val="FF6600"/>
        </a:solidFill>
      </dgm:spPr>
    </dgm:pt>
    <dgm:pt modelId="{9DB767A5-4347-4ACC-909E-C608F1525725}" type="pres">
      <dgm:prSet presAssocID="{5938AB51-78FF-414B-9DEE-57C27368EC82}" presName="textBox3b" presStyleLbl="revTx" presStyleIdx="1" presStyleCnt="3" custScaleX="136868" custScaleY="99231" custLinFactNeighborX="-4613" custLinFactNeighborY="414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2A8A5C4-35D3-4B95-8533-8464A04FD24D}" type="pres">
      <dgm:prSet presAssocID="{92CE54BE-6B3A-4993-A347-9F626E128079}" presName="bullet3c" presStyleLbl="node1" presStyleIdx="2" presStyleCnt="3" custLinFactNeighborY="-19843"/>
      <dgm:spPr>
        <a:solidFill>
          <a:srgbClr val="0066FF"/>
        </a:solidFill>
      </dgm:spPr>
    </dgm:pt>
    <dgm:pt modelId="{269D8A0E-178A-48B3-824D-E4E6357C3419}" type="pres">
      <dgm:prSet presAssocID="{92CE54BE-6B3A-4993-A347-9F626E128079}" presName="textBox3c" presStyleLbl="revTx" presStyleIdx="2" presStyleCnt="3" custScaleX="148458" custLinFactNeighborY="29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AD4AF951-2919-4217-8175-25501D0DBD2F}" srcId="{B55641D9-2AA0-433D-AB11-31A7E251BD06}" destId="{5938AB51-78FF-414B-9DEE-57C27368EC82}" srcOrd="1" destOrd="0" parTransId="{A171BA84-21E2-4EEA-AA8B-50D03CABB70E}" sibTransId="{EFB2257E-87A5-463C-B3BB-73B14C9D7808}"/>
    <dgm:cxn modelId="{0DA056A3-A724-4280-A086-BAF572704F81}" srcId="{B55641D9-2AA0-433D-AB11-31A7E251BD06}" destId="{CFBA5F0E-3EFF-4012-8416-2406B0147AD8}" srcOrd="0" destOrd="0" parTransId="{3C8A7384-F98F-4F13-B5DB-7710D4928B60}" sibTransId="{C282DFE7-994C-4FF9-88F6-F01C40D5D199}"/>
    <dgm:cxn modelId="{A4D45510-CECA-4212-A5AA-097898DB4AFD}" type="presOf" srcId="{92CE54BE-6B3A-4993-A347-9F626E128079}" destId="{269D8A0E-178A-48B3-824D-E4E6357C3419}" srcOrd="0" destOrd="0" presId="urn:microsoft.com/office/officeart/2005/8/layout/arrow2"/>
    <dgm:cxn modelId="{F317E9B0-E7BA-467C-B1A2-1D5C17BEEABE}" type="presOf" srcId="{CFBA5F0E-3EFF-4012-8416-2406B0147AD8}" destId="{BA825CD5-ECA5-4893-9D17-797ABBA80CE6}" srcOrd="0" destOrd="0" presId="urn:microsoft.com/office/officeart/2005/8/layout/arrow2"/>
    <dgm:cxn modelId="{B85B99FA-CECE-45BC-914E-95C7974977F8}" type="presOf" srcId="{5938AB51-78FF-414B-9DEE-57C27368EC82}" destId="{9DB767A5-4347-4ACC-909E-C608F1525725}" srcOrd="0" destOrd="0" presId="urn:microsoft.com/office/officeart/2005/8/layout/arrow2"/>
    <dgm:cxn modelId="{AC93DD7B-E267-4EBE-A850-0DEF0FDBC41C}" srcId="{B55641D9-2AA0-433D-AB11-31A7E251BD06}" destId="{92CE54BE-6B3A-4993-A347-9F626E128079}" srcOrd="2" destOrd="0" parTransId="{0851C444-FF98-4902-9BA2-0DD631D2F24E}" sibTransId="{759A94A3-6E85-4A62-9397-6464E6871E56}"/>
    <dgm:cxn modelId="{26E2675F-9A25-43AE-B943-6C5F504B1747}" type="presOf" srcId="{B55641D9-2AA0-433D-AB11-31A7E251BD06}" destId="{FFCE6A75-89FB-4D99-A260-AFB464FE99FE}" srcOrd="0" destOrd="0" presId="urn:microsoft.com/office/officeart/2005/8/layout/arrow2"/>
    <dgm:cxn modelId="{138B49FB-777D-424A-A5C7-B821FAFAF070}" type="presParOf" srcId="{FFCE6A75-89FB-4D99-A260-AFB464FE99FE}" destId="{ADD16F33-E521-4C49-AD85-81A4D84F83D1}" srcOrd="0" destOrd="0" presId="urn:microsoft.com/office/officeart/2005/8/layout/arrow2"/>
    <dgm:cxn modelId="{846769BE-E962-4613-8F7C-FFC16120012F}" type="presParOf" srcId="{FFCE6A75-89FB-4D99-A260-AFB464FE99FE}" destId="{871D84E0-61C6-4170-828F-45B26B037EA5}" srcOrd="1" destOrd="0" presId="urn:microsoft.com/office/officeart/2005/8/layout/arrow2"/>
    <dgm:cxn modelId="{DEC4DD94-B7FA-4A2A-AAB9-8BBE8FEF986C}" type="presParOf" srcId="{871D84E0-61C6-4170-828F-45B26B037EA5}" destId="{42045046-F7E3-40B2-A553-2426941B94B3}" srcOrd="0" destOrd="0" presId="urn:microsoft.com/office/officeart/2005/8/layout/arrow2"/>
    <dgm:cxn modelId="{F42CCDA5-7A6E-47F0-95F6-C045360F192D}" type="presParOf" srcId="{871D84E0-61C6-4170-828F-45B26B037EA5}" destId="{BA825CD5-ECA5-4893-9D17-797ABBA80CE6}" srcOrd="1" destOrd="0" presId="urn:microsoft.com/office/officeart/2005/8/layout/arrow2"/>
    <dgm:cxn modelId="{333AD13C-21A8-421D-AE17-0270A80AAE1F}" type="presParOf" srcId="{871D84E0-61C6-4170-828F-45B26B037EA5}" destId="{7B6F5D46-869C-4F15-A636-ECB31D33389C}" srcOrd="2" destOrd="0" presId="urn:microsoft.com/office/officeart/2005/8/layout/arrow2"/>
    <dgm:cxn modelId="{3BA0A930-82D6-402A-8769-7A99B5930034}" type="presParOf" srcId="{871D84E0-61C6-4170-828F-45B26B037EA5}" destId="{9DB767A5-4347-4ACC-909E-C608F1525725}" srcOrd="3" destOrd="0" presId="urn:microsoft.com/office/officeart/2005/8/layout/arrow2"/>
    <dgm:cxn modelId="{9BDB5DB1-7224-472A-911E-99498026D56E}" type="presParOf" srcId="{871D84E0-61C6-4170-828F-45B26B037EA5}" destId="{C2A8A5C4-35D3-4B95-8533-8464A04FD24D}" srcOrd="4" destOrd="0" presId="urn:microsoft.com/office/officeart/2005/8/layout/arrow2"/>
    <dgm:cxn modelId="{4E87E715-BEC2-4FC7-831F-5309A5C68E55}" type="presParOf" srcId="{871D84E0-61C6-4170-828F-45B26B037EA5}" destId="{269D8A0E-178A-48B3-824D-E4E6357C341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206CAD8-2B67-4837-87FE-6F1CA2959C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6884396-5557-4877-B833-8E07C35E6D8D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เป็นเจ้าหนี้ หรือ ลูกหนี้ หรือนายจ้างของคู่กรณี</a:t>
          </a:r>
          <a:endParaRPr lang="th-TH" sz="2400" dirty="0">
            <a:solidFill>
              <a:schemeClr val="tx1"/>
            </a:solidFill>
          </a:endParaRPr>
        </a:p>
      </dgm:t>
    </dgm:pt>
    <dgm:pt modelId="{050204A8-BB16-4C16-B955-3B34F21D5F68}" type="parTrans" cxnId="{C0C3E38C-9651-4415-BA1F-A090F5A03535}">
      <dgm:prSet/>
      <dgm:spPr/>
      <dgm:t>
        <a:bodyPr/>
        <a:lstStyle/>
        <a:p>
          <a:endParaRPr lang="th-TH"/>
        </a:p>
      </dgm:t>
    </dgm:pt>
    <dgm:pt modelId="{2651D11C-A4BC-408B-99E2-97AEF100B77E}" type="sibTrans" cxnId="{C0C3E38C-9651-4415-BA1F-A090F5A03535}">
      <dgm:prSet/>
      <dgm:spPr/>
      <dgm:t>
        <a:bodyPr/>
        <a:lstStyle/>
        <a:p>
          <a:endParaRPr lang="th-TH"/>
        </a:p>
      </dgm:t>
    </dgm:pt>
    <dgm:pt modelId="{DEC39953-E7E0-4DF9-AB46-3CC4BF5D54A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เป็นคู่หมั้น หรือคู่สมรสของคู่กรณีเอง</a:t>
          </a:r>
          <a:endParaRPr lang="th-TH" sz="2400" dirty="0">
            <a:solidFill>
              <a:schemeClr val="tx1"/>
            </a:solidFill>
          </a:endParaRPr>
        </a:p>
      </dgm:t>
    </dgm:pt>
    <dgm:pt modelId="{1025AE2A-F55A-4D8A-B636-92CB8065AB39}" type="parTrans" cxnId="{FE7C8D4D-00D3-4138-9D67-96995CC2B0CD}">
      <dgm:prSet/>
      <dgm:spPr/>
      <dgm:t>
        <a:bodyPr/>
        <a:lstStyle/>
        <a:p>
          <a:endParaRPr lang="th-TH"/>
        </a:p>
      </dgm:t>
    </dgm:pt>
    <dgm:pt modelId="{8686866E-8770-4928-AA0E-3F8C4C68CB28}" type="sibTrans" cxnId="{FE7C8D4D-00D3-4138-9D67-96995CC2B0CD}">
      <dgm:prSet/>
      <dgm:spPr/>
      <dgm:t>
        <a:bodyPr/>
        <a:lstStyle/>
        <a:p>
          <a:endParaRPr lang="th-TH"/>
        </a:p>
      </dgm:t>
    </dgm:pt>
    <dgm:pt modelId="{B17C99B1-1A02-44D6-A8B3-3A028E1011F0}">
      <dgm:prSet custT="1"/>
      <dgm:spPr>
        <a:solidFill>
          <a:srgbClr val="CCFFFF"/>
        </a:solidFill>
      </dgm:spPr>
      <dgm:t>
        <a:bodyPr/>
        <a:lstStyle/>
        <a:p>
          <a:pPr algn="l">
            <a:lnSpc>
              <a:spcPts val="2000"/>
            </a:lnSpc>
            <a:spcAft>
              <a:spcPts val="0"/>
            </a:spcAft>
          </a:pPr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เป็นคู่กรณีเอง</a:t>
          </a:r>
          <a:endParaRPr lang="th-TH" sz="2400" dirty="0">
            <a:solidFill>
              <a:schemeClr val="tx1"/>
            </a:solidFill>
          </a:endParaRPr>
        </a:p>
      </dgm:t>
    </dgm:pt>
    <dgm:pt modelId="{99EE106A-3479-42D0-82EC-2BC1B3B92B0A}" type="parTrans" cxnId="{34C06FED-1D86-4D4B-8A50-78B2CAFFB7E6}">
      <dgm:prSet/>
      <dgm:spPr/>
      <dgm:t>
        <a:bodyPr/>
        <a:lstStyle/>
        <a:p>
          <a:endParaRPr lang="th-TH"/>
        </a:p>
      </dgm:t>
    </dgm:pt>
    <dgm:pt modelId="{5685FE91-5837-4210-AF2B-8C336C4B7043}" type="sibTrans" cxnId="{34C06FED-1D86-4D4B-8A50-78B2CAFFB7E6}">
      <dgm:prSet/>
      <dgm:spPr/>
      <dgm:t>
        <a:bodyPr/>
        <a:lstStyle/>
        <a:p>
          <a:endParaRPr lang="th-TH"/>
        </a:p>
      </dgm:t>
    </dgm:pt>
    <dgm:pt modelId="{151B293B-68AC-45D1-B423-1826928CDF7E}">
      <dgm:prSet custT="1"/>
      <dgm:spPr>
        <a:solidFill>
          <a:srgbClr val="CCFFCC"/>
        </a:solidFill>
      </dgm:spPr>
      <dgm:t>
        <a:bodyPr/>
        <a:lstStyle/>
        <a:p>
          <a:pPr algn="l">
            <a:lnSpc>
              <a:spcPts val="2500"/>
            </a:lnSpc>
            <a:spcAft>
              <a:spcPts val="0"/>
            </a:spcAft>
          </a:pPr>
          <a:r>
            <a:rPr lang="th-TH" sz="23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เป็นญาติของคู่กรณีเอง  คือ บุพการี หรือผู้สืบสันดานไม่ว่าชั้นใดๆ หรือเป็นลูกพี่ลูกน้องนับได้เพียงภายใน </a:t>
          </a:r>
          <a:r>
            <a:rPr lang="en-US" sz="23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3 </a:t>
          </a:r>
          <a:r>
            <a:rPr lang="th-TH" sz="23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ชั้น หรือเป็นญาติเกี่ยวพันกันทางแต่งงานนับได้เพียง </a:t>
          </a:r>
          <a:r>
            <a:rPr lang="en-US" sz="23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2 </a:t>
          </a:r>
          <a:r>
            <a:rPr lang="th-TH" sz="23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ชั้น</a:t>
          </a:r>
        </a:p>
      </dgm:t>
    </dgm:pt>
    <dgm:pt modelId="{492BB320-2518-4117-9D1A-AB6917FA6D45}" type="parTrans" cxnId="{2508A7B0-158E-466D-98CE-12A70B857EE3}">
      <dgm:prSet/>
      <dgm:spPr/>
      <dgm:t>
        <a:bodyPr/>
        <a:lstStyle/>
        <a:p>
          <a:endParaRPr lang="th-TH"/>
        </a:p>
      </dgm:t>
    </dgm:pt>
    <dgm:pt modelId="{54993D93-7758-4A70-BDAC-9C9C07BFC167}" type="sibTrans" cxnId="{2508A7B0-158E-466D-98CE-12A70B857EE3}">
      <dgm:prSet/>
      <dgm:spPr/>
      <dgm:t>
        <a:bodyPr/>
        <a:lstStyle/>
        <a:p>
          <a:endParaRPr lang="th-TH"/>
        </a:p>
      </dgm:t>
    </dgm:pt>
    <dgm:pt modelId="{41DD34D3-868E-4765-A941-7EADC7916A14}">
      <dgm:prSet custT="1"/>
      <dgm:spPr>
        <a:solidFill>
          <a:srgbClr val="FFFFB7"/>
        </a:solidFill>
      </dgm:spPr>
      <dgm:t>
        <a:bodyPr/>
        <a:lstStyle/>
        <a:p>
          <a:pPr algn="l">
            <a:lnSpc>
              <a:spcPts val="2000"/>
            </a:lnSpc>
            <a:spcAft>
              <a:spcPts val="0"/>
            </a:spcAft>
          </a:pPr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เป็นหรือเคยเป็น ผู้แทนโดยชอบธรรม/ผู้พิทักษ์/ผู้แทนหรือตัวแทนของคู่กรณี</a:t>
          </a:r>
          <a:endParaRPr lang="th-TH" sz="2400" dirty="0">
            <a:solidFill>
              <a:schemeClr val="tx1"/>
            </a:solidFill>
          </a:endParaRPr>
        </a:p>
      </dgm:t>
    </dgm:pt>
    <dgm:pt modelId="{7A416716-A51B-48FA-8078-199063D76C0B}" type="parTrans" cxnId="{9FAECDA9-EC22-4A9D-ABA5-F65D395097C3}">
      <dgm:prSet/>
      <dgm:spPr/>
      <dgm:t>
        <a:bodyPr/>
        <a:lstStyle/>
        <a:p>
          <a:endParaRPr lang="th-TH"/>
        </a:p>
      </dgm:t>
    </dgm:pt>
    <dgm:pt modelId="{9468D346-D60E-4CEC-8255-57683A3A0726}" type="sibTrans" cxnId="{9FAECDA9-EC22-4A9D-ABA5-F65D395097C3}">
      <dgm:prSet/>
      <dgm:spPr/>
      <dgm:t>
        <a:bodyPr/>
        <a:lstStyle/>
        <a:p>
          <a:endParaRPr lang="th-TH"/>
        </a:p>
      </dgm:t>
    </dgm:pt>
    <dgm:pt modelId="{018E558E-8368-4435-9181-B0971350BAF9}">
      <dgm:prSet custT="1"/>
      <dgm:spPr>
        <a:solidFill>
          <a:srgbClr val="CCFFFF"/>
        </a:solidFill>
      </dgm:spPr>
      <dgm:t>
        <a:bodyPr/>
        <a:lstStyle/>
        <a:p>
          <a:pPr algn="l"/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กรณีอื่นตามที่กำหนดในกฎกระทรวง</a:t>
          </a:r>
          <a:endParaRPr lang="th-TH" sz="2400" dirty="0">
            <a:solidFill>
              <a:schemeClr val="tx1"/>
            </a:solidFill>
          </a:endParaRPr>
        </a:p>
      </dgm:t>
    </dgm:pt>
    <dgm:pt modelId="{503689DC-F1EF-49AD-B688-E9001F60FA0D}" type="parTrans" cxnId="{96F06F99-C2E7-4509-8BA7-EB5B85A17670}">
      <dgm:prSet/>
      <dgm:spPr/>
      <dgm:t>
        <a:bodyPr/>
        <a:lstStyle/>
        <a:p>
          <a:endParaRPr lang="th-TH"/>
        </a:p>
      </dgm:t>
    </dgm:pt>
    <dgm:pt modelId="{4A3E4AEC-C912-4235-B8AB-CD6FF7C09801}" type="sibTrans" cxnId="{96F06F99-C2E7-4509-8BA7-EB5B85A17670}">
      <dgm:prSet/>
      <dgm:spPr/>
      <dgm:t>
        <a:bodyPr/>
        <a:lstStyle/>
        <a:p>
          <a:endParaRPr lang="th-TH"/>
        </a:p>
      </dgm:t>
    </dgm:pt>
    <dgm:pt modelId="{ECA9300E-6BEC-476B-85F9-6B688A7EC0B5}" type="pres">
      <dgm:prSet presAssocID="{9206CAD8-2B67-4837-87FE-6F1CA2959C01}" presName="linearFlow" presStyleCnt="0">
        <dgm:presLayoutVars>
          <dgm:dir/>
          <dgm:resizeHandles val="exact"/>
        </dgm:presLayoutVars>
      </dgm:prSet>
      <dgm:spPr/>
    </dgm:pt>
    <dgm:pt modelId="{164265A6-FE9C-499E-954D-9ACA4410956F}" type="pres">
      <dgm:prSet presAssocID="{B17C99B1-1A02-44D6-A8B3-3A028E1011F0}" presName="composite" presStyleCnt="0"/>
      <dgm:spPr/>
    </dgm:pt>
    <dgm:pt modelId="{C8199C85-6B84-4315-B80B-4CD7ED7DF6CD}" type="pres">
      <dgm:prSet presAssocID="{B17C99B1-1A02-44D6-A8B3-3A028E1011F0}" presName="imgShp" presStyleLbl="fgImgPlace1" presStyleIdx="0" presStyleCnt="6" custLinFactX="-96216" custLinFactNeighborX="-100000"/>
      <dgm:spPr/>
    </dgm:pt>
    <dgm:pt modelId="{C8248120-DD98-4045-9B64-A74A6DC09A44}" type="pres">
      <dgm:prSet presAssocID="{B17C99B1-1A02-44D6-A8B3-3A028E1011F0}" presName="txShp" presStyleLbl="node1" presStyleIdx="0" presStyleCnt="6" custScaleX="144735" custLinFactNeighborX="11175" custLinFactNeighborY="-46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ADBCE6-335E-400E-B7B2-01EC15403582}" type="pres">
      <dgm:prSet presAssocID="{5685FE91-5837-4210-AF2B-8C336C4B7043}" presName="spacing" presStyleCnt="0"/>
      <dgm:spPr/>
    </dgm:pt>
    <dgm:pt modelId="{4021F7D1-F775-4C3B-BB93-A596648AD86E}" type="pres">
      <dgm:prSet presAssocID="{DEC39953-E7E0-4DF9-AB46-3CC4BF5D54AE}" presName="composite" presStyleCnt="0"/>
      <dgm:spPr/>
    </dgm:pt>
    <dgm:pt modelId="{B29BEE8D-56CE-4DAA-B01E-E8C52696B859}" type="pres">
      <dgm:prSet presAssocID="{DEC39953-E7E0-4DF9-AB46-3CC4BF5D54AE}" presName="imgShp" presStyleLbl="fgImgPlace1" presStyleIdx="1" presStyleCnt="6" custLinFactX="-96216" custLinFactNeighborX="-100000"/>
      <dgm:spPr/>
    </dgm:pt>
    <dgm:pt modelId="{EEE419DE-B9F8-4DF2-B234-49D0951C6FA5}" type="pres">
      <dgm:prSet presAssocID="{DEC39953-E7E0-4DF9-AB46-3CC4BF5D54AE}" presName="txShp" presStyleLbl="node1" presStyleIdx="1" presStyleCnt="6" custScaleX="144735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BF2D463-6C4D-496A-8C25-6E4589AEC0D0}" type="pres">
      <dgm:prSet presAssocID="{8686866E-8770-4928-AA0E-3F8C4C68CB28}" presName="spacing" presStyleCnt="0"/>
      <dgm:spPr/>
    </dgm:pt>
    <dgm:pt modelId="{0B8C75AC-CA1A-472C-9A00-B8575E9AA169}" type="pres">
      <dgm:prSet presAssocID="{151B293B-68AC-45D1-B423-1826928CDF7E}" presName="composite" presStyleCnt="0"/>
      <dgm:spPr/>
    </dgm:pt>
    <dgm:pt modelId="{02C0C3DD-2AF5-42D4-B3C7-D44CD00BBF5D}" type="pres">
      <dgm:prSet presAssocID="{151B293B-68AC-45D1-B423-1826928CDF7E}" presName="imgShp" presStyleLbl="fgImgPlace1" presStyleIdx="2" presStyleCnt="6" custLinFactX="-96216" custLinFactNeighborX="-100000"/>
      <dgm:spPr/>
    </dgm:pt>
    <dgm:pt modelId="{FB3EBDC0-34C5-4D29-9922-5CF92E065126}" type="pres">
      <dgm:prSet presAssocID="{151B293B-68AC-45D1-B423-1826928CDF7E}" presName="txShp" presStyleLbl="node1" presStyleIdx="2" presStyleCnt="6" custScaleX="144735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3DE704-BB45-4537-975B-DD48883182C7}" type="pres">
      <dgm:prSet presAssocID="{54993D93-7758-4A70-BDAC-9C9C07BFC167}" presName="spacing" presStyleCnt="0"/>
      <dgm:spPr/>
    </dgm:pt>
    <dgm:pt modelId="{8549268B-717F-46AD-B381-117B4F588A09}" type="pres">
      <dgm:prSet presAssocID="{41DD34D3-868E-4765-A941-7EADC7916A14}" presName="composite" presStyleCnt="0"/>
      <dgm:spPr/>
    </dgm:pt>
    <dgm:pt modelId="{81D2E58F-0AF7-48BD-AFE2-E03544CD3863}" type="pres">
      <dgm:prSet presAssocID="{41DD34D3-868E-4765-A941-7EADC7916A14}" presName="imgShp" presStyleLbl="fgImgPlace1" presStyleIdx="3" presStyleCnt="6" custLinFactX="-96216" custLinFactNeighborX="-100000"/>
      <dgm:spPr/>
    </dgm:pt>
    <dgm:pt modelId="{5ECE97FD-F2CD-4F5B-A74D-BEE35C435BC2}" type="pres">
      <dgm:prSet presAssocID="{41DD34D3-868E-4765-A941-7EADC7916A14}" presName="txShp" presStyleLbl="node1" presStyleIdx="3" presStyleCnt="6" custScaleX="144735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407C2EF-C4D3-4AA7-946F-56DA613E9838}" type="pres">
      <dgm:prSet presAssocID="{9468D346-D60E-4CEC-8255-57683A3A0726}" presName="spacing" presStyleCnt="0"/>
      <dgm:spPr/>
    </dgm:pt>
    <dgm:pt modelId="{4097161B-EDAC-4607-9533-17F14D61E4A9}" type="pres">
      <dgm:prSet presAssocID="{86884396-5557-4877-B833-8E07C35E6D8D}" presName="composite" presStyleCnt="0"/>
      <dgm:spPr/>
    </dgm:pt>
    <dgm:pt modelId="{F20B7757-433F-41E0-90B0-84E5617E462B}" type="pres">
      <dgm:prSet presAssocID="{86884396-5557-4877-B833-8E07C35E6D8D}" presName="imgShp" presStyleLbl="fgImgPlace1" presStyleIdx="4" presStyleCnt="6" custLinFactX="-96216" custLinFactNeighborX="-100000"/>
      <dgm:spPr/>
    </dgm:pt>
    <dgm:pt modelId="{1DB8B932-6A20-40B5-ABB8-46ABFE1E6A3B}" type="pres">
      <dgm:prSet presAssocID="{86884396-5557-4877-B833-8E07C35E6D8D}" presName="txShp" presStyleLbl="node1" presStyleIdx="4" presStyleCnt="6" custScaleX="144735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5166BC7-67FA-460E-97E0-4B96364167B2}" type="pres">
      <dgm:prSet presAssocID="{2651D11C-A4BC-408B-99E2-97AEF100B77E}" presName="spacing" presStyleCnt="0"/>
      <dgm:spPr/>
    </dgm:pt>
    <dgm:pt modelId="{B628FFAA-C158-423D-9669-5E35D076B79B}" type="pres">
      <dgm:prSet presAssocID="{018E558E-8368-4435-9181-B0971350BAF9}" presName="composite" presStyleCnt="0"/>
      <dgm:spPr/>
    </dgm:pt>
    <dgm:pt modelId="{E38CE11E-2B92-4969-A8DB-F6C30E45CAF4}" type="pres">
      <dgm:prSet presAssocID="{018E558E-8368-4435-9181-B0971350BAF9}" presName="imgShp" presStyleLbl="fgImgPlace1" presStyleIdx="5" presStyleCnt="6" custLinFactX="-67220" custLinFactNeighborX="-100000"/>
      <dgm:spPr/>
    </dgm:pt>
    <dgm:pt modelId="{DC3A7C37-E6CB-4FDB-9C38-BCDD24AB6941}" type="pres">
      <dgm:prSet presAssocID="{018E558E-8368-4435-9181-B0971350BAF9}" presName="txShp" presStyleLbl="node1" presStyleIdx="5" presStyleCnt="6" custScaleX="143941" custLinFactNeighborX="302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D029E33D-18BB-40EA-B1DB-6C8ADB591685}" type="presOf" srcId="{018E558E-8368-4435-9181-B0971350BAF9}" destId="{DC3A7C37-E6CB-4FDB-9C38-BCDD24AB6941}" srcOrd="0" destOrd="0" presId="urn:microsoft.com/office/officeart/2005/8/layout/vList3"/>
    <dgm:cxn modelId="{C0C3E38C-9651-4415-BA1F-A090F5A03535}" srcId="{9206CAD8-2B67-4837-87FE-6F1CA2959C01}" destId="{86884396-5557-4877-B833-8E07C35E6D8D}" srcOrd="4" destOrd="0" parTransId="{050204A8-BB16-4C16-B955-3B34F21D5F68}" sibTransId="{2651D11C-A4BC-408B-99E2-97AEF100B77E}"/>
    <dgm:cxn modelId="{061B0FBB-524B-412B-9014-0CADBF619313}" type="presOf" srcId="{41DD34D3-868E-4765-A941-7EADC7916A14}" destId="{5ECE97FD-F2CD-4F5B-A74D-BEE35C435BC2}" srcOrd="0" destOrd="0" presId="urn:microsoft.com/office/officeart/2005/8/layout/vList3"/>
    <dgm:cxn modelId="{34C06FED-1D86-4D4B-8A50-78B2CAFFB7E6}" srcId="{9206CAD8-2B67-4837-87FE-6F1CA2959C01}" destId="{B17C99B1-1A02-44D6-A8B3-3A028E1011F0}" srcOrd="0" destOrd="0" parTransId="{99EE106A-3479-42D0-82EC-2BC1B3B92B0A}" sibTransId="{5685FE91-5837-4210-AF2B-8C336C4B7043}"/>
    <dgm:cxn modelId="{9FAECDA9-EC22-4A9D-ABA5-F65D395097C3}" srcId="{9206CAD8-2B67-4837-87FE-6F1CA2959C01}" destId="{41DD34D3-868E-4765-A941-7EADC7916A14}" srcOrd="3" destOrd="0" parTransId="{7A416716-A51B-48FA-8078-199063D76C0B}" sibTransId="{9468D346-D60E-4CEC-8255-57683A3A0726}"/>
    <dgm:cxn modelId="{3F0F7806-FFC7-4A55-BE51-55375B646A60}" type="presOf" srcId="{B17C99B1-1A02-44D6-A8B3-3A028E1011F0}" destId="{C8248120-DD98-4045-9B64-A74A6DC09A44}" srcOrd="0" destOrd="0" presId="urn:microsoft.com/office/officeart/2005/8/layout/vList3"/>
    <dgm:cxn modelId="{96F06F99-C2E7-4509-8BA7-EB5B85A17670}" srcId="{9206CAD8-2B67-4837-87FE-6F1CA2959C01}" destId="{018E558E-8368-4435-9181-B0971350BAF9}" srcOrd="5" destOrd="0" parTransId="{503689DC-F1EF-49AD-B688-E9001F60FA0D}" sibTransId="{4A3E4AEC-C912-4235-B8AB-CD6FF7C09801}"/>
    <dgm:cxn modelId="{B09E4C07-CC01-49A3-B8ED-FA7602A7119A}" type="presOf" srcId="{DEC39953-E7E0-4DF9-AB46-3CC4BF5D54AE}" destId="{EEE419DE-B9F8-4DF2-B234-49D0951C6FA5}" srcOrd="0" destOrd="0" presId="urn:microsoft.com/office/officeart/2005/8/layout/vList3"/>
    <dgm:cxn modelId="{FE7C8D4D-00D3-4138-9D67-96995CC2B0CD}" srcId="{9206CAD8-2B67-4837-87FE-6F1CA2959C01}" destId="{DEC39953-E7E0-4DF9-AB46-3CC4BF5D54AE}" srcOrd="1" destOrd="0" parTransId="{1025AE2A-F55A-4D8A-B636-92CB8065AB39}" sibTransId="{8686866E-8770-4928-AA0E-3F8C4C68CB28}"/>
    <dgm:cxn modelId="{90B03AB1-6CB0-4FD1-B767-D3E52D47F5AF}" type="presOf" srcId="{9206CAD8-2B67-4837-87FE-6F1CA2959C01}" destId="{ECA9300E-6BEC-476B-85F9-6B688A7EC0B5}" srcOrd="0" destOrd="0" presId="urn:microsoft.com/office/officeart/2005/8/layout/vList3"/>
    <dgm:cxn modelId="{2508A7B0-158E-466D-98CE-12A70B857EE3}" srcId="{9206CAD8-2B67-4837-87FE-6F1CA2959C01}" destId="{151B293B-68AC-45D1-B423-1826928CDF7E}" srcOrd="2" destOrd="0" parTransId="{492BB320-2518-4117-9D1A-AB6917FA6D45}" sibTransId="{54993D93-7758-4A70-BDAC-9C9C07BFC167}"/>
    <dgm:cxn modelId="{F468F894-7B63-41E8-BAC7-D49AE25DC94D}" type="presOf" srcId="{86884396-5557-4877-B833-8E07C35E6D8D}" destId="{1DB8B932-6A20-40B5-ABB8-46ABFE1E6A3B}" srcOrd="0" destOrd="0" presId="urn:microsoft.com/office/officeart/2005/8/layout/vList3"/>
    <dgm:cxn modelId="{122CE3D8-326F-42F4-8165-E4F466806063}" type="presOf" srcId="{151B293B-68AC-45D1-B423-1826928CDF7E}" destId="{FB3EBDC0-34C5-4D29-9922-5CF92E065126}" srcOrd="0" destOrd="0" presId="urn:microsoft.com/office/officeart/2005/8/layout/vList3"/>
    <dgm:cxn modelId="{219F3551-6835-4621-AC34-0A7FA843718B}" type="presParOf" srcId="{ECA9300E-6BEC-476B-85F9-6B688A7EC0B5}" destId="{164265A6-FE9C-499E-954D-9ACA4410956F}" srcOrd="0" destOrd="0" presId="urn:microsoft.com/office/officeart/2005/8/layout/vList3"/>
    <dgm:cxn modelId="{12CFC510-F6EF-4F0D-B19C-701B0B247CD5}" type="presParOf" srcId="{164265A6-FE9C-499E-954D-9ACA4410956F}" destId="{C8199C85-6B84-4315-B80B-4CD7ED7DF6CD}" srcOrd="0" destOrd="0" presId="urn:microsoft.com/office/officeart/2005/8/layout/vList3"/>
    <dgm:cxn modelId="{1D5AFF59-91CF-4D30-9D0B-FC2EE86C48E7}" type="presParOf" srcId="{164265A6-FE9C-499E-954D-9ACA4410956F}" destId="{C8248120-DD98-4045-9B64-A74A6DC09A44}" srcOrd="1" destOrd="0" presId="urn:microsoft.com/office/officeart/2005/8/layout/vList3"/>
    <dgm:cxn modelId="{6956C978-B79C-4199-BD3B-C39F67BA1C1C}" type="presParOf" srcId="{ECA9300E-6BEC-476B-85F9-6B688A7EC0B5}" destId="{01ADBCE6-335E-400E-B7B2-01EC15403582}" srcOrd="1" destOrd="0" presId="urn:microsoft.com/office/officeart/2005/8/layout/vList3"/>
    <dgm:cxn modelId="{185AE760-7C2A-4C2F-AD5F-1D8742E57C8C}" type="presParOf" srcId="{ECA9300E-6BEC-476B-85F9-6B688A7EC0B5}" destId="{4021F7D1-F775-4C3B-BB93-A596648AD86E}" srcOrd="2" destOrd="0" presId="urn:microsoft.com/office/officeart/2005/8/layout/vList3"/>
    <dgm:cxn modelId="{486DFDB2-DD03-44D9-A1EA-C20414C32356}" type="presParOf" srcId="{4021F7D1-F775-4C3B-BB93-A596648AD86E}" destId="{B29BEE8D-56CE-4DAA-B01E-E8C52696B859}" srcOrd="0" destOrd="0" presId="urn:microsoft.com/office/officeart/2005/8/layout/vList3"/>
    <dgm:cxn modelId="{2552AB57-FFEA-49F5-81CF-9D580F9BF264}" type="presParOf" srcId="{4021F7D1-F775-4C3B-BB93-A596648AD86E}" destId="{EEE419DE-B9F8-4DF2-B234-49D0951C6FA5}" srcOrd="1" destOrd="0" presId="urn:microsoft.com/office/officeart/2005/8/layout/vList3"/>
    <dgm:cxn modelId="{B6AD78EF-42DC-46B2-9C7E-69953417F6F7}" type="presParOf" srcId="{ECA9300E-6BEC-476B-85F9-6B688A7EC0B5}" destId="{5BF2D463-6C4D-496A-8C25-6E4589AEC0D0}" srcOrd="3" destOrd="0" presId="urn:microsoft.com/office/officeart/2005/8/layout/vList3"/>
    <dgm:cxn modelId="{34465818-8B39-4F8B-934A-FCC565560069}" type="presParOf" srcId="{ECA9300E-6BEC-476B-85F9-6B688A7EC0B5}" destId="{0B8C75AC-CA1A-472C-9A00-B8575E9AA169}" srcOrd="4" destOrd="0" presId="urn:microsoft.com/office/officeart/2005/8/layout/vList3"/>
    <dgm:cxn modelId="{CB538B3A-9AAB-4CBF-9CA2-6A3463E6F978}" type="presParOf" srcId="{0B8C75AC-CA1A-472C-9A00-B8575E9AA169}" destId="{02C0C3DD-2AF5-42D4-B3C7-D44CD00BBF5D}" srcOrd="0" destOrd="0" presId="urn:microsoft.com/office/officeart/2005/8/layout/vList3"/>
    <dgm:cxn modelId="{CBA0256A-B720-4E05-BB35-4AA273A62634}" type="presParOf" srcId="{0B8C75AC-CA1A-472C-9A00-B8575E9AA169}" destId="{FB3EBDC0-34C5-4D29-9922-5CF92E065126}" srcOrd="1" destOrd="0" presId="urn:microsoft.com/office/officeart/2005/8/layout/vList3"/>
    <dgm:cxn modelId="{5250C000-41FF-44B7-AE48-604E9048FBE8}" type="presParOf" srcId="{ECA9300E-6BEC-476B-85F9-6B688A7EC0B5}" destId="{663DE704-BB45-4537-975B-DD48883182C7}" srcOrd="5" destOrd="0" presId="urn:microsoft.com/office/officeart/2005/8/layout/vList3"/>
    <dgm:cxn modelId="{1F7F9064-8201-4146-9E41-01CD92B525DF}" type="presParOf" srcId="{ECA9300E-6BEC-476B-85F9-6B688A7EC0B5}" destId="{8549268B-717F-46AD-B381-117B4F588A09}" srcOrd="6" destOrd="0" presId="urn:microsoft.com/office/officeart/2005/8/layout/vList3"/>
    <dgm:cxn modelId="{A52EC334-4338-4FA1-902D-36C50F250D3E}" type="presParOf" srcId="{8549268B-717F-46AD-B381-117B4F588A09}" destId="{81D2E58F-0AF7-48BD-AFE2-E03544CD3863}" srcOrd="0" destOrd="0" presId="urn:microsoft.com/office/officeart/2005/8/layout/vList3"/>
    <dgm:cxn modelId="{E5C7DBF2-B482-4EEB-B22C-1B131DFF3972}" type="presParOf" srcId="{8549268B-717F-46AD-B381-117B4F588A09}" destId="{5ECE97FD-F2CD-4F5B-A74D-BEE35C435BC2}" srcOrd="1" destOrd="0" presId="urn:microsoft.com/office/officeart/2005/8/layout/vList3"/>
    <dgm:cxn modelId="{62A06C94-4A57-4823-8518-A85C98FFB0A5}" type="presParOf" srcId="{ECA9300E-6BEC-476B-85F9-6B688A7EC0B5}" destId="{7407C2EF-C4D3-4AA7-946F-56DA613E9838}" srcOrd="7" destOrd="0" presId="urn:microsoft.com/office/officeart/2005/8/layout/vList3"/>
    <dgm:cxn modelId="{F7521A07-71C3-4690-A4CC-DFB84B61095F}" type="presParOf" srcId="{ECA9300E-6BEC-476B-85F9-6B688A7EC0B5}" destId="{4097161B-EDAC-4607-9533-17F14D61E4A9}" srcOrd="8" destOrd="0" presId="urn:microsoft.com/office/officeart/2005/8/layout/vList3"/>
    <dgm:cxn modelId="{3FF95B9A-A146-4A1C-98B9-ACCEF293C5AB}" type="presParOf" srcId="{4097161B-EDAC-4607-9533-17F14D61E4A9}" destId="{F20B7757-433F-41E0-90B0-84E5617E462B}" srcOrd="0" destOrd="0" presId="urn:microsoft.com/office/officeart/2005/8/layout/vList3"/>
    <dgm:cxn modelId="{4463A3B2-AE19-46DA-BEE6-92BA70376059}" type="presParOf" srcId="{4097161B-EDAC-4607-9533-17F14D61E4A9}" destId="{1DB8B932-6A20-40B5-ABB8-46ABFE1E6A3B}" srcOrd="1" destOrd="0" presId="urn:microsoft.com/office/officeart/2005/8/layout/vList3"/>
    <dgm:cxn modelId="{35E0BF8E-3294-4B8E-A5F6-F53D4B59727F}" type="presParOf" srcId="{ECA9300E-6BEC-476B-85F9-6B688A7EC0B5}" destId="{15166BC7-67FA-460E-97E0-4B96364167B2}" srcOrd="9" destOrd="0" presId="urn:microsoft.com/office/officeart/2005/8/layout/vList3"/>
    <dgm:cxn modelId="{4E37226E-05BC-43FF-B4EC-8710E392C155}" type="presParOf" srcId="{ECA9300E-6BEC-476B-85F9-6B688A7EC0B5}" destId="{B628FFAA-C158-423D-9669-5E35D076B79B}" srcOrd="10" destOrd="0" presId="urn:microsoft.com/office/officeart/2005/8/layout/vList3"/>
    <dgm:cxn modelId="{141D2622-389D-4EBB-8A72-9EE9C64301F7}" type="presParOf" srcId="{B628FFAA-C158-423D-9669-5E35D076B79B}" destId="{E38CE11E-2B92-4969-A8DB-F6C30E45CAF4}" srcOrd="0" destOrd="0" presId="urn:microsoft.com/office/officeart/2005/8/layout/vList3"/>
    <dgm:cxn modelId="{2A48E091-C7ED-4B52-9438-E4C682E0DF24}" type="presParOf" srcId="{B628FFAA-C158-423D-9669-5E35D076B79B}" destId="{DC3A7C37-E6CB-4FDB-9C38-BCDD24AB69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06CAD8-2B67-4837-87FE-6F1CA2959C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6884396-5557-4877-B833-8E07C35E6D8D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กำหนดหลักเกณฑ์ วิธีการ และเงื่อนไขการขึ้นทะเบียนที่ปรึกษา พ.ศ. 2560</a:t>
          </a:r>
        </a:p>
      </dgm:t>
    </dgm:pt>
    <dgm:pt modelId="{050204A8-BB16-4C16-B955-3B34F21D5F68}" type="parTrans" cxnId="{C0C3E38C-9651-4415-BA1F-A090F5A03535}">
      <dgm:prSet/>
      <dgm:spPr/>
      <dgm:t>
        <a:bodyPr/>
        <a:lstStyle/>
        <a:p>
          <a:endParaRPr lang="th-TH"/>
        </a:p>
      </dgm:t>
    </dgm:pt>
    <dgm:pt modelId="{2651D11C-A4BC-408B-99E2-97AEF100B77E}" type="sibTrans" cxnId="{C0C3E38C-9651-4415-BA1F-A090F5A03535}">
      <dgm:prSet/>
      <dgm:spPr/>
      <dgm:t>
        <a:bodyPr/>
        <a:lstStyle/>
        <a:p>
          <a:endParaRPr lang="th-TH"/>
        </a:p>
      </dgm:t>
    </dgm:pt>
    <dgm:pt modelId="{DEC39953-E7E0-4DF9-AB46-3CC4BF5D54A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กำหนดหลักเกณฑ์เกี่ยวกับผู้มีสิทธิขอขึ้นทะเบียนผู้ประกอบการ พ.ศ. 2560</a:t>
          </a:r>
        </a:p>
      </dgm:t>
    </dgm:pt>
    <dgm:pt modelId="{1025AE2A-F55A-4D8A-B636-92CB8065AB39}" type="parTrans" cxnId="{FE7C8D4D-00D3-4138-9D67-96995CC2B0CD}">
      <dgm:prSet/>
      <dgm:spPr/>
      <dgm:t>
        <a:bodyPr/>
        <a:lstStyle/>
        <a:p>
          <a:endParaRPr lang="th-TH"/>
        </a:p>
      </dgm:t>
    </dgm:pt>
    <dgm:pt modelId="{8686866E-8770-4928-AA0E-3F8C4C68CB28}" type="sibTrans" cxnId="{FE7C8D4D-00D3-4138-9D67-96995CC2B0CD}">
      <dgm:prSet/>
      <dgm:spPr/>
      <dgm:t>
        <a:bodyPr/>
        <a:lstStyle/>
        <a:p>
          <a:endParaRPr lang="th-TH"/>
        </a:p>
      </dgm:t>
    </dgm:pt>
    <dgm:pt modelId="{B17C99B1-1A02-44D6-A8B3-3A028E1011F0}">
      <dgm:prSet custT="1"/>
      <dgm:spPr>
        <a:solidFill>
          <a:srgbClr val="FFE79B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กำหนดให้หน่วยงานอื่นเป็นหน่วยงานของรัฐ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ตามพระราชบัญญัติการจัดซื้อจัดจ้างและการบริหารพัสดุภาครัฐ พ.ศ. 2560</a:t>
          </a:r>
          <a:endParaRPr lang="th-TH" sz="1900" dirty="0">
            <a:solidFill>
              <a:schemeClr val="tx1"/>
            </a:solidFill>
          </a:endParaRPr>
        </a:p>
      </dgm:t>
    </dgm:pt>
    <dgm:pt modelId="{99EE106A-3479-42D0-82EC-2BC1B3B92B0A}" type="parTrans" cxnId="{34C06FED-1D86-4D4B-8A50-78B2CAFFB7E6}">
      <dgm:prSet/>
      <dgm:spPr/>
      <dgm:t>
        <a:bodyPr/>
        <a:lstStyle/>
        <a:p>
          <a:endParaRPr lang="th-TH"/>
        </a:p>
      </dgm:t>
    </dgm:pt>
    <dgm:pt modelId="{5685FE91-5837-4210-AF2B-8C336C4B7043}" type="sibTrans" cxnId="{34C06FED-1D86-4D4B-8A50-78B2CAFFB7E6}">
      <dgm:prSet/>
      <dgm:spPr/>
      <dgm:t>
        <a:bodyPr/>
        <a:lstStyle/>
        <a:p>
          <a:endParaRPr lang="th-TH"/>
        </a:p>
      </dgm:t>
    </dgm:pt>
    <dgm:pt modelId="{151B293B-68AC-45D1-B423-1826928CDF7E}">
      <dgm:prSet custT="1"/>
      <dgm:spPr>
        <a:solidFill>
          <a:srgbClr val="CCFFFF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กำหนดพัสดุที่รัฐต้องการส่งเสริมหรือสนับสนุนและกำหนดวิธีการจัดซื้อจัดจ้างพัสดุ โดยวิธีคัดเลือกและวิธีเฉพาะเจาะจง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2560</a:t>
          </a:r>
        </a:p>
      </dgm:t>
    </dgm:pt>
    <dgm:pt modelId="{492BB320-2518-4117-9D1A-AB6917FA6D45}" type="parTrans" cxnId="{2508A7B0-158E-466D-98CE-12A70B857EE3}">
      <dgm:prSet/>
      <dgm:spPr/>
      <dgm:t>
        <a:bodyPr/>
        <a:lstStyle/>
        <a:p>
          <a:endParaRPr lang="th-TH"/>
        </a:p>
      </dgm:t>
    </dgm:pt>
    <dgm:pt modelId="{54993D93-7758-4A70-BDAC-9C9C07BFC167}" type="sibTrans" cxnId="{2508A7B0-158E-466D-98CE-12A70B857EE3}">
      <dgm:prSet/>
      <dgm:spPr/>
      <dgm:t>
        <a:bodyPr/>
        <a:lstStyle/>
        <a:p>
          <a:endParaRPr lang="th-TH"/>
        </a:p>
      </dgm:t>
    </dgm:pt>
    <dgm:pt modelId="{41DD34D3-868E-4765-A941-7EADC7916A14}">
      <dgm:prSet custT="1"/>
      <dgm:spPr>
        <a:solidFill>
          <a:srgbClr val="FFFF00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กำหนดวงเงินการจัดซื้อจัดจ้างพัสดุโดยวิธีเฉพาะเจาะจง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วงเงินการจัดซื้อจัดจ้างที่ไม่ทำข้อตกลงเป็นหนังสือ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และวงเงินการจัดซื้อจัดจ้างในการแต่งตั้งผู้ตรวจรับพัสดุ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2560</a:t>
          </a:r>
        </a:p>
      </dgm:t>
    </dgm:pt>
    <dgm:pt modelId="{7A416716-A51B-48FA-8078-199063D76C0B}" type="parTrans" cxnId="{9FAECDA9-EC22-4A9D-ABA5-F65D395097C3}">
      <dgm:prSet/>
      <dgm:spPr/>
      <dgm:t>
        <a:bodyPr/>
        <a:lstStyle/>
        <a:p>
          <a:endParaRPr lang="th-TH"/>
        </a:p>
      </dgm:t>
    </dgm:pt>
    <dgm:pt modelId="{9468D346-D60E-4CEC-8255-57683A3A0726}" type="sibTrans" cxnId="{9FAECDA9-EC22-4A9D-ABA5-F65D395097C3}">
      <dgm:prSet/>
      <dgm:spPr/>
      <dgm:t>
        <a:bodyPr/>
        <a:lstStyle/>
        <a:p>
          <a:endParaRPr lang="th-TH"/>
        </a:p>
      </dgm:t>
    </dgm:pt>
    <dgm:pt modelId="{ECA9300E-6BEC-476B-85F9-6B688A7EC0B5}" type="pres">
      <dgm:prSet presAssocID="{9206CAD8-2B67-4837-87FE-6F1CA2959C01}" presName="linearFlow" presStyleCnt="0">
        <dgm:presLayoutVars>
          <dgm:dir/>
          <dgm:resizeHandles val="exact"/>
        </dgm:presLayoutVars>
      </dgm:prSet>
      <dgm:spPr/>
    </dgm:pt>
    <dgm:pt modelId="{164265A6-FE9C-499E-954D-9ACA4410956F}" type="pres">
      <dgm:prSet presAssocID="{B17C99B1-1A02-44D6-A8B3-3A028E1011F0}" presName="composite" presStyleCnt="0"/>
      <dgm:spPr/>
    </dgm:pt>
    <dgm:pt modelId="{C8199C85-6B84-4315-B80B-4CD7ED7DF6CD}" type="pres">
      <dgm:prSet presAssocID="{B17C99B1-1A02-44D6-A8B3-3A028E1011F0}" presName="imgShp" presStyleLbl="fgImgPlace1" presStyleIdx="0" presStyleCnt="5" custLinFactX="-96216" custLinFactNeighborX="-100000"/>
      <dgm:spPr/>
    </dgm:pt>
    <dgm:pt modelId="{C8248120-DD98-4045-9B64-A74A6DC09A44}" type="pres">
      <dgm:prSet presAssocID="{B17C99B1-1A02-44D6-A8B3-3A028E1011F0}" presName="txShp" presStyleLbl="node1" presStyleIdx="0" presStyleCnt="5" custScaleX="144735" custScaleY="156744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ADBCE6-335E-400E-B7B2-01EC15403582}" type="pres">
      <dgm:prSet presAssocID="{5685FE91-5837-4210-AF2B-8C336C4B7043}" presName="spacing" presStyleCnt="0"/>
      <dgm:spPr/>
    </dgm:pt>
    <dgm:pt modelId="{4021F7D1-F775-4C3B-BB93-A596648AD86E}" type="pres">
      <dgm:prSet presAssocID="{DEC39953-E7E0-4DF9-AB46-3CC4BF5D54AE}" presName="composite" presStyleCnt="0"/>
      <dgm:spPr/>
    </dgm:pt>
    <dgm:pt modelId="{B29BEE8D-56CE-4DAA-B01E-E8C52696B859}" type="pres">
      <dgm:prSet presAssocID="{DEC39953-E7E0-4DF9-AB46-3CC4BF5D54AE}" presName="imgShp" presStyleLbl="fgImgPlace1" presStyleIdx="1" presStyleCnt="5" custLinFactX="-96216" custLinFactNeighborX="-100000"/>
      <dgm:spPr/>
    </dgm:pt>
    <dgm:pt modelId="{EEE419DE-B9F8-4DF2-B234-49D0951C6FA5}" type="pres">
      <dgm:prSet presAssocID="{DEC39953-E7E0-4DF9-AB46-3CC4BF5D54AE}" presName="txShp" presStyleLbl="node1" presStyleIdx="1" presStyleCnt="5" custScaleX="144735" custScaleY="118777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BF2D463-6C4D-496A-8C25-6E4589AEC0D0}" type="pres">
      <dgm:prSet presAssocID="{8686866E-8770-4928-AA0E-3F8C4C68CB28}" presName="spacing" presStyleCnt="0"/>
      <dgm:spPr/>
    </dgm:pt>
    <dgm:pt modelId="{0B8C75AC-CA1A-472C-9A00-B8575E9AA169}" type="pres">
      <dgm:prSet presAssocID="{151B293B-68AC-45D1-B423-1826928CDF7E}" presName="composite" presStyleCnt="0"/>
      <dgm:spPr/>
    </dgm:pt>
    <dgm:pt modelId="{02C0C3DD-2AF5-42D4-B3C7-D44CD00BBF5D}" type="pres">
      <dgm:prSet presAssocID="{151B293B-68AC-45D1-B423-1826928CDF7E}" presName="imgShp" presStyleLbl="fgImgPlace1" presStyleIdx="2" presStyleCnt="5" custLinFactX="-96216" custLinFactNeighborX="-100000"/>
      <dgm:spPr/>
    </dgm:pt>
    <dgm:pt modelId="{FB3EBDC0-34C5-4D29-9922-5CF92E065126}" type="pres">
      <dgm:prSet presAssocID="{151B293B-68AC-45D1-B423-1826928CDF7E}" presName="txShp" presStyleLbl="node1" presStyleIdx="2" presStyleCnt="5" custScaleX="144735" custScaleY="121400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3DE704-BB45-4537-975B-DD48883182C7}" type="pres">
      <dgm:prSet presAssocID="{54993D93-7758-4A70-BDAC-9C9C07BFC167}" presName="spacing" presStyleCnt="0"/>
      <dgm:spPr/>
    </dgm:pt>
    <dgm:pt modelId="{8549268B-717F-46AD-B381-117B4F588A09}" type="pres">
      <dgm:prSet presAssocID="{41DD34D3-868E-4765-A941-7EADC7916A14}" presName="composite" presStyleCnt="0"/>
      <dgm:spPr/>
    </dgm:pt>
    <dgm:pt modelId="{81D2E58F-0AF7-48BD-AFE2-E03544CD3863}" type="pres">
      <dgm:prSet presAssocID="{41DD34D3-868E-4765-A941-7EADC7916A14}" presName="imgShp" presStyleLbl="fgImgPlace1" presStyleIdx="3" presStyleCnt="5" custLinFactX="-96216" custLinFactNeighborX="-100000"/>
      <dgm:spPr/>
    </dgm:pt>
    <dgm:pt modelId="{5ECE97FD-F2CD-4F5B-A74D-BEE35C435BC2}" type="pres">
      <dgm:prSet presAssocID="{41DD34D3-868E-4765-A941-7EADC7916A14}" presName="txShp" presStyleLbl="node1" presStyleIdx="3" presStyleCnt="5" custScaleX="144735" custScaleY="160152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407C2EF-C4D3-4AA7-946F-56DA613E9838}" type="pres">
      <dgm:prSet presAssocID="{9468D346-D60E-4CEC-8255-57683A3A0726}" presName="spacing" presStyleCnt="0"/>
      <dgm:spPr/>
    </dgm:pt>
    <dgm:pt modelId="{4097161B-EDAC-4607-9533-17F14D61E4A9}" type="pres">
      <dgm:prSet presAssocID="{86884396-5557-4877-B833-8E07C35E6D8D}" presName="composite" presStyleCnt="0"/>
      <dgm:spPr/>
    </dgm:pt>
    <dgm:pt modelId="{F20B7757-433F-41E0-90B0-84E5617E462B}" type="pres">
      <dgm:prSet presAssocID="{86884396-5557-4877-B833-8E07C35E6D8D}" presName="imgShp" presStyleLbl="fgImgPlace1" presStyleIdx="4" presStyleCnt="5" custLinFactX="-96216" custLinFactNeighborX="-100000"/>
      <dgm:spPr/>
    </dgm:pt>
    <dgm:pt modelId="{1DB8B932-6A20-40B5-ABB8-46ABFE1E6A3B}" type="pres">
      <dgm:prSet presAssocID="{86884396-5557-4877-B833-8E07C35E6D8D}" presName="txShp" presStyleLbl="node1" presStyleIdx="4" presStyleCnt="5" custScaleX="144735" custScaleY="119460" custLinFactNeighborX="3569" custLinFactNeighborY="-250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23379C4-8856-4F87-B67C-FD001150AF48}" type="presOf" srcId="{9206CAD8-2B67-4837-87FE-6F1CA2959C01}" destId="{ECA9300E-6BEC-476B-85F9-6B688A7EC0B5}" srcOrd="0" destOrd="0" presId="urn:microsoft.com/office/officeart/2005/8/layout/vList3"/>
    <dgm:cxn modelId="{C0C3E38C-9651-4415-BA1F-A090F5A03535}" srcId="{9206CAD8-2B67-4837-87FE-6F1CA2959C01}" destId="{86884396-5557-4877-B833-8E07C35E6D8D}" srcOrd="4" destOrd="0" parTransId="{050204A8-BB16-4C16-B955-3B34F21D5F68}" sibTransId="{2651D11C-A4BC-408B-99E2-97AEF100B77E}"/>
    <dgm:cxn modelId="{34C06FED-1D86-4D4B-8A50-78B2CAFFB7E6}" srcId="{9206CAD8-2B67-4837-87FE-6F1CA2959C01}" destId="{B17C99B1-1A02-44D6-A8B3-3A028E1011F0}" srcOrd="0" destOrd="0" parTransId="{99EE106A-3479-42D0-82EC-2BC1B3B92B0A}" sibTransId="{5685FE91-5837-4210-AF2B-8C336C4B7043}"/>
    <dgm:cxn modelId="{EC499E9E-3700-4BCC-BFA0-193D61FCB9F3}" type="presOf" srcId="{B17C99B1-1A02-44D6-A8B3-3A028E1011F0}" destId="{C8248120-DD98-4045-9B64-A74A6DC09A44}" srcOrd="0" destOrd="0" presId="urn:microsoft.com/office/officeart/2005/8/layout/vList3"/>
    <dgm:cxn modelId="{9FAECDA9-EC22-4A9D-ABA5-F65D395097C3}" srcId="{9206CAD8-2B67-4837-87FE-6F1CA2959C01}" destId="{41DD34D3-868E-4765-A941-7EADC7916A14}" srcOrd="3" destOrd="0" parTransId="{7A416716-A51B-48FA-8078-199063D76C0B}" sibTransId="{9468D346-D60E-4CEC-8255-57683A3A0726}"/>
    <dgm:cxn modelId="{54AC74CC-71B1-4FC3-B50D-A5D5299A8D94}" type="presOf" srcId="{41DD34D3-868E-4765-A941-7EADC7916A14}" destId="{5ECE97FD-F2CD-4F5B-A74D-BEE35C435BC2}" srcOrd="0" destOrd="0" presId="urn:microsoft.com/office/officeart/2005/8/layout/vList3"/>
    <dgm:cxn modelId="{B3217B5D-CE60-42DE-9CFF-F9279C5BC53E}" type="presOf" srcId="{86884396-5557-4877-B833-8E07C35E6D8D}" destId="{1DB8B932-6A20-40B5-ABB8-46ABFE1E6A3B}" srcOrd="0" destOrd="0" presId="urn:microsoft.com/office/officeart/2005/8/layout/vList3"/>
    <dgm:cxn modelId="{54F86871-9B14-4776-AE4C-6CADF9CDAAB2}" type="presOf" srcId="{DEC39953-E7E0-4DF9-AB46-3CC4BF5D54AE}" destId="{EEE419DE-B9F8-4DF2-B234-49D0951C6FA5}" srcOrd="0" destOrd="0" presId="urn:microsoft.com/office/officeart/2005/8/layout/vList3"/>
    <dgm:cxn modelId="{3E1A0FE2-450A-45FE-A3DF-30A2BF2CDF69}" type="presOf" srcId="{151B293B-68AC-45D1-B423-1826928CDF7E}" destId="{FB3EBDC0-34C5-4D29-9922-5CF92E065126}" srcOrd="0" destOrd="0" presId="urn:microsoft.com/office/officeart/2005/8/layout/vList3"/>
    <dgm:cxn modelId="{FE7C8D4D-00D3-4138-9D67-96995CC2B0CD}" srcId="{9206CAD8-2B67-4837-87FE-6F1CA2959C01}" destId="{DEC39953-E7E0-4DF9-AB46-3CC4BF5D54AE}" srcOrd="1" destOrd="0" parTransId="{1025AE2A-F55A-4D8A-B636-92CB8065AB39}" sibTransId="{8686866E-8770-4928-AA0E-3F8C4C68CB28}"/>
    <dgm:cxn modelId="{2508A7B0-158E-466D-98CE-12A70B857EE3}" srcId="{9206CAD8-2B67-4837-87FE-6F1CA2959C01}" destId="{151B293B-68AC-45D1-B423-1826928CDF7E}" srcOrd="2" destOrd="0" parTransId="{492BB320-2518-4117-9D1A-AB6917FA6D45}" sibTransId="{54993D93-7758-4A70-BDAC-9C9C07BFC167}"/>
    <dgm:cxn modelId="{81083CF7-5FBC-4A38-BAA9-1A866F2BA29B}" type="presParOf" srcId="{ECA9300E-6BEC-476B-85F9-6B688A7EC0B5}" destId="{164265A6-FE9C-499E-954D-9ACA4410956F}" srcOrd="0" destOrd="0" presId="urn:microsoft.com/office/officeart/2005/8/layout/vList3"/>
    <dgm:cxn modelId="{F3CC1D08-9072-4380-95F1-F950EAE29E75}" type="presParOf" srcId="{164265A6-FE9C-499E-954D-9ACA4410956F}" destId="{C8199C85-6B84-4315-B80B-4CD7ED7DF6CD}" srcOrd="0" destOrd="0" presId="urn:microsoft.com/office/officeart/2005/8/layout/vList3"/>
    <dgm:cxn modelId="{FD2FECB9-40BD-41FA-AEA0-6A5BA14A1813}" type="presParOf" srcId="{164265A6-FE9C-499E-954D-9ACA4410956F}" destId="{C8248120-DD98-4045-9B64-A74A6DC09A44}" srcOrd="1" destOrd="0" presId="urn:microsoft.com/office/officeart/2005/8/layout/vList3"/>
    <dgm:cxn modelId="{26AD5C30-53E9-4580-948C-62D95A8EEA85}" type="presParOf" srcId="{ECA9300E-6BEC-476B-85F9-6B688A7EC0B5}" destId="{01ADBCE6-335E-400E-B7B2-01EC15403582}" srcOrd="1" destOrd="0" presId="urn:microsoft.com/office/officeart/2005/8/layout/vList3"/>
    <dgm:cxn modelId="{B3CCFBC1-E115-4E1B-88A7-236AD66C29B4}" type="presParOf" srcId="{ECA9300E-6BEC-476B-85F9-6B688A7EC0B5}" destId="{4021F7D1-F775-4C3B-BB93-A596648AD86E}" srcOrd="2" destOrd="0" presId="urn:microsoft.com/office/officeart/2005/8/layout/vList3"/>
    <dgm:cxn modelId="{CB8F949B-1C9C-42B7-ADFE-BD3E244FDE51}" type="presParOf" srcId="{4021F7D1-F775-4C3B-BB93-A596648AD86E}" destId="{B29BEE8D-56CE-4DAA-B01E-E8C52696B859}" srcOrd="0" destOrd="0" presId="urn:microsoft.com/office/officeart/2005/8/layout/vList3"/>
    <dgm:cxn modelId="{ABC5021C-71F1-429F-8104-F8B01E44B7AF}" type="presParOf" srcId="{4021F7D1-F775-4C3B-BB93-A596648AD86E}" destId="{EEE419DE-B9F8-4DF2-B234-49D0951C6FA5}" srcOrd="1" destOrd="0" presId="urn:microsoft.com/office/officeart/2005/8/layout/vList3"/>
    <dgm:cxn modelId="{A8D2765A-F35A-4E4A-90B7-1894D0E6416A}" type="presParOf" srcId="{ECA9300E-6BEC-476B-85F9-6B688A7EC0B5}" destId="{5BF2D463-6C4D-496A-8C25-6E4589AEC0D0}" srcOrd="3" destOrd="0" presId="urn:microsoft.com/office/officeart/2005/8/layout/vList3"/>
    <dgm:cxn modelId="{DC1F7B32-E5CC-4FEB-B9BF-24833BC17E6E}" type="presParOf" srcId="{ECA9300E-6BEC-476B-85F9-6B688A7EC0B5}" destId="{0B8C75AC-CA1A-472C-9A00-B8575E9AA169}" srcOrd="4" destOrd="0" presId="urn:microsoft.com/office/officeart/2005/8/layout/vList3"/>
    <dgm:cxn modelId="{9DBE7FF5-B3F8-41C7-A5E7-2F7D65B3DCBE}" type="presParOf" srcId="{0B8C75AC-CA1A-472C-9A00-B8575E9AA169}" destId="{02C0C3DD-2AF5-42D4-B3C7-D44CD00BBF5D}" srcOrd="0" destOrd="0" presId="urn:microsoft.com/office/officeart/2005/8/layout/vList3"/>
    <dgm:cxn modelId="{5367030C-0832-48B7-A800-153D9DCE696E}" type="presParOf" srcId="{0B8C75AC-CA1A-472C-9A00-B8575E9AA169}" destId="{FB3EBDC0-34C5-4D29-9922-5CF92E065126}" srcOrd="1" destOrd="0" presId="urn:microsoft.com/office/officeart/2005/8/layout/vList3"/>
    <dgm:cxn modelId="{96E31811-0D5F-4767-AB38-46C1AD66C25D}" type="presParOf" srcId="{ECA9300E-6BEC-476B-85F9-6B688A7EC0B5}" destId="{663DE704-BB45-4537-975B-DD48883182C7}" srcOrd="5" destOrd="0" presId="urn:microsoft.com/office/officeart/2005/8/layout/vList3"/>
    <dgm:cxn modelId="{DCBBC888-8D73-4B72-B5FB-AE438B031C90}" type="presParOf" srcId="{ECA9300E-6BEC-476B-85F9-6B688A7EC0B5}" destId="{8549268B-717F-46AD-B381-117B4F588A09}" srcOrd="6" destOrd="0" presId="urn:microsoft.com/office/officeart/2005/8/layout/vList3"/>
    <dgm:cxn modelId="{0EC81C6C-25C0-46D0-8D98-ABD057801ABC}" type="presParOf" srcId="{8549268B-717F-46AD-B381-117B4F588A09}" destId="{81D2E58F-0AF7-48BD-AFE2-E03544CD3863}" srcOrd="0" destOrd="0" presId="urn:microsoft.com/office/officeart/2005/8/layout/vList3"/>
    <dgm:cxn modelId="{B9976A65-D3DF-4B1A-AEBB-4F0CF6D4A524}" type="presParOf" srcId="{8549268B-717F-46AD-B381-117B4F588A09}" destId="{5ECE97FD-F2CD-4F5B-A74D-BEE35C435BC2}" srcOrd="1" destOrd="0" presId="urn:microsoft.com/office/officeart/2005/8/layout/vList3"/>
    <dgm:cxn modelId="{C5FF476F-F966-4365-82B1-C277E3CD83E0}" type="presParOf" srcId="{ECA9300E-6BEC-476B-85F9-6B688A7EC0B5}" destId="{7407C2EF-C4D3-4AA7-946F-56DA613E9838}" srcOrd="7" destOrd="0" presId="urn:microsoft.com/office/officeart/2005/8/layout/vList3"/>
    <dgm:cxn modelId="{D83C2940-E4F7-4FD6-8350-8518FB59E058}" type="presParOf" srcId="{ECA9300E-6BEC-476B-85F9-6B688A7EC0B5}" destId="{4097161B-EDAC-4607-9533-17F14D61E4A9}" srcOrd="8" destOrd="0" presId="urn:microsoft.com/office/officeart/2005/8/layout/vList3"/>
    <dgm:cxn modelId="{1CCE9766-EF53-423E-8E01-8489EF8F1BCC}" type="presParOf" srcId="{4097161B-EDAC-4607-9533-17F14D61E4A9}" destId="{F20B7757-433F-41E0-90B0-84E5617E462B}" srcOrd="0" destOrd="0" presId="urn:microsoft.com/office/officeart/2005/8/layout/vList3"/>
    <dgm:cxn modelId="{3603D817-D9B6-49C2-902E-1CCA3E68EB69}" type="presParOf" srcId="{4097161B-EDAC-4607-9533-17F14D61E4A9}" destId="{1DB8B932-6A20-40B5-ABB8-46ABFE1E6A3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06CAD8-2B67-4837-87FE-6F1CA2959C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9FF15D8-531D-494C-B25B-DC716E086518}">
      <dgm:prSet custT="1"/>
      <dgm:spPr>
        <a:solidFill>
          <a:srgbClr val="CCFFCC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กำหนดอัตราค่าจ้างผู้ให้บริการงานจ้างออกแบบหรือควบคุมงานก่อสร้าง พ.ศ. 2560</a:t>
          </a:r>
        </a:p>
      </dgm:t>
    </dgm:pt>
    <dgm:pt modelId="{A8EC32EA-4748-4F58-9820-E36CEAD2DED5}" type="parTrans" cxnId="{31AE074D-8717-4C99-AD2C-19F6C0CBE58A}">
      <dgm:prSet/>
      <dgm:spPr/>
      <dgm:t>
        <a:bodyPr/>
        <a:lstStyle/>
        <a:p>
          <a:endParaRPr lang="th-TH"/>
        </a:p>
      </dgm:t>
    </dgm:pt>
    <dgm:pt modelId="{B042E035-870A-48AF-BFCD-66701B638DC6}" type="sibTrans" cxnId="{31AE074D-8717-4C99-AD2C-19F6C0CBE58A}">
      <dgm:prSet/>
      <dgm:spPr/>
      <dgm:t>
        <a:bodyPr/>
        <a:lstStyle/>
        <a:p>
          <a:endParaRPr lang="th-TH"/>
        </a:p>
      </dgm:t>
    </dgm:pt>
    <dgm:pt modelId="{684E080F-F85D-4884-9E28-9D04EFE16F6F}">
      <dgm:prSet custT="1"/>
      <dgm:spPr>
        <a:solidFill>
          <a:srgbClr val="92D050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กำหนดกรณีการจัดซื้อจัดจ้างโดยวิธีเฉพาะเจาะจง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2561</a:t>
          </a:r>
        </a:p>
      </dgm:t>
    </dgm:pt>
    <dgm:pt modelId="{940323E8-9D5C-4FF2-AEB6-2392F8C1EA12}" type="sibTrans" cxnId="{328EC1CE-4EE5-455A-AD43-D06E4248DB66}">
      <dgm:prSet/>
      <dgm:spPr/>
      <dgm:t>
        <a:bodyPr/>
        <a:lstStyle/>
        <a:p>
          <a:endParaRPr lang="th-TH"/>
        </a:p>
      </dgm:t>
    </dgm:pt>
    <dgm:pt modelId="{9D921D58-4BF3-430F-99A3-585E58BA1D0E}" type="parTrans" cxnId="{328EC1CE-4EE5-455A-AD43-D06E4248DB66}">
      <dgm:prSet/>
      <dgm:spPr/>
      <dgm:t>
        <a:bodyPr/>
        <a:lstStyle/>
        <a:p>
          <a:endParaRPr lang="th-TH"/>
        </a:p>
      </dgm:t>
    </dgm:pt>
    <dgm:pt modelId="{22BBAA0C-6C09-4BA0-8CD3-431FBA5DAA1F}">
      <dgm:prSet custT="1"/>
      <dgm:spPr>
        <a:solidFill>
          <a:srgbClr val="CCFFFF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พัสดุที่รัฐต้องการส่งเสริมหรือสนับสนุนและกำหนดวิธีการจัดซื้อจัดจ้างพัสดุโดยวิธีคัดเลือกและวิธีเฉพาะเจาะจง (ฉบับที่ 2) พ.ศ. 2561</a:t>
          </a:r>
        </a:p>
      </dgm:t>
    </dgm:pt>
    <dgm:pt modelId="{224F787E-B0FF-4D7C-9327-7EBE7089D9F8}" type="sibTrans" cxnId="{CFF34522-7DFC-4F80-84C6-7B2D9E6CFCEB}">
      <dgm:prSet/>
      <dgm:spPr/>
      <dgm:t>
        <a:bodyPr/>
        <a:lstStyle/>
        <a:p>
          <a:endParaRPr lang="th-TH"/>
        </a:p>
      </dgm:t>
    </dgm:pt>
    <dgm:pt modelId="{C3E29728-C548-41F4-96A0-2390E76DB704}" type="parTrans" cxnId="{CFF34522-7DFC-4F80-84C6-7B2D9E6CFCEB}">
      <dgm:prSet/>
      <dgm:spPr/>
      <dgm:t>
        <a:bodyPr/>
        <a:lstStyle/>
        <a:p>
          <a:endParaRPr lang="th-TH"/>
        </a:p>
      </dgm:t>
    </dgm:pt>
    <dgm:pt modelId="{86884396-5557-4877-B833-8E07C35E6D8D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กำหนดเรื่องการจัดซื้อจัดจ้างกับหน่วยงานของรัฐที่ใช้สิทธิอุทธรณ์ไม่ได้ พ.ศ. 2560</a:t>
          </a:r>
        </a:p>
      </dgm:t>
    </dgm:pt>
    <dgm:pt modelId="{2651D11C-A4BC-408B-99E2-97AEF100B77E}" type="sibTrans" cxnId="{C0C3E38C-9651-4415-BA1F-A090F5A03535}">
      <dgm:prSet/>
      <dgm:spPr/>
      <dgm:t>
        <a:bodyPr/>
        <a:lstStyle/>
        <a:p>
          <a:endParaRPr lang="th-TH"/>
        </a:p>
      </dgm:t>
    </dgm:pt>
    <dgm:pt modelId="{050204A8-BB16-4C16-B955-3B34F21D5F68}" type="parTrans" cxnId="{C0C3E38C-9651-4415-BA1F-A090F5A03535}">
      <dgm:prSet/>
      <dgm:spPr/>
      <dgm:t>
        <a:bodyPr/>
        <a:lstStyle/>
        <a:p>
          <a:endParaRPr lang="th-TH"/>
        </a:p>
      </dgm:t>
    </dgm:pt>
    <dgm:pt modelId="{A4E135BA-6282-4CFB-BE67-2F8EC5294B0E}">
      <dgm:prSet/>
      <dgm:spPr>
        <a:solidFill>
          <a:srgbClr val="92D050"/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กำหนดกรณีการจัดซื้อจัดจ้างโดยวิธีเฉพาะเจาะจง</a:t>
          </a:r>
        </a:p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(ฉบับที่ 2) พ.ศ. 2561</a:t>
          </a:r>
        </a:p>
      </dgm:t>
    </dgm:pt>
    <dgm:pt modelId="{00EC2B0A-4213-48FB-BB42-AED9427C7B52}" type="parTrans" cxnId="{87C7DD34-6CDE-4278-86C8-23C1D89FBFC9}">
      <dgm:prSet/>
      <dgm:spPr/>
      <dgm:t>
        <a:bodyPr/>
        <a:lstStyle/>
        <a:p>
          <a:endParaRPr lang="th-TH"/>
        </a:p>
      </dgm:t>
    </dgm:pt>
    <dgm:pt modelId="{2A3B3A99-37D4-45F0-8B96-A517570FC4D6}" type="sibTrans" cxnId="{87C7DD34-6CDE-4278-86C8-23C1D89FBFC9}">
      <dgm:prSet/>
      <dgm:spPr/>
      <dgm:t>
        <a:bodyPr/>
        <a:lstStyle/>
        <a:p>
          <a:endParaRPr lang="th-TH"/>
        </a:p>
      </dgm:t>
    </dgm:pt>
    <dgm:pt modelId="{ECA9300E-6BEC-476B-85F9-6B688A7EC0B5}" type="pres">
      <dgm:prSet presAssocID="{9206CAD8-2B67-4837-87FE-6F1CA2959C01}" presName="linearFlow" presStyleCnt="0">
        <dgm:presLayoutVars>
          <dgm:dir/>
          <dgm:resizeHandles val="exact"/>
        </dgm:presLayoutVars>
      </dgm:prSet>
      <dgm:spPr/>
    </dgm:pt>
    <dgm:pt modelId="{4097161B-EDAC-4607-9533-17F14D61E4A9}" type="pres">
      <dgm:prSet presAssocID="{86884396-5557-4877-B833-8E07C35E6D8D}" presName="composite" presStyleCnt="0"/>
      <dgm:spPr/>
    </dgm:pt>
    <dgm:pt modelId="{F20B7757-433F-41E0-90B0-84E5617E462B}" type="pres">
      <dgm:prSet presAssocID="{86884396-5557-4877-B833-8E07C35E6D8D}" presName="imgShp" presStyleLbl="fgImgPlace1" presStyleIdx="0" presStyleCnt="5" custLinFactX="-96216" custLinFactNeighborX="-100000"/>
      <dgm:spPr/>
    </dgm:pt>
    <dgm:pt modelId="{1DB8B932-6A20-40B5-ABB8-46ABFE1E6A3B}" type="pres">
      <dgm:prSet presAssocID="{86884396-5557-4877-B833-8E07C35E6D8D}" presName="txShp" presStyleLbl="node1" presStyleIdx="0" presStyleCnt="5" custScaleX="144735" custScaleY="119460" custLinFactNeighborX="3569" custLinFactNeighborY="-250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5166BC7-67FA-460E-97E0-4B96364167B2}" type="pres">
      <dgm:prSet presAssocID="{2651D11C-A4BC-408B-99E2-97AEF100B77E}" presName="spacing" presStyleCnt="0"/>
      <dgm:spPr/>
    </dgm:pt>
    <dgm:pt modelId="{5815EF3D-E8FD-4218-AC5A-072F58D46118}" type="pres">
      <dgm:prSet presAssocID="{09FF15D8-531D-494C-B25B-DC716E086518}" presName="composite" presStyleCnt="0"/>
      <dgm:spPr/>
    </dgm:pt>
    <dgm:pt modelId="{BE4768C5-6E1F-4BCC-9762-105406D370D0}" type="pres">
      <dgm:prSet presAssocID="{09FF15D8-531D-494C-B25B-DC716E086518}" presName="imgShp" presStyleLbl="fgImgPlace1" presStyleIdx="1" presStyleCnt="5" custLinFactX="-96216" custLinFactNeighborX="-100000"/>
      <dgm:spPr/>
    </dgm:pt>
    <dgm:pt modelId="{8236E75E-585D-4D8D-9950-625FC8839152}" type="pres">
      <dgm:prSet presAssocID="{09FF15D8-531D-494C-B25B-DC716E086518}" presName="txShp" presStyleLbl="node1" presStyleIdx="1" presStyleCnt="5" custScaleX="144734" custScaleY="108874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4B2A150-BA46-499B-9B35-18F2EE17F352}" type="pres">
      <dgm:prSet presAssocID="{B042E035-870A-48AF-BFCD-66701B638DC6}" presName="spacing" presStyleCnt="0"/>
      <dgm:spPr/>
    </dgm:pt>
    <dgm:pt modelId="{F4F6C1F1-108B-4952-9063-836777388EDA}" type="pres">
      <dgm:prSet presAssocID="{684E080F-F85D-4884-9E28-9D04EFE16F6F}" presName="composite" presStyleCnt="0"/>
      <dgm:spPr/>
    </dgm:pt>
    <dgm:pt modelId="{1433A250-93E1-4519-97DC-9F06ABBB5F28}" type="pres">
      <dgm:prSet presAssocID="{684E080F-F85D-4884-9E28-9D04EFE16F6F}" presName="imgShp" presStyleLbl="fgImgPlace1" presStyleIdx="2" presStyleCnt="5" custLinFactX="-96216" custLinFactNeighborX="-100000"/>
      <dgm:spPr/>
    </dgm:pt>
    <dgm:pt modelId="{4FEFB357-B1CE-4094-A024-06767DFE056A}" type="pres">
      <dgm:prSet presAssocID="{684E080F-F85D-4884-9E28-9D04EFE16F6F}" presName="txShp" presStyleLbl="node1" presStyleIdx="2" presStyleCnt="5" custScaleX="144734" custScaleY="154326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8D378B-B435-4DA4-8394-930FF685EA8B}" type="pres">
      <dgm:prSet presAssocID="{940323E8-9D5C-4FF2-AEB6-2392F8C1EA12}" presName="spacing" presStyleCnt="0"/>
      <dgm:spPr/>
    </dgm:pt>
    <dgm:pt modelId="{DA0AA6E8-20F5-4E58-80F5-3BD007CC85A1}" type="pres">
      <dgm:prSet presAssocID="{A4E135BA-6282-4CFB-BE67-2F8EC5294B0E}" presName="composite" presStyleCnt="0"/>
      <dgm:spPr/>
    </dgm:pt>
    <dgm:pt modelId="{1855B47F-5460-4046-8610-33F80687783A}" type="pres">
      <dgm:prSet presAssocID="{A4E135BA-6282-4CFB-BE67-2F8EC5294B0E}" presName="imgShp" presStyleLbl="fgImgPlace1" presStyleIdx="3" presStyleCnt="5" custLinFactNeighborX="-96039"/>
      <dgm:spPr/>
    </dgm:pt>
    <dgm:pt modelId="{87E5719C-8A43-4337-9C77-72B800C16C0A}" type="pres">
      <dgm:prSet presAssocID="{A4E135BA-6282-4CFB-BE67-2F8EC5294B0E}" presName="txShp" presStyleLbl="node1" presStyleIdx="3" presStyleCnt="5" custScaleX="144734" custScaleY="154326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0408E84-E5D9-47B8-AB44-F074C04968C5}" type="pres">
      <dgm:prSet presAssocID="{2A3B3A99-37D4-45F0-8B96-A517570FC4D6}" presName="spacing" presStyleCnt="0"/>
      <dgm:spPr/>
    </dgm:pt>
    <dgm:pt modelId="{2352C5DF-D568-4A72-A3A9-55393A578A02}" type="pres">
      <dgm:prSet presAssocID="{22BBAA0C-6C09-4BA0-8CD3-431FBA5DAA1F}" presName="composite" presStyleCnt="0"/>
      <dgm:spPr/>
    </dgm:pt>
    <dgm:pt modelId="{C791EE58-D991-45D2-8AE4-DAC6A90090E0}" type="pres">
      <dgm:prSet presAssocID="{22BBAA0C-6C09-4BA0-8CD3-431FBA5DAA1F}" presName="imgShp" presStyleLbl="fgImgPlace1" presStyleIdx="4" presStyleCnt="5" custLinFactX="-96216" custLinFactNeighborX="-100000"/>
      <dgm:spPr/>
    </dgm:pt>
    <dgm:pt modelId="{C1FEFAEF-71C4-418A-94AE-18B017D97B96}" type="pres">
      <dgm:prSet presAssocID="{22BBAA0C-6C09-4BA0-8CD3-431FBA5DAA1F}" presName="txShp" presStyleLbl="node1" presStyleIdx="4" presStyleCnt="5" custScaleX="144734" custScaleY="155222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04BB491-84A8-4A4C-9B5D-8AC2BA3AC521}" type="presOf" srcId="{22BBAA0C-6C09-4BA0-8CD3-431FBA5DAA1F}" destId="{C1FEFAEF-71C4-418A-94AE-18B017D97B96}" srcOrd="0" destOrd="0" presId="urn:microsoft.com/office/officeart/2005/8/layout/vList3"/>
    <dgm:cxn modelId="{31AE074D-8717-4C99-AD2C-19F6C0CBE58A}" srcId="{9206CAD8-2B67-4837-87FE-6F1CA2959C01}" destId="{09FF15D8-531D-494C-B25B-DC716E086518}" srcOrd="1" destOrd="0" parTransId="{A8EC32EA-4748-4F58-9820-E36CEAD2DED5}" sibTransId="{B042E035-870A-48AF-BFCD-66701B638DC6}"/>
    <dgm:cxn modelId="{CFF34522-7DFC-4F80-84C6-7B2D9E6CFCEB}" srcId="{9206CAD8-2B67-4837-87FE-6F1CA2959C01}" destId="{22BBAA0C-6C09-4BA0-8CD3-431FBA5DAA1F}" srcOrd="4" destOrd="0" parTransId="{C3E29728-C548-41F4-96A0-2390E76DB704}" sibTransId="{224F787E-B0FF-4D7C-9327-7EBE7089D9F8}"/>
    <dgm:cxn modelId="{6107F379-17B8-443A-8DAF-822AD7B2CAE3}" type="presOf" srcId="{684E080F-F85D-4884-9E28-9D04EFE16F6F}" destId="{4FEFB357-B1CE-4094-A024-06767DFE056A}" srcOrd="0" destOrd="0" presId="urn:microsoft.com/office/officeart/2005/8/layout/vList3"/>
    <dgm:cxn modelId="{87C7DD34-6CDE-4278-86C8-23C1D89FBFC9}" srcId="{9206CAD8-2B67-4837-87FE-6F1CA2959C01}" destId="{A4E135BA-6282-4CFB-BE67-2F8EC5294B0E}" srcOrd="3" destOrd="0" parTransId="{00EC2B0A-4213-48FB-BB42-AED9427C7B52}" sibTransId="{2A3B3A99-37D4-45F0-8B96-A517570FC4D6}"/>
    <dgm:cxn modelId="{C0C3E38C-9651-4415-BA1F-A090F5A03535}" srcId="{9206CAD8-2B67-4837-87FE-6F1CA2959C01}" destId="{86884396-5557-4877-B833-8E07C35E6D8D}" srcOrd="0" destOrd="0" parTransId="{050204A8-BB16-4C16-B955-3B34F21D5F68}" sibTransId="{2651D11C-A4BC-408B-99E2-97AEF100B77E}"/>
    <dgm:cxn modelId="{32B9F622-36EA-444D-AF1F-090761A1BFCE}" type="presOf" srcId="{9206CAD8-2B67-4837-87FE-6F1CA2959C01}" destId="{ECA9300E-6BEC-476B-85F9-6B688A7EC0B5}" srcOrd="0" destOrd="0" presId="urn:microsoft.com/office/officeart/2005/8/layout/vList3"/>
    <dgm:cxn modelId="{7628BC56-F211-40E3-9E97-2D912D024577}" type="presOf" srcId="{09FF15D8-531D-494C-B25B-DC716E086518}" destId="{8236E75E-585D-4D8D-9950-625FC8839152}" srcOrd="0" destOrd="0" presId="urn:microsoft.com/office/officeart/2005/8/layout/vList3"/>
    <dgm:cxn modelId="{BCBCD3B0-6282-4F65-B6FC-D6DF56436FE8}" type="presOf" srcId="{A4E135BA-6282-4CFB-BE67-2F8EC5294B0E}" destId="{87E5719C-8A43-4337-9C77-72B800C16C0A}" srcOrd="0" destOrd="0" presId="urn:microsoft.com/office/officeart/2005/8/layout/vList3"/>
    <dgm:cxn modelId="{24E18D1C-78CB-4090-8B1B-D0B5A45A27D4}" type="presOf" srcId="{86884396-5557-4877-B833-8E07C35E6D8D}" destId="{1DB8B932-6A20-40B5-ABB8-46ABFE1E6A3B}" srcOrd="0" destOrd="0" presId="urn:microsoft.com/office/officeart/2005/8/layout/vList3"/>
    <dgm:cxn modelId="{328EC1CE-4EE5-455A-AD43-D06E4248DB66}" srcId="{9206CAD8-2B67-4837-87FE-6F1CA2959C01}" destId="{684E080F-F85D-4884-9E28-9D04EFE16F6F}" srcOrd="2" destOrd="0" parTransId="{9D921D58-4BF3-430F-99A3-585E58BA1D0E}" sibTransId="{940323E8-9D5C-4FF2-AEB6-2392F8C1EA12}"/>
    <dgm:cxn modelId="{5BCA73F0-D335-4108-A3C2-F5B668F194A3}" type="presParOf" srcId="{ECA9300E-6BEC-476B-85F9-6B688A7EC0B5}" destId="{4097161B-EDAC-4607-9533-17F14D61E4A9}" srcOrd="0" destOrd="0" presId="urn:microsoft.com/office/officeart/2005/8/layout/vList3"/>
    <dgm:cxn modelId="{338DAF99-B783-4CC7-B174-AE24C9526AA6}" type="presParOf" srcId="{4097161B-EDAC-4607-9533-17F14D61E4A9}" destId="{F20B7757-433F-41E0-90B0-84E5617E462B}" srcOrd="0" destOrd="0" presId="urn:microsoft.com/office/officeart/2005/8/layout/vList3"/>
    <dgm:cxn modelId="{0486C334-3431-4619-B7F5-807ECB0A4467}" type="presParOf" srcId="{4097161B-EDAC-4607-9533-17F14D61E4A9}" destId="{1DB8B932-6A20-40B5-ABB8-46ABFE1E6A3B}" srcOrd="1" destOrd="0" presId="urn:microsoft.com/office/officeart/2005/8/layout/vList3"/>
    <dgm:cxn modelId="{DCC28060-E79C-4F92-B678-BCA528F5BB5B}" type="presParOf" srcId="{ECA9300E-6BEC-476B-85F9-6B688A7EC0B5}" destId="{15166BC7-67FA-460E-97E0-4B96364167B2}" srcOrd="1" destOrd="0" presId="urn:microsoft.com/office/officeart/2005/8/layout/vList3"/>
    <dgm:cxn modelId="{BC414528-39A9-4AF5-BAF9-B76A2087D4B7}" type="presParOf" srcId="{ECA9300E-6BEC-476B-85F9-6B688A7EC0B5}" destId="{5815EF3D-E8FD-4218-AC5A-072F58D46118}" srcOrd="2" destOrd="0" presId="urn:microsoft.com/office/officeart/2005/8/layout/vList3"/>
    <dgm:cxn modelId="{EC6E66D5-E98F-4FF4-9350-7EBC5A0508C4}" type="presParOf" srcId="{5815EF3D-E8FD-4218-AC5A-072F58D46118}" destId="{BE4768C5-6E1F-4BCC-9762-105406D370D0}" srcOrd="0" destOrd="0" presId="urn:microsoft.com/office/officeart/2005/8/layout/vList3"/>
    <dgm:cxn modelId="{BB4D0759-F275-4A9F-9A36-B2C9FA787734}" type="presParOf" srcId="{5815EF3D-E8FD-4218-AC5A-072F58D46118}" destId="{8236E75E-585D-4D8D-9950-625FC8839152}" srcOrd="1" destOrd="0" presId="urn:microsoft.com/office/officeart/2005/8/layout/vList3"/>
    <dgm:cxn modelId="{38F75687-A5AA-4F78-A636-4B352B02B1A9}" type="presParOf" srcId="{ECA9300E-6BEC-476B-85F9-6B688A7EC0B5}" destId="{74B2A150-BA46-499B-9B35-18F2EE17F352}" srcOrd="3" destOrd="0" presId="urn:microsoft.com/office/officeart/2005/8/layout/vList3"/>
    <dgm:cxn modelId="{F82FD4CB-833F-4966-AD0E-A6A015D60D68}" type="presParOf" srcId="{ECA9300E-6BEC-476B-85F9-6B688A7EC0B5}" destId="{F4F6C1F1-108B-4952-9063-836777388EDA}" srcOrd="4" destOrd="0" presId="urn:microsoft.com/office/officeart/2005/8/layout/vList3"/>
    <dgm:cxn modelId="{A6FF8181-ECA8-4F35-B190-E5E453E0448C}" type="presParOf" srcId="{F4F6C1F1-108B-4952-9063-836777388EDA}" destId="{1433A250-93E1-4519-97DC-9F06ABBB5F28}" srcOrd="0" destOrd="0" presId="urn:microsoft.com/office/officeart/2005/8/layout/vList3"/>
    <dgm:cxn modelId="{A6EED819-0647-4A7E-808C-560C74B10C74}" type="presParOf" srcId="{F4F6C1F1-108B-4952-9063-836777388EDA}" destId="{4FEFB357-B1CE-4094-A024-06767DFE056A}" srcOrd="1" destOrd="0" presId="urn:microsoft.com/office/officeart/2005/8/layout/vList3"/>
    <dgm:cxn modelId="{C5B23CE6-4CC4-43C5-8A50-E34BDE7DCDBE}" type="presParOf" srcId="{ECA9300E-6BEC-476B-85F9-6B688A7EC0B5}" destId="{518D378B-B435-4DA4-8394-930FF685EA8B}" srcOrd="5" destOrd="0" presId="urn:microsoft.com/office/officeart/2005/8/layout/vList3"/>
    <dgm:cxn modelId="{72437C65-B07F-4319-8034-C87C0332D928}" type="presParOf" srcId="{ECA9300E-6BEC-476B-85F9-6B688A7EC0B5}" destId="{DA0AA6E8-20F5-4E58-80F5-3BD007CC85A1}" srcOrd="6" destOrd="0" presId="urn:microsoft.com/office/officeart/2005/8/layout/vList3"/>
    <dgm:cxn modelId="{9B409179-FC6B-41CE-B175-BD0FD6F233F1}" type="presParOf" srcId="{DA0AA6E8-20F5-4E58-80F5-3BD007CC85A1}" destId="{1855B47F-5460-4046-8610-33F80687783A}" srcOrd="0" destOrd="0" presId="urn:microsoft.com/office/officeart/2005/8/layout/vList3"/>
    <dgm:cxn modelId="{2F28E328-EC6F-45FF-A614-63AF497A4A9C}" type="presParOf" srcId="{DA0AA6E8-20F5-4E58-80F5-3BD007CC85A1}" destId="{87E5719C-8A43-4337-9C77-72B800C16C0A}" srcOrd="1" destOrd="0" presId="urn:microsoft.com/office/officeart/2005/8/layout/vList3"/>
    <dgm:cxn modelId="{885AD669-B1AB-41CF-807F-9BA1820B151B}" type="presParOf" srcId="{ECA9300E-6BEC-476B-85F9-6B688A7EC0B5}" destId="{D0408E84-E5D9-47B8-AB44-F074C04968C5}" srcOrd="7" destOrd="0" presId="urn:microsoft.com/office/officeart/2005/8/layout/vList3"/>
    <dgm:cxn modelId="{A83E665C-0788-465D-947A-A69DBA10FBE8}" type="presParOf" srcId="{ECA9300E-6BEC-476B-85F9-6B688A7EC0B5}" destId="{2352C5DF-D568-4A72-A3A9-55393A578A02}" srcOrd="8" destOrd="0" presId="urn:microsoft.com/office/officeart/2005/8/layout/vList3"/>
    <dgm:cxn modelId="{2AEF2327-DDF2-43BF-AEBE-0CBD87289065}" type="presParOf" srcId="{2352C5DF-D568-4A72-A3A9-55393A578A02}" destId="{C791EE58-D991-45D2-8AE4-DAC6A90090E0}" srcOrd="0" destOrd="0" presId="urn:microsoft.com/office/officeart/2005/8/layout/vList3"/>
    <dgm:cxn modelId="{4A6FA3FC-696F-4E31-AEC8-361CD87C6B48}" type="presParOf" srcId="{2352C5DF-D568-4A72-A3A9-55393A578A02}" destId="{C1FEFAEF-71C4-418A-94AE-18B017D97B9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6FAED2-FC13-4BCA-A979-61A1751617C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4288E37-F342-4E44-B6AC-3D8E9A802999}">
      <dgm:prSet phldrT="[ข้อความ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ซื้อ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A5998956-C039-47C9-8090-DF2C2F9306A7}" type="parTrans" cxnId="{76AB5B25-F2F7-46EA-8D73-0FD94DEE3056}">
      <dgm:prSet/>
      <dgm:spPr/>
      <dgm:t>
        <a:bodyPr/>
        <a:lstStyle/>
        <a:p>
          <a:endParaRPr lang="th-TH"/>
        </a:p>
      </dgm:t>
    </dgm:pt>
    <dgm:pt modelId="{2C0AF901-11FE-48A2-9F1B-65F4D8037D6C}" type="sibTrans" cxnId="{76AB5B25-F2F7-46EA-8D73-0FD94DEE3056}">
      <dgm:prSet/>
      <dgm:spPr/>
      <dgm:t>
        <a:bodyPr/>
        <a:lstStyle/>
        <a:p>
          <a:endParaRPr lang="th-TH"/>
        </a:p>
      </dgm:t>
    </dgm:pt>
    <dgm:pt modelId="{AFD40C82-3608-4C40-96D1-D783134C43CD}">
      <dgm:prSet phldrT="[ข้อความ]" custT="1"/>
      <dgm:spPr>
        <a:solidFill>
          <a:srgbClr val="75D4D9">
            <a:alpha val="50000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จ้าง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25FC705D-DC3D-4D9E-AC42-25DAB5BA6435}" type="parTrans" cxnId="{B9EF33F1-C317-4B9D-BDC0-D56E382BA4BD}">
      <dgm:prSet/>
      <dgm:spPr/>
      <dgm:t>
        <a:bodyPr/>
        <a:lstStyle/>
        <a:p>
          <a:endParaRPr lang="th-TH"/>
        </a:p>
      </dgm:t>
    </dgm:pt>
    <dgm:pt modelId="{03B4AF9B-4DBE-4177-87DD-E55E93E09AA6}" type="sibTrans" cxnId="{B9EF33F1-C317-4B9D-BDC0-D56E382BA4BD}">
      <dgm:prSet/>
      <dgm:spPr/>
      <dgm:t>
        <a:bodyPr/>
        <a:lstStyle/>
        <a:p>
          <a:endParaRPr lang="th-TH"/>
        </a:p>
      </dgm:t>
    </dgm:pt>
    <dgm:pt modelId="{00DD0F69-9778-46C1-8C50-8E470EE8A826}">
      <dgm:prSet phldrT="[ข้อความ]" custT="1"/>
      <dgm:spPr>
        <a:solidFill>
          <a:srgbClr val="FF99FF">
            <a:alpha val="49804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เช่า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65530EF6-D6BB-4E71-AF6F-759D29A9D25B}" type="parTrans" cxnId="{A5834D82-5DE9-46D0-A9EC-4D325A31292C}">
      <dgm:prSet/>
      <dgm:spPr/>
      <dgm:t>
        <a:bodyPr/>
        <a:lstStyle/>
        <a:p>
          <a:endParaRPr lang="th-TH"/>
        </a:p>
      </dgm:t>
    </dgm:pt>
    <dgm:pt modelId="{062E3701-78C5-4C78-A5D4-E4CE00FCEA4F}" type="sibTrans" cxnId="{A5834D82-5DE9-46D0-A9EC-4D325A31292C}">
      <dgm:prSet/>
      <dgm:spPr/>
      <dgm:t>
        <a:bodyPr/>
        <a:lstStyle/>
        <a:p>
          <a:endParaRPr lang="th-TH"/>
        </a:p>
      </dgm:t>
    </dgm:pt>
    <dgm:pt modelId="{2BE0495D-71BE-41A2-8F04-04CA0D33AA5A}">
      <dgm:prSet phldrT="[ข้อความ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th-TH" sz="23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แลกเปลี่ยน</a:t>
          </a:r>
          <a:endParaRPr lang="th-TH" sz="23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515FE3DB-E2B3-4427-BA67-F0A7BE382000}" type="parTrans" cxnId="{7A9BA7A2-BED4-4AD3-92E6-B9813ECEB3B2}">
      <dgm:prSet/>
      <dgm:spPr/>
      <dgm:t>
        <a:bodyPr/>
        <a:lstStyle/>
        <a:p>
          <a:endParaRPr lang="th-TH"/>
        </a:p>
      </dgm:t>
    </dgm:pt>
    <dgm:pt modelId="{642AA283-470B-4245-83EB-11A0A0FCEA8A}" type="sibTrans" cxnId="{7A9BA7A2-BED4-4AD3-92E6-B9813ECEB3B2}">
      <dgm:prSet/>
      <dgm:spPr/>
      <dgm:t>
        <a:bodyPr/>
        <a:lstStyle/>
        <a:p>
          <a:endParaRPr lang="th-TH"/>
        </a:p>
      </dgm:t>
    </dgm:pt>
    <dgm:pt modelId="{9917C799-402C-4F8A-BBB2-ED1F5BA8203B}">
      <dgm:prSet phldrT="[ข้อความ]" custT="1"/>
      <dgm:spPr>
        <a:solidFill>
          <a:srgbClr val="CCFF33">
            <a:alpha val="49804"/>
          </a:srgbClr>
        </a:solidFill>
      </dgm:spPr>
      <dgm:t>
        <a:bodyPr/>
        <a:lstStyle/>
        <a:p>
          <a:r>
            <a:rPr lang="th-TH" sz="23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นิติกรรมอื่น</a:t>
          </a:r>
          <a:endParaRPr lang="th-TH" sz="23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B7153D27-CD55-4792-99B8-FCC64DFC4080}" type="parTrans" cxnId="{A5150AEB-06A4-4156-982F-5E9176F82093}">
      <dgm:prSet/>
      <dgm:spPr/>
      <dgm:t>
        <a:bodyPr/>
        <a:lstStyle/>
        <a:p>
          <a:endParaRPr lang="th-TH"/>
        </a:p>
      </dgm:t>
    </dgm:pt>
    <dgm:pt modelId="{01B221D5-9385-42F7-8480-3C10337CBAEE}" type="sibTrans" cxnId="{A5150AEB-06A4-4156-982F-5E9176F82093}">
      <dgm:prSet/>
      <dgm:spPr/>
      <dgm:t>
        <a:bodyPr/>
        <a:lstStyle/>
        <a:p>
          <a:endParaRPr lang="th-TH"/>
        </a:p>
      </dgm:t>
    </dgm:pt>
    <dgm:pt modelId="{C9C80859-DFA0-4256-A0CB-DA4C5AD9948E}" type="pres">
      <dgm:prSet presAssocID="{0D6FAED2-FC13-4BCA-A979-61A1751617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48DC402-6EA8-439E-9BA2-FC46777F857A}" type="pres">
      <dgm:prSet presAssocID="{D4288E37-F342-4E44-B6AC-3D8E9A802999}" presName="Name5" presStyleLbl="vennNode1" presStyleIdx="0" presStyleCnt="5" custLinFactX="13848" custLinFactNeighborX="100000" custLinFactNeighborY="-1612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B11DEBF-466A-4225-912A-BF5D21FB66FE}" type="pres">
      <dgm:prSet presAssocID="{2C0AF901-11FE-48A2-9F1B-65F4D8037D6C}" presName="space" presStyleCnt="0"/>
      <dgm:spPr/>
    </dgm:pt>
    <dgm:pt modelId="{B33D3E7E-A042-4646-9108-D130284EA7B3}" type="pres">
      <dgm:prSet presAssocID="{AFD40C82-3608-4C40-96D1-D783134C43CD}" presName="Name5" presStyleLbl="vennNode1" presStyleIdx="1" presStyleCnt="5" custLinFactNeighborX="23484" custLinFactNeighborY="-9362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D262931-31F3-4A7D-BF95-9767DDCAA5E1}" type="pres">
      <dgm:prSet presAssocID="{03B4AF9B-4DBE-4177-87DD-E55E93E09AA6}" presName="space" presStyleCnt="0"/>
      <dgm:spPr/>
    </dgm:pt>
    <dgm:pt modelId="{DF1FAF52-4EA8-45BF-B89D-169630E6D53D}" type="pres">
      <dgm:prSet presAssocID="{00DD0F69-9778-46C1-8C50-8E470EE8A826}" presName="Name5" presStyleLbl="vennNode1" presStyleIdx="2" presStyleCnt="5" custLinFactY="-10572" custLinFactNeighborX="55712" custLinFactNeighborY="-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ECB8386-90D1-4769-93CE-1FDDFF62800E}" type="pres">
      <dgm:prSet presAssocID="{062E3701-78C5-4C78-A5D4-E4CE00FCEA4F}" presName="space" presStyleCnt="0"/>
      <dgm:spPr/>
    </dgm:pt>
    <dgm:pt modelId="{BC30AEE3-664D-4201-9A6E-8A9F4D77BC2D}" type="pres">
      <dgm:prSet presAssocID="{2BE0495D-71BE-41A2-8F04-04CA0D33AA5A}" presName="Name5" presStyleLbl="vennNode1" presStyleIdx="3" presStyleCnt="5" custLinFactX="128" custLinFactNeighborX="100000" custLinFactNeighborY="-8768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37D0914-A303-4CE8-8A8A-EAD9277910A5}" type="pres">
      <dgm:prSet presAssocID="{642AA283-470B-4245-83EB-11A0A0FCEA8A}" presName="space" presStyleCnt="0"/>
      <dgm:spPr/>
    </dgm:pt>
    <dgm:pt modelId="{1CB39A62-0014-47C2-AC05-919375C43E5D}" type="pres">
      <dgm:prSet presAssocID="{9917C799-402C-4F8A-BBB2-ED1F5BA8203B}" presName="Name5" presStyleLbl="vennNode1" presStyleIdx="4" presStyleCnt="5" custLinFactNeighborX="-53605" custLinFactNeighborY="-887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C61AF3C-A13B-4A16-82A6-DF27B07AD5E8}" type="presOf" srcId="{2BE0495D-71BE-41A2-8F04-04CA0D33AA5A}" destId="{BC30AEE3-664D-4201-9A6E-8A9F4D77BC2D}" srcOrd="0" destOrd="0" presId="urn:microsoft.com/office/officeart/2005/8/layout/venn3"/>
    <dgm:cxn modelId="{A5150AEB-06A4-4156-982F-5E9176F82093}" srcId="{0D6FAED2-FC13-4BCA-A979-61A1751617C5}" destId="{9917C799-402C-4F8A-BBB2-ED1F5BA8203B}" srcOrd="4" destOrd="0" parTransId="{B7153D27-CD55-4792-99B8-FCC64DFC4080}" sibTransId="{01B221D5-9385-42F7-8480-3C10337CBAEE}"/>
    <dgm:cxn modelId="{B9718CE2-B59A-4653-B129-38B27812774E}" type="presOf" srcId="{D4288E37-F342-4E44-B6AC-3D8E9A802999}" destId="{448DC402-6EA8-439E-9BA2-FC46777F857A}" srcOrd="0" destOrd="0" presId="urn:microsoft.com/office/officeart/2005/8/layout/venn3"/>
    <dgm:cxn modelId="{08E3C5C5-F0C5-4380-AF1D-3B5271CD7347}" type="presOf" srcId="{00DD0F69-9778-46C1-8C50-8E470EE8A826}" destId="{DF1FAF52-4EA8-45BF-B89D-169630E6D53D}" srcOrd="0" destOrd="0" presId="urn:microsoft.com/office/officeart/2005/8/layout/venn3"/>
    <dgm:cxn modelId="{575D8104-F127-45AD-B60E-C23A2B27A5B8}" type="presOf" srcId="{9917C799-402C-4F8A-BBB2-ED1F5BA8203B}" destId="{1CB39A62-0014-47C2-AC05-919375C43E5D}" srcOrd="0" destOrd="0" presId="urn:microsoft.com/office/officeart/2005/8/layout/venn3"/>
    <dgm:cxn modelId="{87F3CA27-2793-4B43-8FCB-130D0A6EBF01}" type="presOf" srcId="{AFD40C82-3608-4C40-96D1-D783134C43CD}" destId="{B33D3E7E-A042-4646-9108-D130284EA7B3}" srcOrd="0" destOrd="0" presId="urn:microsoft.com/office/officeart/2005/8/layout/venn3"/>
    <dgm:cxn modelId="{A5834D82-5DE9-46D0-A9EC-4D325A31292C}" srcId="{0D6FAED2-FC13-4BCA-A979-61A1751617C5}" destId="{00DD0F69-9778-46C1-8C50-8E470EE8A826}" srcOrd="2" destOrd="0" parTransId="{65530EF6-D6BB-4E71-AF6F-759D29A9D25B}" sibTransId="{062E3701-78C5-4C78-A5D4-E4CE00FCEA4F}"/>
    <dgm:cxn modelId="{7A9BA7A2-BED4-4AD3-92E6-B9813ECEB3B2}" srcId="{0D6FAED2-FC13-4BCA-A979-61A1751617C5}" destId="{2BE0495D-71BE-41A2-8F04-04CA0D33AA5A}" srcOrd="3" destOrd="0" parTransId="{515FE3DB-E2B3-4427-BA67-F0A7BE382000}" sibTransId="{642AA283-470B-4245-83EB-11A0A0FCEA8A}"/>
    <dgm:cxn modelId="{B9EF33F1-C317-4B9D-BDC0-D56E382BA4BD}" srcId="{0D6FAED2-FC13-4BCA-A979-61A1751617C5}" destId="{AFD40C82-3608-4C40-96D1-D783134C43CD}" srcOrd="1" destOrd="0" parTransId="{25FC705D-DC3D-4D9E-AC42-25DAB5BA6435}" sibTransId="{03B4AF9B-4DBE-4177-87DD-E55E93E09AA6}"/>
    <dgm:cxn modelId="{76AB5B25-F2F7-46EA-8D73-0FD94DEE3056}" srcId="{0D6FAED2-FC13-4BCA-A979-61A1751617C5}" destId="{D4288E37-F342-4E44-B6AC-3D8E9A802999}" srcOrd="0" destOrd="0" parTransId="{A5998956-C039-47C9-8090-DF2C2F9306A7}" sibTransId="{2C0AF901-11FE-48A2-9F1B-65F4D8037D6C}"/>
    <dgm:cxn modelId="{F574089E-9C92-471A-858B-682D519128D0}" type="presOf" srcId="{0D6FAED2-FC13-4BCA-A979-61A1751617C5}" destId="{C9C80859-DFA0-4256-A0CB-DA4C5AD9948E}" srcOrd="0" destOrd="0" presId="urn:microsoft.com/office/officeart/2005/8/layout/venn3"/>
    <dgm:cxn modelId="{36883A44-A3F0-44E2-A1A3-06A4DF1BC7BC}" type="presParOf" srcId="{C9C80859-DFA0-4256-A0CB-DA4C5AD9948E}" destId="{448DC402-6EA8-439E-9BA2-FC46777F857A}" srcOrd="0" destOrd="0" presId="urn:microsoft.com/office/officeart/2005/8/layout/venn3"/>
    <dgm:cxn modelId="{EC22790D-1534-4530-BE1D-B73741E7B50C}" type="presParOf" srcId="{C9C80859-DFA0-4256-A0CB-DA4C5AD9948E}" destId="{3B11DEBF-466A-4225-912A-BF5D21FB66FE}" srcOrd="1" destOrd="0" presId="urn:microsoft.com/office/officeart/2005/8/layout/venn3"/>
    <dgm:cxn modelId="{EF5F6551-9672-4FD1-AC79-735432585A8B}" type="presParOf" srcId="{C9C80859-DFA0-4256-A0CB-DA4C5AD9948E}" destId="{B33D3E7E-A042-4646-9108-D130284EA7B3}" srcOrd="2" destOrd="0" presId="urn:microsoft.com/office/officeart/2005/8/layout/venn3"/>
    <dgm:cxn modelId="{41B713E8-908A-4956-B9F0-E81260F46381}" type="presParOf" srcId="{C9C80859-DFA0-4256-A0CB-DA4C5AD9948E}" destId="{FD262931-31F3-4A7D-BF95-9767DDCAA5E1}" srcOrd="3" destOrd="0" presId="urn:microsoft.com/office/officeart/2005/8/layout/venn3"/>
    <dgm:cxn modelId="{9D70F87F-7B2F-4C47-A6DD-8141A62F830C}" type="presParOf" srcId="{C9C80859-DFA0-4256-A0CB-DA4C5AD9948E}" destId="{DF1FAF52-4EA8-45BF-B89D-169630E6D53D}" srcOrd="4" destOrd="0" presId="urn:microsoft.com/office/officeart/2005/8/layout/venn3"/>
    <dgm:cxn modelId="{80542D23-729C-428D-876C-8CB01BA5297F}" type="presParOf" srcId="{C9C80859-DFA0-4256-A0CB-DA4C5AD9948E}" destId="{1ECB8386-90D1-4769-93CE-1FDDFF62800E}" srcOrd="5" destOrd="0" presId="urn:microsoft.com/office/officeart/2005/8/layout/venn3"/>
    <dgm:cxn modelId="{28AC8289-F048-475F-B743-A60F8C690B6F}" type="presParOf" srcId="{C9C80859-DFA0-4256-A0CB-DA4C5AD9948E}" destId="{BC30AEE3-664D-4201-9A6E-8A9F4D77BC2D}" srcOrd="6" destOrd="0" presId="urn:microsoft.com/office/officeart/2005/8/layout/venn3"/>
    <dgm:cxn modelId="{B74613EC-274C-4284-BA16-A808E3785D34}" type="presParOf" srcId="{C9C80859-DFA0-4256-A0CB-DA4C5AD9948E}" destId="{137D0914-A303-4CE8-8A8A-EAD9277910A5}" srcOrd="7" destOrd="0" presId="urn:microsoft.com/office/officeart/2005/8/layout/venn3"/>
    <dgm:cxn modelId="{E630230D-86DC-486C-8925-EBE63F2D57E4}" type="presParOf" srcId="{C9C80859-DFA0-4256-A0CB-DA4C5AD9948E}" destId="{1CB39A62-0014-47C2-AC05-919375C43E5D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EAED0B-CDBE-4223-B3CC-E021DC84E19F}" type="doc">
      <dgm:prSet loTypeId="urn:microsoft.com/office/officeart/2005/8/layout/radial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30567AD-454E-4CD2-ADDE-09CF711AC44E}">
      <dgm:prSet phldrT="[ข้อความ]" custT="1"/>
      <dgm:spPr>
        <a:solidFill>
          <a:srgbClr val="FF99FF">
            <a:alpha val="50000"/>
          </a:srgbClr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สินค้า</a:t>
          </a:r>
          <a:endParaRPr lang="th-TH" sz="32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1FF9F257-F8E5-45F5-A9E6-42AEADA736C8}" type="par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BA8D9B-14C7-410E-A1F2-A99227D9CC57}" type="sib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D9DB9CAB-4722-45AE-A4FE-12FEB86371D4}">
      <dgm:prSet phldrT="[ข้อความ]" custT="1"/>
      <dgm:spPr>
        <a:solidFill>
          <a:srgbClr val="00B0F0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งานก่อสร้าง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AAFC8C43-99C5-4016-9323-53066302BAA7}" type="par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91110BF0-7057-4233-9A7E-E5BA351C9C88}" type="sib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85DD07-9BFA-42ED-A7EA-13D27AD6BDAB}">
      <dgm:prSet phldrT="[ข้อความ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งานจ้างออกแบบหรือควบคุมงาน</a:t>
          </a:r>
          <a:endParaRPr lang="th-TH" sz="24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A48EFAD0-970D-4297-BBB7-CB7A9F83E8E8}" type="par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CBED3C12-5C4F-4DED-B745-EE60A1E85DA7}" type="sib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1DB17F-736C-418C-8806-5C12750ED8EC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งานบริการ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83A254B-A83A-412C-8FD7-70FE6842DEE9}" type="par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C1A764A9-6AB2-4C21-BC68-4169B79021E9}" type="sib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2D8613-6BEE-4B07-95AF-AE7EEE3BEE83}">
      <dgm:prSet phldrT="[ข้อความ]" custT="1"/>
      <dgm:spPr>
        <a:solidFill>
          <a:srgbClr val="66FF33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ที่ปรึกษา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F7570B5A-F3B0-4EC6-8995-F538C5189BEB}" type="par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EA23C-5DF9-4A8E-94EA-C2B928350052}" type="sib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7D69B-4274-484B-93FF-D374129D0403}">
      <dgm:prSet phldrT="[ข้อความ]" custT="1"/>
      <dgm:spPr>
        <a:solidFill>
          <a:srgbClr val="CCFF33">
            <a:alpha val="50000"/>
          </a:srgbClr>
        </a:solidFill>
        <a:scene3d>
          <a:camera prst="orthographicFront"/>
          <a:lightRig rig="flat" dir="t"/>
        </a:scene3d>
        <a:sp3d prstMaterial="plastic">
          <a:bevelT w="120900" h="88900" prst="slope"/>
          <a:bevelB w="88900" h="31750" prst="angle"/>
        </a:sp3d>
      </dgm:spPr>
      <dgm:t>
        <a:bodyPr/>
        <a:lstStyle/>
        <a:p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</a:t>
          </a:r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7200" b="1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226034A-42BB-4A7C-9B00-E306D61B80CA}" type="sib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40F59CE0-DE12-4F65-898E-E853D11DB7F1}" type="par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BBBA8501-2FB8-4FAF-898B-D60C5E8D9C7D}" type="pres">
      <dgm:prSet presAssocID="{C2EAED0B-CDBE-4223-B3CC-E021DC84E1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3F3D1AF-6FD3-43CC-8DE9-47AF68D5D90C}" type="pres">
      <dgm:prSet presAssocID="{C2EAED0B-CDBE-4223-B3CC-E021DC84E19F}" presName="radial" presStyleCnt="0">
        <dgm:presLayoutVars>
          <dgm:animLvl val="ctr"/>
        </dgm:presLayoutVars>
      </dgm:prSet>
      <dgm:spPr/>
    </dgm:pt>
    <dgm:pt modelId="{382E5E1A-966D-415F-B031-4AF651129E27}" type="pres">
      <dgm:prSet presAssocID="{54C7D69B-4274-484B-93FF-D374129D0403}" presName="centerShape" presStyleLbl="vennNode1" presStyleIdx="0" presStyleCnt="6"/>
      <dgm:spPr/>
      <dgm:t>
        <a:bodyPr/>
        <a:lstStyle/>
        <a:p>
          <a:endParaRPr lang="th-TH"/>
        </a:p>
      </dgm:t>
    </dgm:pt>
    <dgm:pt modelId="{9B262CD0-9411-4EA0-9FCF-DEFC69612927}" type="pres">
      <dgm:prSet presAssocID="{B30567AD-454E-4CD2-ADDE-09CF711AC44E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63EE60-8D12-41D0-BF1C-7D544C614502}" type="pres">
      <dgm:prSet presAssocID="{D9DB9CAB-4722-45AE-A4FE-12FEB86371D4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81B344-D63A-4800-ACE6-304BF2F9D155}" type="pres">
      <dgm:prSet presAssocID="{3685DD07-9BFA-42ED-A7EA-13D27AD6BDAB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79FB56-9662-4B05-9D83-0051C6CF9CD0}" type="pres">
      <dgm:prSet presAssocID="{6A2D8613-6BEE-4B07-95AF-AE7EEE3BEE83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284197-D147-4F6D-B679-B5DB6A84542E}" type="pres">
      <dgm:prSet presAssocID="{6A1DB17F-736C-418C-8806-5C12750ED8EC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34502DB-DC1B-4DDA-A421-2B36C513D928}" srcId="{C2EAED0B-CDBE-4223-B3CC-E021DC84E19F}" destId="{54C7D69B-4274-484B-93FF-D374129D0403}" srcOrd="0" destOrd="0" parTransId="{40F59CE0-DE12-4F65-898E-E853D11DB7F1}" sibTransId="{6226034A-42BB-4A7C-9B00-E306D61B80CA}"/>
    <dgm:cxn modelId="{78F40B91-2413-4EC6-A54F-44690E2B6DA1}" srcId="{54C7D69B-4274-484B-93FF-D374129D0403}" destId="{D9DB9CAB-4722-45AE-A4FE-12FEB86371D4}" srcOrd="1" destOrd="0" parTransId="{AAFC8C43-99C5-4016-9323-53066302BAA7}" sibTransId="{91110BF0-7057-4233-9A7E-E5BA351C9C88}"/>
    <dgm:cxn modelId="{0632BB1D-CF19-46DD-B697-B18824E33311}" srcId="{54C7D69B-4274-484B-93FF-D374129D0403}" destId="{3685DD07-9BFA-42ED-A7EA-13D27AD6BDAB}" srcOrd="2" destOrd="0" parTransId="{A48EFAD0-970D-4297-BBB7-CB7A9F83E8E8}" sibTransId="{CBED3C12-5C4F-4DED-B745-EE60A1E85DA7}"/>
    <dgm:cxn modelId="{4EC2C0E1-851A-48D9-8AE9-DEE25079CBD8}" type="presOf" srcId="{6A1DB17F-736C-418C-8806-5C12750ED8EC}" destId="{12284197-D147-4F6D-B679-B5DB6A84542E}" srcOrd="0" destOrd="0" presId="urn:microsoft.com/office/officeart/2005/8/layout/radial3"/>
    <dgm:cxn modelId="{27C89CFD-B655-4543-B3AF-181226F1BFDA}" srcId="{54C7D69B-4274-484B-93FF-D374129D0403}" destId="{6A1DB17F-736C-418C-8806-5C12750ED8EC}" srcOrd="4" destOrd="0" parTransId="{683A254B-A83A-412C-8FD7-70FE6842DEE9}" sibTransId="{C1A764A9-6AB2-4C21-BC68-4169B79021E9}"/>
    <dgm:cxn modelId="{A4A8F5EA-3768-4664-947E-B1B7D7869172}" srcId="{54C7D69B-4274-484B-93FF-D374129D0403}" destId="{6A2D8613-6BEE-4B07-95AF-AE7EEE3BEE83}" srcOrd="3" destOrd="0" parTransId="{F7570B5A-F3B0-4EC6-8995-F538C5189BEB}" sibTransId="{54CEA23C-5DF9-4A8E-94EA-C2B928350052}"/>
    <dgm:cxn modelId="{771CE6B3-5441-4C40-A34B-D9218F9C2714}" type="presOf" srcId="{3685DD07-9BFA-42ED-A7EA-13D27AD6BDAB}" destId="{D181B344-D63A-4800-ACE6-304BF2F9D155}" srcOrd="0" destOrd="0" presId="urn:microsoft.com/office/officeart/2005/8/layout/radial3"/>
    <dgm:cxn modelId="{12D3933D-20D6-4F2D-A9D8-CF357FDC756B}" type="presOf" srcId="{D9DB9CAB-4722-45AE-A4FE-12FEB86371D4}" destId="{D563EE60-8D12-41D0-BF1C-7D544C614502}" srcOrd="0" destOrd="0" presId="urn:microsoft.com/office/officeart/2005/8/layout/radial3"/>
    <dgm:cxn modelId="{8D96C70A-AE81-47DB-9695-5B1FDDE9BA72}" type="presOf" srcId="{C2EAED0B-CDBE-4223-B3CC-E021DC84E19F}" destId="{BBBA8501-2FB8-4FAF-898B-D60C5E8D9C7D}" srcOrd="0" destOrd="0" presId="urn:microsoft.com/office/officeart/2005/8/layout/radial3"/>
    <dgm:cxn modelId="{2B3B30E1-7841-415F-A9BD-55763CC2968C}" type="presOf" srcId="{6A2D8613-6BEE-4B07-95AF-AE7EEE3BEE83}" destId="{AA79FB56-9662-4B05-9D83-0051C6CF9CD0}" srcOrd="0" destOrd="0" presId="urn:microsoft.com/office/officeart/2005/8/layout/radial3"/>
    <dgm:cxn modelId="{6C708E0E-3B87-4CFD-BFDD-1F61BB5CFB93}" srcId="{54C7D69B-4274-484B-93FF-D374129D0403}" destId="{B30567AD-454E-4CD2-ADDE-09CF711AC44E}" srcOrd="0" destOrd="0" parTransId="{1FF9F257-F8E5-45F5-A9E6-42AEADA736C8}" sibTransId="{36BA8D9B-14C7-410E-A1F2-A99227D9CC57}"/>
    <dgm:cxn modelId="{9863090C-76AB-4F09-A30F-06CCE7F27D53}" type="presOf" srcId="{B30567AD-454E-4CD2-ADDE-09CF711AC44E}" destId="{9B262CD0-9411-4EA0-9FCF-DEFC69612927}" srcOrd="0" destOrd="0" presId="urn:microsoft.com/office/officeart/2005/8/layout/radial3"/>
    <dgm:cxn modelId="{FC6499D0-036F-43D1-BEC5-56390B41A1A5}" type="presOf" srcId="{54C7D69B-4274-484B-93FF-D374129D0403}" destId="{382E5E1A-966D-415F-B031-4AF651129E27}" srcOrd="0" destOrd="0" presId="urn:microsoft.com/office/officeart/2005/8/layout/radial3"/>
    <dgm:cxn modelId="{37EA584C-BF09-4F83-AC18-FBCE74CB4B0E}" type="presParOf" srcId="{BBBA8501-2FB8-4FAF-898B-D60C5E8D9C7D}" destId="{D3F3D1AF-6FD3-43CC-8DE9-47AF68D5D90C}" srcOrd="0" destOrd="0" presId="urn:microsoft.com/office/officeart/2005/8/layout/radial3"/>
    <dgm:cxn modelId="{00682B30-CE6E-4E80-BE43-5AE6A735617B}" type="presParOf" srcId="{D3F3D1AF-6FD3-43CC-8DE9-47AF68D5D90C}" destId="{382E5E1A-966D-415F-B031-4AF651129E27}" srcOrd="0" destOrd="0" presId="urn:microsoft.com/office/officeart/2005/8/layout/radial3"/>
    <dgm:cxn modelId="{BE40586B-EAD9-4DE9-9F82-4E80A15587DE}" type="presParOf" srcId="{D3F3D1AF-6FD3-43CC-8DE9-47AF68D5D90C}" destId="{9B262CD0-9411-4EA0-9FCF-DEFC69612927}" srcOrd="1" destOrd="0" presId="urn:microsoft.com/office/officeart/2005/8/layout/radial3"/>
    <dgm:cxn modelId="{6B16B163-5EC4-4B27-B7A4-B2EB48F33133}" type="presParOf" srcId="{D3F3D1AF-6FD3-43CC-8DE9-47AF68D5D90C}" destId="{D563EE60-8D12-41D0-BF1C-7D544C614502}" srcOrd="2" destOrd="0" presId="urn:microsoft.com/office/officeart/2005/8/layout/radial3"/>
    <dgm:cxn modelId="{C85AAEEC-CA4D-4DC3-9BAC-960EC3FB3688}" type="presParOf" srcId="{D3F3D1AF-6FD3-43CC-8DE9-47AF68D5D90C}" destId="{D181B344-D63A-4800-ACE6-304BF2F9D155}" srcOrd="3" destOrd="0" presId="urn:microsoft.com/office/officeart/2005/8/layout/radial3"/>
    <dgm:cxn modelId="{762EF970-9343-4C29-87A2-191621A963AD}" type="presParOf" srcId="{D3F3D1AF-6FD3-43CC-8DE9-47AF68D5D90C}" destId="{AA79FB56-9662-4B05-9D83-0051C6CF9CD0}" srcOrd="4" destOrd="0" presId="urn:microsoft.com/office/officeart/2005/8/layout/radial3"/>
    <dgm:cxn modelId="{CFD21FF9-69D0-421A-8D72-11F53B8948E0}" type="presParOf" srcId="{D3F3D1AF-6FD3-43CC-8DE9-47AF68D5D90C}" destId="{12284197-D147-4F6D-B679-B5DB6A84542E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AB6879-7232-4C91-93E5-C5C6411E843D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A466FB6-D732-4EC7-B49E-BB959E7C7DE9}">
      <dgm:prSet phldrT="[ข้อความ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วัสดุ</a:t>
          </a:r>
          <a:endParaRPr lang="th-TH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B0E6D6B3-2DA1-479E-8638-851BB2E7A9A4}" type="parTrans" cxnId="{25379DE1-7911-43E3-941B-49F099B5A1C7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8E5A4C0-4206-4889-935E-B93E380ADFA4}" type="sibTrans" cxnId="{25379DE1-7911-43E3-941B-49F099B5A1C7}">
      <dgm:prSet/>
      <dgm:spPr>
        <a:solidFill>
          <a:schemeClr val="accent1">
            <a:lumMod val="75000"/>
            <a:alpha val="25000"/>
          </a:schemeClr>
        </a:solidFill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505B85E0-C8A1-410D-85B5-3F28F7B92D29}">
      <dgm:prSet phldrT="[ข้อความ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ครุภัณฑ์</a:t>
          </a:r>
          <a:endParaRPr lang="th-TH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6DE9273-8898-4E2A-8982-5FFFC6E49C91}" type="parTrans" cxnId="{036DCC70-7912-446C-8FFB-D4D8B9CDD51E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D88019B-BDFD-487C-9D95-A78BABD48A1C}" type="sibTrans" cxnId="{036DCC70-7912-446C-8FFB-D4D8B9CDD51E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D56FE870-CC1B-4865-B2F4-511C9C30B23D}">
      <dgm:prSet phldrT="[ข้อความ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ที่ดิน</a:t>
          </a:r>
          <a:endParaRPr lang="th-TH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015F1AEC-2A9E-4539-9A8F-2C61E45C7446}" type="parTrans" cxnId="{E01DAAD1-9D6D-43F9-A8D8-622863D0E42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BB6C69F-4F10-4BC4-92EB-9DB56DF778C9}" type="sibTrans" cxnId="{E01DAAD1-9D6D-43F9-A8D8-622863D0E42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A4452DB-0AE1-4812-BF78-8C8B24A8FFF2}">
      <dgm:prSet phldrT="[ข้อความ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sz="36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สิ่งปลูกสร้าง</a:t>
          </a:r>
          <a:endParaRPr lang="th-TH" sz="36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F329D89-C49C-4695-851A-9B5B10C225F2}" type="parTrans" cxnId="{22B4618E-6EB8-4860-B471-359AA9CF19B2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CB47F0C-9AD7-4FFF-BFA7-856999C90546}" type="sibTrans" cxnId="{22B4618E-6EB8-4860-B471-359AA9CF19B2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54074645-D0B4-4715-B5D1-427A9CA2555C}">
      <dgm:prSet phldrT="[ข้อความ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36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ทรัพย์สิน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36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อื่นใด</a:t>
          </a:r>
          <a:endParaRPr lang="th-TH" sz="36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9EE7E804-DC50-499F-8F22-EF18E318CB69}" type="parTrans" cxnId="{5EC63BD5-CFBE-4E01-BCED-894A16834A4E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E6911C2E-0409-4124-8498-D014185A27C2}" type="sibTrans" cxnId="{5EC63BD5-CFBE-4E01-BCED-894A16834A4E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57C80F0F-3B82-4FF3-BEEE-AA5A807EF685}" type="pres">
      <dgm:prSet presAssocID="{05AB6879-7232-4C91-93E5-C5C6411E843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6260B4E-4238-4AB5-826D-7A85B92A21F2}" type="pres">
      <dgm:prSet presAssocID="{05AB6879-7232-4C91-93E5-C5C6411E843D}" presName="cycle" presStyleCnt="0"/>
      <dgm:spPr/>
    </dgm:pt>
    <dgm:pt modelId="{AF040E7D-48C7-42EC-94AC-C08E643AD2AD}" type="pres">
      <dgm:prSet presAssocID="{BA466FB6-D732-4EC7-B49E-BB959E7C7DE9}" presName="nodeFirstNode" presStyleLbl="node1" presStyleIdx="0" presStyleCnt="5" custScaleX="8315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CDB3412-6A6E-47B0-AB16-6C245312C162}" type="pres">
      <dgm:prSet presAssocID="{18E5A4C0-4206-4889-935E-B93E380ADFA4}" presName="sibTransFirstNode" presStyleLbl="bgShp" presStyleIdx="0" presStyleCnt="1"/>
      <dgm:spPr/>
      <dgm:t>
        <a:bodyPr/>
        <a:lstStyle/>
        <a:p>
          <a:endParaRPr lang="th-TH"/>
        </a:p>
      </dgm:t>
    </dgm:pt>
    <dgm:pt modelId="{341BA739-5C69-4816-8695-DAE025E0ABF7}" type="pres">
      <dgm:prSet presAssocID="{505B85E0-C8A1-410D-85B5-3F28F7B92D29}" presName="nodeFollowingNodes" presStyleLbl="node1" presStyleIdx="1" presStyleCnt="5" custScaleX="8315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5F82C10-564D-4365-904B-D1F9863E320C}" type="pres">
      <dgm:prSet presAssocID="{D56FE870-CC1B-4865-B2F4-511C9C30B23D}" presName="nodeFollowingNodes" presStyleLbl="node1" presStyleIdx="2" presStyleCnt="5" custScaleX="83158" custRadScaleRad="106257" custRadScaleInc="-819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9218587-932C-4590-BCBD-8AED91B931A8}" type="pres">
      <dgm:prSet presAssocID="{3A4452DB-0AE1-4812-BF78-8C8B24A8FFF2}" presName="nodeFollowingNodes" presStyleLbl="node1" presStyleIdx="3" presStyleCnt="5" custScaleX="83158" custRadScaleRad="106478" custRadScaleInc="842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90D37C2-5B5D-493D-B35B-327F4D75A144}" type="pres">
      <dgm:prSet presAssocID="{54074645-D0B4-4715-B5D1-427A9CA2555C}" presName="nodeFollowingNodes" presStyleLbl="node1" presStyleIdx="4" presStyleCnt="5" custScaleX="8315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2B4618E-6EB8-4860-B471-359AA9CF19B2}" srcId="{05AB6879-7232-4C91-93E5-C5C6411E843D}" destId="{3A4452DB-0AE1-4812-BF78-8C8B24A8FFF2}" srcOrd="3" destOrd="0" parTransId="{6F329D89-C49C-4695-851A-9B5B10C225F2}" sibTransId="{1CB47F0C-9AD7-4FFF-BFA7-856999C90546}"/>
    <dgm:cxn modelId="{8EE8D291-274F-4AC6-BC08-10B6F09CE0C9}" type="presOf" srcId="{3A4452DB-0AE1-4812-BF78-8C8B24A8FFF2}" destId="{F9218587-932C-4590-BCBD-8AED91B931A8}" srcOrd="0" destOrd="0" presId="urn:microsoft.com/office/officeart/2005/8/layout/cycle3"/>
    <dgm:cxn modelId="{25379DE1-7911-43E3-941B-49F099B5A1C7}" srcId="{05AB6879-7232-4C91-93E5-C5C6411E843D}" destId="{BA466FB6-D732-4EC7-B49E-BB959E7C7DE9}" srcOrd="0" destOrd="0" parTransId="{B0E6D6B3-2DA1-479E-8638-851BB2E7A9A4}" sibTransId="{18E5A4C0-4206-4889-935E-B93E380ADFA4}"/>
    <dgm:cxn modelId="{5A50B97B-0B15-42B5-B24B-F66E98E6A2E4}" type="presOf" srcId="{18E5A4C0-4206-4889-935E-B93E380ADFA4}" destId="{5CDB3412-6A6E-47B0-AB16-6C245312C162}" srcOrd="0" destOrd="0" presId="urn:microsoft.com/office/officeart/2005/8/layout/cycle3"/>
    <dgm:cxn modelId="{4B7BE452-B786-4838-B33F-D4B57E0ED4A9}" type="presOf" srcId="{05AB6879-7232-4C91-93E5-C5C6411E843D}" destId="{57C80F0F-3B82-4FF3-BEEE-AA5A807EF685}" srcOrd="0" destOrd="0" presId="urn:microsoft.com/office/officeart/2005/8/layout/cycle3"/>
    <dgm:cxn modelId="{E01DAAD1-9D6D-43F9-A8D8-622863D0E424}" srcId="{05AB6879-7232-4C91-93E5-C5C6411E843D}" destId="{D56FE870-CC1B-4865-B2F4-511C9C30B23D}" srcOrd="2" destOrd="0" parTransId="{015F1AEC-2A9E-4539-9A8F-2C61E45C7446}" sibTransId="{ABB6C69F-4F10-4BC4-92EB-9DB56DF778C9}"/>
    <dgm:cxn modelId="{42BBB045-400D-4E7B-A959-C1E37E4682DF}" type="presOf" srcId="{54074645-D0B4-4715-B5D1-427A9CA2555C}" destId="{390D37C2-5B5D-493D-B35B-327F4D75A144}" srcOrd="0" destOrd="0" presId="urn:microsoft.com/office/officeart/2005/8/layout/cycle3"/>
    <dgm:cxn modelId="{036DCC70-7912-446C-8FFB-D4D8B9CDD51E}" srcId="{05AB6879-7232-4C91-93E5-C5C6411E843D}" destId="{505B85E0-C8A1-410D-85B5-3F28F7B92D29}" srcOrd="1" destOrd="0" parTransId="{36DE9273-8898-4E2A-8982-5FFFC6E49C91}" sibTransId="{7D88019B-BDFD-487C-9D95-A78BABD48A1C}"/>
    <dgm:cxn modelId="{76D6ECDE-D827-428C-9CE0-3526FA0D9B01}" type="presOf" srcId="{BA466FB6-D732-4EC7-B49E-BB959E7C7DE9}" destId="{AF040E7D-48C7-42EC-94AC-C08E643AD2AD}" srcOrd="0" destOrd="0" presId="urn:microsoft.com/office/officeart/2005/8/layout/cycle3"/>
    <dgm:cxn modelId="{5EC63BD5-CFBE-4E01-BCED-894A16834A4E}" srcId="{05AB6879-7232-4C91-93E5-C5C6411E843D}" destId="{54074645-D0B4-4715-B5D1-427A9CA2555C}" srcOrd="4" destOrd="0" parTransId="{9EE7E804-DC50-499F-8F22-EF18E318CB69}" sibTransId="{E6911C2E-0409-4124-8498-D014185A27C2}"/>
    <dgm:cxn modelId="{71D91341-9DB7-4BD1-93A5-8D2CC84C5AC2}" type="presOf" srcId="{505B85E0-C8A1-410D-85B5-3F28F7B92D29}" destId="{341BA739-5C69-4816-8695-DAE025E0ABF7}" srcOrd="0" destOrd="0" presId="urn:microsoft.com/office/officeart/2005/8/layout/cycle3"/>
    <dgm:cxn modelId="{B6CC3271-82D9-4E64-89A7-D4C96315CF8B}" type="presOf" srcId="{D56FE870-CC1B-4865-B2F4-511C9C30B23D}" destId="{35F82C10-564D-4365-904B-D1F9863E320C}" srcOrd="0" destOrd="0" presId="urn:microsoft.com/office/officeart/2005/8/layout/cycle3"/>
    <dgm:cxn modelId="{4EA64665-47A9-4870-92F4-AF21599E04B2}" type="presParOf" srcId="{57C80F0F-3B82-4FF3-BEEE-AA5A807EF685}" destId="{96260B4E-4238-4AB5-826D-7A85B92A21F2}" srcOrd="0" destOrd="0" presId="urn:microsoft.com/office/officeart/2005/8/layout/cycle3"/>
    <dgm:cxn modelId="{FDAAEFBD-B73A-48B7-9C77-479F27AFB93C}" type="presParOf" srcId="{96260B4E-4238-4AB5-826D-7A85B92A21F2}" destId="{AF040E7D-48C7-42EC-94AC-C08E643AD2AD}" srcOrd="0" destOrd="0" presId="urn:microsoft.com/office/officeart/2005/8/layout/cycle3"/>
    <dgm:cxn modelId="{96F18A1F-CF72-47DF-B6DF-416C67EBA780}" type="presParOf" srcId="{96260B4E-4238-4AB5-826D-7A85B92A21F2}" destId="{5CDB3412-6A6E-47B0-AB16-6C245312C162}" srcOrd="1" destOrd="0" presId="urn:microsoft.com/office/officeart/2005/8/layout/cycle3"/>
    <dgm:cxn modelId="{D2AF5535-6CDF-4A89-8812-010680B54216}" type="presParOf" srcId="{96260B4E-4238-4AB5-826D-7A85B92A21F2}" destId="{341BA739-5C69-4816-8695-DAE025E0ABF7}" srcOrd="2" destOrd="0" presId="urn:microsoft.com/office/officeart/2005/8/layout/cycle3"/>
    <dgm:cxn modelId="{2FDE0D02-2C8F-4C31-B06A-A776996399CB}" type="presParOf" srcId="{96260B4E-4238-4AB5-826D-7A85B92A21F2}" destId="{35F82C10-564D-4365-904B-D1F9863E320C}" srcOrd="3" destOrd="0" presId="urn:microsoft.com/office/officeart/2005/8/layout/cycle3"/>
    <dgm:cxn modelId="{084341FB-FB5D-4386-A220-3ED6CF82DEB6}" type="presParOf" srcId="{96260B4E-4238-4AB5-826D-7A85B92A21F2}" destId="{F9218587-932C-4590-BCBD-8AED91B931A8}" srcOrd="4" destOrd="0" presId="urn:microsoft.com/office/officeart/2005/8/layout/cycle3"/>
    <dgm:cxn modelId="{D52693D1-C00B-42CF-9C6B-A0240424D14F}" type="presParOf" srcId="{96260B4E-4238-4AB5-826D-7A85B92A21F2}" destId="{390D37C2-5B5D-493D-B35B-327F4D75A14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EEAF5F-478B-4194-8A2C-8DE6BB121376}" type="doc">
      <dgm:prSet loTypeId="urn:microsoft.com/office/officeart/2005/8/layout/matrix3" loCatId="matrix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h-TH"/>
        </a:p>
      </dgm:t>
    </dgm:pt>
    <dgm:pt modelId="{310E39A4-F617-4E44-9092-4EED157425C1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งานจ้างบริการ</a:t>
          </a:r>
          <a:endParaRPr lang="th-TH" b="1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gm:t>
    </dgm:pt>
    <dgm:pt modelId="{2B14A664-EEB4-49EC-98E3-B58E258B1326}" type="parTrans" cxnId="{54B7F832-F5FC-485A-825C-95C4AE4A025F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4299CCB2-9F85-4E7E-A841-1F3E70052352}" type="sibTrans" cxnId="{54B7F832-F5FC-485A-825C-95C4AE4A025F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093ECBF6-DE48-48DA-8570-EE4BABBDE297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latin typeface="EucrosiaUPC" pitchFamily="18" charset="-34"/>
              <a:cs typeface="EucrosiaUPC" pitchFamily="18" charset="-34"/>
            </a:rPr>
            <a:t>งานจ้างทำของ</a:t>
          </a:r>
          <a:endParaRPr lang="th-TH" b="1" dirty="0">
            <a:latin typeface="EucrosiaUPC" pitchFamily="18" charset="-34"/>
            <a:cs typeface="EucrosiaUPC" pitchFamily="18" charset="-34"/>
          </a:endParaRPr>
        </a:p>
      </dgm:t>
    </dgm:pt>
    <dgm:pt modelId="{0B62A697-0820-4FDC-81F8-64F747642A87}" type="parTrans" cxnId="{C6D1D16E-8CE9-45AC-8D04-4810A5D0F3D9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49C0FC54-55C2-41F8-A493-19A01F723501}" type="sibTrans" cxnId="{C6D1D16E-8CE9-45AC-8D04-4810A5D0F3D9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4E485604-7AD7-48E1-AD69-B6B6E17A25C1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การรับขน</a:t>
          </a:r>
          <a:br>
            <a:rPr lang="th-TH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ตามประมวลกฎหมายแพ่งและพาณิชย์</a:t>
          </a:r>
          <a:endParaRPr lang="th-TH" b="1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gm:t>
    </dgm:pt>
    <dgm:pt modelId="{293FF8B0-67E5-4D87-B93B-2D411FD47F70}" type="parTrans" cxnId="{10C36D24-A326-4A76-BC0E-8099708D4062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EBBE9BB4-A66E-4861-9B19-3E1FF7415830}" type="sibTrans" cxnId="{10C36D24-A326-4A76-BC0E-8099708D4062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424FA30E-F8AA-4BC8-8EF8-468D6EEE7648}">
      <dgm:prSet phldrT="[Text]"/>
      <dgm:spPr>
        <a:solidFill>
          <a:schemeClr val="bg2">
            <a:lumMod val="25000"/>
            <a:alpha val="56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latin typeface="EucrosiaUPC" pitchFamily="18" charset="-34"/>
              <a:cs typeface="EucrosiaUPC" pitchFamily="18" charset="-34"/>
            </a:rPr>
            <a:t>งานจ้างเหมาบริการ</a:t>
          </a:r>
          <a:endParaRPr lang="th-TH" b="1" dirty="0">
            <a:latin typeface="EucrosiaUPC" pitchFamily="18" charset="-34"/>
            <a:cs typeface="EucrosiaUPC" pitchFamily="18" charset="-34"/>
          </a:endParaRPr>
        </a:p>
      </dgm:t>
    </dgm:pt>
    <dgm:pt modelId="{39D1EC57-0FD9-4BA3-9E4F-979EF6FDD541}" type="parTrans" cxnId="{53C797BB-8CE0-4A62-A3DC-DBEC5B935D7F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C81E3A11-B7E8-4547-A8BE-2382AAA8E991}" type="sibTrans" cxnId="{53C797BB-8CE0-4A62-A3DC-DBEC5B935D7F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4E2A6CF5-1435-429D-A690-FAABA684BEF6}" type="pres">
      <dgm:prSet presAssocID="{88EEAF5F-478B-4194-8A2C-8DE6BB12137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5C5F526-5CA3-4CAB-AA6C-666E89747276}" type="pres">
      <dgm:prSet presAssocID="{88EEAF5F-478B-4194-8A2C-8DE6BB121376}" presName="diamond" presStyleLbl="bgShp" presStyleIdx="0" presStyleCnt="1" custLinFactNeighborY="-1299"/>
      <dgm:spPr/>
      <dgm:t>
        <a:bodyPr/>
        <a:lstStyle/>
        <a:p>
          <a:endParaRPr lang="th-TH"/>
        </a:p>
      </dgm:t>
    </dgm:pt>
    <dgm:pt modelId="{D0609269-7A79-49E4-BBB1-3679115495F7}" type="pres">
      <dgm:prSet presAssocID="{88EEAF5F-478B-4194-8A2C-8DE6BB121376}" presName="quad1" presStyleLbl="node1" presStyleIdx="0" presStyleCnt="4" custLinFactNeighborX="-22694" custLinFactNeighborY="-77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82765DE-98D6-42B4-8FB6-9CB58EC9F1FE}" type="pres">
      <dgm:prSet presAssocID="{88EEAF5F-478B-4194-8A2C-8DE6BB121376}" presName="quad2" presStyleLbl="node1" presStyleIdx="1" presStyleCnt="4" custLinFactNeighborX="22694" custLinFactNeighborY="-78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426B6B-B0C2-4A32-9B9E-62643C58D4F0}" type="pres">
      <dgm:prSet presAssocID="{88EEAF5F-478B-4194-8A2C-8DE6BB121376}" presName="quad3" presStyleLbl="node1" presStyleIdx="2" presStyleCnt="4" custLinFactNeighborX="-22694" custLinFactNeighborY="4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6A0EFF-2070-40F0-BB24-872B5CDBE6C6}" type="pres">
      <dgm:prSet presAssocID="{88EEAF5F-478B-4194-8A2C-8DE6BB121376}" presName="quad4" presStyleLbl="node1" presStyleIdx="3" presStyleCnt="4" custLinFactNeighborX="22694" custLinFactNeighborY="4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4439E29-3603-4EDB-B7E2-4C48E889E866}" type="presOf" srcId="{093ECBF6-DE48-48DA-8570-EE4BABBDE297}" destId="{42426B6B-B0C2-4A32-9B9E-62643C58D4F0}" srcOrd="0" destOrd="0" presId="urn:microsoft.com/office/officeart/2005/8/layout/matrix3"/>
    <dgm:cxn modelId="{53C797BB-8CE0-4A62-A3DC-DBEC5B935D7F}" srcId="{88EEAF5F-478B-4194-8A2C-8DE6BB121376}" destId="{424FA30E-F8AA-4BC8-8EF8-468D6EEE7648}" srcOrd="1" destOrd="0" parTransId="{39D1EC57-0FD9-4BA3-9E4F-979EF6FDD541}" sibTransId="{C81E3A11-B7E8-4547-A8BE-2382AAA8E991}"/>
    <dgm:cxn modelId="{2261CBB4-8CEA-45ED-9B77-741CB7201E38}" type="presOf" srcId="{310E39A4-F617-4E44-9092-4EED157425C1}" destId="{D0609269-7A79-49E4-BBB1-3679115495F7}" srcOrd="0" destOrd="0" presId="urn:microsoft.com/office/officeart/2005/8/layout/matrix3"/>
    <dgm:cxn modelId="{C6D1D16E-8CE9-45AC-8D04-4810A5D0F3D9}" srcId="{88EEAF5F-478B-4194-8A2C-8DE6BB121376}" destId="{093ECBF6-DE48-48DA-8570-EE4BABBDE297}" srcOrd="2" destOrd="0" parTransId="{0B62A697-0820-4FDC-81F8-64F747642A87}" sibTransId="{49C0FC54-55C2-41F8-A493-19A01F723501}"/>
    <dgm:cxn modelId="{FEB090DA-C479-4F98-83E6-40614F0F0605}" type="presOf" srcId="{88EEAF5F-478B-4194-8A2C-8DE6BB121376}" destId="{4E2A6CF5-1435-429D-A690-FAABA684BEF6}" srcOrd="0" destOrd="0" presId="urn:microsoft.com/office/officeart/2005/8/layout/matrix3"/>
    <dgm:cxn modelId="{295F46D1-01CF-4209-BC94-D46A61904CEF}" type="presOf" srcId="{4E485604-7AD7-48E1-AD69-B6B6E17A25C1}" destId="{276A0EFF-2070-40F0-BB24-872B5CDBE6C6}" srcOrd="0" destOrd="0" presId="urn:microsoft.com/office/officeart/2005/8/layout/matrix3"/>
    <dgm:cxn modelId="{0C26C880-E170-44CD-89E2-934364E4BC0F}" type="presOf" srcId="{424FA30E-F8AA-4BC8-8EF8-468D6EEE7648}" destId="{982765DE-98D6-42B4-8FB6-9CB58EC9F1FE}" srcOrd="0" destOrd="0" presId="urn:microsoft.com/office/officeart/2005/8/layout/matrix3"/>
    <dgm:cxn modelId="{54B7F832-F5FC-485A-825C-95C4AE4A025F}" srcId="{88EEAF5F-478B-4194-8A2C-8DE6BB121376}" destId="{310E39A4-F617-4E44-9092-4EED157425C1}" srcOrd="0" destOrd="0" parTransId="{2B14A664-EEB4-49EC-98E3-B58E258B1326}" sibTransId="{4299CCB2-9F85-4E7E-A841-1F3E70052352}"/>
    <dgm:cxn modelId="{10C36D24-A326-4A76-BC0E-8099708D4062}" srcId="{88EEAF5F-478B-4194-8A2C-8DE6BB121376}" destId="{4E485604-7AD7-48E1-AD69-B6B6E17A25C1}" srcOrd="3" destOrd="0" parTransId="{293FF8B0-67E5-4D87-B93B-2D411FD47F70}" sibTransId="{EBBE9BB4-A66E-4861-9B19-3E1FF7415830}"/>
    <dgm:cxn modelId="{B5FCD867-EEE8-43F8-A0C1-D324F378E09F}" type="presParOf" srcId="{4E2A6CF5-1435-429D-A690-FAABA684BEF6}" destId="{E5C5F526-5CA3-4CAB-AA6C-666E89747276}" srcOrd="0" destOrd="0" presId="urn:microsoft.com/office/officeart/2005/8/layout/matrix3"/>
    <dgm:cxn modelId="{8EB7F75D-CF4D-427E-8B52-3F1D062167DC}" type="presParOf" srcId="{4E2A6CF5-1435-429D-A690-FAABA684BEF6}" destId="{D0609269-7A79-49E4-BBB1-3679115495F7}" srcOrd="1" destOrd="0" presId="urn:microsoft.com/office/officeart/2005/8/layout/matrix3"/>
    <dgm:cxn modelId="{EE208DC7-B0A7-407E-A1A4-609F28A22911}" type="presParOf" srcId="{4E2A6CF5-1435-429D-A690-FAABA684BEF6}" destId="{982765DE-98D6-42B4-8FB6-9CB58EC9F1FE}" srcOrd="2" destOrd="0" presId="urn:microsoft.com/office/officeart/2005/8/layout/matrix3"/>
    <dgm:cxn modelId="{3B0372FA-B20F-405B-BAA9-63B608273E8E}" type="presParOf" srcId="{4E2A6CF5-1435-429D-A690-FAABA684BEF6}" destId="{42426B6B-B0C2-4A32-9B9E-62643C58D4F0}" srcOrd="3" destOrd="0" presId="urn:microsoft.com/office/officeart/2005/8/layout/matrix3"/>
    <dgm:cxn modelId="{1425BE6C-8D9D-4B6E-A975-314CD8A9B162}" type="presParOf" srcId="{4E2A6CF5-1435-429D-A690-FAABA684BEF6}" destId="{276A0EFF-2070-40F0-BB24-872B5CDBE6C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0D4DCB-96E2-4202-88E9-E989C1523710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9A37248F-A256-465E-BCFB-0DA378C9FE67}">
      <dgm:prSet phldrT="[Text]" custT="1"/>
      <dgm:spPr>
        <a:solidFill>
          <a:srgbClr val="FFFF00">
            <a:alpha val="90000"/>
          </a:srgb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sz="1800" b="1" dirty="0" smtClean="0">
              <a:effectLst/>
              <a:latin typeface="EucrosiaUPC" pitchFamily="18" charset="-34"/>
              <a:cs typeface="EucrosiaUPC" pitchFamily="18" charset="-34"/>
            </a:rPr>
            <a:t>งานก่อสร้างอาคาร </a:t>
          </a:r>
          <a:endParaRPr lang="th-TH" sz="1800" b="1" dirty="0">
            <a:effectLst/>
            <a:latin typeface="EucrosiaUPC" pitchFamily="18" charset="-34"/>
            <a:cs typeface="EucrosiaUPC" pitchFamily="18" charset="-34"/>
          </a:endParaRPr>
        </a:p>
      </dgm:t>
    </dgm:pt>
    <dgm:pt modelId="{961D3746-EBE1-48A6-AE5F-7DA1259DD938}" type="parTrans" cxnId="{D9DBE2C5-DB51-4473-B04C-36547052AA35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7E03B20F-7352-47CB-A517-C2E5F32C3C93}" type="sibTrans" cxnId="{D9DBE2C5-DB51-4473-B04C-36547052AA35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0355F28E-548E-4DB7-94B9-9B998815BD64}">
      <dgm:prSet phldrT="[Text]" custT="1"/>
      <dgm:spPr>
        <a:solidFill>
          <a:srgbClr val="FF99FF">
            <a:alpha val="90000"/>
          </a:srgb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sz="2000" b="1" spc="-30" baseline="0" dirty="0" smtClean="0">
              <a:effectLst/>
              <a:latin typeface="EucrosiaUPC" pitchFamily="18" charset="-34"/>
              <a:cs typeface="EucrosiaUPC" pitchFamily="18" charset="-34"/>
            </a:rPr>
            <a:t>สา</a:t>
          </a:r>
          <a:r>
            <a:rPr lang="th-TH" altLang="th-TH" sz="2000" b="1" spc="-30" baseline="0" dirty="0" err="1" smtClean="0">
              <a:effectLst/>
              <a:latin typeface="EucrosiaUPC" pitchFamily="18" charset="-34"/>
              <a:cs typeface="EucrosiaUPC" pitchFamily="18" charset="-34"/>
            </a:rPr>
            <a:t>ธารณู</a:t>
          </a:r>
          <a:r>
            <a:rPr lang="th-TH" altLang="th-TH" sz="2000" b="1" spc="-30" baseline="0" dirty="0" smtClean="0">
              <a:effectLst/>
              <a:latin typeface="EucrosiaUPC" pitchFamily="18" charset="-34"/>
              <a:cs typeface="EucrosiaUPC" pitchFamily="18" charset="-34"/>
            </a:rPr>
            <a:t/>
          </a:r>
          <a:br>
            <a:rPr lang="th-TH" altLang="th-TH" sz="2000" b="1" spc="-30" baseline="0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altLang="th-TH" sz="2000" b="1" spc="-30" baseline="0" dirty="0" err="1" smtClean="0">
              <a:effectLst/>
              <a:latin typeface="EucrosiaUPC" pitchFamily="18" charset="-34"/>
              <a:cs typeface="EucrosiaUPC" pitchFamily="18" charset="-34"/>
            </a:rPr>
            <a:t>ปโภค</a:t>
          </a:r>
          <a:endParaRPr lang="th-TH" sz="2000" b="1" spc="-30" baseline="0" dirty="0">
            <a:effectLst/>
            <a:latin typeface="EucrosiaUPC" pitchFamily="18" charset="-34"/>
            <a:cs typeface="EucrosiaUPC" pitchFamily="18" charset="-34"/>
          </a:endParaRPr>
        </a:p>
      </dgm:t>
    </dgm:pt>
    <dgm:pt modelId="{6D880EF1-E639-4FBF-B043-EAF9F91BEE0A}" type="parTrans" cxnId="{F835FBB4-B576-4F45-AFAB-BD35D2B7BF2E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C7F7B514-6758-4F6A-88DB-CB1C6BB6D39F}" type="sibTrans" cxnId="{F835FBB4-B576-4F45-AFAB-BD35D2B7BF2E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256CBFF5-BEDC-44A9-AD76-E9F213126E03}">
      <dgm:prSet phldrT="[Text]" custT="1"/>
      <dgm:spPr>
        <a:solidFill>
          <a:srgbClr val="FFC000">
            <a:alpha val="90000"/>
          </a:srgb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sz="1800" b="1" dirty="0" smtClean="0">
              <a:effectLst/>
              <a:latin typeface="EucrosiaUPC" pitchFamily="18" charset="-34"/>
              <a:cs typeface="EucrosiaUPC" pitchFamily="18" charset="-34"/>
            </a:rPr>
            <a:t>การซ่อมแซม </a:t>
          </a:r>
          <a:br>
            <a:rPr lang="th-TH" sz="1800" b="1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sz="1800" b="1" dirty="0" smtClean="0">
              <a:effectLst/>
              <a:latin typeface="EucrosiaUPC" pitchFamily="18" charset="-34"/>
              <a:cs typeface="EucrosiaUPC" pitchFamily="18" charset="-34"/>
            </a:rPr>
            <a:t>ต่อเติม ปรับปรุง</a:t>
          </a:r>
          <a:br>
            <a:rPr lang="th-TH" sz="1800" b="1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sz="1800" b="1" dirty="0" smtClean="0">
              <a:effectLst/>
              <a:latin typeface="EucrosiaUPC" pitchFamily="18" charset="-34"/>
              <a:cs typeface="EucrosiaUPC" pitchFamily="18" charset="-34"/>
            </a:rPr>
            <a:t>รื้อถอน ฯ</a:t>
          </a:r>
          <a:endParaRPr lang="th-TH" sz="1800" b="1" dirty="0">
            <a:effectLst/>
            <a:latin typeface="EucrosiaUPC" pitchFamily="18" charset="-34"/>
            <a:cs typeface="EucrosiaUPC" pitchFamily="18" charset="-34"/>
          </a:endParaRPr>
        </a:p>
      </dgm:t>
    </dgm:pt>
    <dgm:pt modelId="{F56694E0-C86E-4A0B-AAA1-E1D7D15453BC}" type="parTrans" cxnId="{4EDFCD66-4FD5-4A83-85EA-4D17DC413803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285FF16A-B305-4FF3-B54C-2DE5F3F10A86}" type="sibTrans" cxnId="{4EDFCD66-4FD5-4A83-85EA-4D17DC413803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D2270497-3724-4ECF-9F79-C4D824B24A57}" type="pres">
      <dgm:prSet presAssocID="{720D4DCB-96E2-4202-88E9-E989C152371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0F63C6D4-BBCF-470C-A5D2-C9326A40A229}" type="pres">
      <dgm:prSet presAssocID="{9A37248F-A256-465E-BCFB-0DA378C9FE67}" presName="composite" presStyleCnt="0"/>
      <dgm:spPr/>
    </dgm:pt>
    <dgm:pt modelId="{2078C053-09D9-41E3-8920-2C280E9410A5}" type="pres">
      <dgm:prSet presAssocID="{9A37248F-A256-465E-BCFB-0DA378C9FE67}" presName="Accent" presStyleLbl="alignNode1" presStyleIdx="0" presStyleCnt="5" custScaleX="122876" custScaleY="100588">
        <dgm:presLayoutVars>
          <dgm:chMax val="0"/>
          <dgm:chPref val="0"/>
        </dgm:presLayoutVars>
      </dgm:prSet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gm:spPr>
      <dgm:t>
        <a:bodyPr/>
        <a:lstStyle/>
        <a:p>
          <a:endParaRPr lang="th-TH"/>
        </a:p>
      </dgm:t>
    </dgm:pt>
    <dgm:pt modelId="{5DA53C46-DD6F-46CE-9362-5F5B5EB9D67D}" type="pres">
      <dgm:prSet presAssocID="{9A37248F-A256-465E-BCFB-0DA378C9FE67}" presName="Image" presStyleLbl="bgImgPlace1" presStyleIdx="0" presStyleCnt="3" custLinFactNeighborX="-36569" custLinFactNeighborY="3662">
        <dgm:presLayoutVars>
          <dgm:chMax val="0"/>
          <dgm:chPref val="0"/>
          <dgm:bulletEnabled val="1"/>
        </dgm:presLayoutVars>
      </dgm:prSet>
      <dgm:spPr/>
    </dgm:pt>
    <dgm:pt modelId="{2D964B8A-70A9-4B9C-A989-4CE2B48F5C16}" type="pres">
      <dgm:prSet presAssocID="{9A37248F-A256-465E-BCFB-0DA378C9FE67}" presName="Parent" presStyleLbl="fgAccFollowNode1" presStyleIdx="0" presStyleCnt="3" custScaleX="1288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91A1D52-57F4-4652-8156-34C2D294CB26}" type="pres">
      <dgm:prSet presAssocID="{9A37248F-A256-465E-BCFB-0DA378C9FE67}" presName="Space" presStyleCnt="0">
        <dgm:presLayoutVars>
          <dgm:chMax val="0"/>
          <dgm:chPref val="0"/>
        </dgm:presLayoutVars>
      </dgm:prSet>
      <dgm:spPr/>
    </dgm:pt>
    <dgm:pt modelId="{8D18F135-9398-4361-990A-A4593D44DECC}" type="pres">
      <dgm:prSet presAssocID="{7E03B20F-7352-47CB-A517-C2E5F32C3C93}" presName="ConnectorComposite" presStyleCnt="0"/>
      <dgm:spPr/>
    </dgm:pt>
    <dgm:pt modelId="{AFBA6FD8-FB2F-43CC-98FB-B2ECC821F442}" type="pres">
      <dgm:prSet presAssocID="{7E03B20F-7352-47CB-A517-C2E5F32C3C93}" presName="TopSpacing" presStyleCnt="0"/>
      <dgm:spPr/>
    </dgm:pt>
    <dgm:pt modelId="{45670E29-A2B3-414C-B1F4-BD4EA013E4F7}" type="pres">
      <dgm:prSet presAssocID="{7E03B20F-7352-47CB-A517-C2E5F32C3C93}" presName="Connector" presStyleLbl="alignNode1" presStyleIdx="1" presStyleCnt="5"/>
      <dgm:spPr/>
    </dgm:pt>
    <dgm:pt modelId="{F676E28D-224E-424E-BDE5-D57DD3370678}" type="pres">
      <dgm:prSet presAssocID="{7E03B20F-7352-47CB-A517-C2E5F32C3C93}" presName="BottomSpacing" presStyleCnt="0"/>
      <dgm:spPr/>
    </dgm:pt>
    <dgm:pt modelId="{5A2237CF-FF44-478C-AC25-3428DE05E92A}" type="pres">
      <dgm:prSet presAssocID="{0355F28E-548E-4DB7-94B9-9B998815BD64}" presName="composite" presStyleCnt="0"/>
      <dgm:spPr/>
    </dgm:pt>
    <dgm:pt modelId="{7E4547BE-FA7A-4DE1-8376-F82698739CE6}" type="pres">
      <dgm:prSet presAssocID="{0355F28E-548E-4DB7-94B9-9B998815BD64}" presName="Accent" presStyleLbl="alignNode1" presStyleIdx="2" presStyleCnt="5" custScaleX="122876">
        <dgm:presLayoutVars>
          <dgm:chMax val="0"/>
          <dgm:chPref val="0"/>
        </dgm:presLayoutVars>
      </dgm:prSet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gm:spPr>
      <dgm:t>
        <a:bodyPr/>
        <a:lstStyle/>
        <a:p>
          <a:endParaRPr lang="th-TH"/>
        </a:p>
      </dgm:t>
    </dgm:pt>
    <dgm:pt modelId="{ECC61F39-34CB-462D-96CA-4A713A5004B6}" type="pres">
      <dgm:prSet presAssocID="{0355F28E-548E-4DB7-94B9-9B998815BD64}" presName="Image" presStyleLbl="bgImgPlace1" presStyleIdx="1" presStyleCnt="3" custLinFactNeighborX="43605" custLinFactNeighborY="-6533">
        <dgm:presLayoutVars>
          <dgm:chMax val="0"/>
          <dgm:chPref val="0"/>
          <dgm:bulletEnabled val="1"/>
        </dgm:presLayoutVars>
      </dgm:prSet>
      <dgm:spPr/>
    </dgm:pt>
    <dgm:pt modelId="{CAC84456-AEC3-4DE8-8D10-7B1F09AAC3FE}" type="pres">
      <dgm:prSet presAssocID="{0355F28E-548E-4DB7-94B9-9B998815BD64}" presName="Parent" presStyleLbl="fgAccFollowNode1" presStyleIdx="1" presStyleCnt="3" custScaleX="128889" custLinFactNeighborX="511" custLinFactNeighborY="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F80B283-1BEF-4D71-9245-9D5E293E0469}" type="pres">
      <dgm:prSet presAssocID="{0355F28E-548E-4DB7-94B9-9B998815BD64}" presName="Space" presStyleCnt="0">
        <dgm:presLayoutVars>
          <dgm:chMax val="0"/>
          <dgm:chPref val="0"/>
        </dgm:presLayoutVars>
      </dgm:prSet>
      <dgm:spPr/>
    </dgm:pt>
    <dgm:pt modelId="{1D9FC0EB-0D65-4202-B6BB-C4E9C9C9836C}" type="pres">
      <dgm:prSet presAssocID="{C7F7B514-6758-4F6A-88DB-CB1C6BB6D39F}" presName="ConnectorComposite" presStyleCnt="0"/>
      <dgm:spPr/>
    </dgm:pt>
    <dgm:pt modelId="{2E182510-519B-4F3D-A197-3E5D82AFE30C}" type="pres">
      <dgm:prSet presAssocID="{C7F7B514-6758-4F6A-88DB-CB1C6BB6D39F}" presName="TopSpacing" presStyleCnt="0"/>
      <dgm:spPr/>
    </dgm:pt>
    <dgm:pt modelId="{678B8CFC-FC6A-4DB9-B37B-AC7506EBB9FC}" type="pres">
      <dgm:prSet presAssocID="{C7F7B514-6758-4F6A-88DB-CB1C6BB6D39F}" presName="Connector" presStyleLbl="alignNode1" presStyleIdx="3" presStyleCnt="5"/>
      <dgm:spPr/>
    </dgm:pt>
    <dgm:pt modelId="{2066ED8F-4C9A-4F90-A736-ED45E3607A7B}" type="pres">
      <dgm:prSet presAssocID="{C7F7B514-6758-4F6A-88DB-CB1C6BB6D39F}" presName="BottomSpacing" presStyleCnt="0"/>
      <dgm:spPr/>
    </dgm:pt>
    <dgm:pt modelId="{FF7B046A-22BA-4C3E-A290-2E077D20E9DE}" type="pres">
      <dgm:prSet presAssocID="{256CBFF5-BEDC-44A9-AD76-E9F213126E03}" presName="composite" presStyleCnt="0"/>
      <dgm:spPr/>
    </dgm:pt>
    <dgm:pt modelId="{E88F44C9-E599-47A5-821A-5F63BC08E271}" type="pres">
      <dgm:prSet presAssocID="{256CBFF5-BEDC-44A9-AD76-E9F213126E03}" presName="Accent" presStyleLbl="alignNode1" presStyleIdx="4" presStyleCnt="5" custScaleX="143132" custLinFactNeighborX="2219" custLinFactNeighborY="603">
        <dgm:presLayoutVars>
          <dgm:chMax val="0"/>
          <dgm:chPref val="0"/>
        </dgm:presLayoutVars>
      </dgm:prSet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gm:spPr>
      <dgm:t>
        <a:bodyPr/>
        <a:lstStyle/>
        <a:p>
          <a:endParaRPr lang="th-TH"/>
        </a:p>
      </dgm:t>
    </dgm:pt>
    <dgm:pt modelId="{1CA1335D-BAE6-490F-A0CC-88C2B248878C}" type="pres">
      <dgm:prSet presAssocID="{256CBFF5-BEDC-44A9-AD76-E9F213126E03}" presName="Image" presStyleLbl="bgImgPlace1" presStyleIdx="2" presStyleCnt="3" custScaleX="114160" custScaleY="94249" custLinFactNeighborX="-50708" custLinFactNeighborY="3753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ED8BD9E9-D379-4FE1-9550-B4AEF4A44AA7}" type="pres">
      <dgm:prSet presAssocID="{256CBFF5-BEDC-44A9-AD76-E9F213126E03}" presName="Parent" presStyleLbl="fgAccFollowNode1" presStyleIdx="2" presStyleCnt="3" custScaleX="158264" custScaleY="104979" custLinFactNeighborX="2986" custLinFactNeighborY="8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DAC4C5-A40E-4E31-B3AF-54A0E13BFEFD}" type="pres">
      <dgm:prSet presAssocID="{256CBFF5-BEDC-44A9-AD76-E9F213126E03}" presName="Space" presStyleCnt="0">
        <dgm:presLayoutVars>
          <dgm:chMax val="0"/>
          <dgm:chPref val="0"/>
        </dgm:presLayoutVars>
      </dgm:prSet>
      <dgm:spPr/>
    </dgm:pt>
  </dgm:ptLst>
  <dgm:cxnLst>
    <dgm:cxn modelId="{D6F0A8BE-EB1C-4C2E-9082-5DD0A887EA80}" type="presOf" srcId="{9A37248F-A256-465E-BCFB-0DA378C9FE67}" destId="{2D964B8A-70A9-4B9C-A989-4CE2B48F5C16}" srcOrd="0" destOrd="0" presId="urn:microsoft.com/office/officeart/2008/layout/AlternatingPictureCircles"/>
    <dgm:cxn modelId="{2C4719D2-9DD3-4AE6-B7E2-8CD3C140CE0E}" type="presOf" srcId="{256CBFF5-BEDC-44A9-AD76-E9F213126E03}" destId="{ED8BD9E9-D379-4FE1-9550-B4AEF4A44AA7}" srcOrd="0" destOrd="0" presId="urn:microsoft.com/office/officeart/2008/layout/AlternatingPictureCircles"/>
    <dgm:cxn modelId="{2DE7E59A-57EE-4EF5-A17C-9930F31B620C}" type="presOf" srcId="{0355F28E-548E-4DB7-94B9-9B998815BD64}" destId="{CAC84456-AEC3-4DE8-8D10-7B1F09AAC3FE}" srcOrd="0" destOrd="0" presId="urn:microsoft.com/office/officeart/2008/layout/AlternatingPictureCircles"/>
    <dgm:cxn modelId="{F835FBB4-B576-4F45-AFAB-BD35D2B7BF2E}" srcId="{720D4DCB-96E2-4202-88E9-E989C1523710}" destId="{0355F28E-548E-4DB7-94B9-9B998815BD64}" srcOrd="1" destOrd="0" parTransId="{6D880EF1-E639-4FBF-B043-EAF9F91BEE0A}" sibTransId="{C7F7B514-6758-4F6A-88DB-CB1C6BB6D39F}"/>
    <dgm:cxn modelId="{D9DBE2C5-DB51-4473-B04C-36547052AA35}" srcId="{720D4DCB-96E2-4202-88E9-E989C1523710}" destId="{9A37248F-A256-465E-BCFB-0DA378C9FE67}" srcOrd="0" destOrd="0" parTransId="{961D3746-EBE1-48A6-AE5F-7DA1259DD938}" sibTransId="{7E03B20F-7352-47CB-A517-C2E5F32C3C93}"/>
    <dgm:cxn modelId="{D74B19F0-9C94-42BB-97A1-22373E0159AA}" type="presOf" srcId="{720D4DCB-96E2-4202-88E9-E989C1523710}" destId="{D2270497-3724-4ECF-9F79-C4D824B24A57}" srcOrd="0" destOrd="0" presId="urn:microsoft.com/office/officeart/2008/layout/AlternatingPictureCircles"/>
    <dgm:cxn modelId="{4EDFCD66-4FD5-4A83-85EA-4D17DC413803}" srcId="{720D4DCB-96E2-4202-88E9-E989C1523710}" destId="{256CBFF5-BEDC-44A9-AD76-E9F213126E03}" srcOrd="2" destOrd="0" parTransId="{F56694E0-C86E-4A0B-AAA1-E1D7D15453BC}" sibTransId="{285FF16A-B305-4FF3-B54C-2DE5F3F10A86}"/>
    <dgm:cxn modelId="{6583ECB8-A4FC-4CB2-BD60-18344B8ED851}" type="presParOf" srcId="{D2270497-3724-4ECF-9F79-C4D824B24A57}" destId="{0F63C6D4-BBCF-470C-A5D2-C9326A40A229}" srcOrd="0" destOrd="0" presId="urn:microsoft.com/office/officeart/2008/layout/AlternatingPictureCircles"/>
    <dgm:cxn modelId="{04EDB024-6211-4368-BCCC-FF642F9B203F}" type="presParOf" srcId="{0F63C6D4-BBCF-470C-A5D2-C9326A40A229}" destId="{2078C053-09D9-41E3-8920-2C280E9410A5}" srcOrd="0" destOrd="0" presId="urn:microsoft.com/office/officeart/2008/layout/AlternatingPictureCircles"/>
    <dgm:cxn modelId="{69630760-A900-45F3-9283-ED2CED9E32AA}" type="presParOf" srcId="{0F63C6D4-BBCF-470C-A5D2-C9326A40A229}" destId="{5DA53C46-DD6F-46CE-9362-5F5B5EB9D67D}" srcOrd="1" destOrd="0" presId="urn:microsoft.com/office/officeart/2008/layout/AlternatingPictureCircles"/>
    <dgm:cxn modelId="{AD7D9406-DB5A-40E9-9BFE-E497BD354263}" type="presParOf" srcId="{0F63C6D4-BBCF-470C-A5D2-C9326A40A229}" destId="{2D964B8A-70A9-4B9C-A989-4CE2B48F5C16}" srcOrd="2" destOrd="0" presId="urn:microsoft.com/office/officeart/2008/layout/AlternatingPictureCircles"/>
    <dgm:cxn modelId="{A06913E4-D30E-4C16-B4A5-F25C3CFAFF7E}" type="presParOf" srcId="{0F63C6D4-BBCF-470C-A5D2-C9326A40A229}" destId="{291A1D52-57F4-4652-8156-34C2D294CB26}" srcOrd="3" destOrd="0" presId="urn:microsoft.com/office/officeart/2008/layout/AlternatingPictureCircles"/>
    <dgm:cxn modelId="{F4ED54D3-BF68-4093-AE3C-029B9C827D4E}" type="presParOf" srcId="{D2270497-3724-4ECF-9F79-C4D824B24A57}" destId="{8D18F135-9398-4361-990A-A4593D44DECC}" srcOrd="1" destOrd="0" presId="urn:microsoft.com/office/officeart/2008/layout/AlternatingPictureCircles"/>
    <dgm:cxn modelId="{7345D91E-644C-400F-A10C-D5C3EB6A8E11}" type="presParOf" srcId="{8D18F135-9398-4361-990A-A4593D44DECC}" destId="{AFBA6FD8-FB2F-43CC-98FB-B2ECC821F442}" srcOrd="0" destOrd="0" presId="urn:microsoft.com/office/officeart/2008/layout/AlternatingPictureCircles"/>
    <dgm:cxn modelId="{9C7FC645-4189-49D8-8F7C-04506EE16B9B}" type="presParOf" srcId="{8D18F135-9398-4361-990A-A4593D44DECC}" destId="{45670E29-A2B3-414C-B1F4-BD4EA013E4F7}" srcOrd="1" destOrd="0" presId="urn:microsoft.com/office/officeart/2008/layout/AlternatingPictureCircles"/>
    <dgm:cxn modelId="{267F0EEC-18E1-473C-837A-0793E97AC31C}" type="presParOf" srcId="{8D18F135-9398-4361-990A-A4593D44DECC}" destId="{F676E28D-224E-424E-BDE5-D57DD3370678}" srcOrd="2" destOrd="0" presId="urn:microsoft.com/office/officeart/2008/layout/AlternatingPictureCircles"/>
    <dgm:cxn modelId="{34255A23-AECD-41BD-85BF-9E8549F91922}" type="presParOf" srcId="{D2270497-3724-4ECF-9F79-C4D824B24A57}" destId="{5A2237CF-FF44-478C-AC25-3428DE05E92A}" srcOrd="2" destOrd="0" presId="urn:microsoft.com/office/officeart/2008/layout/AlternatingPictureCircles"/>
    <dgm:cxn modelId="{EAEBCE57-1628-4FCC-A736-D418C4B9E94D}" type="presParOf" srcId="{5A2237CF-FF44-478C-AC25-3428DE05E92A}" destId="{7E4547BE-FA7A-4DE1-8376-F82698739CE6}" srcOrd="0" destOrd="0" presId="urn:microsoft.com/office/officeart/2008/layout/AlternatingPictureCircles"/>
    <dgm:cxn modelId="{535DFA97-6E03-4041-BBC2-B7E7C97A492C}" type="presParOf" srcId="{5A2237CF-FF44-478C-AC25-3428DE05E92A}" destId="{ECC61F39-34CB-462D-96CA-4A713A5004B6}" srcOrd="1" destOrd="0" presId="urn:microsoft.com/office/officeart/2008/layout/AlternatingPictureCircles"/>
    <dgm:cxn modelId="{E2E64FDE-5729-4859-A359-E0CB1A3CB502}" type="presParOf" srcId="{5A2237CF-FF44-478C-AC25-3428DE05E92A}" destId="{CAC84456-AEC3-4DE8-8D10-7B1F09AAC3FE}" srcOrd="2" destOrd="0" presId="urn:microsoft.com/office/officeart/2008/layout/AlternatingPictureCircles"/>
    <dgm:cxn modelId="{116C3134-0391-481A-86E2-EADAC12E47C1}" type="presParOf" srcId="{5A2237CF-FF44-478C-AC25-3428DE05E92A}" destId="{AF80B283-1BEF-4D71-9245-9D5E293E0469}" srcOrd="3" destOrd="0" presId="urn:microsoft.com/office/officeart/2008/layout/AlternatingPictureCircles"/>
    <dgm:cxn modelId="{29309EFB-72B2-44C3-9630-81118033AB36}" type="presParOf" srcId="{D2270497-3724-4ECF-9F79-C4D824B24A57}" destId="{1D9FC0EB-0D65-4202-B6BB-C4E9C9C9836C}" srcOrd="3" destOrd="0" presId="urn:microsoft.com/office/officeart/2008/layout/AlternatingPictureCircles"/>
    <dgm:cxn modelId="{AF22D289-77B1-40B9-BB89-35F4091454E4}" type="presParOf" srcId="{1D9FC0EB-0D65-4202-B6BB-C4E9C9C9836C}" destId="{2E182510-519B-4F3D-A197-3E5D82AFE30C}" srcOrd="0" destOrd="0" presId="urn:microsoft.com/office/officeart/2008/layout/AlternatingPictureCircles"/>
    <dgm:cxn modelId="{41DEE4B6-2D53-4075-BBC9-AD4BCF05EF4A}" type="presParOf" srcId="{1D9FC0EB-0D65-4202-B6BB-C4E9C9C9836C}" destId="{678B8CFC-FC6A-4DB9-B37B-AC7506EBB9FC}" srcOrd="1" destOrd="0" presId="urn:microsoft.com/office/officeart/2008/layout/AlternatingPictureCircles"/>
    <dgm:cxn modelId="{9B1ADA98-DC07-4A7B-B39D-C0FA5960911A}" type="presParOf" srcId="{1D9FC0EB-0D65-4202-B6BB-C4E9C9C9836C}" destId="{2066ED8F-4C9A-4F90-A736-ED45E3607A7B}" srcOrd="2" destOrd="0" presId="urn:microsoft.com/office/officeart/2008/layout/AlternatingPictureCircles"/>
    <dgm:cxn modelId="{3EB7D373-57D1-48EB-9A65-CF4AD8070A2E}" type="presParOf" srcId="{D2270497-3724-4ECF-9F79-C4D824B24A57}" destId="{FF7B046A-22BA-4C3E-A290-2E077D20E9DE}" srcOrd="4" destOrd="0" presId="urn:microsoft.com/office/officeart/2008/layout/AlternatingPictureCircles"/>
    <dgm:cxn modelId="{295C9B30-7141-4849-96E0-3E488CA6CA66}" type="presParOf" srcId="{FF7B046A-22BA-4C3E-A290-2E077D20E9DE}" destId="{E88F44C9-E599-47A5-821A-5F63BC08E271}" srcOrd="0" destOrd="0" presId="urn:microsoft.com/office/officeart/2008/layout/AlternatingPictureCircles"/>
    <dgm:cxn modelId="{EFD7C962-0345-4D3F-8A4F-50EC572998D4}" type="presParOf" srcId="{FF7B046A-22BA-4C3E-A290-2E077D20E9DE}" destId="{1CA1335D-BAE6-490F-A0CC-88C2B248878C}" srcOrd="1" destOrd="0" presId="urn:microsoft.com/office/officeart/2008/layout/AlternatingPictureCircles"/>
    <dgm:cxn modelId="{4B8B38C7-D03D-4DFE-8C0B-66F3DE71CE6B}" type="presParOf" srcId="{FF7B046A-22BA-4C3E-A290-2E077D20E9DE}" destId="{ED8BD9E9-D379-4FE1-9550-B4AEF4A44AA7}" srcOrd="2" destOrd="0" presId="urn:microsoft.com/office/officeart/2008/layout/AlternatingPictureCircles"/>
    <dgm:cxn modelId="{3E106FE0-F542-45FC-B671-EB40F26B4380}" type="presParOf" srcId="{FF7B046A-22BA-4C3E-A290-2E077D20E9DE}" destId="{42DAC4C5-A40E-4E31-B3AF-54A0E13BFEFD}" srcOrd="3" destOrd="0" presId="urn:microsoft.com/office/officeart/2008/layout/AlternatingPictureCircle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50F633-C26C-44F1-B2FA-E89F63BF6E89}">
      <dsp:nvSpPr>
        <dsp:cNvPr id="0" name=""/>
        <dsp:cNvSpPr/>
      </dsp:nvSpPr>
      <dsp:spPr>
        <a:xfrm>
          <a:off x="0" y="370042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A3C7D-B308-4862-A385-65CCB8E10553}">
      <dsp:nvSpPr>
        <dsp:cNvPr id="0" name=""/>
        <dsp:cNvSpPr/>
      </dsp:nvSpPr>
      <dsp:spPr>
        <a:xfrm>
          <a:off x="88188" y="1042"/>
          <a:ext cx="7835792" cy="738000"/>
        </a:xfrm>
        <a:prstGeom prst="round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cap="none" spc="50" dirty="0" smtClean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ระเบียบสำนักนายกรัฐมนตรีว่าด้วยการพัสดุ พ.ศ. 2535 และที่แก้ไขเพิ่มเติม</a:t>
          </a:r>
          <a:endParaRPr lang="th-TH" sz="2400" b="1" kern="1200" cap="none" spc="50" dirty="0">
            <a:ln w="11430"/>
            <a:solidFill>
              <a:sysClr val="windowText" lastClr="0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88188" y="1042"/>
        <a:ext cx="7835792" cy="738000"/>
      </dsp:txXfrm>
    </dsp:sp>
    <dsp:sp modelId="{69F342DF-3B24-4CFA-93C6-BF54D5C5175E}">
      <dsp:nvSpPr>
        <dsp:cNvPr id="0" name=""/>
        <dsp:cNvSpPr/>
      </dsp:nvSpPr>
      <dsp:spPr>
        <a:xfrm>
          <a:off x="0" y="1853485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A32B43-9137-4D50-A91D-21C19BF565ED}">
      <dsp:nvSpPr>
        <dsp:cNvPr id="0" name=""/>
        <dsp:cNvSpPr/>
      </dsp:nvSpPr>
      <dsp:spPr>
        <a:xfrm>
          <a:off x="88188" y="1135042"/>
          <a:ext cx="7835792" cy="1087443"/>
        </a:xfrm>
        <a:prstGeom prst="roundRect">
          <a:avLst/>
        </a:prstGeom>
        <a:solidFill>
          <a:srgbClr val="66FFFF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l" defTabSz="1066800">
            <a:lnSpc>
              <a:spcPts val="25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ประกาศสำนักนายกรัฐมนตรี เรื่อง แนวทางปฏิบัติในการจัดหาพัสดุ </a:t>
          </a:r>
        </a:p>
        <a:p>
          <a:pPr lvl="0" algn="l" defTabSz="1066800">
            <a:lnSpc>
              <a:spcPts val="25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ด้วยวิธีตลาดอิเล็กทรอนิกส์ (</a:t>
          </a:r>
          <a:r>
            <a:rPr lang="en-US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Electronic Market  :  e –</a:t>
          </a: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market</a:t>
          </a: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) และ</a:t>
          </a:r>
        </a:p>
        <a:p>
          <a:pPr lvl="0" algn="l" defTabSz="1066800">
            <a:lnSpc>
              <a:spcPts val="25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ด้วยวิธีประกวดราคาอิเล็กทรอนิกส์ (</a:t>
          </a:r>
          <a:r>
            <a:rPr lang="en-US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Electronic</a:t>
          </a: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Bidding  :  e –</a:t>
          </a: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bidding</a:t>
          </a: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)</a:t>
          </a:r>
          <a:endParaRPr lang="th-TH" sz="2400" b="1" kern="1200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88188" y="1135042"/>
        <a:ext cx="7835792" cy="1087443"/>
      </dsp:txXfrm>
    </dsp:sp>
    <dsp:sp modelId="{70CC20E8-205A-43BD-9645-9598FB9DF5BA}">
      <dsp:nvSpPr>
        <dsp:cNvPr id="0" name=""/>
        <dsp:cNvSpPr/>
      </dsp:nvSpPr>
      <dsp:spPr>
        <a:xfrm>
          <a:off x="0" y="2987485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CE41E-8099-4854-B55B-E29997958FCE}">
      <dsp:nvSpPr>
        <dsp:cNvPr id="0" name=""/>
        <dsp:cNvSpPr/>
      </dsp:nvSpPr>
      <dsp:spPr>
        <a:xfrm>
          <a:off x="88188" y="2618485"/>
          <a:ext cx="7835792" cy="738000"/>
        </a:xfrm>
        <a:prstGeom prst="roundRect">
          <a:avLst/>
        </a:prstGeom>
        <a:solidFill>
          <a:srgbClr val="FFCCFF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 ข้อบังคับ ข้อบัญญัติว่าด้วยการพัสดุของหน่วยงานของรัฐ</a:t>
          </a:r>
          <a:endParaRPr lang="th-TH" sz="2400" b="1" kern="1200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88188" y="2618485"/>
        <a:ext cx="7835792" cy="738000"/>
      </dsp:txXfrm>
    </dsp:sp>
    <dsp:sp modelId="{B342EB1E-3513-49AA-96F4-0511FC6564A6}">
      <dsp:nvSpPr>
        <dsp:cNvPr id="0" name=""/>
        <dsp:cNvSpPr/>
      </dsp:nvSpPr>
      <dsp:spPr>
        <a:xfrm>
          <a:off x="0" y="4121485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80625-2D02-45D2-A8D9-BCD4C99B17BD}">
      <dsp:nvSpPr>
        <dsp:cNvPr id="0" name=""/>
        <dsp:cNvSpPr/>
      </dsp:nvSpPr>
      <dsp:spPr>
        <a:xfrm>
          <a:off x="98025" y="3752485"/>
          <a:ext cx="7835792" cy="738000"/>
        </a:xfrm>
        <a:prstGeom prst="roundRect">
          <a:avLst/>
        </a:prstGeom>
        <a:solidFill>
          <a:srgbClr val="CCFFCC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l" defTabSz="1066800">
            <a:lnSpc>
              <a:spcPts val="25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ระเบียบสำนักนายกรัฐมนตรีว่าด้วยการพัสดุด้วยวิธีการทางอิเล็กทรอนิกส์ </a:t>
          </a:r>
        </a:p>
        <a:p>
          <a:pPr lvl="0" algn="l" defTabSz="1066800">
            <a:lnSpc>
              <a:spcPts val="25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พ.ศ. 2549</a:t>
          </a:r>
          <a:endParaRPr lang="th-TH" sz="2400" b="1" kern="1200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98025" y="3752485"/>
        <a:ext cx="7835792" cy="7380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9A0733-68EB-48F4-982D-DCBCF6A8621A}">
      <dsp:nvSpPr>
        <dsp:cNvPr id="0" name=""/>
        <dsp:cNvSpPr/>
      </dsp:nvSpPr>
      <dsp:spPr>
        <a:xfrm>
          <a:off x="2939345" y="190592"/>
          <a:ext cx="4968552" cy="2905762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solidFill>
            <a:srgbClr val="00B0F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งานจ้างบริการจากบุคคลธรรมดาหรือนิติบุคคล</a:t>
          </a:r>
          <a:endParaRPr lang="th-TH" sz="2000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  <a:t>เพื่อเป็นผู้ให้คำปรึกษาหรือแนะนำแก่หน่วยงานของรัฐในด้านวิศวกรรม สถาปัตยกรรม ผังเมือง กฎหมาย เศรษฐศาสตร์ การเงิน การคลัง สิ่งแวดล้อม วิทยาศาสตร์ เทคโนโลยี สาธารณสุข ศิลปวัฒนธรรม การศึกษาวิจัย หรือด้านอื่น</a:t>
          </a:r>
          <a:b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  <a:t>ที่อยู่ในภารกิจ</a:t>
          </a:r>
          <a:endParaRPr lang="th-TH" sz="2000" kern="1200" dirty="0">
            <a:latin typeface="EucrosiaUPC" pitchFamily="18" charset="-34"/>
            <a:cs typeface="EucrosiaUPC" pitchFamily="18" charset="-34"/>
          </a:endParaRPr>
        </a:p>
      </dsp:txBody>
      <dsp:txXfrm>
        <a:off x="2939345" y="190592"/>
        <a:ext cx="4968552" cy="2905762"/>
      </dsp:txXfrm>
    </dsp:sp>
    <dsp:sp modelId="{2227025C-9525-4ADC-9E69-00745A4DC845}">
      <dsp:nvSpPr>
        <dsp:cNvPr id="0" name=""/>
        <dsp:cNvSpPr/>
      </dsp:nvSpPr>
      <dsp:spPr>
        <a:xfrm>
          <a:off x="169957" y="531416"/>
          <a:ext cx="2566323" cy="2276900"/>
        </a:xfrm>
        <a:prstGeom prst="roundRect">
          <a:avLst/>
        </a:prstGeom>
        <a:solidFill>
          <a:srgbClr val="CCFFFF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35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</a:t>
          </a:r>
          <a:br>
            <a:rPr lang="th-TH" altLang="th-TH" sz="35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altLang="th-TH" sz="35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ที่ปรึกษา” </a:t>
          </a:r>
          <a:endParaRPr lang="th-TH" sz="35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169957" y="531416"/>
        <a:ext cx="2566323" cy="2276900"/>
      </dsp:txXfrm>
    </dsp:sp>
    <dsp:sp modelId="{975D578B-29B8-4C39-8DFA-2CAF0C82613D}">
      <dsp:nvSpPr>
        <dsp:cNvPr id="0" name=""/>
        <dsp:cNvSpPr/>
      </dsp:nvSpPr>
      <dsp:spPr>
        <a:xfrm>
          <a:off x="3168362" y="3230950"/>
          <a:ext cx="4605251" cy="2673156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solidFill>
            <a:srgbClr val="FF99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 </a:t>
          </a:r>
          <a:b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  <a:t>หรือนิติบุคคล</a:t>
          </a:r>
          <a:endParaRPr lang="th-TH" sz="2400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  <a:t>เพื่อออกแบบหรือควบคุมงานก่อสร้าง</a:t>
          </a:r>
          <a:endParaRPr lang="th-TH" sz="2400" kern="1200" dirty="0">
            <a:latin typeface="EucrosiaUPC" pitchFamily="18" charset="-34"/>
            <a:cs typeface="EucrosiaUPC" pitchFamily="18" charset="-34"/>
          </a:endParaRPr>
        </a:p>
      </dsp:txBody>
      <dsp:txXfrm>
        <a:off x="3168362" y="3230950"/>
        <a:ext cx="4605251" cy="2673156"/>
      </dsp:txXfrm>
    </dsp:sp>
    <dsp:sp modelId="{E71EC63A-E862-47F8-A6D2-939A166768EA}">
      <dsp:nvSpPr>
        <dsp:cNvPr id="0" name=""/>
        <dsp:cNvSpPr/>
      </dsp:nvSpPr>
      <dsp:spPr>
        <a:xfrm>
          <a:off x="216016" y="3530448"/>
          <a:ext cx="2811571" cy="2074162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35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“งานจ้างออกแบบหรือควบคุมงานก่อสร้าง” </a:t>
          </a:r>
          <a:endParaRPr lang="th-TH" sz="3500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16016" y="3530448"/>
        <a:ext cx="2811571" cy="2074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2E5E1A-966D-415F-B031-4AF651129E27}">
      <dsp:nvSpPr>
        <dsp:cNvPr id="0" name=""/>
        <dsp:cNvSpPr/>
      </dsp:nvSpPr>
      <dsp:spPr>
        <a:xfrm>
          <a:off x="2109328" y="1427396"/>
          <a:ext cx="3414191" cy="3414191"/>
        </a:xfrm>
        <a:prstGeom prst="ellipse">
          <a:avLst/>
        </a:prstGeom>
        <a:solidFill>
          <a:srgbClr val="CCFF33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“การบริหาร </a:t>
          </a:r>
          <a:br>
            <a:rPr lang="th-TH" sz="36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36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 </a:t>
          </a:r>
          <a:r>
            <a:rPr lang="th-TH" sz="36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36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3600" b="1" kern="1200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109328" y="1427396"/>
        <a:ext cx="3414191" cy="3414191"/>
      </dsp:txXfrm>
    </dsp:sp>
    <dsp:sp modelId="{9B262CD0-9411-4EA0-9FCF-DEFC69612927}">
      <dsp:nvSpPr>
        <dsp:cNvPr id="0" name=""/>
        <dsp:cNvSpPr/>
      </dsp:nvSpPr>
      <dsp:spPr>
        <a:xfrm>
          <a:off x="2962876" y="56265"/>
          <a:ext cx="1707095" cy="1707095"/>
        </a:xfrm>
        <a:prstGeom prst="ellipse">
          <a:avLst/>
        </a:prstGeom>
        <a:solidFill>
          <a:srgbClr val="FF99FF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การเก็บ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962876" y="56265"/>
        <a:ext cx="1707095" cy="1707095"/>
      </dsp:txXfrm>
    </dsp:sp>
    <dsp:sp modelId="{D563EE60-8D12-41D0-BF1C-7D544C614502}">
      <dsp:nvSpPr>
        <dsp:cNvPr id="0" name=""/>
        <dsp:cNvSpPr/>
      </dsp:nvSpPr>
      <dsp:spPr>
        <a:xfrm>
          <a:off x="4702199" y="893879"/>
          <a:ext cx="1707095" cy="1707095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การบันทึก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702199" y="893879"/>
        <a:ext cx="1707095" cy="1707095"/>
      </dsp:txXfrm>
    </dsp:sp>
    <dsp:sp modelId="{EE6A793F-1F16-4AB6-9457-F5C4C4CCD9F1}">
      <dsp:nvSpPr>
        <dsp:cNvPr id="0" name=""/>
        <dsp:cNvSpPr/>
      </dsp:nvSpPr>
      <dsp:spPr>
        <a:xfrm>
          <a:off x="5131777" y="2775981"/>
          <a:ext cx="1707095" cy="1707095"/>
        </a:xfrm>
        <a:prstGeom prst="ellipse">
          <a:avLst/>
        </a:prstGeom>
        <a:solidFill>
          <a:srgbClr val="FF7C8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การเบิกจ่าย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5131777" y="2775981"/>
        <a:ext cx="1707095" cy="1707095"/>
      </dsp:txXfrm>
    </dsp:sp>
    <dsp:sp modelId="{D181B344-D63A-4800-ACE6-304BF2F9D155}">
      <dsp:nvSpPr>
        <dsp:cNvPr id="0" name=""/>
        <dsp:cNvSpPr/>
      </dsp:nvSpPr>
      <dsp:spPr>
        <a:xfrm>
          <a:off x="3928127" y="4285310"/>
          <a:ext cx="1707095" cy="1707095"/>
        </a:xfrm>
        <a:prstGeom prst="ellipse">
          <a:avLst/>
        </a:prstGeom>
        <a:solidFill>
          <a:srgbClr val="FFC00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การยืม</a:t>
          </a:r>
          <a:endParaRPr lang="th-TH" sz="32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3928127" y="4285310"/>
        <a:ext cx="1707095" cy="1707095"/>
      </dsp:txXfrm>
    </dsp:sp>
    <dsp:sp modelId="{AA79FB56-9662-4B05-9D83-0051C6CF9CD0}">
      <dsp:nvSpPr>
        <dsp:cNvPr id="0" name=""/>
        <dsp:cNvSpPr/>
      </dsp:nvSpPr>
      <dsp:spPr>
        <a:xfrm>
          <a:off x="1997624" y="4285310"/>
          <a:ext cx="1707095" cy="1707095"/>
        </a:xfrm>
        <a:prstGeom prst="ellipse">
          <a:avLst/>
        </a:prstGeom>
        <a:solidFill>
          <a:srgbClr val="66FF33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การตรวจสอบ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1997624" y="4285310"/>
        <a:ext cx="1707095" cy="1707095"/>
      </dsp:txXfrm>
    </dsp:sp>
    <dsp:sp modelId="{12284197-D147-4F6D-B679-B5DB6A84542E}">
      <dsp:nvSpPr>
        <dsp:cNvPr id="0" name=""/>
        <dsp:cNvSpPr/>
      </dsp:nvSpPr>
      <dsp:spPr>
        <a:xfrm>
          <a:off x="793974" y="2775981"/>
          <a:ext cx="1707095" cy="1707095"/>
        </a:xfrm>
        <a:prstGeom prst="ellipse">
          <a:avLst/>
        </a:prstGeom>
        <a:solidFill>
          <a:srgbClr val="3399FF">
            <a:alpha val="49804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การบำรุงรักษา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793974" y="2775981"/>
        <a:ext cx="1707095" cy="1707095"/>
      </dsp:txXfrm>
    </dsp:sp>
    <dsp:sp modelId="{6C7CC653-2722-4635-BBA3-B338234CB6E2}">
      <dsp:nvSpPr>
        <dsp:cNvPr id="0" name=""/>
        <dsp:cNvSpPr/>
      </dsp:nvSpPr>
      <dsp:spPr>
        <a:xfrm>
          <a:off x="1223552" y="893879"/>
          <a:ext cx="1707095" cy="1707095"/>
        </a:xfrm>
        <a:prstGeom prst="ellipse">
          <a:avLst/>
        </a:prstGeom>
        <a:solidFill>
          <a:srgbClr val="FF9900">
            <a:alpha val="49804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การจำหน่าย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1223552" y="893879"/>
        <a:ext cx="1707095" cy="1707095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29A59B-5A79-4B3F-B288-D6710EBFA3E0}">
      <dsp:nvSpPr>
        <dsp:cNvPr id="0" name=""/>
        <dsp:cNvSpPr/>
      </dsp:nvSpPr>
      <dsp:spPr>
        <a:xfrm>
          <a:off x="5662557" y="2567698"/>
          <a:ext cx="91440" cy="519179"/>
        </a:xfrm>
        <a:custGeom>
          <a:avLst/>
          <a:gdLst/>
          <a:ahLst/>
          <a:cxnLst/>
          <a:rect l="0" t="0" r="0" b="0"/>
          <a:pathLst>
            <a:path>
              <a:moveTo>
                <a:pt x="107703" y="0"/>
              </a:moveTo>
              <a:lnTo>
                <a:pt x="107703" y="364864"/>
              </a:lnTo>
              <a:lnTo>
                <a:pt x="45720" y="364864"/>
              </a:lnTo>
              <a:lnTo>
                <a:pt x="45720" y="519179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6B47DF-05A2-4C7E-BF19-2C6753502FD1}">
      <dsp:nvSpPr>
        <dsp:cNvPr id="0" name=""/>
        <dsp:cNvSpPr/>
      </dsp:nvSpPr>
      <dsp:spPr>
        <a:xfrm>
          <a:off x="4214612" y="1080194"/>
          <a:ext cx="1555648" cy="429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419"/>
              </a:lnTo>
              <a:lnTo>
                <a:pt x="1555648" y="275419"/>
              </a:lnTo>
              <a:lnTo>
                <a:pt x="1555648" y="42973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7C1A3-90B9-442D-B278-8D00DD25F3C2}">
      <dsp:nvSpPr>
        <dsp:cNvPr id="0" name=""/>
        <dsp:cNvSpPr/>
      </dsp:nvSpPr>
      <dsp:spPr>
        <a:xfrm>
          <a:off x="2671307" y="2567698"/>
          <a:ext cx="991656" cy="51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864"/>
              </a:lnTo>
              <a:lnTo>
                <a:pt x="991656" y="364864"/>
              </a:lnTo>
              <a:lnTo>
                <a:pt x="991656" y="519179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A69C9-BCCE-4C41-BDFC-4110E86BC3FA}">
      <dsp:nvSpPr>
        <dsp:cNvPr id="0" name=""/>
        <dsp:cNvSpPr/>
      </dsp:nvSpPr>
      <dsp:spPr>
        <a:xfrm>
          <a:off x="1669673" y="2567698"/>
          <a:ext cx="1001634" cy="517974"/>
        </a:xfrm>
        <a:custGeom>
          <a:avLst/>
          <a:gdLst/>
          <a:ahLst/>
          <a:cxnLst/>
          <a:rect l="0" t="0" r="0" b="0"/>
          <a:pathLst>
            <a:path>
              <a:moveTo>
                <a:pt x="1001634" y="0"/>
              </a:moveTo>
              <a:lnTo>
                <a:pt x="1001634" y="363658"/>
              </a:lnTo>
              <a:lnTo>
                <a:pt x="0" y="363658"/>
              </a:lnTo>
              <a:lnTo>
                <a:pt x="0" y="51797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DF6BB-7B16-4D99-ABEE-42C0034BF030}">
      <dsp:nvSpPr>
        <dsp:cNvPr id="0" name=""/>
        <dsp:cNvSpPr/>
      </dsp:nvSpPr>
      <dsp:spPr>
        <a:xfrm>
          <a:off x="2671307" y="1080194"/>
          <a:ext cx="1543304" cy="429734"/>
        </a:xfrm>
        <a:custGeom>
          <a:avLst/>
          <a:gdLst/>
          <a:ahLst/>
          <a:cxnLst/>
          <a:rect l="0" t="0" r="0" b="0"/>
          <a:pathLst>
            <a:path>
              <a:moveTo>
                <a:pt x="1543304" y="0"/>
              </a:moveTo>
              <a:lnTo>
                <a:pt x="1543304" y="275419"/>
              </a:lnTo>
              <a:lnTo>
                <a:pt x="0" y="275419"/>
              </a:lnTo>
              <a:lnTo>
                <a:pt x="0" y="42973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016BD-8060-4AF5-807D-3E3D2794743B}">
      <dsp:nvSpPr>
        <dsp:cNvPr id="0" name=""/>
        <dsp:cNvSpPr/>
      </dsp:nvSpPr>
      <dsp:spPr>
        <a:xfrm>
          <a:off x="2148305" y="22424"/>
          <a:ext cx="4132613" cy="105776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7765C-1109-4FB1-A055-D9A1736B8B0A}">
      <dsp:nvSpPr>
        <dsp:cNvPr id="0" name=""/>
        <dsp:cNvSpPr/>
      </dsp:nvSpPr>
      <dsp:spPr>
        <a:xfrm>
          <a:off x="2333392" y="198256"/>
          <a:ext cx="4132613" cy="105776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kern="12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333392" y="198256"/>
        <a:ext cx="4132613" cy="1057769"/>
      </dsp:txXfrm>
    </dsp:sp>
    <dsp:sp modelId="{25DAEB73-64CE-4B4E-86E2-8D9774AE4274}">
      <dsp:nvSpPr>
        <dsp:cNvPr id="0" name=""/>
        <dsp:cNvSpPr/>
      </dsp:nvSpPr>
      <dsp:spPr>
        <a:xfrm>
          <a:off x="1838418" y="1509929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4321D-477D-41AB-B86D-F833CF4DCEAE}">
      <dsp:nvSpPr>
        <dsp:cNvPr id="0" name=""/>
        <dsp:cNvSpPr/>
      </dsp:nvSpPr>
      <dsp:spPr>
        <a:xfrm>
          <a:off x="2023504" y="1685761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sz="1700" b="1" kern="1200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023504" y="1685761"/>
        <a:ext cx="1665778" cy="1057769"/>
      </dsp:txXfrm>
    </dsp:sp>
    <dsp:sp modelId="{D45A1378-B308-4A5E-8D88-65D387AF0D58}">
      <dsp:nvSpPr>
        <dsp:cNvPr id="0" name=""/>
        <dsp:cNvSpPr/>
      </dsp:nvSpPr>
      <dsp:spPr>
        <a:xfrm>
          <a:off x="836783" y="3085672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515EA-CFC0-4EFC-B306-FF5709A44350}">
      <dsp:nvSpPr>
        <dsp:cNvPr id="0" name=""/>
        <dsp:cNvSpPr/>
      </dsp:nvSpPr>
      <dsp:spPr>
        <a:xfrm>
          <a:off x="1021870" y="3261504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021870" y="3261504"/>
        <a:ext cx="1665778" cy="1057769"/>
      </dsp:txXfrm>
    </dsp:sp>
    <dsp:sp modelId="{4CB19E09-393F-4C20-942C-F588D0367638}">
      <dsp:nvSpPr>
        <dsp:cNvPr id="0" name=""/>
        <dsp:cNvSpPr/>
      </dsp:nvSpPr>
      <dsp:spPr>
        <a:xfrm>
          <a:off x="2830074" y="3086878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15447-490D-4B2E-8181-7F54E4AF58EF}">
      <dsp:nvSpPr>
        <dsp:cNvPr id="0" name=""/>
        <dsp:cNvSpPr/>
      </dsp:nvSpPr>
      <dsp:spPr>
        <a:xfrm>
          <a:off x="3015161" y="3262710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015161" y="3262710"/>
        <a:ext cx="1665778" cy="1057769"/>
      </dsp:txXfrm>
    </dsp:sp>
    <dsp:sp modelId="{4397ADF7-5871-454C-887B-D120E1790098}">
      <dsp:nvSpPr>
        <dsp:cNvPr id="0" name=""/>
        <dsp:cNvSpPr/>
      </dsp:nvSpPr>
      <dsp:spPr>
        <a:xfrm>
          <a:off x="4937371" y="1509929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E58AB-0640-4DB9-A902-0C9D36C539BF}">
      <dsp:nvSpPr>
        <dsp:cNvPr id="0" name=""/>
        <dsp:cNvSpPr/>
      </dsp:nvSpPr>
      <dsp:spPr>
        <a:xfrm>
          <a:off x="5122458" y="1685761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ราคามาตรฐานของสำนักงบประมาณหรือหน่วยงานอื่น</a:t>
          </a:r>
          <a:endParaRPr lang="th-TH" sz="1700" b="1" kern="1200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122458" y="1685761"/>
        <a:ext cx="1665778" cy="1057769"/>
      </dsp:txXfrm>
    </dsp:sp>
    <dsp:sp modelId="{7A36103A-EE62-49A1-B03F-9DE4C6301F03}">
      <dsp:nvSpPr>
        <dsp:cNvPr id="0" name=""/>
        <dsp:cNvSpPr/>
      </dsp:nvSpPr>
      <dsp:spPr>
        <a:xfrm>
          <a:off x="4875388" y="3086878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78546-3892-4448-9985-8D8CDDAD08BD}">
      <dsp:nvSpPr>
        <dsp:cNvPr id="0" name=""/>
        <dsp:cNvSpPr/>
      </dsp:nvSpPr>
      <dsp:spPr>
        <a:xfrm>
          <a:off x="5060474" y="3262710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060474" y="3262710"/>
        <a:ext cx="1665778" cy="1057769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075146-EA61-471E-849A-AF679D595D1E}">
      <dsp:nvSpPr>
        <dsp:cNvPr id="0" name=""/>
        <dsp:cNvSpPr/>
      </dsp:nvSpPr>
      <dsp:spPr>
        <a:xfrm>
          <a:off x="1370745" y="2664207"/>
          <a:ext cx="1437057" cy="1296234"/>
        </a:xfrm>
        <a:prstGeom prst="hexagon">
          <a:avLst>
            <a:gd name="adj" fmla="val 25000"/>
            <a:gd name="vf" fmla="val 115470"/>
          </a:avLst>
        </a:prstGeom>
        <a:solidFill>
          <a:srgbClr val="00B050">
            <a:alpha val="85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</a:t>
          </a:r>
          <a:b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ส่วนท้องถิ่น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370745" y="2664207"/>
        <a:ext cx="1437057" cy="1296234"/>
      </dsp:txXfrm>
    </dsp:sp>
    <dsp:sp modelId="{8AC1C4A0-BCE9-41FC-80BD-AF9D77C2B41E}">
      <dsp:nvSpPr>
        <dsp:cNvPr id="0" name=""/>
        <dsp:cNvSpPr/>
      </dsp:nvSpPr>
      <dsp:spPr>
        <a:xfrm>
          <a:off x="1373011" y="3068822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A8625-9B23-43C8-A879-637E636BE626}">
      <dsp:nvSpPr>
        <dsp:cNvPr id="0" name=""/>
        <dsp:cNvSpPr/>
      </dsp:nvSpPr>
      <dsp:spPr>
        <a:xfrm>
          <a:off x="765827" y="2183766"/>
          <a:ext cx="631955" cy="52368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25000"/>
            <a:lumOff val="75000"/>
            <a:alpha val="9000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0A75E-D14E-405D-90E5-39544ED43F3F}">
      <dsp:nvSpPr>
        <dsp:cNvPr id="0" name=""/>
        <dsp:cNvSpPr/>
      </dsp:nvSpPr>
      <dsp:spPr>
        <a:xfrm>
          <a:off x="1084895" y="2903908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34988"/>
              <a:satOff val="1416"/>
              <a:lumOff val="11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19EA4-A12A-4441-A11E-E8D8C4309D31}">
      <dsp:nvSpPr>
        <dsp:cNvPr id="0" name=""/>
        <dsp:cNvSpPr/>
      </dsp:nvSpPr>
      <dsp:spPr>
        <a:xfrm>
          <a:off x="2592321" y="1944222"/>
          <a:ext cx="1443249" cy="1289680"/>
        </a:xfrm>
        <a:prstGeom prst="hexagon">
          <a:avLst>
            <a:gd name="adj" fmla="val 25000"/>
            <a:gd name="vf" fmla="val 115470"/>
          </a:avLst>
        </a:prstGeom>
        <a:solidFill>
          <a:srgbClr val="FF7C80"/>
        </a:solidFill>
        <a:ln w="9525" cap="flat" cmpd="sng" algn="ctr">
          <a:solidFill>
            <a:schemeClr val="accent4">
              <a:hueOff val="-496086"/>
              <a:satOff val="2989"/>
              <a:lumOff val="24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</a:t>
          </a:r>
          <a:b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ส่วนภูมิภาค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592321" y="1944222"/>
        <a:ext cx="1443249" cy="1289680"/>
      </dsp:txXfrm>
    </dsp:sp>
    <dsp:sp modelId="{498C53CB-E2E0-4976-B77E-077A99CFEC7A}">
      <dsp:nvSpPr>
        <dsp:cNvPr id="0" name=""/>
        <dsp:cNvSpPr/>
      </dsp:nvSpPr>
      <dsp:spPr>
        <a:xfrm>
          <a:off x="3573900" y="2897483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69976"/>
              <a:satOff val="2831"/>
              <a:lumOff val="22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F13C2-1177-4435-9BE1-5DB267DA6A7D}">
      <dsp:nvSpPr>
        <dsp:cNvPr id="0" name=""/>
        <dsp:cNvSpPr/>
      </dsp:nvSpPr>
      <dsp:spPr>
        <a:xfrm>
          <a:off x="4225986" y="2830411"/>
          <a:ext cx="634856" cy="602113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4AE8E-450E-417C-8AC1-63F2DEE1F074}">
      <dsp:nvSpPr>
        <dsp:cNvPr id="0" name=""/>
        <dsp:cNvSpPr/>
      </dsp:nvSpPr>
      <dsp:spPr>
        <a:xfrm>
          <a:off x="3856681" y="3063468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704964"/>
              <a:satOff val="4247"/>
              <a:lumOff val="34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8091B-A969-4582-BB88-DE6ABA1679C8}">
      <dsp:nvSpPr>
        <dsp:cNvPr id="0" name=""/>
        <dsp:cNvSpPr/>
      </dsp:nvSpPr>
      <dsp:spPr>
        <a:xfrm>
          <a:off x="1367649" y="1152131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9525" cap="flat" cmpd="sng" algn="ctr">
          <a:solidFill>
            <a:schemeClr val="accent4">
              <a:hueOff val="-992171"/>
              <a:satOff val="5978"/>
              <a:lumOff val="47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ราชการส่วนกลาง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367649" y="1152131"/>
        <a:ext cx="1443249" cy="1238993"/>
      </dsp:txXfrm>
    </dsp:sp>
    <dsp:sp modelId="{79422A00-D9FE-40B7-881A-2107360A00C4}">
      <dsp:nvSpPr>
        <dsp:cNvPr id="0" name=""/>
        <dsp:cNvSpPr/>
      </dsp:nvSpPr>
      <dsp:spPr>
        <a:xfrm>
          <a:off x="2320949" y="1161608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39951"/>
              <a:satOff val="5663"/>
              <a:lumOff val="45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16D33-8C7D-405C-9367-D958A35A96A4}">
      <dsp:nvSpPr>
        <dsp:cNvPr id="0" name=""/>
        <dsp:cNvSpPr/>
      </dsp:nvSpPr>
      <dsp:spPr>
        <a:xfrm>
          <a:off x="1727684" y="432043"/>
          <a:ext cx="663894" cy="53172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75000"/>
            <a:alpha val="9000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8F7EC-E075-46C2-8F03-C49895C84176}">
      <dsp:nvSpPr>
        <dsp:cNvPr id="0" name=""/>
        <dsp:cNvSpPr/>
      </dsp:nvSpPr>
      <dsp:spPr>
        <a:xfrm>
          <a:off x="2621515" y="1004726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74939"/>
              <a:satOff val="7079"/>
              <a:lumOff val="56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2DBBD-6A84-4B0E-AE58-8501F54523EB}">
      <dsp:nvSpPr>
        <dsp:cNvPr id="0" name=""/>
        <dsp:cNvSpPr/>
      </dsp:nvSpPr>
      <dsp:spPr>
        <a:xfrm>
          <a:off x="3821790" y="1142332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rgbClr val="CCFF33"/>
        </a:solidFill>
        <a:ln w="571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รัฐวิสาหกิจ</a:t>
          </a:r>
          <a:endParaRPr lang="en-US" sz="24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821790" y="1142332"/>
        <a:ext cx="1443249" cy="1238993"/>
      </dsp:txXfrm>
    </dsp:sp>
    <dsp:sp modelId="{AAD6BFE4-18E5-42D9-A623-71C5CF9D0881}">
      <dsp:nvSpPr>
        <dsp:cNvPr id="0" name=""/>
        <dsp:cNvSpPr/>
      </dsp:nvSpPr>
      <dsp:spPr>
        <a:xfrm>
          <a:off x="5070504" y="1691151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09927"/>
              <a:satOff val="8494"/>
              <a:lumOff val="68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2C5F0-280E-48B4-BB9F-067D6D6D5D64}">
      <dsp:nvSpPr>
        <dsp:cNvPr id="0" name=""/>
        <dsp:cNvSpPr/>
      </dsp:nvSpPr>
      <dsp:spPr>
        <a:xfrm>
          <a:off x="6856085" y="467520"/>
          <a:ext cx="640716" cy="515978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13B808-2D44-46D7-AD11-C225AF82E2CD}">
      <dsp:nvSpPr>
        <dsp:cNvPr id="0" name=""/>
        <dsp:cNvSpPr/>
      </dsp:nvSpPr>
      <dsp:spPr>
        <a:xfrm>
          <a:off x="5344392" y="1860884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644915"/>
              <a:satOff val="9910"/>
              <a:lumOff val="79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FCDC2-C3D9-4B9E-B64C-6ACD2FAC3051}">
      <dsp:nvSpPr>
        <dsp:cNvPr id="0" name=""/>
        <dsp:cNvSpPr/>
      </dsp:nvSpPr>
      <dsp:spPr>
        <a:xfrm>
          <a:off x="5063180" y="468757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rgbClr val="FF9900"/>
        </a:solidFill>
        <a:ln w="9525" cap="flat" cmpd="sng" algn="ctr">
          <a:solidFill>
            <a:schemeClr val="accent4">
              <a:hueOff val="-1984342"/>
              <a:satOff val="11955"/>
              <a:lumOff val="95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องค์การมหาชน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063180" y="468757"/>
        <a:ext cx="1443249" cy="1238993"/>
      </dsp:txXfrm>
    </dsp:sp>
    <dsp:sp modelId="{72AC4F7C-23F5-4B5B-BD3C-956FF493B55C}">
      <dsp:nvSpPr>
        <dsp:cNvPr id="0" name=""/>
        <dsp:cNvSpPr/>
      </dsp:nvSpPr>
      <dsp:spPr>
        <a:xfrm>
          <a:off x="6311894" y="1024537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879903"/>
              <a:satOff val="11326"/>
              <a:lumOff val="90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73164-8BC6-4A91-B1D2-5071E26151B4}">
      <dsp:nvSpPr>
        <dsp:cNvPr id="0" name=""/>
        <dsp:cNvSpPr/>
      </dsp:nvSpPr>
      <dsp:spPr>
        <a:xfrm>
          <a:off x="7687739" y="2195815"/>
          <a:ext cx="673925" cy="525803"/>
        </a:xfrm>
        <a:prstGeom prst="hexagon">
          <a:avLst>
            <a:gd name="adj" fmla="val 25000"/>
            <a:gd name="vf" fmla="val 115470"/>
          </a:avLst>
        </a:prstGeom>
        <a:solidFill>
          <a:srgbClr val="CADC88">
            <a:alpha val="90000"/>
          </a:srgb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D3601-E5EE-4E5F-859E-FA0BBDFB4C74}">
      <dsp:nvSpPr>
        <dsp:cNvPr id="0" name=""/>
        <dsp:cNvSpPr/>
      </dsp:nvSpPr>
      <dsp:spPr>
        <a:xfrm>
          <a:off x="6592897" y="1187844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114891"/>
              <a:satOff val="12742"/>
              <a:lumOff val="102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6422F-F79C-4222-AF71-C1DE028364E8}">
      <dsp:nvSpPr>
        <dsp:cNvPr id="0" name=""/>
        <dsp:cNvSpPr/>
      </dsp:nvSpPr>
      <dsp:spPr>
        <a:xfrm>
          <a:off x="5112065" y="2002819"/>
          <a:ext cx="1443249" cy="130950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9525" cap="flat" cmpd="sng" algn="ctr">
          <a:solidFill>
            <a:schemeClr val="accent4">
              <a:hueOff val="-2480428"/>
              <a:satOff val="14944"/>
              <a:lumOff val="119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หน่วยงานอิสระของรัฐ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112065" y="2002819"/>
        <a:ext cx="1443249" cy="1309504"/>
      </dsp:txXfrm>
    </dsp:sp>
    <dsp:sp modelId="{3E3901E3-5A13-4EFB-856C-0FA5768976F6}">
      <dsp:nvSpPr>
        <dsp:cNvPr id="0" name=""/>
        <dsp:cNvSpPr/>
      </dsp:nvSpPr>
      <dsp:spPr>
        <a:xfrm>
          <a:off x="6591118" y="3613358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349879"/>
              <a:satOff val="14157"/>
              <a:lumOff val="113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B7A40-5613-40B4-BAAF-18B5CC04B6B7}">
      <dsp:nvSpPr>
        <dsp:cNvPr id="0" name=""/>
        <dsp:cNvSpPr/>
      </dsp:nvSpPr>
      <dsp:spPr>
        <a:xfrm>
          <a:off x="5544605" y="3481658"/>
          <a:ext cx="628535" cy="49490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  <a:alpha val="9000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5DF30-E764-41AB-A772-344B84D809B3}">
      <dsp:nvSpPr>
        <dsp:cNvPr id="0" name=""/>
        <dsp:cNvSpPr/>
      </dsp:nvSpPr>
      <dsp:spPr>
        <a:xfrm>
          <a:off x="6323454" y="3749893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584866"/>
              <a:satOff val="15573"/>
              <a:lumOff val="124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9FF47-4E6B-444D-8050-658D8CFD0D20}">
      <dsp:nvSpPr>
        <dsp:cNvPr id="0" name=""/>
        <dsp:cNvSpPr/>
      </dsp:nvSpPr>
      <dsp:spPr>
        <a:xfrm>
          <a:off x="3842036" y="2763882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rgbClr val="FF9900"/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องค์กรตามรัฐธรรมนูญ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842036" y="2763882"/>
        <a:ext cx="1443249" cy="1238993"/>
      </dsp:txXfrm>
    </dsp:sp>
    <dsp:sp modelId="{8EAFC326-CCF7-456B-8642-D9968FFEA3E8}">
      <dsp:nvSpPr>
        <dsp:cNvPr id="0" name=""/>
        <dsp:cNvSpPr/>
      </dsp:nvSpPr>
      <dsp:spPr>
        <a:xfrm>
          <a:off x="2620626" y="3747752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819854"/>
              <a:satOff val="16989"/>
              <a:lumOff val="136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5E83F-D139-4960-8BE1-DC0546C12CE6}">
      <dsp:nvSpPr>
        <dsp:cNvPr id="0" name=""/>
        <dsp:cNvSpPr/>
      </dsp:nvSpPr>
      <dsp:spPr>
        <a:xfrm>
          <a:off x="2972836" y="3481630"/>
          <a:ext cx="660142" cy="5457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EBBCF-4FD9-43F2-AB02-15479C21B4F7}">
      <dsp:nvSpPr>
        <dsp:cNvPr id="0" name=""/>
        <dsp:cNvSpPr/>
      </dsp:nvSpPr>
      <dsp:spPr>
        <a:xfrm>
          <a:off x="2320060" y="3904634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054842"/>
              <a:satOff val="18405"/>
              <a:lumOff val="147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0828-25D0-48A3-A0DA-2F3BD7C4BFC1}">
      <dsp:nvSpPr>
        <dsp:cNvPr id="0" name=""/>
        <dsp:cNvSpPr/>
      </dsp:nvSpPr>
      <dsp:spPr>
        <a:xfrm>
          <a:off x="6416680" y="2699872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rgbClr val="B3CD53"/>
        </a:solidFill>
        <a:ln w="9525" cap="flat" cmpd="sng" algn="ctr">
          <a:solidFill>
            <a:schemeClr val="accent4">
              <a:hueOff val="-3472599"/>
              <a:satOff val="20921"/>
              <a:lumOff val="167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หน่วยงานอื่น ที่กำหนดในกฎกระทรวง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6416680" y="2699872"/>
        <a:ext cx="1443249" cy="1238993"/>
      </dsp:txXfrm>
    </dsp:sp>
    <dsp:sp modelId="{B667D37F-9770-4BBE-833F-00A02835FEB3}">
      <dsp:nvSpPr>
        <dsp:cNvPr id="0" name=""/>
        <dsp:cNvSpPr/>
      </dsp:nvSpPr>
      <dsp:spPr>
        <a:xfrm>
          <a:off x="7827173" y="4307815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289830"/>
              <a:satOff val="19820"/>
              <a:lumOff val="158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01804-8669-48C5-B848-079F3817EA6F}">
      <dsp:nvSpPr>
        <dsp:cNvPr id="0" name=""/>
        <dsp:cNvSpPr/>
      </dsp:nvSpPr>
      <dsp:spPr>
        <a:xfrm>
          <a:off x="6703532" y="4253946"/>
          <a:ext cx="634654" cy="531800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E907D-B15C-47E8-8DDA-F7768B14567C}">
      <dsp:nvSpPr>
        <dsp:cNvPr id="0" name=""/>
        <dsp:cNvSpPr/>
      </dsp:nvSpPr>
      <dsp:spPr>
        <a:xfrm>
          <a:off x="7544865" y="4481285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24818"/>
              <a:satOff val="21236"/>
              <a:lumOff val="170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5F95F-1B8A-47EF-8A3E-8BE0191C4CCE}">
      <dsp:nvSpPr>
        <dsp:cNvPr id="0" name=""/>
        <dsp:cNvSpPr/>
      </dsp:nvSpPr>
      <dsp:spPr>
        <a:xfrm>
          <a:off x="6344065" y="1115525"/>
          <a:ext cx="1496736" cy="1252560"/>
        </a:xfrm>
        <a:prstGeom prst="hexagon">
          <a:avLst>
            <a:gd name="adj" fmla="val 25000"/>
            <a:gd name="vf" fmla="val 115470"/>
          </a:avLst>
        </a:prstGeom>
        <a:solidFill>
          <a:srgbClr val="FFCCFF"/>
        </a:solidFill>
        <a:ln w="9525" cap="flat" cmpd="sng" algn="ctr">
          <a:solidFill>
            <a:schemeClr val="accent4">
              <a:hueOff val="-3968684"/>
              <a:satOff val="23910"/>
              <a:lumOff val="191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มหาวิทยาลัยในกำกับของรัฐ</a:t>
          </a:r>
          <a:endParaRPr lang="en-US" sz="18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6344065" y="1115525"/>
        <a:ext cx="1496736" cy="1252560"/>
      </dsp:txXfrm>
    </dsp:sp>
    <dsp:sp modelId="{4E636143-F817-484C-8E84-CAAB77E16D7E}">
      <dsp:nvSpPr>
        <dsp:cNvPr id="0" name=""/>
        <dsp:cNvSpPr/>
      </dsp:nvSpPr>
      <dsp:spPr>
        <a:xfrm>
          <a:off x="8231660" y="1571750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759806"/>
              <a:satOff val="22652"/>
              <a:lumOff val="181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C61C8-79CC-43E7-8D39-F2F329C25778}">
      <dsp:nvSpPr>
        <dsp:cNvPr id="0" name=""/>
        <dsp:cNvSpPr/>
      </dsp:nvSpPr>
      <dsp:spPr>
        <a:xfrm>
          <a:off x="4168396" y="467062"/>
          <a:ext cx="660142" cy="53356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4">
              <a:hueOff val="-3968684"/>
              <a:satOff val="23910"/>
              <a:lumOff val="191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CEEE8-3690-4836-ABF9-EBD3F0813267}">
      <dsp:nvSpPr>
        <dsp:cNvPr id="0" name=""/>
        <dsp:cNvSpPr/>
      </dsp:nvSpPr>
      <dsp:spPr>
        <a:xfrm>
          <a:off x="8231660" y="1857671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994794"/>
              <a:satOff val="24068"/>
              <a:lumOff val="192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5D74B-6BE0-4706-8021-1B81ABFEC8D2}">
      <dsp:nvSpPr>
        <dsp:cNvPr id="0" name=""/>
        <dsp:cNvSpPr/>
      </dsp:nvSpPr>
      <dsp:spPr>
        <a:xfrm>
          <a:off x="2562530" y="403193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องค์กรอิสระ</a:t>
          </a:r>
          <a:endParaRPr lang="en-US" sz="2000" b="1" u="none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562530" y="403193"/>
        <a:ext cx="1443249" cy="1238993"/>
      </dsp:txXfrm>
    </dsp:sp>
    <dsp:sp modelId="{D5764CCE-DA8F-4286-B7DA-6A8CB6BFE7C4}">
      <dsp:nvSpPr>
        <dsp:cNvPr id="0" name=""/>
        <dsp:cNvSpPr/>
      </dsp:nvSpPr>
      <dsp:spPr>
        <a:xfrm>
          <a:off x="3788977" y="4978178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229782"/>
              <a:satOff val="25483"/>
              <a:lumOff val="204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D206D-00FF-496F-9D06-6E7B4E8ECFB4}">
      <dsp:nvSpPr>
        <dsp:cNvPr id="0" name=""/>
        <dsp:cNvSpPr/>
      </dsp:nvSpPr>
      <dsp:spPr>
        <a:xfrm rot="3744015">
          <a:off x="909401" y="3800588"/>
          <a:ext cx="526208" cy="490306"/>
        </a:xfrm>
        <a:prstGeom prst="hexagon">
          <a:avLst>
            <a:gd name="adj" fmla="val 25000"/>
            <a:gd name="vf" fmla="val 11547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94773-6237-46CF-9378-443C7DAB0392}">
      <dsp:nvSpPr>
        <dsp:cNvPr id="0" name=""/>
        <dsp:cNvSpPr/>
      </dsp:nvSpPr>
      <dsp:spPr>
        <a:xfrm>
          <a:off x="3521314" y="5114713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160B32-4838-44B1-8CD9-E3E3EBACA6CA}">
      <dsp:nvSpPr>
        <dsp:cNvPr id="0" name=""/>
        <dsp:cNvSpPr/>
      </dsp:nvSpPr>
      <dsp:spPr>
        <a:xfrm>
          <a:off x="0" y="453357"/>
          <a:ext cx="7776864" cy="4015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717FA7-E904-4B67-9AF5-C82A7C811AC1}">
      <dsp:nvSpPr>
        <dsp:cNvPr id="0" name=""/>
        <dsp:cNvSpPr/>
      </dsp:nvSpPr>
      <dsp:spPr>
        <a:xfrm>
          <a:off x="0" y="212143"/>
          <a:ext cx="7404721" cy="673406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</a:t>
          </a:r>
          <a:r>
            <a:rPr lang="en-US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การจัดซื้อจัดจ้างของรัฐวิสาหกิจที่เกี่ยวกับการพาณิชย์โดยตรง</a:t>
          </a:r>
          <a:endParaRPr lang="th-TH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212143"/>
        <a:ext cx="7404721" cy="673406"/>
      </dsp:txXfrm>
    </dsp:sp>
    <dsp:sp modelId="{F9758C61-9E82-4A09-B8A0-C8DACD134D65}">
      <dsp:nvSpPr>
        <dsp:cNvPr id="0" name=""/>
        <dsp:cNvSpPr/>
      </dsp:nvSpPr>
      <dsp:spPr>
        <a:xfrm>
          <a:off x="0" y="1261071"/>
          <a:ext cx="7776864" cy="3701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63476-80D2-4C89-B4E9-5355212EAC24}">
      <dsp:nvSpPr>
        <dsp:cNvPr id="0" name=""/>
        <dsp:cNvSpPr/>
      </dsp:nvSpPr>
      <dsp:spPr>
        <a:xfrm>
          <a:off x="0" y="1109513"/>
          <a:ext cx="7388299" cy="675103"/>
        </a:xfrm>
        <a:prstGeom prst="roundRect">
          <a:avLst/>
        </a:prstGeom>
        <a:solidFill>
          <a:srgbClr val="CC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2</a:t>
          </a:r>
          <a:r>
            <a:rPr lang="en-US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การจัดซื้อจัดจ้างยุทโธปกรณ์และการบริการ</a:t>
          </a:r>
          <a: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ที่เกี่ยวกับความมั่นคงของชาติ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โดยวิธี</a:t>
          </a:r>
          <a:b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รัฐบาลต่อรัฐบาลหรือโดยการจัดซื้อจัดจ้างจากต่างประเทศ</a:t>
          </a:r>
          <a:endParaRPr lang="th-TH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1109513"/>
        <a:ext cx="7388299" cy="675103"/>
      </dsp:txXfrm>
    </dsp:sp>
    <dsp:sp modelId="{44320BA2-82F1-4E8E-943C-2462729C863D}">
      <dsp:nvSpPr>
        <dsp:cNvPr id="0" name=""/>
        <dsp:cNvSpPr/>
      </dsp:nvSpPr>
      <dsp:spPr>
        <a:xfrm>
          <a:off x="0" y="2136732"/>
          <a:ext cx="7776864" cy="4315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4397DA-8383-4B1B-A725-F2C82FA9CE57}">
      <dsp:nvSpPr>
        <dsp:cNvPr id="0" name=""/>
        <dsp:cNvSpPr/>
      </dsp:nvSpPr>
      <dsp:spPr>
        <a:xfrm>
          <a:off x="0" y="1983834"/>
          <a:ext cx="7399524" cy="647143"/>
        </a:xfrm>
        <a:prstGeom prst="roundRect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3. 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การจัดซื้อจัดจ้างเพื่อการวิจัยและพัฒนา </a:t>
          </a:r>
          <a: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เพื่อการให้บริการทางวิชาการของสถาบันอุดมศึกษา หรือการจ้างที่ปรึกษา ทั้งนี้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ที่ไม่สามารถดำเนินการตาม พ.ร.บ. นี้ได้</a:t>
          </a:r>
          <a:endParaRPr lang="th-TH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1983834"/>
        <a:ext cx="7399524" cy="647143"/>
      </dsp:txXfrm>
    </dsp:sp>
    <dsp:sp modelId="{8EC92FF8-356E-46CA-9A25-281A4F03C2E4}">
      <dsp:nvSpPr>
        <dsp:cNvPr id="0" name=""/>
        <dsp:cNvSpPr/>
      </dsp:nvSpPr>
      <dsp:spPr>
        <a:xfrm>
          <a:off x="0" y="2881432"/>
          <a:ext cx="7776864" cy="4477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BD4463-5DA3-4474-B490-74CB43D02A31}">
      <dsp:nvSpPr>
        <dsp:cNvPr id="0" name=""/>
        <dsp:cNvSpPr/>
      </dsp:nvSpPr>
      <dsp:spPr>
        <a:xfrm>
          <a:off x="0" y="2846817"/>
          <a:ext cx="7453577" cy="66490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4</a:t>
          </a:r>
          <a:r>
            <a:rPr lang="en-US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การจัดซื้อจัดจ้างโดยใช้เงินกู้หรือเงินช่วยเหลือจากหน่วยงานในต่างประเทศ ที่สัญญาหรือข้อกำหนดในการให้เงินกู้หรือเงินช่วยเหลือกำหนดไว้เป็นอย่างอื่น</a:t>
          </a:r>
          <a:endParaRPr lang="th-TH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2846817"/>
        <a:ext cx="7453577" cy="664905"/>
      </dsp:txXfrm>
    </dsp:sp>
    <dsp:sp modelId="{D68A5052-6D89-4010-86BA-D22F23AF8D83}">
      <dsp:nvSpPr>
        <dsp:cNvPr id="0" name=""/>
        <dsp:cNvSpPr/>
      </dsp:nvSpPr>
      <dsp:spPr>
        <a:xfrm>
          <a:off x="0" y="3881990"/>
          <a:ext cx="777686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951975-CF48-46BA-ACDC-84EFFAF911CD}">
      <dsp:nvSpPr>
        <dsp:cNvPr id="0" name=""/>
        <dsp:cNvSpPr/>
      </dsp:nvSpPr>
      <dsp:spPr>
        <a:xfrm>
          <a:off x="0" y="3684536"/>
          <a:ext cx="7417950" cy="703721"/>
        </a:xfrm>
        <a:prstGeom prst="roundRect">
          <a:avLst/>
        </a:prstGeom>
        <a:solidFill>
          <a:srgbClr val="CC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5</a:t>
          </a:r>
          <a:r>
            <a:rPr lang="en-US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การจัดซื้อจัดจ้างโดยใช้เงินกู้หรือเงินช่วยเหลือจากหน่วยงานในต่างประเทศ ที่สัญญาหรือข้อกำหนดในการให้เงินกู้หรือเงินช่วยเหลือกำหนดไว้เป็นอย่างอื่น ร่วมกับเงินงบประมาณ</a:t>
          </a:r>
          <a:endParaRPr lang="th-TH" sz="20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3684536"/>
        <a:ext cx="7417950" cy="703721"/>
      </dsp:txXfrm>
    </dsp:sp>
    <dsp:sp modelId="{0F3A8313-354C-4781-AA5E-BADC8C71EAFA}">
      <dsp:nvSpPr>
        <dsp:cNvPr id="0" name=""/>
        <dsp:cNvSpPr/>
      </dsp:nvSpPr>
      <dsp:spPr>
        <a:xfrm>
          <a:off x="0" y="5061790"/>
          <a:ext cx="777686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571" tIns="479044" rIns="603571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3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5061790"/>
        <a:ext cx="7776864" cy="579600"/>
      </dsp:txXfrm>
    </dsp:sp>
    <dsp:sp modelId="{A74B04C8-AC44-4C9E-B90C-6DDB2FC42432}">
      <dsp:nvSpPr>
        <dsp:cNvPr id="0" name=""/>
        <dsp:cNvSpPr/>
      </dsp:nvSpPr>
      <dsp:spPr>
        <a:xfrm>
          <a:off x="0" y="4608509"/>
          <a:ext cx="7404721" cy="816972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6. การจัดซื้อจัดจ้างของสถาบันอุดมศึกษา หรือ สถานพยาบาล โดยใช้เงินบริจาครวมทั้งดอกผล</a:t>
          </a:r>
          <a:b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ของเงินบริจาค โดยไม่ใช้เงินบริจาคร่วมกับเงินงบประมาณ</a:t>
          </a:r>
          <a:endParaRPr lang="th-TH" sz="2000" b="1" u="none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4608509"/>
        <a:ext cx="7404721" cy="81697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ABB2CF-BD82-4CBB-9550-A4AF0BF4EED9}">
      <dsp:nvSpPr>
        <dsp:cNvPr id="0" name=""/>
        <dsp:cNvSpPr/>
      </dsp:nvSpPr>
      <dsp:spPr>
        <a:xfrm>
          <a:off x="1854052" y="312670"/>
          <a:ext cx="4214918" cy="4214918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คุ้มค่า</a:t>
          </a:r>
          <a:endParaRPr lang="th-TH" sz="32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091471" y="1186262"/>
        <a:ext cx="1555505" cy="1154084"/>
      </dsp:txXfrm>
    </dsp:sp>
    <dsp:sp modelId="{54B1D808-F940-4612-A41D-2FD2195DFAAB}">
      <dsp:nvSpPr>
        <dsp:cNvPr id="0" name=""/>
        <dsp:cNvSpPr/>
      </dsp:nvSpPr>
      <dsp:spPr>
        <a:xfrm>
          <a:off x="1854052" y="454171"/>
          <a:ext cx="4214918" cy="4214918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โปร่งใส</a:t>
          </a:r>
          <a:endParaRPr lang="th-TH" sz="32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091471" y="2641412"/>
        <a:ext cx="1555505" cy="1154084"/>
      </dsp:txXfrm>
    </dsp:sp>
    <dsp:sp modelId="{1C2C2D03-3E10-400A-A96C-1CC50249EB03}">
      <dsp:nvSpPr>
        <dsp:cNvPr id="0" name=""/>
        <dsp:cNvSpPr/>
      </dsp:nvSpPr>
      <dsp:spPr>
        <a:xfrm>
          <a:off x="1712551" y="454171"/>
          <a:ext cx="4214918" cy="4214918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ประสิทธิภาพ ประสิทธิผล</a:t>
          </a:r>
          <a:endParaRPr lang="th-TH" sz="28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134544" y="2641412"/>
        <a:ext cx="1555505" cy="1154084"/>
      </dsp:txXfrm>
    </dsp:sp>
    <dsp:sp modelId="{8D94D0A1-F136-4300-9154-DCA87470F781}">
      <dsp:nvSpPr>
        <dsp:cNvPr id="0" name=""/>
        <dsp:cNvSpPr/>
      </dsp:nvSpPr>
      <dsp:spPr>
        <a:xfrm>
          <a:off x="1712551" y="312670"/>
          <a:ext cx="4214918" cy="4214918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ตรวจสอบได้</a:t>
          </a:r>
          <a:endParaRPr lang="th-TH" sz="28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134544" y="1186262"/>
        <a:ext cx="1555505" cy="1154084"/>
      </dsp:txXfrm>
    </dsp:sp>
    <dsp:sp modelId="{B3104F3B-09BF-4A4F-BE34-3FC0618C71B0}">
      <dsp:nvSpPr>
        <dsp:cNvPr id="0" name=""/>
        <dsp:cNvSpPr/>
      </dsp:nvSpPr>
      <dsp:spPr>
        <a:xfrm>
          <a:off x="1593128" y="51746"/>
          <a:ext cx="4736765" cy="4736765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5F7F5A-ECD4-4B37-8A15-E69250488EAD}">
      <dsp:nvSpPr>
        <dsp:cNvPr id="0" name=""/>
        <dsp:cNvSpPr/>
      </dsp:nvSpPr>
      <dsp:spPr>
        <a:xfrm>
          <a:off x="1593128" y="193247"/>
          <a:ext cx="4736765" cy="4736765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B3F98C-DAC7-4405-B757-6421F3E2D426}">
      <dsp:nvSpPr>
        <dsp:cNvPr id="0" name=""/>
        <dsp:cNvSpPr/>
      </dsp:nvSpPr>
      <dsp:spPr>
        <a:xfrm>
          <a:off x="1451627" y="193247"/>
          <a:ext cx="4736765" cy="4736765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6E8918-D2E7-4089-B3C4-CBC532AD53D4}">
      <dsp:nvSpPr>
        <dsp:cNvPr id="0" name=""/>
        <dsp:cNvSpPr/>
      </dsp:nvSpPr>
      <dsp:spPr>
        <a:xfrm>
          <a:off x="1451627" y="51746"/>
          <a:ext cx="4736765" cy="4736765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323B62-A247-4C24-ACF7-13F964EAAA9F}">
      <dsp:nvSpPr>
        <dsp:cNvPr id="0" name=""/>
        <dsp:cNvSpPr/>
      </dsp:nvSpPr>
      <dsp:spPr>
        <a:xfrm>
          <a:off x="0" y="0"/>
          <a:ext cx="8352928" cy="93609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100" b="1" kern="1200" dirty="0" smtClean="0">
              <a:latin typeface="EucrosiaUPC" pitchFamily="18" charset="-34"/>
              <a:cs typeface="EucrosiaUPC" pitchFamily="18" charset="-34"/>
            </a:rPr>
            <a:t>สิ่งที่ต้องคำนึงในการจัดทำแผน</a:t>
          </a:r>
          <a:endParaRPr lang="th-TH" sz="41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0" y="0"/>
        <a:ext cx="8352928" cy="936092"/>
      </dsp:txXfrm>
    </dsp:sp>
    <dsp:sp modelId="{A1521BBA-9E80-4296-ADAF-955B12FEF314}">
      <dsp:nvSpPr>
        <dsp:cNvPr id="0" name=""/>
        <dsp:cNvSpPr/>
      </dsp:nvSpPr>
      <dsp:spPr>
        <a:xfrm>
          <a:off x="0" y="868900"/>
          <a:ext cx="4176464" cy="5195290"/>
        </a:xfrm>
        <a:prstGeom prst="rect">
          <a:avLst/>
        </a:prstGeom>
        <a:solidFill>
          <a:srgbClr val="FFFFB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u="sng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งบประมาณที่ใช้ในการจัดซื้อจัดจ้าง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u="sng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งบดำเนินงาน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ค่าใช้สอย (การจ้างบริการ การเช่าทรัพย์สิน การซ่อมแซมบำรุงรักษาทรัพย์สิน)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ค่าวัสดุ</a:t>
          </a:r>
          <a:b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ค่าสาธารณูปโภค (ที่รัฐไม่ได้ผูกขาดและมีการแข่งขัน)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u="sng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งบลงทุน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ค่าครุภัณฑ์</a:t>
          </a:r>
          <a:b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ค่าที่ดิน สิ่งก่อสร้าง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u="sng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งบรายจ่ายอื่น</a:t>
          </a:r>
          <a:r>
            <a:rPr lang="th-TH" sz="2400" b="1" u="none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 </a:t>
          </a: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ที่เบิกจ่ายในลักษณะดังกล่าวข้างต้น, หรือการจ้างที่ปรึกษา</a:t>
          </a:r>
          <a:endParaRPr lang="th-TH" sz="2400" b="1" i="1" kern="12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868900"/>
        <a:ext cx="4176464" cy="5195290"/>
      </dsp:txXfrm>
    </dsp:sp>
    <dsp:sp modelId="{0E63B074-FA0B-4425-AEE2-63CD718A8D1B}">
      <dsp:nvSpPr>
        <dsp:cNvPr id="0" name=""/>
        <dsp:cNvSpPr/>
      </dsp:nvSpPr>
      <dsp:spPr>
        <a:xfrm>
          <a:off x="4176464" y="859303"/>
          <a:ext cx="4176464" cy="5214485"/>
        </a:xfrm>
        <a:prstGeom prst="rect">
          <a:avLst/>
        </a:prstGeom>
        <a:solidFill>
          <a:srgbClr val="CC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u="sng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การแบ่งซื้อแบ่งจ้าง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ระเบียบกระทรวงการคลังว่าด้วยการจัดซื้อจัดจ้างฯ ข้อ 20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       </a:t>
          </a:r>
          <a:r>
            <a:rPr lang="th-TH" sz="2400" b="1" i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แบ่งซื้อหรือแบ่งจ้างโดยลดวงเงินที่จะซื้อหรือจ้างในครั้งเดียวกันเพื่อให้วิธีการซื้อหรือจ้างหรืออำนาจในการสั่งซื้อสั่งจ้างเปลี่ยนแปลงไป จะกระทำมิได้ </a:t>
          </a:r>
          <a:endParaRPr lang="en-US" sz="2400" b="1" i="1" kern="1200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i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       กรณีใดจะเป็นการแบ่งซื้อหรือแบ่งจ้างให้พิจารณาถึงวัตถุประสงค์ในการซื้อหรือจ้างครั้งนั้น และความคุ้มค่าของทางราชการเป็นสำคัญ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2400" b="1" kern="1200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2400" b="1" kern="1200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2400" b="1" kern="1200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24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176464" y="859303"/>
        <a:ext cx="4176464" cy="5214485"/>
      </dsp:txXfrm>
    </dsp:sp>
    <dsp:sp modelId="{27CA4C8E-9E8A-4178-AF3E-70C5EF382AE2}">
      <dsp:nvSpPr>
        <dsp:cNvPr id="0" name=""/>
        <dsp:cNvSpPr/>
      </dsp:nvSpPr>
      <dsp:spPr>
        <a:xfrm>
          <a:off x="0" y="6053347"/>
          <a:ext cx="8352928" cy="139340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756A10-4A59-4495-9057-A21B4049CD0C}">
      <dsp:nvSpPr>
        <dsp:cNvPr id="0" name=""/>
        <dsp:cNvSpPr/>
      </dsp:nvSpPr>
      <dsp:spPr>
        <a:xfrm>
          <a:off x="1632407" y="175173"/>
          <a:ext cx="3541443" cy="1229896"/>
        </a:xfrm>
        <a:prstGeom prst="ellipse">
          <a:avLst/>
        </a:prstGeom>
        <a:solidFill>
          <a:srgbClr val="0070C0">
            <a:alpha val="40000"/>
          </a:srgb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49AF5-9F72-4EAD-9E1D-9E34B79D1F4C}">
      <dsp:nvSpPr>
        <dsp:cNvPr id="0" name=""/>
        <dsp:cNvSpPr/>
      </dsp:nvSpPr>
      <dsp:spPr>
        <a:xfrm>
          <a:off x="3081179" y="3190808"/>
          <a:ext cx="686326" cy="439248"/>
        </a:xfrm>
        <a:prstGeom prst="downArrow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F1EB12-4282-4A60-87A6-12B4239F8FD8}">
      <dsp:nvSpPr>
        <dsp:cNvPr id="0" name=""/>
        <dsp:cNvSpPr/>
      </dsp:nvSpPr>
      <dsp:spPr>
        <a:xfrm>
          <a:off x="1767315" y="3503838"/>
          <a:ext cx="3294366" cy="823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rPr>
            <a:t>Specification</a:t>
          </a:r>
          <a:endParaRPr lang="th-TH" sz="2700" b="1" kern="1200" dirty="0">
            <a:solidFill>
              <a:srgbClr val="FF0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  <a:reflection blurRad="6350" stA="55000" endA="300" endPos="45500" dir="5400000" sy="-100000" algn="bl" rotWithShape="0"/>
            </a:effectLst>
          </a:endParaRPr>
        </a:p>
      </dsp:txBody>
      <dsp:txXfrm>
        <a:off x="1767315" y="3503838"/>
        <a:ext cx="3294366" cy="823591"/>
      </dsp:txXfrm>
    </dsp:sp>
    <dsp:sp modelId="{C7733259-5C13-4251-A3DD-95E1371C87E8}">
      <dsp:nvSpPr>
        <dsp:cNvPr id="0" name=""/>
        <dsp:cNvSpPr/>
      </dsp:nvSpPr>
      <dsp:spPr>
        <a:xfrm>
          <a:off x="2935675" y="1504107"/>
          <a:ext cx="1235387" cy="1235387"/>
        </a:xfrm>
        <a:prstGeom prst="ellipse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วัตถุ</a:t>
          </a:r>
          <a:br>
            <a:rPr lang="th-TH" sz="24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ประสงค์</a:t>
          </a:r>
          <a:endParaRPr lang="th-TH" sz="2400" b="1" kern="1200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935675" y="1504107"/>
        <a:ext cx="1235387" cy="1235387"/>
      </dsp:txXfrm>
    </dsp:sp>
    <dsp:sp modelId="{2E1FF109-F1EB-475A-89EE-A7AD6F56935E}">
      <dsp:nvSpPr>
        <dsp:cNvPr id="0" name=""/>
        <dsp:cNvSpPr/>
      </dsp:nvSpPr>
      <dsp:spPr>
        <a:xfrm>
          <a:off x="2051687" y="492668"/>
          <a:ext cx="1235387" cy="1235387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700" b="1" kern="1200" dirty="0" smtClean="0">
              <a:latin typeface="EucrosiaUPC" pitchFamily="18" charset="-34"/>
              <a:cs typeface="EucrosiaUPC" pitchFamily="18" charset="-34"/>
            </a:rPr>
            <a:t>เทคนิค</a:t>
          </a:r>
          <a:endParaRPr lang="th-TH" sz="2700" kern="1200" dirty="0"/>
        </a:p>
      </dsp:txBody>
      <dsp:txXfrm>
        <a:off x="2051687" y="492668"/>
        <a:ext cx="1235387" cy="1235387"/>
      </dsp:txXfrm>
    </dsp:sp>
    <dsp:sp modelId="{D55C01A4-6C44-4670-AA4E-D169221BD220}">
      <dsp:nvSpPr>
        <dsp:cNvPr id="0" name=""/>
        <dsp:cNvSpPr/>
      </dsp:nvSpPr>
      <dsp:spPr>
        <a:xfrm>
          <a:off x="3314527" y="278603"/>
          <a:ext cx="1235387" cy="123538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700" b="1" kern="1200" dirty="0" smtClean="0">
              <a:latin typeface="EucrosiaUPC" pitchFamily="18" charset="-34"/>
              <a:cs typeface="EucrosiaUPC" pitchFamily="18" charset="-34"/>
            </a:rPr>
            <a:t>คุณภาพ</a:t>
          </a:r>
          <a:endParaRPr lang="th-TH" sz="2700" kern="1200" dirty="0"/>
        </a:p>
      </dsp:txBody>
      <dsp:txXfrm>
        <a:off x="3314527" y="278603"/>
        <a:ext cx="1235387" cy="1235387"/>
      </dsp:txXfrm>
    </dsp:sp>
    <dsp:sp modelId="{53A54F77-EBFA-43E0-9F05-51360EB381BC}">
      <dsp:nvSpPr>
        <dsp:cNvPr id="0" name=""/>
        <dsp:cNvSpPr/>
      </dsp:nvSpPr>
      <dsp:spPr>
        <a:xfrm>
          <a:off x="1502634" y="28221"/>
          <a:ext cx="3843427" cy="3074741"/>
        </a:xfrm>
        <a:prstGeom prst="funnel">
          <a:avLst/>
        </a:prstGeom>
        <a:solidFill>
          <a:srgbClr val="CCFFFF">
            <a:alpha val="40000"/>
          </a:srgb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3E1A2A-8E8A-4CE1-8CBF-84E1656D9194}">
      <dsp:nvSpPr>
        <dsp:cNvPr id="0" name=""/>
        <dsp:cNvSpPr/>
      </dsp:nvSpPr>
      <dsp:spPr>
        <a:xfrm>
          <a:off x="2988675" y="1811922"/>
          <a:ext cx="2303032" cy="1992216"/>
        </a:xfrm>
        <a:prstGeom prst="hexagon">
          <a:avLst>
            <a:gd name="adj" fmla="val 28570"/>
            <a:gd name="vf" fmla="val 115470"/>
          </a:avLst>
        </a:prstGeom>
        <a:solidFill>
          <a:srgbClr val="FF5050"/>
        </a:solidFill>
        <a:ln w="25400" cap="flat" cmpd="thickThin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สร้าง</a:t>
          </a:r>
          <a:b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ความเชื่อมั่นให้กับ</a:t>
          </a:r>
          <a:b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ทุกภาคส่วน</a:t>
          </a:r>
          <a:endParaRPr lang="th-TH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988675" y="1811922"/>
        <a:ext cx="2303032" cy="1992216"/>
      </dsp:txXfrm>
    </dsp:sp>
    <dsp:sp modelId="{60E93B20-6940-4700-B69B-7C58FB9BCBB1}">
      <dsp:nvSpPr>
        <dsp:cNvPr id="0" name=""/>
        <dsp:cNvSpPr/>
      </dsp:nvSpPr>
      <dsp:spPr>
        <a:xfrm>
          <a:off x="4608512" y="1008116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2F167-D3DA-4B1C-AB9C-C975B0AF0CE1}">
      <dsp:nvSpPr>
        <dsp:cNvPr id="0" name=""/>
        <dsp:cNvSpPr/>
      </dsp:nvSpPr>
      <dsp:spPr>
        <a:xfrm>
          <a:off x="3200818" y="0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i="0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</a:t>
          </a:r>
          <a:br>
            <a:rPr lang="th-TH" altLang="th-TH" sz="1800" b="1" i="0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1800" b="1" i="0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มีกรอบการปฏิบัติงานที่เป็นมาตรฐานเดียวกัน</a:t>
          </a:r>
          <a:endParaRPr lang="th-TH" sz="1800" b="1" i="0" u="none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200818" y="0"/>
        <a:ext cx="1887319" cy="1632752"/>
      </dsp:txXfrm>
    </dsp:sp>
    <dsp:sp modelId="{B9198E5B-9981-42FB-AC6D-07A1B5046098}">
      <dsp:nvSpPr>
        <dsp:cNvPr id="0" name=""/>
        <dsp:cNvSpPr/>
      </dsp:nvSpPr>
      <dsp:spPr>
        <a:xfrm>
          <a:off x="5444922" y="2258444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0CA7E-CF92-4998-B7F5-CB8F30500FD2}">
      <dsp:nvSpPr>
        <dsp:cNvPr id="0" name=""/>
        <dsp:cNvSpPr/>
      </dsp:nvSpPr>
      <dsp:spPr>
        <a:xfrm>
          <a:off x="5328593" y="743518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มุ่งเน้นการเปิดเผยข้อมูล เพื่อความโปร่งใส และมีการแข่งขันอย่างเป็นธรรม</a:t>
          </a:r>
          <a:endParaRPr lang="th-TH" sz="18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328593" y="743518"/>
        <a:ext cx="1887319" cy="1632752"/>
      </dsp:txXfrm>
    </dsp:sp>
    <dsp:sp modelId="{7FC20031-0A9E-4E9D-990E-A9DFC57C3941}">
      <dsp:nvSpPr>
        <dsp:cNvPr id="0" name=""/>
        <dsp:cNvSpPr/>
      </dsp:nvSpPr>
      <dsp:spPr>
        <a:xfrm>
          <a:off x="4896544" y="4320478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A0EF-315F-4D9F-A6C5-594EAE6A9128}">
      <dsp:nvSpPr>
        <dsp:cNvPr id="0" name=""/>
        <dsp:cNvSpPr/>
      </dsp:nvSpPr>
      <dsp:spPr>
        <a:xfrm>
          <a:off x="5097453" y="2978495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rgbClr val="FFE7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คำนึงถึงวัตถุประสงค์การใช้งานเป็นสำคัญ เพื่อให้เกิดความคุ้มค่าในการใช้จ่ายเงิน</a:t>
          </a:r>
          <a:endParaRPr lang="th-TH" sz="18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097453" y="2978495"/>
        <a:ext cx="1887319" cy="1632752"/>
      </dsp:txXfrm>
    </dsp:sp>
    <dsp:sp modelId="{437E727A-C47B-411A-84D2-7C36462E0EC9}">
      <dsp:nvSpPr>
        <dsp:cNvPr id="0" name=""/>
        <dsp:cNvSpPr/>
      </dsp:nvSpPr>
      <dsp:spPr>
        <a:xfrm>
          <a:off x="2808314" y="3960441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9050F-8F54-41CC-8314-80562264E6C3}">
      <dsp:nvSpPr>
        <dsp:cNvPr id="0" name=""/>
        <dsp:cNvSpPr/>
      </dsp:nvSpPr>
      <dsp:spPr>
        <a:xfrm>
          <a:off x="3200818" y="3983871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เน้นการวางแผนและประเมินผลเพื่อให้เกิดประสิทธิภาพและประสิทธิผล</a:t>
          </a:r>
          <a:endParaRPr lang="th-TH" sz="18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200818" y="3983871"/>
        <a:ext cx="1887319" cy="1632752"/>
      </dsp:txXfrm>
    </dsp:sp>
    <dsp:sp modelId="{D87717D8-7C84-455A-8420-1DC93AEEB32C}">
      <dsp:nvSpPr>
        <dsp:cNvPr id="0" name=""/>
        <dsp:cNvSpPr/>
      </dsp:nvSpPr>
      <dsp:spPr>
        <a:xfrm>
          <a:off x="1962248" y="2603305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62337-6D50-404A-813C-429052A65D44}">
      <dsp:nvSpPr>
        <dsp:cNvPr id="0" name=""/>
        <dsp:cNvSpPr/>
      </dsp:nvSpPr>
      <dsp:spPr>
        <a:xfrm>
          <a:off x="1224127" y="3096344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ส่งเสริมให้</a:t>
          </a:r>
          <a:b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ภาคประชาชนมีส่วนร่วม เพื่อตรวจสอบและป้องกันการทุจริต</a:t>
          </a:r>
          <a:endParaRPr lang="th-TH" sz="18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224127" y="3096344"/>
        <a:ext cx="1887319" cy="1632752"/>
      </dsp:txXfrm>
    </dsp:sp>
    <dsp:sp modelId="{614D0621-3D17-410D-9326-C1010E8DB764}">
      <dsp:nvSpPr>
        <dsp:cNvPr id="0" name=""/>
        <dsp:cNvSpPr/>
      </dsp:nvSpPr>
      <dsp:spPr>
        <a:xfrm>
          <a:off x="1209029" y="743508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การจัดซื้อจัดจ้างด้วยวิธีการทางอิเล็กทรอนิกส์ เพื่อการเปิดเผยโปร่งใส</a:t>
          </a:r>
          <a:endParaRPr lang="th-TH" sz="18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209029" y="743508"/>
        <a:ext cx="1887319" cy="1632752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248120-DD98-4045-9B64-A74A6DC09A44}">
      <dsp:nvSpPr>
        <dsp:cNvPr id="0" name=""/>
        <dsp:cNvSpPr/>
      </dsp:nvSpPr>
      <dsp:spPr>
        <a:xfrm rot="10800000">
          <a:off x="202588" y="1979"/>
          <a:ext cx="5198011" cy="1091123"/>
        </a:xfrm>
        <a:prstGeom prst="homePlate">
          <a:avLst/>
        </a:prstGeom>
        <a:solidFill>
          <a:srgbClr val="FFE7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969" tIns="72390" rIns="135128" bIns="72390" numCol="1" spcCol="1270" anchor="ctr" anchorCtr="0">
          <a:noAutofit/>
        </a:bodyPr>
        <a:lstStyle/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กำหนดให้หน่วยงานอื่นเป็นหน่วยงานของรัฐ</a:t>
          </a:r>
        </a:p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ตามพระราชบัญญัติการจัดซื้อจัดจ้างและการบริหารพัสดุภาครัฐ พ.ศ. 2560</a:t>
          </a:r>
          <a:endParaRPr lang="th-TH" sz="1900" kern="1200" dirty="0">
            <a:solidFill>
              <a:schemeClr val="tx1"/>
            </a:solidFill>
          </a:endParaRPr>
        </a:p>
      </dsp:txBody>
      <dsp:txXfrm rot="10800000">
        <a:off x="202588" y="1979"/>
        <a:ext cx="5198011" cy="1091123"/>
      </dsp:txXfrm>
    </dsp:sp>
    <dsp:sp modelId="{C8199C85-6B84-4315-B80B-4CD7ED7DF6CD}">
      <dsp:nvSpPr>
        <dsp:cNvPr id="0" name=""/>
        <dsp:cNvSpPr/>
      </dsp:nvSpPr>
      <dsp:spPr>
        <a:xfrm>
          <a:off x="0" y="199482"/>
          <a:ext cx="696118" cy="6961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419DE-B9F8-4DF2-B234-49D0951C6FA5}">
      <dsp:nvSpPr>
        <dsp:cNvPr id="0" name=""/>
        <dsp:cNvSpPr/>
      </dsp:nvSpPr>
      <dsp:spPr>
        <a:xfrm rot="10800000">
          <a:off x="202588" y="1300900"/>
          <a:ext cx="5198011" cy="826828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969" tIns="72390" rIns="135128" bIns="72390" numCol="1" spcCol="1270" anchor="ctr" anchorCtr="0">
          <a:noAutofit/>
        </a:bodyPr>
        <a:lstStyle/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กำหนดหลักเกณฑ์เกี่ยวกับผู้มีสิทธิขอขึ้นทะเบียนผู้ประกอบการ พ.ศ. 2560</a:t>
          </a:r>
        </a:p>
      </dsp:txBody>
      <dsp:txXfrm rot="10800000">
        <a:off x="202588" y="1300900"/>
        <a:ext cx="5198011" cy="826828"/>
      </dsp:txXfrm>
    </dsp:sp>
    <dsp:sp modelId="{B29BEE8D-56CE-4DAA-B01E-E8C52696B859}">
      <dsp:nvSpPr>
        <dsp:cNvPr id="0" name=""/>
        <dsp:cNvSpPr/>
      </dsp:nvSpPr>
      <dsp:spPr>
        <a:xfrm>
          <a:off x="0" y="1366255"/>
          <a:ext cx="696118" cy="6961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EBDC0-34C5-4D29-9922-5CF92E065126}">
      <dsp:nvSpPr>
        <dsp:cNvPr id="0" name=""/>
        <dsp:cNvSpPr/>
      </dsp:nvSpPr>
      <dsp:spPr>
        <a:xfrm rot="10800000">
          <a:off x="202588" y="2335525"/>
          <a:ext cx="5198011" cy="845087"/>
        </a:xfrm>
        <a:prstGeom prst="homePlate">
          <a:avLst/>
        </a:prstGeom>
        <a:solidFill>
          <a:srgbClr val="CC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969" tIns="72390" rIns="135128" bIns="72390" numCol="1" spcCol="1270" anchor="ctr" anchorCtr="0">
          <a:noAutofit/>
        </a:bodyPr>
        <a:lstStyle/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กำหนดพัสดุที่รัฐต้องการส่งเสริมหรือสนับสนุนและกำหนดวิธีการจัดซื้อจัดจ้างพัสดุ โดยวิธีคัดเลือกและวิธีเฉพาะเจาะจง</a:t>
          </a:r>
        </a:p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2560</a:t>
          </a:r>
        </a:p>
      </dsp:txBody>
      <dsp:txXfrm rot="10800000">
        <a:off x="202588" y="2335525"/>
        <a:ext cx="5198011" cy="845087"/>
      </dsp:txXfrm>
    </dsp:sp>
    <dsp:sp modelId="{02C0C3DD-2AF5-42D4-B3C7-D44CD00BBF5D}">
      <dsp:nvSpPr>
        <dsp:cNvPr id="0" name=""/>
        <dsp:cNvSpPr/>
      </dsp:nvSpPr>
      <dsp:spPr>
        <a:xfrm>
          <a:off x="0" y="2410009"/>
          <a:ext cx="696118" cy="6961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E97FD-F2CD-4F5B-A74D-BEE35C435BC2}">
      <dsp:nvSpPr>
        <dsp:cNvPr id="0" name=""/>
        <dsp:cNvSpPr/>
      </dsp:nvSpPr>
      <dsp:spPr>
        <a:xfrm rot="10800000">
          <a:off x="202588" y="3388409"/>
          <a:ext cx="5198011" cy="1114847"/>
        </a:xfrm>
        <a:prstGeom prst="homePlat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969" tIns="72390" rIns="135128" bIns="72390" numCol="1" spcCol="1270" anchor="ctr" anchorCtr="0">
          <a:noAutofit/>
        </a:bodyPr>
        <a:lstStyle/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กำหนดวงเงินการจัดซื้อจัดจ้างพัสดุโดยวิธีเฉพาะเจาะจง </a:t>
          </a:r>
        </a:p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วงเงินการจัดซื้อจัดจ้างที่ไม่ทำข้อตกลงเป็นหนังสือ </a:t>
          </a:r>
        </a:p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และวงเงินการจัดซื้อจัดจ้างในการแต่งตั้งผู้ตรวจรับพัสดุ </a:t>
          </a:r>
        </a:p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2560</a:t>
          </a:r>
        </a:p>
      </dsp:txBody>
      <dsp:txXfrm rot="10800000">
        <a:off x="202588" y="3388409"/>
        <a:ext cx="5198011" cy="1114847"/>
      </dsp:txXfrm>
    </dsp:sp>
    <dsp:sp modelId="{81D2E58F-0AF7-48BD-AFE2-E03544CD3863}">
      <dsp:nvSpPr>
        <dsp:cNvPr id="0" name=""/>
        <dsp:cNvSpPr/>
      </dsp:nvSpPr>
      <dsp:spPr>
        <a:xfrm>
          <a:off x="0" y="3597773"/>
          <a:ext cx="696118" cy="6961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8B932-6A20-40B5-ABB8-46ABFE1E6A3B}">
      <dsp:nvSpPr>
        <dsp:cNvPr id="0" name=""/>
        <dsp:cNvSpPr/>
      </dsp:nvSpPr>
      <dsp:spPr>
        <a:xfrm rot="10800000">
          <a:off x="202588" y="4693587"/>
          <a:ext cx="5198011" cy="831582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969" tIns="72390" rIns="135128" bIns="72390" numCol="1" spcCol="1270" anchor="ctr" anchorCtr="0">
          <a:noAutofit/>
        </a:bodyPr>
        <a:lstStyle/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กำหนดหลักเกณฑ์ วิธีการ และเงื่อนไขการขึ้นทะเบียนที่ปรึกษา พ.ศ. 2560</a:t>
          </a:r>
        </a:p>
      </dsp:txBody>
      <dsp:txXfrm rot="10800000">
        <a:off x="202588" y="4693587"/>
        <a:ext cx="5198011" cy="831582"/>
      </dsp:txXfrm>
    </dsp:sp>
    <dsp:sp modelId="{F20B7757-433F-41E0-90B0-84E5617E462B}">
      <dsp:nvSpPr>
        <dsp:cNvPr id="0" name=""/>
        <dsp:cNvSpPr/>
      </dsp:nvSpPr>
      <dsp:spPr>
        <a:xfrm>
          <a:off x="0" y="4778785"/>
          <a:ext cx="696118" cy="6961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B8B932-6A20-40B5-ABB8-46ABFE1E6A3B}">
      <dsp:nvSpPr>
        <dsp:cNvPr id="0" name=""/>
        <dsp:cNvSpPr/>
      </dsp:nvSpPr>
      <dsp:spPr>
        <a:xfrm rot="10800000">
          <a:off x="202588" y="0"/>
          <a:ext cx="5198011" cy="773541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543" tIns="76200" rIns="142240" bIns="762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กำหนดเรื่องการจัดซื้อจัดจ้างกับหน่วยงานของรัฐที่ใช้สิทธิอุทธรณ์ไม่ได้ พ.ศ. 2560</a:t>
          </a:r>
        </a:p>
      </dsp:txBody>
      <dsp:txXfrm rot="10800000">
        <a:off x="202588" y="0"/>
        <a:ext cx="5198011" cy="773541"/>
      </dsp:txXfrm>
    </dsp:sp>
    <dsp:sp modelId="{F20B7757-433F-41E0-90B0-84E5617E462B}">
      <dsp:nvSpPr>
        <dsp:cNvPr id="0" name=""/>
        <dsp:cNvSpPr/>
      </dsp:nvSpPr>
      <dsp:spPr>
        <a:xfrm>
          <a:off x="0" y="63578"/>
          <a:ext cx="647531" cy="6475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6E75E-585D-4D8D-9950-625FC8839152}">
      <dsp:nvSpPr>
        <dsp:cNvPr id="0" name=""/>
        <dsp:cNvSpPr/>
      </dsp:nvSpPr>
      <dsp:spPr>
        <a:xfrm rot="10800000">
          <a:off x="202624" y="967407"/>
          <a:ext cx="5197975" cy="704993"/>
        </a:xfrm>
        <a:prstGeom prst="homePlate">
          <a:avLst/>
        </a:prstGeom>
        <a:solidFill>
          <a:srgbClr val="CC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543" tIns="76200" rIns="142240" bIns="762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กำหนดอัตราค่าจ้างผู้ให้บริการงานจ้างออกแบบหรือควบคุมงานก่อสร้าง พ.ศ. 2560</a:t>
          </a:r>
        </a:p>
      </dsp:txBody>
      <dsp:txXfrm rot="10800000">
        <a:off x="202624" y="967407"/>
        <a:ext cx="5197975" cy="704993"/>
      </dsp:txXfrm>
    </dsp:sp>
    <dsp:sp modelId="{BE4768C5-6E1F-4BCC-9762-105406D370D0}">
      <dsp:nvSpPr>
        <dsp:cNvPr id="0" name=""/>
        <dsp:cNvSpPr/>
      </dsp:nvSpPr>
      <dsp:spPr>
        <a:xfrm>
          <a:off x="0" y="996138"/>
          <a:ext cx="647531" cy="6475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FB357-B1CE-4094-A024-06767DFE056A}">
      <dsp:nvSpPr>
        <dsp:cNvPr id="0" name=""/>
        <dsp:cNvSpPr/>
      </dsp:nvSpPr>
      <dsp:spPr>
        <a:xfrm rot="10800000">
          <a:off x="202624" y="1865694"/>
          <a:ext cx="5197975" cy="999309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543" tIns="76200" rIns="142240" bIns="762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กำหนดกรณีการจัดซื้อจัดจ้างโดยวิธีเฉพาะเจาะจง</a:t>
          </a: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2561</a:t>
          </a:r>
        </a:p>
      </dsp:txBody>
      <dsp:txXfrm rot="10800000">
        <a:off x="202624" y="1865694"/>
        <a:ext cx="5197975" cy="999309"/>
      </dsp:txXfrm>
    </dsp:sp>
    <dsp:sp modelId="{1433A250-93E1-4519-97DC-9F06ABBB5F28}">
      <dsp:nvSpPr>
        <dsp:cNvPr id="0" name=""/>
        <dsp:cNvSpPr/>
      </dsp:nvSpPr>
      <dsp:spPr>
        <a:xfrm>
          <a:off x="0" y="2041583"/>
          <a:ext cx="647531" cy="6475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5719C-8A43-4337-9C77-72B800C16C0A}">
      <dsp:nvSpPr>
        <dsp:cNvPr id="0" name=""/>
        <dsp:cNvSpPr/>
      </dsp:nvSpPr>
      <dsp:spPr>
        <a:xfrm rot="10800000">
          <a:off x="202624" y="3058296"/>
          <a:ext cx="5197975" cy="999309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543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กำหนดกรณีการจัดซื้อจัดจ้างโดยวิธีเฉพาะเจาะจง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(ฉบับที่ 2) พ.ศ. 2561</a:t>
          </a:r>
        </a:p>
      </dsp:txBody>
      <dsp:txXfrm rot="10800000">
        <a:off x="202624" y="3058296"/>
        <a:ext cx="5197975" cy="999309"/>
      </dsp:txXfrm>
    </dsp:sp>
    <dsp:sp modelId="{1855B47F-5460-4046-8610-33F80687783A}">
      <dsp:nvSpPr>
        <dsp:cNvPr id="0" name=""/>
        <dsp:cNvSpPr/>
      </dsp:nvSpPr>
      <dsp:spPr>
        <a:xfrm>
          <a:off x="0" y="3234185"/>
          <a:ext cx="647531" cy="6475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EFAEF-71C4-418A-94AE-18B017D97B96}">
      <dsp:nvSpPr>
        <dsp:cNvPr id="0" name=""/>
        <dsp:cNvSpPr/>
      </dsp:nvSpPr>
      <dsp:spPr>
        <a:xfrm rot="10800000">
          <a:off x="202624" y="4250898"/>
          <a:ext cx="5197975" cy="1005111"/>
        </a:xfrm>
        <a:prstGeom prst="homePlate">
          <a:avLst/>
        </a:prstGeom>
        <a:solidFill>
          <a:srgbClr val="CC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54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พัสดุที่รัฐต้องการส่งเสริมหรือสนับสนุนและกำหนดวิธีการจัดซื้อจัดจ้างพัสดุโดยวิธีคัดเลือกและวิธีเฉพาะเจาะจง (ฉบับที่ 2) พ.ศ. 2561</a:t>
          </a:r>
        </a:p>
      </dsp:txBody>
      <dsp:txXfrm rot="10800000">
        <a:off x="202624" y="4250898"/>
        <a:ext cx="5197975" cy="1005111"/>
      </dsp:txXfrm>
    </dsp:sp>
    <dsp:sp modelId="{C791EE58-D991-45D2-8AE4-DAC6A90090E0}">
      <dsp:nvSpPr>
        <dsp:cNvPr id="0" name=""/>
        <dsp:cNvSpPr/>
      </dsp:nvSpPr>
      <dsp:spPr>
        <a:xfrm>
          <a:off x="0" y="4429688"/>
          <a:ext cx="647531" cy="6475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8DC402-6EA8-439E-9BA2-FC46777F857A}">
      <dsp:nvSpPr>
        <dsp:cNvPr id="0" name=""/>
        <dsp:cNvSpPr/>
      </dsp:nvSpPr>
      <dsp:spPr>
        <a:xfrm>
          <a:off x="576065" y="1692192"/>
          <a:ext cx="1699343" cy="1699343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50800" rIns="935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ซื้อ</a:t>
          </a:r>
          <a:endParaRPr lang="th-TH" sz="40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576065" y="1692192"/>
        <a:ext cx="1699343" cy="1699343"/>
      </dsp:txXfrm>
    </dsp:sp>
    <dsp:sp modelId="{B33D3E7E-A042-4646-9108-D130284EA7B3}">
      <dsp:nvSpPr>
        <dsp:cNvPr id="0" name=""/>
        <dsp:cNvSpPr/>
      </dsp:nvSpPr>
      <dsp:spPr>
        <a:xfrm>
          <a:off x="1440161" y="375320"/>
          <a:ext cx="1699343" cy="1699343"/>
        </a:xfrm>
        <a:prstGeom prst="ellipse">
          <a:avLst/>
        </a:prstGeom>
        <a:solidFill>
          <a:srgbClr val="75D4D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50800" rIns="935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จ้าง</a:t>
          </a:r>
          <a:endParaRPr lang="th-TH" sz="40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1440161" y="375320"/>
        <a:ext cx="1699343" cy="1699343"/>
      </dsp:txXfrm>
    </dsp:sp>
    <dsp:sp modelId="{DF1FAF52-4EA8-45BF-B89D-169630E6D53D}">
      <dsp:nvSpPr>
        <dsp:cNvPr id="0" name=""/>
        <dsp:cNvSpPr/>
      </dsp:nvSpPr>
      <dsp:spPr>
        <a:xfrm>
          <a:off x="2909169" y="87281"/>
          <a:ext cx="1699343" cy="1699343"/>
        </a:xfrm>
        <a:prstGeom prst="ellipse">
          <a:avLst/>
        </a:prstGeom>
        <a:solidFill>
          <a:srgbClr val="FF99FF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50800" rIns="935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เช่า</a:t>
          </a:r>
          <a:endParaRPr lang="th-TH" sz="40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2909169" y="87281"/>
        <a:ext cx="1699343" cy="1699343"/>
      </dsp:txXfrm>
    </dsp:sp>
    <dsp:sp modelId="{BC30AEE3-664D-4201-9A6E-8A9F4D77BC2D}">
      <dsp:nvSpPr>
        <dsp:cNvPr id="0" name=""/>
        <dsp:cNvSpPr/>
      </dsp:nvSpPr>
      <dsp:spPr>
        <a:xfrm>
          <a:off x="4421340" y="476176"/>
          <a:ext cx="1699343" cy="169934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29210" rIns="93521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แลกเปลี่ยน</a:t>
          </a:r>
          <a:endParaRPr lang="th-TH" sz="23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4421340" y="476176"/>
        <a:ext cx="1699343" cy="1699343"/>
      </dsp:txXfrm>
    </dsp:sp>
    <dsp:sp modelId="{1CB39A62-0014-47C2-AC05-919375C43E5D}">
      <dsp:nvSpPr>
        <dsp:cNvPr id="0" name=""/>
        <dsp:cNvSpPr/>
      </dsp:nvSpPr>
      <dsp:spPr>
        <a:xfrm>
          <a:off x="5256585" y="1815480"/>
          <a:ext cx="1699343" cy="1699343"/>
        </a:xfrm>
        <a:prstGeom prst="ellipse">
          <a:avLst/>
        </a:prstGeom>
        <a:solidFill>
          <a:srgbClr val="CCFF33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29210" rIns="93521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นิติกรรมอื่น</a:t>
          </a:r>
          <a:endParaRPr lang="th-TH" sz="23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5256585" y="1815480"/>
        <a:ext cx="1699343" cy="169934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2E5E1A-966D-415F-B031-4AF651129E27}">
      <dsp:nvSpPr>
        <dsp:cNvPr id="0" name=""/>
        <dsp:cNvSpPr/>
      </dsp:nvSpPr>
      <dsp:spPr>
        <a:xfrm>
          <a:off x="2076840" y="1500881"/>
          <a:ext cx="3479167" cy="3479167"/>
        </a:xfrm>
        <a:prstGeom prst="ellipse">
          <a:avLst/>
        </a:prstGeom>
        <a:solidFill>
          <a:srgbClr val="CCFF33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 prst="slope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72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</a:t>
          </a:r>
          <a:r>
            <a:rPr lang="th-TH" sz="72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72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7200" b="1" kern="1200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076840" y="1500881"/>
        <a:ext cx="3479167" cy="3479167"/>
      </dsp:txXfrm>
    </dsp:sp>
    <dsp:sp modelId="{9B262CD0-9411-4EA0-9FCF-DEFC69612927}">
      <dsp:nvSpPr>
        <dsp:cNvPr id="0" name=""/>
        <dsp:cNvSpPr/>
      </dsp:nvSpPr>
      <dsp:spPr>
        <a:xfrm>
          <a:off x="2946632" y="107340"/>
          <a:ext cx="1739583" cy="1739583"/>
        </a:xfrm>
        <a:prstGeom prst="ellipse">
          <a:avLst/>
        </a:prstGeom>
        <a:solidFill>
          <a:srgbClr val="FF99FF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สินค้า</a:t>
          </a:r>
          <a:endParaRPr lang="th-TH" sz="32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946632" y="107340"/>
        <a:ext cx="1739583" cy="1739583"/>
      </dsp:txXfrm>
    </dsp:sp>
    <dsp:sp modelId="{D563EE60-8D12-41D0-BF1C-7D544C614502}">
      <dsp:nvSpPr>
        <dsp:cNvPr id="0" name=""/>
        <dsp:cNvSpPr/>
      </dsp:nvSpPr>
      <dsp:spPr>
        <a:xfrm>
          <a:off x="5099189" y="1671264"/>
          <a:ext cx="1739583" cy="1739583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งานก่อสร้าง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5099189" y="1671264"/>
        <a:ext cx="1739583" cy="1739583"/>
      </dsp:txXfrm>
    </dsp:sp>
    <dsp:sp modelId="{D181B344-D63A-4800-ACE6-304BF2F9D155}">
      <dsp:nvSpPr>
        <dsp:cNvPr id="0" name=""/>
        <dsp:cNvSpPr/>
      </dsp:nvSpPr>
      <dsp:spPr>
        <a:xfrm>
          <a:off x="4276985" y="4201747"/>
          <a:ext cx="1739583" cy="1739583"/>
        </a:xfrm>
        <a:prstGeom prst="ellipse">
          <a:avLst/>
        </a:prstGeom>
        <a:solidFill>
          <a:srgbClr val="FFC00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งานจ้างออกแบบหรือควบคุมงาน</a:t>
          </a:r>
          <a:endParaRPr lang="th-TH" sz="24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276985" y="4201747"/>
        <a:ext cx="1739583" cy="1739583"/>
      </dsp:txXfrm>
    </dsp:sp>
    <dsp:sp modelId="{AA79FB56-9662-4B05-9D83-0051C6CF9CD0}">
      <dsp:nvSpPr>
        <dsp:cNvPr id="0" name=""/>
        <dsp:cNvSpPr/>
      </dsp:nvSpPr>
      <dsp:spPr>
        <a:xfrm>
          <a:off x="1616278" y="4201747"/>
          <a:ext cx="1739583" cy="1739583"/>
        </a:xfrm>
        <a:prstGeom prst="ellipse">
          <a:avLst/>
        </a:prstGeom>
        <a:solidFill>
          <a:srgbClr val="66FF33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ที่ปรึกษา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1616278" y="4201747"/>
        <a:ext cx="1739583" cy="1739583"/>
      </dsp:txXfrm>
    </dsp:sp>
    <dsp:sp modelId="{12284197-D147-4F6D-B679-B5DB6A84542E}">
      <dsp:nvSpPr>
        <dsp:cNvPr id="0" name=""/>
        <dsp:cNvSpPr/>
      </dsp:nvSpPr>
      <dsp:spPr>
        <a:xfrm>
          <a:off x="794074" y="1671264"/>
          <a:ext cx="1739583" cy="1739583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งานบริการ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794074" y="1671264"/>
        <a:ext cx="1739583" cy="173958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DB3412-6A6E-47B0-AB16-6C245312C162}">
      <dsp:nvSpPr>
        <dsp:cNvPr id="0" name=""/>
        <dsp:cNvSpPr/>
      </dsp:nvSpPr>
      <dsp:spPr>
        <a:xfrm>
          <a:off x="947202" y="82693"/>
          <a:ext cx="5244581" cy="5244581"/>
        </a:xfrm>
        <a:prstGeom prst="circularArrow">
          <a:avLst>
            <a:gd name="adj1" fmla="val 5544"/>
            <a:gd name="adj2" fmla="val 330680"/>
            <a:gd name="adj3" fmla="val 14165104"/>
            <a:gd name="adj4" fmla="val 17153386"/>
            <a:gd name="adj5" fmla="val 5757"/>
          </a:avLst>
        </a:prstGeom>
        <a:solidFill>
          <a:schemeClr val="accent1">
            <a:lumMod val="75000"/>
            <a:alpha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40E7D-48C7-42EC-94AC-C08E643AD2AD}">
      <dsp:nvSpPr>
        <dsp:cNvPr id="0" name=""/>
        <dsp:cNvSpPr/>
      </dsp:nvSpPr>
      <dsp:spPr>
        <a:xfrm>
          <a:off x="2553481" y="1775"/>
          <a:ext cx="2032023" cy="12217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3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วัสดุ</a:t>
          </a:r>
          <a:endParaRPr lang="th-TH" sz="43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553481" y="1775"/>
        <a:ext cx="2032023" cy="1221784"/>
      </dsp:txXfrm>
    </dsp:sp>
    <dsp:sp modelId="{341BA739-5C69-4816-8695-DAE025E0ABF7}">
      <dsp:nvSpPr>
        <dsp:cNvPr id="0" name=""/>
        <dsp:cNvSpPr/>
      </dsp:nvSpPr>
      <dsp:spPr>
        <a:xfrm>
          <a:off x="4680515" y="1547155"/>
          <a:ext cx="2032023" cy="1221784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3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ครุภัณฑ์</a:t>
          </a:r>
          <a:endParaRPr lang="th-TH" sz="43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680515" y="1547155"/>
        <a:ext cx="2032023" cy="1221784"/>
      </dsp:txXfrm>
    </dsp:sp>
    <dsp:sp modelId="{35F82C10-564D-4365-904B-D1F9863E320C}">
      <dsp:nvSpPr>
        <dsp:cNvPr id="0" name=""/>
        <dsp:cNvSpPr/>
      </dsp:nvSpPr>
      <dsp:spPr>
        <a:xfrm>
          <a:off x="4109943" y="4034060"/>
          <a:ext cx="2032023" cy="1221784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2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ที่ดิน</a:t>
          </a:r>
          <a:endParaRPr lang="th-TH" sz="42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109943" y="4034060"/>
        <a:ext cx="2032023" cy="1221784"/>
      </dsp:txXfrm>
    </dsp:sp>
    <dsp:sp modelId="{F9218587-932C-4590-BCBD-8AED91B931A8}">
      <dsp:nvSpPr>
        <dsp:cNvPr id="0" name=""/>
        <dsp:cNvSpPr/>
      </dsp:nvSpPr>
      <dsp:spPr>
        <a:xfrm>
          <a:off x="989471" y="4034050"/>
          <a:ext cx="2032023" cy="1221784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สิ่งปลูกสร้าง</a:t>
          </a:r>
          <a:endParaRPr lang="th-TH" sz="36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989471" y="4034050"/>
        <a:ext cx="2032023" cy="1221784"/>
      </dsp:txXfrm>
    </dsp:sp>
    <dsp:sp modelId="{390D37C2-5B5D-493D-B35B-327F4D75A144}">
      <dsp:nvSpPr>
        <dsp:cNvPr id="0" name=""/>
        <dsp:cNvSpPr/>
      </dsp:nvSpPr>
      <dsp:spPr>
        <a:xfrm>
          <a:off x="426448" y="1547155"/>
          <a:ext cx="2032023" cy="122178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6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ทรัพย์สิน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6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อื่นใด</a:t>
          </a:r>
          <a:endParaRPr lang="th-TH" sz="36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26448" y="1547155"/>
        <a:ext cx="2032023" cy="122178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C5F526-5CA3-4CAB-AA6C-666E89747276}">
      <dsp:nvSpPr>
        <dsp:cNvPr id="0" name=""/>
        <dsp:cNvSpPr/>
      </dsp:nvSpPr>
      <dsp:spPr>
        <a:xfrm>
          <a:off x="1332147" y="0"/>
          <a:ext cx="5544616" cy="554461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09269-7A79-49E4-BBB1-3679115495F7}">
      <dsp:nvSpPr>
        <dsp:cNvPr id="0" name=""/>
        <dsp:cNvSpPr/>
      </dsp:nvSpPr>
      <dsp:spPr>
        <a:xfrm>
          <a:off x="1368151" y="360039"/>
          <a:ext cx="2162400" cy="2162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งานจ้างบริการ</a:t>
          </a:r>
          <a:endParaRPr lang="th-TH" sz="2900" b="1" kern="1200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368151" y="360039"/>
        <a:ext cx="2162400" cy="2162400"/>
      </dsp:txXfrm>
    </dsp:sp>
    <dsp:sp modelId="{982765DE-98D6-42B4-8FB6-9CB58EC9F1FE}">
      <dsp:nvSpPr>
        <dsp:cNvPr id="0" name=""/>
        <dsp:cNvSpPr/>
      </dsp:nvSpPr>
      <dsp:spPr>
        <a:xfrm>
          <a:off x="4678360" y="357876"/>
          <a:ext cx="2162400" cy="2162400"/>
        </a:xfrm>
        <a:prstGeom prst="roundRect">
          <a:avLst/>
        </a:prstGeom>
        <a:solidFill>
          <a:schemeClr val="bg2">
            <a:lumMod val="25000"/>
            <a:alpha val="5600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b="1" kern="1200" dirty="0" smtClean="0">
              <a:latin typeface="EucrosiaUPC" pitchFamily="18" charset="-34"/>
              <a:cs typeface="EucrosiaUPC" pitchFamily="18" charset="-34"/>
            </a:rPr>
            <a:t>งานจ้างเหมาบริการ</a:t>
          </a:r>
          <a:endParaRPr lang="th-TH" sz="29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4678360" y="357876"/>
        <a:ext cx="2162400" cy="2162400"/>
      </dsp:txXfrm>
    </dsp:sp>
    <dsp:sp modelId="{42426B6B-B0C2-4A32-9B9E-62643C58D4F0}">
      <dsp:nvSpPr>
        <dsp:cNvPr id="0" name=""/>
        <dsp:cNvSpPr/>
      </dsp:nvSpPr>
      <dsp:spPr>
        <a:xfrm>
          <a:off x="1368151" y="2950168"/>
          <a:ext cx="2162400" cy="2162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b="1" kern="1200" dirty="0" smtClean="0">
              <a:latin typeface="EucrosiaUPC" pitchFamily="18" charset="-34"/>
              <a:cs typeface="EucrosiaUPC" pitchFamily="18" charset="-34"/>
            </a:rPr>
            <a:t>งานจ้างทำของ</a:t>
          </a:r>
          <a:endParaRPr lang="th-TH" sz="29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1368151" y="2950168"/>
        <a:ext cx="2162400" cy="2162400"/>
      </dsp:txXfrm>
    </dsp:sp>
    <dsp:sp modelId="{276A0EFF-2070-40F0-BB24-872B5CDBE6C6}">
      <dsp:nvSpPr>
        <dsp:cNvPr id="0" name=""/>
        <dsp:cNvSpPr/>
      </dsp:nvSpPr>
      <dsp:spPr>
        <a:xfrm>
          <a:off x="4678360" y="2950168"/>
          <a:ext cx="2162400" cy="2162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การรับขน</a:t>
          </a:r>
          <a:br>
            <a:rPr lang="th-TH" sz="29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9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ตามประมวลกฎหมายแพ่งและพาณิชย์</a:t>
          </a:r>
          <a:endParaRPr lang="th-TH" sz="2900" b="1" kern="1200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678360" y="2950168"/>
        <a:ext cx="2162400" cy="216240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78C053-09D9-41E3-8920-2C280E9410A5}">
      <dsp:nvSpPr>
        <dsp:cNvPr id="0" name=""/>
        <dsp:cNvSpPr/>
      </dsp:nvSpPr>
      <dsp:spPr>
        <a:xfrm>
          <a:off x="2952254" y="2"/>
          <a:ext cx="1584323" cy="1296928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A53C46-DD6F-46CE-9362-5F5B5EB9D67D}">
      <dsp:nvSpPr>
        <dsp:cNvPr id="0" name=""/>
        <dsp:cNvSpPr/>
      </dsp:nvSpPr>
      <dsp:spPr>
        <a:xfrm>
          <a:off x="1262834" y="92829"/>
          <a:ext cx="1585656" cy="119907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D964B8A-70A9-4B9C-A989-4CE2B48F5C16}">
      <dsp:nvSpPr>
        <dsp:cNvPr id="0" name=""/>
        <dsp:cNvSpPr/>
      </dsp:nvSpPr>
      <dsp:spPr>
        <a:xfrm>
          <a:off x="3096342" y="145659"/>
          <a:ext cx="1296147" cy="1005614"/>
        </a:xfrm>
        <a:prstGeom prst="ellipse">
          <a:avLst/>
        </a:prstGeom>
        <a:solidFill>
          <a:srgbClr val="FFFF00">
            <a:alpha val="90000"/>
          </a:srgbClr>
        </a:solidFill>
        <a:ln w="9525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  <a:t>งานก่อสร้างอาคาร </a:t>
          </a:r>
          <a:endParaRPr lang="th-TH" sz="1800" b="1" kern="1200" dirty="0">
            <a:effectLst/>
            <a:latin typeface="EucrosiaUPC" pitchFamily="18" charset="-34"/>
            <a:cs typeface="EucrosiaUPC" pitchFamily="18" charset="-34"/>
          </a:endParaRPr>
        </a:p>
      </dsp:txBody>
      <dsp:txXfrm>
        <a:off x="3096342" y="145659"/>
        <a:ext cx="1296147" cy="1005614"/>
      </dsp:txXfrm>
    </dsp:sp>
    <dsp:sp modelId="{45670E29-A2B3-414C-B1F4-BD4EA013E4F7}">
      <dsp:nvSpPr>
        <dsp:cNvPr id="0" name=""/>
        <dsp:cNvSpPr/>
      </dsp:nvSpPr>
      <dsp:spPr>
        <a:xfrm>
          <a:off x="3616239" y="1489195"/>
          <a:ext cx="256352" cy="256352"/>
        </a:xfrm>
        <a:prstGeom prst="flowChartConnecto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4547BE-FA7A-4DE1-8376-F82698739CE6}">
      <dsp:nvSpPr>
        <dsp:cNvPr id="0" name=""/>
        <dsp:cNvSpPr/>
      </dsp:nvSpPr>
      <dsp:spPr>
        <a:xfrm>
          <a:off x="2952254" y="1937811"/>
          <a:ext cx="1584323" cy="1289347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C61F39-34CB-462D-96CA-4A713A5004B6}">
      <dsp:nvSpPr>
        <dsp:cNvPr id="0" name=""/>
        <dsp:cNvSpPr/>
      </dsp:nvSpPr>
      <dsp:spPr>
        <a:xfrm>
          <a:off x="4751907" y="1904602"/>
          <a:ext cx="1585656" cy="119907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C84456-AEC3-4DE8-8D10-7B1F09AAC3FE}">
      <dsp:nvSpPr>
        <dsp:cNvPr id="0" name=""/>
        <dsp:cNvSpPr/>
      </dsp:nvSpPr>
      <dsp:spPr>
        <a:xfrm>
          <a:off x="3101480" y="2087219"/>
          <a:ext cx="1296147" cy="1005614"/>
        </a:xfrm>
        <a:prstGeom prst="ellipse">
          <a:avLst/>
        </a:prstGeom>
        <a:solidFill>
          <a:srgbClr val="FF99FF">
            <a:alpha val="90000"/>
          </a:srgbClr>
        </a:solidFill>
        <a:ln w="9525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000" b="1" kern="1200" spc="-30" baseline="0" dirty="0" smtClean="0">
              <a:effectLst/>
              <a:latin typeface="EucrosiaUPC" pitchFamily="18" charset="-34"/>
              <a:cs typeface="EucrosiaUPC" pitchFamily="18" charset="-34"/>
            </a:rPr>
            <a:t>สา</a:t>
          </a:r>
          <a:r>
            <a:rPr lang="th-TH" altLang="th-TH" sz="2000" b="1" kern="1200" spc="-30" baseline="0" dirty="0" err="1" smtClean="0">
              <a:effectLst/>
              <a:latin typeface="EucrosiaUPC" pitchFamily="18" charset="-34"/>
              <a:cs typeface="EucrosiaUPC" pitchFamily="18" charset="-34"/>
            </a:rPr>
            <a:t>ธารณู</a:t>
          </a:r>
          <a:r>
            <a:rPr lang="th-TH" altLang="th-TH" sz="2000" b="1" kern="1200" spc="-30" baseline="0" dirty="0" smtClean="0">
              <a:effectLst/>
              <a:latin typeface="EucrosiaUPC" pitchFamily="18" charset="-34"/>
              <a:cs typeface="EucrosiaUPC" pitchFamily="18" charset="-34"/>
            </a:rPr>
            <a:t/>
          </a:r>
          <a:br>
            <a:rPr lang="th-TH" altLang="th-TH" sz="2000" b="1" kern="1200" spc="-30" baseline="0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altLang="th-TH" sz="2000" b="1" kern="1200" spc="-30" baseline="0" dirty="0" err="1" smtClean="0">
              <a:effectLst/>
              <a:latin typeface="EucrosiaUPC" pitchFamily="18" charset="-34"/>
              <a:cs typeface="EucrosiaUPC" pitchFamily="18" charset="-34"/>
            </a:rPr>
            <a:t>ปโภค</a:t>
          </a:r>
          <a:endParaRPr lang="th-TH" sz="2000" b="1" kern="1200" spc="-30" baseline="0" dirty="0">
            <a:effectLst/>
            <a:latin typeface="EucrosiaUPC" pitchFamily="18" charset="-34"/>
            <a:cs typeface="EucrosiaUPC" pitchFamily="18" charset="-34"/>
          </a:endParaRPr>
        </a:p>
      </dsp:txBody>
      <dsp:txXfrm>
        <a:off x="3101480" y="2087219"/>
        <a:ext cx="1296147" cy="1005614"/>
      </dsp:txXfrm>
    </dsp:sp>
    <dsp:sp modelId="{678B8CFC-FC6A-4DB9-B37B-AC7506EBB9FC}">
      <dsp:nvSpPr>
        <dsp:cNvPr id="0" name=""/>
        <dsp:cNvSpPr/>
      </dsp:nvSpPr>
      <dsp:spPr>
        <a:xfrm>
          <a:off x="3616239" y="3419422"/>
          <a:ext cx="256352" cy="256352"/>
        </a:xfrm>
        <a:prstGeom prst="flowChartConnecto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88F44C9-E599-47A5-821A-5F63BC08E271}">
      <dsp:nvSpPr>
        <dsp:cNvPr id="0" name=""/>
        <dsp:cNvSpPr/>
      </dsp:nvSpPr>
      <dsp:spPr>
        <a:xfrm>
          <a:off x="2906410" y="3868041"/>
          <a:ext cx="1845498" cy="1289347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A1335D-BAE6-490F-A0CC-88C2B248878C}">
      <dsp:nvSpPr>
        <dsp:cNvPr id="0" name=""/>
        <dsp:cNvSpPr/>
      </dsp:nvSpPr>
      <dsp:spPr>
        <a:xfrm>
          <a:off x="982506" y="3992646"/>
          <a:ext cx="1810185" cy="113011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D8BD9E9-D379-4FE1-9550-B4AEF4A44AA7}">
      <dsp:nvSpPr>
        <dsp:cNvPr id="0" name=""/>
        <dsp:cNvSpPr/>
      </dsp:nvSpPr>
      <dsp:spPr>
        <a:xfrm>
          <a:off x="3034800" y="3993599"/>
          <a:ext cx="1591551" cy="1055684"/>
        </a:xfrm>
        <a:prstGeom prst="ellipse">
          <a:avLst/>
        </a:prstGeom>
        <a:solidFill>
          <a:srgbClr val="FFC000">
            <a:alpha val="90000"/>
          </a:srgbClr>
        </a:solidFill>
        <a:ln w="9525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  <a:t>การซ่อมแซม </a:t>
          </a:r>
          <a:br>
            <a:rPr 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  <a:t>ต่อเติม ปรับปรุง</a:t>
          </a:r>
          <a:br>
            <a:rPr 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  <a:t>รื้อถอน ฯ</a:t>
          </a:r>
          <a:endParaRPr lang="th-TH" sz="1800" b="1" kern="1200" dirty="0">
            <a:effectLst/>
            <a:latin typeface="EucrosiaUPC" pitchFamily="18" charset="-34"/>
            <a:cs typeface="EucrosiaUPC" pitchFamily="18" charset="-34"/>
          </a:endParaRPr>
        </a:p>
      </dsp:txBody>
      <dsp:txXfrm>
        <a:off x="3034800" y="3993599"/>
        <a:ext cx="1591551" cy="1055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DE6E0-EC9B-4C21-A994-0F2CF3B2C930}" type="datetimeFigureOut">
              <a:rPr lang="th-TH" smtClean="0"/>
              <a:pPr/>
              <a:t>26/06/62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3DE0A-A496-4738-9101-C1EA07CA358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599742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8AA65-B81F-4103-8690-76C82E2CA6D4}" type="datetimeFigureOut">
              <a:rPr lang="th-TH" smtClean="0"/>
              <a:pPr/>
              <a:t>26/06/62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5EC4D-CA3B-4FD4-BFE9-0CCA618FB64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2312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03690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20</a:t>
            </a:fld>
            <a:endParaRPr lang="th-T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21</a:t>
            </a:fld>
            <a:endParaRPr lang="th-T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31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824101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41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824101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42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4146144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44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698834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80</a:t>
            </a:fld>
            <a:endParaRPr lang="th-T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3003984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489747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140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414614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354902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157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158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159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160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161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162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167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61187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181</a:t>
            </a:fld>
            <a:endParaRPr lang="th-TH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182</a:t>
            </a:fld>
            <a:endParaRPr lang="th-TH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183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92134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35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3235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85760499-6051-410B-8873-2535B75A51EA}" type="slidenum">
              <a:rPr lang="en-US" sz="1200" smtClean="0"/>
              <a:pPr eaLnBrk="1" hangingPunct="1"/>
              <a:t>256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32461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6B36E435-EE27-4301-84C9-D79D5496AF70}" type="slidenum">
              <a:rPr lang="en-US" sz="1200" smtClean="0"/>
              <a:pPr eaLnBrk="1" hangingPunct="1"/>
              <a:t>269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285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312262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286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31226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="" xmlns:p14="http://schemas.microsoft.com/office/powerpoint/2010/main" val="3472700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="" xmlns:p14="http://schemas.microsoft.com/office/powerpoint/2010/main" val="37968158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1E78C6-F405-4512-B7CC-758EA4569CD2}" type="slidenum">
              <a:rPr lang="en-US" smtClean="0"/>
              <a:pPr/>
              <a:t>322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543982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err="1" smtClean="0"/>
              <a:t>น่น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341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3634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0369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03690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03690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17</a:t>
            </a:fld>
            <a:endParaRPr lang="th-T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18</a:t>
            </a:fld>
            <a:endParaRPr lang="th-T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19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21856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6005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78984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ชื่อเรื่องและไดอะแกรมหรือแผนผังองค์ก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0710-AFB9-4D74-9C4A-F06389FF2CD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8E039-6603-4D13-A921-9AEF8D69F421}" type="datetime1">
              <a:rPr lang="th-TH" smtClean="0"/>
              <a:pPr>
                <a:defRPr/>
              </a:pPr>
              <a:t>26/06/62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26FE-A6A3-4C48-9740-57657A8B467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88433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D49ABB-FA80-4A8E-BAA5-0838C9C82E89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37607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19617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53575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416889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73304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54424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65594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79387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26/06/62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18705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6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40.jpe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10" Type="http://schemas.openxmlformats.org/officeDocument/2006/relationships/slide" Target="slide41.xml"/><Relationship Id="rId4" Type="http://schemas.openxmlformats.org/officeDocument/2006/relationships/image" Target="../media/image41.jpeg"/><Relationship Id="rId9" Type="http://schemas.microsoft.com/office/2007/relationships/diagramDrawing" Target="../diagrams/drawing1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5.gif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slide" Target="slide25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40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jpeg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slide" Target="slide1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213.jpeg"/><Relationship Id="rId7" Type="http://schemas.openxmlformats.org/officeDocument/2006/relationships/diagramColors" Target="../diagrams/colors20.xml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e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jpeg"/><Relationship Id="rId9" Type="http://schemas.openxmlformats.org/officeDocument/2006/relationships/image" Target="../media/image243.png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3.jpeg"/><Relationship Id="rId5" Type="http://schemas.openxmlformats.org/officeDocument/2006/relationships/image" Target="../media/image237.png"/><Relationship Id="rId4" Type="http://schemas.openxmlformats.org/officeDocument/2006/relationships/image" Target="../media/image2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jpeg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jpeg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jpeg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6.gif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40.jpe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slide" Target="slide41.xml"/><Relationship Id="rId4" Type="http://schemas.openxmlformats.org/officeDocument/2006/relationships/image" Target="../media/image41.jpeg"/><Relationship Id="rId9" Type="http://schemas.microsoft.com/office/2007/relationships/diagramDrawing" Target="../diagrams/drawing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17.xml"/><Relationship Id="rId7" Type="http://schemas.openxmlformats.org/officeDocument/2006/relationships/slide" Target="slide319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132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908720"/>
            <a:ext cx="681675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23" name="Straight Connector 22"/>
          <p:cNvCxnSpPr/>
          <p:nvPr/>
        </p:nvCxnSpPr>
        <p:spPr>
          <a:xfrm>
            <a:off x="0" y="6165304"/>
            <a:ext cx="9144000" cy="7200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D651E4-D978-4564-9E30-A8B3DC3D23A9}" type="slidenum">
              <a:rPr lang="en-US" altLang="th-TH" smtClean="0"/>
              <a:pPr/>
              <a:t>1</a:t>
            </a:fld>
            <a:endParaRPr lang="th-TH" altLang="th-TH" smtClean="0"/>
          </a:p>
        </p:txBody>
      </p:sp>
      <p:grpSp>
        <p:nvGrpSpPr>
          <p:cNvPr id="2" name="Group 23"/>
          <p:cNvGrpSpPr/>
          <p:nvPr/>
        </p:nvGrpSpPr>
        <p:grpSpPr>
          <a:xfrm>
            <a:off x="0" y="2001614"/>
            <a:ext cx="9144000" cy="4523730"/>
            <a:chOff x="0" y="2001614"/>
            <a:chExt cx="9144000" cy="452373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0" y="6093296"/>
              <a:ext cx="9144000" cy="7200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4"/>
            <p:cNvSpPr txBox="1">
              <a:spLocks noChangeArrowheads="1"/>
            </p:cNvSpPr>
            <p:nvPr/>
          </p:nvSpPr>
          <p:spPr>
            <a:xfrm>
              <a:off x="2303240" y="4293096"/>
              <a:ext cx="6445224" cy="13681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796925" indent="-796925" algn="r">
                <a:defRPr/>
              </a:pPr>
              <a:r>
                <a:rPr lang="th-TH" sz="40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ตามพระราชบัญญัติการจัดซื้อจัดจ้าง</a:t>
              </a:r>
            </a:p>
            <a:p>
              <a:pPr marL="796925" indent="-796925" algn="r">
                <a:defRPr/>
              </a:pPr>
              <a:r>
                <a:rPr lang="th-TH" sz="40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 พ.ศ. 2560</a:t>
              </a:r>
              <a:endParaRPr 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12568" y="5805264"/>
              <a:ext cx="399593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Natchanon</a:t>
              </a:r>
              <a:r>
                <a:rPr lang="en-US" sz="3400" b="1" dirty="0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  </a:t>
              </a:r>
              <a:r>
                <a:rPr lang="en-US" sz="3400" b="1" dirty="0" err="1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Siriphongsurapa</a:t>
              </a:r>
              <a:endParaRPr lang="th-TH" sz="3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44008" y="2001614"/>
              <a:ext cx="43204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Courier New" pitchFamily="49" charset="0"/>
                <a:buChar char="o"/>
              </a:pPr>
              <a:r>
                <a:rPr lang="th-TH" sz="5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การจัดซื้อจัดจ้าง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64088" y="6237312"/>
              <a:ext cx="3672408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6600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  <a:cs typeface="Angsana New" pitchFamily="18" charset="-34"/>
                </a:rPr>
                <a:t> C O P Y R I G H T</a:t>
              </a:r>
              <a:endParaRPr lang="th-TH" sz="4000" b="1" dirty="0">
                <a:solidFill>
                  <a:srgbClr val="FF66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652120" y="6165304"/>
            <a:ext cx="432048" cy="4320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rPr>
              <a:t>C</a:t>
            </a:r>
            <a:endParaRPr lang="th-TH" sz="4000" b="1" dirty="0">
              <a:solidFill>
                <a:schemeClr val="tx1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grpSp>
        <p:nvGrpSpPr>
          <p:cNvPr id="2" name="Group 31"/>
          <p:cNvGrpSpPr/>
          <p:nvPr/>
        </p:nvGrpSpPr>
        <p:grpSpPr>
          <a:xfrm>
            <a:off x="1907705" y="1196752"/>
            <a:ext cx="5024511" cy="652363"/>
            <a:chOff x="1643043" y="1142984"/>
            <a:chExt cx="5593253" cy="652363"/>
          </a:xfrm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2110557" y="1142984"/>
              <a:ext cx="5125739" cy="642942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7" name="AutoShape 11"/>
            <p:cNvSpPr>
              <a:spLocks noChangeArrowheads="1"/>
            </p:cNvSpPr>
            <p:nvPr/>
          </p:nvSpPr>
          <p:spPr bwMode="auto">
            <a:xfrm>
              <a:off x="2354548" y="1142984"/>
              <a:ext cx="4089660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hlink"/>
                      </a:gs>
                      <a:gs pos="100000">
                        <a:schemeClr val="hlink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การจัดซื้อจัดจ้าง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1643043" y="1142984"/>
              <a:ext cx="671236" cy="652363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6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3203848" y="2132856"/>
            <a:ext cx="4895141" cy="685800"/>
            <a:chOff x="1643042" y="2106960"/>
            <a:chExt cx="5973766" cy="68580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143108" y="2143116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2428861" y="2143116"/>
              <a:ext cx="4303380" cy="5981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งานจ้างที่ปรึกษา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5" name="AutoShape 19"/>
            <p:cNvSpPr>
              <a:spLocks noChangeArrowheads="1"/>
            </p:cNvSpPr>
            <p:nvPr/>
          </p:nvSpPr>
          <p:spPr bwMode="auto">
            <a:xfrm>
              <a:off x="1643042" y="2106960"/>
              <a:ext cx="728683" cy="685800"/>
            </a:xfrm>
            <a:prstGeom prst="diamond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7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3731274" y="3146668"/>
            <a:ext cx="5089198" cy="714380"/>
            <a:chOff x="1643042" y="3071810"/>
            <a:chExt cx="5973766" cy="714380"/>
          </a:xfrm>
        </p:grpSpPr>
        <p:sp>
          <p:nvSpPr>
            <p:cNvPr id="39940" name="AutoShape 4"/>
            <p:cNvSpPr>
              <a:spLocks noChangeArrowheads="1"/>
            </p:cNvSpPr>
            <p:nvPr/>
          </p:nvSpPr>
          <p:spPr bwMode="auto">
            <a:xfrm>
              <a:off x="2143108" y="3143248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2428861" y="3143248"/>
              <a:ext cx="4591412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งานจ้างออกแบบหรือควบคุมงานก่อสร้าง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6" name="AutoShape 20"/>
            <p:cNvSpPr>
              <a:spLocks noChangeArrowheads="1"/>
            </p:cNvSpPr>
            <p:nvPr/>
          </p:nvSpPr>
          <p:spPr bwMode="auto">
            <a:xfrm>
              <a:off x="1643042" y="3071810"/>
              <a:ext cx="757238" cy="714380"/>
            </a:xfrm>
            <a:prstGeom prst="diamond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8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3237926" y="4117539"/>
            <a:ext cx="4815389" cy="751621"/>
            <a:chOff x="1666244" y="4071942"/>
            <a:chExt cx="5938813" cy="751621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2131357" y="4109183"/>
              <a:ext cx="5473700" cy="7143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kumimoji="1" lang="th-TH" altLang="ko-KR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แ</a:t>
              </a:r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0" name="AutoShape 14"/>
            <p:cNvSpPr>
              <a:spLocks noChangeArrowheads="1"/>
            </p:cNvSpPr>
            <p:nvPr/>
          </p:nvSpPr>
          <p:spPr bwMode="auto">
            <a:xfrm>
              <a:off x="2428861" y="4143380"/>
              <a:ext cx="4159364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tx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tx1"/>
                      </a:gs>
                      <a:gs pos="100000">
                        <a:schemeClr val="tx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การทำสัญญา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7" name="AutoShape 21"/>
            <p:cNvSpPr>
              <a:spLocks noChangeArrowheads="1"/>
            </p:cNvSpPr>
            <p:nvPr/>
          </p:nvSpPr>
          <p:spPr bwMode="auto">
            <a:xfrm>
              <a:off x="1666244" y="4071942"/>
              <a:ext cx="757238" cy="714380"/>
            </a:xfrm>
            <a:prstGeom prst="diamond">
              <a:avLst/>
            </a:prstGeom>
            <a:solidFill>
              <a:schemeClr val="fol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9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2428860" y="4857760"/>
            <a:ext cx="5095875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latinLnBrk="1" hangingPunct="1"/>
            <a:endParaRPr kumimoji="1" lang="en-US" altLang="ko-KR" sz="20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1907704" y="5271876"/>
            <a:ext cx="5089198" cy="749412"/>
            <a:chOff x="1643042" y="5181587"/>
            <a:chExt cx="5973766" cy="749412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2140606" y="5216619"/>
              <a:ext cx="5476202" cy="714380"/>
            </a:xfrm>
            <a:prstGeom prst="roundRect">
              <a:avLst>
                <a:gd name="adj" fmla="val 28916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357422" y="5286388"/>
              <a:ext cx="4734858" cy="571504"/>
            </a:xfrm>
            <a:prstGeom prst="roundRect">
              <a:avLst>
                <a:gd name="adj" fmla="val 1924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การบริหารสัญญาและการตรวจรับพัสดุ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1643042" y="5181587"/>
              <a:ext cx="785817" cy="749412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10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Rectangle 10"/>
          <p:cNvSpPr>
            <a:spLocks noGrp="1" noChangeArrowheads="1"/>
          </p:cNvSpPr>
          <p:nvPr>
            <p:ph type="title"/>
          </p:nvPr>
        </p:nvSpPr>
        <p:spPr>
          <a:xfrm>
            <a:off x="1187450" y="288032"/>
            <a:ext cx="7056438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 พ.ร.บ. จัดซื้อจัดจ้าง</a:t>
            </a:r>
            <a:endParaRPr lang="en-US" altLang="ko-KR" sz="4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952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468312" y="2420143"/>
            <a:ext cx="4103687" cy="3313113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4000" b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** </a:t>
            </a:r>
            <a:r>
              <a:rPr lang="en-US" sz="48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sz="48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หน่วยงานกลาง</a:t>
            </a:r>
            <a:r>
              <a:rPr lang="th-TH" sz="4000" b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**</a:t>
            </a:r>
          </a:p>
          <a:p>
            <a:endParaRPr lang="th-TH" sz="2000" b="1" dirty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500" b="1" dirty="0">
                <a:latin typeface="EucrosiaUPC" pitchFamily="18" charset="-34"/>
                <a:cs typeface="EucrosiaUPC" pitchFamily="18" charset="-34"/>
              </a:rPr>
              <a:t>- สำนักงบประมาณ</a:t>
            </a:r>
          </a:p>
          <a:p>
            <a:endParaRPr lang="th-TH" sz="1400" b="1" dirty="0">
              <a:latin typeface="EucrosiaUPC" pitchFamily="18" charset="-34"/>
              <a:cs typeface="EucrosiaUPC" pitchFamily="18" charset="-34"/>
            </a:endParaRPr>
          </a:p>
          <a:p>
            <a:pPr>
              <a:buFontTx/>
              <a:buChar char="-"/>
            </a:pPr>
            <a:r>
              <a:rPr lang="th-TH" sz="3500" b="1" dirty="0" err="1" smtClean="0">
                <a:latin typeface="EucrosiaUPC" pitchFamily="18" charset="-34"/>
                <a:cs typeface="EucrosiaUPC" pitchFamily="18" charset="-34"/>
              </a:rPr>
              <a:t>กระทรวงดิจิทัล</a:t>
            </a:r>
            <a:endParaRPr lang="th-TH" sz="3500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sz="3500" b="1" dirty="0" smtClean="0">
                <a:latin typeface="EucrosiaUPC" pitchFamily="18" charset="-34"/>
                <a:cs typeface="EucrosiaUPC" pitchFamily="18" charset="-34"/>
              </a:rPr>
              <a:t>เพื่อเศรษฐกิจและสังคม</a:t>
            </a:r>
            <a:r>
              <a:rPr lang="th-TH" sz="35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500" b="1" i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4716016" y="2420888"/>
            <a:ext cx="4104456" cy="3313113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     </a:t>
            </a:r>
          </a:p>
          <a:p>
            <a:pPr algn="ctr"/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** </a:t>
            </a:r>
            <a:r>
              <a:rPr lang="en-US" sz="48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Spec.</a:t>
            </a:r>
            <a:r>
              <a:rPr lang="en-US" sz="48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ตามความต้องการ</a:t>
            </a:r>
          </a:p>
          <a:p>
            <a:pPr algn="ctr"/>
            <a:r>
              <a:rPr lang="th-TH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4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หน่วยงานที่จะจัดหา</a:t>
            </a:r>
          </a:p>
          <a:p>
            <a:pPr algn="ctr"/>
            <a:r>
              <a:rPr lang="th-TH" sz="4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พัสดุ</a:t>
            </a:r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**</a:t>
            </a:r>
          </a:p>
          <a:p>
            <a:pPr algn="ctr"/>
            <a:endParaRPr lang="th-TH" sz="2000" b="1" dirty="0"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7172" name="Rectangle 9"/>
          <p:cNvSpPr>
            <a:spLocks noChangeArrowheads="1"/>
          </p:cNvSpPr>
          <p:nvPr/>
        </p:nvSpPr>
        <p:spPr bwMode="auto">
          <a:xfrm>
            <a:off x="2843809" y="1412702"/>
            <a:ext cx="3600400" cy="792162"/>
          </a:xfrm>
          <a:prstGeom prst="rect">
            <a:avLst/>
          </a:prstGeom>
          <a:solidFill>
            <a:srgbClr val="FFC000">
              <a:alpha val="54901"/>
            </a:srgbClr>
          </a:solidFill>
          <a:ln w="38100" cmpd="dbl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anchor="ctr"/>
          <a:lstStyle/>
          <a:p>
            <a:pPr algn="ctr"/>
            <a:r>
              <a:rPr lang="en-US" sz="50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Specification</a:t>
            </a:r>
            <a:endParaRPr lang="th-TH" sz="5000" b="1" i="1" dirty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174" name="Rectangle 11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รายละเอียด</a:t>
              </a:r>
              <a:r>
                <a:rPr lang="th-TH" sz="36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หรือคุณ</a:t>
              </a:r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ลักษณะเฉพาะ</a:t>
              </a:r>
            </a:p>
            <a:p>
              <a:pPr algn="ctr"/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ของหน่วยงานกลาง</a:t>
              </a:r>
              <a:endParaRPr lang="th-TH" sz="3600" b="1" dirty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175" name="Rectangle 12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176" name="Rectangle 13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177" name="Rectangle 14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0648"/>
            <a:ext cx="4184288" cy="587912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4320480" cy="6070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1115616" y="3429000"/>
            <a:ext cx="122413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78" y="116632"/>
            <a:ext cx="4303754" cy="604698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2127" y="429441"/>
            <a:ext cx="4636337" cy="63119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611560" y="908720"/>
            <a:ext cx="3024336" cy="136815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ounded Rectangle 5"/>
          <p:cNvSpPr/>
          <p:nvPr/>
        </p:nvSpPr>
        <p:spPr>
          <a:xfrm>
            <a:off x="4355976" y="1412776"/>
            <a:ext cx="3816424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9" name="Elbow Connector 8"/>
          <p:cNvCxnSpPr>
            <a:stCxn id="5" idx="3"/>
          </p:cNvCxnSpPr>
          <p:nvPr/>
        </p:nvCxnSpPr>
        <p:spPr>
          <a:xfrm>
            <a:off x="3635896" y="1592796"/>
            <a:ext cx="720080" cy="32403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03361" y="5282044"/>
            <a:ext cx="6336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สามารถนำมาใช้ประกอบการจัดทำ </a:t>
            </a:r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ของหน่วยงานได้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" y="188640"/>
            <a:ext cx="9068500" cy="653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3776696" cy="561662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4740" y="116633"/>
            <a:ext cx="3839748" cy="525658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124744"/>
            <a:ext cx="3888432" cy="532323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03361" y="3265820"/>
            <a:ext cx="6336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สามารถนำมาใช้ประกอบการจัดทำ </a:t>
            </a:r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ของหน่วยงานได้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995238"/>
            <a:ext cx="8599033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คุณสมบัติของผู้ยื่นข้อเสนอ (ม.64 และ ว.410)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มีความสามารถตามกฎหมาย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2. ไม่เป็นบุคคลล้มละลาย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3.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ไม่อยู่ระหว่างเลิกกิจการ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4.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อยู่ระหว่างถูกระงับการยื่นข้อเสนอหรือทำสัญญากับหน่วยงานของรัฐไว้ชั่วคราวเนื่องจากเป็นผู้ที่ไม่ผ่านเกณฑ์การประเมินผลการปฏิบัติงานของผู้ประกอบการตามระเบียบที่รัฐมนตรีว่าการกระทรวงการคลังกำหนดตามที่ประกาศเผยแพร่ในระบบเครือข่ายสารสนเทศของกรมบัญชีกลาง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5.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ถูกระบุชื่อไว้ในบัญชีรายชื่อผู้ทิ้งงานและได้แจ้งเวียนชื่อให้เป็นผู้ทิ้งงานของหน่วยงานของรัฐในระบบเครือข่ายสารสนเทศของกรมบัญชีกลาง ซึ่งรวมถึงนิติบุคคลที่ผู้ทิ้งงานเป็นหุ้นส่วนผู้จัดการ กรรมการผู้จัดการ ผู้บริหาร ผู้มีอำนาจในการดำเนินงานในกิจการของนิติบุคคลนั้นด้วย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6.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ุณสมบัติและไม่มีลักษณะต้องห้ามตามที่คณะกรรมการนโยบายการจัดซื้อจัดจ้างและการบริหารพัสดุภาครัฐกำหนดในราชกิจจา</a:t>
            </a:r>
            <a:r>
              <a:rPr kumimoji="0" lang="th-TH" sz="24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นุเบกษา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105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9633" y="188640"/>
            <a:ext cx="3422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179512" y="620688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179512" y="260648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lbow Connector 11"/>
          <p:cNvCxnSpPr/>
          <p:nvPr/>
        </p:nvCxnSpPr>
        <p:spPr>
          <a:xfrm>
            <a:off x="179512" y="260648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>
            <a:off x="179512" y="836712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548099"/>
            <a:ext cx="859903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คุณสมบัติของผู้ยื่นข้อเสนอ(ม.64 และ ว.410)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7.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เป็นบุคคลธรรมดาหรือนิติบุคคลผู้มีอาชีพ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8.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ไม่เป็นผู้มีผลประโยชน์ร่วมกันกับผู้ยื่นข้อเสนอรายอื่น หรือกระทำการอันเป็นการขัดขวางการแข่งขันราคาอย่างเป็นธรรม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9.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ไม่เป็นผู้ได้รับเอกสิทธิ์หรือความคุ้มกันซึ่งอาจปฏิเสธไม่ยอมขึ้นศาลไทย เว้นแต่รัฐบาลของผู้เสนอราคาได้มีคำสั่งให้สละเอกสิทธิ์และความคุ้มกันเช่นว่านั้น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10.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ผู้ยื่นข้อเสนอ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ต้องลงทะเบียนในระบบจัดซื้อจัดจ้างภาครัฐด้วยอิเล็กทรอนิกส์ (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e-GP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11. ต้องมีผลงานก่อสร้างประเภทเดียวกันกับงานที่ประกวดราคาจ้างก่อสร้างในวงเงินไม่น้อยกว่า.........บาท และเป็นผลงานที่เป็นคู่สัญญาโดยตรงกับหน่วยงานของรัฐ หรือเอกชนที่..........เชื่อถือ</a:t>
            </a:r>
            <a:endParaRPr lang="en-US" sz="2400" b="1" dirty="0" smtClean="0">
              <a:latin typeface="EucrosiaUPC" pitchFamily="18" charset="-34"/>
              <a:cs typeface="EucrosiaUPC" pitchFamily="18" charset="-34"/>
            </a:endParaRPr>
          </a:p>
          <a:p>
            <a:pPr eaLnBrk="0" hangingPunct="0">
              <a:buFont typeface="Arial" pitchFamily="34" charset="0"/>
              <a:buChar char="•"/>
              <a:tabLst>
                <a:tab pos="2971800" algn="ctr"/>
                <a:tab pos="5943600" algn="r"/>
              </a:tabLst>
            </a:pPr>
            <a:r>
              <a:rPr lang="th-TH" sz="20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lang="th-TH" sz="2000" b="1" strike="sngStrike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ผู้ยื่นข้อเสนอที่ได้ลงนามเป็นคู่สัญญากับหน่วยงานของรัฐต้องลงทะเบียนในระบบจัดซื้อจัดจ้างภาครัฐด้วยอิเล็กทรอนิกส์ (</a:t>
            </a:r>
            <a:r>
              <a:rPr lang="en-US" sz="2000" b="1" strike="sngStrike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e-GP</a:t>
            </a:r>
            <a:r>
              <a:rPr lang="th-TH" sz="2000" b="1" strike="sngStrike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)ตามที่คณะกรรมการ ป.ป.ช. กำหน</a:t>
            </a:r>
            <a:r>
              <a:rPr lang="th-TH" sz="20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ด</a:t>
            </a:r>
            <a:endParaRPr lang="en-US" sz="2000" b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971800" algn="ctr"/>
                <a:tab pos="5943600" algn="r"/>
              </a:tabLst>
            </a:pPr>
            <a:r>
              <a:rPr kumimoji="0" lang="th-TH" sz="2000" b="1" i="0" u="non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</a:t>
            </a:r>
            <a:r>
              <a:rPr lang="th-TH" sz="20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000" b="1" i="0" u="none" strike="sngStrike" cap="none" normalizeH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ผู้ยื่นข้อเสนอ</a:t>
            </a:r>
            <a:r>
              <a:rPr kumimoji="0" lang="th-TH" sz="2000" b="1" i="0" u="none" strike="sng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ต้องไม่อยู่ในฐานะเป็นผู้ไม่แสดงบัญชีรายรับรายจ่ายหรือแสดงบัญชีรายรับรายจ่ายไม่ถูกต้องครบถ้วนในสาระสำคัญ ตามที่คณะกรรมการ ป.ป.ช. กำหนด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971800" algn="ctr"/>
                <a:tab pos="5943600" algn="r"/>
              </a:tabLst>
            </a:pPr>
            <a:r>
              <a:rPr lang="th-TH" sz="20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000" b="1" i="0" u="none" strike="sng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ผู้ยื่นข้อ</a:t>
            </a:r>
            <a:r>
              <a:rPr lang="th-TH" sz="2000" b="1" strike="sngStrike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เสนอ</a:t>
            </a:r>
            <a:r>
              <a:rPr kumimoji="0" lang="th-TH" sz="2000" b="1" i="0" u="none" strike="sng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ซึ่งได้รับคัดเลือกเป็นคู่สัญญาต้องรับและจ่ายเงินผ่านบัญชีธนาคาร เว้นแต่การจ่ายเงินแต่ละครั้งซึ่งมีมูลค่าไม่เกินสามหมื่นบาทคู่สัญญาอาจจ่ายเป็นเงินสดก็ได้ ตามที่คณะกรรมการ ป.ป.ช. กำหนด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971800" algn="ctr"/>
                <a:tab pos="5943600" algn="r"/>
              </a:tabLst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คุณสมบัติทั้ง 3 ข้อนี้ ถูกยกเลิกโดยหนังสือ ด่วนที่สุด ที่ </a:t>
            </a:r>
            <a:r>
              <a:rPr lang="th-TH" sz="2300" b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กค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(</a:t>
            </a:r>
            <a:r>
              <a:rPr lang="th-TH" sz="2300" b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กวจ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) 0405.2/ว 54 </a:t>
            </a:r>
            <a:r>
              <a:rPr lang="th-TH" sz="2300" b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ลว.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1 ก.พ. 62</a:t>
            </a:r>
            <a:endParaRPr kumimoji="0" lang="th-TH" sz="2300" b="1" i="0" u="non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106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0112" y="188640"/>
            <a:ext cx="3422732" cy="646331"/>
          </a:xfrm>
          <a:prstGeom prst="rect">
            <a:avLst/>
          </a:prstGeom>
          <a:solidFill>
            <a:srgbClr val="99FF33"/>
          </a:solidFill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1520" y="3933056"/>
            <a:ext cx="8640960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ว 5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85204"/>
            <a:ext cx="6912768" cy="61585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107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108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 54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200286" cy="566364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109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ปปช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32590"/>
            <a:ext cx="6840760" cy="61767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grpSp>
        <p:nvGrpSpPr>
          <p:cNvPr id="2" name="Group 26"/>
          <p:cNvGrpSpPr/>
          <p:nvPr/>
        </p:nvGrpSpPr>
        <p:grpSpPr>
          <a:xfrm>
            <a:off x="1259632" y="1071546"/>
            <a:ext cx="5881329" cy="731803"/>
            <a:chOff x="1714480" y="1071546"/>
            <a:chExt cx="5881329" cy="731803"/>
          </a:xfrm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2214546" y="1142984"/>
              <a:ext cx="5381263" cy="660365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7" name="AutoShape 11"/>
            <p:cNvSpPr>
              <a:spLocks noChangeArrowheads="1"/>
            </p:cNvSpPr>
            <p:nvPr/>
          </p:nvSpPr>
          <p:spPr bwMode="auto">
            <a:xfrm>
              <a:off x="2428860" y="1142983"/>
              <a:ext cx="5023460" cy="571505"/>
            </a:xfrm>
            <a:prstGeom prst="roundRect">
              <a:avLst>
                <a:gd name="adj" fmla="val 24568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hlink"/>
                      </a:gs>
                      <a:gs pos="100000">
                        <a:schemeClr val="hlink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การประเมินผลการปฏิบัติงานของผู้ประกอบการ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1714480" y="1071546"/>
              <a:ext cx="714380" cy="714380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11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2267744" y="2071678"/>
            <a:ext cx="5973766" cy="714380"/>
            <a:chOff x="1643042" y="2071678"/>
            <a:chExt cx="5973766" cy="71438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143108" y="2143116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2428861" y="2143116"/>
              <a:ext cx="4519404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การทิ้งงาน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5" name="AutoShape 19"/>
            <p:cNvSpPr>
              <a:spLocks noChangeArrowheads="1"/>
            </p:cNvSpPr>
            <p:nvPr/>
          </p:nvSpPr>
          <p:spPr bwMode="auto">
            <a:xfrm>
              <a:off x="1643042" y="2071678"/>
              <a:ext cx="728683" cy="714380"/>
            </a:xfrm>
            <a:prstGeom prst="diamond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12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2774698" y="3071810"/>
            <a:ext cx="5973766" cy="757238"/>
            <a:chOff x="1643042" y="3071810"/>
            <a:chExt cx="5973766" cy="757238"/>
          </a:xfrm>
        </p:grpSpPr>
        <p:sp>
          <p:nvSpPr>
            <p:cNvPr id="39940" name="AutoShape 4"/>
            <p:cNvSpPr>
              <a:spLocks noChangeArrowheads="1"/>
            </p:cNvSpPr>
            <p:nvPr/>
          </p:nvSpPr>
          <p:spPr bwMode="auto">
            <a:xfrm>
              <a:off x="2143108" y="3143248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2428861" y="3143248"/>
              <a:ext cx="4807436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การบริหารพัสดุ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6" name="AutoShape 20"/>
            <p:cNvSpPr>
              <a:spLocks noChangeArrowheads="1"/>
            </p:cNvSpPr>
            <p:nvPr/>
          </p:nvSpPr>
          <p:spPr bwMode="auto">
            <a:xfrm>
              <a:off x="1643042" y="3071810"/>
              <a:ext cx="757238" cy="757238"/>
            </a:xfrm>
            <a:prstGeom prst="diamond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13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2299792" y="4227358"/>
            <a:ext cx="6016624" cy="785818"/>
            <a:chOff x="1600184" y="4071942"/>
            <a:chExt cx="6016624" cy="785818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2143108" y="4143380"/>
              <a:ext cx="5473700" cy="7143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kumimoji="1" lang="th-TH" altLang="ko-KR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แ</a:t>
              </a:r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0" name="AutoShape 14"/>
            <p:cNvSpPr>
              <a:spLocks noChangeArrowheads="1"/>
            </p:cNvSpPr>
            <p:nvPr/>
          </p:nvSpPr>
          <p:spPr bwMode="auto">
            <a:xfrm>
              <a:off x="2428861" y="4143380"/>
              <a:ext cx="4663420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tx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tx1"/>
                      </a:gs>
                      <a:gs pos="100000">
                        <a:schemeClr val="tx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การอุทธรณ์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7" name="AutoShape 21"/>
            <p:cNvSpPr>
              <a:spLocks noChangeArrowheads="1"/>
            </p:cNvSpPr>
            <p:nvPr/>
          </p:nvSpPr>
          <p:spPr bwMode="auto">
            <a:xfrm>
              <a:off x="1600184" y="4071942"/>
              <a:ext cx="757238" cy="785818"/>
            </a:xfrm>
            <a:prstGeom prst="diamond">
              <a:avLst/>
            </a:prstGeom>
            <a:solidFill>
              <a:schemeClr val="fol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14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2428860" y="4857760"/>
            <a:ext cx="5095875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latinLnBrk="1" hangingPunct="1"/>
            <a:endParaRPr kumimoji="1" lang="en-US" altLang="ko-KR" sz="20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1259632" y="5415892"/>
            <a:ext cx="5954111" cy="749412"/>
            <a:chOff x="1662697" y="5181587"/>
            <a:chExt cx="5954111" cy="749412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2140606" y="5216619"/>
              <a:ext cx="5476202" cy="714380"/>
            </a:xfrm>
            <a:prstGeom prst="roundRect">
              <a:avLst>
                <a:gd name="adj" fmla="val 28916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411760" y="5286388"/>
              <a:ext cx="4806866" cy="571504"/>
            </a:xfrm>
            <a:prstGeom prst="roundRect">
              <a:avLst>
                <a:gd name="adj" fmla="val 1924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บทกำหนดโทษ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1662697" y="5181587"/>
              <a:ext cx="757238" cy="749412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15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10"/>
          <p:cNvSpPr>
            <a:spLocks noGrp="1" noChangeArrowheads="1"/>
          </p:cNvSpPr>
          <p:nvPr>
            <p:ph type="title"/>
          </p:nvPr>
        </p:nvSpPr>
        <p:spPr>
          <a:xfrm>
            <a:off x="1187450" y="288032"/>
            <a:ext cx="7056438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 พ.ร.บ. จัดซื้อจัดจ้าง</a:t>
            </a:r>
            <a:endParaRPr lang="en-US" altLang="ko-KR" sz="4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9735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828948" cy="828948"/>
          </a:xfrm>
          <a:prstGeom prst="rect">
            <a:avLst/>
          </a:prstGeom>
        </p:spPr>
      </p:pic>
      <p:pic>
        <p:nvPicPr>
          <p:cNvPr id="14" name="Picture 13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0884" y="4544268"/>
            <a:ext cx="828948" cy="828948"/>
          </a:xfrm>
          <a:prstGeom prst="rect">
            <a:avLst/>
          </a:prstGeom>
        </p:spPr>
      </p:pic>
      <p:sp>
        <p:nvSpPr>
          <p:cNvPr id="59409" name="Rectangle 6"/>
          <p:cNvSpPr>
            <a:spLocks noChangeArrowheads="1"/>
          </p:cNvSpPr>
          <p:nvPr/>
        </p:nvSpPr>
        <p:spPr bwMode="auto">
          <a:xfrm>
            <a:off x="468313" y="1373188"/>
            <a:ext cx="84248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sz="3600" i="1" u="sng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600" i="1" u="sng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ความเป็นนิติบุคคล</a:t>
            </a:r>
            <a:r>
              <a:rPr lang="th-TH" sz="3600" i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   </a:t>
            </a:r>
          </a:p>
          <a:p>
            <a:pPr>
              <a:buFont typeface="Courier New" pitchFamily="49" charset="0"/>
              <a:buChar char="o"/>
            </a:pPr>
            <a:r>
              <a:rPr lang="th-TH" sz="3600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</a:t>
            </a:r>
            <a:r>
              <a:rPr lang="th-TH" sz="36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 วงเงินตั้งแต่ 1 ล้านบาทขึ้นไป  </a:t>
            </a:r>
          </a:p>
          <a:p>
            <a:r>
              <a:rPr lang="th-TH" sz="36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3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ผู้</a:t>
            </a:r>
            <a:r>
              <a:rPr lang="th-TH" sz="36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เสนอราคา ต้องเป็นนิติ</a:t>
            </a:r>
            <a:r>
              <a:rPr lang="th-TH" sz="3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บุคคลตาม</a:t>
            </a:r>
            <a:r>
              <a:rPr lang="th-TH" sz="36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กฎหมาย</a:t>
            </a:r>
          </a:p>
          <a:p>
            <a:pPr>
              <a:buFont typeface="Courier New" pitchFamily="49" charset="0"/>
              <a:buChar char="o"/>
            </a:pPr>
            <a:r>
              <a:rPr lang="th-TH" sz="3600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i="1" dirty="0" smtClean="0">
                <a:latin typeface="EucrosiaUPC" pitchFamily="18" charset="-34"/>
                <a:cs typeface="EucrosiaUPC" pitchFamily="18" charset="-34"/>
              </a:rPr>
              <a:t>มติ </a:t>
            </a:r>
            <a:r>
              <a:rPr lang="th-TH" sz="3600" i="1" dirty="0">
                <a:latin typeface="EucrosiaUPC" pitchFamily="18" charset="-34"/>
                <a:cs typeface="EucrosiaUPC" pitchFamily="18" charset="-34"/>
              </a:rPr>
              <a:t>ครม. 6 มิ.ย. 21 – ด่วนมาก ที่ สร 0203/ว 80 </a:t>
            </a:r>
          </a:p>
          <a:p>
            <a:r>
              <a:rPr lang="th-TH" sz="3600" i="1" dirty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3600" i="1" dirty="0" err="1" smtClean="0"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600" i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i="1" dirty="0">
                <a:latin typeface="EucrosiaUPC" pitchFamily="18" charset="-34"/>
                <a:cs typeface="EucrosiaUPC" pitchFamily="18" charset="-34"/>
              </a:rPr>
              <a:t>8 มิ.ย. 21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9402" name="Rectangle 2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59403" name="Rectangle 2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9404" name="Rectangle 2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9405" name="Rectangle 26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 rot="400961">
            <a:off x="7125966" y="1451362"/>
            <a:ext cx="1323261" cy="12568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 rot="19162297">
            <a:off x="622765" y="4845147"/>
            <a:ext cx="1323261" cy="1256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ใหม่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23728" y="4781471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กำหนดไว้ในหนังสือคณะกรรมการนโยบายการจัดซื้อจัดจ้างและการบริหารพัสดุภาครัฐ ด่วนที่สุด ที่ </a:t>
            </a:r>
            <a:r>
              <a:rPr lang="th-TH" sz="3200" b="1" i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i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กนบ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 0405.2/ว 410 ลงวันที่ 24 ตุลาคม 2560 </a:t>
            </a:r>
            <a:r>
              <a:rPr 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endParaRPr lang="th-TH" sz="3200" b="1" i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45" name="Rectangle 6"/>
          <p:cNvSpPr>
            <a:spLocks noChangeArrowheads="1"/>
          </p:cNvSpPr>
          <p:nvPr/>
        </p:nvSpPr>
        <p:spPr bwMode="auto">
          <a:xfrm>
            <a:off x="468313" y="1379538"/>
            <a:ext cx="842486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0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     </a:t>
            </a:r>
            <a:r>
              <a:rPr lang="th-TH" sz="3000" b="1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000" b="1" i="1" u="sng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ผลงาน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  เพื่อให้ได้ทราบถึงศักยภาพ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ของผู้รับ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endParaRPr lang="th-TH" sz="3000" b="1" i="1" dirty="0">
              <a:latin typeface="EucrosiaUPC" pitchFamily="18" charset="-34"/>
              <a:cs typeface="EucrosiaUPC" pitchFamily="18" charset="-34"/>
            </a:endParaRPr>
          </a:p>
          <a:p>
            <a:pPr marL="266700">
              <a:buFont typeface="Wingdings" pitchFamily="2" charset="2"/>
              <a:buChar char="Ø"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งานก่อสร้าง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</a:t>
            </a:r>
            <a:endParaRPr lang="th-TH" sz="30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sz="3000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ขั้นต่ำ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  <a:r>
              <a:rPr lang="th-TH" sz="3000" b="1" i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ไม่เกินร้อยละ 50 ของวงเงินงบประมาณ</a:t>
            </a:r>
          </a:p>
          <a:p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วงเงินประมาณ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 ที่ </a:t>
            </a:r>
            <a:r>
              <a:rPr lang="th-TH" sz="3000" b="1" i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กวพ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1305/ว 7914 </a:t>
            </a:r>
            <a:r>
              <a:rPr lang="th-TH" sz="30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22 ก.ย. 43 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ประกอบกับ</a:t>
            </a: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มติ 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ครม. 28 ธ.ค. 36 – ด่วนมาก </a:t>
            </a:r>
            <a:r>
              <a:rPr lang="th-TH" sz="30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0202/ว 1 </a:t>
            </a:r>
            <a:r>
              <a:rPr lang="th-TH" sz="30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3 ม.ค. 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37</a:t>
            </a:r>
          </a:p>
          <a:p>
            <a:endParaRPr lang="th-TH" sz="3000" b="1" i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266700">
              <a:buFont typeface="Wingdings" pitchFamily="2" charset="2"/>
              <a:buChar char="Ø"/>
            </a:pPr>
            <a:r>
              <a:rPr lang="th-TH" sz="30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ต้อง</a:t>
            </a:r>
            <a:r>
              <a:rPr lang="th-TH" sz="3000" b="1" i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เป็นผลงานในสัญญาเดียว</a:t>
            </a:r>
            <a:r>
              <a:rPr lang="th-TH" sz="30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เท่านั้น ตามหนังสือ </a:t>
            </a:r>
            <a:r>
              <a:rPr lang="th-TH" sz="3000" b="1" i="1" dirty="0" err="1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0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i="1" dirty="0" err="1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กวพ</a:t>
            </a:r>
            <a:r>
              <a:rPr lang="th-TH" sz="3000" b="1" i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) 1204/</a:t>
            </a:r>
            <a:r>
              <a:rPr lang="th-TH" sz="30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ว. </a:t>
            </a:r>
            <a:r>
              <a:rPr lang="th-TH" sz="3000" b="1" i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11441 </a:t>
            </a:r>
            <a:r>
              <a:rPr lang="th-TH" sz="3000" b="1" i="1" dirty="0" err="1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000" b="1" i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28 พ.ย. 39      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0437" name="Rectangle 35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60438" name="Rectangle 36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0439" name="Rectangle 37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0440" name="Rectangle 38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 rot="19162297">
            <a:off x="7413998" y="1820811"/>
            <a:ext cx="1323261" cy="1256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Picture 11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828948" cy="828948"/>
          </a:xfrm>
          <a:prstGeom prst="rect">
            <a:avLst/>
          </a:prstGeom>
        </p:spPr>
      </p:pic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95536" y="609329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42068"/>
            <a:ext cx="9144000" cy="866652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1445" name="Rectangle 2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61446" name="Rectangle 2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7" name="Rectangle 2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8" name="Rectangle 26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11560" y="1116033"/>
            <a:ext cx="4604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การพิจารณาผลงานประเภทเดียวกัน</a:t>
            </a:r>
            <a:endParaRPr lang="th-TH" sz="3200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1560" y="1775718"/>
            <a:ext cx="79239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หนังสือคณะกรรมการวินิจฉัยฯ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0405.2/027711</a:t>
            </a:r>
          </a:p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ลงวันที่ 6 ก.ค. 61</a:t>
            </a:r>
            <a:endParaRPr lang="th-TH" sz="3200" dirty="0">
              <a:solidFill>
                <a:srgbClr val="0000FF"/>
              </a:solidFill>
            </a:endParaRPr>
          </a:p>
        </p:txBody>
      </p:sp>
      <p:pic>
        <p:nvPicPr>
          <p:cNvPr id="22" name="Picture 21" descr="ผลงาน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092619"/>
            <a:ext cx="8568952" cy="2640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42068"/>
            <a:ext cx="9144000" cy="866652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1445" name="Rectangle 2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61446" name="Rectangle 2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7" name="Rectangle 2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8" name="Rectangle 26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11560" y="1116033"/>
            <a:ext cx="4604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การพิจารณาผลงานประเภทเดียวกัน</a:t>
            </a:r>
            <a:endParaRPr lang="th-TH" sz="3200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1560" y="1775718"/>
            <a:ext cx="79239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หนังสือคณะกรรมการวินิจฉัยฯ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0405.2/027711</a:t>
            </a:r>
          </a:p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ลงวันที่ 6 ก.ค. 61</a:t>
            </a:r>
            <a:endParaRPr lang="th-TH" sz="3200" dirty="0">
              <a:solidFill>
                <a:srgbClr val="0000FF"/>
              </a:solidFill>
            </a:endParaRPr>
          </a:p>
        </p:txBody>
      </p:sp>
      <p:pic>
        <p:nvPicPr>
          <p:cNvPr id="23" name="Picture 22" descr="ผลงาน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882385"/>
            <a:ext cx="8496944" cy="306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0" name="Rectangle 8"/>
          <p:cNvSpPr>
            <a:spLocks noChangeArrowheads="1"/>
          </p:cNvSpPr>
          <p:nvPr/>
        </p:nvSpPr>
        <p:spPr bwMode="auto">
          <a:xfrm>
            <a:off x="468313" y="1845979"/>
            <a:ext cx="842486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0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      </a:t>
            </a:r>
            <a:r>
              <a:rPr lang="th-TH" sz="3000" b="1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000" b="1" i="1" u="sng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ผลงาน </a:t>
            </a:r>
          </a:p>
          <a:p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</a:t>
            </a:r>
            <a:r>
              <a:rPr lang="th-TH" sz="30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งาน</a:t>
            </a:r>
            <a:r>
              <a:rPr lang="th-TH" sz="30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ก่อสร้าง (ต่อ)</a:t>
            </a:r>
            <a:endParaRPr lang="th-TH" sz="30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ผลงาน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ประเภทเดียวกันกับงานที่ประกวดราคา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จ้าง หมายถึง       ผลงาน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3000" b="1" i="1" u="sng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ใช้เทคนิค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ในการ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ดำเนินการ</a:t>
            </a:r>
            <a:r>
              <a:rPr lang="th-TH" sz="3000" b="1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อย่างเดียวกัน</a:t>
            </a: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ผลงานที่ผู้รับจ้างได้ทำงานแล้วเสร็จตาม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สัญญาที่ได้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มีการส่งมอบงานและตรวจรับเรียบร้อย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แล้ว</a:t>
            </a: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 ต้อง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เป็นผลงานที่กระทำสัญญากับส่วนราชการ รัฐวิสาหกิจ 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เอกชน ซึ่งเป็นผู้ว่าจ้าง</a:t>
            </a:r>
            <a:r>
              <a:rPr lang="th-TH" sz="30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โดยตรง ไม่ใช่ผลงานอันเกิด</a:t>
            </a:r>
            <a:r>
              <a:rPr lang="th-TH" sz="30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จากการ</a:t>
            </a:r>
            <a:r>
              <a:rPr lang="th-TH" sz="30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รับจ้าง</a:t>
            </a:r>
            <a:r>
              <a:rPr lang="th-TH" sz="30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ช่วง</a:t>
            </a:r>
          </a:p>
          <a:p>
            <a:pPr marL="266700" algn="r"/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แนววินิจฉัยของ </a:t>
            </a:r>
            <a:r>
              <a:rPr lang="th-TH" sz="30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4206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1445" name="Rectangle 2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61446" name="Rectangle 2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7" name="Rectangle 2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8" name="Rectangle 26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 rot="19162297">
            <a:off x="7150249" y="1406121"/>
            <a:ext cx="1417037" cy="13661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Picture 12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07964"/>
            <a:ext cx="828948" cy="8289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67525" y="6356350"/>
            <a:ext cx="2133600" cy="365125"/>
          </a:xfrm>
        </p:spPr>
        <p:txBody>
          <a:bodyPr/>
          <a:lstStyle/>
          <a:p>
            <a:pPr>
              <a:defRPr/>
            </a:pPr>
            <a:fld id="{28C2E9F0-9D61-4F26-B4A2-C377F60CDEC0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115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Snip and Round Single Corner Rectangle 2"/>
          <p:cNvSpPr/>
          <p:nvPr/>
        </p:nvSpPr>
        <p:spPr>
          <a:xfrm>
            <a:off x="428654" y="214290"/>
            <a:ext cx="8286750" cy="1428750"/>
          </a:xfrm>
          <a:prstGeom prst="snip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คำว่า </a:t>
            </a:r>
            <a:r>
              <a:rPr lang="en-US" sz="48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44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มีผลงานประเภทเดียวกันกับงานที่ประกวดราคาจ้าง</a:t>
            </a:r>
            <a:r>
              <a:rPr lang="en-US" sz="44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44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4400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หมายความ</a:t>
            </a:r>
            <a:r>
              <a:rPr lang="th-TH" sz="44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ถึง</a:t>
            </a:r>
            <a:endParaRPr lang="th-TH" sz="4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nip and Round Single Corner Rectangle 3"/>
          <p:cNvSpPr/>
          <p:nvPr/>
        </p:nvSpPr>
        <p:spPr>
          <a:xfrm>
            <a:off x="285750" y="1700808"/>
            <a:ext cx="8429625" cy="4786312"/>
          </a:xfrm>
          <a:prstGeom prst="snipRound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งานที่ใช้เทคนิคในการก่อสร้างอย่างเดียวกัน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กับงานประกวดราคาจ้าง 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th-TH" sz="3600" b="1" i="1" u="sng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เพื่อจะให้ได้ผู้รับจ้างที่มีประสบการณ์ในการก่อสร้าง </a:t>
            </a:r>
            <a:endParaRPr lang="th-TH" sz="3600" b="1" i="1" u="sng" dirty="0" smtClean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defRPr/>
            </a:pPr>
            <a:r>
              <a:rPr lang="th-TH" sz="3600" b="1" i="1" u="sng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3600" b="1" i="1" u="sng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สภาพ</a:t>
            </a:r>
            <a:r>
              <a:rPr lang="th-TH" sz="3600" b="1" i="1" u="sng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งานที่</a:t>
            </a:r>
            <a:r>
              <a:rPr lang="th-TH" sz="3600" b="1" i="1" u="sng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คล้ายคลึงกันมาก่อน</a:t>
            </a:r>
          </a:p>
          <a:p>
            <a:pPr algn="ctr">
              <a:defRPr/>
            </a:pPr>
            <a:r>
              <a:rPr lang="th-TH" sz="36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( หนังสือตอบข้อหารือ</a:t>
            </a:r>
            <a:r>
              <a:rPr lang="th-TH" sz="36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ของ </a:t>
            </a:r>
            <a:r>
              <a:rPr lang="th-TH" sz="3600" b="1" dirty="0" err="1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กวพ.อ</a:t>
            </a:r>
            <a:r>
              <a:rPr lang="th-TH" sz="36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ด่วนที่สุด ที่ </a:t>
            </a:r>
            <a:r>
              <a:rPr lang="th-TH" sz="3600" b="1" dirty="0" err="1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6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              (</a:t>
            </a:r>
            <a:r>
              <a:rPr lang="th-TH" sz="3600" b="1" dirty="0" err="1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กว</a:t>
            </a:r>
            <a:r>
              <a:rPr lang="th-TH" sz="36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พอ</a:t>
            </a:r>
            <a:r>
              <a:rPr lang="th-TH" sz="36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) 0421.3/03660 </a:t>
            </a:r>
            <a:r>
              <a:rPr lang="th-TH" sz="3600" b="1" dirty="0" err="1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6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13 ก.พ. 51)</a:t>
            </a:r>
            <a:endParaRPr lang="th-TH" sz="3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Oval 4"/>
          <p:cNvSpPr/>
          <p:nvPr/>
        </p:nvSpPr>
        <p:spPr>
          <a:xfrm rot="19162297">
            <a:off x="7535869" y="1312424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6981825" y="6492875"/>
            <a:ext cx="2162175" cy="365125"/>
          </a:xfrm>
        </p:spPr>
        <p:txBody>
          <a:bodyPr/>
          <a:lstStyle/>
          <a:p>
            <a:pPr>
              <a:defRPr/>
            </a:pPr>
            <a:fld id="{FA6EC1CB-2772-45CC-A418-562DC263E8FF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116</a:t>
            </a:fld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71438" y="2286002"/>
            <a:ext cx="8929718" cy="37352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buClr>
                <a:srgbClr val="003300"/>
              </a:buClr>
              <a:buFont typeface="Wingdings 2" pitchFamily="18" charset="2"/>
              <a:buChar char="N"/>
              <a:defRPr/>
            </a:pPr>
            <a:r>
              <a:rPr lang="th-TH" sz="3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ห้าม</a:t>
            </a:r>
            <a:r>
              <a:rPr lang="th-TH" sz="3400" b="1" u="sng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กำหนดคุณสมบัติผู้เข้าเสนอราคางานจ้างก่อสร้าง ดังนี้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th-TH" sz="3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ห้ามกำหนด</a:t>
            </a:r>
            <a:r>
              <a:rPr lang="th-TH" sz="3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ทุนจดทะเบียน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th-TH" sz="34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ห้ามกำหนดว่าต้องเป็น</a:t>
            </a:r>
            <a:r>
              <a:rPr lang="th-TH" sz="34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ผู้ประกอบการที่มีผลกำไร</a:t>
            </a:r>
            <a:r>
              <a:rPr lang="th-TH" sz="3400" b="1" dirty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  หรือต้อง</a:t>
            </a:r>
            <a:r>
              <a:rPr lang="th-TH" sz="3400" b="1" dirty="0">
                <a:latin typeface="EucrosiaUPC" pitchFamily="18" charset="-34"/>
                <a:cs typeface="EucrosiaUPC" pitchFamily="18" charset="-34"/>
              </a:rPr>
              <a:t>มีเครื่องมือ</a:t>
            </a:r>
            <a:r>
              <a:rPr lang="th-TH" sz="3400" b="1" dirty="0">
                <a:solidFill>
                  <a:srgbClr val="99CC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400" b="1" dirty="0">
                <a:solidFill>
                  <a:srgbClr val="6600FF"/>
                </a:solidFill>
                <a:latin typeface="EucrosiaUPC" pitchFamily="18" charset="-34"/>
                <a:cs typeface="EucrosiaUPC" pitchFamily="18" charset="-34"/>
              </a:rPr>
              <a:t>เครื่องจักรอยู่ก่อน </a:t>
            </a:r>
            <a:r>
              <a:rPr lang="th-TH" sz="3400" b="1" dirty="0" smtClean="0">
                <a:solidFill>
                  <a:srgbClr val="6600FF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400" b="1" dirty="0">
                <a:solidFill>
                  <a:srgbClr val="6600FF"/>
                </a:solidFill>
                <a:latin typeface="EucrosiaUPC" pitchFamily="18" charset="-34"/>
                <a:cs typeface="EucrosiaUPC" pitchFamily="18" charset="-34"/>
              </a:rPr>
              <a:t>ขณะเข้าเสนอราคา</a:t>
            </a:r>
            <a:r>
              <a:rPr lang="th-TH" sz="3400" b="1" dirty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th-TH" sz="3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ต้อง</a:t>
            </a:r>
            <a:r>
              <a:rPr lang="th-TH" sz="3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มีหนังสือรับรองทางการเงิน</a:t>
            </a:r>
            <a:r>
              <a:rPr lang="th-TH" sz="3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จากสถาบันการเงินมา</a:t>
            </a: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แสดง เป็น</a:t>
            </a:r>
            <a:r>
              <a:rPr lang="th-TH" sz="3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ต้น</a:t>
            </a:r>
          </a:p>
        </p:txBody>
      </p:sp>
      <p:sp>
        <p:nvSpPr>
          <p:cNvPr id="6" name="แผนผังลำดับงาน: สิ้นสุด 5"/>
          <p:cNvSpPr/>
          <p:nvPr/>
        </p:nvSpPr>
        <p:spPr>
          <a:xfrm>
            <a:off x="142905" y="1000126"/>
            <a:ext cx="8715375" cy="1214428"/>
          </a:xfrm>
          <a:prstGeom prst="flowChartTerminator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หนังสือแจ้งเวียนของสำนัก</a:t>
            </a: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นายกรัฐมนตรี</a:t>
            </a:r>
          </a:p>
          <a:p>
            <a:pPr algn="ctr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 </a:t>
            </a:r>
            <a:r>
              <a:rPr lang="th-TH" sz="36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6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กวพ</a:t>
            </a: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) 1305/ว.7914 </a:t>
            </a:r>
            <a:r>
              <a:rPr lang="th-TH" sz="36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22 ก.ย. 43</a:t>
            </a:r>
            <a:r>
              <a:rPr 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/>
            </a:r>
            <a:br>
              <a:rPr 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endParaRPr lang="th-TH" sz="3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142844" y="142852"/>
            <a:ext cx="8858312" cy="7143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rgbClr val="FFFFC5"/>
                </a:solidFill>
                <a:latin typeface="EucrosiaUPC" pitchFamily="18" charset="-34"/>
                <a:cs typeface="EucrosiaUPC" pitchFamily="18" charset="-34"/>
              </a:rPr>
              <a:t>ห้าม</a:t>
            </a:r>
            <a:r>
              <a:rPr lang="th-TH" sz="4400" b="1" dirty="0" smtClean="0">
                <a:solidFill>
                  <a:srgbClr val="FFFFC5"/>
                </a:solidFill>
                <a:latin typeface="EucrosiaUPC" pitchFamily="18" charset="-34"/>
                <a:cs typeface="EucrosiaUPC" pitchFamily="18" charset="-34"/>
              </a:rPr>
              <a:t>กำหนดคุณสมบัติ</a:t>
            </a:r>
            <a:r>
              <a:rPr lang="th-TH" sz="4400" b="1" u="sng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4400" b="1" u="sng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เข้าเสนอ</a:t>
            </a:r>
            <a:r>
              <a:rPr lang="th-TH" sz="4400" b="1" u="sng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ราคา </a:t>
            </a:r>
            <a:r>
              <a:rPr lang="th-TH" sz="4400" b="1" u="sng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ดังนี้</a:t>
            </a:r>
            <a:endParaRPr lang="th-TH" sz="4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Oval 6"/>
          <p:cNvSpPr/>
          <p:nvPr/>
        </p:nvSpPr>
        <p:spPr>
          <a:xfrm rot="19162297">
            <a:off x="7656803" y="736360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6858016" y="6494507"/>
            <a:ext cx="2305048" cy="434955"/>
          </a:xfrm>
        </p:spPr>
        <p:txBody>
          <a:bodyPr/>
          <a:lstStyle/>
          <a:p>
            <a:pPr>
              <a:defRPr/>
            </a:pPr>
            <a:fld id="{90CCC6F3-7CCB-453A-8544-FEEC847750EA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117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มุมมน 2"/>
          <p:cNvSpPr/>
          <p:nvPr/>
        </p:nvSpPr>
        <p:spPr>
          <a:xfrm>
            <a:off x="214282" y="126322"/>
            <a:ext cx="8786874" cy="1214446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กรม</a:t>
            </a:r>
            <a:r>
              <a:rPr lang="th-TH" sz="3000" b="1" dirty="0" err="1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โยธาธิ</a:t>
            </a:r>
            <a:r>
              <a:rPr lang="th-TH" sz="3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การฯ ตอบข้อหารือ</a:t>
            </a:r>
          </a:p>
          <a:p>
            <a:pPr algn="ctr"/>
            <a:r>
              <a:rPr lang="th-TH" sz="3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กรมส่งเสริมการปกครองส่วนท้องถิ่น เรื่อง การกำหนดผลงานก่อสร้าง</a:t>
            </a:r>
          </a:p>
          <a:p>
            <a:pPr algn="ctr"/>
            <a:r>
              <a:rPr lang="th-TH" sz="3000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ที่ มท 0717.3/1411 </a:t>
            </a:r>
            <a:r>
              <a:rPr lang="th-TH" sz="3000" b="1" dirty="0" err="1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4 มี.ค. 2546)</a:t>
            </a:r>
            <a:endParaRPr lang="th-TH" sz="3000" b="1" dirty="0">
              <a:solidFill>
                <a:srgbClr val="0000CC"/>
              </a:solidFill>
              <a:effectLst>
                <a:glow rad="101600">
                  <a:srgbClr val="FFFF00">
                    <a:alpha val="60000"/>
                  </a:srgbClr>
                </a:glow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มุมมน 3"/>
          <p:cNvSpPr/>
          <p:nvPr/>
        </p:nvSpPr>
        <p:spPr>
          <a:xfrm>
            <a:off x="71438" y="1556792"/>
            <a:ext cx="2643174" cy="4680520"/>
          </a:xfrm>
          <a:prstGeom prst="roundRect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งานก่อสร้างสะพานคอนกรีตเสริมเหล็ก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SLAB TYPE(4+10.00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) PRESTRESSED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กับ </a:t>
            </a: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งานคอนกรีตเสริมเหล็ก(งานทาง)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เป็น</a:t>
            </a:r>
            <a:r>
              <a:rPr lang="th-TH" sz="24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งานก่อสร้าง</a:t>
            </a:r>
            <a:r>
              <a:rPr lang="th-TH" sz="24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คนละประเภทกัน          มีเทคนิคก่อสร้างแตกต่างกัน </a:t>
            </a:r>
            <a:endParaRPr lang="th-TH" sz="2400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2571736" y="1556792"/>
            <a:ext cx="2928958" cy="4680520"/>
          </a:xfrm>
          <a:prstGeom prst="roundRect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sz="2400" b="1" u="sng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งานก่อสร้างถนน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-ผิวจราจรหินคลุก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-คอนกรีตเสริมเหล็ก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-แอสฟัลต์ติ</a:t>
            </a:r>
            <a:r>
              <a:rPr lang="th-TH" sz="2400" b="1" dirty="0" err="1" smtClean="0">
                <a:latin typeface="EucrosiaUPC" pitchFamily="18" charset="-34"/>
                <a:cs typeface="EucrosiaUPC" pitchFamily="18" charset="-34"/>
              </a:rPr>
              <a:t>กคอ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นกรีต</a:t>
            </a:r>
          </a:p>
          <a:p>
            <a:r>
              <a:rPr lang="th-TH" sz="24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เป็นงานก่อสร้างประเภทเดียวกัน(งานทาง) </a:t>
            </a:r>
            <a:r>
              <a:rPr lang="th-TH" sz="2400" b="1" i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แต่มีความแตกต่างกันในส่วนของวัสดุและวิธีการก่อสร้างผิวจราจร</a:t>
            </a:r>
          </a:p>
          <a:p>
            <a:pPr algn="ctr"/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มุมมน 5"/>
          <p:cNvSpPr/>
          <p:nvPr/>
        </p:nvSpPr>
        <p:spPr>
          <a:xfrm>
            <a:off x="5364088" y="1556792"/>
            <a:ext cx="3600400" cy="4680520"/>
          </a:xfrm>
          <a:prstGeom prst="roundRect">
            <a:avLst/>
          </a:prstGeom>
          <a:ln w="6350">
            <a:solidFill>
              <a:srgbClr val="A8007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i="1" u="sng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งานปรับปรุงภูมิทัศน์สวนสาธารณะ                     </a:t>
            </a:r>
            <a:r>
              <a:rPr lang="th-TH" sz="2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งานจัดสวน ประติมากรรม</a:t>
            </a:r>
          </a:p>
          <a:p>
            <a:pPr algn="ctr"/>
            <a:r>
              <a:rPr lang="th-TH" sz="2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งานพื้นผิวลานดาดแข็ง                เป็น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งานก่อสร้าง คนละประเภทกันกับงานห้องน้ำสาธารณะ งานระบบไฟฟ้าอาคารของสวนสาธารณะ </a:t>
            </a:r>
            <a:r>
              <a:rPr lang="th-TH" sz="2600" b="1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โดยงานก่อสร้างห้องน้ำสาธารณะจัดอยู่ในประเภทงานอาคาร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งานระบบไฟฟ้า/ไฟฟ้าอาคาร </a:t>
            </a:r>
            <a:r>
              <a:rPr lang="th-TH" sz="2600" b="1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จัดอยู่ในประเภทงานไฟฟ้าและเครื่องกล </a:t>
            </a:r>
            <a:endParaRPr lang="th-TH" sz="2600" i="1" u="sng" dirty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Oval 6"/>
          <p:cNvSpPr/>
          <p:nvPr/>
        </p:nvSpPr>
        <p:spPr>
          <a:xfrm rot="19162297">
            <a:off x="767116" y="952383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D4EFD-AE74-49AD-8624-4592F2F55F6F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118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มุมเว้า 2"/>
          <p:cNvSpPr/>
          <p:nvPr/>
        </p:nvSpPr>
        <p:spPr>
          <a:xfrm>
            <a:off x="71406" y="214313"/>
            <a:ext cx="9001125" cy="1714500"/>
          </a:xfrm>
          <a:prstGeom prst="plaqu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ตัวอย่างการกำหนดเรื่องผลงานมาแสดงว่าต้อง</a:t>
            </a:r>
            <a:r>
              <a:rPr lang="th-TH" sz="40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ผลงานที่</a:t>
            </a:r>
            <a:r>
              <a:rPr lang="th-TH" sz="40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ทำเสร็จย้อนหลังไม่เกิน 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5 ปี</a:t>
            </a:r>
          </a:p>
          <a:p>
            <a:pPr algn="ctr">
              <a:defRPr/>
            </a:pPr>
            <a:r>
              <a:rPr lang="th-TH" sz="36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(แนววินิจฉัยที่ </a:t>
            </a:r>
            <a:r>
              <a:rPr lang="th-TH" sz="3600" b="1" dirty="0" err="1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6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0421.3/32430 </a:t>
            </a:r>
            <a:r>
              <a:rPr lang="th-TH" sz="3600" b="1" dirty="0" err="1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6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14 ธ.ค. 2552)</a:t>
            </a:r>
            <a:endParaRPr lang="th-TH" sz="3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พับมุม 3"/>
          <p:cNvSpPr/>
          <p:nvPr/>
        </p:nvSpPr>
        <p:spPr>
          <a:xfrm>
            <a:off x="285750" y="2285992"/>
            <a:ext cx="8643938" cy="442913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ในประกาศประกวดราคางานก่อสร้าง </a:t>
            </a:r>
            <a:r>
              <a:rPr lang="th-TH" sz="40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ได้กำหนดเงื่อนไขว่าต้อง</a:t>
            </a: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มีผลงานย้อนหลังงานก่อสร้างประเภท</a:t>
            </a:r>
            <a:r>
              <a:rPr lang="th-TH" sz="40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เดียวกัน</a:t>
            </a:r>
          </a:p>
          <a:p>
            <a:pPr algn="ctr">
              <a:defRPr/>
            </a:pPr>
            <a:r>
              <a:rPr lang="th-TH" sz="40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ไม่</a:t>
            </a: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น้อยกว่า </a:t>
            </a:r>
            <a:r>
              <a:rPr lang="th-TH" sz="40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5 </a:t>
            </a: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ปี”</a:t>
            </a:r>
          </a:p>
          <a:p>
            <a:pPr algn="ctr">
              <a:defRPr/>
            </a:pPr>
            <a:r>
              <a:rPr lang="th-TH" sz="40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ก็สามารถกำหนดได้ 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แต่การ</a:t>
            </a:r>
            <a:r>
              <a:rPr lang="th-TH" sz="40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กำหนดเงื่อนไขดังกล่าวจะต้อง</a:t>
            </a:r>
            <a:r>
              <a:rPr lang="th-TH" sz="4000" b="1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ไม่เป็นการกีดกันหรือไม่เปิดโอกาสให้มีการแข่งขันราคากันอย่างเป็นธรรม </a:t>
            </a:r>
            <a:endParaRPr lang="th-TH" sz="4000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Oval 4"/>
          <p:cNvSpPr/>
          <p:nvPr/>
        </p:nvSpPr>
        <p:spPr>
          <a:xfrm rot="19162297">
            <a:off x="7633815" y="3395247"/>
            <a:ext cx="1224136" cy="12227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6867525" y="6356350"/>
            <a:ext cx="2133600" cy="365125"/>
          </a:xfrm>
        </p:spPr>
        <p:txBody>
          <a:bodyPr/>
          <a:lstStyle/>
          <a:p>
            <a:pPr>
              <a:defRPr/>
            </a:pPr>
            <a:fld id="{E82B3276-309A-45DB-84AC-4582AACD6F67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119</a:t>
            </a:fld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มุมเว้า 2"/>
          <p:cNvSpPr/>
          <p:nvPr/>
        </p:nvSpPr>
        <p:spPr>
          <a:xfrm>
            <a:off x="0" y="129753"/>
            <a:ext cx="9144000" cy="1643063"/>
          </a:xfrm>
          <a:prstGeom prst="plaque">
            <a:avLst/>
          </a:prstGeo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ประกาศจ้างก่อสร้างอาคารสถานีย่อยและบ่อพักท่อร้อยสายใต้ดิน </a:t>
            </a:r>
            <a:r>
              <a:rPr lang="th-TH" sz="36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โดยจะกำหนดมูลค่าผลงาน</a:t>
            </a:r>
            <a:r>
              <a:rPr lang="th-TH" sz="36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แยกกันไม่ได้</a:t>
            </a:r>
            <a:endParaRPr lang="th-TH" sz="3600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defRPr/>
            </a:pP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(หนังสือ </a:t>
            </a:r>
            <a:r>
              <a:rPr lang="th-TH" sz="3200" b="1" dirty="0" err="1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กว</a:t>
            </a: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พอ 0421.3/20764 </a:t>
            </a:r>
            <a:r>
              <a:rPr lang="th-TH" sz="3200" b="1" dirty="0" err="1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10 </a:t>
            </a:r>
            <a:r>
              <a:rPr lang="th-TH" sz="3200" b="1" dirty="0" err="1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ก.ย</a:t>
            </a: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2552)</a:t>
            </a:r>
            <a:endParaRPr lang="th-TH" sz="3200" b="1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พับมุม 3"/>
          <p:cNvSpPr/>
          <p:nvPr/>
        </p:nvSpPr>
        <p:spPr>
          <a:xfrm>
            <a:off x="142875" y="1643063"/>
            <a:ext cx="8715375" cy="1714500"/>
          </a:xfrm>
          <a:prstGeom prst="foldedCorner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 sz="2800" b="1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Wingdings" pitchFamily="2" charset="2"/>
              <a:buChar char="q"/>
              <a:defRPr/>
            </a:pP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หนังสือเวียน</a:t>
            </a:r>
            <a:r>
              <a:rPr lang="th-TH" sz="28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สำนักนายกรัฐมนตรี ที่ </a:t>
            </a:r>
            <a:r>
              <a:rPr lang="th-TH" sz="2800" b="1" i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2800" b="1" i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1441 </a:t>
            </a:r>
            <a:r>
              <a:rPr lang="th-TH" sz="28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8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28 </a:t>
            </a:r>
            <a:r>
              <a:rPr lang="th-TH" sz="28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พ.ย. </a:t>
            </a: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2539) </a:t>
            </a:r>
          </a:p>
          <a:p>
            <a:pPr algn="ctr">
              <a:buFont typeface="Wingdings" pitchFamily="2" charset="2"/>
              <a:buChar char="q"/>
              <a:defRPr/>
            </a:pP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8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ผลงานของผู้รับจ้างไว้ว่าต้องเป็นผลงานก่อสร้างประเภทเดียวกันกับงานที่ประกวดราคาในวงเงินไม่น้อยกว่า</a:t>
            </a: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............บาท </a:t>
            </a:r>
            <a:r>
              <a:rPr lang="th-TH" sz="28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นั้น </a:t>
            </a:r>
          </a:p>
        </p:txBody>
      </p:sp>
      <p:sp>
        <p:nvSpPr>
          <p:cNvPr id="6" name="พับมุม 5"/>
          <p:cNvSpPr/>
          <p:nvPr/>
        </p:nvSpPr>
        <p:spPr>
          <a:xfrm>
            <a:off x="430876" y="3212976"/>
            <a:ext cx="8533612" cy="3357562"/>
          </a:xfrm>
          <a:prstGeom prst="foldedCorner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Wingdings" pitchFamily="2" charset="2"/>
              <a:buChar char="q"/>
              <a:defRPr/>
            </a:pPr>
            <a:endParaRPr lang="th-TH" sz="30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มี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วัตถุประสงค์นอกจากจะให้ได้ตัวผู้รับจ้างที่มี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ประสบการณ์</a:t>
            </a:r>
          </a:p>
          <a:p>
            <a:pPr>
              <a:defRPr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งานก่อสร้างประเภทเดียวกันแล้ว ยังคำนึงถึงมูลค่าของราคาค่า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</a:t>
            </a:r>
          </a:p>
          <a:p>
            <a:pPr>
              <a:defRPr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ผู้รับจ้างเคยดำเนินการ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มาแล้ว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ซึ่ง</a:t>
            </a:r>
            <a:r>
              <a:rPr lang="th-TH" sz="30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การจะได้เห็นถึงความสามารถได้  </a:t>
            </a:r>
            <a:r>
              <a:rPr lang="th-TH" sz="30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ก็</a:t>
            </a:r>
            <a:r>
              <a:rPr lang="th-TH" sz="30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ย่อมจะต้องเป็น</a:t>
            </a:r>
            <a:r>
              <a:rPr lang="th-TH" sz="30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การบริหารภายใต้การจ้างเดียวกัน มิใช่การจ้างหลายๆ </a:t>
            </a:r>
            <a:r>
              <a:rPr lang="th-TH" sz="30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สัญญามา</a:t>
            </a:r>
            <a:r>
              <a:rPr lang="th-TH" sz="30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รวมกัน ดังนั้น </a:t>
            </a:r>
            <a:r>
              <a:rPr lang="th-TH" sz="30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30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เข้าเสนอราคา จึงต้องเสนอผลงานในสัญญาเดียวเท่านั้น</a:t>
            </a:r>
            <a:r>
              <a:rPr lang="th-TH" sz="3000" b="1" i="1" u="sng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 rot="19162297">
            <a:off x="7580435" y="2720765"/>
            <a:ext cx="1224136" cy="12890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4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24" name="Elbow Connector 23"/>
          <p:cNvCxnSpPr/>
          <p:nvPr/>
        </p:nvCxnSpPr>
        <p:spPr>
          <a:xfrm flipV="1">
            <a:off x="0" y="6021288"/>
            <a:ext cx="9144000" cy="720080"/>
          </a:xfrm>
          <a:prstGeom prst="bentConnector3">
            <a:avLst>
              <a:gd name="adj1" fmla="val 44651"/>
            </a:avLst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flipV="1">
            <a:off x="0" y="5877272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flipV="1">
            <a:off x="0" y="548680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flipV="1">
            <a:off x="0" y="620688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5536" y="692696"/>
          <a:ext cx="54006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03848" y="-1339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กฎกระทรวง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</a:t>
            </a:fld>
            <a:endParaRPr lang="th-TH" dirty="0"/>
          </a:p>
        </p:txBody>
      </p:sp>
      <p:sp>
        <p:nvSpPr>
          <p:cNvPr id="7" name="Oval 6"/>
          <p:cNvSpPr/>
          <p:nvPr/>
        </p:nvSpPr>
        <p:spPr>
          <a:xfrm>
            <a:off x="395536" y="836712"/>
            <a:ext cx="720080" cy="72008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5536" y="2060848"/>
            <a:ext cx="72008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36" y="3068960"/>
            <a:ext cx="720080" cy="72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5536" y="4293096"/>
            <a:ext cx="720080" cy="72008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5536" y="5445224"/>
            <a:ext cx="72008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796136" y="692696"/>
            <a:ext cx="1512168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ราชกิจจา</a:t>
            </a:r>
            <a:r>
              <a:rPr lang="th-TH" sz="18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796136" y="119675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796136" y="2218854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796136" y="321297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796136" y="443711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796136" y="558924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7452320" y="620688"/>
            <a:ext cx="1296144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วันที่ใช้บังคับ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380312" y="121074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380312" y="2218854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7380312" y="322696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380312" y="445110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380312" y="558924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79512" y="142875"/>
            <a:ext cx="8784976" cy="1143000"/>
          </a:xfrm>
          <a:solidFill>
            <a:srgbClr val="FFFF00"/>
          </a:solidFill>
          <a:ln w="12700">
            <a:solidFill>
              <a:srgbClr val="D60093"/>
            </a:solidFill>
          </a:ln>
        </p:spPr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ประกาศจ้างติดตั้งระบบสุขาภิบาลและป้องกันอัคคีภัย</a:t>
            </a:r>
            <a:b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ต้องไม่กำหนดแยกรายชนิดผลงาน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sz="half" idx="1"/>
          </p:nvPr>
        </p:nvSpPr>
        <p:spPr>
          <a:xfrm>
            <a:off x="214313" y="2204863"/>
            <a:ext cx="8678167" cy="4032449"/>
          </a:xfr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0000CC"/>
            </a:solidFill>
          </a:ln>
        </p:spPr>
        <p:txBody>
          <a:bodyPr>
            <a:normAutofit lnSpcReduction="10000"/>
          </a:bodyPr>
          <a:lstStyle/>
          <a:p>
            <a:r>
              <a:rPr lang="th-TH" sz="32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หน่วยงานกำหนดในประกาศว่า “ผู้เข้าเสนอราคาต้องมีผลงานติดตั้งระบบสุขาภิบาลและหรือระบบป้องกันอัคคีภัย และหรือระบบไฟฟ้าและสื่อสาร </a:t>
            </a:r>
            <a:r>
              <a:rPr lang="th-TH" sz="32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ที่มีวงเงินค่าก่อสร้างไม่น้อยกว่า 7,500,000 บาท ต่อหนึ่งสัญญา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” เป็นการกำหนดข้อความที่แตกต่างจากเงื่อนไขตัวอย่างเอกสารประกวดราคาที่กำหนดไว้</a:t>
            </a:r>
          </a:p>
          <a:p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เนื่องจาก คำว่า</a:t>
            </a:r>
            <a:r>
              <a:rPr lang="en-US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ต้องเป็นผลงานก่อสร้างประเภทเดียวกันกับงานที่ประกวดราคา</a:t>
            </a:r>
            <a:r>
              <a:rPr lang="en-US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หมายถึง</a:t>
            </a:r>
            <a:r>
              <a:rPr lang="th-TH" sz="32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การใช้เทคนิคเดียวกันกับงานที่ประกวดราคาจ้างก่อสร้างนั้น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560E6-7ED5-46DE-ACF5-7F7E5186DD39}" type="slidenum">
              <a:rPr lang="en-US" smtClean="0"/>
              <a:pPr>
                <a:defRPr/>
              </a:pPr>
              <a:t>120</a:t>
            </a:fld>
            <a:endParaRPr lang="th-TH"/>
          </a:p>
        </p:txBody>
      </p:sp>
      <p:sp>
        <p:nvSpPr>
          <p:cNvPr id="7" name="Flowchart: Terminator 6"/>
          <p:cNvSpPr/>
          <p:nvPr/>
        </p:nvSpPr>
        <p:spPr>
          <a:xfrm>
            <a:off x="0" y="1501329"/>
            <a:ext cx="9143999" cy="559519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(แนววินิจฉัยด่วนที่สุด 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ที่ </a:t>
            </a:r>
            <a:r>
              <a:rPr lang="th-TH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กว</a:t>
            </a:r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พอ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) 0421.3/03660 </a:t>
            </a:r>
            <a:r>
              <a:rPr lang="th-TH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13 ก.พ. 2551)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Oval 5"/>
          <p:cNvSpPr/>
          <p:nvPr/>
        </p:nvSpPr>
        <p:spPr>
          <a:xfrm rot="19162297">
            <a:off x="7656803" y="505016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98891-7CC2-4EBF-B308-5BC92576D7AE}" type="slidenum">
              <a:rPr lang="en-US" smtClean="0"/>
              <a:pPr>
                <a:defRPr/>
              </a:pPr>
              <a:t>121</a:t>
            </a:fld>
            <a:endParaRPr lang="th-TH"/>
          </a:p>
        </p:txBody>
      </p:sp>
      <p:sp>
        <p:nvSpPr>
          <p:cNvPr id="3" name="Rounded Rectangle 2"/>
          <p:cNvSpPr/>
          <p:nvPr/>
        </p:nvSpPr>
        <p:spPr>
          <a:xfrm>
            <a:off x="251520" y="357189"/>
            <a:ext cx="8606730" cy="54480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2" charset="2"/>
              <a:buChar char="q"/>
              <a:defRPr/>
            </a:pPr>
            <a:endParaRPr lang="th-TH" sz="3200" b="1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th-TH" sz="3200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ผลงาน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ก่อสร้างที่ผู้เสนอราคาจะยื่น จึงไม่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จำต้องมี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เนื้องานครบถ้วนตามที่งานประกวดราคาจ้าง</a:t>
            </a:r>
          </a:p>
          <a:p>
            <a:pPr algn="ctr">
              <a:defRPr/>
            </a:pPr>
            <a:endParaRPr lang="th-TH" sz="3200" b="1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th-TH" sz="3200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การกำหนดเงื่อนไขในเรื่องผลงาน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ก่อสร้างจะต้อง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พิจารณาผลงานรวมทั้งสัญญา โดยไม่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สมควรแยกราย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ชนิดของผลงานตามสัญญา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อีก</a:t>
            </a:r>
          </a:p>
          <a:p>
            <a:pPr>
              <a:defRPr/>
            </a:pPr>
            <a:endParaRPr lang="th-TH" sz="32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th-TH" sz="3200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กำหนดเงื่อนไขดังกล่าว อาจเป็นการกีด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กันผู้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เสนอราคารายใดมิให้มีโอกาสเข้าแข่งขันกันในการเสนอราคาอย่างเป็นธรรม</a:t>
            </a:r>
          </a:p>
          <a:p>
            <a:pPr>
              <a:defRPr/>
            </a:pPr>
            <a:endParaRPr lang="th-TH" sz="3200" b="1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Wingdings" pitchFamily="2" charset="2"/>
              <a:buChar char="q"/>
              <a:defRPr/>
            </a:pP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Oval 3"/>
          <p:cNvSpPr/>
          <p:nvPr/>
        </p:nvSpPr>
        <p:spPr>
          <a:xfrm rot="1241962">
            <a:off x="651923" y="4996390"/>
            <a:ext cx="1265621" cy="12744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ChangeArrowheads="1"/>
          </p:cNvSpPr>
          <p:nvPr/>
        </p:nvSpPr>
        <p:spPr bwMode="auto">
          <a:xfrm>
            <a:off x="755650" y="1508125"/>
            <a:ext cx="80645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 i="1" dirty="0">
                <a:solidFill>
                  <a:srgbClr val="6600CC"/>
                </a:solidFill>
                <a:latin typeface="EucrosiaUPC" pitchFamily="18" charset="-34"/>
                <a:cs typeface="EucrosiaUPC" pitchFamily="18" charset="-34"/>
              </a:rPr>
              <a:t>***</a:t>
            </a:r>
            <a:r>
              <a:rPr lang="th-TH" sz="32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งานซื้อ / จ้าง ทั่วไป </a:t>
            </a:r>
            <a:r>
              <a:rPr lang="th-TH" sz="3200" b="1" i="1" dirty="0">
                <a:solidFill>
                  <a:srgbClr val="6600CC"/>
                </a:solidFill>
                <a:latin typeface="EucrosiaUPC" pitchFamily="18" charset="-34"/>
                <a:cs typeface="EucrosiaUPC" pitchFamily="18" charset="-34"/>
              </a:rPr>
              <a:t>***</a:t>
            </a:r>
          </a:p>
          <a:p>
            <a:endParaRPr lang="th-TH" sz="3200" b="1" i="1" dirty="0">
              <a:solidFill>
                <a:srgbClr val="6600CC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200" b="1" i="1" dirty="0">
                <a:latin typeface="EucrosiaUPC" pitchFamily="18" charset="-34"/>
                <a:cs typeface="EucrosiaUPC" pitchFamily="18" charset="-34"/>
              </a:rPr>
              <a:t>                     ไม่มีหลักเกณฑ์เรื่องการกำหนดผลงาน</a:t>
            </a:r>
          </a:p>
          <a:p>
            <a:r>
              <a:rPr lang="th-TH" sz="3200" b="1" i="1" dirty="0" smtClean="0">
                <a:latin typeface="EucrosiaUPC" pitchFamily="18" charset="-34"/>
                <a:cs typeface="EucrosiaUPC" pitchFamily="18" charset="-34"/>
              </a:rPr>
              <a:t>                     </a:t>
            </a:r>
            <a:r>
              <a:rPr lang="th-TH" sz="3200" b="1" i="1" dirty="0">
                <a:latin typeface="EucrosiaUPC" pitchFamily="18" charset="-34"/>
                <a:cs typeface="EucrosiaUPC" pitchFamily="18" charset="-34"/>
              </a:rPr>
              <a:t>แต่หากจำเป็นต้องกำหนด ก็เป็นดุลยพินิจ</a:t>
            </a:r>
          </a:p>
          <a:p>
            <a:r>
              <a:rPr lang="th-TH" sz="3200" b="1" i="1" dirty="0">
                <a:latin typeface="EucrosiaUPC" pitchFamily="18" charset="-34"/>
                <a:cs typeface="EucrosiaUPC" pitchFamily="18" charset="-34"/>
              </a:rPr>
              <a:t>                    ของส่วนราชการที่จะอนุโลมนำหลักเกณฑ์</a:t>
            </a:r>
          </a:p>
          <a:p>
            <a:r>
              <a:rPr lang="th-TH" sz="3200" b="1" i="1" dirty="0">
                <a:latin typeface="EucrosiaUPC" pitchFamily="18" charset="-34"/>
                <a:cs typeface="EucrosiaUPC" pitchFamily="18" charset="-34"/>
              </a:rPr>
              <a:t>                    ของงานก่อสร้างมาใช้ได้</a:t>
            </a:r>
          </a:p>
          <a:p>
            <a:r>
              <a:rPr lang="th-TH" sz="3200" b="1" i="1" dirty="0">
                <a:latin typeface="EucrosiaUPC" pitchFamily="18" charset="-34"/>
                <a:cs typeface="EucrosiaUPC" pitchFamily="18" charset="-34"/>
              </a:rPr>
              <a:t>                     </a:t>
            </a:r>
            <a:r>
              <a:rPr 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(แนววินิจฉัยของ </a:t>
            </a:r>
            <a:r>
              <a:rPr lang="th-TH" sz="32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r>
              <a:rPr 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endParaRPr lang="th-TH" sz="32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sz="32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200" b="1" i="1" u="sng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ทุนจดทะเบียน</a:t>
            </a:r>
            <a:r>
              <a:rPr lang="th-TH" sz="32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กำหนดไม่ได้</a:t>
            </a:r>
            <a:r>
              <a:rPr 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(แนววินิจฉัยของ </a:t>
            </a:r>
            <a:r>
              <a:rPr lang="th-TH" sz="32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r>
              <a:rPr 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</p:txBody>
      </p:sp>
      <p:sp>
        <p:nvSpPr>
          <p:cNvPr id="63491" name="Oval 18"/>
          <p:cNvSpPr>
            <a:spLocks noChangeArrowheads="1"/>
          </p:cNvSpPr>
          <p:nvPr/>
        </p:nvSpPr>
        <p:spPr bwMode="auto">
          <a:xfrm>
            <a:off x="1982788" y="2492375"/>
            <a:ext cx="285750" cy="288925"/>
          </a:xfrm>
          <a:prstGeom prst="ellipse">
            <a:avLst/>
          </a:prstGeom>
          <a:solidFill>
            <a:srgbClr val="FF3300"/>
          </a:solidFill>
          <a:ln w="38100" cmpd="dbl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3492" name="Oval 19"/>
          <p:cNvSpPr>
            <a:spLocks noChangeArrowheads="1"/>
          </p:cNvSpPr>
          <p:nvPr/>
        </p:nvSpPr>
        <p:spPr bwMode="auto">
          <a:xfrm>
            <a:off x="1981200" y="3213100"/>
            <a:ext cx="287338" cy="287338"/>
          </a:xfrm>
          <a:prstGeom prst="ellipse">
            <a:avLst/>
          </a:prstGeom>
          <a:solidFill>
            <a:srgbClr val="FF3300"/>
          </a:solidFill>
          <a:ln w="38100" cmpd="dbl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3507" name="Rectangle 24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63508" name="Rectangle 25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3509" name="Rectangle 26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3510" name="Rectangle 27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683568" y="2420888"/>
            <a:ext cx="1784350" cy="3962401"/>
            <a:chOff x="350" y="1480"/>
            <a:chExt cx="1124" cy="2496"/>
          </a:xfrm>
        </p:grpSpPr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350" y="3385"/>
              <a:ext cx="353" cy="591"/>
              <a:chOff x="3298" y="607"/>
              <a:chExt cx="1090" cy="1709"/>
            </a:xfrm>
          </p:grpSpPr>
          <p:sp>
            <p:nvSpPr>
              <p:cNvPr id="136206" name="Oval 14"/>
              <p:cNvSpPr>
                <a:spLocks noChangeArrowheads="1"/>
              </p:cNvSpPr>
              <p:nvPr/>
            </p:nvSpPr>
            <p:spPr bwMode="gray">
              <a:xfrm>
                <a:off x="3298" y="607"/>
                <a:ext cx="1090" cy="1046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235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 sz="3200" b="1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63505" name="Freeform 15"/>
              <p:cNvSpPr>
                <a:spLocks/>
              </p:cNvSpPr>
              <p:nvPr/>
            </p:nvSpPr>
            <p:spPr bwMode="gray">
              <a:xfrm>
                <a:off x="3424" y="607"/>
                <a:ext cx="841" cy="394"/>
              </a:xfrm>
              <a:custGeom>
                <a:avLst/>
                <a:gdLst>
                  <a:gd name="T0" fmla="*/ 710 w 1321"/>
                  <a:gd name="T1" fmla="*/ 87 h 712"/>
                  <a:gd name="T2" fmla="*/ 719 w 1321"/>
                  <a:gd name="T3" fmla="*/ 97 h 712"/>
                  <a:gd name="T4" fmla="*/ 721 w 1321"/>
                  <a:gd name="T5" fmla="*/ 106 h 712"/>
                  <a:gd name="T6" fmla="*/ 718 w 1321"/>
                  <a:gd name="T7" fmla="*/ 113 h 712"/>
                  <a:gd name="T8" fmla="*/ 709 w 1321"/>
                  <a:gd name="T9" fmla="*/ 120 h 712"/>
                  <a:gd name="T10" fmla="*/ 695 w 1321"/>
                  <a:gd name="T11" fmla="*/ 127 h 712"/>
                  <a:gd name="T12" fmla="*/ 677 w 1321"/>
                  <a:gd name="T13" fmla="*/ 132 h 712"/>
                  <a:gd name="T14" fmla="*/ 653 w 1321"/>
                  <a:gd name="T15" fmla="*/ 137 h 712"/>
                  <a:gd name="T16" fmla="*/ 627 w 1321"/>
                  <a:gd name="T17" fmla="*/ 142 h 712"/>
                  <a:gd name="T18" fmla="*/ 597 w 1321"/>
                  <a:gd name="T19" fmla="*/ 146 h 712"/>
                  <a:gd name="T20" fmla="*/ 563 w 1321"/>
                  <a:gd name="T21" fmla="*/ 149 h 712"/>
                  <a:gd name="T22" fmla="*/ 528 w 1321"/>
                  <a:gd name="T23" fmla="*/ 151 h 712"/>
                  <a:gd name="T24" fmla="*/ 490 w 1321"/>
                  <a:gd name="T25" fmla="*/ 154 h 712"/>
                  <a:gd name="T26" fmla="*/ 450 w 1321"/>
                  <a:gd name="T27" fmla="*/ 155 h 712"/>
                  <a:gd name="T28" fmla="*/ 435 w 1321"/>
                  <a:gd name="T29" fmla="*/ 155 h 712"/>
                  <a:gd name="T30" fmla="*/ 260 w 1321"/>
                  <a:gd name="T31" fmla="*/ 155 h 712"/>
                  <a:gd name="T32" fmla="*/ 258 w 1321"/>
                  <a:gd name="T33" fmla="*/ 155 h 712"/>
                  <a:gd name="T34" fmla="*/ 223 w 1321"/>
                  <a:gd name="T35" fmla="*/ 155 h 712"/>
                  <a:gd name="T36" fmla="*/ 190 w 1321"/>
                  <a:gd name="T37" fmla="*/ 154 h 712"/>
                  <a:gd name="T38" fmla="*/ 159 w 1321"/>
                  <a:gd name="T39" fmla="*/ 152 h 712"/>
                  <a:gd name="T40" fmla="*/ 129 w 1321"/>
                  <a:gd name="T41" fmla="*/ 151 h 712"/>
                  <a:gd name="T42" fmla="*/ 102 w 1321"/>
                  <a:gd name="T43" fmla="*/ 148 h 712"/>
                  <a:gd name="T44" fmla="*/ 78 w 1321"/>
                  <a:gd name="T45" fmla="*/ 144 h 712"/>
                  <a:gd name="T46" fmla="*/ 55 w 1321"/>
                  <a:gd name="T47" fmla="*/ 142 h 712"/>
                  <a:gd name="T48" fmla="*/ 38 w 1321"/>
                  <a:gd name="T49" fmla="*/ 138 h 712"/>
                  <a:gd name="T50" fmla="*/ 20 w 1321"/>
                  <a:gd name="T51" fmla="*/ 133 h 712"/>
                  <a:gd name="T52" fmla="*/ 11 w 1321"/>
                  <a:gd name="T53" fmla="*/ 127 h 712"/>
                  <a:gd name="T54" fmla="*/ 4 w 1321"/>
                  <a:gd name="T55" fmla="*/ 121 h 712"/>
                  <a:gd name="T56" fmla="*/ 0 w 1321"/>
                  <a:gd name="T57" fmla="*/ 115 h 712"/>
                  <a:gd name="T58" fmla="*/ 0 w 1321"/>
                  <a:gd name="T59" fmla="*/ 114 h 712"/>
                  <a:gd name="T60" fmla="*/ 3 w 1321"/>
                  <a:gd name="T61" fmla="*/ 106 h 712"/>
                  <a:gd name="T62" fmla="*/ 10 w 1321"/>
                  <a:gd name="T63" fmla="*/ 97 h 712"/>
                  <a:gd name="T64" fmla="*/ 27 w 1321"/>
                  <a:gd name="T65" fmla="*/ 81 h 712"/>
                  <a:gd name="T66" fmla="*/ 50 w 1321"/>
                  <a:gd name="T67" fmla="*/ 65 h 712"/>
                  <a:gd name="T68" fmla="*/ 80 w 1321"/>
                  <a:gd name="T69" fmla="*/ 51 h 712"/>
                  <a:gd name="T70" fmla="*/ 111 w 1321"/>
                  <a:gd name="T71" fmla="*/ 38 h 712"/>
                  <a:gd name="T72" fmla="*/ 147 w 1321"/>
                  <a:gd name="T73" fmla="*/ 27 h 712"/>
                  <a:gd name="T74" fmla="*/ 187 w 1321"/>
                  <a:gd name="T75" fmla="*/ 18 h 712"/>
                  <a:gd name="T76" fmla="*/ 227 w 1321"/>
                  <a:gd name="T77" fmla="*/ 10 h 712"/>
                  <a:gd name="T78" fmla="*/ 272 w 1321"/>
                  <a:gd name="T79" fmla="*/ 5 h 712"/>
                  <a:gd name="T80" fmla="*/ 317 w 1321"/>
                  <a:gd name="T81" fmla="*/ 2 h 712"/>
                  <a:gd name="T82" fmla="*/ 365 w 1321"/>
                  <a:gd name="T83" fmla="*/ 0 h 712"/>
                  <a:gd name="T84" fmla="*/ 365 w 1321"/>
                  <a:gd name="T85" fmla="*/ 0 h 712"/>
                  <a:gd name="T86" fmla="*/ 414 w 1321"/>
                  <a:gd name="T87" fmla="*/ 2 h 712"/>
                  <a:gd name="T88" fmla="*/ 463 w 1321"/>
                  <a:gd name="T89" fmla="*/ 5 h 712"/>
                  <a:gd name="T90" fmla="*/ 509 w 1321"/>
                  <a:gd name="T91" fmla="*/ 11 h 712"/>
                  <a:gd name="T92" fmla="*/ 552 w 1321"/>
                  <a:gd name="T93" fmla="*/ 20 h 712"/>
                  <a:gd name="T94" fmla="*/ 591 w 1321"/>
                  <a:gd name="T95" fmla="*/ 30 h 712"/>
                  <a:gd name="T96" fmla="*/ 628 w 1321"/>
                  <a:gd name="T97" fmla="*/ 43 h 712"/>
                  <a:gd name="T98" fmla="*/ 660 w 1321"/>
                  <a:gd name="T99" fmla="*/ 56 h 712"/>
                  <a:gd name="T100" fmla="*/ 688 w 1321"/>
                  <a:gd name="T101" fmla="*/ 71 h 712"/>
                  <a:gd name="T102" fmla="*/ 710 w 1321"/>
                  <a:gd name="T103" fmla="*/ 87 h 712"/>
                  <a:gd name="T104" fmla="*/ 710 w 1321"/>
                  <a:gd name="T105" fmla="*/ 8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3200" b="1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63506" name="Text Box 16"/>
              <p:cNvSpPr txBox="1">
                <a:spLocks noChangeArrowheads="1"/>
              </p:cNvSpPr>
              <p:nvPr/>
            </p:nvSpPr>
            <p:spPr bwMode="gray">
              <a:xfrm>
                <a:off x="3664" y="1252"/>
                <a:ext cx="359" cy="10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endParaRPr lang="en-US" sz="3200" b="1">
                  <a:solidFill>
                    <a:srgbClr val="FFFFFF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1111" y="1480"/>
              <a:ext cx="363" cy="363"/>
              <a:chOff x="2016" y="1920"/>
              <a:chExt cx="1680" cy="1680"/>
            </a:xfrm>
          </p:grpSpPr>
          <p:sp>
            <p:nvSpPr>
              <p:cNvPr id="136214" name="Oval 22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63503" name="Freeform 23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1111" y="1933"/>
              <a:ext cx="363" cy="393"/>
              <a:chOff x="3938" y="1968"/>
              <a:chExt cx="430" cy="473"/>
            </a:xfrm>
          </p:grpSpPr>
          <p:grpSp>
            <p:nvGrpSpPr>
              <p:cNvPr id="7" name="Group 26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136219" name="Oval 27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62353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 b="1"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63501" name="Freeform 28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095 w 1321"/>
                    <a:gd name="T1" fmla="*/ 141 h 712"/>
                    <a:gd name="T2" fmla="*/ 1109 w 1321"/>
                    <a:gd name="T3" fmla="*/ 156 h 712"/>
                    <a:gd name="T4" fmla="*/ 1112 w 1321"/>
                    <a:gd name="T5" fmla="*/ 170 h 712"/>
                    <a:gd name="T6" fmla="*/ 1107 w 1321"/>
                    <a:gd name="T7" fmla="*/ 182 h 712"/>
                    <a:gd name="T8" fmla="*/ 1093 w 1321"/>
                    <a:gd name="T9" fmla="*/ 192 h 712"/>
                    <a:gd name="T10" fmla="*/ 1071 w 1321"/>
                    <a:gd name="T11" fmla="*/ 204 h 712"/>
                    <a:gd name="T12" fmla="*/ 1043 w 1321"/>
                    <a:gd name="T13" fmla="*/ 213 h 712"/>
                    <a:gd name="T14" fmla="*/ 1007 w 1321"/>
                    <a:gd name="T15" fmla="*/ 221 h 712"/>
                    <a:gd name="T16" fmla="*/ 966 w 1321"/>
                    <a:gd name="T17" fmla="*/ 229 h 712"/>
                    <a:gd name="T18" fmla="*/ 919 w 1321"/>
                    <a:gd name="T19" fmla="*/ 235 h 712"/>
                    <a:gd name="T20" fmla="*/ 868 w 1321"/>
                    <a:gd name="T21" fmla="*/ 240 h 712"/>
                    <a:gd name="T22" fmla="*/ 814 w 1321"/>
                    <a:gd name="T23" fmla="*/ 243 h 712"/>
                    <a:gd name="T24" fmla="*/ 754 w 1321"/>
                    <a:gd name="T25" fmla="*/ 248 h 712"/>
                    <a:gd name="T26" fmla="*/ 694 w 1321"/>
                    <a:gd name="T27" fmla="*/ 249 h 712"/>
                    <a:gd name="T28" fmla="*/ 670 w 1321"/>
                    <a:gd name="T29" fmla="*/ 250 h 712"/>
                    <a:gd name="T30" fmla="*/ 401 w 1321"/>
                    <a:gd name="T31" fmla="*/ 250 h 712"/>
                    <a:gd name="T32" fmla="*/ 397 w 1321"/>
                    <a:gd name="T33" fmla="*/ 250 h 712"/>
                    <a:gd name="T34" fmla="*/ 344 w 1321"/>
                    <a:gd name="T35" fmla="*/ 249 h 712"/>
                    <a:gd name="T36" fmla="*/ 293 w 1321"/>
                    <a:gd name="T37" fmla="*/ 248 h 712"/>
                    <a:gd name="T38" fmla="*/ 245 w 1321"/>
                    <a:gd name="T39" fmla="*/ 245 h 712"/>
                    <a:gd name="T40" fmla="*/ 199 w 1321"/>
                    <a:gd name="T41" fmla="*/ 242 h 712"/>
                    <a:gd name="T42" fmla="*/ 158 w 1321"/>
                    <a:gd name="T43" fmla="*/ 238 h 712"/>
                    <a:gd name="T44" fmla="*/ 120 w 1321"/>
                    <a:gd name="T45" fmla="*/ 232 h 712"/>
                    <a:gd name="T46" fmla="*/ 84 w 1321"/>
                    <a:gd name="T47" fmla="*/ 228 h 712"/>
                    <a:gd name="T48" fmla="*/ 58 w 1321"/>
                    <a:gd name="T49" fmla="*/ 222 h 712"/>
                    <a:gd name="T50" fmla="*/ 30 w 1321"/>
                    <a:gd name="T51" fmla="*/ 214 h 712"/>
                    <a:gd name="T52" fmla="*/ 18 w 1321"/>
                    <a:gd name="T53" fmla="*/ 205 h 712"/>
                    <a:gd name="T54" fmla="*/ 6 w 1321"/>
                    <a:gd name="T55" fmla="*/ 195 h 712"/>
                    <a:gd name="T56" fmla="*/ 0 w 1321"/>
                    <a:gd name="T57" fmla="*/ 184 h 712"/>
                    <a:gd name="T58" fmla="*/ 0 w 1321"/>
                    <a:gd name="T59" fmla="*/ 183 h 712"/>
                    <a:gd name="T60" fmla="*/ 4 w 1321"/>
                    <a:gd name="T61" fmla="*/ 170 h 712"/>
                    <a:gd name="T62" fmla="*/ 16 w 1321"/>
                    <a:gd name="T63" fmla="*/ 157 h 712"/>
                    <a:gd name="T64" fmla="*/ 42 w 1321"/>
                    <a:gd name="T65" fmla="*/ 130 h 712"/>
                    <a:gd name="T66" fmla="*/ 77 w 1321"/>
                    <a:gd name="T67" fmla="*/ 105 h 712"/>
                    <a:gd name="T68" fmla="*/ 124 w 1321"/>
                    <a:gd name="T69" fmla="*/ 83 h 712"/>
                    <a:gd name="T70" fmla="*/ 172 w 1321"/>
                    <a:gd name="T71" fmla="*/ 61 h 712"/>
                    <a:gd name="T72" fmla="*/ 227 w 1321"/>
                    <a:gd name="T73" fmla="*/ 43 h 712"/>
                    <a:gd name="T74" fmla="*/ 287 w 1321"/>
                    <a:gd name="T75" fmla="*/ 29 h 712"/>
                    <a:gd name="T76" fmla="*/ 349 w 1321"/>
                    <a:gd name="T77" fmla="*/ 16 h 712"/>
                    <a:gd name="T78" fmla="*/ 419 w 1321"/>
                    <a:gd name="T79" fmla="*/ 8 h 712"/>
                    <a:gd name="T80" fmla="*/ 489 w 1321"/>
                    <a:gd name="T81" fmla="*/ 4 h 712"/>
                    <a:gd name="T82" fmla="*/ 562 w 1321"/>
                    <a:gd name="T83" fmla="*/ 0 h 712"/>
                    <a:gd name="T84" fmla="*/ 562 w 1321"/>
                    <a:gd name="T85" fmla="*/ 0 h 712"/>
                    <a:gd name="T86" fmla="*/ 639 w 1321"/>
                    <a:gd name="T87" fmla="*/ 4 h 712"/>
                    <a:gd name="T88" fmla="*/ 713 w 1321"/>
                    <a:gd name="T89" fmla="*/ 8 h 712"/>
                    <a:gd name="T90" fmla="*/ 785 w 1321"/>
                    <a:gd name="T91" fmla="*/ 18 h 712"/>
                    <a:gd name="T92" fmla="*/ 851 w 1321"/>
                    <a:gd name="T93" fmla="*/ 32 h 712"/>
                    <a:gd name="T94" fmla="*/ 911 w 1321"/>
                    <a:gd name="T95" fmla="*/ 48 h 712"/>
                    <a:gd name="T96" fmla="*/ 967 w 1321"/>
                    <a:gd name="T97" fmla="*/ 69 h 712"/>
                    <a:gd name="T98" fmla="*/ 1017 w 1321"/>
                    <a:gd name="T99" fmla="*/ 90 h 712"/>
                    <a:gd name="T100" fmla="*/ 1060 w 1321"/>
                    <a:gd name="T101" fmla="*/ 114 h 712"/>
                    <a:gd name="T102" fmla="*/ 1095 w 1321"/>
                    <a:gd name="T103" fmla="*/ 141 h 712"/>
                    <a:gd name="T104" fmla="*/ 1095 w 1321"/>
                    <a:gd name="T105" fmla="*/ 14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h-TH" sz="1800" b="1"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sp>
            <p:nvSpPr>
              <p:cNvPr id="63499" name="Text Box 29"/>
              <p:cNvSpPr txBox="1">
                <a:spLocks noChangeArrowheads="1"/>
              </p:cNvSpPr>
              <p:nvPr/>
            </p:nvSpPr>
            <p:spPr bwMode="gray">
              <a:xfrm>
                <a:off x="4086" y="2025"/>
                <a:ext cx="137" cy="41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endParaRPr lang="en-US" sz="3000" b="1">
                  <a:solidFill>
                    <a:srgbClr val="FFFFFF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Oval 2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 ว่าด้วยการรับเงินหรือทรัพย์สิน</a:t>
            </a:r>
            <a:b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ที่มีผู้บริจาคให้ทางราชการ พ.ศ. 2526 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/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ข้อ 7 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ห้ามมิให้ส่วนราชการกำหนดเงื่อนไขในการประมูลซื้อทรัพย์สิน จ้างทำของ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หรือให้เช่า ทรัพย์สิน โดยระบุ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ให้ผู้ขาย ผู้รับจ้าง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ผู้เช่าทรัพย์สิน หรือผู้ที่เป็นคู่สัญญากับทางราชการ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ต้องบริจาคเงินหรือ ทรัพย์สินให้แก่ส่วนราชการ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>
              <a:buNone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          ส่วนราชการจะกำหนดเงื่อนไขในการประมูลตามวรรคแรกให้มีการบริจาคทรัพย์สิน ประเภทอสังหาริมทรัพย์รวมทั้งทรัพย์สินที่เป็นส่วนประกอบของอสังหาริมทรัพย์นั้นก็ได้ แต่จะต้องได้รับความเห็นชอบจากกระทรวงการคลังก่อน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124</a:t>
            </a:fld>
            <a:endParaRPr lang="th-TH"/>
          </a:p>
        </p:txBody>
      </p:sp>
      <p:grpSp>
        <p:nvGrpSpPr>
          <p:cNvPr id="5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9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  <p:pic>
        <p:nvPicPr>
          <p:cNvPr id="13" name="รูปภาพ 12" descr="25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280920" cy="500545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04856" cy="710952"/>
          </a:xfr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แนวทางปฏิบัติในการรับของแถม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125</a:t>
            </a:fld>
            <a:endParaRPr lang="th-TH"/>
          </a:p>
        </p:txBody>
      </p:sp>
      <p:grpSp>
        <p:nvGrpSpPr>
          <p:cNvPr id="2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9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  <p:pic>
        <p:nvPicPr>
          <p:cNvPr id="13" name="รูปภาพ 12" descr="254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1268759"/>
            <a:ext cx="7992888" cy="46191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04856" cy="710952"/>
          </a:xfr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แนวทางปฏิบัติในการรับของแถม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เงื่อนไขในการจัดซื้อจัดจ้าง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มนมุมสี่เหลี่ยมด้านเดียวกัน 3"/>
          <p:cNvSpPr/>
          <p:nvPr/>
        </p:nvSpPr>
        <p:spPr>
          <a:xfrm>
            <a:off x="500034" y="1004392"/>
            <a:ext cx="2643206" cy="840432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ดุลพินิจ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ของหน่วยงาน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มนมุมสี่เหลี่ยมด้านเดียวกัน 4"/>
          <p:cNvSpPr/>
          <p:nvPr/>
        </p:nvSpPr>
        <p:spPr>
          <a:xfrm>
            <a:off x="3286116" y="1004392"/>
            <a:ext cx="2643206" cy="840432"/>
          </a:xfrm>
          <a:prstGeom prst="round2Same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กฎหมาย + ระเบียบฯ </a:t>
            </a:r>
            <a:endParaRPr lang="en-US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+ </a:t>
            </a:r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หนังสือเวียน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มนมุมสี่เหลี่ยมด้านเดียวกัน 5"/>
          <p:cNvSpPr/>
          <p:nvPr/>
        </p:nvSpPr>
        <p:spPr>
          <a:xfrm>
            <a:off x="6072198" y="1004392"/>
            <a:ext cx="2643206" cy="840432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กฎหมาย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ที่เกี่ยวข้อง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1844824"/>
            <a:ext cx="2643206" cy="460851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การพิจารณาราคารวม / ราคาต่อรายการ / ราคา</a:t>
            </a:r>
          </a:p>
          <a:p>
            <a:pPr algn="l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ต่อหน่วย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การยืนราคา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การให้หรือขายเอกสาร / แบบรูป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ระยะเวลาเข้าทำสัญญา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การแบ่งงวดงาน/เงิน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การส่งมอบงานและเบิกจ่ายเงินข้ามงวด</a:t>
            </a: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86116" y="1844824"/>
            <a:ext cx="2643206" cy="460851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เกณฑ์การพิจารณาคัดเลือกข้อเสนอ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ราคาที่เสนอต้องรวมภาษี (ถ้ามี) และค่าใช้จ่ายทั้งปวง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ค่าปรับ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การประกันความชำรุดบกพร่อง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การจ่ายเงินล่วงหน้า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หลักประกันต่างๆ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การยึดหลักประกันการเสนอราคา</a:t>
            </a: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072198" y="1844824"/>
            <a:ext cx="2643206" cy="460851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งวดงาน/เงินต้องสัมพันธ์กัน</a:t>
            </a:r>
          </a:p>
          <a:p>
            <a:pPr algn="l"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การจ้างบริการรักษาความปลอดภัย</a:t>
            </a:r>
          </a:p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ขั้นตอ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31264" y="1600378"/>
            <a:ext cx="6024911" cy="492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ปากก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8154" y="2276872"/>
            <a:ext cx="243027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547664" y="476672"/>
            <a:ext cx="6120680" cy="14465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ผลของการจัดทำขอบเขตของงาน</a:t>
            </a:r>
          </a:p>
          <a:p>
            <a:pPr lvl="0" algn="ctr"/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หรือรายละเอียดคุณลักษณะเฉพาะ ?</a:t>
            </a:r>
            <a:endParaRPr lang="th-TH" sz="44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" name="Elbow Connector 3"/>
          <p:cNvCxnSpPr/>
          <p:nvPr/>
        </p:nvCxnSpPr>
        <p:spPr>
          <a:xfrm flipV="1">
            <a:off x="0" y="3789040"/>
            <a:ext cx="9144000" cy="165618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4077072"/>
            <a:ext cx="9144000" cy="1656184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แว่นต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581128"/>
            <a:ext cx="2664296" cy="1129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627784" y="2204864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Spec.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5576" y="3429000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</a:rPr>
              <a:t>เปิดกว้าง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55776" y="3429000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err="1" smtClean="0">
                <a:solidFill>
                  <a:srgbClr val="FF0000"/>
                </a:solidFill>
              </a:rPr>
              <a:t>ล็อค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99992" y="3429000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</a:rPr>
              <a:t>กีดกัน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83768" y="4653136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</a:rPr>
              <a:t>อุทธรณ์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27984" y="4653136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</a:rPr>
              <a:t>ร้องเรียน</a:t>
            </a:r>
            <a:endParaRPr lang="th-TH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363272" cy="1070992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ผลของการกำหนด </a:t>
            </a:r>
            <a:r>
              <a:rPr lang="en-US" sz="4000" b="1" dirty="0" smtClean="0"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 / คุณสมบัติ / เงื่อนไข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500034" y="1484784"/>
            <a:ext cx="2714644" cy="107099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EucrosiaUPC" pitchFamily="18" charset="-34"/>
                <a:cs typeface="EucrosiaUPC" pitchFamily="18" charset="-34"/>
              </a:rPr>
              <a:t>spec.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เครื่องหมายบั้ง 4"/>
          <p:cNvSpPr/>
          <p:nvPr/>
        </p:nvSpPr>
        <p:spPr>
          <a:xfrm>
            <a:off x="3000364" y="1484784"/>
            <a:ext cx="3143272" cy="1070999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เครื่องหมายบั้ง 5"/>
          <p:cNvSpPr/>
          <p:nvPr/>
        </p:nvSpPr>
        <p:spPr>
          <a:xfrm>
            <a:off x="5929322" y="1484784"/>
            <a:ext cx="2928958" cy="1070999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ลูกศรลง 8"/>
          <p:cNvSpPr/>
          <p:nvPr/>
        </p:nvSpPr>
        <p:spPr>
          <a:xfrm>
            <a:off x="1285852" y="2708920"/>
            <a:ext cx="714380" cy="57264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0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10" name="ลูกศรลง 9"/>
          <p:cNvSpPr/>
          <p:nvPr/>
        </p:nvSpPr>
        <p:spPr>
          <a:xfrm>
            <a:off x="4143372" y="2708920"/>
            <a:ext cx="714380" cy="572644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0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11" name="ลูกศรลง 10"/>
          <p:cNvSpPr/>
          <p:nvPr/>
        </p:nvSpPr>
        <p:spPr>
          <a:xfrm>
            <a:off x="6929454" y="2708920"/>
            <a:ext cx="714380" cy="572644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0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28596" y="3356992"/>
            <a:ext cx="8429684" cy="12144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เอื้อประโยชน์ให้ </a:t>
            </a:r>
            <a:r>
              <a:rPr lang="th-TH" sz="30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ยี่ห้อใดยี่ห้อหนึ่ง </a:t>
            </a: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(งานซื้อ)</a:t>
            </a:r>
          </a:p>
          <a:p>
            <a:pPr algn="ctr">
              <a:buFont typeface="Wingdings" pitchFamily="2" charset="2"/>
              <a:buChar char="Ø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เอื้อประโยชน์ให้ </a:t>
            </a:r>
            <a:r>
              <a:rPr lang="th-TH" sz="30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ผู้ประกอบการรายใดรายหนึ่ง </a:t>
            </a: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(งานจ้าง)</a:t>
            </a:r>
            <a:endParaRPr lang="th-TH" sz="3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คำบรรยายภาพแบบลูกศรขึ้น 12"/>
          <p:cNvSpPr/>
          <p:nvPr/>
        </p:nvSpPr>
        <p:spPr>
          <a:xfrm>
            <a:off x="428596" y="4677076"/>
            <a:ext cx="4071966" cy="1560236"/>
          </a:xfrm>
          <a:prstGeom prst="upArrowCallout">
            <a:avLst/>
          </a:prstGeo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ไม่จำเป็น จะกระทำไม่ได้</a:t>
            </a:r>
            <a:endParaRPr lang="th-TH" sz="3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ลูกศรขึ้น 13"/>
          <p:cNvSpPr/>
          <p:nvPr/>
        </p:nvSpPr>
        <p:spPr>
          <a:xfrm>
            <a:off x="4643438" y="4677076"/>
            <a:ext cx="4214842" cy="1560236"/>
          </a:xfrm>
          <a:prstGeom prst="upArrowCallou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ถ้าจำเป็น ดำเนินการได้ ตาม พ.ร.บ. ม.56(1)(ง) หรือ ม.56(2)(ค)</a:t>
            </a:r>
            <a:endParaRPr lang="th-TH" sz="3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9037334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129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4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24" name="Elbow Connector 23"/>
          <p:cNvCxnSpPr/>
          <p:nvPr/>
        </p:nvCxnSpPr>
        <p:spPr>
          <a:xfrm flipV="1">
            <a:off x="0" y="6021288"/>
            <a:ext cx="9144000" cy="720080"/>
          </a:xfrm>
          <a:prstGeom prst="bentConnector3">
            <a:avLst>
              <a:gd name="adj1" fmla="val 44651"/>
            </a:avLst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flipV="1">
            <a:off x="0" y="5877272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flipV="1">
            <a:off x="0" y="548680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flipV="1">
            <a:off x="0" y="620688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5536" y="980728"/>
          <a:ext cx="54006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31840" y="4462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กฎกระทรวง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</a:t>
            </a:fld>
            <a:endParaRPr lang="th-TH" dirty="0"/>
          </a:p>
        </p:txBody>
      </p:sp>
      <p:sp>
        <p:nvSpPr>
          <p:cNvPr id="11" name="Oval 10"/>
          <p:cNvSpPr/>
          <p:nvPr/>
        </p:nvSpPr>
        <p:spPr>
          <a:xfrm>
            <a:off x="395536" y="1052736"/>
            <a:ext cx="648072" cy="6480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5536" y="2060848"/>
            <a:ext cx="648072" cy="6480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5536" y="4221088"/>
            <a:ext cx="648072" cy="64807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9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5445224"/>
            <a:ext cx="648072" cy="6480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10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796136" y="692696"/>
            <a:ext cx="1512168" cy="4320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ราชกิจจา</a:t>
            </a:r>
            <a:r>
              <a:rPr lang="th-TH" sz="18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796136" y="128275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796136" y="2060848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796136" y="537321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7452320" y="620688"/>
            <a:ext cx="1296144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วันที่ใช้บังคับ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380312" y="128275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380312" y="2060848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380312" y="537321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5796136" y="3140968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7380312" y="3140968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 ก.พ.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5536" y="3068960"/>
            <a:ext cx="648072" cy="64807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796136" y="416307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พ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380312" y="416307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28 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พ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6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ประเด็นศึกษา</a:t>
            </a:r>
            <a:endParaRPr lang="th-TH" sz="6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00100" y="1935480"/>
            <a:ext cx="7686700" cy="438912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กฎหมาย ประกาศ ระเบียบ และหลักเกณฑ์ที่เกี่ยวข้อง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จัดทำเมื่อใด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ใครมีหน้าที่จัดทำ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จัดทำอย่างไร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การประกาศราคากลาง ?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ผลของราคากลาง ?</a:t>
            </a:r>
          </a:p>
          <a:p>
            <a:pPr marL="514350" indent="-514350">
              <a:buFont typeface="+mj-lt"/>
              <a:buAutoNum type="arabicPeriod"/>
            </a:pPr>
            <a:endParaRPr lang="en-US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None/>
            </a:pP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1340768"/>
            <a:ext cx="9144000" cy="3600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1484784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อบรม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0042" y="2996952"/>
            <a:ext cx="345243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864096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กฎหมาย ประกาศ ระเบียบ และหลักเกณฑ์ที่เกี่ยวข้อง</a:t>
            </a:r>
            <a:endParaRPr lang="th-TH" sz="3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520" y="1124744"/>
            <a:ext cx="8892480" cy="4749160"/>
          </a:xfrm>
        </p:spPr>
        <p:txBody>
          <a:bodyPr>
            <a:noAutofit/>
          </a:bodyPr>
          <a:lstStyle/>
          <a:p>
            <a:pPr marL="361950" indent="-361950">
              <a:spcBef>
                <a:spcPts val="0"/>
              </a:spcBef>
              <a:buFont typeface="+mj-lt"/>
              <a:buAutoNum type="arabicPeriod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พ.ร.บ. การจัดซื้อจัดจ้างฯ มาตรา 4 (นิยาม “ราคากลาง”) และ มาตรา 63</a:t>
            </a:r>
          </a:p>
          <a:p>
            <a:pPr marL="361950" indent="-361950">
              <a:spcBef>
                <a:spcPts val="0"/>
              </a:spcBef>
              <a:buFont typeface="+mj-lt"/>
              <a:buAutoNum type="arabicPeriod"/>
            </a:pPr>
            <a:r>
              <a:rPr lang="th-TH" sz="2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ประกาศคณะกรรมการราคากลางฯ เรื่อง หลักเกณฑ์และวิธีการกำหนดราคากลางงานก่อสร้าง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th-TH" sz="2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(ฉบับที่ 1 - 4)</a:t>
            </a:r>
          </a:p>
          <a:p>
            <a:pPr marL="542925" indent="-180975" algn="thaiDist">
              <a:spcBef>
                <a:spcPts val="0"/>
              </a:spcBef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แนวทาง วิธีปฏิบัติ และรายละเอียดประกอบการถอดแบบคำนวณราคากลางงานก่อสร้าง</a:t>
            </a:r>
          </a:p>
          <a:p>
            <a:pPr marL="542925" indent="-180975" algn="thaiDist">
              <a:spcBef>
                <a:spcPts val="0"/>
              </a:spcBef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หลักเกณฑ์การคำนวณราคากลางงานก่อสร้างอาคาร</a:t>
            </a:r>
            <a:endParaRPr lang="en-US" sz="2200" i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542925" indent="-180975" algn="thaiDist">
              <a:spcBef>
                <a:spcPts val="0"/>
              </a:spcBef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หลักเกณฑ์การคำนวณราคากลางงานก่อสร้างชลประทาน</a:t>
            </a:r>
            <a:endParaRPr lang="en-US" sz="2200" i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542925" indent="-180975" algn="thaiDist">
              <a:spcBef>
                <a:spcPts val="0"/>
              </a:spcBef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หลักเกณฑ์การคำนวณราคากลางงานก่อสร้างทาง สะพาน และท่อเหลี่ยม</a:t>
            </a:r>
            <a:endParaRPr lang="th-TH" sz="2200" b="1" i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361950" indent="-361950">
              <a:spcBef>
                <a:spcPts val="0"/>
              </a:spcBef>
              <a:buNone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	ระเบียบกระทรวงการคลังว่าด้วยการจัดซื้อจัดจ้างฯ ข้อ 22(3) และ ข้อ 104(4) 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4.	หนังสือกรมบัญชีกลาง ด่วนที่สุด ที่ </a:t>
            </a:r>
            <a:r>
              <a:rPr lang="th-TH" sz="2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0433.2/ว 206 ลงวันที่ 1 พ.ค. 62 เรื่อง แนวทางการประกาศรายละเอียดข้อมูลราคากลาง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</a:t>
            </a:r>
          </a:p>
          <a:p>
            <a:pPr marL="542925" indent="-180975">
              <a:spcBef>
                <a:spcPts val="0"/>
              </a:spcBef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คู่มือแนวทางการประกาศรายละเอียดข้อมูลราคากลาง และการคำนวณราคากลาง</a:t>
            </a:r>
          </a:p>
          <a:p>
            <a:pPr marL="542925" indent="-180975">
              <a:spcBef>
                <a:spcPts val="0"/>
              </a:spcBef>
              <a:buNone/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เกี่ยวกับการจัดซื้อจัดจ้างของหน่วยงานของรัฐ</a:t>
            </a:r>
          </a:p>
          <a:p>
            <a:pPr marL="457200" indent="-457200">
              <a:spcBef>
                <a:spcPts val="0"/>
              </a:spcBef>
              <a:buAutoNum type="arabicPeriod" startAt="5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หนังสือสำนักเลขาธิการคณะรัฐมนตรี ด่วนที่สุด ที่ </a:t>
            </a:r>
            <a:r>
              <a:rPr lang="th-TH" sz="2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0506/ว 128 ลงวันที่ 8 ส.ค. 56 (จ้างที่ปรึกษา)</a:t>
            </a:r>
          </a:p>
          <a:p>
            <a:pPr marL="457200" indent="-457200">
              <a:spcBef>
                <a:spcPts val="0"/>
              </a:spcBef>
              <a:buAutoNum type="arabicPeriod" startAt="6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หนังสือสำนักเลขาธิการคณะรัฐมนตรี ด่วนที่สุด ที่ </a:t>
            </a:r>
            <a:r>
              <a:rPr lang="th-TH" sz="2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0506/ว 134 ลงวันที่ 15 ส.ค. 56</a:t>
            </a:r>
          </a:p>
          <a:p>
            <a:pPr marL="457200" indent="-457200">
              <a:spcBef>
                <a:spcPts val="0"/>
              </a:spcBef>
              <a:buNone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(พัฒนาระบบคอมพิวเตอร์)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7.	แนววินิจฉัยที่สำคัญ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2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spcBef>
                <a:spcPts val="0"/>
              </a:spcBef>
              <a:buNone/>
            </a:pPr>
            <a:endParaRPr 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3600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764704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244827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2600"/>
              </a:lnSpc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พ.ร.บ. ประกอบรัฐธรรมนูญว่าด้วยการป้องกันและปราบปรามการทุจริต พ.ศ. 2542 </a:t>
            </a:r>
          </a:p>
          <a:p>
            <a:pPr algn="ctr">
              <a:lnSpc>
                <a:spcPts val="2600"/>
              </a:lnSpc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แก้ไขเพิ่มเติมโดย พ.ร.บ. ประกอบรัฐธรรมนูญว่าด้วยการป้องกันและปราบปรามการทุจริต</a:t>
            </a:r>
          </a:p>
          <a:p>
            <a:pPr algn="ctr">
              <a:lnSpc>
                <a:spcPts val="2600"/>
              </a:lnSpc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(ฉบับที่ 2) พ.ศ. 2554</a:t>
            </a:r>
          </a:p>
          <a:p>
            <a:pPr>
              <a:lnSpc>
                <a:spcPts val="2600"/>
              </a:lnSpc>
              <a:buFont typeface="Wingdings" pitchFamily="2" charset="2"/>
              <a:buChar char="Ø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มาตรา 103/7 วรรคหนึ่ง ให้หน่วยงานของรัฐดำเนินการจัดทำข้อมูลรายละเอียดค่าใช้จ่ายเกี่ยวกับการจัดซื้อจัดจ้างโดยเฉพาะราคากลางและการคำนวณราคากลางไว้ในระบบข้อมูลทางอิเล็กทรอนิกส์ เพื่อให้ประชาชนสามารถเข้าตรวจดูได้</a:t>
            </a:r>
          </a:p>
          <a:p>
            <a:pPr>
              <a:lnSpc>
                <a:spcPts val="2600"/>
              </a:lnSpc>
              <a:buFont typeface="Wingdings" pitchFamily="2" charset="2"/>
              <a:buChar char="Ø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มาตรา 103/8 ให้คณะกรรมการ ป.ป.ช. มีหน้าที่รายงานต่อคณะรัฐมนตรีเพื่อสั่งการให้หน่วยงานของรัฐจัดทำข้อมูลเกี่ยวกับการจัดซื้อจัดจ้างตามมาตรา 103/7 วรรคหนึ่ง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2708920"/>
            <a:ext cx="2520280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ครม. มีมติ 12 ก.พ. 56 และเห็นชอบให้หน่วยงานของรัฐเปิดเผยราคากลาง และ</a:t>
            </a:r>
            <a:b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การคำนวณราคากลางตามที่คณะกรรมการ ป.ป.ช. เสนอในการจัดซื้อจัดจ้าง </a:t>
            </a:r>
          </a:p>
          <a:p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7 ประเภท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5816" y="2708920"/>
            <a:ext cx="2952328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1. งานก่อสร้าง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2. การจ้างควบคุมงาน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 การจ้างออกแบบ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4. การจ้างที่ปรึกษา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6. การจ้างพัฒนาระบบคอมพิวเตอร์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7. การจัดซื้อจัดจ้างที่มิใช่งานก่อสร้าง</a:t>
            </a:r>
          </a:p>
          <a:p>
            <a:endParaRPr lang="th-TH" sz="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** ให้ประกาศในการจัดซื้อจัดจ้าง     ที่มีวงเงิน</a:t>
            </a:r>
            <a:r>
              <a:rPr lang="th-TH" sz="20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เกินกว่า 1 แสนบาท ขึ้นไป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ไม่ว่าจะเป็นการจัดซื้อจัดจ้าง        ด้วยวิธีการใดๆ ก็ตาม ** </a:t>
            </a:r>
          </a:p>
          <a:p>
            <a:pPr>
              <a:lnSpc>
                <a:spcPts val="2200"/>
              </a:lnSpc>
            </a:pP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84168" y="2708920"/>
            <a:ext cx="2880320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9" name="Picture 8" descr="โลโก้ ปปช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8275" y="2780928"/>
            <a:ext cx="1052117" cy="7575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00192" y="3573016"/>
            <a:ext cx="2592288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/>
            <a:endParaRPr lang="th-TH" sz="16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แนวทางการเปิดเผย</a:t>
            </a: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รายละเอียดค่าใช้จ่ายเกี่ยวกับการจัดซื้อจัดจ้าง</a:t>
            </a: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ราคากลางและการคำนวณราคากลาง</a:t>
            </a: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(ฉบับแก้ไขปรับปรุง)</a:t>
            </a:r>
          </a:p>
          <a:p>
            <a:pPr algn="ctr"/>
            <a:endParaRPr lang="th-TH" sz="1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1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1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ศูนย์กำกับดูแลการจัดซื้อจัดจ้างภาครัฐ</a:t>
            </a:r>
          </a:p>
          <a:p>
            <a:pPr algn="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สำนักงาน ป.ป.ช.</a:t>
            </a:r>
          </a:p>
          <a:p>
            <a:pPr algn="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เดือนธันวาคม ๒๕๕๖</a:t>
            </a:r>
          </a:p>
          <a:p>
            <a:pPr algn="ctr"/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699792" y="4149080"/>
            <a:ext cx="21602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ight Arrow 11"/>
          <p:cNvSpPr/>
          <p:nvPr/>
        </p:nvSpPr>
        <p:spPr>
          <a:xfrm>
            <a:off x="5868144" y="4149080"/>
            <a:ext cx="21602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 rot="19868265">
            <a:off x="3141410" y="1794278"/>
            <a:ext cx="2516544" cy="2477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6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07504" y="116632"/>
            <a:ext cx="8856984" cy="61926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79512" y="116632"/>
            <a:ext cx="8856984" cy="61926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133</a:t>
            </a:fld>
            <a:endParaRPr lang="th-TH"/>
          </a:p>
        </p:txBody>
      </p:sp>
      <p:grpSp>
        <p:nvGrpSpPr>
          <p:cNvPr id="5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20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182866" cy="528062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134</a:t>
            </a:fld>
            <a:endParaRPr lang="th-TH"/>
          </a:p>
        </p:txBody>
      </p:sp>
      <p:grpSp>
        <p:nvGrpSpPr>
          <p:cNvPr id="2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206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09" y="404664"/>
            <a:ext cx="7725523" cy="570029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มนมุมสี่เหลี่ยมด้านเดียวกัน 11"/>
          <p:cNvSpPr/>
          <p:nvPr/>
        </p:nvSpPr>
        <p:spPr>
          <a:xfrm>
            <a:off x="395536" y="1124744"/>
            <a:ext cx="3280448" cy="576064"/>
          </a:xfrm>
          <a:prstGeom prst="round2SameRect">
            <a:avLst/>
          </a:prstGeom>
          <a:solidFill>
            <a:srgbClr val="CCFF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 การเช่า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: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21" name="สี่เหลี่ยมผืนผ้า 13"/>
          <p:cNvSpPr/>
          <p:nvPr/>
        </p:nvSpPr>
        <p:spPr>
          <a:xfrm>
            <a:off x="395536" y="1772816"/>
            <a:ext cx="3280448" cy="504056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การจ้างที่ไม่ใช่งานก่อสร้าง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มนมุมสี่เหลี่ยมด้านเดียวกัน 11"/>
          <p:cNvSpPr/>
          <p:nvPr/>
        </p:nvSpPr>
        <p:spPr>
          <a:xfrm>
            <a:off x="3707904" y="1124744"/>
            <a:ext cx="5152656" cy="576064"/>
          </a:xfrm>
          <a:prstGeom prst="round2Same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เมื่อผู้มีอำนาจได้เห็นชอบหรืออนุมัติรายละเอียดคุณลักษณะเฉพาะ </a:t>
            </a:r>
          </a:p>
        </p:txBody>
      </p:sp>
      <p:sp>
        <p:nvSpPr>
          <p:cNvPr id="27" name="สี่เหลี่ยมผืนผ้า 13"/>
          <p:cNvSpPr/>
          <p:nvPr/>
        </p:nvSpPr>
        <p:spPr>
          <a:xfrm>
            <a:off x="3707904" y="1772816"/>
            <a:ext cx="5152656" cy="504056"/>
          </a:xfrm>
          <a:prstGeom prst="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เมื่อผู้มีอำนาจได้เห็นชอบหรืออนุมัติขอบเขตของงาน</a:t>
            </a:r>
          </a:p>
        </p:txBody>
      </p:sp>
      <p:sp>
        <p:nvSpPr>
          <p:cNvPr id="36" name="สี่เหลี่ยมผืนผ้า 13"/>
          <p:cNvSpPr/>
          <p:nvPr/>
        </p:nvSpPr>
        <p:spPr>
          <a:xfrm>
            <a:off x="3707904" y="2348880"/>
            <a:ext cx="5152656" cy="1728192"/>
          </a:xfrm>
          <a:prstGeom prst="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หน่วยงานของรัฐออกแบบเอง ให้จัดทำราคากลางเมื่อผู้มีอำนาจได้เห็นชอบหรืออนุมัติแบบรูปรายการก่อสร้าง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กรณีขอความร่วมมือหน่วยงานของรัฐอื่นออกแบบให้ ให้จัดทำราคากลางเมื่อได้รับมอบแบบรูปรายการก่อสร้าง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กรณีจ้างออกแบบ ให้จัดทำเมื่อหน่วยงานของรัฐ (คณะกรรมการตรวจรับ) ได้รับมอบแบบรูปรายการก่อสร้าง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2348880"/>
            <a:ext cx="3280448" cy="172819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ราคากลาง จะจัดทำเมื่อใด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สี่เหลี่ยมผืนผ้า 13"/>
          <p:cNvSpPr/>
          <p:nvPr/>
        </p:nvSpPr>
        <p:spPr>
          <a:xfrm>
            <a:off x="395536" y="4149080"/>
            <a:ext cx="3280448" cy="7920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การจ้างออกแบบหรือควบคุมงานก่อสร้าง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สี่เหลี่ยมผืนผ้า 13"/>
          <p:cNvSpPr/>
          <p:nvPr/>
        </p:nvSpPr>
        <p:spPr>
          <a:xfrm>
            <a:off x="3707904" y="4149080"/>
            <a:ext cx="5152656" cy="792088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เมื่อผู้มีอำนาจได้เห็นชอบหรืออนุมัติขอบเขตของงานจ้างออกแบบหรือควบคุมงานก่อสร้าง</a:t>
            </a:r>
          </a:p>
        </p:txBody>
      </p:sp>
      <p:sp>
        <p:nvSpPr>
          <p:cNvPr id="40" name="สี่เหลี่ยมผืนผ้า 13"/>
          <p:cNvSpPr/>
          <p:nvPr/>
        </p:nvSpPr>
        <p:spPr>
          <a:xfrm>
            <a:off x="395536" y="5589240"/>
            <a:ext cx="3280448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การแลกเปลี่ยน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" name="สี่เหลี่ยมผืนผ้า 13"/>
          <p:cNvSpPr/>
          <p:nvPr/>
        </p:nvSpPr>
        <p:spPr>
          <a:xfrm>
            <a:off x="395536" y="5013176"/>
            <a:ext cx="3280448" cy="43204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สี่เหลี่ยมผืนผ้า 13"/>
          <p:cNvSpPr/>
          <p:nvPr/>
        </p:nvSpPr>
        <p:spPr>
          <a:xfrm>
            <a:off x="3707904" y="5013176"/>
            <a:ext cx="5152656" cy="432048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เมื่อผู้มีอำนาจได้เห็นชอบหรืออนุมัติขอบเขตของงานจ้างที่ปรึกษา</a:t>
            </a:r>
          </a:p>
        </p:txBody>
      </p:sp>
      <p:sp>
        <p:nvSpPr>
          <p:cNvPr id="43" name="สี่เหลี่ยมผืนผ้า 13"/>
          <p:cNvSpPr/>
          <p:nvPr/>
        </p:nvSpPr>
        <p:spPr>
          <a:xfrm>
            <a:off x="3707904" y="5589240"/>
            <a:ext cx="5152656" cy="57606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เมื่อผู้มีอำนาจได้เห็นชอบหรืออนุมัติรายละเอียดของพัสดุที่จะนำไปแลกเปลี่ยน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ราคากลาง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52609"/>
            <a:ext cx="7992889" cy="4356711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สี่เหลี่ยมผืนผ้า 13"/>
          <p:cNvSpPr/>
          <p:nvPr/>
        </p:nvSpPr>
        <p:spPr>
          <a:xfrm>
            <a:off x="3707904" y="1124744"/>
            <a:ext cx="5152656" cy="50405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คณะกรรมการกำหนดราคากลาง</a:t>
            </a: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1124744"/>
            <a:ext cx="3280448" cy="5040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560" y="162880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แนวทาง วิธีปฏิบัติ และรายละเอียดประกอบการถอดแบบคำนวณราคากลางงานก่อสร้าง 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ราคากลาง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789040"/>
            <a:ext cx="8280920" cy="2638784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สี่เหลี่ยมผืนผ้า 13"/>
          <p:cNvSpPr/>
          <p:nvPr/>
        </p:nvSpPr>
        <p:spPr>
          <a:xfrm>
            <a:off x="3707904" y="1124744"/>
            <a:ext cx="5152656" cy="50405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คณะกรรมการกำหนดราคากลาง</a:t>
            </a: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1124744"/>
            <a:ext cx="3280448" cy="5040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560" y="162880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แนวทาง วิธีปฏิบัติ และรายละเอียดประกอบการถอดแบบคำนวณราคากลางงานก่อสร้าง 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pic>
        <p:nvPicPr>
          <p:cNvPr id="18" name="Picture 17" descr="ราคากลาง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88840"/>
            <a:ext cx="8352928" cy="1866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สี่เหลี่ยมผืนผ้า 13"/>
          <p:cNvSpPr/>
          <p:nvPr/>
        </p:nvSpPr>
        <p:spPr>
          <a:xfrm>
            <a:off x="3707904" y="1196752"/>
            <a:ext cx="5152656" cy="50405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คณะกรรมการกำหนดราคากลาง</a:t>
            </a: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1196752"/>
            <a:ext cx="3280448" cy="5040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560" y="184482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แนวทาง วิธีปฏิบัติ และรายละเอียดประกอบการถอดแบบคำนวณราคากลางงานก่อสร้าง 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pic>
        <p:nvPicPr>
          <p:cNvPr id="20" name="Picture 19" descr="ราคากลาง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82200"/>
            <a:ext cx="8568952" cy="269463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619672" y="5373216"/>
            <a:ext cx="374441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 13"/>
          <p:cNvSpPr/>
          <p:nvPr/>
        </p:nvSpPr>
        <p:spPr>
          <a:xfrm>
            <a:off x="3635896" y="5301208"/>
            <a:ext cx="5256584" cy="792088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ผู้จัดทำขอบเขตของงานหรือรายละเอียดคุณลักษณะเฉพาะของพัสดุที่จะซื้อหรือจ้าง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ตามระเบียบฯ ข้อ 21 หรือจะแต่งตั้งคณะกรรมการ หรือมอบหมายเจ้าหน้าที่หรือบุคคลใดบุคคลหนึ่งก็ได้</a:t>
            </a: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7" name="สี่เหลี่ยมผืนผ้า 13"/>
          <p:cNvSpPr/>
          <p:nvPr/>
        </p:nvSpPr>
        <p:spPr>
          <a:xfrm>
            <a:off x="251520" y="5301208"/>
            <a:ext cx="3280448" cy="79208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การจัดซื้อจัดจ้างที่มิใช่งานก่อสร้าง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9552" y="98072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คู่มือแนวทางการประกาศรายละเอียดข้อมูลราคากลาง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0433.2/ว.206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1 พ.ค. 62)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19" name="สี่เหลี่ยมผืนผ้า 13"/>
          <p:cNvSpPr/>
          <p:nvPr/>
        </p:nvSpPr>
        <p:spPr>
          <a:xfrm>
            <a:off x="251520" y="4437112"/>
            <a:ext cx="3280448" cy="79208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การจ้างพัฒนาระบบคอมพิวเตอร์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ผืนผ้า 13"/>
          <p:cNvSpPr/>
          <p:nvPr/>
        </p:nvSpPr>
        <p:spPr>
          <a:xfrm>
            <a:off x="251520" y="3573016"/>
            <a:ext cx="3280448" cy="79208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สี่เหลี่ยมผืนผ้า 13"/>
          <p:cNvSpPr/>
          <p:nvPr/>
        </p:nvSpPr>
        <p:spPr>
          <a:xfrm>
            <a:off x="251520" y="2708920"/>
            <a:ext cx="3280448" cy="79208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การจ้างออกแบบ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สี่เหลี่ยมผืนผ้า 13"/>
          <p:cNvSpPr/>
          <p:nvPr/>
        </p:nvSpPr>
        <p:spPr>
          <a:xfrm>
            <a:off x="3635896" y="1844824"/>
            <a:ext cx="5256584" cy="792088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ผู้จัดทำขอบเขตของงานจ้างควบคุมงานก่อสร้างตามระเบียบฯ ข้อ 139 หรือ</a:t>
            </a:r>
          </a:p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จะแต่งตั้งคณะกรรมการ หรือมอบหมายเจ้าหน้าที่ หรือบุคคลใดบุคคลหนึ่งก็ได้</a:t>
            </a:r>
          </a:p>
        </p:txBody>
      </p:sp>
      <p:sp>
        <p:nvSpPr>
          <p:cNvPr id="25" name="สี่เหลี่ยมผืนผ้า 13"/>
          <p:cNvSpPr/>
          <p:nvPr/>
        </p:nvSpPr>
        <p:spPr>
          <a:xfrm>
            <a:off x="251520" y="1844824"/>
            <a:ext cx="3280448" cy="79208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การจ้างควบคุมงานก่อสร้าง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สี่เหลี่ยมผืนผ้า 13"/>
          <p:cNvSpPr/>
          <p:nvPr/>
        </p:nvSpPr>
        <p:spPr>
          <a:xfrm>
            <a:off x="3635896" y="2708920"/>
            <a:ext cx="5256584" cy="792088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ผู้จัดทำขอบเขตของงานจ้างออกแบบตามระเบียบฯ ข้อ 139 หรือ</a:t>
            </a:r>
          </a:p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จะแต่งตั้งคณะกรรมการ หรือมอบหมายเจ้าหน้าที่ หรือบุคคลใดบุคคลหนึ่งก็ได้</a:t>
            </a:r>
          </a:p>
        </p:txBody>
      </p:sp>
      <p:sp>
        <p:nvSpPr>
          <p:cNvPr id="29" name="สี่เหลี่ยมผืนผ้า 13"/>
          <p:cNvSpPr/>
          <p:nvPr/>
        </p:nvSpPr>
        <p:spPr>
          <a:xfrm>
            <a:off x="3635896" y="3573016"/>
            <a:ext cx="5256584" cy="792088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ผู้จัดทำขอบเขตของงานจ้างที่ปรึกษาตามระเบียบฯ ข้อ 103 หรือ</a:t>
            </a:r>
          </a:p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จะแต่งตั้งคณะกรรมการ หรือมอบหมายเจ้าหน้าที่ หรือบุคคลใดบุคคลหนึ่งก็ได้</a:t>
            </a:r>
          </a:p>
        </p:txBody>
      </p:sp>
      <p:sp>
        <p:nvSpPr>
          <p:cNvPr id="30" name="สี่เหลี่ยมผืนผ้า 13"/>
          <p:cNvSpPr/>
          <p:nvPr/>
        </p:nvSpPr>
        <p:spPr>
          <a:xfrm>
            <a:off x="3635896" y="4437112"/>
            <a:ext cx="5256584" cy="792088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ผู้จัดทำขอบเขตของงานจ้าง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พัฒนาระบบคอมพิวเตอร์ </a:t>
            </a:r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ตามระเบียบฯ ข้อ 21 หรือจะแต่งตั้งคณะกรรมการ หรือมอบหมายเจ้าหน้าที่</a:t>
            </a:r>
          </a:p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หรือบุคคลใดบุคคลหนึ่งก็ได้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552" y="288032"/>
            <a:ext cx="8136904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th-TH" altLang="ko-KR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โครงสร้างระเบียบกระทรวงการคลังว่าด้วยการจัดซื้อจัดจ้างและการบริหารพัสดุภาครัฐ พ.ศ. 2560</a:t>
            </a:r>
            <a:endParaRPr lang="en-US" altLang="ko-KR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467544" y="1988840"/>
            <a:ext cx="8352928" cy="1152128"/>
            <a:chOff x="-336684" y="1863064"/>
            <a:chExt cx="9172684" cy="1152128"/>
          </a:xfrm>
          <a:solidFill>
            <a:srgbClr val="FFFF00"/>
          </a:solidFill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324411" y="1863064"/>
              <a:ext cx="8511589" cy="1152128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ข้อความทั่วไป </a:t>
              </a:r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(นิยาม การมีส่วนได้เสียในเรื่องที่ประชุมพิจารณา ผู้มีอำนาจและ</a:t>
              </a:r>
            </a:p>
            <a:p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การมอบอำนาจ การดำเนินการด้วยวิธีการทางอิเล็กทรอนิกส์ การจัดทำแผนการจัดซื้อ</a:t>
              </a:r>
            </a:p>
            <a:p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จัดจ้าง การตรวจสอบผู้มีผลประโยชน์ร่วมกัน การจัดทำบันทึกรายงานผลการพิจารณา)</a:t>
              </a:r>
              <a:endPara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-336684" y="2041360"/>
              <a:ext cx="714381" cy="685800"/>
            </a:xfrm>
            <a:prstGeom prst="diamond">
              <a:avLst/>
            </a:prstGeom>
            <a:grpFill/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ysClr val="windowText" lastClr="000000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</a:t>
              </a:r>
              <a:endParaRPr lang="en-US" altLang="ko-KR" sz="2400" b="1" dirty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983651" y="3356992"/>
            <a:ext cx="7764813" cy="129614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8" name="AutoShape 12"/>
          <p:cNvSpPr>
            <a:spLocks noChangeArrowheads="1"/>
          </p:cNvSpPr>
          <p:nvPr/>
        </p:nvSpPr>
        <p:spPr bwMode="auto">
          <a:xfrm>
            <a:off x="1259632" y="3694960"/>
            <a:ext cx="3875372" cy="5981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การซื้อหรือการจ้าง (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บททั่วไป กระบวนการซื้อหรือการจ้างแต่ละวิธีการจ้างออกแบบ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รวมก่อสร้าง อำนาจในการสั่งซื้อหรือสั่งจ้าง การจ่ายเงินล่วงหน้า การเช่า 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การแลกเปลี่ยน)</a:t>
            </a:r>
            <a:endParaRPr kumimoji="1" lang="en-US" altLang="ko-KR" sz="24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467544" y="3607296"/>
            <a:ext cx="622497" cy="685800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2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1037550" y="4903440"/>
            <a:ext cx="7782922" cy="1621904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>
            <a:off x="1286549" y="5412626"/>
            <a:ext cx="3561641" cy="64294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งานจ้างที่ปรึกษา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(บททั่วไป กระบวนการจ้างที่ปรึกษา การจัดทำร่างขอบเขตของงาน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จ้างที่ปรึกษา รายงานขอจ้างที่ปรึกษา คณะกรรมการดำเนินงานจ้างที่ปรึกษา การจ้าง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ที่ปรึกษาแต่ละวิธี เกณฑ์การพิจารณาคัดเลือกข้อเสนอ อำนาจการสั่งจ้างงานจ้าง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 ค่าจ้างที่ปรึกษา ค่าจ้างล่วงหน้า</a:t>
            </a:r>
            <a:r>
              <a:rPr lang="th-TH" sz="2400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kumimoji="1" lang="en-US" altLang="ko-KR" sz="24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502878" y="5191472"/>
            <a:ext cx="684746" cy="757808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3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3528" y="1268760"/>
            <a:ext cx="856895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ประกาศราชกิจจา</a:t>
            </a:r>
            <a:r>
              <a:rPr lang="th-TH" b="1" dirty="0" err="1" smtClean="0">
                <a:latin typeface="EucrosiaUPC" pitchFamily="18" charset="-34"/>
                <a:cs typeface="EucrosiaUPC" pitchFamily="18" charset="-34"/>
              </a:rPr>
              <a:t>นุเบกษา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23 สิงหาคม 2560 มีผลใช้บังคับ 24 สิงหาคม 2560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398731"/>
            <a:ext cx="2592288" cy="1894365"/>
          </a:xfrm>
          <a:prstGeom prst="rect">
            <a:avLst/>
          </a:prstGeom>
        </p:spPr>
      </p:pic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301208"/>
            <a:ext cx="576064" cy="57606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194364"/>
            <a:ext cx="7632848" cy="858372"/>
          </a:xfrm>
        </p:spPr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ราคากลาง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” 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ราคาเพื่อ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ใช้เป็นฐานสำหรับเปรียบเทียบราคาที่ผู้ยื่นข้อเสนอได้ยื่นเสนอไว้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ซึ่งสามารถจัดซื้อจัดจ้างได้จริงตามลำดับ ดังต่อไปนี้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3272742"/>
              </p:ext>
            </p:extLst>
          </p:nvPr>
        </p:nvGraphicFramePr>
        <p:xfrm>
          <a:off x="1547664" y="1196752"/>
          <a:ext cx="75963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4"/>
          <p:cNvSpPr/>
          <p:nvPr/>
        </p:nvSpPr>
        <p:spPr>
          <a:xfrm>
            <a:off x="323528" y="55172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กรณีที่มีราคาตาม (1) ให้ใช้ราคาตาม (1) ก่อน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กรณีไม่มีราคาตาม (1) แต่มีราคาตาม (2) หรือ (3) </a:t>
            </a:r>
          </a:p>
          <a:p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ให้ใช้ราคาตาม (2) </a:t>
            </a:r>
            <a:r>
              <a:rPr lang="th-TH" altLang="th-TH" sz="2000" b="1" i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(3)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กรณีที่ไม่มีราคาตาม (1)  (2) และ (3) ให้ใช้ราคาตาม (4) (5) </a:t>
            </a:r>
            <a:r>
              <a:rPr lang="th-TH" altLang="th-TH" sz="2000" b="1" i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(6) </a:t>
            </a:r>
          </a:p>
          <a:p>
            <a:pPr>
              <a:buFont typeface="Wingdings" pitchFamily="2" charset="2"/>
              <a:buChar char="Ø"/>
            </a:pP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จะใช้ราคาใดให้คำนึงถึงประโยชน์ของหน่วยงานของรัฐเป็นสำคัญ</a:t>
            </a:r>
            <a:endParaRPr lang="th-TH" sz="2000" i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1" name="Regular Pentagon 10">
            <a:hlinkClick r:id="rId10" action="ppaction://hlinksldjump"/>
          </p:cNvPr>
          <p:cNvSpPr/>
          <p:nvPr/>
        </p:nvSpPr>
        <p:spPr>
          <a:xfrm>
            <a:off x="395536" y="1700808"/>
            <a:ext cx="1872208" cy="1296144"/>
          </a:xfrm>
          <a:prstGeom prst="pentagon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พ.ร.บ.</a:t>
            </a:r>
          </a:p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 4</a:t>
            </a:r>
            <a:endParaRPr lang="th-TH" sz="4000" b="1" dirty="0">
              <a:solidFill>
                <a:srgbClr val="CC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18116" y="1052736"/>
            <a:ext cx="2901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th-TH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จัดทำอย่างไร </a:t>
            </a:r>
            <a:r>
              <a:rPr lang="en-US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5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2"/>
          <p:cNvSpPr txBox="1">
            <a:spLocks noChangeArrowheads="1"/>
          </p:cNvSpPr>
          <p:nvPr/>
        </p:nvSpPr>
        <p:spPr bwMode="auto">
          <a:xfrm>
            <a:off x="1563686" y="1066800"/>
            <a:ext cx="5760640" cy="711210"/>
          </a:xfrm>
          <a:prstGeom prst="rect">
            <a:avLst/>
          </a:prstGeom>
          <a:solidFill>
            <a:srgbClr val="FFCCFF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ctr" anchorCtr="0">
            <a:noAutofit/>
            <a:sp3d>
              <a:contourClr>
                <a:srgbClr val="800080"/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th-TH" sz="32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</a:t>
            </a:r>
            <a:endParaRPr lang="en-US" sz="32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5" name="กล่องข้อความ 2"/>
          <p:cNvSpPr txBox="1">
            <a:spLocks noChangeArrowheads="1"/>
          </p:cNvSpPr>
          <p:nvPr/>
        </p:nvSpPr>
        <p:spPr bwMode="auto">
          <a:xfrm>
            <a:off x="4334175" y="2358446"/>
            <a:ext cx="4630313" cy="952825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ctr" anchorCtr="0">
            <a:spAutoFit/>
            <a:sp3d>
              <a:contourClr>
                <a:schemeClr val="accent6"/>
              </a:contourClr>
            </a:sp3d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200" b="1" dirty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</a:t>
            </a:r>
            <a:r>
              <a:rPr lang="th-TH" sz="2200" b="1" dirty="0" smtClean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  <a:t>กลางงานก่อสร้างอาคาร</a:t>
            </a:r>
            <a:r>
              <a:rPr lang="th-TH" sz="2200" b="1" dirty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  <a:t/>
            </a:r>
            <a:br>
              <a:rPr lang="th-TH" sz="2200" b="1" dirty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22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</a:t>
            </a:r>
            <a:r>
              <a:rPr lang="th-TH" sz="22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ก่อสร้างทางฯ </a:t>
            </a:r>
          </a:p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2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</a:t>
            </a:r>
            <a:r>
              <a:rPr lang="th-TH" sz="22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การคำนวณราคากลางงานก่อสร้างชลประทาน</a:t>
            </a:r>
            <a:endParaRPr lang="en-US" sz="2200" dirty="0">
              <a:effectLst/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6" name="กล่องข้อความ 2"/>
          <p:cNvSpPr txBox="1">
            <a:spLocks noChangeArrowheads="1"/>
          </p:cNvSpPr>
          <p:nvPr/>
        </p:nvSpPr>
        <p:spPr bwMode="auto">
          <a:xfrm>
            <a:off x="236280" y="2351647"/>
            <a:ext cx="3721472" cy="933337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ctr" anchorCtr="0">
            <a:noAutofit/>
            <a:sp3d extrusionH="57150">
              <a:bevelT w="57150" h="44450" prst="artDeco"/>
              <a:extrusionClr>
                <a:schemeClr val="bg1"/>
              </a:extrusionClr>
              <a:contourClr>
                <a:schemeClr val="accent6"/>
              </a:contourClr>
            </a:sp3d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2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แนวทาง วิธีปฏิบัติ และรายละเอียดประกอบการถอดแบบคำนวณราคากลางงาน</a:t>
            </a:r>
            <a:r>
              <a:rPr lang="th-TH" sz="2200" b="1" dirty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</a:t>
            </a:r>
            <a:endParaRPr lang="en-US" sz="22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7" name="กล่องข้อความ 2"/>
          <p:cNvSpPr txBox="1">
            <a:spLocks noChangeArrowheads="1"/>
          </p:cNvSpPr>
          <p:nvPr/>
        </p:nvSpPr>
        <p:spPr bwMode="auto">
          <a:xfrm>
            <a:off x="107504" y="4329685"/>
            <a:ext cx="2232247" cy="656590"/>
          </a:xfrm>
          <a:prstGeom prst="rect">
            <a:avLst/>
          </a:prstGeom>
          <a:solidFill>
            <a:srgbClr val="CCFF99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</a:p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</a:t>
            </a: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งานต้นทุน (</a:t>
            </a:r>
            <a:r>
              <a:rPr lang="en-US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Direct </a:t>
            </a:r>
            <a:r>
              <a:rPr lang="en-US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Cost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)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8" name="กล่องข้อความ 2"/>
          <p:cNvSpPr txBox="1">
            <a:spLocks noChangeArrowheads="1"/>
          </p:cNvSpPr>
          <p:nvPr/>
        </p:nvSpPr>
        <p:spPr bwMode="auto">
          <a:xfrm>
            <a:off x="2445882" y="4329351"/>
            <a:ext cx="2304818" cy="656590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ค่าใช้จ่ายใน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การดำเนินงาน</a:t>
            </a: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 (</a:t>
            </a:r>
            <a:r>
              <a:rPr lang="en-US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Indirect </a:t>
            </a:r>
            <a:r>
              <a:rPr lang="en-US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Cost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)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9" name="กล่องข้อความ 2"/>
          <p:cNvSpPr txBox="1">
            <a:spLocks noChangeArrowheads="1"/>
          </p:cNvSpPr>
          <p:nvPr/>
        </p:nvSpPr>
        <p:spPr bwMode="auto">
          <a:xfrm>
            <a:off x="4860588" y="4329351"/>
            <a:ext cx="1746298" cy="656590"/>
          </a:xfrm>
          <a:prstGeom prst="rect">
            <a:avLst/>
          </a:prstGeom>
          <a:solidFill>
            <a:srgbClr val="FFCC66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ค่าใช้จ่ายพิเศษ</a:t>
            </a:r>
            <a:b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ตามข้อกำหนดฯ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10" name="กล่องข้อความ 2"/>
          <p:cNvSpPr txBox="1">
            <a:spLocks noChangeArrowheads="1"/>
          </p:cNvSpPr>
          <p:nvPr/>
        </p:nvSpPr>
        <p:spPr bwMode="auto">
          <a:xfrm>
            <a:off x="6717725" y="4329351"/>
            <a:ext cx="2318771" cy="656590"/>
          </a:xfrm>
          <a:prstGeom prst="rect">
            <a:avLst/>
          </a:prstGeom>
          <a:solidFill>
            <a:srgbClr val="99FF99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การสรุปค่าก่อสร้างเป็น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ราคากลางและ</a:t>
            </a: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การจัดทำรายงาน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cxnSp>
        <p:nvCxnSpPr>
          <p:cNvPr id="11" name="ตัวเชื่อมต่อตรง 10"/>
          <p:cNvCxnSpPr>
            <a:cxnSpLocks/>
          </p:cNvCxnSpPr>
          <p:nvPr/>
        </p:nvCxnSpPr>
        <p:spPr>
          <a:xfrm>
            <a:off x="2145710" y="2078610"/>
            <a:ext cx="4464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12" name="ลูกศรเชื่อมต่อแบบตรง 11"/>
          <p:cNvCxnSpPr>
            <a:cxnSpLocks/>
          </p:cNvCxnSpPr>
          <p:nvPr/>
        </p:nvCxnSpPr>
        <p:spPr>
          <a:xfrm>
            <a:off x="2160224" y="2060848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" name="ลูกศรเชื่อมต่อแบบตรง 12"/>
          <p:cNvCxnSpPr>
            <a:cxnSpLocks/>
          </p:cNvCxnSpPr>
          <p:nvPr/>
        </p:nvCxnSpPr>
        <p:spPr>
          <a:xfrm>
            <a:off x="6588224" y="2078225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" name="ลูกศรเชื่อมต่อแบบตรง 13"/>
          <p:cNvCxnSpPr>
            <a:cxnSpLocks/>
          </p:cNvCxnSpPr>
          <p:nvPr/>
        </p:nvCxnSpPr>
        <p:spPr>
          <a:xfrm>
            <a:off x="4428546" y="1769400"/>
            <a:ext cx="0" cy="2880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6" name="ตัวเชื่อมต่อตรง 15"/>
          <p:cNvCxnSpPr>
            <a:cxnSpLocks/>
          </p:cNvCxnSpPr>
          <p:nvPr/>
        </p:nvCxnSpPr>
        <p:spPr>
          <a:xfrm>
            <a:off x="1332344" y="4091562"/>
            <a:ext cx="6336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0" name="ลูกศรเชื่อมต่อแบบตรง 19"/>
          <p:cNvCxnSpPr>
            <a:cxnSpLocks/>
          </p:cNvCxnSpPr>
          <p:nvPr/>
        </p:nvCxnSpPr>
        <p:spPr>
          <a:xfrm>
            <a:off x="6588224" y="3284984"/>
            <a:ext cx="0" cy="28803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6" name="ลูกศรเชื่อมต่อแบบตรง 25"/>
          <p:cNvCxnSpPr>
            <a:cxnSpLocks/>
          </p:cNvCxnSpPr>
          <p:nvPr/>
        </p:nvCxnSpPr>
        <p:spPr>
          <a:xfrm>
            <a:off x="3995772" y="2784678"/>
            <a:ext cx="2880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headEnd type="triangle" w="med" len="med"/>
            <a:tailEnd type="triangle" w="med" len="med"/>
          </a:ln>
          <a:effectLst/>
        </p:spPr>
      </p:cxn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07504" y="336503"/>
            <a:ext cx="8928991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600" b="1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แผนภาพแสดงโครงสร้างโดยรวมของ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หลักเกณฑ์การคำนวณราคากลางงานก่อสร้าง</a:t>
            </a:r>
          </a:p>
          <a:p>
            <a:pPr marR="0" lvl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(ประกาศคณะกรรมการราคากลางฯ วันที่ 14 พฤศจิกายน 2560 มีผลใช้บังคับตั้งแต่ 15 พฤศจิกายน 2560)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9" name="ตัวเชื่อมต่อหักมุม 48"/>
          <p:cNvCxnSpPr/>
          <p:nvPr/>
        </p:nvCxnSpPr>
        <p:spPr>
          <a:xfrm rot="10800000" flipV="1">
            <a:off x="4334176" y="3573016"/>
            <a:ext cx="2268000" cy="28399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>
            <a:cxnSpLocks/>
          </p:cNvCxnSpPr>
          <p:nvPr/>
        </p:nvCxnSpPr>
        <p:spPr>
          <a:xfrm>
            <a:off x="4355976" y="3861048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3" name="ลูกศรเชื่อมต่อแบบตรง 52"/>
          <p:cNvCxnSpPr>
            <a:cxnSpLocks/>
          </p:cNvCxnSpPr>
          <p:nvPr/>
        </p:nvCxnSpPr>
        <p:spPr>
          <a:xfrm>
            <a:off x="1345592" y="4077072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5" name="ลูกศรเชื่อมต่อแบบตรง 54"/>
          <p:cNvCxnSpPr>
            <a:cxnSpLocks/>
          </p:cNvCxnSpPr>
          <p:nvPr/>
        </p:nvCxnSpPr>
        <p:spPr>
          <a:xfrm>
            <a:off x="3563888" y="4093302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6" name="ลูกศรเชื่อมต่อแบบตรง 55"/>
          <p:cNvCxnSpPr>
            <a:cxnSpLocks/>
          </p:cNvCxnSpPr>
          <p:nvPr/>
        </p:nvCxnSpPr>
        <p:spPr>
          <a:xfrm>
            <a:off x="5724128" y="4082348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7" name="ลูกศรเชื่อมต่อแบบตรง 56"/>
          <p:cNvCxnSpPr>
            <a:cxnSpLocks/>
          </p:cNvCxnSpPr>
          <p:nvPr/>
        </p:nvCxnSpPr>
        <p:spPr>
          <a:xfrm>
            <a:off x="7653704" y="4077072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79512" y="3337247"/>
            <a:ext cx="3902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" indent="-85725"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600" b="1" dirty="0">
                <a:latin typeface="EucrosiaUPC" pitchFamily="18" charset="-34"/>
                <a:ea typeface="Times New Roman"/>
                <a:cs typeface="EucrosiaUPC" pitchFamily="18" charset="-34"/>
              </a:rPr>
              <a:t> ข้อกำหนด ข้อบังคับ แนวทาง และวิธี</a:t>
            </a:r>
            <a:r>
              <a:rPr lang="th-TH" sz="16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ปฏิบัติฯ จำนวน 22 </a:t>
            </a:r>
            <a:r>
              <a:rPr lang="th-TH" sz="1600" b="1" dirty="0">
                <a:latin typeface="EucrosiaUPC" pitchFamily="18" charset="-34"/>
                <a:ea typeface="Times New Roman"/>
                <a:cs typeface="EucrosiaUPC" pitchFamily="18" charset="-34"/>
              </a:rPr>
              <a:t>ข้อ</a:t>
            </a:r>
            <a:endParaRPr lang="th-TH" sz="1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549" y="5004971"/>
            <a:ext cx="23182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การถอดแบบก่อสร้าง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ยะเอียดประกอบการ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ราคา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กลางงาน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การรวมค่างานต้นทุนเป็นค่างานต้นทุน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รวมทั้งโครงการงานก่อสร้าง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endParaRPr lang="th-TH" sz="1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18723" y="5004971"/>
            <a:ext cx="23768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งานก่อสร้างอาคาร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งานก่อสร้างทาง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งานก่อสร้างสะพาน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และท่อเหลี่ยม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งานก่อสร้างชลประทาน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5271" y="4986275"/>
            <a:ext cx="18870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และวิธีการ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พิเศษตาม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ข้อกำหนด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และ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ค่าใช้จ่ายอื่นที่เป็นต้อง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มี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2240" y="5004971"/>
            <a:ext cx="23663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หลักเกณฑ์และวิธีการ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นำค่า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งาน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ต้นทุน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ในการดำเนินงานก่อสร้าง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/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พิเศษฯ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และค่าใช้จ่ายอื่น ๆ </a:t>
            </a: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มา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รวมกันได้เป็น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ราคากลา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งงาน</a:t>
            </a: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แบบฟอร์ม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และการจัดทำ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รายงาน</a:t>
            </a: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การคำนวณ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ราคา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กลางงานก่อสร้าง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605954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142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21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8102727" cy="3800804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2411760" y="260648"/>
            <a:ext cx="4679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การจัดทำราคากลางยา</a:t>
            </a:r>
            <a:endParaRPr lang="th-TH" sz="48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143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21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18297"/>
            <a:ext cx="8265267" cy="5291023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2411760" y="116632"/>
            <a:ext cx="4679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การจัดทำราคากลางยา</a:t>
            </a:r>
            <a:endParaRPr lang="th-TH" sz="48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144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2411760" y="260648"/>
            <a:ext cx="4679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การจัดทำราคากลางยา</a:t>
            </a:r>
            <a:endParaRPr lang="th-TH" sz="48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4" name="รูปภาพ 13" descr="213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34059"/>
            <a:ext cx="8444039" cy="2187408"/>
          </a:xfrm>
          <a:prstGeom prst="rect">
            <a:avLst/>
          </a:prstGeom>
        </p:spPr>
      </p:pic>
      <p:pic>
        <p:nvPicPr>
          <p:cNvPr id="15" name="รูปภาพ 14" descr="213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87794"/>
            <a:ext cx="8424936" cy="1801911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206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2300" y="2852737"/>
            <a:ext cx="2819400" cy="1152525"/>
          </a:xfrm>
          <a:prstGeom prst="rect">
            <a:avLst/>
          </a:prstGeom>
        </p:spPr>
      </p:pic>
      <p:pic>
        <p:nvPicPr>
          <p:cNvPr id="18" name="รูปภาพ 17" descr="206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268760"/>
            <a:ext cx="7096125" cy="3238500"/>
          </a:xfrm>
          <a:prstGeom prst="rect">
            <a:avLst/>
          </a:prstGeom>
        </p:spPr>
      </p:pic>
      <p:pic>
        <p:nvPicPr>
          <p:cNvPr id="19" name="รูปภาพ 18" descr="206-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4917529"/>
            <a:ext cx="4695825" cy="1247775"/>
          </a:xfrm>
          <a:prstGeom prst="rect">
            <a:avLst/>
          </a:prstGeom>
        </p:spPr>
      </p:pic>
      <p:pic>
        <p:nvPicPr>
          <p:cNvPr id="20" name="รูปภาพ 19" descr="206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116632"/>
            <a:ext cx="2819400" cy="115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 descr="206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466906" cy="6202286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 descr="206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" y="207987"/>
            <a:ext cx="8705850" cy="6029325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7" name="รูปภาพ 16" descr="206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787" y="274662"/>
            <a:ext cx="8734425" cy="596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 descr="206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7992888" cy="5946779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552" y="288032"/>
            <a:ext cx="8136904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th-TH" altLang="ko-KR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โครงสร้างระเบียบกระทรวงการคลังว่าด้วยการจัดซื้อจัดจ้างและการบริหารพัสดุภาครัฐ พ.ศ. ๒๕๖๐</a:t>
            </a:r>
            <a:endParaRPr lang="en-US" altLang="ko-KR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893534" y="1340768"/>
            <a:ext cx="7926938" cy="175019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1142533" y="2076844"/>
            <a:ext cx="3875373" cy="6540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การจ้างออกแบบหรือควบคุมงานก่อสร้าง (กระบวนการจ้างออกแบบฯ 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การจัดทำร่างขอบเขตจ้างออกแบบหรือควบคุมงานก่อสร้าง  รายงาน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ขอจ้างฯ  การแต่งตั้งคณะกรรมการจ้างฯ  วิธีการจ้างแต่ละวิธี  อำนาจ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การสั่งจ้าง)</a:t>
            </a:r>
          </a:p>
          <a:p>
            <a:pPr eaLnBrk="1" latinLnBrk="1" hangingPunct="1"/>
            <a:endParaRPr kumimoji="1" lang="en-US" altLang="ko-KR" sz="28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57" name="AutoShape 21"/>
          <p:cNvSpPr>
            <a:spLocks noChangeArrowheads="1"/>
          </p:cNvSpPr>
          <p:nvPr/>
        </p:nvSpPr>
        <p:spPr bwMode="auto">
          <a:xfrm>
            <a:off x="395536" y="1800516"/>
            <a:ext cx="659842" cy="71438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4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787708" y="3284984"/>
            <a:ext cx="8032764" cy="1451864"/>
          </a:xfrm>
          <a:prstGeom prst="roundRect">
            <a:avLst>
              <a:gd name="adj" fmla="val 28916"/>
            </a:avLst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1080282" y="3656728"/>
            <a:ext cx="4000369" cy="571504"/>
          </a:xfrm>
          <a:prstGeom prst="roundRect">
            <a:avLst>
              <a:gd name="adj" fmla="val 1924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การทำสัญญาและหลักประกัน (สัญญา  หลักประกันการเสนอราคา 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หลักประกันสัญญา หลักประกันการรับเงินล่วงหน้า หลักประกันผลงาน)</a:t>
            </a:r>
            <a:endParaRPr kumimoji="1" lang="en-US" altLang="ko-KR" sz="2800" b="1" dirty="0"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>
            <a:off x="358862" y="3662998"/>
            <a:ext cx="684746" cy="713810"/>
          </a:xfrm>
          <a:prstGeom prst="diamond">
            <a:avLst/>
          </a:prstGeom>
          <a:solidFill>
            <a:srgbClr val="92D05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5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787708" y="4941168"/>
            <a:ext cx="8032764" cy="1656184"/>
          </a:xfrm>
          <a:prstGeom prst="roundRect">
            <a:avLst>
              <a:gd name="adj" fmla="val 28916"/>
            </a:avLst>
          </a:prstGeom>
          <a:solidFill>
            <a:srgbClr val="FFFFB7"/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การบริหารสัญญา และการตรวจรับพัสดุ (หน้าที่ของคณะกรรมการตรวจรับพัสดุในงานซื้อ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งานจ้าง/งานจ้างก่อสร้าง ผู้ควบคุมงาน ในงานจ้างที่ปรึกษา ในงานจ้างออกแบบหรือ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ควบคุมงานก่อสร้าง การเรียกค่าปรับ การงด ลดค่าปรับ การขยายเวลาทำการตามสัญญา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การบอกเลิกสัญญา การประกันความชำรุดบกพร่อง ค่าเสียหาย)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358862" y="5451494"/>
            <a:ext cx="684746" cy="713810"/>
          </a:xfrm>
          <a:prstGeom prst="diamond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6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7" name="รูปภาพ 16" descr="206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265137"/>
            <a:ext cx="8802563" cy="5960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206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1"/>
            <a:ext cx="8739325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152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476672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7" name="รูปภาพ 16" descr="206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279" y="1964080"/>
            <a:ext cx="8481193" cy="302702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153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476672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6" name="รูปภาพ 15" descr="206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013" y="1352550"/>
            <a:ext cx="8753475" cy="41529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154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476672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7" name="รูปภาพ 16" descr="206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319" y="1988839"/>
            <a:ext cx="8448154" cy="3016547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155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26064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6" name="รูปภาพ 15" descr="206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548" y="908720"/>
            <a:ext cx="8575932" cy="5005734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ประกาศราคากลา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178" y="4126197"/>
            <a:ext cx="3486894" cy="2615171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การประกาศราคากลาง ทำอย่างไร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539750" y="1500188"/>
            <a:ext cx="8208963" cy="44490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ให้ประกาศรายละเอียดข้อมูลราคากลาง และ</a:t>
            </a:r>
            <a:b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การคำนวณราคากลาง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ในระบบเครือข่ายสารสนเทศของกรมบัญชีกลาง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ตามวิธีการที่กรมบัญชีกลางกำหนด</a:t>
            </a:r>
            <a:endParaRPr kumimoji="0" lang="en-US" altLang="th-TH" sz="40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9" name="Picture 18" descr="ราคากลา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19466">
            <a:off x="5876975" y="4239671"/>
            <a:ext cx="2361031" cy="11291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5292080" y="764704"/>
            <a:ext cx="3384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พ.ร.บ. มาตรา 63</a:t>
            </a:r>
            <a:endParaRPr lang="th-TH" sz="4400" i="1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157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15302" y="169476"/>
            <a:ext cx="4241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3200" dirty="0"/>
          </a:p>
        </p:txBody>
      </p:sp>
      <p:pic>
        <p:nvPicPr>
          <p:cNvPr id="20" name="Picture 19" descr="เงื่อนไข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64704"/>
            <a:ext cx="8247915" cy="5493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158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339752" y="406405"/>
            <a:ext cx="4743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3600" dirty="0"/>
          </a:p>
        </p:txBody>
      </p:sp>
      <p:pic>
        <p:nvPicPr>
          <p:cNvPr id="18" name="Picture 17" descr="เงื่อนไข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1682755"/>
            <a:ext cx="8424937" cy="2949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159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15302" y="169476"/>
            <a:ext cx="3728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dirty="0"/>
          </a:p>
        </p:txBody>
      </p:sp>
      <p:pic>
        <p:nvPicPr>
          <p:cNvPr id="18" name="Picture 17" descr="เงื่อไข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29127"/>
            <a:ext cx="8100392" cy="1907785"/>
          </a:xfrm>
          <a:prstGeom prst="rect">
            <a:avLst/>
          </a:prstGeom>
        </p:spPr>
      </p:pic>
      <p:pic>
        <p:nvPicPr>
          <p:cNvPr id="20" name="Picture 19" descr="เงื่อนไข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652555"/>
            <a:ext cx="7937253" cy="3440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552" y="288032"/>
            <a:ext cx="8136904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th-TH" altLang="ko-KR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โครงสร้างระเบียบกระทรวงการคลังว่าด้วยการจัดซื้อจัดจ้างและการบริหารพัสดุภาครัฐ พ.ศ. 2560</a:t>
            </a:r>
            <a:endParaRPr lang="en-US" altLang="ko-KR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539552" y="1268760"/>
            <a:ext cx="8208912" cy="864096"/>
            <a:chOff x="-258279" y="1287000"/>
            <a:chExt cx="9093586" cy="864096"/>
          </a:xfrm>
          <a:solidFill>
            <a:srgbClr val="FFFFB7"/>
          </a:solidFill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323718" y="1287000"/>
              <a:ext cx="8511589" cy="864096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  การประเมินผลผู้ประกอบการ</a:t>
              </a:r>
              <a:endPara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-258279" y="1359008"/>
              <a:ext cx="714381" cy="685800"/>
            </a:xfrm>
            <a:prstGeom prst="diamond">
              <a:avLst/>
            </a:prstGeom>
            <a:solidFill>
              <a:srgbClr val="FFFF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ysClr val="windowText" lastClr="000000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7</a:t>
              </a:r>
              <a:endParaRPr lang="en-US" altLang="ko-KR" sz="2400" b="1" dirty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1055659" y="2348880"/>
            <a:ext cx="7692805" cy="86409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การทิ้งงาน (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การลงโทษให้เป็นผู้ทิ้งงาน การเพิกถอนการเป็นผู้ทิ้งงาน)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539552" y="2420888"/>
            <a:ext cx="622497" cy="648072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8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1037550" y="3463280"/>
            <a:ext cx="7782922" cy="1621904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 การบริหารพัสดุ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(การเก็บ การบันทึก การเบิกจ่าย การยืม การบำรุงรักษา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การตรวจสอบพัสดุประจำปี การจำหน่ายพัสดุ การจำหน่ายเป็นสูญ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การลงจ่ายออกจากบัญชีหรือทะเบียน</a:t>
            </a:r>
            <a:r>
              <a:rPr lang="th-TH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lang="th-TH" b="1" dirty="0">
              <a:solidFill>
                <a:srgbClr val="0070C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502878" y="3823320"/>
            <a:ext cx="684746" cy="685800"/>
          </a:xfrm>
          <a:prstGeom prst="diamond">
            <a:avLst/>
          </a:prstGeom>
          <a:solidFill>
            <a:srgbClr val="00B0F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9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037550" y="5373216"/>
            <a:ext cx="7782922" cy="1008112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  การร้องเรียน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(ผู้ร้องเรียน หลักเกณฑ์และระยะเวลาการร้องเรียน</a:t>
            </a:r>
            <a:r>
              <a:rPr lang="th-TH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lang="th-TH" b="1" dirty="0">
              <a:solidFill>
                <a:srgbClr val="0070C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502878" y="5517232"/>
            <a:ext cx="684746" cy="685800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10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160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23728" y="488866"/>
            <a:ext cx="5248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4000" dirty="0"/>
          </a:p>
        </p:txBody>
      </p:sp>
      <p:pic>
        <p:nvPicPr>
          <p:cNvPr id="18" name="Picture 17" descr="เงื่อนไข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8496944" cy="2401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161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619672" y="188640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ผลของราคากลาง ?</a:t>
            </a:r>
          </a:p>
        </p:txBody>
      </p:sp>
      <p:pic>
        <p:nvPicPr>
          <p:cNvPr id="20" name="Picture 19" descr="ผลราคากลา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7" y="1916832"/>
            <a:ext cx="8353425" cy="14573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1560" y="1196752"/>
            <a:ext cx="32832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กรณีงานก่อสร้าง </a:t>
            </a:r>
            <a:r>
              <a:rPr lang="en-US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: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1560" y="3729226"/>
            <a:ext cx="40350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กรณีไม่ใช่งานก่อสร้าง </a:t>
            </a:r>
            <a:r>
              <a:rPr lang="en-US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: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35696" y="4500409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ไม่มีหลักเกณฑ์กำหนดไว้ดังเช่นงานก่อสร้าง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ตัวยึดเนื้อหา 2"/>
          <p:cNvSpPr>
            <a:spLocks noGrp="1"/>
          </p:cNvSpPr>
          <p:nvPr>
            <p:ph idx="1"/>
          </p:nvPr>
        </p:nvSpPr>
        <p:spPr>
          <a:xfrm>
            <a:off x="228600" y="1700808"/>
            <a:ext cx="8686800" cy="4680520"/>
          </a:xfr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>
              <a:spcBef>
                <a:spcPts val="0"/>
              </a:spcBef>
            </a:pP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กรณีผู้ชนะการเสนอราคาได้เสนอราคาสูงกว่าราคากลาง แต่อยู่ภายในวงเงินงบประมาณ จะสามารถสั่งซื้อสั่งจ้างได้หรือไม่</a:t>
            </a:r>
          </a:p>
          <a:p>
            <a:pPr marL="266700" indent="-266700">
              <a:spcBef>
                <a:spcPts val="0"/>
              </a:spcBef>
            </a:pPr>
            <a:r>
              <a:rPr 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ความเห็น สำนักงาน ป.ป.ช.</a:t>
            </a:r>
          </a:p>
          <a:p>
            <a:pPr marL="266700" indent="-266700"/>
            <a:r>
              <a:rPr lang="th-TH" sz="28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ตามมาตรา 103/7 ประกอบมาตรา 103/8 แห่ง พ.ร.บ. ประกอบรัฐธรรมนูญ  ว่าด้วยการป้องกันและปราบปรามการทุจริต พ.ศ. 2542 แก้ไขเพิ่มเติม (ฉบับที่ 2) พ.ศ. 2554 ได้กำหนดให้หน่วยงานของรัฐดำเนินการจัดทำข้อมูลรายละเอียดค่าใช้จ่ายเกี่ยวกับการจัดซื้อจัดจ้าง ราคากลางและการคำนวณ ราคากลางไว้ในระบบข้อมูลทางอิเล็กทรอนิกส์ </a:t>
            </a:r>
            <a:r>
              <a:rPr lang="th-TH" sz="2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เพื่อให้ประชาชนสามารถเข้าตรวจดูได้</a:t>
            </a: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  </a:t>
            </a:r>
            <a:endParaRPr lang="en-US" sz="2800" b="1" dirty="0" smtClean="0">
              <a:latin typeface="EucrosiaUPC" pitchFamily="18" charset="-34"/>
              <a:cs typeface="EucrosiaUPC" pitchFamily="18" charset="-34"/>
            </a:endParaRPr>
          </a:p>
          <a:p>
            <a:pPr marL="266700" indent="-266700"/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หน่วยงานจะจัดซื้อจัดจ้างในวงเงินที่สูงกว่าราคากลางได้หรือไม่ จะต้องดำเนินการให้เป็นไปตามกฎหมาย ระเบียบ และหลักเกณฑ์ที่เกี่ยวข้อง ทั้งนี้</a:t>
            </a:r>
          </a:p>
          <a:p>
            <a:pPr marL="180975" indent="-180975"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ให้คำนึงถึงความเหมาะสมและเป็นประโยชน์ต่อทางราชการด้วย</a:t>
            </a:r>
            <a:endParaRPr lang="en-US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162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43608" y="11663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การซื้อหรือจ้างสูงกว่าราคากลาง ?</a:t>
            </a:r>
          </a:p>
        </p:txBody>
      </p:sp>
      <p:pic>
        <p:nvPicPr>
          <p:cNvPr id="24" name="Picture 23" descr="โลโก้ ปปช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764704"/>
            <a:ext cx="1052117" cy="757524"/>
          </a:xfrm>
          <a:prstGeom prst="rect">
            <a:avLst/>
          </a:prstGeom>
        </p:spPr>
      </p:pic>
      <p:sp>
        <p:nvSpPr>
          <p:cNvPr id="25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980728"/>
            <a:ext cx="7416824" cy="685800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หนังสือสำนักงาน ป.ป.ช.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ปช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0035/0001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7 มี.ค. 57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86033-02FC-4F24-8FF0-9A3141F9A3F8}" type="slidenum">
              <a:rPr lang="en-US" smtClean="0"/>
              <a:pPr>
                <a:defRPr/>
              </a:pPr>
              <a:t>163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43608" y="27342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การซื้อหรือจ้างสูงกว่าราคากลาง ?</a:t>
            </a:r>
          </a:p>
        </p:txBody>
      </p:sp>
      <p:sp>
        <p:nvSpPr>
          <p:cNvPr id="18" name="ชื่อเรื่อง 1"/>
          <p:cNvSpPr>
            <a:spLocks noGrp="1"/>
          </p:cNvSpPr>
          <p:nvPr>
            <p:ph type="title"/>
          </p:nvPr>
        </p:nvSpPr>
        <p:spPr>
          <a:xfrm>
            <a:off x="1043608" y="1591072"/>
            <a:ext cx="7416824" cy="68580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หนังสือคณะกรรมการวินิจฉัยฯ ด่วนที่สุด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 </a:t>
            </a:r>
            <a:b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0405.2/033197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15 ส.ค. 61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508104" y="3429000"/>
            <a:ext cx="33123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68144" y="3789040"/>
            <a:ext cx="29523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3528" y="4149080"/>
            <a:ext cx="27363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323528" y="2809097"/>
            <a:ext cx="8712968" cy="2024990"/>
            <a:chOff x="323528" y="2809097"/>
            <a:chExt cx="8712968" cy="2024990"/>
          </a:xfrm>
        </p:grpSpPr>
        <p:pic>
          <p:nvPicPr>
            <p:cNvPr id="19" name="Picture 18" descr="สุงกว่าราคากลาง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28" y="2809097"/>
              <a:ext cx="8712968" cy="20249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283968" y="3573016"/>
              <a:ext cx="1440160" cy="216024"/>
            </a:xfrm>
            <a:prstGeom prst="rect">
              <a:avLst/>
            </a:prstGeom>
            <a:solidFill>
              <a:srgbClr val="0099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452320" y="3933056"/>
              <a:ext cx="1512168" cy="216024"/>
            </a:xfrm>
            <a:prstGeom prst="rect">
              <a:avLst/>
            </a:prstGeom>
            <a:solidFill>
              <a:srgbClr val="0099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5536" y="4509120"/>
              <a:ext cx="1656184" cy="288032"/>
            </a:xfrm>
            <a:prstGeom prst="rect">
              <a:avLst/>
            </a:prstGeom>
            <a:solidFill>
              <a:srgbClr val="0099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164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วงเงินที่จะซื้อหรือจ้าง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งบก้อนแร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7316" y="908719"/>
            <a:ext cx="8067174" cy="576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h-TH" sz="1800"/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ltGray">
          <a:xfrm rot="5400000">
            <a:off x="-2422526" y="16271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blackGray">
          <a:xfrm rot="5400000" flipH="1">
            <a:off x="-2036951" y="2004627"/>
            <a:ext cx="4032251" cy="4001071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12348" name="AutoShape 10"/>
          <p:cNvSpPr>
            <a:spLocks noChangeArrowheads="1"/>
          </p:cNvSpPr>
          <p:nvPr/>
        </p:nvSpPr>
        <p:spPr bwMode="gray">
          <a:xfrm>
            <a:off x="1187624" y="1196752"/>
            <a:ext cx="6696744" cy="79255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เงิน</a:t>
            </a:r>
            <a: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งบประมาณตามกฎหมายว่าด้วยงบประมาณรายจ่าย กฎหมายว่าด้วย</a:t>
            </a:r>
            <a:b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วิธีการงบประมาณ หรือกฎหมายเกี่ยวด้วยการโอนงบประมาณ</a:t>
            </a:r>
            <a:endParaRPr lang="en-US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340" name="AutoShape 9"/>
          <p:cNvSpPr>
            <a:spLocks noChangeArrowheads="1"/>
          </p:cNvSpPr>
          <p:nvPr/>
        </p:nvSpPr>
        <p:spPr bwMode="gray">
          <a:xfrm>
            <a:off x="2267744" y="2276872"/>
            <a:ext cx="6264696" cy="792088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เงินที่ได้รับอนุญาตจากรัฐมนตรีให้ไม่ต้องนำส่งคลังตามกฎหมาย</a:t>
            </a:r>
            <a:b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ว่าด้วยวิธีการงบประมาณ หรือกฎหมายว่าด้วยเงินคงคลัง</a:t>
            </a:r>
            <a:endParaRPr lang="en-US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39552" y="1438432"/>
            <a:ext cx="576064" cy="550408"/>
            <a:chOff x="2078" y="1680"/>
            <a:chExt cx="1615" cy="1615"/>
          </a:xfrm>
        </p:grpSpPr>
        <p:sp>
          <p:nvSpPr>
            <p:cNvPr id="12326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2327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87075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329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87077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331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Rectangle 68"/>
          <p:cNvSpPr/>
          <p:nvPr/>
        </p:nvSpPr>
        <p:spPr>
          <a:xfrm>
            <a:off x="3275856" y="188640"/>
            <a:ext cx="32880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“เงินงบประมาณ”</a:t>
            </a:r>
            <a:endParaRPr lang="th-TH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4" name="AutoShape 9"/>
          <p:cNvSpPr>
            <a:spLocks noChangeArrowheads="1"/>
          </p:cNvSpPr>
          <p:nvPr/>
        </p:nvSpPr>
        <p:spPr bwMode="gray">
          <a:xfrm>
            <a:off x="2627784" y="3356992"/>
            <a:ext cx="6264696" cy="792088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เงินที่ได้รับไว้โดยไม่ต้องนำส่งคลังเป็นรายได้แผ่นดินตามกฎหมาย</a:t>
            </a:r>
            <a:endParaRPr lang="en-US" sz="2400" b="1" dirty="0">
              <a:solidFill>
                <a:srgbClr val="CC0099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5" name="AutoShape 9"/>
          <p:cNvSpPr>
            <a:spLocks noChangeArrowheads="1"/>
          </p:cNvSpPr>
          <p:nvPr/>
        </p:nvSpPr>
        <p:spPr bwMode="gray">
          <a:xfrm>
            <a:off x="2483768" y="4437112"/>
            <a:ext cx="6120680" cy="792088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เงิน ภาษีอากร ค่าธรรมเนียม หรือผลประโยชน์อื่นใดที่ตกเป็นรายได้ของ</a:t>
            </a:r>
            <a:b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ราชการส่วนท้องถิ่น หรือที่ราชการส่วนท้องถิ่นมีอำนาจเรียกเก็บตามกฎหมาย</a:t>
            </a:r>
            <a:endParaRPr lang="en-US" sz="21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619672" y="2446544"/>
            <a:ext cx="576064" cy="550408"/>
            <a:chOff x="2078" y="1680"/>
            <a:chExt cx="1615" cy="1615"/>
          </a:xfrm>
        </p:grpSpPr>
        <p:sp>
          <p:nvSpPr>
            <p:cNvPr id="91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2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3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94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95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96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00B0F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979712" y="3501008"/>
            <a:ext cx="576064" cy="550408"/>
            <a:chOff x="2078" y="1680"/>
            <a:chExt cx="1615" cy="1615"/>
          </a:xfrm>
        </p:grpSpPr>
        <p:sp>
          <p:nvSpPr>
            <p:cNvPr id="98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9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0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1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02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3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835696" y="4534776"/>
            <a:ext cx="576064" cy="550408"/>
            <a:chOff x="2078" y="1680"/>
            <a:chExt cx="1615" cy="1615"/>
          </a:xfrm>
        </p:grpSpPr>
        <p:sp>
          <p:nvSpPr>
            <p:cNvPr id="105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6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7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8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09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0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111" name="AutoShape 9"/>
          <p:cNvSpPr>
            <a:spLocks noChangeArrowheads="1"/>
          </p:cNvSpPr>
          <p:nvPr/>
        </p:nvSpPr>
        <p:spPr bwMode="gray">
          <a:xfrm>
            <a:off x="1619672" y="5445224"/>
            <a:ext cx="6408712" cy="792088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หมายความรวมถึงเงินกู้ เงินช่วยเหลือ และเงินอื่นตามที่กำหนดในกฎกระทรวง</a:t>
            </a:r>
            <a:endParaRPr lang="en-US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971600" y="5589240"/>
            <a:ext cx="576064" cy="550408"/>
            <a:chOff x="2078" y="1680"/>
            <a:chExt cx="1615" cy="1615"/>
          </a:xfrm>
        </p:grpSpPr>
        <p:sp>
          <p:nvSpPr>
            <p:cNvPr id="113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14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15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6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17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8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0070C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356185" y="3287886"/>
            <a:ext cx="12602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  <a:endParaRPr lang="th-TH" sz="3200" dirty="0"/>
          </a:p>
        </p:txBody>
      </p:sp>
      <p:grpSp>
        <p:nvGrpSpPr>
          <p:cNvPr id="7" name="Group 4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Oval 5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166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วิธีที่จะซื้อหรือจ้าง </a:t>
            </a:r>
            <a:r>
              <a:rPr lang="en-US" sz="5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5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เหตุผล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เลือก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26" y="3702418"/>
            <a:ext cx="3854202" cy="2894934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404664"/>
            <a:ext cx="9108504" cy="609600"/>
          </a:xfrm>
        </p:spPr>
        <p:txBody>
          <a:bodyPr>
            <a:normAutofit fontScale="90000"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ko-K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วิธีการจัดซื้อจัดจ้าง</a:t>
            </a:r>
            <a:endParaRPr lang="en-US" altLang="ko-K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3892025183"/>
              </p:ext>
            </p:extLst>
          </p:nvPr>
        </p:nvGraphicFramePr>
        <p:xfrm>
          <a:off x="755576" y="980728"/>
          <a:ext cx="76328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กล่องข้อความ 4"/>
          <p:cNvSpPr txBox="1">
            <a:spLocks noChangeArrowheads="1"/>
          </p:cNvSpPr>
          <p:nvPr/>
        </p:nvSpPr>
        <p:spPr bwMode="auto">
          <a:xfrm>
            <a:off x="6156176" y="1457489"/>
            <a:ext cx="216026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เชิญชวนให้ผู้ประกอบการ</a:t>
            </a:r>
            <a: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ทั่วไป ที่มี</a:t>
            </a:r>
            <a:r>
              <a:rPr lang="th-TH" alt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คุณสมบัติตรง      ตามเงื่อนไขที่</a:t>
            </a:r>
            <a: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b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alt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ยื่น</a:t>
            </a:r>
            <a: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  <a:b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(ม.55(1))</a:t>
            </a:r>
            <a:endParaRPr lang="th-TH" alt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กล่องข้อความ 9"/>
          <p:cNvSpPr txBox="1">
            <a:spLocks noChangeArrowheads="1"/>
          </p:cNvSpPr>
          <p:nvPr/>
        </p:nvSpPr>
        <p:spPr bwMode="auto">
          <a:xfrm>
            <a:off x="467544" y="1412776"/>
            <a:ext cx="302433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เชิญชวนเฉพาะผู้ประกอบการที่มีคุณสมบัติตรง</a:t>
            </a: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ตามที่กำหนด</a:t>
            </a:r>
            <a:b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ซึ่งต้องไม่น้อย</a:t>
            </a:r>
            <a:r>
              <a:rPr lang="th-TH" altLang="th-TH" sz="2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กว่า </a:t>
            </a: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</a:t>
            </a:r>
            <a:r>
              <a:rPr lang="th-TH" altLang="th-TH" sz="2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 </a:t>
            </a: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/>
            </a:r>
            <a:b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altLang="th-TH" sz="2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เข้ายื่นข้อเสนอ </a:t>
            </a: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/>
            </a:r>
            <a:b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เว้น</a:t>
            </a:r>
            <a:r>
              <a:rPr lang="th-TH" altLang="th-TH" sz="2000" b="1" u="sng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altLang="th-TH" sz="2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มีผู้ประกอบการที่มีคุณสมบัติตรงตามกำหนดน้อยกว่า </a:t>
            </a: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ราย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(ม.55(2))</a:t>
            </a:r>
            <a:endParaRPr lang="th-TH" altLang="th-TH" sz="20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กล่องข้อความ 10"/>
          <p:cNvSpPr txBox="1">
            <a:spLocks noChangeArrowheads="1"/>
          </p:cNvSpPr>
          <p:nvPr/>
        </p:nvSpPr>
        <p:spPr bwMode="auto">
          <a:xfrm>
            <a:off x="6156176" y="3861048"/>
            <a:ext cx="241228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หน่วยงานภาครัฐเชิญชวนผู้ประกอบการที่มีคุณสมบัติตรงตามที่</a:t>
            </a: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  <a:b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</a:t>
            </a:r>
            <a:r>
              <a:rPr lang="th-TH" altLang="th-TH" sz="20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ใดราย</a:t>
            </a: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หนึ่ง</a:t>
            </a:r>
            <a:b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altLang="th-TH" sz="20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เข้ายื่นข้อเสนอหรือให้เข้ามาเจรจาต่อรองราคากับหน่วยงานของรัฐ</a:t>
            </a: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โดยตรง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(ม.55(3))</a:t>
            </a:r>
            <a:endParaRPr lang="th-TH" altLang="th-TH" sz="2000" b="1" dirty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07504" y="116632"/>
            <a:ext cx="8856984" cy="6480719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8132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พับมุม 6"/>
          <p:cNvSpPr/>
          <p:nvPr/>
        </p:nvSpPr>
        <p:spPr>
          <a:xfrm>
            <a:off x="323528" y="332656"/>
            <a:ext cx="8640960" cy="1296144"/>
          </a:xfrm>
          <a:prstGeom prst="foldedCorner">
            <a:avLst/>
          </a:prstGeom>
          <a:solidFill>
            <a:srgbClr val="FF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422400">
              <a:spcBef>
                <a:spcPct val="0"/>
              </a:spcBef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มาตรา </a:t>
            </a:r>
            <a:r>
              <a:rPr lang="en-US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56 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ให้หน่วยงานของรัฐเลือกใช้วิธีประกาศเชิญชวนทั่วไปก่อน เว้นแต่.........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179512" y="2348881"/>
            <a:ext cx="2808312" cy="3744416"/>
          </a:xfrm>
          <a:prstGeom prst="roundRect">
            <a:avLst/>
          </a:prstGeom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1.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วิธีตลาดอิเล็กทรอนิกส์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(Electronic Market :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e-Market)</a:t>
            </a:r>
          </a:p>
          <a:p>
            <a:pPr algn="ctr">
              <a:defRPr/>
            </a:pPr>
            <a:r>
              <a:rPr lang="th-TH" sz="22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ได้แก่ การ</a:t>
            </a:r>
            <a:r>
              <a:rPr lang="th-TH" sz="22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จัดหาพัสดุวงเงิน </a:t>
            </a:r>
            <a:endParaRPr lang="th-TH" sz="2200" b="1" u="sng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defRPr/>
            </a:pPr>
            <a:r>
              <a:rPr lang="th-TH" sz="22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2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500,000 </a:t>
            </a:r>
            <a:r>
              <a:rPr lang="th-TH" sz="22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บาทขึ้น</a:t>
            </a:r>
            <a:r>
              <a:rPr lang="th-TH" sz="22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ไป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ที่เ</a:t>
            </a:r>
            <a:r>
              <a:rPr lang="th-TH" sz="22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ป็นสินค้าไม่ซับซ้อน </a:t>
            </a:r>
            <a:r>
              <a:rPr lang="th-TH" sz="22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sz="22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มาตรฐานซึ่งได้</a:t>
            </a:r>
            <a:r>
              <a:rPr lang="th-TH" sz="22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กำหนดประเภทสินค้าไว้ใน </a:t>
            </a:r>
            <a:r>
              <a:rPr lang="en-US" sz="22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e-Catalog</a:t>
            </a:r>
            <a:r>
              <a:rPr lang="th-TH" sz="22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rgbClr val="0000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987824" y="2348880"/>
            <a:ext cx="2880320" cy="3744416"/>
          </a:xfrm>
          <a:prstGeom prst="roundRect">
            <a:avLst/>
          </a:prstGeom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2.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วิธีประกวดราคาอิเล็กทรอนิกส์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(Electronic Bidding :              e-Bidding)</a:t>
            </a:r>
          </a:p>
          <a:p>
            <a:pPr algn="ctr"/>
            <a:r>
              <a:rPr lang="th-TH" sz="22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ได้แก่ จัดหา</a:t>
            </a:r>
            <a:r>
              <a:rPr lang="th-TH" sz="22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พัสดุวงเงิน </a:t>
            </a:r>
          </a:p>
          <a:p>
            <a:pPr algn="ctr"/>
            <a:r>
              <a:rPr lang="th-TH" sz="22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2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500,000 </a:t>
            </a:r>
            <a:r>
              <a:rPr lang="th-TH" sz="22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บาทขึ้น</a:t>
            </a:r>
            <a:r>
              <a:rPr lang="th-TH" sz="22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ไป</a:t>
            </a:r>
          </a:p>
          <a:p>
            <a:pPr algn="ctr"/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เป็นสินค้าที่ไม่ได้กำหนดไว้ใน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e-Catalog</a:t>
            </a:r>
            <a:endParaRPr lang="th-TH" sz="22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5868144" y="2348880"/>
            <a:ext cx="3104728" cy="3744416"/>
          </a:xfrm>
          <a:prstGeom prst="roundRect">
            <a:avLst/>
          </a:prstGeom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3.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วิธีสอบราคา</a:t>
            </a:r>
            <a:endParaRPr lang="en-US" sz="2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ได้แก่ จัดหา</a:t>
            </a: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พัสดุวงเงิน </a:t>
            </a:r>
          </a:p>
          <a:p>
            <a:pPr algn="ctr"/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500,000 </a:t>
            </a: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บาทขึ้น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ไป</a:t>
            </a:r>
          </a:p>
          <a:p>
            <a:pPr algn="ctr"/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แต่ไม่เกิน </a:t>
            </a:r>
            <a:r>
              <a:rPr lang="en-US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5,000,000 </a:t>
            </a:r>
            <a:r>
              <a:rPr lang="th-TH" sz="2200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บาท ให้กระทำได้เฉพาะกรณีหน่วยงานของรัฐ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มีที่ตั้งอยู่ในพื้นที่มีข้อจำกัดในการใช้สัญญาณอินเตอร์เน็ตทำให้ไม่สามารถดำเนินการด้วยวิธี</a:t>
            </a:r>
            <a:endParaRPr lang="en-US" sz="2200" b="1" u="sng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e-Market/</a:t>
            </a:r>
            <a:r>
              <a:rPr lang="en-US" sz="2200" b="1" dirty="0" smtClean="0">
                <a:solidFill>
                  <a:srgbClr val="36174D"/>
                </a:solidFill>
                <a:latin typeface="EucrosiaUPC" pitchFamily="18" charset="-34"/>
                <a:cs typeface="EucrosiaUPC" pitchFamily="18" charset="-34"/>
              </a:rPr>
              <a:t> e-Bidding </a:t>
            </a:r>
            <a:r>
              <a:rPr lang="th-TH" sz="2200" b="1" dirty="0" smtClean="0">
                <a:solidFill>
                  <a:srgbClr val="36174D"/>
                </a:solidFill>
                <a:latin typeface="EucrosiaUPC" pitchFamily="18" charset="-34"/>
                <a:cs typeface="EucrosiaUPC" pitchFamily="18" charset="-34"/>
              </a:rPr>
              <a:t>โดยให้ชี้แจงเหตุผลความจำเป็นไว้ด้วย</a:t>
            </a:r>
            <a:endParaRPr lang="th-TH" sz="2200" b="1" u="sng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79512" y="1772816"/>
            <a:ext cx="87129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วิธีประกาศเชิญชวนทั่วไป สามารถกระทำได้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3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 ตามระเบียบฯ ข้อ 29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168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790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"/>
          <p:cNvSpPr>
            <a:spLocks noChangeArrowheads="1"/>
          </p:cNvSpPr>
          <p:nvPr/>
        </p:nvSpPr>
        <p:spPr bwMode="blackGray">
          <a:xfrm rot="5400000" flipH="1">
            <a:off x="-1996857" y="1468657"/>
            <a:ext cx="5472610" cy="420871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8FF90-5F06-404B-A5BE-6B6D6165B473}" type="slidenum">
              <a:rPr lang="en-US" altLang="th-TH" smtClean="0"/>
              <a:pPr>
                <a:defRPr/>
              </a:pPr>
              <a:t>169</a:t>
            </a:fld>
            <a:endParaRPr lang="th-TH" altLang="th-TH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blackGray">
          <a:xfrm rot="5400000" flipH="1">
            <a:off x="-2037050" y="1572479"/>
            <a:ext cx="4896545" cy="4001071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259632" y="764704"/>
            <a:ext cx="576064" cy="550408"/>
            <a:chOff x="539552" y="1438432"/>
            <a:chExt cx="576064" cy="550408"/>
          </a:xfrm>
        </p:grpSpPr>
        <p:sp>
          <p:nvSpPr>
            <p:cNvPr id="8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2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3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99FF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 dirty="0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1979712" y="1412776"/>
            <a:ext cx="576064" cy="550408"/>
            <a:chOff x="539552" y="1438432"/>
            <a:chExt cx="576064" cy="550408"/>
          </a:xfrm>
        </p:grpSpPr>
        <p:sp>
          <p:nvSpPr>
            <p:cNvPr id="17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9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0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21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2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6" name="Group 22"/>
          <p:cNvGrpSpPr/>
          <p:nvPr/>
        </p:nvGrpSpPr>
        <p:grpSpPr>
          <a:xfrm>
            <a:off x="2339752" y="2158512"/>
            <a:ext cx="576064" cy="550408"/>
            <a:chOff x="539552" y="1438432"/>
            <a:chExt cx="576064" cy="550408"/>
          </a:xfrm>
        </p:grpSpPr>
        <p:sp>
          <p:nvSpPr>
            <p:cNvPr id="24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25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26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7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28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9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92D05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7" name="Group 29"/>
          <p:cNvGrpSpPr/>
          <p:nvPr/>
        </p:nvGrpSpPr>
        <p:grpSpPr>
          <a:xfrm>
            <a:off x="2555776" y="2950600"/>
            <a:ext cx="576064" cy="550408"/>
            <a:chOff x="539552" y="1438432"/>
            <a:chExt cx="576064" cy="550408"/>
          </a:xfrm>
        </p:grpSpPr>
        <p:sp>
          <p:nvSpPr>
            <p:cNvPr id="31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2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3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35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36" name="Oval 38">
              <a:hlinkClick r:id="rId2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66FF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15" name="Group 36"/>
          <p:cNvGrpSpPr/>
          <p:nvPr/>
        </p:nvGrpSpPr>
        <p:grpSpPr>
          <a:xfrm>
            <a:off x="2483768" y="3742688"/>
            <a:ext cx="576064" cy="550408"/>
            <a:chOff x="539552" y="1438432"/>
            <a:chExt cx="576064" cy="550408"/>
          </a:xfrm>
        </p:grpSpPr>
        <p:sp>
          <p:nvSpPr>
            <p:cNvPr id="38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FF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16" name="Group 43"/>
          <p:cNvGrpSpPr/>
          <p:nvPr/>
        </p:nvGrpSpPr>
        <p:grpSpPr>
          <a:xfrm>
            <a:off x="2339752" y="4534776"/>
            <a:ext cx="576064" cy="550408"/>
            <a:chOff x="539552" y="1438432"/>
            <a:chExt cx="576064" cy="550408"/>
          </a:xfrm>
        </p:grpSpPr>
        <p:sp>
          <p:nvSpPr>
            <p:cNvPr id="45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7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8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49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0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B05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23" name="Group 50"/>
          <p:cNvGrpSpPr/>
          <p:nvPr/>
        </p:nvGrpSpPr>
        <p:grpSpPr>
          <a:xfrm>
            <a:off x="1979712" y="5254856"/>
            <a:ext cx="576064" cy="550408"/>
            <a:chOff x="539552" y="1438432"/>
            <a:chExt cx="576064" cy="550408"/>
          </a:xfrm>
        </p:grpSpPr>
        <p:sp>
          <p:nvSpPr>
            <p:cNvPr id="52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53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54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5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56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7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30" name="Group 57"/>
          <p:cNvGrpSpPr/>
          <p:nvPr/>
        </p:nvGrpSpPr>
        <p:grpSpPr>
          <a:xfrm>
            <a:off x="1187624" y="5902928"/>
            <a:ext cx="576064" cy="550408"/>
            <a:chOff x="539552" y="1438432"/>
            <a:chExt cx="576064" cy="550408"/>
          </a:xfrm>
        </p:grpSpPr>
        <p:sp>
          <p:nvSpPr>
            <p:cNvPr id="59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60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61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62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63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64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B0F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65" name="AutoShape 9"/>
          <p:cNvSpPr>
            <a:spLocks noChangeArrowheads="1"/>
          </p:cNvSpPr>
          <p:nvPr/>
        </p:nvSpPr>
        <p:spPr bwMode="gray">
          <a:xfrm>
            <a:off x="1907704" y="764704"/>
            <a:ext cx="5760640" cy="43204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ใช้วิธีประกาศเชิญชวนทั่วไปแล้ว ไม่มีผู้ยื่นข้อเสนอ หรือข้อเสนอไม่ได้รับการคัดเลือก</a:t>
            </a:r>
          </a:p>
        </p:txBody>
      </p:sp>
      <p:sp>
        <p:nvSpPr>
          <p:cNvPr id="66" name="Oval 65"/>
          <p:cNvSpPr/>
          <p:nvPr/>
        </p:nvSpPr>
        <p:spPr>
          <a:xfrm>
            <a:off x="1331640" y="83671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51720" y="1484784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411760" y="2230520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627784" y="302260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555776" y="381469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411760" y="458112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ฉ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2051720" y="530120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ช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59632" y="597493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ซ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4" name="AutoShape 9"/>
          <p:cNvSpPr>
            <a:spLocks noChangeArrowheads="1"/>
          </p:cNvSpPr>
          <p:nvPr/>
        </p:nvSpPr>
        <p:spPr bwMode="gray">
          <a:xfrm>
            <a:off x="2627784" y="1340768"/>
            <a:ext cx="6159058" cy="64807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พัสดุที่มีคุณลักษณะเฉพาะเป็นพิเศษหรือซับซ้อน หรือต้องผลิต ก่อสร้าง หรือให้บริการโดยผู้ประกอบการ</a:t>
            </a:r>
            <a:b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ที่มีฝีมือโดยเฉพาะ หรือมีความชำนาญเป็นพิเศษ หรือมีทักษะสูงและผู้ประกอบการมีจำนวนจำกัด</a:t>
            </a:r>
            <a:endParaRPr lang="th-TH" altLang="th-TH" sz="16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5" name="AutoShape 9"/>
          <p:cNvSpPr>
            <a:spLocks noChangeArrowheads="1"/>
          </p:cNvSpPr>
          <p:nvPr/>
        </p:nvSpPr>
        <p:spPr bwMode="gray">
          <a:xfrm>
            <a:off x="2987824" y="2204864"/>
            <a:ext cx="5941894" cy="50405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มีความจำเป็นเร่งด่วน อันเนื่องมาจากเกิดเหตุการณ์ที่ไม่อาจคาดหมายได้</a:t>
            </a:r>
          </a:p>
        </p:txBody>
      </p:sp>
      <p:sp>
        <p:nvSpPr>
          <p:cNvPr id="76" name="AutoShape 9"/>
          <p:cNvSpPr>
            <a:spLocks noChangeArrowheads="1"/>
          </p:cNvSpPr>
          <p:nvPr/>
        </p:nvSpPr>
        <p:spPr bwMode="gray">
          <a:xfrm>
            <a:off x="3203848" y="2924944"/>
            <a:ext cx="5760640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ลักษณะของการใช้งานหรือมีข้อจำกัดทางเทคนิคที่จำเป็นต้องระบุยี่ห้อเป็นการเฉพาะ</a:t>
            </a:r>
            <a:endParaRPr lang="th-TH" altLang="th-TH" sz="18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7" name="AutoShape 9"/>
          <p:cNvSpPr>
            <a:spLocks noChangeArrowheads="1"/>
          </p:cNvSpPr>
          <p:nvPr/>
        </p:nvSpPr>
        <p:spPr bwMode="gray">
          <a:xfrm>
            <a:off x="3131840" y="3789040"/>
            <a:ext cx="5726440" cy="50405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ต้องซื้อโดยตรงจากต่างประเทศหรือดำเนินการโดยผ่านองค์การระหว่างประเทศ</a:t>
            </a:r>
            <a:endParaRPr lang="th-TH" altLang="th-TH" sz="18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8" name="AutoShape 9"/>
          <p:cNvSpPr>
            <a:spLocks noChangeArrowheads="1"/>
          </p:cNvSpPr>
          <p:nvPr/>
        </p:nvSpPr>
        <p:spPr bwMode="gray">
          <a:xfrm>
            <a:off x="2987824" y="4509120"/>
            <a:ext cx="5727580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ใช้ในราชการลับ หรือเป็นงานที่ต้องปกปิดเป็นความลับของทางราชการ หรือเกี่ยวกับ</a:t>
            </a:r>
            <a:b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ความมั่นคงของประเทศ</a:t>
            </a:r>
            <a:endParaRPr lang="th-TH" altLang="th-TH" sz="18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9" name="AutoShape 9"/>
          <p:cNvSpPr>
            <a:spLocks noChangeArrowheads="1"/>
          </p:cNvSpPr>
          <p:nvPr/>
        </p:nvSpPr>
        <p:spPr bwMode="gray">
          <a:xfrm>
            <a:off x="2627784" y="5301208"/>
            <a:ext cx="5587554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งานจ้างซ่อมพัสดุที่จำเป็นถอดตรวจให้ทราบความชำรุดเสียหายเสียก่อน </a:t>
            </a:r>
            <a:b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จึงจะประมาณค่าซ่อมได้</a:t>
            </a:r>
            <a:endParaRPr lang="th-TH" altLang="th-TH" sz="18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80" name="AutoShape 9"/>
          <p:cNvSpPr>
            <a:spLocks noChangeArrowheads="1"/>
          </p:cNvSpPr>
          <p:nvPr/>
        </p:nvSpPr>
        <p:spPr bwMode="gray">
          <a:xfrm>
            <a:off x="1835696" y="6021288"/>
            <a:ext cx="5593824" cy="43204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1800" b="1" dirty="0" smtClean="0">
                <a:latin typeface="EucrosiaUPC" pitchFamily="18" charset="-34"/>
                <a:cs typeface="EucrosiaUPC" pitchFamily="18" charset="-34"/>
              </a:rPr>
              <a:t>กรณีอื่นที่กำหนดในกฎกระทรวง</a:t>
            </a:r>
            <a:endParaRPr lang="th-TH" altLang="th-TH" sz="18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51520" y="2762538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วิธีคัดเลือก</a:t>
            </a:r>
          </a:p>
          <a:p>
            <a:pPr algn="ctr" eaLnBrk="1" hangingPunct="1"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ม.56(1)</a:t>
            </a:r>
            <a:endParaRPr lang="th-TH" sz="3600" dirty="0"/>
          </a:p>
        </p:txBody>
      </p:sp>
      <p:sp>
        <p:nvSpPr>
          <p:cNvPr id="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55104"/>
            <a:ext cx="7920880" cy="609600"/>
          </a:xfrm>
        </p:spPr>
        <p:txBody>
          <a:bodyPr>
            <a:normAutofit fontScale="90000"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ko-KR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วิธีการจัดซื้อจัดจ้าง</a:t>
            </a:r>
            <a:endParaRPr lang="en-US" altLang="ko-KR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9" name="Straight Connector 8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Rectangle 8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8" name="Straight Connector 8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Oval 8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548680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5861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10"/>
          <p:cNvGrpSpPr/>
          <p:nvPr/>
        </p:nvGrpSpPr>
        <p:grpSpPr>
          <a:xfrm>
            <a:off x="395536" y="908720"/>
            <a:ext cx="5760640" cy="720080"/>
            <a:chOff x="254299" y="1608222"/>
            <a:chExt cx="6524796" cy="61922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" name="Pentagon 11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kern="1200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ประกาศคณะกรรมการนโยบาย</a:t>
              </a: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</a:t>
              </a:r>
            </a:p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</a:t>
              </a:r>
              <a:endParaRPr lang="th-TH" sz="2400" b="1" kern="1200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251520" y="908720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500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sz="35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96336" y="980728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308304" y="1772816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29 ก.ย.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20" y="1763815"/>
            <a:ext cx="5976663" cy="418137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หลักเกณฑ์การใช้เงินกู้หรือเงินช่วยเหลือร่วมกับเงินงบประมาณ 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2348880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หลักเกณฑ์การจัดซื้อจัดจ้างยุทโธปกรณ์และบริการที่เกี่ยวกับความมั่นคงของชาติ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308304" y="243487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21 ต.ค.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2996952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308304" y="306896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14 ธ.ค.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56176" y="980728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12160" y="1772816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28 ก.ย.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12160" y="242088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20 ต.ค.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12160" y="306896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13 ธ.ค.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1520" y="3645024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2)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1520" y="4365104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3)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5976664" y="371703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5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เม.ย.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308304" y="373102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6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เม.ย.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012160" y="443711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308304" y="445110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1521" y="5085184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4)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012160" y="515719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308304" y="517118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012160" y="580526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5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308304" y="581925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6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4" name="Rectangle 34"/>
          <p:cNvSpPr/>
          <p:nvPr/>
        </p:nvSpPr>
        <p:spPr>
          <a:xfrm>
            <a:off x="251520" y="5805264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5)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"/>
          <p:cNvSpPr>
            <a:spLocks noChangeArrowheads="1"/>
          </p:cNvSpPr>
          <p:nvPr/>
        </p:nvSpPr>
        <p:spPr bwMode="blackGray">
          <a:xfrm rot="5400000" flipH="1">
            <a:off x="-1996857" y="1468657"/>
            <a:ext cx="5472610" cy="420871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8FF90-5F06-404B-A5BE-6B6D6165B473}" type="slidenum">
              <a:rPr lang="en-US" altLang="th-TH" smtClean="0"/>
              <a:pPr>
                <a:defRPr/>
              </a:pPr>
              <a:t>170</a:t>
            </a:fld>
            <a:endParaRPr lang="th-TH" altLang="th-TH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blackGray">
          <a:xfrm rot="5400000" flipH="1">
            <a:off x="-2037050" y="1572479"/>
            <a:ext cx="4896545" cy="4001071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259632" y="764704"/>
            <a:ext cx="576064" cy="550408"/>
            <a:chOff x="539552" y="1438432"/>
            <a:chExt cx="576064" cy="550408"/>
          </a:xfrm>
        </p:grpSpPr>
        <p:sp>
          <p:nvSpPr>
            <p:cNvPr id="8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2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3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99FF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 dirty="0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1979712" y="1484784"/>
            <a:ext cx="576064" cy="550408"/>
            <a:chOff x="539552" y="1438432"/>
            <a:chExt cx="576064" cy="550408"/>
          </a:xfrm>
        </p:grpSpPr>
        <p:sp>
          <p:nvSpPr>
            <p:cNvPr id="17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9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0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21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2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6" name="Group 22"/>
          <p:cNvGrpSpPr/>
          <p:nvPr/>
        </p:nvGrpSpPr>
        <p:grpSpPr>
          <a:xfrm>
            <a:off x="2339752" y="2230520"/>
            <a:ext cx="576064" cy="550408"/>
            <a:chOff x="539552" y="1438432"/>
            <a:chExt cx="576064" cy="550408"/>
          </a:xfrm>
        </p:grpSpPr>
        <p:sp>
          <p:nvSpPr>
            <p:cNvPr id="24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25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26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7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28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9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92D05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7" name="Group 29"/>
          <p:cNvGrpSpPr/>
          <p:nvPr/>
        </p:nvGrpSpPr>
        <p:grpSpPr>
          <a:xfrm>
            <a:off x="2555776" y="2950600"/>
            <a:ext cx="576064" cy="550408"/>
            <a:chOff x="539552" y="1438432"/>
            <a:chExt cx="576064" cy="550408"/>
          </a:xfrm>
        </p:grpSpPr>
        <p:sp>
          <p:nvSpPr>
            <p:cNvPr id="31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2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3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35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36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66FF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15" name="Group 36"/>
          <p:cNvGrpSpPr/>
          <p:nvPr/>
        </p:nvGrpSpPr>
        <p:grpSpPr>
          <a:xfrm>
            <a:off x="2483768" y="3742688"/>
            <a:ext cx="576064" cy="550408"/>
            <a:chOff x="539552" y="1438432"/>
            <a:chExt cx="576064" cy="550408"/>
          </a:xfrm>
        </p:grpSpPr>
        <p:sp>
          <p:nvSpPr>
            <p:cNvPr id="38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FF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16" name="Group 43"/>
          <p:cNvGrpSpPr/>
          <p:nvPr/>
        </p:nvGrpSpPr>
        <p:grpSpPr>
          <a:xfrm>
            <a:off x="2339752" y="4534776"/>
            <a:ext cx="576064" cy="550408"/>
            <a:chOff x="539552" y="1438432"/>
            <a:chExt cx="576064" cy="550408"/>
          </a:xfrm>
        </p:grpSpPr>
        <p:sp>
          <p:nvSpPr>
            <p:cNvPr id="45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7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8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49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0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B05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23" name="Group 50"/>
          <p:cNvGrpSpPr/>
          <p:nvPr/>
        </p:nvGrpSpPr>
        <p:grpSpPr>
          <a:xfrm>
            <a:off x="1979712" y="5254856"/>
            <a:ext cx="576064" cy="550408"/>
            <a:chOff x="539552" y="1438432"/>
            <a:chExt cx="576064" cy="550408"/>
          </a:xfrm>
        </p:grpSpPr>
        <p:sp>
          <p:nvSpPr>
            <p:cNvPr id="52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53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54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5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56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7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30" name="Group 57"/>
          <p:cNvGrpSpPr/>
          <p:nvPr/>
        </p:nvGrpSpPr>
        <p:grpSpPr>
          <a:xfrm>
            <a:off x="1187624" y="5902928"/>
            <a:ext cx="576064" cy="550408"/>
            <a:chOff x="539552" y="1438432"/>
            <a:chExt cx="576064" cy="550408"/>
          </a:xfrm>
        </p:grpSpPr>
        <p:sp>
          <p:nvSpPr>
            <p:cNvPr id="59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60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61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62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63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64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B0F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65" name="AutoShape 9"/>
          <p:cNvSpPr>
            <a:spLocks noChangeArrowheads="1"/>
          </p:cNvSpPr>
          <p:nvPr/>
        </p:nvSpPr>
        <p:spPr bwMode="gray">
          <a:xfrm>
            <a:off x="1907704" y="692696"/>
            <a:ext cx="5760640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ใช้ทั้งวิธีประกาศเชิญชวนทั่วไปและวิธีคัดเลือก หรือใช้วิธีคัดเลือกแล้ว แต่ไม่มีผู้ยื่นข้อเสนอ </a:t>
            </a:r>
            <a:b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หรือข้อเสนอไม่ได้รับการคัดเลือก</a:t>
            </a:r>
          </a:p>
        </p:txBody>
      </p:sp>
      <p:sp>
        <p:nvSpPr>
          <p:cNvPr id="66" name="Oval 65"/>
          <p:cNvSpPr/>
          <p:nvPr/>
        </p:nvSpPr>
        <p:spPr>
          <a:xfrm>
            <a:off x="1331640" y="83671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51720" y="155679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411760" y="227687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627784" y="302260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555776" y="381469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411760" y="458112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ฉ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2051720" y="530120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ช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59632" y="597493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ซ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4" name="AutoShape 9"/>
          <p:cNvSpPr>
            <a:spLocks noChangeArrowheads="1"/>
          </p:cNvSpPr>
          <p:nvPr/>
        </p:nvSpPr>
        <p:spPr bwMode="gray">
          <a:xfrm>
            <a:off x="2627784" y="1412776"/>
            <a:ext cx="5904656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การจัดซื้อจัดจ้างพัสดุที่การผลิต จำหน่าย หรือให้บริการทั่วไป และมีวงเงินในการจัดซื้อจัดจ้าง</a:t>
            </a:r>
            <a:b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ครั้งหนึ่งไม่เกินวงเงินตามที่กำหนดในกฎกระทรวง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5" name="AutoShape 9"/>
          <p:cNvSpPr>
            <a:spLocks noChangeArrowheads="1"/>
          </p:cNvSpPr>
          <p:nvPr/>
        </p:nvSpPr>
        <p:spPr bwMode="gray">
          <a:xfrm>
            <a:off x="2987824" y="2132856"/>
            <a:ext cx="5760640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มีผู้ประกอบการที่มีคุณสมบัติโดยตรงเพียงรายเดียว หรือผู้ประกอบการซึ่งเป็นตัวแทนจำหน่ายหรือ</a:t>
            </a:r>
            <a:b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ตัวแทนผู้ให้บริการโดยชอบด้วยกฎหมายเพียงรายเดียวในประเทศ และไม่มีพัสดุอื่นที่จะใช้ทดแทนได้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6" name="AutoShape 9"/>
          <p:cNvSpPr>
            <a:spLocks noChangeArrowheads="1"/>
          </p:cNvSpPr>
          <p:nvPr/>
        </p:nvSpPr>
        <p:spPr bwMode="gray">
          <a:xfrm>
            <a:off x="3203848" y="2852936"/>
            <a:ext cx="5832648" cy="79208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มีความจำเป็นต้องใช้พัสดุโดยฉุกเฉินเนื่องจากเกิดอุบัติภัยหรือภัยธรรมชาติ หรือเกิดโรคติดต่อ</a:t>
            </a:r>
          </a:p>
          <a:p>
            <a:pPr eaLnBrk="1" hangingPunct="1"/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อันตราย และการจัดซื้อจัดจ้างโดยวิธีประกาศเชิญชวนทั่วไปหรือวิธีคัดเลือกอาจก่อให้เกิดความล่าช้า</a:t>
            </a:r>
          </a:p>
          <a:p>
            <a:pPr eaLnBrk="1" hangingPunct="1"/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และอาจทำให้เกิดความเสียหายร้ายแรง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7" name="AutoShape 9"/>
          <p:cNvSpPr>
            <a:spLocks noChangeArrowheads="1"/>
          </p:cNvSpPr>
          <p:nvPr/>
        </p:nvSpPr>
        <p:spPr bwMode="gray">
          <a:xfrm>
            <a:off x="3131840" y="3789040"/>
            <a:ext cx="5616624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และมีความจำเป็นต้องจัดซื้อจัดจ้างเพิ่มเติม</a:t>
            </a:r>
            <a:b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หรือต่อเนื่อง โดยมูลค่าของพัสดุที่จัดซื้อจัดจ้างเพิ่มเติมจะต้องไม่สูงกว่าที่ได้จัดซื้อจัดจ้างไว้ก่อนแล้ว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8" name="AutoShape 9"/>
          <p:cNvSpPr>
            <a:spLocks noChangeArrowheads="1"/>
          </p:cNvSpPr>
          <p:nvPr/>
        </p:nvSpPr>
        <p:spPr bwMode="gray">
          <a:xfrm>
            <a:off x="2987824" y="4509120"/>
            <a:ext cx="5472608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เป็นพัสดุที่จะขายทอดตลาด โดยหน่วยงานของรัฐ องค์การระหว่างประเทศ หรือหน่วยงาน</a:t>
            </a:r>
            <a:b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ของต่างประเทศ</a:t>
            </a:r>
            <a:endParaRPr lang="th-TH" altLang="th-TH" sz="16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9" name="AutoShape 9"/>
          <p:cNvSpPr>
            <a:spLocks noChangeArrowheads="1"/>
          </p:cNvSpPr>
          <p:nvPr/>
        </p:nvSpPr>
        <p:spPr bwMode="gray">
          <a:xfrm>
            <a:off x="2627784" y="5301208"/>
            <a:ext cx="5112568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ที่ดินหรือสิ่งปลูกสร้างที่จำเป็นต้องซื้อเฉพาะแห่ง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80" name="AutoShape 9"/>
          <p:cNvSpPr>
            <a:spLocks noChangeArrowheads="1"/>
          </p:cNvSpPr>
          <p:nvPr/>
        </p:nvSpPr>
        <p:spPr bwMode="gray">
          <a:xfrm>
            <a:off x="1835696" y="6021288"/>
            <a:ext cx="5328592" cy="43204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กรณีอื่นที่กำหนดในกฎกระทรวง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51520" y="2636912"/>
            <a:ext cx="1944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วิธีเฉพาะ</a:t>
            </a:r>
          </a:p>
          <a:p>
            <a:pPr algn="ctr" eaLnBrk="1" hangingPunct="1"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เจาะจง</a:t>
            </a:r>
          </a:p>
          <a:p>
            <a:pPr algn="ctr" eaLnBrk="1" hangingPunct="1"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ม.56(2)</a:t>
            </a:r>
            <a:endParaRPr lang="th-TH" sz="3600" dirty="0"/>
          </a:p>
        </p:txBody>
      </p:sp>
      <p:sp>
        <p:nvSpPr>
          <p:cNvPr id="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55104"/>
            <a:ext cx="7920880" cy="609600"/>
          </a:xfrm>
        </p:spPr>
        <p:txBody>
          <a:bodyPr>
            <a:normAutofit fontScale="90000"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ko-KR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วิธีการจัดซื้อจัดจ้าง</a:t>
            </a:r>
            <a:endParaRPr lang="en-US" altLang="ko-KR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9" name="Straight Connector 8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Rectangle 8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8" name="Straight Connector 8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Oval 8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171</a:t>
            </a:fld>
            <a:endParaRPr lang="th-TH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2008" y="66680"/>
          <a:ext cx="9036496" cy="6791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23728"/>
                <a:gridCol w="6912768"/>
              </a:tblGrid>
              <a:tr h="221156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เงือนไขวิธีเฉพาะเจาะจง</a:t>
                      </a:r>
                    </a:p>
                    <a:p>
                      <a:pPr algn="ctr"/>
                      <a:r>
                        <a:rPr lang="th-TH" sz="2400" b="1" dirty="0" smtClean="0">
                          <a:latin typeface="EucrosiaUPC" pitchFamily="18" charset="-34"/>
                          <a:cs typeface="EucrosiaUPC" pitchFamily="18" charset="-34"/>
                        </a:rPr>
                        <a:t>พ.ร.บ. มาตรา 56(2)</a:t>
                      </a:r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EucrosiaUPC" pitchFamily="18" charset="-34"/>
                        <a:ea typeface="Cordia New" pitchFamily="34" charset="-34"/>
                        <a:cs typeface="EucrosiaUPC" pitchFamily="18" charset="-34"/>
                      </a:endParaRPr>
                    </a:p>
                    <a:p>
                      <a:pPr algn="ctr"/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EucrosiaUPC" pitchFamily="18" charset="-34"/>
                        <a:ea typeface="Cordia New" pitchFamily="34" charset="-34"/>
                        <a:cs typeface="EucrosiaUPC" pitchFamily="18" charset="-34"/>
                      </a:endParaRPr>
                    </a:p>
                    <a:p>
                      <a:pPr algn="ctr"/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กฎกระทรวง</a:t>
                      </a:r>
                    </a:p>
                    <a:p>
                      <a:pPr algn="ct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กำหนดวงเงินการจัดซื้อจัดจ้างพัสดุโดยวิธีเฉพาะเจาะจง วงเงินการจัดซื้อจัดจ้าง </a:t>
                      </a:r>
                    </a:p>
                    <a:p>
                      <a:pPr algn="ct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ที่ไม่ทำข้อตกลงเป็นหนังสือ และวงเงินการจัดซื้อจัดจ้างในการแต่งตั้งผู้ตรวจรับพัสดุ</a:t>
                      </a:r>
                    </a:p>
                    <a:p>
                      <a:pPr algn="ct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พ.ศ. 2560</a:t>
                      </a:r>
                    </a:p>
                    <a:p>
                      <a:pPr algn="ctr"/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ข้อ 1 การจัดซื้อจัดจ้างสินค้า งานบริการ หรืองานก่อสร้าง ที่มีการผลิต จำหน่าย ก่อสร้าง หรือให้บริการทั่วไป และมีวงเงินในการจัดซื้อจัดจ้างครั้งหนึ่ง</a:t>
                      </a: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ไม่เกิน 500,000 บาท </a:t>
                      </a: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ให้ใช้วิธีเฉพาะเจาะจง</a:t>
                      </a: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ข้อ 2 ..................................................</a:t>
                      </a:r>
                    </a:p>
                    <a:p>
                      <a:pPr algn="l"/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l"/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l"/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r"/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ให้ไว้ ณ วันที่ 23 สิงหาคม พ.ศ. 2560</a:t>
                      </a:r>
                      <a:endParaRPr lang="th-TH" sz="22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noFill/>
                  </a:tcPr>
                </a:tc>
              </a:tr>
              <a:tr h="4579758">
                <a:tc>
                  <a:txBody>
                    <a:bodyPr/>
                    <a:lstStyle/>
                    <a:p>
                      <a:r>
                        <a:rPr lang="th-TH" altLang="th-TH" sz="22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(ข) การจัดซื้อจัดจ้างพัสดุที่การผลิต จำหน่าย หรือให้บริการทั่วไป และ</a:t>
                      </a:r>
                    </a:p>
                    <a:p>
                      <a:r>
                        <a:rPr lang="th-TH" altLang="th-TH" sz="22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มีวงเงินในการจัดซื้อจัดจ้างครั้งหนึ่งไม่เกิน</a:t>
                      </a:r>
                      <a:br>
                        <a:rPr lang="th-TH" altLang="th-TH" sz="22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</a:br>
                      <a:r>
                        <a:rPr lang="th-TH" altLang="th-TH" sz="22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วงเงิน</a:t>
                      </a:r>
                      <a:r>
                        <a:rPr lang="th-TH" altLang="th-TH" sz="22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ตามที่กำหนด   ในกฎกระทรวง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22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1426220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4173" y="141403"/>
            <a:ext cx="1428027" cy="1559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7504" y="3933056"/>
            <a:ext cx="1800200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Curved Right Arrow 6"/>
          <p:cNvSpPr/>
          <p:nvPr/>
        </p:nvSpPr>
        <p:spPr>
          <a:xfrm rot="17431164">
            <a:off x="1238900" y="4517649"/>
            <a:ext cx="936104" cy="1988840"/>
          </a:xfrm>
          <a:prstGeom prst="curved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172</a:t>
            </a:fld>
            <a:endParaRPr lang="th-TH"/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683568" y="216024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การเลือกใช้วิธีซื้อหรือจ้าง</a:t>
            </a:r>
            <a:r>
              <a:rPr kumimoji="0" lang="th-TH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กรณีวงเงินไม่เกิน 5 แสนบาท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4" name="Picture 3" descr="เจาะจ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8064896" cy="3747318"/>
          </a:xfrm>
          <a:prstGeom prst="rect">
            <a:avLst/>
          </a:prstGeom>
        </p:spPr>
      </p:pic>
      <p:pic>
        <p:nvPicPr>
          <p:cNvPr id="5" name="Picture 4" descr="ทางเลือ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372200" y="4365104"/>
            <a:ext cx="2384713" cy="21602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173</a:t>
            </a:fld>
            <a:endParaRPr lang="th-TH"/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611560" y="288032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การเลือกใช้วิธีซื้อหรือจ้าง</a:t>
            </a:r>
            <a:r>
              <a:rPr kumimoji="0" lang="th-TH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กรณีวงเงินไม่เกิน 5 แสนบาท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4" name="Picture 3" descr="เจาะจง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96360"/>
            <a:ext cx="8352928" cy="2530267"/>
          </a:xfrm>
          <a:prstGeom prst="rect">
            <a:avLst/>
          </a:prstGeom>
        </p:spPr>
      </p:pic>
      <p:pic>
        <p:nvPicPr>
          <p:cNvPr id="5" name="Picture 4" descr="เจาะจง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330" y="3645024"/>
            <a:ext cx="8202125" cy="216209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483768" y="2924944"/>
            <a:ext cx="62646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9552" y="3212976"/>
            <a:ext cx="38164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174</a:t>
            </a:fld>
            <a:endParaRPr lang="th-TH"/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0" y="2204864"/>
            <a:ext cx="2304256" cy="29523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การซื้อหรือจ้าง</a:t>
            </a:r>
            <a:r>
              <a:rPr kumimoji="0" lang="th-TH" sz="3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โดยวิธีเฉพาะเจาะจง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3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3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ตามมาตรา 56(2)(จ)</a:t>
            </a:r>
            <a:endParaRPr kumimoji="0" lang="th-TH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4" name="Picture 3" descr="เจาะจง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6732240" cy="641913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300192" y="5805264"/>
            <a:ext cx="25922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83768" y="6093296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175</a:t>
            </a:fld>
            <a:endParaRPr lang="th-TH"/>
          </a:p>
        </p:txBody>
      </p:sp>
      <p:pic>
        <p:nvPicPr>
          <p:cNvPr id="3" name="Picture 2" descr="สัญญามีผลย้อ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2" y="1909167"/>
            <a:ext cx="8029575" cy="3248025"/>
          </a:xfrm>
          <a:prstGeom prst="rect">
            <a:avLst/>
          </a:prstGeo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51520" y="332656"/>
            <a:ext cx="8640960" cy="1008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การยกเว้นให้การเช่าหรือการจ้างที่ต้องกระทำต่อเนื่อง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3200" b="1" noProof="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ให้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มีผลย้อนหลัง</a:t>
            </a:r>
            <a:endParaRPr kumimoji="0" lang="th-TH" sz="32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176</a:t>
            </a:fld>
            <a:endParaRPr lang="th-TH"/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51520" y="188640"/>
            <a:ext cx="8640960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การยกเว้นให้การเช่าหรือการจ้างที่ต้องกระทำต่อเนื่อง</a:t>
            </a:r>
            <a:r>
              <a:rPr kumimoji="0" lang="th-TH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มีผลย้อนหลัง</a:t>
            </a:r>
            <a:endParaRPr kumimoji="0" lang="th-TH" sz="32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4" name="Picture 3" descr="สัญญามีผลย้อน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136904" cy="2277155"/>
          </a:xfrm>
          <a:prstGeom prst="rect">
            <a:avLst/>
          </a:prstGeom>
        </p:spPr>
      </p:pic>
      <p:pic>
        <p:nvPicPr>
          <p:cNvPr id="5" name="Picture 4" descr="สัญญามีผลย้อน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996952"/>
            <a:ext cx="8064896" cy="34928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508104" y="4437112"/>
            <a:ext cx="28803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15816" y="4725144"/>
            <a:ext cx="5544616" cy="182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9552" y="5013176"/>
            <a:ext cx="79208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9552" y="5301208"/>
            <a:ext cx="46085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19672" y="5877272"/>
            <a:ext cx="68407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9552" y="6165304"/>
            <a:ext cx="48965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9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>
                <a:latin typeface="EucrosiaUPC" pitchFamily="18" charset="-34"/>
                <a:cs typeface="EucrosiaUPC" pitchFamily="18" charset="-34"/>
              </a:rPr>
              <a:pPr/>
              <a:t>177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 rot="5400000">
            <a:off x="5748858" y="1996058"/>
            <a:ext cx="3810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สี่เหลี่ยมมุมมน 8"/>
          <p:cNvSpPr/>
          <p:nvPr/>
        </p:nvSpPr>
        <p:spPr>
          <a:xfrm>
            <a:off x="609600" y="1196752"/>
            <a:ext cx="1946176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 ปัจจุบัน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9" name="ตัวเชื่อมต่อตรง 28"/>
          <p:cNvCxnSpPr/>
          <p:nvPr/>
        </p:nvCxnSpPr>
        <p:spPr>
          <a:xfrm>
            <a:off x="5939358" y="228600"/>
            <a:ext cx="794" cy="1760240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>
            <a:off x="5940152" y="2515394"/>
            <a:ext cx="0" cy="4009950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สี่เหลี่ยมมุมมน 31"/>
          <p:cNvSpPr/>
          <p:nvPr/>
        </p:nvSpPr>
        <p:spPr>
          <a:xfrm>
            <a:off x="251520" y="2385864"/>
            <a:ext cx="5544616" cy="864096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เริ่มจัดซื้อจัดจ้างเมื่องบประมาณผ่านความเห็นชอบ</a:t>
            </a:r>
          </a:p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จากผู้มีอำนาจอนุมัติ</a:t>
            </a:r>
          </a:p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(ระเบียบฯ ข้อ 11 – 12 และ</a:t>
            </a:r>
            <a:r>
              <a:rPr lang="en-US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</a:t>
            </a:r>
            <a:r>
              <a:rPr lang="en-US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.334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err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24 ก.ค. 61</a:t>
            </a:r>
            <a:r>
              <a:rPr lang="en-US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, 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ว.414 </a:t>
            </a:r>
            <a:r>
              <a:rPr lang="th-TH" sz="1800" b="1" dirty="0" err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17 ก.ย. 61)</a:t>
            </a:r>
            <a:endParaRPr lang="th-TH" sz="18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4" name="ตัวเชื่อมต่อตรง 33"/>
          <p:cNvCxnSpPr/>
          <p:nvPr/>
        </p:nvCxnSpPr>
        <p:spPr>
          <a:xfrm>
            <a:off x="395536" y="1953816"/>
            <a:ext cx="84969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สี่เหลี่ยมมุมมน 39"/>
          <p:cNvSpPr/>
          <p:nvPr/>
        </p:nvSpPr>
        <p:spPr>
          <a:xfrm>
            <a:off x="6923856" y="1272952"/>
            <a:ext cx="1752600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ถัดไป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7" name="ลูกศรเชื่อมต่อแบบตรง 46"/>
          <p:cNvCxnSpPr/>
          <p:nvPr/>
        </p:nvCxnSpPr>
        <p:spPr>
          <a:xfrm>
            <a:off x="6084168" y="3660610"/>
            <a:ext cx="28803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สี่เหลี่ยมมุมมน 49"/>
          <p:cNvSpPr/>
          <p:nvPr/>
        </p:nvSpPr>
        <p:spPr>
          <a:xfrm>
            <a:off x="7452320" y="2102330"/>
            <a:ext cx="1547664" cy="132667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ผู้รับจ้าง</a:t>
            </a:r>
          </a:p>
          <a:p>
            <a:pPr algn="ctr"/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เริ่มปฏิบัติงาน</a:t>
            </a:r>
          </a:p>
          <a:p>
            <a:pPr algn="ctr"/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หลังจากลงนามสัญญา</a:t>
            </a:r>
            <a:endParaRPr lang="th-TH" sz="18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" name="สี่เหลี่ยมมุมมน 56"/>
          <p:cNvSpPr/>
          <p:nvPr/>
        </p:nvSpPr>
        <p:spPr>
          <a:xfrm>
            <a:off x="5076056" y="1237184"/>
            <a:ext cx="936104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วันสิ้นปี</a:t>
            </a:r>
          </a:p>
          <a:p>
            <a:pPr algn="ctr"/>
            <a:r>
              <a:rPr lang="th-TH" sz="20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2000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9" name="สามเหลี่ยมหน้าจั่ว 58"/>
          <p:cNvSpPr/>
          <p:nvPr/>
        </p:nvSpPr>
        <p:spPr>
          <a:xfrm rot="10800000">
            <a:off x="7236297" y="3385154"/>
            <a:ext cx="457200" cy="304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1" name="สี่เหลี่ยมมุมมน 60"/>
          <p:cNvSpPr/>
          <p:nvPr/>
        </p:nvSpPr>
        <p:spPr>
          <a:xfrm>
            <a:off x="6876256" y="4375754"/>
            <a:ext cx="1155576" cy="997462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ทำสัญญา</a:t>
            </a:r>
          </a:p>
          <a:p>
            <a:pPr algn="ctr"/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เมื่อได้รับเงินงวด</a:t>
            </a:r>
            <a:endParaRPr lang="th-TH" sz="2000" b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5" name="รูปภาพ 64" descr="หลอดไฟ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74172"/>
            <a:ext cx="10668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สี่เหลี่ยมมุมมน 39"/>
          <p:cNvSpPr/>
          <p:nvPr/>
        </p:nvSpPr>
        <p:spPr>
          <a:xfrm>
            <a:off x="6300192" y="300608"/>
            <a:ext cx="2520280" cy="68012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การซื้อ / การจ้าง / การเช่า</a:t>
            </a: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ที่ไม่ใช้งานต่อเนื่อง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3696494" y="1958752"/>
            <a:ext cx="11410" cy="427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สี่เหลี่ยมมุมมน 57"/>
          <p:cNvSpPr/>
          <p:nvPr/>
        </p:nvSpPr>
        <p:spPr>
          <a:xfrm>
            <a:off x="2209800" y="1958752"/>
            <a:ext cx="1447800" cy="45720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Ex.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17 ก.ย.</a:t>
            </a:r>
            <a:endParaRPr lang="th-TH" sz="24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8" name="Straight Arrow Connector 47"/>
          <p:cNvCxnSpPr>
            <a:stCxn id="59" idx="3"/>
          </p:cNvCxnSpPr>
          <p:nvPr/>
        </p:nvCxnSpPr>
        <p:spPr>
          <a:xfrm flipV="1">
            <a:off x="7464897" y="1937354"/>
            <a:ext cx="0" cy="1447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สี่เหลี่ยมมุมมน 57"/>
          <p:cNvSpPr/>
          <p:nvPr/>
        </p:nvSpPr>
        <p:spPr>
          <a:xfrm>
            <a:off x="6516216" y="1982382"/>
            <a:ext cx="936104" cy="798546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Ex.</a:t>
            </a:r>
            <a:endParaRPr lang="th-TH" sz="24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 ม.ค.</a:t>
            </a:r>
            <a:endParaRPr lang="th-TH" sz="24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ทำรายงาน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ขอซื้อขอจ้าง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743200" y="4607058"/>
            <a:ext cx="11430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ดำเนินการ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จัดซื้อจัดจ้าง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555776" y="3470920"/>
            <a:ext cx="1584176" cy="931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ประกาศเชิญชวน</a:t>
            </a:r>
          </a:p>
          <a:p>
            <a:pPr algn="ctr">
              <a:buFont typeface="Arial" pitchFamily="34" charset="0"/>
              <a:buChar char="•"/>
            </a:pPr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วิธี </a:t>
            </a:r>
            <a:r>
              <a:rPr lang="en-US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e – </a:t>
            </a:r>
            <a:r>
              <a:rPr lang="en-US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market</a:t>
            </a:r>
          </a:p>
          <a:p>
            <a:pPr algn="ctr">
              <a:buFont typeface="Arial" pitchFamily="34" charset="0"/>
              <a:buChar char="•"/>
            </a:pPr>
            <a:r>
              <a:rPr lang="en-US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 </a:t>
            </a:r>
            <a:r>
              <a:rPr lang="en-US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e – bidding</a:t>
            </a:r>
          </a:p>
          <a:p>
            <a:pPr algn="ctr">
              <a:buFont typeface="Arial" pitchFamily="34" charset="0"/>
              <a:buChar char="•"/>
            </a:pPr>
            <a:r>
              <a:rPr lang="en-US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วิธีสอบราคา</a:t>
            </a:r>
            <a:endParaRPr lang="th-TH" sz="1400" b="1" kern="0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4114800" y="4607058"/>
            <a:ext cx="74523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อนุมัติ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สั่งซื้อ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สั่งจ้าง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5240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เห็นชอบ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954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5146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862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352800" y="5330246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7464897" y="3689954"/>
            <a:ext cx="0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มุมมน 35"/>
          <p:cNvSpPr/>
          <p:nvPr/>
        </p:nvSpPr>
        <p:spPr>
          <a:xfrm>
            <a:off x="5796136" y="1237184"/>
            <a:ext cx="1008112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วันเริ่มปี</a:t>
            </a:r>
          </a:p>
          <a:p>
            <a:pPr algn="ctr"/>
            <a:r>
              <a:rPr lang="th-TH" sz="20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2000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Rounded Rectangle 10"/>
          <p:cNvSpPr/>
          <p:nvPr/>
        </p:nvSpPr>
        <p:spPr>
          <a:xfrm>
            <a:off x="323528" y="3682008"/>
            <a:ext cx="100811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จัดทำแผน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การจัดซื้อ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จัดจ้างประจำปี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Rounded Rectangle 10"/>
          <p:cNvSpPr/>
          <p:nvPr/>
        </p:nvSpPr>
        <p:spPr>
          <a:xfrm>
            <a:off x="323528" y="556980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 </a:t>
            </a:r>
            <a:r>
              <a:rPr lang="en-US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TOR</a:t>
            </a:r>
            <a:endParaRPr lang="th-TH" sz="1400" b="1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2" name="Straight Connector 70"/>
          <p:cNvCxnSpPr/>
          <p:nvPr/>
        </p:nvCxnSpPr>
        <p:spPr>
          <a:xfrm>
            <a:off x="827584" y="5338192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70"/>
          <p:cNvCxnSpPr/>
          <p:nvPr/>
        </p:nvCxnSpPr>
        <p:spPr>
          <a:xfrm>
            <a:off x="82758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54"/>
          <p:cNvSpPr/>
          <p:nvPr/>
        </p:nvSpPr>
        <p:spPr>
          <a:xfrm>
            <a:off x="2555776" y="5567535"/>
            <a:ext cx="1584176" cy="7787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หนังสือเชิญชวน</a:t>
            </a:r>
          </a:p>
          <a:p>
            <a:pPr algn="ctr">
              <a:buFont typeface="Arial" pitchFamily="34" charset="0"/>
              <a:buChar char="•"/>
            </a:pPr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วิธีคัดเลือก</a:t>
            </a:r>
            <a:endParaRPr lang="en-US" sz="1400" b="1" kern="0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วิธีเฉพาะเจาะจง</a:t>
            </a:r>
            <a:endParaRPr lang="en-US" sz="1400" b="1" kern="0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4" name="Straight Connector 70"/>
          <p:cNvCxnSpPr/>
          <p:nvPr/>
        </p:nvCxnSpPr>
        <p:spPr>
          <a:xfrm>
            <a:off x="334786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61"/>
          <p:cNvSpPr/>
          <p:nvPr/>
        </p:nvSpPr>
        <p:spPr>
          <a:xfrm>
            <a:off x="5076056" y="5554216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อุทธรณ์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ร้องเรียน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(ถ้ามี)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1" name="Rounded Rectangle 61"/>
          <p:cNvSpPr/>
          <p:nvPr/>
        </p:nvSpPr>
        <p:spPr>
          <a:xfrm>
            <a:off x="5076056" y="4618112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ประกาศ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ผู้ชนะ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2" name="Straight Connector 68"/>
          <p:cNvCxnSpPr/>
          <p:nvPr/>
        </p:nvCxnSpPr>
        <p:spPr>
          <a:xfrm>
            <a:off x="4860032" y="49781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71"/>
          <p:cNvCxnSpPr/>
          <p:nvPr/>
        </p:nvCxnSpPr>
        <p:spPr>
          <a:xfrm>
            <a:off x="5436096" y="530120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61"/>
          <p:cNvSpPr/>
          <p:nvPr/>
        </p:nvSpPr>
        <p:spPr>
          <a:xfrm>
            <a:off x="6444208" y="5460810"/>
            <a:ext cx="2088232" cy="704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สัญญามีผลตั้งแต่วันที่ลงนาม</a:t>
            </a:r>
          </a:p>
          <a:p>
            <a:pPr algn="ctr"/>
            <a:r>
              <a:rPr lang="th-TH" sz="1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โดยไม่มีผลย้อนหลัง</a:t>
            </a:r>
            <a:endParaRPr lang="th-TH" sz="1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98" name="ลูกศรเชื่อมต่อแบบตรง 97"/>
          <p:cNvCxnSpPr/>
          <p:nvPr/>
        </p:nvCxnSpPr>
        <p:spPr>
          <a:xfrm>
            <a:off x="6012160" y="5013176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470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9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>
                <a:latin typeface="EucrosiaUPC" pitchFamily="18" charset="-34"/>
                <a:cs typeface="EucrosiaUPC" pitchFamily="18" charset="-34"/>
              </a:rPr>
              <a:pPr/>
              <a:t>178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 rot="5400000">
            <a:off x="5748858" y="1996058"/>
            <a:ext cx="3810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สี่เหลี่ยมมุมมน 8"/>
          <p:cNvSpPr/>
          <p:nvPr/>
        </p:nvSpPr>
        <p:spPr>
          <a:xfrm>
            <a:off x="395536" y="1027584"/>
            <a:ext cx="144016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sz="20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 ปัจจุบัน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9" name="ตัวเชื่อมต่อตรง 28"/>
          <p:cNvCxnSpPr/>
          <p:nvPr/>
        </p:nvCxnSpPr>
        <p:spPr>
          <a:xfrm>
            <a:off x="5939358" y="228600"/>
            <a:ext cx="794" cy="1472208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>
            <a:off x="5940152" y="2276872"/>
            <a:ext cx="0" cy="4248472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สี่เหลี่ยมมุมมน 31"/>
          <p:cNvSpPr/>
          <p:nvPr/>
        </p:nvSpPr>
        <p:spPr>
          <a:xfrm>
            <a:off x="323528" y="2671936"/>
            <a:ext cx="5544616" cy="61304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เริ่มดำเนินการจ้างหรือเช่าเมื่องบประมาณผ่านความเห็นชอบจากผู้มีอำนาจอนุมัติ</a:t>
            </a:r>
          </a:p>
          <a:p>
            <a:pPr algn="ctr"/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(ระเบียบฯ ข้อ 11 – 12 และ</a:t>
            </a:r>
            <a:r>
              <a:rPr lang="en-US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</a:t>
            </a:r>
            <a:r>
              <a:rPr lang="en-US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.334</a:t>
            </a:r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24 ก.ค. 61</a:t>
            </a:r>
            <a:r>
              <a:rPr lang="en-US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, </a:t>
            </a:r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ว.414 </a:t>
            </a:r>
            <a:r>
              <a:rPr lang="th-TH" sz="18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17 ก.ย. 61)</a:t>
            </a:r>
            <a:endParaRPr lang="th-TH" sz="18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4" name="ตัวเชื่อมต่อตรง 33"/>
          <p:cNvCxnSpPr/>
          <p:nvPr/>
        </p:nvCxnSpPr>
        <p:spPr>
          <a:xfrm>
            <a:off x="395536" y="1953816"/>
            <a:ext cx="84969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สี่เหลี่ยมมุมมน 39"/>
          <p:cNvSpPr/>
          <p:nvPr/>
        </p:nvSpPr>
        <p:spPr>
          <a:xfrm>
            <a:off x="7236296" y="1171600"/>
            <a:ext cx="1440160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sz="20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r>
              <a:rPr lang="en-US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ถัดไป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0" name="สี่เหลี่ยมมุมมน 49"/>
          <p:cNvSpPr/>
          <p:nvPr/>
        </p:nvSpPr>
        <p:spPr>
          <a:xfrm>
            <a:off x="5940152" y="2102330"/>
            <a:ext cx="1296144" cy="132667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ผู้รับจ้าง</a:t>
            </a:r>
          </a:p>
          <a:p>
            <a:pPr algn="ctr"/>
            <a:r>
              <a:rPr lang="th-TH" sz="1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เริ่มปฏิบัติงาน</a:t>
            </a:r>
          </a:p>
          <a:p>
            <a:pPr algn="ctr"/>
            <a:r>
              <a:rPr lang="th-TH" sz="1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หลังจากตั้งแต่วันเริ่มปี </a:t>
            </a:r>
            <a:r>
              <a:rPr lang="th-TH" sz="16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1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ม. หรือวันเปิดทำการแล้วแต่กรณี</a:t>
            </a:r>
            <a:endParaRPr lang="th-TH" sz="1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" name="สี่เหลี่ยมมุมมน 56"/>
          <p:cNvSpPr/>
          <p:nvPr/>
        </p:nvSpPr>
        <p:spPr>
          <a:xfrm>
            <a:off x="5076056" y="1052736"/>
            <a:ext cx="936104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วันสิ้นปี</a:t>
            </a:r>
          </a:p>
          <a:p>
            <a:pPr algn="ctr"/>
            <a:r>
              <a:rPr lang="th-TH" sz="18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1800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1" name="สี่เหลี่ยมมุมมน 60"/>
          <p:cNvSpPr/>
          <p:nvPr/>
        </p:nvSpPr>
        <p:spPr>
          <a:xfrm>
            <a:off x="6876256" y="3439650"/>
            <a:ext cx="1368152" cy="853446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ทำสัญญาจ้าง/เช่า</a:t>
            </a:r>
          </a:p>
          <a:p>
            <a:pPr algn="ctr"/>
            <a:r>
              <a:rPr lang="th-TH" sz="1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เมื่อได้รับเงินงวด</a:t>
            </a:r>
          </a:p>
          <a:p>
            <a:pPr algn="ctr"/>
            <a:r>
              <a:rPr lang="th-TH" sz="1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(ลงวันที่ปัจจุบัน)</a:t>
            </a:r>
            <a:endParaRPr lang="th-TH" sz="1600" b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5076056" y="1988840"/>
            <a:ext cx="11410" cy="648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596336" y="1981200"/>
            <a:ext cx="0" cy="1447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048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ทำรายงาน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ขอจ้าง/ขอเช่า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743200" y="4607058"/>
            <a:ext cx="11430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ดำเนินการจ้าง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หรือเช่า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123728" y="3429000"/>
            <a:ext cx="2376264" cy="973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ต้องการจัดหาผู้ประกอบการรายใหม่ โดยวิธีประกาศเชิญชวน</a:t>
            </a:r>
            <a:endParaRPr lang="en-US" sz="1500" b="1" kern="0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8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 </a:t>
            </a:r>
            <a:r>
              <a:rPr lang="en-US" sz="18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e – bidding</a:t>
            </a:r>
          </a:p>
          <a:p>
            <a:pPr algn="ctr">
              <a:buFont typeface="Arial" pitchFamily="34" charset="0"/>
              <a:buChar char="•"/>
            </a:pPr>
            <a:r>
              <a:rPr lang="en-US" sz="15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5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วิธีสอบราคา</a:t>
            </a:r>
            <a:endParaRPr lang="th-TH" sz="1500" b="1" kern="0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4114800" y="4607058"/>
            <a:ext cx="74523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อนุมัติ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สั่งจ้าง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สั่งเช่า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5240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เห็นชอบ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954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5146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862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352800" y="530120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มุมมน 35"/>
          <p:cNvSpPr/>
          <p:nvPr/>
        </p:nvSpPr>
        <p:spPr>
          <a:xfrm>
            <a:off x="5868144" y="1052736"/>
            <a:ext cx="1008112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วันเริ่มปี</a:t>
            </a:r>
          </a:p>
          <a:p>
            <a:pPr algn="ctr"/>
            <a:r>
              <a:rPr lang="th-TH" sz="18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18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Rounded Rectangle 10"/>
          <p:cNvSpPr/>
          <p:nvPr/>
        </p:nvSpPr>
        <p:spPr>
          <a:xfrm>
            <a:off x="323528" y="3682008"/>
            <a:ext cx="100811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จัดทำแผน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การจัดซื้อ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จัดจ้างประจำปี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Rounded Rectangle 10"/>
          <p:cNvSpPr/>
          <p:nvPr/>
        </p:nvSpPr>
        <p:spPr>
          <a:xfrm>
            <a:off x="323528" y="556980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 </a:t>
            </a:r>
            <a:r>
              <a:rPr lang="en-US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TOR</a:t>
            </a:r>
            <a:endParaRPr lang="th-TH" sz="1400" b="1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2" name="Straight Connector 70"/>
          <p:cNvCxnSpPr/>
          <p:nvPr/>
        </p:nvCxnSpPr>
        <p:spPr>
          <a:xfrm>
            <a:off x="827584" y="5338192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70"/>
          <p:cNvCxnSpPr/>
          <p:nvPr/>
        </p:nvCxnSpPr>
        <p:spPr>
          <a:xfrm>
            <a:off x="82758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54"/>
          <p:cNvSpPr/>
          <p:nvPr/>
        </p:nvSpPr>
        <p:spPr>
          <a:xfrm>
            <a:off x="2267744" y="5517233"/>
            <a:ext cx="2160240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ต้องการจ้างหรือเช่าจากรายเดิม</a:t>
            </a:r>
          </a:p>
          <a:p>
            <a:pPr algn="ctr">
              <a:buFont typeface="Arial" pitchFamily="34" charset="0"/>
              <a:buChar char="•"/>
            </a:pPr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ดำเนินการตาม ว. 347 </a:t>
            </a:r>
            <a:r>
              <a:rPr lang="th-TH" sz="1400" b="1" dirty="0" err="1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8 ก.ย.60 โดยใช้วิธีเฉพาะเจาะจง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ตามระเบียบฯ ข้อ 78(ค)</a:t>
            </a:r>
            <a:endParaRPr lang="en-US" sz="1400" b="1" kern="0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4" name="Straight Connector 70"/>
          <p:cNvCxnSpPr/>
          <p:nvPr/>
        </p:nvCxnSpPr>
        <p:spPr>
          <a:xfrm>
            <a:off x="334786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61"/>
          <p:cNvSpPr/>
          <p:nvPr/>
        </p:nvSpPr>
        <p:spPr>
          <a:xfrm>
            <a:off x="5076056" y="3717032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อุทธรณ์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ร้องเรียน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(ถ้ามี)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1" name="Rounded Rectangle 61"/>
          <p:cNvSpPr/>
          <p:nvPr/>
        </p:nvSpPr>
        <p:spPr>
          <a:xfrm>
            <a:off x="5076056" y="4618112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ประกาศ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ผู้ชนะ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2" name="Straight Connector 68"/>
          <p:cNvCxnSpPr/>
          <p:nvPr/>
        </p:nvCxnSpPr>
        <p:spPr>
          <a:xfrm>
            <a:off x="4860032" y="49781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71"/>
          <p:cNvCxnSpPr/>
          <p:nvPr/>
        </p:nvCxnSpPr>
        <p:spPr>
          <a:xfrm>
            <a:off x="5436096" y="4443230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61"/>
          <p:cNvSpPr/>
          <p:nvPr/>
        </p:nvSpPr>
        <p:spPr>
          <a:xfrm>
            <a:off x="6300192" y="5301208"/>
            <a:ext cx="2592288" cy="704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สัญญาจ้างหรือเช่ามีผลผลย้อนหลังไปถึงวันเริ่มต้นปี </a:t>
            </a:r>
            <a:r>
              <a:rPr lang="th-TH" sz="1600" b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1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ม. หรือวันที่ทำงานจริง</a:t>
            </a:r>
          </a:p>
          <a:p>
            <a:pPr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ตาม ว.346 </a:t>
            </a:r>
            <a:r>
              <a:rPr lang="th-TH" sz="1600" b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8 ก.ย. 60</a:t>
            </a:r>
          </a:p>
          <a:p>
            <a:pPr>
              <a:buFont typeface="Arial" pitchFamily="34" charset="0"/>
              <a:buChar char="•"/>
            </a:pPr>
            <a:endParaRPr lang="th-TH" sz="1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98" name="ลูกศรเชื่อมต่อแบบตรง 97"/>
          <p:cNvCxnSpPr/>
          <p:nvPr/>
        </p:nvCxnSpPr>
        <p:spPr>
          <a:xfrm>
            <a:off x="6012160" y="3933056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6" name="สี่เหลี่ยมมุมมน 39"/>
          <p:cNvSpPr/>
          <p:nvPr/>
        </p:nvSpPr>
        <p:spPr>
          <a:xfrm>
            <a:off x="6948264" y="260648"/>
            <a:ext cx="1872208" cy="60811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การจ้าง / การเช่า </a:t>
            </a: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ที่เป็นงานต่อเนื่อง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4" name="สี่เหลี่ยมมุมมน 63"/>
          <p:cNvSpPr/>
          <p:nvPr/>
        </p:nvSpPr>
        <p:spPr>
          <a:xfrm>
            <a:off x="1907704" y="1340768"/>
            <a:ext cx="288032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สัญญาซื้อหรือจ้างหรือเช่า ❶ </a:t>
            </a:r>
            <a:r>
              <a:rPr lang="en-US" sz="18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12 </a:t>
            </a:r>
            <a:r>
              <a:rPr lang="th-TH" sz="18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เดือน </a:t>
            </a:r>
            <a:endParaRPr lang="th-TH" sz="1800" b="1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66" name="ลูกศรเชื่อมต่อแบบตรง 65"/>
          <p:cNvCxnSpPr/>
          <p:nvPr/>
        </p:nvCxnSpPr>
        <p:spPr>
          <a:xfrm>
            <a:off x="2633464" y="1152500"/>
            <a:ext cx="2514600" cy="1588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7" name="สี่เหลี่ยมมุมมน 66"/>
          <p:cNvSpPr/>
          <p:nvPr/>
        </p:nvSpPr>
        <p:spPr>
          <a:xfrm>
            <a:off x="1907704" y="739552"/>
            <a:ext cx="287883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สัญญาซื้อหรือจ้างหรือเช่า ❷ .....</a:t>
            </a:r>
            <a:r>
              <a:rPr lang="en-US" sz="1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เดือน </a:t>
            </a:r>
            <a:endParaRPr lang="th-TH" sz="1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0" name="ลูกศรเชื่อมต่อแบบตรง 69"/>
          <p:cNvCxnSpPr/>
          <p:nvPr/>
        </p:nvCxnSpPr>
        <p:spPr>
          <a:xfrm flipV="1">
            <a:off x="395536" y="1769468"/>
            <a:ext cx="4752528" cy="3348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สี่เหลี่ยมผืนผ้า 78"/>
          <p:cNvSpPr/>
          <p:nvPr/>
        </p:nvSpPr>
        <p:spPr>
          <a:xfrm>
            <a:off x="467544" y="190381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18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มีความต้องการพัสดุเพิ่มเติมระหว่างสัญญาเดิมไม่สิ้นสุด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ดำเนินการตาม มาตรา 56(2)(จ) (</a:t>
            </a:r>
            <a:r>
              <a:rPr lang="en-US" sz="18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Repeat Order</a:t>
            </a:r>
            <a:r>
              <a:rPr lang="th-TH" sz="18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 และระเบียบฯ ข้อ 78(ค)</a:t>
            </a:r>
            <a:endParaRPr lang="th-TH" sz="1800" dirty="0"/>
          </a:p>
        </p:txBody>
      </p:sp>
      <p:sp>
        <p:nvSpPr>
          <p:cNvPr id="85" name="สี่เหลี่ยมมุมมน 84"/>
          <p:cNvSpPr/>
          <p:nvPr/>
        </p:nvSpPr>
        <p:spPr>
          <a:xfrm>
            <a:off x="1043608" y="2060848"/>
            <a:ext cx="3816424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สัญญาจ้างหรือเช่า ❶ ❷ สิ้นสุด ณ วันสิ้นปี </a:t>
            </a:r>
            <a:r>
              <a:rPr lang="th-TH" sz="18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</a:p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จำเป็นต้องจ้างหรือเช่าต่อเนื่อง </a:t>
            </a:r>
            <a:endParaRPr lang="th-TH" sz="18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99" name="ลูกศรเชื่อมต่อแบบตรง 98"/>
          <p:cNvCxnSpPr>
            <a:stCxn id="106" idx="2"/>
          </p:cNvCxnSpPr>
          <p:nvPr/>
        </p:nvCxnSpPr>
        <p:spPr>
          <a:xfrm flipH="1">
            <a:off x="6012160" y="5013176"/>
            <a:ext cx="1584176" cy="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4" name="ลูกศรเชื่อมต่อแบบตรง 103"/>
          <p:cNvCxnSpPr>
            <a:stCxn id="106" idx="2"/>
          </p:cNvCxnSpPr>
          <p:nvPr/>
        </p:nvCxnSpPr>
        <p:spPr>
          <a:xfrm>
            <a:off x="7596336" y="5013176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6" name="แผนผังลำดับงาน: ผสาน 105"/>
          <p:cNvSpPr/>
          <p:nvPr/>
        </p:nvSpPr>
        <p:spPr>
          <a:xfrm>
            <a:off x="7524328" y="4365104"/>
            <a:ext cx="144016" cy="648072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8" name="แผนผังลำดับงาน: ผสาน 107"/>
          <p:cNvSpPr/>
          <p:nvPr/>
        </p:nvSpPr>
        <p:spPr>
          <a:xfrm>
            <a:off x="6516216" y="3501008"/>
            <a:ext cx="144016" cy="432048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6470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179</a:t>
            </a:fld>
            <a:endParaRPr lang="th-TH"/>
          </a:p>
        </p:txBody>
      </p:sp>
      <p:pic>
        <p:nvPicPr>
          <p:cNvPr id="3" name="Picture 2" descr="พิเศ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52743"/>
            <a:ext cx="7848872" cy="3050890"/>
          </a:xfrm>
          <a:prstGeom prst="rect">
            <a:avLst/>
          </a:prstGeo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11560" y="188640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การซื้อหรือจ้าง</a:t>
            </a:r>
            <a:r>
              <a:rPr kumimoji="0" lang="th-TH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สำหรับเขตพัฒนาพิเศษเฉพาะกิจ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5" name="Picture 4" descr="พิเศษ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960968"/>
            <a:ext cx="7796411" cy="24923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548680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-1339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10"/>
          <p:cNvGrpSpPr/>
          <p:nvPr/>
        </p:nvGrpSpPr>
        <p:grpSpPr>
          <a:xfrm>
            <a:off x="683568" y="836712"/>
            <a:ext cx="5472608" cy="720080"/>
            <a:chOff x="254299" y="1608222"/>
            <a:chExt cx="6524796" cy="61922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" name="Pentagon 11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kern="1200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ประกาศคณะกรรมการนโยบาย</a:t>
              </a: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</a:t>
              </a:r>
            </a:p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</a:t>
              </a:r>
              <a:endParaRPr lang="th-TH" sz="2400" b="1" kern="1200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395536" y="836712"/>
            <a:ext cx="648072" cy="64807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96336" y="908720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56176" y="908720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5537" y="3284984"/>
            <a:ext cx="5976664" cy="936104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 วิธีการ และรายละเอียดการดำเนินการรวมการจัดซื้อ</a:t>
            </a:r>
          </a:p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จัดจ้างตามพระราชบัญญัติการจัดซื้อ  จัดจ้างและการบริหารพัสดุภาครัฐ พ.ศ. 2560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156176" y="337098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7 </a:t>
            </a:r>
            <a:r>
              <a:rPr kumimoji="0" lang="th-TH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พ.ค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 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31832" y="3370982"/>
            <a:ext cx="140364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012160" y="481114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300192" y="1844824"/>
            <a:ext cx="1547664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29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524328" y="1858814"/>
            <a:ext cx="1619672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30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0" name="Rectangle 34"/>
          <p:cNvSpPr/>
          <p:nvPr/>
        </p:nvSpPr>
        <p:spPr>
          <a:xfrm>
            <a:off x="395536" y="1844824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6)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4" name="Rectangle 37"/>
          <p:cNvSpPr/>
          <p:nvPr/>
        </p:nvSpPr>
        <p:spPr>
          <a:xfrm>
            <a:off x="395536" y="2564904"/>
            <a:ext cx="5976665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หลักเกณฑ์การจัดซื้อจัดจ้างเพื่อการวิจัยและพัฒนา เพื่อการให้บริการทางวิชาการของสถาบันอุดมศึกษา หรือการจ้างที่ปรึกษา ที่ไม่สามารถดำเนินการตามพระราชบัญญัติฯ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6192688" y="256490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7488832" y="257889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29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4" name="Rectangle 28"/>
          <p:cNvSpPr/>
          <p:nvPr/>
        </p:nvSpPr>
        <p:spPr>
          <a:xfrm>
            <a:off x="395537" y="4437112"/>
            <a:ext cx="597666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แบบสัญญาเกี่ยวกับการจัดซื้อจัดจ้างตามพระราชบัญญัติการจัดซื้อ  จัดจ้างและการบริหารพัสดุภาครัฐ พ.ศ. 2560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336704" y="4653136"/>
            <a:ext cx="133164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19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ก.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596336" y="4653136"/>
            <a:ext cx="144016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20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Rectangle 54"/>
          <p:cNvSpPr/>
          <p:nvPr/>
        </p:nvSpPr>
        <p:spPr>
          <a:xfrm>
            <a:off x="395536" y="5445224"/>
            <a:ext cx="597666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แบบสัญญาเกี่ยวกับการจัดซื้อจัดจ้างตามพระราชบัญญัติการจัดซื้อ  จัดจ้างและการบริหารพัสดุภาครัฐ พ.ศ. 2560 (ฉบับที่ 2)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300192" y="5675238"/>
            <a:ext cx="140364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17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เม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668344" y="5675238"/>
            <a:ext cx="1368152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เฉพาะกิจ2.p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735" y="3451450"/>
            <a:ext cx="3582169" cy="3289917"/>
          </a:xfrm>
          <a:prstGeom prst="rect">
            <a:avLst/>
          </a:prstGeom>
        </p:spPr>
      </p:pic>
      <p:pic>
        <p:nvPicPr>
          <p:cNvPr id="3" name="Picture 2" descr="พิเศษ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2822" y="1052736"/>
            <a:ext cx="6911626" cy="37444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180</a:t>
            </a:fld>
            <a:endParaRPr lang="th-TH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323528" y="404664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การซื้อหรือจ้าง</a:t>
            </a:r>
            <a:r>
              <a:rPr kumimoji="0" lang="th-TH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สำหรับเขตพัฒนาพิเศษเฉพาะกิจ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24128" y="1628800"/>
            <a:ext cx="27363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63688" y="1844824"/>
            <a:ext cx="56166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660232" y="3140968"/>
            <a:ext cx="11521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83968" y="3933056"/>
            <a:ext cx="28803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426220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1" y="65383"/>
            <a:ext cx="864097" cy="8649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181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95536" y="260648"/>
            <a:ext cx="83529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กฎกระทรวงกำหนดพัสดุที่รัฐต้องการส่งเสริมหรือสนับสนุน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และกำหนดวิธีการจัดซื้อจัดจ้างโดยวิธีคัดเลือกและวิธีเฉพาะเจาะจง พ.ศ. 2560 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412776"/>
            <a:ext cx="1080120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หมวด 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47664" y="1412776"/>
            <a:ext cx="7200800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พัสดุส่งเสริมและพัฒนาด้านการเกษตร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95536" y="2276872"/>
          <a:ext cx="8352928" cy="41148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680520"/>
                <a:gridCol w="367240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ข้อ 2(1) นมโรงเรียน ของ </a:t>
                      </a:r>
                      <a:r>
                        <a:rPr lang="th-TH" sz="2000" dirty="0" err="1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อ.ส.ค.</a:t>
                      </a:r>
                      <a:endParaRPr lang="th-TH" sz="20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ข้อ 3(1) ให้ใช้วิธีเฉพาะเจาะจง</a:t>
                      </a:r>
                      <a:endParaRPr lang="th-TH" sz="20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ข้อ 2(5) เมล็ดพันธุ์พืชและปัจจัยการผลิต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ของกรมวิชาการเกษตร</a:t>
                      </a:r>
                      <a:endParaRPr lang="th-TH" sz="20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B7"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EucrosiaUPC" pitchFamily="18" charset="-34"/>
                          <a:cs typeface="EucrosiaUPC" pitchFamily="18" charset="-34"/>
                        </a:rPr>
                        <a:t>ข้อ 3(5) ให้ใช้วิธีเฉพาะเจาะจง หรือหากไม่ประสงค์จะใช้วิธีเฉพาะเจาะจง จะใช้วิธีประกาศเชิญชวนทั่วไป</a:t>
                      </a:r>
                      <a:r>
                        <a:rPr lang="th-TH" sz="20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หรือวิธีคัดเลือก ก็ได้</a:t>
                      </a:r>
                      <a:endParaRPr lang="th-TH" sz="20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solidFill>
                      <a:srgbClr val="FFFFB7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ข้อ 2(6) เมล็ดพันธุ์ข้าวของกรมการข้าว</a:t>
                      </a:r>
                      <a:endParaRPr lang="th-TH" sz="20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0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ข้อ 2(8) วัสดุการเกษตรที่เป็นพันธุ์พืช พันธุ์สัตว์ ของ </a:t>
                      </a:r>
                      <a:r>
                        <a:rPr lang="th-TH" sz="2000" b="1" dirty="0" err="1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อ.ต.ก.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/ ชุมนุมสหกรณ์การเกษตรแห่งประเทศไทย จำกัด / ร้านสหกรณ์ที่กระทรวงเกษตรและสหกรณ์รับรอง /หรือกลุ่มเกษตรกรที่เป็นนิติบุคคล</a:t>
                      </a:r>
                      <a:endParaRPr lang="th-TH" sz="20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B7"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EucrosiaUPC" pitchFamily="18" charset="-34"/>
                          <a:cs typeface="EucrosiaUPC" pitchFamily="18" charset="-34"/>
                        </a:rPr>
                        <a:t>ข้อ 3(6) ให้ใช้วิธีคัดเลือกและแจ้งให้ผู้ที่ได้รับการสนับสนุนดังกล่าวและเป็นผู้ผลิตเองเข้าเสนอราคาด้วย</a:t>
                      </a:r>
                      <a:endParaRPr lang="th-TH" sz="20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solidFill>
                      <a:srgbClr val="FFCCFF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ข้อ 2(9) วัสดุการเกษตรและเครื่องมือเครื่องใช้ในการเกษตร ของ </a:t>
                      </a:r>
                      <a:r>
                        <a:rPr lang="th-TH" sz="2000" b="1" dirty="0" err="1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อตก.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/ ชุมนุมสหกรณ์การเกษตรแห่งประเทศไทย จำกัด / ร้านสหกรณ์ที่กระทรวงเกษตรและสหกรณ์รับรอง / หรือกลุ่มเกษตรกรที่เป็นนิติบุคคล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ที่มีราคาต่อหน่วยไม่เกิน 5 หมื่นบาท</a:t>
                      </a:r>
                      <a:endParaRPr lang="th-TH" sz="20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0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ight Brace 13"/>
          <p:cNvSpPr/>
          <p:nvPr/>
        </p:nvSpPr>
        <p:spPr>
          <a:xfrm>
            <a:off x="5004048" y="2780928"/>
            <a:ext cx="144016" cy="936104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ight Brace 14"/>
          <p:cNvSpPr/>
          <p:nvPr/>
        </p:nvSpPr>
        <p:spPr>
          <a:xfrm>
            <a:off x="5004048" y="3861048"/>
            <a:ext cx="144016" cy="2448272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426220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1" y="65383"/>
            <a:ext cx="864097" cy="8649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182</a:t>
            </a:fld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395536" y="1268760"/>
            <a:ext cx="1080120" cy="1296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หมวด 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5896" y="1268760"/>
            <a:ext cx="5112568" cy="1296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lnSpc>
                <a:spcPts val="25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เช่น ข้อ 5(3) งานจ้างให้บริการรักษาความปลอดภัยของ </a:t>
            </a:r>
            <a:r>
              <a:rPr lang="th-TH" sz="20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อ.ผ.ศ.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โดยข้อ 6(2)(ข) ให้ใช้วิธีเฉพาะเจาะจง  หากไม่ประสงค์จะจ้างโดยวิธีเฉพาะเจาะจง จะใช้วิธีประกาศเชิญชวนทั่วไปหรือวิธีคัดเลือกก็ได้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6" y="2636912"/>
            <a:ext cx="1080120" cy="352839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หมวด 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47664" y="1268760"/>
            <a:ext cx="2016224" cy="1296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พัสดุส่งเสริมวิสาหกิจขนาดกลางและขนาดย่อม และผู้ด้อยโอกาส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7664" y="2636912"/>
            <a:ext cx="2016224" cy="352839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พัสดุส่งเสริมการเรียนการสอน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35896" y="2636912"/>
            <a:ext cx="5112568" cy="35283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lnSpc>
                <a:spcPts val="2500"/>
              </a:lnSpc>
            </a:pP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เช่น ข้อ 8(10) งานจ้างพิมพ์ของโรงพิมพ์ของหน่วยงานของรัฐ หรือ</a:t>
            </a:r>
            <a:b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โรงพิมพ์ที่อยู่ในความควบคุมของหน่วยงานของรัฐ </a:t>
            </a:r>
          </a:p>
          <a:p>
            <a:pPr>
              <a:lnSpc>
                <a:spcPts val="2500"/>
              </a:lnSpc>
              <a:buFont typeface="Wingdings" pitchFamily="2" charset="2"/>
              <a:buChar char="Ø"/>
            </a:pP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โดยข้อ 9(8) กำหนดดังนี้</a:t>
            </a:r>
          </a:p>
          <a:p>
            <a:pPr>
              <a:lnSpc>
                <a:spcPts val="2500"/>
              </a:lnSpc>
              <a:buFont typeface="Courier New" pitchFamily="49" charset="0"/>
              <a:buChar char="o"/>
            </a:pP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(ก) ให้หน่วยงานของรัฐจ้างโรงพิมพ์ของตนเองหรือที่อยู่ในความควบคุมโดยวิธีเฉพาะเจาะจง</a:t>
            </a:r>
          </a:p>
          <a:p>
            <a:pPr>
              <a:lnSpc>
                <a:spcPts val="2500"/>
              </a:lnSpc>
              <a:buFont typeface="Courier New" pitchFamily="49" charset="0"/>
              <a:buChar char="o"/>
            </a:pP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(ข) หากไม่สามารถรับพิมพ์งานได้ทั่งหมดหรือบางส่วน ให้ใช้วิธีคัดเลือก หรือวิธีประกาศเชิญชวนทั่วไปก็ได้ โดยให้มีหนังสือเชิญชวน</a:t>
            </a:r>
            <a:b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โรงพิมพ์อื่นของหน่วยงานของรัฐหรือโรงพิมพ์อื่นที่อยู่ในความควบคุมของหน่วยงานของรัฐไม่น้อยกว่า 3 แห่ง เพื่อเข้าร่วมการเสนอราคา</a:t>
            </a:r>
          </a:p>
          <a:p>
            <a:pPr>
              <a:lnSpc>
                <a:spcPts val="2500"/>
              </a:lnSpc>
              <a:buFont typeface="Courier New" pitchFamily="49" charset="0"/>
              <a:buChar char="o"/>
            </a:pP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(ค) หากมีงานพิมพ์มากเกินขีดความสามารถ ให้ใช้วิธีคัดเลือก หรือวิธีประกาศเชิญชวนทั่วไปก็ได้ โดยให้ปฏิบัติตาม (ข)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260648"/>
            <a:ext cx="83529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กฎกระทรวงกำหนดพัสดุที่รัฐต้องการส่งเสริมหรือสนับสนุน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และกำหนดวิธีการจัดซื้อจัดจ้างโดยวิธีคัดเลือกและวิธีเฉพาะเจาะจง พ.ศ. 2560 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1426220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3" y="44624"/>
            <a:ext cx="864097" cy="8649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183</a:t>
            </a:fld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395536" y="1412776"/>
            <a:ext cx="1080120" cy="11521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หมวด 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5896" y="1412776"/>
            <a:ext cx="5112568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lnSpc>
                <a:spcPts val="2500"/>
              </a:lnSpc>
            </a:pP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เช่น ข้อ 11(2) งานจ้างบริการทางวิชาการและการวิจัยของมหาวิทยาลัยของรัฐทุกแห่ง โดยข้อ 13 ให้ใช้วิธีเฉพาะเจาะจง  หากไม่ประสงค์จะจ้างโดยวิธีเฉพาะเจาะจง จะใช้วิธีประกาศเชิญชวนทั่วไปหรือวิธีคัดเลือกก็ได้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6" y="2636912"/>
            <a:ext cx="1080120" cy="136815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หมวด 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47664" y="1412776"/>
            <a:ext cx="2016224" cy="1152128"/>
          </a:xfrm>
          <a:prstGeom prst="rect">
            <a:avLst/>
          </a:prstGeom>
          <a:solidFill>
            <a:srgbClr val="FFFFB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พัสดุส่งเสริมการวิจัยและการพัฒนา หรือการให้บริการทางวิชาการ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7664" y="2636912"/>
            <a:ext cx="2016224" cy="136815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พัสดุส่งเสริมนวัตกรรม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35896" y="2636912"/>
            <a:ext cx="5112568" cy="13681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lnSpc>
                <a:spcPts val="25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15 ให้พัสดุส่งเสริมนวัตกรรมเป็นพัสดุที่รัฐต้องการส่งเสริมหรือสนับสนุน โดยข้อ 16 (1) กรณีที่มีผู้ขายหรือผู้ให้บริการเพียงรายเดียว ให้ใช้วิธีเฉพาะเจาะจง (2) กรณีที่มีผู้ขายหรือผู้ให้บริการ 2 รายขึ้นไป  ให้ใช้วิธีคัดเลือก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077072"/>
            <a:ext cx="1080120" cy="10081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หมวด 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7664" y="4077072"/>
            <a:ext cx="2016224" cy="1008112"/>
          </a:xfrm>
          <a:prstGeom prst="rect">
            <a:avLst/>
          </a:prstGeom>
          <a:solidFill>
            <a:srgbClr val="FFFFB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พัสดุส่งเสริมสุขภาพและสาธารณสุข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35896" y="4077072"/>
            <a:ext cx="5112568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lnSpc>
                <a:spcPts val="25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เช่น ข้อ 17(2) ยาในบัญชียาหลักแห่งชาติหรือเวชภัณฑ์ซึ่งองค์การเภสัชกรรมหรือสภากาชาดไทยได้ผลิตออกจำหน่าย โดยข้อ 20 ให้ใช้วิธีเฉพาะเจาะจง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5536" y="5157192"/>
            <a:ext cx="1080120" cy="10081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หมวด 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47664" y="5157192"/>
            <a:ext cx="2016224" cy="100811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พัสดุส่งเสริมความมั่นคงด้านพลังงานและทรัพยากรธรรมชาติ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35896" y="5157192"/>
            <a:ext cx="5112568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lnSpc>
                <a:spcPts val="25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เช่น ข้อ 25(1) น้ำมันเชื้อเพลิงและผลิตภัณฑ์ปิโตรเลียมของ ปตท. โดยข้อ 26(1) ให้ใช้วิธีเฉพาะเจาะจงหากไม่ประสงค์จะจ้างโดยวิธีเฉพาะเจาะจง จะใช้วิธีประกาศเชิญชวนทั่วไปหรือวิธีคัดเลือกก็ได้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5536" y="260648"/>
            <a:ext cx="83529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 กฎกระทรวงกำหนดพัสดุที่รัฐต้องการส่งเสริมหรือสนับสนุน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และกำหนดวิธีการจัดซื้อจัดจ้างโดยวิธีคัดเลือกและวิธีเฉพาะเจาะจง พ.ศ. 2560 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 descr="ยา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149080"/>
            <a:ext cx="7514114" cy="2277263"/>
          </a:xfrm>
          <a:prstGeom prst="rect">
            <a:avLst/>
          </a:prstGeom>
        </p:spPr>
      </p:pic>
      <p:pic>
        <p:nvPicPr>
          <p:cNvPr id="14" name="รูปภาพ 13" descr="ยา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692696"/>
            <a:ext cx="7599188" cy="33487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184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3528" y="116632"/>
            <a:ext cx="8424936" cy="64807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แนวทางปฏิบัติในการจัดซื้อยาในบัญชียาหลักแห่งชาติ และเวชภัณฑ์ที่ไม่ใช่ยา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และการจัดซื้อยาหรือเวชภัณฑ์ที่ไม่ใช่ยาที่ขึ้นบัญชีนวัตกรรมไทย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185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3528" y="404664"/>
            <a:ext cx="8424936" cy="86409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แนวทางปฏิบัติในการจัดซื้อยาในบัญชียาหลักแห่งชาติ และเวชภัณฑ์ที่ไม่ใช่ยา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และการจัดซื้อยาหรือเวชภัณฑ์ที่ไม่ใช่ยาซึ่งได้ขึ้นบัญชีนวัตกรรมไทย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รูปภาพ 12" descr="ยา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7" y="1484784"/>
            <a:ext cx="8353425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186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332656"/>
            <a:ext cx="8424936" cy="86409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แนวทางปฏิบัติในการจัดซื้อยาในบัญชียาหลักแห่งชาติ และเวชภัณฑ์ที่ไม่ใช่ยา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และการจัดซื้อยาหรือเวชภัณฑ์ที่ไม่ใช่ยาซึ่งได้ขึ้นบัญชีนวัตกรรมไทย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รูปภาพ 12" descr="ยา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414" y="1535435"/>
            <a:ext cx="8315325" cy="1533525"/>
          </a:xfrm>
          <a:prstGeom prst="rect">
            <a:avLst/>
          </a:prstGeom>
        </p:spPr>
      </p:pic>
      <p:pic>
        <p:nvPicPr>
          <p:cNvPr id="14" name="รูปภาพ 13" descr="ยา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188940"/>
            <a:ext cx="8401050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187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3528" y="188640"/>
            <a:ext cx="8424936" cy="86409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แนวทางปฏิบัติในการจัดซื้อยาในบัญชียาหลักแห่งชาติ และเวชภัณฑ์ที่ไม่ใช่ยา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และการจัดซื้อยาหรือเวชภัณฑ์ที่ไม่ใช่ยาซึ่งได้ขึ้นบัญชีนวัตกรรมไทย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4" name="รูปภาพ 13" descr="ยา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253" y="1124744"/>
            <a:ext cx="8084195" cy="5120296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 descr="ยา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733256"/>
            <a:ext cx="7920880" cy="5767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188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3528" y="188640"/>
            <a:ext cx="8424936" cy="79208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แนวทางปฏิบัติในการจัดซื้อยาในบัญชียาหลักแห่งชาติ และเวชภัณฑ์ที่ไม่ใช่ยา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และการจัดซื้อยาหรือเวชภัณฑ์ที่ไม่ใช่ยาซึ่งได้ขึ้นบัญชีนวัตกรรมไทย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4" name="รูปภาพ 13" descr="ยา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052736"/>
            <a:ext cx="8083330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189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3528" y="188640"/>
            <a:ext cx="8424936" cy="79208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แนวทางปฏิบัติในการจัดซื้อยาในบัญชียาหลักแห่งชาติ และเวชภัณฑ์ที่ไม่ใช่ยา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และการจัดซื้อยาหรือเวชภัณฑ์ที่ไม่ใช่ยาซึ่งได้ขึ้นบัญชีนวัตกรรมไทย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รูปภาพ 12" descr="ยา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483" y="1063367"/>
            <a:ext cx="8232973" cy="524595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548680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-1339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10"/>
          <p:cNvGrpSpPr/>
          <p:nvPr/>
        </p:nvGrpSpPr>
        <p:grpSpPr>
          <a:xfrm>
            <a:off x="683568" y="836712"/>
            <a:ext cx="5472608" cy="720080"/>
            <a:chOff x="254299" y="1608222"/>
            <a:chExt cx="6524796" cy="61922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" name="Pentagon 11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kern="1200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ประกาศคณะกรรมการนโยบาย</a:t>
              </a: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</a:t>
              </a:r>
            </a:p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</a:t>
              </a:r>
              <a:endParaRPr lang="th-TH" sz="2400" b="1" kern="1200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395536" y="836712"/>
            <a:ext cx="648072" cy="64807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96336" y="908720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9553" y="1844824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การจัดทำข้อตกลงเป็นหนังสือในกรณีอื่นตามพระราชบัญญัติการจัดซื้อจัดจ้างและการบริหารพัสดุภาครัฐ พ.ศ. 2560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56176" y="908720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12160" y="198884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19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ก.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308304" y="198884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9553" y="2780928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การจัดทำข้อตกลงเป็นหนังสือในกรณีอื่นตามพระราชบัญญัติการจัดซื้อจัดจ้างและการบริหารพัสดุภาครัฐ พ.ศ. 2560 (ฉบับที่ 2)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012160" y="299695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272808" y="299695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5" name="Rectangle 40"/>
          <p:cNvSpPr/>
          <p:nvPr/>
        </p:nvSpPr>
        <p:spPr>
          <a:xfrm>
            <a:off x="539552" y="3789040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การจัดทำข้อตกลงเป็นหนังสือในกรณีอื่นตามพระราชบัญญัติการจัดซื้อจัดจ้างและการบริหารพัสดุภาครัฐ พ.ศ. 2560 (ฉบับที่ 3)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156176" y="3933056"/>
            <a:ext cx="1331641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452320" y="3933056"/>
            <a:ext cx="1296144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Rectangle 40"/>
          <p:cNvSpPr/>
          <p:nvPr/>
        </p:nvSpPr>
        <p:spPr>
          <a:xfrm>
            <a:off x="539552" y="4797152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ข้อสรุปสาระสำคัญแห่งสัญญาเป็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นภาษาไทย ในกรณีต้องทำสัญญาเป็นภาษาต่างประเทศ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156176" y="4955158"/>
            <a:ext cx="1331641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22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452320" y="4955158"/>
            <a:ext cx="144016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23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ยา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5" y="175809"/>
            <a:ext cx="7704856" cy="62775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190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191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332656"/>
            <a:ext cx="8352928" cy="86409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แนวทางปฏิบัติในการจัดซื้อยาในบัญชียาหลักแห่งชาติ และเวชภัณฑ์ที่ไม่ใช่ยา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และการจัดซื้อยาหรือเวชภัณฑ์ที่ไม่ใช่ยาซึ่งได้ขึ้นบัญชีนวัตกรรมไทย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รูปภาพ 12" descr="ยา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8084194" cy="4432084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192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ยา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280920" cy="6071765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ยา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42993"/>
            <a:ext cx="8136904" cy="60663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193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194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3528" y="332656"/>
            <a:ext cx="8424936" cy="86409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แนวทางปฏิบัติในการจัดซื้อยาในบัญชียาหลักแห่งชาติ และเวชภัณฑ์ที่ไม่ใช่ยา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และการจัดซื้อยาหรือเวชภัณฑ์ที่ไม่ใช่ยาซึ่งได้ขึ้นบัญชีนวัตกรรมไทย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รูปภาพ 12" descr="ยา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23826" y="-999494"/>
            <a:ext cx="3024338" cy="8712967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195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95536" y="188640"/>
            <a:ext cx="8352928" cy="158417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ซ้อมความเข้าใจการจัดซื้อจัดจ้างตามกฎกระทรวงกำหนดพัสดุที่รัฐต้องการส่งเสริมหรือสนับสนุนและกำหนดวิธีการจัดซื้อจัดจ้างโดยวิธีคัดเลือกและ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วิธีเฉพาะเจาะจง พ.ศ. 2560 และกำหนดแนวทางปฏิบัติในการจัดซื้อจัดจ้าง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 พ.ร.บ. มาตรา 56 วรรคหนึ่ง (2)(ซ) 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Picture 3" descr="12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465" y="1844824"/>
            <a:ext cx="7891983" cy="42933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196</a:t>
            </a:fld>
            <a:endParaRPr lang="th-TH"/>
          </a:p>
        </p:txBody>
      </p:sp>
      <p:pic>
        <p:nvPicPr>
          <p:cNvPr id="3" name="Picture 2" descr="12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587" y="1916832"/>
            <a:ext cx="8150869" cy="4535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88640"/>
            <a:ext cx="8352928" cy="172819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ซ้อมความเข้าใจการจัดซื้อจัดจ้างตามกฎกระทรวงกำหนดพัสดุที่รัฐต้องการส่งเสริมหรือสนับสนุนและกำหนดวิธีการจัดซื้อจัดจ้างโดยวิธีคัดเลือกและ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วิธีเฉพาะเจาะจง พ.ศ. 2560 และกำหนดแนวทางปฏิบัติในการจัดซื้อจัดจ้าง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 พ.ร.บ. มาตรา 56 วรรคหนึ่ง (2)(ซ) 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197</a:t>
            </a:fld>
            <a:endParaRPr lang="th-TH"/>
          </a:p>
        </p:txBody>
      </p:sp>
      <p:pic>
        <p:nvPicPr>
          <p:cNvPr id="3" name="Picture 2" descr="123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5" y="1052736"/>
            <a:ext cx="7632848" cy="2420382"/>
          </a:xfrm>
          <a:prstGeom prst="rect">
            <a:avLst/>
          </a:prstGeom>
        </p:spPr>
      </p:pic>
      <p:pic>
        <p:nvPicPr>
          <p:cNvPr id="4" name="Picture 3" descr="123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429000"/>
            <a:ext cx="7456394" cy="3112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16632"/>
            <a:ext cx="8424936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ซ้อมความเข้าใจการจัดซื้อจัดจ้างตามกฎกระทรวงกำหนดพัสดุที่รัฐต้องการส่งเสริมหรือสนับสนุนและกำหนดวิธีการจัดซื้อจัดจ้างโดยวิธีคัดเลือกและวิธีเฉพาะเจาะจง พ.ศ. 2560 และกำหนดแนวทางปฏิบัติในการจัดซื้อจัดจ้าง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 พ.ร.บ. มาตรา 56 วรรคหนึ่ง (2)(ซ) 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9832" y="4869160"/>
            <a:ext cx="5256584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43608" y="5229200"/>
            <a:ext cx="3600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24128" y="3140968"/>
            <a:ext cx="1512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71600" y="3429000"/>
            <a:ext cx="46085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63688" y="6165304"/>
            <a:ext cx="66247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198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95536" y="188640"/>
            <a:ext cx="8424936" cy="151216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กฎกระทรวง</a:t>
            </a:r>
          </a:p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กำหนดกรณีการจัดซื้อจัดจ้างพัสดุโดยวิธีเฉพาะเจาะจง</a:t>
            </a:r>
          </a:p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พ.ศ. 2561</a:t>
            </a:r>
            <a:endParaRPr lang="th-TH" sz="3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Picture 3" descr="กฎกระทรวง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087" y="1802854"/>
            <a:ext cx="8505825" cy="43624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199</a:t>
            </a:fld>
            <a:endParaRPr lang="th-TH"/>
          </a:p>
        </p:txBody>
      </p:sp>
      <p:pic>
        <p:nvPicPr>
          <p:cNvPr id="3" name="Picture 2" descr="กฎกระทรวง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797" y="2002879"/>
            <a:ext cx="8448675" cy="4162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188640"/>
            <a:ext cx="8424936" cy="151216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กฎกระทรวง</a:t>
            </a:r>
          </a:p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กำหนดกรณีการจัดซื้อจัดจ้างพัสดุโดยวิธีเฉพาะเจาะจง</a:t>
            </a:r>
          </a:p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พ.ศ. 2561</a:t>
            </a:r>
            <a:endParaRPr lang="th-TH" sz="3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96136" y="2348880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สี่เหลี่ยมผืนผ้า 38"/>
          <p:cNvSpPr/>
          <p:nvPr/>
        </p:nvSpPr>
        <p:spPr>
          <a:xfrm>
            <a:off x="1504904" y="404664"/>
            <a:ext cx="657229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ระบบการเงินการคลังของหน่วยงาน</a:t>
            </a:r>
          </a:p>
        </p:txBody>
      </p:sp>
      <p:cxnSp>
        <p:nvCxnSpPr>
          <p:cNvPr id="51" name="ตัวเชื่อมต่อตรง 50"/>
          <p:cNvCxnSpPr/>
          <p:nvPr/>
        </p:nvCxnSpPr>
        <p:spPr>
          <a:xfrm>
            <a:off x="179512" y="1556792"/>
            <a:ext cx="8812088" cy="301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สี่เหลี่ยมมุมมน 51">
            <a:hlinkClick r:id="rId2" action="ppaction://hlinksldjump"/>
          </p:cNvPr>
          <p:cNvSpPr/>
          <p:nvPr/>
        </p:nvSpPr>
        <p:spPr>
          <a:xfrm>
            <a:off x="1433490" y="2571736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งบประมาณ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3" name="สี่เหลี่ยมมุมมน 52">
            <a:hlinkClick r:id="" action="ppaction://noaction"/>
          </p:cNvPr>
          <p:cNvSpPr/>
          <p:nvPr/>
        </p:nvSpPr>
        <p:spPr>
          <a:xfrm>
            <a:off x="5581632" y="2576490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พัสดุ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" name="สี่เหลี่ยมมุมมน 53"/>
          <p:cNvSpPr/>
          <p:nvPr/>
        </p:nvSpPr>
        <p:spPr>
          <a:xfrm>
            <a:off x="1438228" y="4862506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บัญชี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" name="สี่เหลี่ยมมุมมน 54"/>
          <p:cNvSpPr/>
          <p:nvPr/>
        </p:nvSpPr>
        <p:spPr>
          <a:xfrm>
            <a:off x="5653070" y="4862506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การเงิน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66F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7" name="ลูกศรเชื่อมต่อแบบตรง 56"/>
          <p:cNvCxnSpPr/>
          <p:nvPr/>
        </p:nvCxnSpPr>
        <p:spPr>
          <a:xfrm>
            <a:off x="4081440" y="3005124"/>
            <a:ext cx="1428750" cy="15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ลูกศรเชื่อมต่อแบบตรง 59"/>
          <p:cNvCxnSpPr/>
          <p:nvPr/>
        </p:nvCxnSpPr>
        <p:spPr>
          <a:xfrm rot="5400000">
            <a:off x="6296003" y="4219561"/>
            <a:ext cx="1144588" cy="15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ลูกศรเชื่อมต่อแบบตรง 68"/>
          <p:cNvCxnSpPr/>
          <p:nvPr/>
        </p:nvCxnSpPr>
        <p:spPr>
          <a:xfrm rot="10800000" flipV="1">
            <a:off x="4010003" y="5291124"/>
            <a:ext cx="1500187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ลูกศรเชื่อมต่อแบบตรง 73"/>
          <p:cNvCxnSpPr/>
          <p:nvPr/>
        </p:nvCxnSpPr>
        <p:spPr>
          <a:xfrm rot="5400000" flipH="1" flipV="1">
            <a:off x="2153422" y="4218767"/>
            <a:ext cx="1143000" cy="15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ลูกศรเชื่อมต่อแบบตรง 80"/>
          <p:cNvCxnSpPr/>
          <p:nvPr/>
        </p:nvCxnSpPr>
        <p:spPr>
          <a:xfrm>
            <a:off x="4010003" y="3576624"/>
            <a:ext cx="1571625" cy="1285875"/>
          </a:xfrm>
          <a:prstGeom prst="straightConnector1">
            <a:avLst/>
          </a:prstGeom>
          <a:ln>
            <a:solidFill>
              <a:srgbClr val="CC9900"/>
            </a:solidFill>
            <a:prstDash val="dash"/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ลูกศรเชื่อมต่อแบบตรง 82"/>
          <p:cNvCxnSpPr/>
          <p:nvPr/>
        </p:nvCxnSpPr>
        <p:spPr>
          <a:xfrm rot="10800000" flipV="1">
            <a:off x="3952875" y="3505200"/>
            <a:ext cx="1571625" cy="1285875"/>
          </a:xfrm>
          <a:prstGeom prst="straightConnector1">
            <a:avLst/>
          </a:prstGeom>
          <a:ln>
            <a:solidFill>
              <a:srgbClr val="CC9900"/>
            </a:solidFill>
            <a:prstDash val="dash"/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สี่เหลี่ยมผืนผ้า 43"/>
          <p:cNvSpPr/>
          <p:nvPr/>
        </p:nvSpPr>
        <p:spPr>
          <a:xfrm>
            <a:off x="152400" y="762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836712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764704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130622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34"/>
          <p:cNvGrpSpPr/>
          <p:nvPr/>
        </p:nvGrpSpPr>
        <p:grpSpPr>
          <a:xfrm>
            <a:off x="683568" y="1124744"/>
            <a:ext cx="5472608" cy="792088"/>
            <a:chOff x="254299" y="1608222"/>
            <a:chExt cx="6524796" cy="619220"/>
          </a:xfrm>
          <a:solidFill>
            <a:srgbClr val="99FF33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6" name="Pentagon 35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200" b="1" kern="1200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ประกาศคณะกรรมการราคากลางและขึ้นทะเบียนผู้ประกอบการ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323528" y="1196752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9552" y="5301208"/>
            <a:ext cx="5616623" cy="792088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 วิธีการ และเงื่อนไขในการขึ้นทะเบียนผู้ประกอบการงานก่อสร้างที่มีสิทธิเป็นผู้ยื่นข้อเสนอต่อหน่วยงานของรัฐ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012160" y="544522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21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272808" y="544522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9552" y="2204864"/>
            <a:ext cx="5616623" cy="576064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หลักเกณฑ์และวิธีการกำหนดราคากลางงานก่อสร้าง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012160" y="236287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7272808" y="236287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15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524328" y="1340768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156176" y="1340768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9552" y="2924944"/>
            <a:ext cx="5616623" cy="576064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หลักเกณฑ์และวิธีการกำหนดราคากลางงานก่อสร้าง (ฉบับที่ 2)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12160" y="308295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20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272808" y="308295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21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9552" y="3645024"/>
            <a:ext cx="5616623" cy="576064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หลักเกณฑ์และวิธีการกำหนดราคากลางงานก่อสร้าง (ฉบับที่ 3)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012160" y="380303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272808" y="380303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29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9552" y="4437112"/>
            <a:ext cx="5616623" cy="576064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หลักเกณฑ์และวิธีการกำหนดราคากลางงานก่อสร้าง (ฉบับที่ 4)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012160" y="459511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lang="th-TH" sz="1800" b="1" noProof="0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ธ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272808" y="459511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ธ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200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95536" y="188640"/>
            <a:ext cx="8424936" cy="7200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กฎกระทรวงกำหนดกรณีการจัดซื้อจัดจ้างพัสดุโดยวิธีเฉพาะเจาะจง พ.ศ. 2561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Picture 3" descr="กฎกระทรวง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80728"/>
            <a:ext cx="8098482" cy="3004867"/>
          </a:xfrm>
          <a:prstGeom prst="rect">
            <a:avLst/>
          </a:prstGeom>
        </p:spPr>
      </p:pic>
      <p:pic>
        <p:nvPicPr>
          <p:cNvPr id="6" name="Picture 5" descr="กฎกระทรวง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7" y="3861048"/>
            <a:ext cx="8108007" cy="246168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907704" y="5589240"/>
            <a:ext cx="67687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5576" y="5949280"/>
            <a:ext cx="7992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5576" y="6309320"/>
            <a:ext cx="1800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201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188640"/>
            <a:ext cx="8424936" cy="86409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ซ้อมความเข้าใจการปฏิบัติตาม</a:t>
            </a:r>
          </a:p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กฎกระทรวงกำหนดกรณีการจัดซื้อจัดจ้างพัสดุโดยวิธีเฉพาะเจาะจง พ.ศ. 2561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Picture 11" descr="พระราชพิธี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094394"/>
            <a:ext cx="7344816" cy="3378958"/>
          </a:xfrm>
          <a:prstGeom prst="rect">
            <a:avLst/>
          </a:prstGeom>
        </p:spPr>
      </p:pic>
      <p:pic>
        <p:nvPicPr>
          <p:cNvPr id="13" name="Picture 12" descr="พระราชพิธี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599874"/>
            <a:ext cx="7700223" cy="156543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น้ำมัน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3789040"/>
            <a:ext cx="7488832" cy="2434083"/>
          </a:xfrm>
          <a:prstGeom prst="rect">
            <a:avLst/>
          </a:prstGeom>
        </p:spPr>
      </p:pic>
      <p:pic>
        <p:nvPicPr>
          <p:cNvPr id="4" name="Picture 3" descr="น้ำมัน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8117" y="116632"/>
            <a:ext cx="7436371" cy="35193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202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179512" y="188640"/>
            <a:ext cx="1296144" cy="626469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ในการจัดซื้อน้ำมันเชื้อเพลิง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(ว.179)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203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23528" y="188640"/>
            <a:ext cx="8424936" cy="720080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 (ว.179)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721" y="958473"/>
            <a:ext cx="8237735" cy="3190607"/>
          </a:xfrm>
          <a:prstGeom prst="rect">
            <a:avLst/>
          </a:prstGeom>
        </p:spPr>
      </p:pic>
      <p:pic>
        <p:nvPicPr>
          <p:cNvPr id="13" name="Picture 12" descr="น้ำมัน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293096"/>
            <a:ext cx="8334375" cy="723900"/>
          </a:xfrm>
          <a:prstGeom prst="rect">
            <a:avLst/>
          </a:prstGeom>
        </p:spPr>
      </p:pic>
      <p:pic>
        <p:nvPicPr>
          <p:cNvPr id="14" name="Picture 13" descr="น้ำมัน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060404"/>
            <a:ext cx="8382000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204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95536" y="260648"/>
            <a:ext cx="8352928" cy="792088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5" y="1315938"/>
            <a:ext cx="8401050" cy="470535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205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23528" y="260648"/>
            <a:ext cx="8496944" cy="720080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5" y="1301080"/>
            <a:ext cx="8401050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น้ำมัน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568" y="1196752"/>
            <a:ext cx="8431904" cy="23762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206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95536" y="260648"/>
            <a:ext cx="8424936" cy="720080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Picture 13" descr="น้ำมัน7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573016"/>
            <a:ext cx="8534400" cy="1762125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207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23528" y="260648"/>
            <a:ext cx="8424936" cy="792088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7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137" y="1414462"/>
            <a:ext cx="8467725" cy="4029075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208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23528" y="260648"/>
            <a:ext cx="8424936" cy="864096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" y="1752600"/>
            <a:ext cx="845820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209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23528" y="188640"/>
            <a:ext cx="8424936" cy="576064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916832"/>
            <a:ext cx="8486775" cy="27241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836712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764704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130622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34"/>
          <p:cNvGrpSpPr/>
          <p:nvPr/>
        </p:nvGrpSpPr>
        <p:grpSpPr>
          <a:xfrm>
            <a:off x="683568" y="1124744"/>
            <a:ext cx="5472608" cy="792088"/>
            <a:chOff x="254299" y="1608222"/>
            <a:chExt cx="6524796" cy="619220"/>
          </a:xfrm>
          <a:solidFill>
            <a:srgbClr val="99FF33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6" name="Pentagon 35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solidFill>
              <a:srgbClr val="FFFFB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600" b="1" kern="1200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ประกาศคณะกรรมการความร่วมมือป้องกันการทุจริต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323528" y="1196752"/>
            <a:ext cx="576064" cy="57606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9552" y="2204864"/>
            <a:ext cx="5616623" cy="792088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มาตรฐานขั้นต่ำของนโยบายและแนวทางป้องกันการทุจริตในการจัดซื้อจัดจ้างที่ผู้ประกอบการต้องจัดให้มี ตามมาตรา 19 ฯ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012160" y="236287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7272808" y="236287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พ้น 180 วัน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524328" y="1340768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156176" y="1340768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9552" y="3140968"/>
            <a:ext cx="5616623" cy="1008112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แนวทางและวิธีการในการดำเนินงานโครงการความร่วมมือป้องกันการทุจริตในการจัดซื้อจัดจ้างภาครัฐ แบบของข้อตกลงคุณธรรม การคัดเลือกผู้สังเกตการณ์ และการจัดทำรายงาน ตามมาตรา 17 และมาตรา 18 ฯ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12160" y="328498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272808" y="328498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9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210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23528" y="188640"/>
            <a:ext cx="8496944" cy="720080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1073621"/>
            <a:ext cx="8496300" cy="5019675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211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23528" y="260648"/>
            <a:ext cx="8496944" cy="792088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087" y="1738312"/>
            <a:ext cx="8505825" cy="3381375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212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95536" y="260648"/>
            <a:ext cx="8352928" cy="792088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62" y="1928812"/>
            <a:ext cx="8524875" cy="3000375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213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23528" y="332656"/>
            <a:ext cx="8496944" cy="720080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137" y="1649710"/>
            <a:ext cx="8467725" cy="321945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214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395536" y="188640"/>
            <a:ext cx="8352928" cy="648072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896364"/>
            <a:ext cx="6571466" cy="5484964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215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251520" y="188640"/>
            <a:ext cx="8640960" cy="576064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แนวทางปฏิบัติในการจัดซื้อน้ำมันเชื้อเพลิง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น้ำมัน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774044"/>
            <a:ext cx="8748464" cy="5561351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 descr="อาหาร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0150" y="995517"/>
            <a:ext cx="6900242" cy="5457819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216</a:t>
            </a:fld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188640"/>
            <a:ext cx="8352928" cy="79208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แนวทางปฏิบัติในการจัดซื้อวัตถุดิบเพื่อใช้ในการประกอบอาหาร การจ้างบุคคลเพื่อประกอบอาหาร หรือการจ้างเหมาประกอบอาหาร (ปรุงสำเร็จ)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217</a:t>
            </a:fld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476672"/>
            <a:ext cx="8352928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แนวทางปฏิบัติในการจัดซื้อวัตถุดิบเพื่อใช้ในการประกอบอาหาร การจ้างบุคคลเพื่อประกอบอาหาร หรือการจ้างเหมาประกอบอาหาร (ปรุงสำเร็จ)</a:t>
            </a:r>
          </a:p>
        </p:txBody>
      </p:sp>
      <p:pic>
        <p:nvPicPr>
          <p:cNvPr id="12" name="รูปภาพ 11" descr="อาหาร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060848"/>
            <a:ext cx="8099460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218</a:t>
            </a:fld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อาหาร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79476"/>
            <a:ext cx="8266147" cy="3205708"/>
          </a:xfrm>
          <a:prstGeom prst="rect">
            <a:avLst/>
          </a:prstGeom>
        </p:spPr>
      </p:pic>
      <p:sp>
        <p:nvSpPr>
          <p:cNvPr id="12" name="Rectangle 10"/>
          <p:cNvSpPr/>
          <p:nvPr/>
        </p:nvSpPr>
        <p:spPr>
          <a:xfrm>
            <a:off x="395536" y="476672"/>
            <a:ext cx="8352928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แนวทางปฏิบัติในการจัดซื้อวัตถุดิบเพื่อใช้ในการประกอบอาหาร การจ้างบุคคลเพื่อประกอบอาหาร หรือการจ้างเหมาประกอบอาหาร (ปรุงสำเร็จ)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219</a:t>
            </a:fld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อาหาร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7992888" cy="4411014"/>
          </a:xfrm>
          <a:prstGeom prst="rect">
            <a:avLst/>
          </a:prstGeom>
        </p:spPr>
      </p:pic>
      <p:sp>
        <p:nvSpPr>
          <p:cNvPr id="12" name="Rectangle 10"/>
          <p:cNvSpPr/>
          <p:nvPr/>
        </p:nvSpPr>
        <p:spPr>
          <a:xfrm>
            <a:off x="395536" y="404664"/>
            <a:ext cx="8352928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แนวทางปฏิบัติในการจัดซื้อวัตถุดิบเพื่อใช้ในการประกอบอาหาร การจ้างบุคคลเพื่อประกอบอาหาร หรือการจ้างเหมาประกอบอาหาร (ปรุงสำเร็จ)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7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นิยาม</a:t>
            </a:r>
            <a:endParaRPr lang="th-TH" sz="72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220</a:t>
            </a:fld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476672"/>
            <a:ext cx="8352928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แนวทางปฏิบัติในการจัดซื้อวัตถุดิบเพื่อใช้ในการประกอบอาหาร การจ้างบุคคลเพื่อประกอบอาหาร หรือการจ้างเหมาประกอบอาหาร (ปรุงสำเร็จ)</a:t>
            </a:r>
          </a:p>
        </p:txBody>
      </p:sp>
      <p:pic>
        <p:nvPicPr>
          <p:cNvPr id="12" name="รูปภาพ 11" descr="อาหาร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8029164" cy="3980656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 descr="อาหาร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067442"/>
            <a:ext cx="7560840" cy="5313886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221</a:t>
            </a:fld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188640"/>
            <a:ext cx="8352928" cy="79208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แนวทางปฏิบัติในการจัดซื้อวัตถุดิบเพื่อใช้ในการประกอบอาหาร การจ้างบุคคลเพื่อประกอบอาหาร หรือการจ้างเหมาประกอบอาหาร (ปรุงสำเร็จ)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 descr="อาหาร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504" y="1124744"/>
            <a:ext cx="7525993" cy="5256584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222</a:t>
            </a:fld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188640"/>
            <a:ext cx="8352928" cy="79208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แนวทางปฏิบัติในการจัดซื้อวัตถุดิบเพื่อใช้ในการประกอบอาหาร การจ้างบุคคลเพื่อประกอบอาหาร หรือการจ้างเหมาประกอบอาหาร (ปรุงสำเร็จ)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 descr="อาหาร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791" y="1248345"/>
            <a:ext cx="7650641" cy="5132983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223</a:t>
            </a:fld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3528" y="188640"/>
            <a:ext cx="8352928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แนวทางปฏิบัติในการจัดซื้อวัตถุดิบเพื่อใช้ในการประกอบอาหาร การจ้างบุคคลเพื่อประกอบอาหาร หรือการจ้างเหมาประกอบอาหาร (ปรุงสำเร็จ)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 descr="อาหาร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38361"/>
            <a:ext cx="7488832" cy="5514975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224</a:t>
            </a:fld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188640"/>
            <a:ext cx="8352928" cy="7200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แนวทางปฏิบัติในการจัดซื้อวัตถุดิบเพื่อใช้ในการประกอบอาหาร การจ้างบุคคลเพื่อประกอบอาหาร </a:t>
            </a:r>
          </a:p>
          <a:p>
            <a:pPr algn="ctr">
              <a:lnSpc>
                <a:spcPts val="28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หรือการจ้างเหมาประกอบอาหาร (ปรุงสำเร็จ)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225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08912" cy="2952328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คัดเลือกข้อเสนอ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933056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789040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ทางเลือ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000841" y="1772816"/>
            <a:ext cx="3819631" cy="3220964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1769"/>
            <a:ext cx="7382054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196752"/>
            <a:ext cx="8786874" cy="5357850"/>
          </a:xfrm>
          <a:noFill/>
          <a:ln w="63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การพิจารณาคัดเลือกข้อเสนอโดยวิธีประกาศเชิญชวนทั่วไป หรือวิธีคัดเลือก </a:t>
            </a:r>
            <a:b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ให้คำนึงถึงประโยชน์สาธารณะและวัตถุประสงค์การใช้งาน</a:t>
            </a:r>
          </a:p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คำนึงถึง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เกณฑ์ราคา และ เกณฑ์อื่น </a:t>
            </a: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ประกอบด้วย ดังนี้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1. ต้นทุนของพัสดุตลอดอายุการใช้งาน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2. มาตรฐานสินค้าหรือบริการ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3. บริการหลังขาย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4. พัสดุที่รัฐต้องการส่งเสริมหรือสนับสนุน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5. การประเมินผลการปฏิบัติงานของผู้ประกอบการ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6. ข้อเสนอด้านเทคนิคหรือข้อเสนออื่น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7. เกณฑ์อื่นที่กำหนดในกฎกระทรวง</a:t>
            </a:r>
          </a:p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กรณีตาม 4. ให้เป็นไปตามที่กำหนดในกฎกระทรวง อย่างน้อยต้องส่งเสริมหรือสนับสนุนพัสดุที่สร้างนวัตกรรมหรือพัสดุที่อนุรักษ์พลังงานหรือสิ่งแวดล้อม</a:t>
            </a:r>
            <a:endParaRPr lang="en-US" altLang="th-TH" sz="2800" b="1" i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395536" y="72008"/>
            <a:ext cx="1296144" cy="1196752"/>
          </a:xfrm>
          <a:prstGeom prst="wedgeEllipseCallout">
            <a:avLst>
              <a:gd name="adj1" fmla="val 65011"/>
              <a:gd name="adj2" fmla="val -240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65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424936" cy="4525963"/>
          </a:xfrm>
        </p:spPr>
        <p:txBody>
          <a:bodyPr>
            <a:noAutofit/>
          </a:bodyPr>
          <a:lstStyle/>
          <a:p>
            <a:pPr marL="180975" indent="-180975"/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ให้รัฐมนตรีออกระเบียบกำหนดหลักเกณฑ์เกี่ยวกับการพิจารณาคัดเลือก</a:t>
            </a:r>
          </a:p>
          <a:p>
            <a:pPr marL="180975" indent="-180975"/>
            <a:r>
              <a:rPr lang="th-TH" sz="23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อย่างน้อยต้องกำหนดให้เลือกเกณฑ์ใดเกณฑ์หนึ่งหรือหลายเกณฑ์ก็ได้ประกอบเกณฑ์ราคา</a:t>
            </a:r>
          </a:p>
          <a:p>
            <a:pPr marL="180975" indent="-180975"/>
            <a:r>
              <a:rPr 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กรณีไม่อาจเลือกเกณฑ์อื่นประกอบ และจำเป็นต้องใช้เกณฑ์เดียว ให้ใช้เกณฑ์ราคา</a:t>
            </a:r>
          </a:p>
          <a:p>
            <a:pPr marL="180975" indent="-180975"/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ต้องกำหนด</a:t>
            </a:r>
            <a:r>
              <a:rPr lang="th-TH" sz="23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น้ำหนัก</a:t>
            </a: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ของแต่ละเกณฑ์ให้ชัดเจน รวมทั้ง</a:t>
            </a:r>
            <a:r>
              <a:rPr lang="th-TH" sz="23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การให้คะแนน</a:t>
            </a: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พร้อมด้วยเหตุผลของการ      ให้คะแนนในแต่ละเกณฑ์</a:t>
            </a:r>
          </a:p>
          <a:p>
            <a:pPr marL="180975" indent="-180975"/>
            <a:r>
              <a:rPr lang="th-TH" sz="23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ให้ประกาศเกณฑ์ที่ใช้ในการพิจารณาและน้ำหนักของแต่ละเกณฑ์ในประกาศเชิญชวน หรือหนังสือเชิญชวนแล้วแต่กรณี</a:t>
            </a:r>
          </a:p>
          <a:p>
            <a:pPr marL="180975" indent="-180975"/>
            <a:r>
              <a:rPr lang="th-TH" sz="23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การพิจารณาข้อเสนอให้จัดเรียงลำดับตามคะแนน และให้เลือกข้อเสนอที่มีคะแนนสูงสุด</a:t>
            </a:r>
          </a:p>
          <a:p>
            <a:pPr marL="180975" indent="-180975"/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กรณีไม่สามารถออกระเบียบการคัดเลือกของพัสดุทุกประเภทได้ จะกำหนดตัวอย่างเพื่อเป็นแนวทางก็ได้</a:t>
            </a:r>
          </a:p>
          <a:p>
            <a:pPr marL="180975" indent="-180975"/>
            <a:r>
              <a:rPr lang="th-TH" sz="23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กรณีการจัดซื้อจัดจ้างที่จะต้องคำนึงถึงเทคโนโลยีของพัสดุ หรือคุณสมบัติของผู้ยื่นข้อเสนอ หรือกรณีอื่นที่ทำให้มีปัญหาในการพิจารณาคัดเลือกข้อเสนอ หน่วยงานของรัฐอาจกำหนดให้ยื่นข้อเสนอด้านเทคนิคหรือข้อเสนออื่นก่อนการพิจารณาคัดเลือกข้อเสนอตามวรรคหนึ่งก็ได้ ทั้งนี้ ตามระเบียบที่รัฐมนตรีกำหนด</a:t>
            </a:r>
          </a:p>
          <a:p>
            <a:endParaRPr lang="th-TH" sz="23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14860"/>
            <a:ext cx="7056784" cy="765868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524328" y="260648"/>
            <a:ext cx="1296144" cy="1268760"/>
          </a:xfrm>
          <a:prstGeom prst="wedgeEllipseCallout">
            <a:avLst>
              <a:gd name="adj1" fmla="val -68736"/>
              <a:gd name="adj2" fmla="val -2267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65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720080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เกณฑ์การพิจารณาคัดเลือกข้อเสนอ</a:t>
            </a: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539552" y="836712"/>
            <a:ext cx="4104456" cy="144016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 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การซื้อหรือจ้างที่มีการกำหนดคุณลักษณะเฉพาะของพัสดุที่เป็นมาตรฐาน และมีคุณภาพดีเพียงพอตามความต้องการใช้งาน และเป็นประโยชน์ต่อหน่วยงานของรัฐแล้ว</a:t>
            </a:r>
            <a:endParaRPr 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4008" y="836712"/>
            <a:ext cx="4032448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สามารถใช้เกณฑ์ราคา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ผู้ที่เสนอราคาต่ำสุดเป็นผู้ชนะ</a:t>
            </a:r>
            <a:endParaRPr lang="th-TH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539552" y="2348880"/>
            <a:ext cx="4104456" cy="1728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การซื้อหรือจ้างที่มีความซับซ้อน มีเทคโนโลยีสูง หรือมีเทคนิคเฉพาะ จำเป็น ต้องคัดเลือกพัสดุมีคุณภาพดีตามความต้องการใช้งานของหน่วยงานของรัฐนั้น และเป็นประโยชน์ต่อหน่วยงานของรัฐมากที่สุด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4008" y="2348880"/>
            <a:ext cx="4032448" cy="1728192"/>
          </a:xfrm>
          <a:prstGeom prst="rect">
            <a:avLst/>
          </a:prstGeom>
          <a:solidFill>
            <a:srgbClr val="FFFF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สามารถใช้เกณฑ์ราคาประกอบเกณฑ์อื่นตาม มาตรา 65 วรรคหนึ่ง</a:t>
            </a: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ผู้ยื่นข้อเสนอที่มีคุณภาพและคุณสมบัติถูกต้อง ครบถ้วน ซึ่งได้คะแนนรวมสูงสุดเป็นผู้ชนะ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52" y="4149080"/>
            <a:ext cx="4104456" cy="216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ที่มีการกำหนดคุณลักษณะเฉพาะที่จะต้องคำนึงถึงเทคโนโลยีของพัสดุหรือคุณสมบัติของผู้ยื่นข้อเสนอ ซึ่งอาจจะมีข้อเสนอที่ไม่อยู่ในฐานเดียวกันเป็นเหตุให้มีปัญหาในการพิจารณาคัดเลือกข้อเสนอ</a:t>
            </a:r>
            <a:endParaRPr 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4008" y="4149080"/>
            <a:ext cx="4032448" cy="216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ให้กำหนดเป็นเงื่อนไขให้มีการยื่นข้อเสนอด้านเทคนิคหรือข้อเสนออื่นแยกมาต่างหาก</a:t>
            </a:r>
          </a:p>
          <a:p>
            <a:pPr>
              <a:buFont typeface="Arial" pitchFamily="34" charset="0"/>
              <a:buChar char="•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ให้พิจารณาคัดเลือกผู้ยื่นข้อเสนอที่มีคุณสมบัติถูกต้อง ครบถ้วน และเป็นประโยชน์ต่อหน่วยงานของรัฐ ซึ่งได้คะแนนข้อเสนอด้านเทคนิคหรือข้อเสนออื่นผ่านเกณฑ์ขั้นต่ำตามที่หน่วยงานของรัฐกำหนด</a:t>
            </a:r>
          </a:p>
          <a:p>
            <a:pPr>
              <a:buFont typeface="Arial" pitchFamily="34" charset="0"/>
              <a:buChar char="•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แล้วให้ดำเนินการตาม 1. หรือ 2. ต่อไป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7380312" y="188640"/>
            <a:ext cx="1512168" cy="1440160"/>
          </a:xfrm>
          <a:prstGeom prst="wedgeEllipseCallout">
            <a:avLst>
              <a:gd name="adj1" fmla="val -74615"/>
              <a:gd name="adj2" fmla="val -19676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 ข้อ 83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 22"/>
          <p:cNvSpPr/>
          <p:nvPr/>
        </p:nvSpPr>
        <p:spPr>
          <a:xfrm>
            <a:off x="3563888" y="116632"/>
            <a:ext cx="5472608" cy="6552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51520" y="1700808"/>
            <a:ext cx="2952328" cy="4824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3707904" y="4293096"/>
            <a:ext cx="5184576" cy="223224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707904" y="2492896"/>
            <a:ext cx="5184576" cy="18002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707904" y="1412776"/>
            <a:ext cx="5184576" cy="108012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707904" y="620688"/>
            <a:ext cx="5184576" cy="792088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229</a:t>
            </a:fld>
            <a:endParaRPr lang="th-TH"/>
          </a:p>
        </p:txBody>
      </p:sp>
      <p:sp>
        <p:nvSpPr>
          <p:cNvPr id="5" name="วงรี 4"/>
          <p:cNvSpPr/>
          <p:nvPr/>
        </p:nvSpPr>
        <p:spPr>
          <a:xfrm>
            <a:off x="539552" y="2060848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539552" y="5157192"/>
            <a:ext cx="360040" cy="36004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0000FF"/>
              </a:solidFill>
            </a:endParaRPr>
          </a:p>
        </p:txBody>
      </p:sp>
      <p:sp>
        <p:nvSpPr>
          <p:cNvPr id="7" name="วงรี 6"/>
          <p:cNvSpPr/>
          <p:nvPr/>
        </p:nvSpPr>
        <p:spPr>
          <a:xfrm>
            <a:off x="539552" y="3573016"/>
            <a:ext cx="360040" cy="36004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99592" y="1988840"/>
            <a:ext cx="15841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ราคารวม</a:t>
            </a:r>
            <a:endParaRPr lang="th-TH" sz="3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899592" y="3501008"/>
            <a:ext cx="2422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ราคาต่อรายการ</a:t>
            </a:r>
            <a:endParaRPr lang="th-TH" sz="3600" b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99592" y="5085184"/>
            <a:ext cx="232967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ราคาต่อหน่วย</a:t>
            </a:r>
            <a:endParaRPr lang="th-TH" sz="3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995936" y="169476"/>
            <a:ext cx="4548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th-TH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หลักเกณฑ์การพิจารณาคัดเลือกข้อเสนอ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491880" y="667717"/>
            <a:ext cx="55446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</a:pPr>
            <a:r>
              <a:rPr lang="th-TH" sz="2400" b="1" u="sng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แบบที่ 1</a:t>
            </a:r>
            <a:r>
              <a:rPr lang="th-TH" sz="2400" b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 ตัดสินผู้ชนะจากราคาต่ำสุด ตามระเบียบฯ       ข้อ 83(1)</a:t>
            </a:r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pPr marL="180975"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</a:pPr>
            <a:r>
              <a:rPr lang="th-TH" sz="2400" b="1" u="sng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แบบที่ 2</a:t>
            </a:r>
            <a:r>
              <a:rPr lang="th-TH" sz="2400" b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 พิจารณาข้อเสนอด้านเทคนิคตามระเบียบฯ       ข้อ 83(3) ก่อน จากนั้นจึงตัดสินผู้ชนะจากราคาต่ำสุด   ตามระเบียบฯ ข้อ 83(1)</a:t>
            </a:r>
          </a:p>
          <a:p>
            <a:pPr marL="180975"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</a:pPr>
            <a:r>
              <a:rPr lang="th-TH" sz="2400" b="1" u="sng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แบบที่ 3</a:t>
            </a:r>
            <a:r>
              <a:rPr lang="th-TH" sz="2400" b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 ตัดสินผู้ชนะจากรายที่ได้คะแนนรวมสูงสุด จาก</a:t>
            </a:r>
            <a:r>
              <a:rPr lang="th-TH" sz="2400" b="1" u="sng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เกณฑ์ราคาร่วมกับเกณฑ์อื่น</a:t>
            </a:r>
            <a:r>
              <a:rPr lang="th-TH" sz="2400" b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 เช่น ต้นทุนของพัสดุตลอดอายุการใช้งาน มาตรฐานสินค้า บริการหลังการขาย ข้อเสนอด้านเทคนิค เป็นต้น ทั้งนี้ ตาม พ.ร.บ. มาตรา 65 ประกอบกับระเบียบฯ ข้อ 83(2)</a:t>
            </a:r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pPr marL="180975"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</a:pPr>
            <a:r>
              <a:rPr lang="th-TH" sz="2400" b="1" u="sng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แบบที่ 4</a:t>
            </a:r>
            <a:r>
              <a:rPr lang="th-TH" sz="2400" b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 พิจารณาข้อเสนอด้านเทคนิคตามระเบียบฯ ข้อ 83(3) ก่อน จากนั้นจึงตัดสินผู้ชนะจากรายที่ได้คะแนนรวมสูงสุด จากเกณฑ์ราคาร่วมกับเกณฑ์อื่น เช่น ต้นทุนของพัสดุตลอดอายุการใช้งาน มาตรฐานสินค้า บริการหลังการขาย ข้อเสนอด้านเทคนิค เป็นต้น ตาม พ.ร.บ. มาตรา 65 ประกอบกับระเบียบฯ ข้อ 83(2)</a:t>
            </a:r>
            <a:endParaRPr lang="en-US" sz="2400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07504" y="243805"/>
            <a:ext cx="33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ข้อกำหนดในการเสนอราคา และหลักเกณฑ์ในการพิจารณาราคา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25" name="วงเล็บปีกกาขวา 24"/>
          <p:cNvSpPr/>
          <p:nvPr/>
        </p:nvSpPr>
        <p:spPr>
          <a:xfrm>
            <a:off x="3203848" y="1772816"/>
            <a:ext cx="360040" cy="4680520"/>
          </a:xfrm>
          <a:prstGeom prst="rightBrac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nsparency.jpg"/>
          <p:cNvPicPr>
            <a:picLocks noChangeAspect="1"/>
          </p:cNvPicPr>
          <p:nvPr/>
        </p:nvPicPr>
        <p:blipFill>
          <a:blip r:embed="rId2" cstate="print">
            <a:lum bright="21000"/>
          </a:blip>
          <a:stretch>
            <a:fillRect/>
          </a:stretch>
        </p:blipFill>
        <p:spPr>
          <a:xfrm>
            <a:off x="35496" y="2564904"/>
            <a:ext cx="9023740" cy="418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432048"/>
            <a:ext cx="7704856" cy="836712"/>
          </a:xfrm>
        </p:spPr>
        <p:txBody>
          <a:bodyPr/>
          <a:lstStyle/>
          <a:p>
            <a:pPr algn="l"/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“การจัดซื้อจัดจ้าง”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การดำเนินการเพื่อให้ได้มาซึ่ง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พัสดุ</a:t>
            </a: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70818584"/>
              </p:ext>
            </p:extLst>
          </p:nvPr>
        </p:nvGraphicFramePr>
        <p:xfrm>
          <a:off x="971600" y="965448"/>
          <a:ext cx="7138987" cy="563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3888" y="3501008"/>
            <a:ext cx="2088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  <a:endParaRPr lang="th-TH" sz="40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246479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230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08912" cy="2952328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คณะกรรมการต่างๆ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933056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789040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501" y="1556792"/>
            <a:ext cx="8208963" cy="3888432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ผู้มีอำนาจจะแต่งตั้งคณะกรรมการ หรือ เจ้าหน้าที่คนใด</a:t>
            </a:r>
            <a:b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คนหนึ่งก็ได้</a:t>
            </a:r>
            <a:b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</a:t>
            </a:r>
            <a:r>
              <a:rPr kumimoji="0" lang="th-TH" altLang="th-TH" sz="36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องค์ประกอบและองค์ประชุม                                 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  ของคณะกรรมการ และหน้าที่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  ผู้รับผิดชอบการจัดซื้อจัดจ้าง 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  ให้เป็นไปตามระเบียบที่รัฐมนตรี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  กำหนด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endParaRPr kumimoji="0" lang="en-US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404664"/>
            <a:ext cx="7168281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การแต่งตั้งผู้รับผิดชอบการจัดซื้อจัดจ้าง</a:t>
            </a:r>
          </a:p>
        </p:txBody>
      </p:sp>
      <p:pic>
        <p:nvPicPr>
          <p:cNvPr id="10" name="Picture 9" descr="คณะกรรมก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924944"/>
            <a:ext cx="381000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683568" y="573325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ค่าตอบแทน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ให้เป็นไปตามที่กระทรวงการคลังกำหนด </a:t>
            </a:r>
            <a:endParaRPr lang="th-TH" sz="3600" dirty="0"/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308304" y="332656"/>
            <a:ext cx="1296144" cy="1268760"/>
          </a:xfrm>
          <a:prstGeom prst="wedgeEllipseCallout">
            <a:avLst>
              <a:gd name="adj1" fmla="val -68736"/>
              <a:gd name="adj2" fmla="val -1216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61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ส่วนได้เส่ีย 2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16374"/>
            <a:ext cx="8712967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2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F654C9-AA95-4109-9F75-43F2853A62D6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232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285750" y="285750"/>
            <a:ext cx="8643938" cy="769938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การมีส่วนได้</a:t>
            </a:r>
            <a:r>
              <a:rPr lang="th-TH" alt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เสีย </a:t>
            </a:r>
            <a:endParaRPr lang="th-TH" altLang="th-TH" sz="4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844" name="Rectangle 4"/>
          <p:cNvSpPr txBox="1">
            <a:spLocks noChangeArrowheads="1"/>
          </p:cNvSpPr>
          <p:nvPr/>
        </p:nvSpPr>
        <p:spPr bwMode="auto">
          <a:xfrm>
            <a:off x="1763688" y="1340768"/>
            <a:ext cx="6480720" cy="20716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th-TH" sz="4000" b="1" dirty="0" smtClean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40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altLang="th-TH" sz="40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ที่มีหน้าที่</a:t>
            </a:r>
            <a:r>
              <a:rPr lang="th-TH" altLang="th-TH" sz="40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ดำเนินการ</a:t>
            </a:r>
          </a:p>
          <a:p>
            <a:r>
              <a:rPr lang="th-TH" altLang="th-TH" sz="4000" b="1" dirty="0" smtClean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ต้อง</a:t>
            </a:r>
            <a:r>
              <a:rPr lang="th-TH" alt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ไม่เป็นผู้มีส่วนได้เสียกับผู้ยื่น</a:t>
            </a:r>
            <a:r>
              <a:rPr lang="th-TH" alt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ข้อเสนอ </a:t>
            </a:r>
            <a:br>
              <a:rPr lang="th-TH" alt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หรือ</a:t>
            </a:r>
            <a:r>
              <a:rPr lang="th-TH" alt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คู่สัญญาในงานนั้น</a:t>
            </a:r>
            <a:endParaRPr lang="en-US" altLang="th-TH" sz="4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285750" y="5373216"/>
            <a:ext cx="8643938" cy="107721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1950" indent="352425">
              <a:buFont typeface="Courier New" pitchFamily="49" charset="0"/>
              <a:buChar char="o"/>
            </a:pPr>
            <a:r>
              <a:rPr lang="th-TH" altLang="th-TH" sz="3200" b="1" dirty="0" smtClean="0">
                <a:latin typeface="EucrosiaUPC" pitchFamily="18" charset="-34"/>
                <a:cs typeface="EucrosiaUPC" pitchFamily="18" charset="-34"/>
              </a:rPr>
              <a:t> ถ้ามีส่วนได้เสีย </a:t>
            </a:r>
            <a:r>
              <a:rPr lang="th-TH" altLang="th-TH" sz="3200" b="1" dirty="0">
                <a:latin typeface="EucrosiaUPC" pitchFamily="18" charset="-34"/>
                <a:cs typeface="EucrosiaUPC" pitchFamily="18" charset="-34"/>
              </a:rPr>
              <a:t>แต่ไม่มีผลต่อการจัดซื้อจัดจ้า</a:t>
            </a:r>
            <a:r>
              <a:rPr lang="th-TH" altLang="th-TH" sz="32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ง</a:t>
            </a:r>
            <a:r>
              <a:rPr lang="th-TH" altLang="th-TH" sz="3200" b="1" u="sng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อย่างมีนัยสำคัญ </a:t>
            </a:r>
            <a:r>
              <a:rPr lang="th-TH" altLang="th-TH" sz="3200" b="1" dirty="0" smtClean="0">
                <a:latin typeface="EucrosiaUPC" pitchFamily="18" charset="-34"/>
                <a:cs typeface="EucrosiaUPC" pitchFamily="18" charset="-34"/>
              </a:rPr>
              <a:t>การจัดซื้อจัดจ้างนั้นย่อมไม่เสียไป</a:t>
            </a:r>
            <a:endParaRPr lang="th-TH" alt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196752"/>
            <a:ext cx="792088" cy="792088"/>
          </a:xfrm>
          <a:prstGeom prst="rect">
            <a:avLst/>
          </a:prstGeom>
        </p:spPr>
      </p:pic>
      <p:sp>
        <p:nvSpPr>
          <p:cNvPr id="8" name="คำบรรยายภาพแบบวงรี 3"/>
          <p:cNvSpPr/>
          <p:nvPr/>
        </p:nvSpPr>
        <p:spPr>
          <a:xfrm>
            <a:off x="6516216" y="476672"/>
            <a:ext cx="1440160" cy="1368152"/>
          </a:xfrm>
          <a:prstGeom prst="wedgeEllipseCallout">
            <a:avLst>
              <a:gd name="adj1" fmla="val -68736"/>
              <a:gd name="adj2" fmla="val -2267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13 </a:t>
            </a:r>
            <a:endParaRPr lang="th-TH" sz="3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กระบวนการ 1"/>
          <p:cNvSpPr/>
          <p:nvPr/>
        </p:nvSpPr>
        <p:spPr>
          <a:xfrm>
            <a:off x="1186898" y="1916832"/>
            <a:ext cx="7561566" cy="229469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(1) คณะกรรมการพิจารณาผลการประกวดราคาอิเล็กทรอนิกส์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(2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) คณะกรรมการพิจารณาผลการสอบราคา </a:t>
            </a:r>
          </a:p>
          <a:p>
            <a:r>
              <a:rPr lang="th-TH" b="1" dirty="0" smtClean="0">
                <a:solidFill>
                  <a:srgbClr val="660066"/>
                </a:solidFill>
                <a:latin typeface="EucrosiaUPC" pitchFamily="18" charset="-34"/>
                <a:cs typeface="EucrosiaUPC" pitchFamily="18" charset="-34"/>
              </a:rPr>
              <a:t>(3) คณะกรรมการซื้อหรือจ้างโดยวิธีคัดเลือก </a:t>
            </a:r>
          </a:p>
          <a:p>
            <a:pPr marL="442913" indent="-442913"/>
            <a:r>
              <a:rPr lang="th-TH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(4) คณะกรรมการซื้อหรือจ้างโดยวิธีเฉพาะเจาะจง</a:t>
            </a:r>
          </a:p>
          <a:p>
            <a:pPr marL="442913" indent="-442913"/>
            <a:r>
              <a:rPr lang="th-TH" b="1" dirty="0" smtClean="0">
                <a:solidFill>
                  <a:srgbClr val="660066"/>
                </a:solidFill>
                <a:latin typeface="EucrosiaUPC" pitchFamily="18" charset="-34"/>
                <a:cs typeface="EucrosiaUPC" pitchFamily="18" charset="-34"/>
              </a:rPr>
              <a:t>(5)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คณะกรรมการตรวจรับพัสดุ </a:t>
            </a:r>
            <a:endParaRPr lang="th-TH" b="1" dirty="0" smtClean="0">
              <a:solidFill>
                <a:srgbClr val="66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แผนผังลำดับงาน: กระบวนการ 2"/>
          <p:cNvSpPr/>
          <p:nvPr/>
        </p:nvSpPr>
        <p:spPr>
          <a:xfrm>
            <a:off x="107504" y="188640"/>
            <a:ext cx="8964488" cy="576064"/>
          </a:xfrm>
          <a:prstGeom prst="flowChartProcess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การแต่งตั้งคณะกรรมการซื้อหรือจ้าง </a:t>
            </a:r>
            <a:endParaRPr lang="th-TH" sz="40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576064" y="713554"/>
            <a:ext cx="8388424" cy="141930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ระเบียบฯ ข้อ 2</a:t>
            </a:r>
            <a:r>
              <a:rPr lang="en-US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การซื้อหรือจ้างแต่ละครั้ง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ให้หัวหน้าหน่วยงานของรัฐ </a:t>
            </a:r>
            <a:r>
              <a:rPr lang="th-TH" sz="2600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แต่งตั้ง </a:t>
            </a:r>
            <a:r>
              <a:rPr lang="th-TH" sz="26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600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คณะกรรมการซื้อหรือจ้าง</a:t>
            </a:r>
            <a:r>
              <a:rPr lang="th-TH" sz="26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”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เพื่อปฏิบัติการตามระเบียบนี้ พร้อมกับกำหนดระยะเวลา</a:t>
            </a:r>
          </a:p>
          <a:p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ในการพิจารณาของคณะกรรมการ แล้วแต่กรณี คือ </a:t>
            </a: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1619672" y="4221088"/>
            <a:ext cx="7344816" cy="2160240"/>
          </a:xfrm>
          <a:prstGeom prst="flowChartProcess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ให้คณะกรรมการซื้อหรือจ้างแต่ละคณะ </a:t>
            </a:r>
          </a:p>
          <a:p>
            <a:pPr algn="ctr"/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รายงานผลการพิจารณาต่อหัวหน้าหน่วยงานของรัฐ </a:t>
            </a:r>
          </a:p>
          <a:p>
            <a:pPr algn="ctr"/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ภายในระยะเวลาที่กำหนด </a:t>
            </a:r>
          </a:p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ถ้ามีเหตุที่ทำให้การรายงานล่าช้า ให้เสนอหัวหน้าหน่วยงานของรัฐพิจารณาขยายเวลาให้ตามความจำเป็น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>
            <a:off x="179512" y="4221088"/>
            <a:ext cx="1728192" cy="216024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การรายงานผลของคณะกรรมการ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492896"/>
            <a:ext cx="2149488" cy="1584176"/>
          </a:xfrm>
          <a:prstGeom prst="rect">
            <a:avLst/>
          </a:prstGeom>
        </p:spPr>
      </p:pic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233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38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47864" y="404664"/>
            <a:ext cx="55446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องค์ประกอบของคณะกรรมการ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1241376"/>
            <a:ext cx="3024336" cy="172819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คณะกรรมการตาม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en-US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5</a:t>
            </a:r>
          </a:p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ละคณะประกอบด้วย </a:t>
            </a:r>
            <a:endParaRPr lang="th-TH" sz="2600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ประธานกรรมการ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1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  <a:r>
              <a:rPr lang="th-TH" sz="2600" b="1" i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และกรรมการอย่าง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น้อย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2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  <a:endParaRPr lang="th-TH" sz="2600" i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3563888" y="980728"/>
            <a:ext cx="5580112" cy="2160240"/>
          </a:xfrm>
          <a:prstGeom prst="homePlat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แต่งตั้งจาก </a:t>
            </a:r>
            <a:r>
              <a:rPr lang="th-TH" sz="2400" b="1" dirty="0" smtClean="0">
                <a:solidFill>
                  <a:srgbClr val="00339A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ข้าราชการ</a:t>
            </a: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00682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ลูกจ้างประจำ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พนักงานราชการ 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พนักงานมหาวิทยาลัย </a:t>
            </a:r>
            <a:r>
              <a:rPr lang="th-TH" sz="2400" b="1" dirty="0">
                <a:solidFill>
                  <a:srgbClr val="00339A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พนักงานของรัฐ 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400" b="1" dirty="0">
                <a:solidFill>
                  <a:srgbClr val="80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พนักงานของหน่วยงานของรัฐที่เรียกชื่ออย่างอื่น </a:t>
            </a:r>
            <a:endParaRPr lang="th-TH" sz="2400" b="1" dirty="0" smtClean="0">
              <a:solidFill>
                <a:srgbClr val="8000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ให้คำนึงถึง ลักษณะหน้าที่และความรับผิดชอบ</a:t>
            </a: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</a:p>
          <a:p>
            <a:pPr algn="ctr"/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ที่ได้รับแต่งตั้งเป็นสำคัญ </a:t>
            </a:r>
            <a:endParaRPr lang="th-TH" sz="2400" dirty="0"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ามเหลี่ยมหน้าจั่ว 4"/>
          <p:cNvSpPr/>
          <p:nvPr/>
        </p:nvSpPr>
        <p:spPr>
          <a:xfrm>
            <a:off x="251520" y="188640"/>
            <a:ext cx="3096344" cy="936104"/>
          </a:xfrm>
          <a:prstGeom prst="triangle">
            <a:avLst>
              <a:gd name="adj" fmla="val 49692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ข้อ 2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79512" y="3140968"/>
            <a:ext cx="3168352" cy="15121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จำเป็นหรือ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ประโยชน์ของหน่วยงานของรัฐ</a:t>
            </a:r>
            <a:r>
              <a:rPr lang="th-TH" sz="2400" b="1" u="sng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จะแต่งตั้งบุคคลอื่นร่วมเป็นกรรมการ ด้วยก็</a:t>
            </a:r>
            <a:r>
              <a:rPr lang="th-TH" sz="2400" b="1" u="sng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รูปห้าเหลี่ยม 6"/>
          <p:cNvSpPr/>
          <p:nvPr/>
        </p:nvSpPr>
        <p:spPr>
          <a:xfrm>
            <a:off x="4572000" y="3212976"/>
            <a:ext cx="4499992" cy="1440160"/>
          </a:xfrm>
          <a:prstGeom prst="homePlate">
            <a:avLst/>
          </a:prstGeom>
          <a:solidFill>
            <a:srgbClr val="CC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จำนวน</a:t>
            </a:r>
            <a:r>
              <a:rPr lang="th-TH" sz="2400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กรรมการที่เป็นบุคคล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อื่น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</a:t>
            </a:r>
            <a:r>
              <a:rPr lang="th-TH" sz="2400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มากกว่าจำนวน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ตามวรรคหนึ่ง</a:t>
            </a:r>
            <a:endParaRPr lang="th-TH" sz="2400" dirty="0">
              <a:solidFill>
                <a:srgbClr val="0066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รูปห้าเหลี่ยม 7"/>
          <p:cNvSpPr/>
          <p:nvPr/>
        </p:nvSpPr>
        <p:spPr>
          <a:xfrm>
            <a:off x="4644008" y="4941168"/>
            <a:ext cx="4392488" cy="1440160"/>
          </a:xfrm>
          <a:prstGeom prst="homePlate">
            <a:avLst/>
          </a:prstGeo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ควร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แต่งตั้งผู้ชำนาญการหรือผู้ทรงคุณวุฒิเกี่ยวกับงานซื้อ หรือจ้าง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นั้นๆ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ร่วมเป็นกรรมการ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9512" y="4941168"/>
            <a:ext cx="3168352" cy="13681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คุณสมบัติของคณะกรรมการ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ที่จะแต่งตั้ง ทุกคณะ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3347864" y="3284984"/>
            <a:ext cx="1368152" cy="129614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234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347864" y="4941168"/>
            <a:ext cx="1368152" cy="129614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13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ข้อห้า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876256" y="1124744"/>
            <a:ext cx="1594863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ไฟ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99183">
            <a:off x="7500931" y="3677047"/>
            <a:ext cx="806672" cy="8975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235</a:t>
            </a:fld>
            <a:endParaRPr lang="th-TH"/>
          </a:p>
        </p:txBody>
      </p:sp>
      <p:graphicFrame>
        <p:nvGraphicFramePr>
          <p:cNvPr id="3" name="Diagram 2"/>
          <p:cNvGraphicFramePr/>
          <p:nvPr/>
        </p:nvGraphicFramePr>
        <p:xfrm>
          <a:off x="395536" y="1700808"/>
          <a:ext cx="6504384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899592" y="1714163"/>
            <a:ext cx="41764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333375" algn="ctr">
              <a:buFont typeface="Courier New" pitchFamily="49" charset="0"/>
              <a:buChar char="o"/>
            </a:pP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การซื้อหรือจ้างครั้งเดียวกัน</a:t>
            </a:r>
          </a:p>
          <a:p>
            <a:pPr marL="514350" indent="-333375" algn="ctr">
              <a:buFont typeface="Courier New" pitchFamily="49" charset="0"/>
              <a:buChar char="o"/>
            </a:pP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ห้ามแต่งตั้ง</a:t>
            </a:r>
          </a:p>
        </p:txBody>
      </p:sp>
      <p:sp>
        <p:nvSpPr>
          <p:cNvPr id="9" name="Rectangle 8"/>
          <p:cNvSpPr/>
          <p:nvPr/>
        </p:nvSpPr>
        <p:spPr>
          <a:xfrm>
            <a:off x="4932040" y="4062551"/>
            <a:ext cx="410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ข้อสังเกต</a:t>
            </a:r>
            <a:endParaRPr lang="th-TH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วิธีเฉพาะเจาะจง </a:t>
            </a: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การจ้างที่ปรึกษา</a:t>
            </a: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การจ้างออกแบบหรือควบคุมงาน</a:t>
            </a: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ไม่มีข้อห้าม</a:t>
            </a:r>
            <a:endParaRPr lang="th-TH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240" y="2300679"/>
            <a:ext cx="18902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ตรวจรับพัสดุ</a:t>
            </a:r>
            <a:endParaRPr lang="th-TH" sz="36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691680" y="260648"/>
            <a:ext cx="6984776" cy="936104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ข้อห้ามในการแต่งตั้งคณะกรรมการ</a:t>
            </a:r>
            <a:endParaRPr lang="th-TH" sz="4400" dirty="0"/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467544" y="188640"/>
            <a:ext cx="1584176" cy="1512168"/>
          </a:xfrm>
          <a:prstGeom prst="wedgeEllipseCallout">
            <a:avLst>
              <a:gd name="adj1" fmla="val 62806"/>
              <a:gd name="adj2" fmla="val -13776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26 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วรรคสาม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236</a:t>
            </a:fld>
            <a:endParaRPr lang="th-TH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-315416"/>
          <a:ext cx="9144001" cy="655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  <a:gridCol w="1219200"/>
                <a:gridCol w="1295400"/>
                <a:gridCol w="1371601"/>
                <a:gridCol w="1295400"/>
              </a:tblGrid>
              <a:tr h="846021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EucrosiaUPC" pitchFamily="18" charset="-34"/>
                          <a:cs typeface="EucrosiaUPC" pitchFamily="18" charset="-34"/>
                        </a:rPr>
                        <a:t>                  </a:t>
                      </a:r>
                      <a:r>
                        <a:rPr lang="th-TH" sz="2400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</a:p>
                    <a:p>
                      <a:r>
                        <a:rPr lang="th-TH" sz="2400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                     </a:t>
                      </a:r>
                      <a:endParaRPr lang="th-TH" sz="24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TOR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ราคากลาง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จัดซื้อ</a:t>
                      </a:r>
                    </a:p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จัดจ้าง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ตรวจรับ</a:t>
                      </a:r>
                    </a:p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พัสดุ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การซื้อหรือจ้าง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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วิธีประกาศเชิญชวนทั่วไป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8016">
                <a:tc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 e - market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เป็นหน้าที่เจ้าหน้าที่</a:t>
                      </a:r>
                      <a:endParaRPr lang="th-TH" sz="18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 e - bidding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4660">
                <a:tc rowSpan="2"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สอบราคา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535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73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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วิธีคัดเลือก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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วิธีเฉพาะเจาะจง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5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กรณีตาม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ม.56(2)(ก)(ค)(ง)(จ)(ฉ)(ช)(ซ) 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5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กรณีตาม ม.56(2)(ข) วงเงินไม่เกิน 5 แสนบาท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เป็นหน้าที่เจ้าหน้าที่</a:t>
                      </a:r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การจ้างที่ปรึกษา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การจ้างออกแบบหรือควบคุมงาน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ค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-302324"/>
            <a:ext cx="720080" cy="851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กลุ่มคน2.p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-315416"/>
            <a:ext cx="1152128" cy="824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ight Arrow 7"/>
          <p:cNvSpPr/>
          <p:nvPr/>
        </p:nvSpPr>
        <p:spPr>
          <a:xfrm>
            <a:off x="1331640" y="-171400"/>
            <a:ext cx="936104" cy="648072"/>
          </a:xfrm>
          <a:prstGeom prst="rightArrow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นาย ก.</a:t>
            </a:r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517298"/>
            <a:ext cx="864492" cy="471542"/>
          </a:xfrm>
          <a:prstGeom prst="rect">
            <a:avLst/>
          </a:prstGeom>
        </p:spPr>
      </p:pic>
      <p:pic>
        <p:nvPicPr>
          <p:cNvPr id="16" name="Picture 15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517298"/>
            <a:ext cx="864492" cy="471542"/>
          </a:xfrm>
          <a:prstGeom prst="rect">
            <a:avLst/>
          </a:prstGeom>
        </p:spPr>
      </p:pic>
      <p:pic>
        <p:nvPicPr>
          <p:cNvPr id="17" name="Picture 16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1517298"/>
            <a:ext cx="864492" cy="471542"/>
          </a:xfrm>
          <a:prstGeom prst="rect">
            <a:avLst/>
          </a:prstGeom>
        </p:spPr>
      </p:pic>
      <p:pic>
        <p:nvPicPr>
          <p:cNvPr id="18" name="Picture 17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204864"/>
            <a:ext cx="864492" cy="471542"/>
          </a:xfrm>
          <a:prstGeom prst="rect">
            <a:avLst/>
          </a:prstGeom>
        </p:spPr>
      </p:pic>
      <p:pic>
        <p:nvPicPr>
          <p:cNvPr id="19" name="Picture 18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204864"/>
            <a:ext cx="864492" cy="471542"/>
          </a:xfrm>
          <a:prstGeom prst="rect">
            <a:avLst/>
          </a:prstGeom>
        </p:spPr>
      </p:pic>
      <p:pic>
        <p:nvPicPr>
          <p:cNvPr id="20" name="Picture 19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2204864"/>
            <a:ext cx="864492" cy="471542"/>
          </a:xfrm>
          <a:prstGeom prst="rect">
            <a:avLst/>
          </a:prstGeom>
        </p:spPr>
      </p:pic>
      <p:pic>
        <p:nvPicPr>
          <p:cNvPr id="22" name="Picture 21" descr="no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2218953"/>
            <a:ext cx="938411" cy="489967"/>
          </a:xfrm>
          <a:prstGeom prst="rect">
            <a:avLst/>
          </a:prstGeom>
        </p:spPr>
      </p:pic>
      <p:pic>
        <p:nvPicPr>
          <p:cNvPr id="23" name="Picture 22" descr="no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1162" y="2852936"/>
            <a:ext cx="965395" cy="504056"/>
          </a:xfrm>
          <a:prstGeom prst="rect">
            <a:avLst/>
          </a:prstGeom>
        </p:spPr>
      </p:pic>
      <p:pic>
        <p:nvPicPr>
          <p:cNvPr id="24" name="Picture 23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2852936"/>
            <a:ext cx="864492" cy="471542"/>
          </a:xfrm>
          <a:prstGeom prst="rect">
            <a:avLst/>
          </a:prstGeom>
        </p:spPr>
      </p:pic>
      <p:pic>
        <p:nvPicPr>
          <p:cNvPr id="25" name="Picture 24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493" y="2885450"/>
            <a:ext cx="864492" cy="471542"/>
          </a:xfrm>
          <a:prstGeom prst="rect">
            <a:avLst/>
          </a:prstGeom>
        </p:spPr>
      </p:pic>
      <p:pic>
        <p:nvPicPr>
          <p:cNvPr id="26" name="Picture 25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885450"/>
            <a:ext cx="864492" cy="471542"/>
          </a:xfrm>
          <a:prstGeom prst="rect">
            <a:avLst/>
          </a:prstGeom>
        </p:spPr>
      </p:pic>
      <p:pic>
        <p:nvPicPr>
          <p:cNvPr id="27" name="Picture 26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1967" y="3501008"/>
            <a:ext cx="804089" cy="438594"/>
          </a:xfrm>
          <a:prstGeom prst="rect">
            <a:avLst/>
          </a:prstGeom>
        </p:spPr>
      </p:pic>
      <p:pic>
        <p:nvPicPr>
          <p:cNvPr id="28" name="Picture 27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6103" y="3501008"/>
            <a:ext cx="804089" cy="438594"/>
          </a:xfrm>
          <a:prstGeom prst="rect">
            <a:avLst/>
          </a:prstGeom>
        </p:spPr>
      </p:pic>
      <p:pic>
        <p:nvPicPr>
          <p:cNvPr id="29" name="Picture 28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501008"/>
            <a:ext cx="804089" cy="438594"/>
          </a:xfrm>
          <a:prstGeom prst="rect">
            <a:avLst/>
          </a:prstGeom>
        </p:spPr>
      </p:pic>
      <p:pic>
        <p:nvPicPr>
          <p:cNvPr id="30" name="Picture 29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0399" y="3501008"/>
            <a:ext cx="804089" cy="438594"/>
          </a:xfrm>
          <a:prstGeom prst="rect">
            <a:avLst/>
          </a:prstGeom>
        </p:spPr>
      </p:pic>
      <p:pic>
        <p:nvPicPr>
          <p:cNvPr id="31" name="Picture 30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4077072"/>
            <a:ext cx="804089" cy="438594"/>
          </a:xfrm>
          <a:prstGeom prst="rect">
            <a:avLst/>
          </a:prstGeom>
        </p:spPr>
      </p:pic>
      <p:pic>
        <p:nvPicPr>
          <p:cNvPr id="32" name="Picture 31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6103" y="4077072"/>
            <a:ext cx="804089" cy="438594"/>
          </a:xfrm>
          <a:prstGeom prst="rect">
            <a:avLst/>
          </a:prstGeom>
        </p:spPr>
      </p:pic>
      <p:pic>
        <p:nvPicPr>
          <p:cNvPr id="33" name="Picture 32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2247" y="4077072"/>
            <a:ext cx="804089" cy="438594"/>
          </a:xfrm>
          <a:prstGeom prst="rect">
            <a:avLst/>
          </a:prstGeom>
        </p:spPr>
      </p:pic>
      <p:pic>
        <p:nvPicPr>
          <p:cNvPr id="34" name="Picture 33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0399" y="4077072"/>
            <a:ext cx="804089" cy="438594"/>
          </a:xfrm>
          <a:prstGeom prst="rect">
            <a:avLst/>
          </a:prstGeom>
        </p:spPr>
      </p:pic>
      <p:pic>
        <p:nvPicPr>
          <p:cNvPr id="35" name="Picture 34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4718598"/>
            <a:ext cx="804089" cy="438594"/>
          </a:xfrm>
          <a:prstGeom prst="rect">
            <a:avLst/>
          </a:prstGeom>
        </p:spPr>
      </p:pic>
      <p:pic>
        <p:nvPicPr>
          <p:cNvPr id="36" name="Picture 35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6103" y="4718598"/>
            <a:ext cx="804089" cy="438594"/>
          </a:xfrm>
          <a:prstGeom prst="rect">
            <a:avLst/>
          </a:prstGeom>
        </p:spPr>
      </p:pic>
      <p:pic>
        <p:nvPicPr>
          <p:cNvPr id="37" name="Picture 36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0399" y="4718598"/>
            <a:ext cx="804089" cy="438594"/>
          </a:xfrm>
          <a:prstGeom prst="rect">
            <a:avLst/>
          </a:prstGeom>
        </p:spPr>
      </p:pic>
      <p:pic>
        <p:nvPicPr>
          <p:cNvPr id="38" name="Picture 37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5301208"/>
            <a:ext cx="804089" cy="438594"/>
          </a:xfrm>
          <a:prstGeom prst="rect">
            <a:avLst/>
          </a:prstGeom>
        </p:spPr>
      </p:pic>
      <p:pic>
        <p:nvPicPr>
          <p:cNvPr id="39" name="Picture 38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5798718"/>
            <a:ext cx="804089" cy="438594"/>
          </a:xfrm>
          <a:prstGeom prst="rect">
            <a:avLst/>
          </a:prstGeom>
        </p:spPr>
      </p:pic>
      <p:pic>
        <p:nvPicPr>
          <p:cNvPr id="40" name="Picture 39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6103" y="5301208"/>
            <a:ext cx="804089" cy="438594"/>
          </a:xfrm>
          <a:prstGeom prst="rect">
            <a:avLst/>
          </a:prstGeom>
        </p:spPr>
      </p:pic>
      <p:pic>
        <p:nvPicPr>
          <p:cNvPr id="41" name="Picture 40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5798718"/>
            <a:ext cx="804089" cy="438594"/>
          </a:xfrm>
          <a:prstGeom prst="rect">
            <a:avLst/>
          </a:prstGeom>
        </p:spPr>
      </p:pic>
      <p:pic>
        <p:nvPicPr>
          <p:cNvPr id="42" name="Picture 41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2247" y="5301208"/>
            <a:ext cx="804089" cy="438594"/>
          </a:xfrm>
          <a:prstGeom prst="rect">
            <a:avLst/>
          </a:prstGeom>
        </p:spPr>
      </p:pic>
      <p:pic>
        <p:nvPicPr>
          <p:cNvPr id="43" name="Picture 42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2247" y="5798718"/>
            <a:ext cx="804089" cy="438594"/>
          </a:xfrm>
          <a:prstGeom prst="rect">
            <a:avLst/>
          </a:prstGeom>
        </p:spPr>
      </p:pic>
      <p:pic>
        <p:nvPicPr>
          <p:cNvPr id="44" name="Picture 43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0399" y="5798718"/>
            <a:ext cx="804089" cy="438594"/>
          </a:xfrm>
          <a:prstGeom prst="rect">
            <a:avLst/>
          </a:prstGeom>
        </p:spPr>
      </p:pic>
      <p:pic>
        <p:nvPicPr>
          <p:cNvPr id="45" name="Picture 44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0399" y="5301208"/>
            <a:ext cx="804089" cy="43859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2132856"/>
            <a:ext cx="9144000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/>
          </a:p>
        </p:txBody>
      </p:sp>
      <p:grpSp>
        <p:nvGrpSpPr>
          <p:cNvPr id="55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8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5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คำบรรยายภาพแบบวงรี 3"/>
          <p:cNvSpPr/>
          <p:nvPr/>
        </p:nvSpPr>
        <p:spPr>
          <a:xfrm>
            <a:off x="7020272" y="188640"/>
            <a:ext cx="1440160" cy="1368152"/>
          </a:xfrm>
          <a:prstGeom prst="wedgeEllipseCallout">
            <a:avLst>
              <a:gd name="adj1" fmla="val -58643"/>
              <a:gd name="adj2" fmla="val 731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107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1184"/>
            <a:ext cx="2348880" cy="199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716016" y="3933056"/>
            <a:ext cx="4104456" cy="165618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หากไม่สามารถปฏิบัติหน้าที่ได้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ให้แต่งตั้งประธานกรรมการคนใหม่</a:t>
            </a:r>
            <a:endParaRPr lang="th-TH" sz="26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716016" y="1890374"/>
            <a:ext cx="4141124" cy="1826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ให้ประธานและกรรมการ</a:t>
            </a:r>
          </a:p>
          <a:p>
            <a:pPr marL="266700" indent="-266700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ออกเสียงคนละหนึ่งเสียง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มติกรรมการให้ถือเสียงข้างมาก เว้นแต่ 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err="1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คกก.</a:t>
            </a: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ตรวจรับพัสดุ ให้ถือมติเอกฉันท์</a:t>
            </a:r>
            <a:endParaRPr lang="th-TH" sz="2400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8" y="1890374"/>
            <a:ext cx="3888432" cy="1800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กรรมการต้องมาประชุมไม่น้อยกว่า              กึ่งหนึ่ง ของจำนวนกรรมการทั้งหมด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661248"/>
            <a:ext cx="8784976" cy="6480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Courier New" pitchFamily="49" charset="0"/>
              <a:buChar char="o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กรรมการคนใดคณะใดไม่เห็นด้วย - ให้ทำความเห็นแย้งไว้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7524" y="3933056"/>
            <a:ext cx="3996444" cy="165618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ประธานต้องอยู่ในที่ประชุม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ด้วยทุกครั้ง</a:t>
            </a:r>
          </a:p>
        </p:txBody>
      </p:sp>
      <p:sp>
        <p:nvSpPr>
          <p:cNvPr id="13" name="ลูกศรขวา 12"/>
          <p:cNvSpPr/>
          <p:nvPr/>
        </p:nvSpPr>
        <p:spPr>
          <a:xfrm>
            <a:off x="4211960" y="2538446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47964" y="4581128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237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1763688" y="548680"/>
            <a:ext cx="460851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องค์ประชุม </a:t>
            </a:r>
            <a:r>
              <a:rPr lang="en-US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มติ</a:t>
            </a:r>
          </a:p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7" name="คำบรรยายภาพแบบวงรี 3"/>
          <p:cNvSpPr/>
          <p:nvPr/>
        </p:nvSpPr>
        <p:spPr>
          <a:xfrm>
            <a:off x="5796136" y="332656"/>
            <a:ext cx="1440160" cy="1368152"/>
          </a:xfrm>
          <a:prstGeom prst="wedgeEllipseCallout">
            <a:avLst>
              <a:gd name="adj1" fmla="val -62334"/>
              <a:gd name="adj2" fmla="val 69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คำบรรยายภาพแบบวงรี 3"/>
          <p:cNvSpPr/>
          <p:nvPr/>
        </p:nvSpPr>
        <p:spPr>
          <a:xfrm>
            <a:off x="7452320" y="1268760"/>
            <a:ext cx="1440160" cy="1368152"/>
          </a:xfrm>
          <a:prstGeom prst="wedgeEllipseCallout">
            <a:avLst>
              <a:gd name="adj1" fmla="val -77100"/>
              <a:gd name="adj2" fmla="val -24138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143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089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คำบรรยายภาพแบบวงรี 3"/>
          <p:cNvSpPr/>
          <p:nvPr/>
        </p:nvSpPr>
        <p:spPr>
          <a:xfrm>
            <a:off x="7524328" y="332656"/>
            <a:ext cx="1368152" cy="1296144"/>
          </a:xfrm>
          <a:prstGeom prst="wedgeEllipseCallout">
            <a:avLst>
              <a:gd name="adj1" fmla="val -77100"/>
              <a:gd name="adj2" fmla="val -24138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143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เด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945232"/>
            <a:ext cx="1979712" cy="19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860032" y="4293096"/>
            <a:ext cx="4032448" cy="1656184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ประธานหรือกรรมการผู้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265113" indent="-265113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ลาออก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จากการเป็นประธานหรือ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 ใน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ที่ตน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ที่ได้รับการแต่งตั้งนั้น </a:t>
            </a:r>
            <a:endParaRPr lang="th-TH" sz="2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23728" y="1412776"/>
            <a:ext cx="2808312" cy="1296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ประธานกรรมการและ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กรรมการจัดซื้อจัดจ้าง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60032" y="2879393"/>
            <a:ext cx="4032448" cy="1413703"/>
          </a:xfrm>
          <a:prstGeom prst="rect">
            <a:avLst/>
          </a:prstGeom>
          <a:noFill/>
          <a:ln w="6350"/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เป็นไป</a:t>
            </a: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ตามกฎหมาย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ว่าด้วยวิธีปฏิบัติราชการทางปกครอง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852936"/>
            <a:ext cx="3960440" cy="1440160"/>
          </a:xfrm>
          <a:prstGeom prst="rect">
            <a:avLst/>
          </a:prstGeom>
          <a:solidFill>
            <a:srgbClr val="FFFFB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มีส่วนได้เสียในเรื่องซึ่งที่ประชุมพิจารณาของประธาน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877272"/>
            <a:ext cx="8784976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Wingdings" pitchFamily="2" charset="2"/>
              <a:buChar char="Ø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และให้หัวหน้าหน่วยงานของรัฐ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แต่งตั้งผู้อื่นเพื่อปฏิบัติหน้าที่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แทน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15516" y="4437112"/>
            <a:ext cx="3996444" cy="1410502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หากประธานหรือกรรมการทราบ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ว่า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เป็นผู้มีส่วนได้เสียกับผู้ยื่น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คู่สัญญาใน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ลูกศรขวา 12"/>
          <p:cNvSpPr/>
          <p:nvPr/>
        </p:nvSpPr>
        <p:spPr>
          <a:xfrm>
            <a:off x="4283968" y="3284984"/>
            <a:ext cx="576064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83968" y="4725144"/>
            <a:ext cx="576064" cy="605722"/>
          </a:xfrm>
          <a:prstGeom prst="rightArrow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238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364088" y="1615121"/>
            <a:ext cx="3312368" cy="1165807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จะต้องไม่เป็นผู้มีส่วนได้เสีย</a:t>
            </a:r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กับ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ยื่นข้อเสนอ หรือคู่สัญญา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5076056" y="1843328"/>
            <a:ext cx="432048" cy="577560"/>
          </a:xfrm>
          <a:prstGeom prst="rightArrow">
            <a:avLst/>
          </a:prstGeom>
          <a:solidFill>
            <a:srgbClr val="FF6600"/>
          </a:solidFill>
          <a:ln w="28575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1835696" y="260648"/>
            <a:ext cx="4752528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000"/>
              </a:lnSpc>
            </a:pPr>
            <a:r>
              <a:rPr lang="th-TH" sz="40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การมีส่วนได้เสีย</a:t>
            </a:r>
          </a:p>
          <a:p>
            <a:pPr marL="457200" indent="-457200" algn="ctr">
              <a:lnSpc>
                <a:spcPts val="4000"/>
              </a:lnSpc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7" name="คำบรรยายภาพแบบวงรี 3"/>
          <p:cNvSpPr/>
          <p:nvPr/>
        </p:nvSpPr>
        <p:spPr>
          <a:xfrm>
            <a:off x="6084168" y="116632"/>
            <a:ext cx="1368152" cy="1296144"/>
          </a:xfrm>
          <a:prstGeom prst="wedgeEllipseCallout">
            <a:avLst>
              <a:gd name="adj1" fmla="val -65637"/>
              <a:gd name="adj2" fmla="val 731"/>
            </a:avLst>
          </a:prstGeom>
          <a:solidFill>
            <a:srgbClr val="FFC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107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1115616" y="44624"/>
            <a:ext cx="1368152" cy="1296144"/>
          </a:xfrm>
          <a:prstGeom prst="wedgeEllipseCallout">
            <a:avLst>
              <a:gd name="adj1" fmla="val 58901"/>
              <a:gd name="adj2" fmla="val -435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870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28800"/>
          <a:ext cx="822960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239</a:t>
            </a:fld>
            <a:endParaRPr lang="th-TH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5184576" cy="634082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การมีส่วนได้เสียในเรื่องที่ประชุม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7544" y="1628800"/>
            <a:ext cx="648072" cy="6480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7544" y="2492896"/>
            <a:ext cx="648072" cy="6480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7544" y="3356992"/>
            <a:ext cx="648072" cy="64807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7544" y="4221088"/>
            <a:ext cx="648072" cy="64807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4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7544" y="5085184"/>
            <a:ext cx="648072" cy="6480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3"/>
          <p:cNvSpPr/>
          <p:nvPr/>
        </p:nvSpPr>
        <p:spPr>
          <a:xfrm>
            <a:off x="899592" y="1124744"/>
            <a:ext cx="5904656" cy="36004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800"/>
              </a:lnSpc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ให้เป็นไปตาม พ.ร.บ. วิธีปฏิบัติราชการทางปกครอง</a:t>
            </a:r>
          </a:p>
          <a:p>
            <a:pPr>
              <a:lnSpc>
                <a:spcPts val="2800"/>
              </a:lnSpc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พ.ศ.</a:t>
            </a:r>
            <a:r>
              <a:rPr lang="en-US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2539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มาตรา </a:t>
            </a:r>
            <a:r>
              <a:rPr lang="en-US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13</a:t>
            </a:r>
            <a:endParaRPr lang="th-TH" sz="2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คำบรรยายภาพแบบวงรี 3"/>
          <p:cNvSpPr/>
          <p:nvPr/>
        </p:nvSpPr>
        <p:spPr>
          <a:xfrm>
            <a:off x="7380312" y="1268760"/>
            <a:ext cx="1368152" cy="1368152"/>
          </a:xfrm>
          <a:prstGeom prst="wedgeEllipseCallout">
            <a:avLst>
              <a:gd name="adj1" fmla="val -60042"/>
              <a:gd name="adj2" fmla="val -42271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 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วรรคสาม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6588224" y="116632"/>
            <a:ext cx="1296144" cy="1296144"/>
          </a:xfrm>
          <a:prstGeom prst="wedgeEllipseCallout">
            <a:avLst>
              <a:gd name="adj1" fmla="val -76279"/>
              <a:gd name="adj2" fmla="val -14062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พ.ร.บ.มาตรา 1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467544" y="5949280"/>
            <a:ext cx="648072" cy="6480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6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</a:t>
            </a:fld>
            <a:endParaRPr lang="th-TH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683568" y="288032"/>
            <a:ext cx="8136904" cy="692696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ค่าใช้จ่ายที่ไม่ต้องดำเนินการตาม พ.ร.บ.</a:t>
            </a:r>
            <a:endParaRPr lang="th-TH" sz="40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อาหาร ฯ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3"/>
            <a:ext cx="8376833" cy="48693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ว 85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650" y="1073249"/>
            <a:ext cx="7908814" cy="46600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240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539552" y="332656"/>
            <a:ext cx="813690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ค่าตอบแทน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ตามหลักเกณฑ์ที่กระทรวงการคลังกำหนด </a:t>
            </a:r>
            <a:endParaRPr lang="th-TH" sz="3600" dirty="0"/>
          </a:p>
        </p:txBody>
      </p:sp>
      <p:pic>
        <p:nvPicPr>
          <p:cNvPr id="9" name="Picture 8" descr="เหรียญ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653136"/>
            <a:ext cx="2672091" cy="16310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เหรียญ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4020065"/>
            <a:ext cx="5076056" cy="25052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241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539552" y="332656"/>
            <a:ext cx="813690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ค่าตอบแทน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ตามหลักเกณฑ์ที่กระทรวงการคลังกำหนด </a:t>
            </a:r>
            <a:endParaRPr lang="th-TH" sz="3600" dirty="0"/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8" name="Picture 17" descr="ว 85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84784"/>
            <a:ext cx="8174754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สังเกตการณ์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4941168"/>
            <a:ext cx="3672408" cy="1452271"/>
          </a:xfrm>
          <a:prstGeom prst="rect">
            <a:avLst/>
          </a:prstGeom>
        </p:spPr>
      </p:pic>
      <p:pic>
        <p:nvPicPr>
          <p:cNvPr id="17" name="Picture 16" descr="ว 8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17534"/>
            <a:ext cx="7704856" cy="39676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242</a:t>
            </a:fld>
            <a:endParaRPr lang="th-TH"/>
          </a:p>
        </p:txBody>
      </p:sp>
      <p:pic>
        <p:nvPicPr>
          <p:cNvPr id="8" name="Picture 7" descr="บุคคลหนึ่ง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140968"/>
            <a:ext cx="1672279" cy="1512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611560" y="332656"/>
            <a:ext cx="799288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ค่าตอบแทน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ตามหลักเกณฑ์ที่กระทรวงการคลังกำหนด </a:t>
            </a:r>
            <a:endParaRPr lang="th-TH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243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755576" y="260648"/>
            <a:ext cx="792088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ค่าตอบแทน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ตามหลักเกณฑ์ที่กระทรวงการคลังกำหนด </a:t>
            </a:r>
            <a:endParaRPr lang="th-TH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1988840"/>
            <a:ext cx="32352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" name="Group 11"/>
          <p:cNvGrpSpPr/>
          <p:nvPr/>
        </p:nvGrpSpPr>
        <p:grpSpPr>
          <a:xfrm>
            <a:off x="2771800" y="4581128"/>
            <a:ext cx="3528392" cy="1728192"/>
            <a:chOff x="251520" y="1340768"/>
            <a:chExt cx="6480720" cy="3024336"/>
          </a:xfrm>
        </p:grpSpPr>
        <p:pic>
          <p:nvPicPr>
            <p:cNvPr id="13" name="Picture 12" descr="ที่ปรึกษา 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240" y="1340768"/>
              <a:ext cx="6477000" cy="29813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251520" y="1340768"/>
              <a:ext cx="648072" cy="3024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15616" y="1484784"/>
              <a:ext cx="2088232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Government</a:t>
              </a:r>
              <a:endParaRPr lang="th-TH" sz="1000" b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3" name="Picture 22" descr="ว 85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936" y="1233178"/>
            <a:ext cx="8062528" cy="320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755576" y="260648"/>
            <a:ext cx="792088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ค่าตอบแทน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ตามหลักเกณฑ์ที่กระทรวงการคลังกำหนด </a:t>
            </a:r>
            <a:endParaRPr lang="th-TH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1988840"/>
            <a:ext cx="32352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4" name="Picture 23" descr="ว 85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068238"/>
            <a:ext cx="7704856" cy="4157225"/>
          </a:xfrm>
          <a:prstGeom prst="rect">
            <a:avLst/>
          </a:prstGeom>
        </p:spPr>
      </p:pic>
      <p:pic>
        <p:nvPicPr>
          <p:cNvPr id="9" name="Picture 8" descr="คุมงาน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4941168"/>
            <a:ext cx="1152128" cy="1663500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245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467544" y="260648"/>
            <a:ext cx="82809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ค่าตอบแทน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ตามหลักเกณฑ์ที่กระทรวงการคลังกำหนด </a:t>
            </a:r>
            <a:endParaRPr lang="th-TH" sz="3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0" name="Picture 19" descr="ว 85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710" y="1124744"/>
            <a:ext cx="8344754" cy="4341453"/>
          </a:xfrm>
          <a:prstGeom prst="rect">
            <a:avLst/>
          </a:prstGeom>
        </p:spPr>
      </p:pic>
      <p:pic>
        <p:nvPicPr>
          <p:cNvPr id="8" name="Picture 7" descr="รับเงิ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917243"/>
            <a:ext cx="2016224" cy="134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246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467544" y="260648"/>
            <a:ext cx="82809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ค่าตอบแทน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ตามหลักเกณฑ์ที่กระทรวงการคลังกำหนด </a:t>
            </a:r>
            <a:endParaRPr lang="th-TH" sz="3600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Picture 14" descr="ว 85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67555"/>
            <a:ext cx="7920880" cy="4853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247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467544" y="260648"/>
            <a:ext cx="82809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ค่าตอบแทน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ตามหลักเกณฑ์ที่กระทรวงการคลังกำหนด </a:t>
            </a:r>
            <a:endParaRPr lang="th-TH" sz="3600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ว 85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1319609"/>
            <a:ext cx="8324045" cy="2181399"/>
          </a:xfrm>
          <a:prstGeom prst="rect">
            <a:avLst/>
          </a:prstGeom>
        </p:spPr>
      </p:pic>
      <p:pic>
        <p:nvPicPr>
          <p:cNvPr id="20" name="Picture 19" descr="y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789040"/>
            <a:ext cx="2160240" cy="2256251"/>
          </a:xfrm>
          <a:prstGeom prst="rect">
            <a:avLst/>
          </a:prstGeom>
        </p:spPr>
      </p:pic>
      <p:pic>
        <p:nvPicPr>
          <p:cNvPr id="21" name="Picture 20" descr="คน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89040"/>
            <a:ext cx="1800200" cy="2247384"/>
          </a:xfrm>
          <a:prstGeom prst="rect">
            <a:avLst/>
          </a:prstGeom>
        </p:spPr>
      </p:pic>
      <p:sp>
        <p:nvSpPr>
          <p:cNvPr id="22" name="Left-Right Arrow 21"/>
          <p:cNvSpPr/>
          <p:nvPr/>
        </p:nvSpPr>
        <p:spPr>
          <a:xfrm>
            <a:off x="4139952" y="4653136"/>
            <a:ext cx="1152128" cy="6480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3"/>
            <a:ext cx="8248650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การจัดทำประกาศเชิญชวนทั่วไป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343" y="1500188"/>
            <a:ext cx="7777113" cy="3584996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538163" indent="-538163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วิธีประกาศเชิญชวนตาม ม. 55(1)</a:t>
            </a:r>
          </a:p>
          <a:p>
            <a:pPr marL="538163" indent="-538163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th-TH" altLang="th-TH" sz="3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ต้องจัดทำประกาศ</a:t>
            </a:r>
            <a:r>
              <a:rPr lang="th-TH" altLang="th-TH" sz="3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และเอกสารเชิญชวน </a:t>
            </a:r>
            <a:endParaRPr lang="th-TH" altLang="th-TH" sz="3600" b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538163" indent="-538163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จะซื้อจัดจ้างพัสดุใด วัน เวลา สถานที่ยื่นข้อเสนอและเงื่อนไขอื่น </a:t>
            </a:r>
          </a:p>
          <a:p>
            <a:pPr marL="538163" indent="-538163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th-TH" altLang="th-TH" sz="3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ต้องเผยแพร่ในระบบเครือข่ายสารสนเทศของกรมบัญชีกลางและของหน่วยงาน และปิดประกาศ</a:t>
            </a:r>
          </a:p>
          <a:p>
            <a:pPr marL="538163" indent="-538163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จะเผยแพร่วิธีอื่นได้</a:t>
            </a:r>
          </a:p>
          <a:p>
            <a:pPr marL="538163" indent="-538163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th-TH" altLang="th-TH" sz="3600" b="1" kern="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หลักเกณฑ์ วิธีการและรายละเอียด เป็นไปตามระเบียบรัฐมนตรีกำหนด</a:t>
            </a: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endParaRPr lang="en-US" altLang="th-TH" sz="36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560" y="4869160"/>
            <a:ext cx="8208963" cy="151216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th-TH" altLang="th-TH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lang="th-TH" altLang="th-TH" sz="3200" b="1" i="1" kern="0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คณะกรรมการนโยบายการจัดซื้อจัดจ้างและการบริหารพัสดุภาครัฐ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th-TH" altLang="th-TH" sz="3200" b="1" i="1" kern="0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ได้กำหนดแบบประกาศและเอกสารเชิญชวน ตามหนังสือ ด่วนที่สุด ที่ </a:t>
            </a:r>
            <a:r>
              <a:rPr lang="th-TH" altLang="th-TH" sz="3200" b="1" i="1" kern="0" dirty="0" err="1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altLang="th-TH" sz="3200" b="1" i="1" kern="0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altLang="th-TH" sz="3200" b="1" i="1" kern="0" dirty="0" err="1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กนบ</a:t>
            </a:r>
            <a:r>
              <a:rPr lang="th-TH" altLang="th-TH" sz="3200" b="1" i="1" kern="0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) 0405.2/ว 410 ลงวันที่ 24 ตุลาคม 2560</a:t>
            </a:r>
            <a:endParaRPr kumimoji="0" lang="en-US" altLang="th-TH" sz="3200" b="1" i="1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คำบรรยายภาพแบบวงรี 3"/>
          <p:cNvSpPr/>
          <p:nvPr/>
        </p:nvSpPr>
        <p:spPr>
          <a:xfrm>
            <a:off x="7164288" y="764704"/>
            <a:ext cx="1440160" cy="1368152"/>
          </a:xfrm>
          <a:prstGeom prst="wedgeEllipseCallout">
            <a:avLst>
              <a:gd name="adj1" fmla="val -45414"/>
              <a:gd name="adj2" fmla="val -46396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พ.ร.บ.มาตรา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62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3"/>
            <a:ext cx="8248650" cy="1285329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การจัดทำหนังสือเชิญชวนในวิธีคัดเลือก</a:t>
            </a:r>
            <a:b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และวิธีเฉพาะเจาะจง (</a:t>
            </a:r>
            <a:r>
              <a:rPr lang="th-TH" alt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ม.62)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881907"/>
            <a:ext cx="8208963" cy="4643437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38163" indent="-538163">
              <a:buFont typeface="Courier New" pitchFamily="49" charset="0"/>
              <a:buChar char="o"/>
              <a:defRPr/>
            </a:pPr>
            <a:r>
              <a:rPr lang="th-TH" altLang="th-TH" sz="4000" b="1" dirty="0" smtClean="0">
                <a:latin typeface="EucrosiaUPC" pitchFamily="18" charset="-34"/>
                <a:cs typeface="EucrosiaUPC" pitchFamily="18" charset="-34"/>
              </a:rPr>
              <a:t>ให้หน่วยงานของรัฐจัดทำหนังสือเชิญชวน</a:t>
            </a:r>
          </a:p>
          <a:p>
            <a:pPr marL="538163" indent="-538163">
              <a:buFont typeface="Courier New" pitchFamily="49" charset="0"/>
              <a:buChar char="o"/>
              <a:defRPr/>
            </a:pPr>
            <a:r>
              <a:rPr lang="th-TH" altLang="th-TH" sz="4000" b="1" dirty="0" smtClean="0">
                <a:latin typeface="EucrosiaUPC" pitchFamily="18" charset="-34"/>
                <a:cs typeface="EucrosiaUPC" pitchFamily="18" charset="-34"/>
              </a:rPr>
              <a:t>ให้ผู้ประกอบการเข้ายื่นข้อเสนอ</a:t>
            </a:r>
          </a:p>
          <a:p>
            <a:pPr marL="538163" indent="-538163">
              <a:buFont typeface="Courier New" pitchFamily="49" charset="0"/>
              <a:buChar char="o"/>
              <a:defRPr/>
            </a:pPr>
            <a:r>
              <a:rPr lang="th-TH" altLang="th-TH" sz="4000" b="1" dirty="0" smtClean="0">
                <a:latin typeface="EucrosiaUPC" pitchFamily="18" charset="-34"/>
                <a:cs typeface="EucrosiaUPC" pitchFamily="18" charset="-34"/>
              </a:rPr>
              <a:t>ตามระเบียบที่รัฐมนตรีกำหนด</a:t>
            </a:r>
          </a:p>
        </p:txBody>
      </p:sp>
      <p:pic>
        <p:nvPicPr>
          <p:cNvPr id="4" name="Picture 3" descr="เสนองา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652120" y="3356992"/>
            <a:ext cx="3096344" cy="252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</a:t>
            </a:fld>
            <a:endParaRPr lang="th-TH"/>
          </a:p>
        </p:txBody>
      </p:sp>
      <p:pic>
        <p:nvPicPr>
          <p:cNvPr id="5" name="Picture 4" descr="อาหาร ฯ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0" y="982323"/>
            <a:ext cx="7956376" cy="4102861"/>
          </a:xfrm>
          <a:prstGeom prst="rect">
            <a:avLst/>
          </a:prstGeom>
        </p:spPr>
      </p:pic>
      <p:pic>
        <p:nvPicPr>
          <p:cNvPr id="6" name="Picture 5" descr="อาหาร ฯ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081665"/>
            <a:ext cx="8100392" cy="1083639"/>
          </a:xfrm>
          <a:prstGeom prst="rect">
            <a:avLst/>
          </a:prstGeom>
        </p:spPr>
      </p:pic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683568" y="288032"/>
            <a:ext cx="8136904" cy="692696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ค่าใช้จ่ายที่ไม่ต้องดำเนินการตาม พ.ร.บ.</a:t>
            </a:r>
            <a:endParaRPr lang="th-TH" sz="40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347864" y="5373216"/>
            <a:ext cx="53285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3568" y="5733256"/>
            <a:ext cx="76328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979712" y="1988840"/>
            <a:ext cx="66247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55576" y="2276872"/>
            <a:ext cx="7848872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63688" y="2996952"/>
            <a:ext cx="30963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5508104" y="3717032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5400600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กระบวนการ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จัดซื้อจัดจ้างแต่ละวิธี</a:t>
            </a: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250</a:t>
            </a:fld>
            <a:endParaRPr lang="th-TH"/>
          </a:p>
        </p:txBody>
      </p:sp>
      <p:sp>
        <p:nvSpPr>
          <p:cNvPr id="5" name="Pentagon 4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3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7" name="Picture 6" descr="ขั้นตอ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1746" y="1950315"/>
            <a:ext cx="2654710" cy="2342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9" name="Group 8"/>
          <p:cNvGrpSpPr/>
          <p:nvPr/>
        </p:nvGrpSpPr>
        <p:grpSpPr>
          <a:xfrm>
            <a:off x="0" y="5805264"/>
            <a:ext cx="9144000" cy="792088"/>
            <a:chOff x="0" y="5805264"/>
            <a:chExt cx="9144000" cy="792088"/>
          </a:xfrm>
        </p:grpSpPr>
        <p:grpSp>
          <p:nvGrpSpPr>
            <p:cNvPr id="10" name="Group 5"/>
            <p:cNvGrpSpPr/>
            <p:nvPr/>
          </p:nvGrpSpPr>
          <p:grpSpPr>
            <a:xfrm>
              <a:off x="0" y="5805264"/>
              <a:ext cx="9144000" cy="720080"/>
              <a:chOff x="0" y="5805264"/>
              <a:chExt cx="9144000" cy="720080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05264"/>
                <a:ext cx="9144000" cy="720080"/>
                <a:chOff x="0" y="5805264"/>
                <a:chExt cx="9144000" cy="72008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5112568" y="5805264"/>
                  <a:ext cx="399593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4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34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34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34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5364088" y="6237312"/>
                  <a:ext cx="3672408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O P Y R I G H T</a:t>
                  </a:r>
                  <a:endParaRPr lang="th-TH" sz="4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5652120" y="6165304"/>
              <a:ext cx="432048" cy="4320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4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251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08912" cy="2952328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การซื้อหรือจ้าง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933056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789040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0" y="5805264"/>
            <a:ext cx="9144000" cy="792088"/>
            <a:chOff x="0" y="5805264"/>
            <a:chExt cx="9144000" cy="792088"/>
          </a:xfrm>
        </p:grpSpPr>
        <p:grpSp>
          <p:nvGrpSpPr>
            <p:cNvPr id="8" name="Group 5"/>
            <p:cNvGrpSpPr/>
            <p:nvPr/>
          </p:nvGrpSpPr>
          <p:grpSpPr>
            <a:xfrm>
              <a:off x="0" y="5805264"/>
              <a:ext cx="9144000" cy="720080"/>
              <a:chOff x="0" y="5805264"/>
              <a:chExt cx="9144000" cy="720080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05264"/>
                <a:ext cx="9144000" cy="720080"/>
                <a:chOff x="0" y="5805264"/>
                <a:chExt cx="9144000" cy="72008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5112568" y="5805264"/>
                  <a:ext cx="399593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4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34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34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34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364088" y="6237312"/>
                  <a:ext cx="3672408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O P Y R I G H T</a:t>
                  </a:r>
                  <a:endParaRPr lang="th-TH" sz="4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5652120" y="6165304"/>
              <a:ext cx="432048" cy="4320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4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อีมาเก็ต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107504" y="44624"/>
            <a:ext cx="8928992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123728" y="1268760"/>
            <a:ext cx="6804248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3000" b="1" dirty="0" smtClean="0"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dirty="0" smtClean="0"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คือ </a:t>
            </a:r>
            <a:r>
              <a:rPr lang="th-TH" sz="3000" b="1" dirty="0"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การซื้อหรือจ้างที่มีรายละเอียด คุณลักษณะเฉพาะของพัสดุ</a:t>
            </a:r>
            <a:r>
              <a:rPr lang="th-TH" sz="3000" b="1" dirty="0" smtClean="0"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ที่ </a:t>
            </a:r>
            <a:r>
              <a:rPr lang="th-TH" sz="3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3000" b="1" u="sng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ไม่ซับซ้อน</a:t>
            </a:r>
            <a:r>
              <a:rPr lang="th-TH" sz="3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” เป็น</a:t>
            </a:r>
            <a:r>
              <a:rPr lang="th-TH" sz="3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สินค้าหรืองาน</a:t>
            </a:r>
            <a:r>
              <a:rPr lang="th-TH" sz="3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บริการที่มี</a:t>
            </a:r>
            <a:r>
              <a:rPr lang="th-TH" sz="3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มาตรฐาน </a:t>
            </a:r>
            <a:r>
              <a:rPr lang="th-TH" sz="3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และได้กำหนด</a:t>
            </a:r>
            <a:r>
              <a:rPr lang="th-TH" sz="3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sz="3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ในระบบ</a:t>
            </a:r>
            <a:r>
              <a:rPr lang="th-TH" sz="3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ข้อมูลสินค้า </a:t>
            </a:r>
            <a:r>
              <a:rPr lang="th-TH" sz="3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e–catalog)</a:t>
            </a:r>
          </a:p>
          <a:p>
            <a:pPr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3000" b="1" dirty="0" smtClean="0">
                <a:solidFill>
                  <a:srgbClr val="C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โดยให้ดำเนินการ</a:t>
            </a:r>
            <a:r>
              <a:rPr lang="th-TH" sz="3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ในระบบตลาดอิเล็กทรอนิกส์ </a:t>
            </a:r>
            <a:r>
              <a:rPr lang="en-US" sz="3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Electronic </a:t>
            </a:r>
            <a:r>
              <a:rPr lang="en-US" sz="3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Market : </a:t>
            </a:r>
            <a:r>
              <a:rPr lang="en-US" sz="3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e–market</a:t>
            </a:r>
            <a:r>
              <a:rPr lang="en-US" sz="3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sz="3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ตามวิธีการที่</a:t>
            </a:r>
            <a:r>
              <a:rPr lang="th-TH" sz="3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กรมบัญชีกลางกำหนด ซึ่ง</a:t>
            </a:r>
            <a:r>
              <a:rPr lang="th-TH" sz="3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สามารถ</a:t>
            </a:r>
            <a:r>
              <a:rPr lang="th-TH" sz="3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กระทำได้ </a:t>
            </a:r>
            <a:r>
              <a:rPr lang="en-US" sz="3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sz="3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ลักษณะ </a:t>
            </a:r>
            <a:r>
              <a:rPr lang="th-TH" sz="3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ดังนี้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9513" y="116632"/>
            <a:ext cx="6912767" cy="792088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</a:t>
            </a:r>
            <a:r>
              <a:rPr lang="th-TH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ตลาดอิเล็กทรอนิกส์ (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e-market)</a:t>
            </a:r>
            <a:endParaRPr lang="th-TH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9512" y="4581128"/>
            <a:ext cx="4536504" cy="1656184"/>
          </a:xfrm>
          <a:prstGeom prst="rect">
            <a:avLst/>
          </a:prstGeom>
          <a:solidFill>
            <a:srgbClr val="FFFFB7"/>
          </a:solidFill>
          <a:ln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ts val="2500"/>
              </a:lnSpc>
              <a:buFont typeface="Arial" pitchFamily="34" charset="0"/>
              <a:buAutoNum type="arabicParenBoth"/>
              <a:defRPr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การเสนอราคาโดยใบเสนอราคา </a:t>
            </a:r>
            <a:endParaRPr lang="en-US" sz="24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0" indent="0" algn="ctr">
              <a:lnSpc>
                <a:spcPts val="2500"/>
              </a:lnSpc>
              <a:buFont typeface="Arial" pitchFamily="34" charset="0"/>
              <a:buNone/>
              <a:defRPr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กรณีที่การจัดซื้อจัดจ้างครั้งหนึ่ง</a:t>
            </a:r>
          </a:p>
          <a:p>
            <a:pPr marL="0" indent="0" algn="ctr">
              <a:lnSpc>
                <a:spcPts val="2500"/>
              </a:lnSpc>
              <a:buFont typeface="Arial" pitchFamily="34" charset="0"/>
              <a:buNone/>
              <a:defRPr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มีวงเงินเกิน</a:t>
            </a:r>
            <a:endParaRPr lang="en-US" sz="24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0" indent="0" algn="ctr">
              <a:lnSpc>
                <a:spcPts val="2500"/>
              </a:lnSpc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500,000 - 5,000,000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บาท</a:t>
            </a:r>
            <a:endParaRPr lang="th-TH" sz="2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4752528" y="4582716"/>
            <a:ext cx="4211960" cy="1654596"/>
          </a:xfrm>
          <a:prstGeom prst="rect">
            <a:avLst/>
          </a:prstGeom>
          <a:solidFill>
            <a:srgbClr val="FFFFB7"/>
          </a:solidFill>
          <a:ln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algn="ctr">
              <a:lnSpc>
                <a:spcPts val="2500"/>
              </a:lnSpc>
              <a:buFont typeface="Arial" pitchFamily="34" charset="0"/>
              <a:buNone/>
            </a:pPr>
            <a:r>
              <a:rPr lang="th-TH" sz="24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24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sz="24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การเสนอราคา</a:t>
            </a:r>
          </a:p>
          <a:p>
            <a:pPr marL="179388" indent="-179388" algn="ctr">
              <a:lnSpc>
                <a:spcPts val="2500"/>
              </a:lnSpc>
              <a:buFont typeface="Arial" pitchFamily="34" charset="0"/>
              <a:buNone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โดยการประมูลอิเล็กทรอนิกส์</a:t>
            </a:r>
          </a:p>
          <a:p>
            <a:pPr marL="179388" indent="-179388" algn="ctr">
              <a:lnSpc>
                <a:spcPts val="2500"/>
              </a:lnSpc>
              <a:buNone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กรณีที่การจัดซื้อจัดจ้างครั้งหนึ่ง</a:t>
            </a:r>
          </a:p>
          <a:p>
            <a:pPr marL="179388" indent="-179388" algn="ctr">
              <a:lnSpc>
                <a:spcPts val="2500"/>
              </a:lnSpc>
              <a:buNone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มีวงเงินเกิน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5,000,000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บาท</a:t>
            </a:r>
            <a:endParaRPr lang="th-TH" sz="24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หยดน้ำ 11"/>
          <p:cNvSpPr/>
          <p:nvPr/>
        </p:nvSpPr>
        <p:spPr>
          <a:xfrm>
            <a:off x="179512" y="1484784"/>
            <a:ext cx="1800199" cy="2016224"/>
          </a:xfrm>
          <a:prstGeom prst="teardro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ใช้สินค้า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EucrosiaUPC" pitchFamily="18" charset="-34"/>
                <a:cs typeface="EucrosiaUPC" pitchFamily="18" charset="-34"/>
              </a:rPr>
              <a:t>เป็นตัวกำหนดวิธีการ</a:t>
            </a:r>
            <a:endParaRPr lang="th-TH" b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252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64288" y="116632"/>
            <a:ext cx="360040" cy="792088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8244408" y="116632"/>
            <a:ext cx="720080" cy="792088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7596336" y="116632"/>
            <a:ext cx="576064" cy="792088"/>
          </a:xfrm>
          <a:prstGeom prst="rect">
            <a:avLst/>
          </a:prstGeom>
          <a:solidFill>
            <a:srgbClr val="0033CC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Oval 15"/>
          <p:cNvSpPr/>
          <p:nvPr/>
        </p:nvSpPr>
        <p:spPr>
          <a:xfrm>
            <a:off x="683568" y="4437112"/>
            <a:ext cx="504056" cy="50405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868144" y="4437112"/>
            <a:ext cx="504056" cy="50405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8839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253</a:t>
            </a:fld>
            <a:endParaRPr lang="th-TH"/>
          </a:p>
        </p:txBody>
      </p:sp>
      <p:sp>
        <p:nvSpPr>
          <p:cNvPr id="5" name="สี่เหลี่ยมผืนผ้ามุมมน 5"/>
          <p:cNvSpPr/>
          <p:nvPr/>
        </p:nvSpPr>
        <p:spPr>
          <a:xfrm>
            <a:off x="0" y="44450"/>
            <a:ext cx="9144000" cy="792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สินค้าที่ไม่ซับซ้อนที่กำหนดไว้ใน</a:t>
            </a:r>
            <a:r>
              <a:rPr lang="en-US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e-Catalog</a:t>
            </a: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9" name="Elbow Connector 8"/>
          <p:cNvCxnSpPr/>
          <p:nvPr/>
        </p:nvCxnSpPr>
        <p:spPr>
          <a:xfrm>
            <a:off x="0" y="260648"/>
            <a:ext cx="9144000" cy="432048"/>
          </a:xfrm>
          <a:prstGeom prst="bentConnector3">
            <a:avLst>
              <a:gd name="adj1" fmla="val 364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0" y="0"/>
            <a:ext cx="9144000" cy="764704"/>
          </a:xfrm>
          <a:prstGeom prst="bentConnector3">
            <a:avLst>
              <a:gd name="adj1" fmla="val 3447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23528" y="836712"/>
          <a:ext cx="8496944" cy="5396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6336704"/>
              </a:tblGrid>
              <a:tr h="556412">
                <a:tc rowSpan="5"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EucrosiaUPC" pitchFamily="18" charset="-34"/>
                          <a:cs typeface="EucrosiaUPC" pitchFamily="18" charset="-34"/>
                        </a:rPr>
                        <a:t>วัสดุ</a:t>
                      </a:r>
                      <a:endParaRPr lang="th-TH" sz="40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buFont typeface="Courier New" pitchFamily="49" charset="0"/>
                        <a:buChar char="o"/>
                      </a:pPr>
                      <a:r>
                        <a:rPr lang="th-TH" b="1" dirty="0" smtClean="0">
                          <a:latin typeface="EucrosiaUPC" pitchFamily="18" charset="-34"/>
                          <a:cs typeface="EucrosiaUPC" pitchFamily="18" charset="-34"/>
                        </a:rPr>
                        <a:t> กระดาษถ่ายเอกสาร หรือพิมพ์งานทั่วไป</a:t>
                      </a:r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556412">
                <a:tc vMerge="1">
                  <a:txBody>
                    <a:bodyPr/>
                    <a:lstStyle/>
                    <a:p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Courier New" pitchFamily="49" charset="0"/>
                        <a:buChar char="o"/>
                      </a:pPr>
                      <a:r>
                        <a:rPr lang="th-TH" b="1" dirty="0" smtClean="0">
                          <a:latin typeface="EucrosiaUPC" pitchFamily="18" charset="-34"/>
                          <a:cs typeface="EucrosiaUPC" pitchFamily="18" charset="-34"/>
                        </a:rPr>
                        <a:t> ผงหมึก ตลับผงหมึก (</a:t>
                      </a:r>
                      <a:r>
                        <a:rPr lang="en-US" b="1" dirty="0" smtClean="0">
                          <a:latin typeface="EucrosiaUPC" pitchFamily="18" charset="-34"/>
                          <a:cs typeface="EucrosiaUPC" pitchFamily="18" charset="-34"/>
                        </a:rPr>
                        <a:t>Toner</a:t>
                      </a:r>
                      <a:r>
                        <a:rPr lang="th-TH" b="1" dirty="0" smtClean="0">
                          <a:latin typeface="EucrosiaUPC" pitchFamily="18" charset="-34"/>
                          <a:cs typeface="EucrosiaUPC" pitchFamily="18" charset="-34"/>
                        </a:rPr>
                        <a:t>)</a:t>
                      </a:r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556412">
                <a:tc vMerge="1">
                  <a:txBody>
                    <a:bodyPr/>
                    <a:lstStyle/>
                    <a:p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Courier New" pitchFamily="49" charset="0"/>
                        <a:buChar char="o"/>
                      </a:pPr>
                      <a:r>
                        <a:rPr lang="th-TH" b="1" dirty="0" smtClean="0">
                          <a:latin typeface="EucrosiaUPC" pitchFamily="18" charset="-34"/>
                          <a:cs typeface="EucrosiaUPC" pitchFamily="18" charset="-34"/>
                        </a:rPr>
                        <a:t> แฟ้มเอกสาร</a:t>
                      </a:r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  <a:tr h="556412">
                <a:tc vMerge="1">
                  <a:txBody>
                    <a:bodyPr/>
                    <a:lstStyle/>
                    <a:p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Courier New" pitchFamily="49" charset="0"/>
                        <a:buChar char="o"/>
                      </a:pPr>
                      <a:r>
                        <a:rPr lang="th-TH" b="1" dirty="0" smtClean="0">
                          <a:latin typeface="EucrosiaUPC" pitchFamily="18" charset="-34"/>
                          <a:cs typeface="EucrosiaUPC" pitchFamily="18" charset="-34"/>
                        </a:rPr>
                        <a:t> เทปปิดสำหรับการเข้าเล่ม</a:t>
                      </a:r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556412">
                <a:tc vMerge="1">
                  <a:txBody>
                    <a:bodyPr/>
                    <a:lstStyle/>
                    <a:p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Courier New" pitchFamily="49" charset="0"/>
                        <a:buChar char="o"/>
                      </a:pPr>
                      <a:r>
                        <a:rPr lang="th-TH" b="1" dirty="0" smtClean="0">
                          <a:solidFill>
                            <a:schemeClr val="bg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ซองเอกสาร</a:t>
                      </a:r>
                      <a:endParaRPr lang="th-TH" b="1" dirty="0">
                        <a:solidFill>
                          <a:schemeClr val="bg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556412">
                <a:tc rowSpan="2"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EucrosiaUPC" pitchFamily="18" charset="-34"/>
                          <a:cs typeface="EucrosiaUPC" pitchFamily="18" charset="-34"/>
                        </a:rPr>
                        <a:t>ยา</a:t>
                      </a:r>
                      <a:endParaRPr lang="th-TH" sz="40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Courier New" pitchFamily="49" charset="0"/>
                        <a:buChar char="o"/>
                        <a:defRPr/>
                      </a:pPr>
                      <a:r>
                        <a:rPr lang="th-TH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Doxazosin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ยารักษาภาวะต่อมลูกหมากโต</a:t>
                      </a:r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E79B"/>
                    </a:solidFill>
                  </a:tcPr>
                </a:tc>
              </a:tr>
              <a:tr h="556412">
                <a:tc vMerge="1">
                  <a:txBody>
                    <a:bodyPr/>
                    <a:lstStyle/>
                    <a:p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Courier New" pitchFamily="49" charset="0"/>
                        <a:buChar char="o"/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Calcium carbonate 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ยาป้องกันและรักษาภาวะขาดแคลเซียม</a:t>
                      </a:r>
                      <a:endParaRPr lang="th-TH" b="1" dirty="0">
                        <a:solidFill>
                          <a:schemeClr val="tx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55641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EucrosiaUPC" pitchFamily="18" charset="-34"/>
                          <a:cs typeface="EucrosiaUPC" pitchFamily="18" charset="-34"/>
                        </a:rPr>
                        <a:t>โต๊ะและเก้าอี้สำนักงาน</a:t>
                      </a:r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Courier New" pitchFamily="49" charset="0"/>
                        <a:buChar char="o"/>
                      </a:pPr>
                      <a:r>
                        <a:rPr lang="th-TH" b="1" dirty="0" smtClean="0">
                          <a:latin typeface="EucrosiaUPC" pitchFamily="18" charset="-34"/>
                          <a:cs typeface="EucrosiaUPC" pitchFamily="18" charset="-34"/>
                        </a:rPr>
                        <a:t> โต๊ะคอมพิวเตอร์</a:t>
                      </a:r>
                      <a:r>
                        <a:rPr lang="th-TH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โต๊ะทำงาน</a:t>
                      </a:r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556412">
                <a:tc vMerge="1">
                  <a:txBody>
                    <a:bodyPr/>
                    <a:lstStyle/>
                    <a:p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Courier New" pitchFamily="49" charset="0"/>
                        <a:buChar char="o"/>
                      </a:pPr>
                      <a:r>
                        <a:rPr lang="th-TH" sz="2800" b="1" dirty="0" smtClean="0">
                          <a:latin typeface="EucrosiaUPC" pitchFamily="18" charset="-34"/>
                          <a:cs typeface="EucrosiaUPC" pitchFamily="18" charset="-34"/>
                        </a:rPr>
                        <a:t> เก้าอี้สำนักงานแบบมีล้อ เก้าอี้สำนักงานแบบไม่มีล้อ</a:t>
                      </a:r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25774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หนังสือคณะกรรมการว่าด้วยการพัสดุ</a:t>
            </a:r>
            <a:b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ด่วนที่สุด ที่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กวพ</a:t>
            </a: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) </a:t>
            </a:r>
            <a:r>
              <a:rPr lang="en-US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0405.2/</a:t>
            </a: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 </a:t>
            </a:r>
            <a:r>
              <a:rPr lang="en-US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320 </a:t>
            </a: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ลงวันที่ </a:t>
            </a:r>
            <a:r>
              <a:rPr lang="en-US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24 </a:t>
            </a: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ส.ค. </a:t>
            </a:r>
            <a:r>
              <a:rPr lang="en-US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60</a:t>
            </a:r>
            <a:endParaRPr lang="th-TH" sz="2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71472" y="1142985"/>
            <a:ext cx="8229600" cy="5715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2800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28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254</a:t>
            </a:fld>
            <a:endParaRPr lang="th-TH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214282" y="969600"/>
          <a:ext cx="8786876" cy="53644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85818"/>
                <a:gridCol w="2923828"/>
                <a:gridCol w="864096"/>
                <a:gridCol w="4213134"/>
              </a:tblGrid>
              <a:tr h="485429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2600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26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กำหนดรายการพัสดุใน </a:t>
                      </a:r>
                      <a:r>
                        <a:rPr lang="en-US" sz="26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e-catalog</a:t>
                      </a:r>
                      <a:r>
                        <a:rPr lang="th-TH" sz="26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เพิ่มเติม</a:t>
                      </a:r>
                      <a:r>
                        <a:rPr lang="en-US" sz="26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26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อีก</a:t>
                      </a:r>
                      <a:r>
                        <a:rPr lang="th-TH" sz="2600" baseline="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en-US" sz="2600" baseline="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20</a:t>
                      </a:r>
                      <a:r>
                        <a:rPr lang="th-TH" sz="2600" baseline="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รายการ</a:t>
                      </a:r>
                      <a:endParaRPr lang="th-TH" sz="2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ลวดเย็บกระดาษ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11.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เครื่องปรับอากาศ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2.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คลิปดำหนีบกระดาษ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12.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เครื่องทำน้ำเย็นแบบต่อท่อประปา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3.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ไมโครโฟน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13.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เครื่องอบผ้าแบบอุตสาหกรรม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4.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err="1" smtClean="0">
                          <a:latin typeface="EucrosiaUPC" pitchFamily="18" charset="-34"/>
                          <a:cs typeface="EucrosiaUPC" pitchFamily="18" charset="-34"/>
                        </a:rPr>
                        <a:t>ตู้ล็</a:t>
                      </a:r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อก</a:t>
                      </a:r>
                      <a:r>
                        <a:rPr lang="th-TH" sz="2600" b="1" dirty="0" err="1" smtClean="0">
                          <a:latin typeface="EucrosiaUPC" pitchFamily="18" charset="-34"/>
                          <a:cs typeface="EucrosiaUPC" pitchFamily="18" charset="-34"/>
                        </a:rPr>
                        <a:t>เกอร์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14.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เครื่องซักผ้าอุตสาหกรรม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5.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ตู้เก็บเอกสาร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15.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เครื่องสแกนเนอร์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6.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โทรทัศน์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16.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เครื่องพิมพ์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7.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ลำโพงห้องประชุม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17.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เครื่องคอมพิวเตอร์ส่วนบุคคล แบบตั้งโต๊ะ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8.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เครื่องเย็บกระดาษ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18.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เครื่องคอมพิวเตอร์</a:t>
                      </a:r>
                      <a:r>
                        <a:rPr lang="th-TH" sz="2600" b="1" dirty="0" err="1" smtClean="0">
                          <a:latin typeface="EucrosiaUPC" pitchFamily="18" charset="-34"/>
                          <a:cs typeface="EucrosiaUPC" pitchFamily="18" charset="-34"/>
                        </a:rPr>
                        <a:t>โน๊ตบุ๊ค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9.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เครื่องถ่ายเอกสาร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19.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เครื่องสำรองไฟ (</a:t>
                      </a:r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UPS</a:t>
                      </a:r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)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10.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เครื่องขยายเสียง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20.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เครื่องมัลติมีเดียโปรเจคเตอร์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25774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หนังสือกรมบัญชีกลาง</a:t>
            </a:r>
            <a:b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ด่วนที่สุด ที่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0405.4/</a:t>
            </a: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 </a:t>
            </a:r>
            <a:r>
              <a:rPr lang="en-US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379 </a:t>
            </a: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ลงวันที่ </a:t>
            </a:r>
            <a:r>
              <a:rPr lang="en-US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24 </a:t>
            </a: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ส.ค. </a:t>
            </a:r>
            <a:r>
              <a:rPr lang="en-US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61</a:t>
            </a:r>
            <a:endParaRPr lang="th-TH" sz="2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71472" y="1142985"/>
            <a:ext cx="8229600" cy="5715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2800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28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255</a:t>
            </a:fld>
            <a:endParaRPr lang="th-TH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214282" y="969600"/>
          <a:ext cx="8786876" cy="53644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85818"/>
                <a:gridCol w="3211860"/>
                <a:gridCol w="864096"/>
                <a:gridCol w="3925102"/>
              </a:tblGrid>
              <a:tr h="485429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2600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26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กำหนดรายการพัสดุใน </a:t>
                      </a:r>
                      <a:r>
                        <a:rPr lang="en-US" sz="26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e-catalog</a:t>
                      </a:r>
                      <a:r>
                        <a:rPr lang="th-TH" sz="26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เพิ่มเติม</a:t>
                      </a:r>
                      <a:r>
                        <a:rPr lang="en-US" sz="26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26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อีก</a:t>
                      </a:r>
                      <a:r>
                        <a:rPr lang="th-TH" sz="2600" baseline="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en-US" sz="2600" baseline="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17</a:t>
                      </a:r>
                      <a:r>
                        <a:rPr lang="th-TH" sz="2600" baseline="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รายการ</a:t>
                      </a:r>
                      <a:endParaRPr lang="th-TH" sz="2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เครื่องทำลายเอกสาร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9.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กล้องถ่ายภาพดิจิตอล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2.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เครื่องโทรสาร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</a:t>
                      </a:r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0</a:t>
                      </a:r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เครื่องทำน้ำร้อน-น้ำเย็น</a:t>
                      </a:r>
                      <a:r>
                        <a:rPr lang="th-TH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แบบต่อท่อ</a:t>
                      </a:r>
                      <a:endParaRPr lang="th-TH" sz="2600" b="1" dirty="0" smtClean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3.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เครื่องเจาะกระดาษและเข้าเล่ม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</a:t>
                      </a:r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</a:t>
                      </a:r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พัดลม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4.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เครื่องฉายภาพ</a:t>
                      </a:r>
                      <a:r>
                        <a:rPr lang="th-TH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3 มิติ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</a:t>
                      </a:r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2</a:t>
                      </a:r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หลอดไฟฟ้า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5.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เครื่องพิมพ์</a:t>
                      </a:r>
                      <a:r>
                        <a:rPr lang="th-TH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en-US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Multifunction</a:t>
                      </a:r>
                      <a:endParaRPr lang="th-TH" sz="2600" b="1" dirty="0" smtClean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</a:t>
                      </a:r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3</a:t>
                      </a:r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เครื่องพิมพ์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ชนิดเลเซอร</a:t>
                      </a:r>
                      <a:r>
                        <a:rPr lang="th-TH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์ หรือชนิด </a:t>
                      </a:r>
                      <a:r>
                        <a:rPr lang="en-US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LED </a:t>
                      </a:r>
                      <a:r>
                        <a:rPr lang="th-TH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สี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</a:t>
                      </a:r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4</a:t>
                      </a:r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กล้อง</a:t>
                      </a:r>
                      <a:r>
                        <a:rPr lang="th-TH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en-US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CCTV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6</a:t>
                      </a:r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จอภาพโทร</a:t>
                      </a:r>
                      <a:r>
                        <a:rPr lang="th-TH" sz="2600" b="1" dirty="0" err="1" smtClean="0">
                          <a:latin typeface="EucrosiaUPC" pitchFamily="18" charset="-34"/>
                          <a:cs typeface="EucrosiaUPC" pitchFamily="18" charset="-34"/>
                        </a:rPr>
                        <a:t>เจคเตอร์</a:t>
                      </a:r>
                      <a:endParaRPr lang="th-TH" sz="2600" b="1" dirty="0" smtClean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15.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อุปกรณ์บันทึกภาพผ่านเครือข่าย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7</a:t>
                      </a:r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ปากกามาร์ค</a:t>
                      </a:r>
                      <a:r>
                        <a:rPr lang="th-TH" sz="2600" b="1" dirty="0" err="1" smtClean="0">
                          <a:latin typeface="EucrosiaUPC" pitchFamily="18" charset="-34"/>
                          <a:cs typeface="EucrosiaUPC" pitchFamily="18" charset="-34"/>
                        </a:rPr>
                        <a:t>เกอร์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(</a:t>
                      </a:r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Network Video Recorder</a:t>
                      </a:r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)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8</a:t>
                      </a:r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ปากกาไวท์บอร์ด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16.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อุปกรณ์กระจายสัญญาณแบบ </a:t>
                      </a:r>
                      <a:r>
                        <a:rPr lang="en-US" sz="2600" b="1" dirty="0" err="1" smtClean="0">
                          <a:latin typeface="EucrosiaUPC" pitchFamily="18" charset="-34"/>
                          <a:cs typeface="EucrosiaUPC" pitchFamily="18" charset="-34"/>
                        </a:rPr>
                        <a:t>PoE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85429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9.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กล้องจุลทรรศน์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17.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เครื่องตัดหญ้า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13684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4" y="1506041"/>
            <a:ext cx="74771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197"/>
          <a:stretch>
            <a:fillRect/>
          </a:stretch>
        </p:blipFill>
        <p:spPr bwMode="auto">
          <a:xfrm>
            <a:off x="3843511" y="1485081"/>
            <a:ext cx="19526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7" name="Down Arrow 24"/>
          <p:cNvSpPr>
            <a:spLocks noChangeArrowheads="1"/>
          </p:cNvSpPr>
          <p:nvPr/>
        </p:nvSpPr>
        <p:spPr bwMode="auto">
          <a:xfrm rot="-5400000">
            <a:off x="2435226" y="1538287"/>
            <a:ext cx="569912" cy="1350963"/>
          </a:xfrm>
          <a:prstGeom prst="downArrow">
            <a:avLst>
              <a:gd name="adj1" fmla="val 45481"/>
              <a:gd name="adj2" fmla="val 499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sz="18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6678" name="Rectangle 3"/>
          <p:cNvSpPr>
            <a:spLocks noChangeArrowheads="1"/>
          </p:cNvSpPr>
          <p:nvPr/>
        </p:nvSpPr>
        <p:spPr bwMode="auto">
          <a:xfrm>
            <a:off x="3492500" y="908050"/>
            <a:ext cx="1639888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endParaRPr lang="th-TH" sz="2000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6679" name="Rectangle 9"/>
          <p:cNvSpPr>
            <a:spLocks noChangeArrowheads="1"/>
          </p:cNvSpPr>
          <p:nvPr/>
        </p:nvSpPr>
        <p:spPr bwMode="auto">
          <a:xfrm>
            <a:off x="122238" y="981075"/>
            <a:ext cx="16414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th-TH" sz="4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ผู้ค้า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715145" y="981075"/>
            <a:ext cx="2136775" cy="2090738"/>
          </a:xfrm>
          <a:prstGeom prst="rect">
            <a:avLst/>
          </a:prstGeom>
          <a:solidFill>
            <a:srgbClr val="FFFFB7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th-TH" sz="23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กรอกข้อมูลสินค้า</a:t>
            </a:r>
          </a:p>
          <a:p>
            <a:pPr>
              <a:defRPr/>
            </a:pPr>
            <a:r>
              <a:rPr lang="th-TH" sz="23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- รหัสสินค้า (</a:t>
            </a:r>
            <a:r>
              <a:rPr lang="en-US" sz="23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UNSPSC)</a:t>
            </a:r>
          </a:p>
          <a:p>
            <a:pPr>
              <a:buFontTx/>
              <a:buChar char="-"/>
              <a:defRPr/>
            </a:pPr>
            <a:r>
              <a:rPr lang="th-TH" sz="23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คุณสมบัติ</a:t>
            </a:r>
            <a:endParaRPr lang="th-TH" sz="23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Tx/>
              <a:buChar char="-"/>
              <a:defRPr/>
            </a:pPr>
            <a:r>
              <a:rPr lang="th-TH" sz="23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3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เตรียมพร้อม</a:t>
            </a:r>
            <a:r>
              <a:rPr lang="th-TH" sz="23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3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ระบบ</a:t>
            </a:r>
            <a:endParaRPr lang="th-TH" sz="23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defRPr/>
            </a:pPr>
            <a:endParaRPr lang="th-TH" sz="23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6682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0463"/>
            <a:ext cx="225742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3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74" b="10197"/>
          <a:stretch>
            <a:fillRect/>
          </a:stretch>
        </p:blipFill>
        <p:spPr bwMode="auto">
          <a:xfrm>
            <a:off x="6875463" y="1765300"/>
            <a:ext cx="590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4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197"/>
          <a:stretch>
            <a:fillRect/>
          </a:stretch>
        </p:blipFill>
        <p:spPr bwMode="auto">
          <a:xfrm>
            <a:off x="7486650" y="1543050"/>
            <a:ext cx="627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5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54" b="10197"/>
          <a:stretch>
            <a:fillRect/>
          </a:stretch>
        </p:blipFill>
        <p:spPr bwMode="auto">
          <a:xfrm>
            <a:off x="7308850" y="2092325"/>
            <a:ext cx="57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6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440" b="10197"/>
          <a:stretch>
            <a:fillRect/>
          </a:stretch>
        </p:blipFill>
        <p:spPr bwMode="auto">
          <a:xfrm>
            <a:off x="8235950" y="1730375"/>
            <a:ext cx="512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197"/>
          <a:stretch>
            <a:fillRect/>
          </a:stretch>
        </p:blipFill>
        <p:spPr bwMode="auto">
          <a:xfrm>
            <a:off x="7816850" y="2092325"/>
            <a:ext cx="62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8" name="Rectangle 23"/>
          <p:cNvSpPr>
            <a:spLocks noChangeArrowheads="1"/>
          </p:cNvSpPr>
          <p:nvPr/>
        </p:nvSpPr>
        <p:spPr bwMode="auto">
          <a:xfrm>
            <a:off x="7035800" y="908050"/>
            <a:ext cx="1639888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000" b="1">
                <a:latin typeface="EucrosiaUPC" pitchFamily="18" charset="-34"/>
                <a:cs typeface="EucrosiaUPC" pitchFamily="18" charset="-34"/>
              </a:rPr>
              <a:t>Market</a:t>
            </a:r>
            <a:endParaRPr lang="th-TH" sz="2000" b="1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668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3500438"/>
            <a:ext cx="153193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90" name="Rectangle 25"/>
          <p:cNvSpPr>
            <a:spLocks noChangeArrowheads="1"/>
          </p:cNvSpPr>
          <p:nvPr/>
        </p:nvSpPr>
        <p:spPr bwMode="auto">
          <a:xfrm>
            <a:off x="35496" y="5517902"/>
            <a:ext cx="2289522" cy="79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786063" y="3717033"/>
            <a:ext cx="2217985" cy="2232248"/>
          </a:xfrm>
          <a:prstGeom prst="rect">
            <a:avLst/>
          </a:prstGeom>
          <a:solidFill>
            <a:srgbClr val="CCFF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t" anchorCtr="0"/>
          <a:lstStyle/>
          <a:p>
            <a:pPr>
              <a:spcAft>
                <a:spcPts val="0"/>
              </a:spcAft>
              <a:defRPr/>
            </a:pPr>
            <a:r>
              <a:rPr lang="th-TH" sz="24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sz="24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สินค้า</a:t>
            </a:r>
            <a:endParaRPr lang="th-TH" sz="24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spcAft>
                <a:spcPts val="0"/>
              </a:spcAft>
              <a:defRPr/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- คุณสมบัติสินค้า </a:t>
            </a:r>
          </a:p>
          <a:p>
            <a:pPr>
              <a:spcAft>
                <a:spcPts val="0"/>
              </a:spcAft>
              <a:defRPr/>
            </a:pPr>
            <a:r>
              <a:rPr lang="th-TH" sz="2400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- 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จำนวน</a:t>
            </a:r>
          </a:p>
          <a:p>
            <a:pPr>
              <a:spcAft>
                <a:spcPts val="0"/>
              </a:spcAft>
              <a:defRPr/>
            </a:pPr>
            <a:r>
              <a:rPr lang="th-TH" sz="24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กำหนดคุณสมบัติผู้ค้า</a:t>
            </a:r>
          </a:p>
          <a:p>
            <a:pPr>
              <a:spcAft>
                <a:spcPts val="0"/>
              </a:spcAft>
              <a:defRPr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(ตามตัวอย่าง)</a:t>
            </a:r>
            <a:endParaRPr lang="en-US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868144" y="3717032"/>
            <a:ext cx="2088232" cy="2232248"/>
          </a:xfrm>
          <a:prstGeom prst="rect">
            <a:avLst/>
          </a:prstGeom>
          <a:solidFill>
            <a:srgbClr val="CCFFFF"/>
          </a:solidFill>
          <a:ln w="6350">
            <a:solidFill>
              <a:srgbClr val="00B0F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ts val="2500"/>
              </a:lnSpc>
              <a:defRPr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ราคาตามวันเวลาที่กำหนดผ่าน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ระบบ </a:t>
            </a:r>
            <a:r>
              <a:rPr lang="en-US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0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lnSpc>
                <a:spcPts val="2500"/>
              </a:lnSpc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ไม่เกิน 5 ล้านบาท </a:t>
            </a:r>
          </a:p>
          <a:p>
            <a:pPr>
              <a:lnSpc>
                <a:spcPts val="2500"/>
              </a:lnSpc>
              <a:defRPr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ราคาครั้งเดียว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  <a:defRPr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เกิน 5 ล้านบาท เสนอราคาได้หลายครั้งภายใน 30 นาที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lnSpc>
                <a:spcPts val="2500"/>
              </a:lnSpc>
              <a:spcAft>
                <a:spcPts val="0"/>
              </a:spcAft>
              <a:defRPr/>
            </a:pP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56693" name="Elbow Connector 29"/>
          <p:cNvCxnSpPr>
            <a:cxnSpLocks noChangeShapeType="1"/>
          </p:cNvCxnSpPr>
          <p:nvPr/>
        </p:nvCxnSpPr>
        <p:spPr bwMode="auto">
          <a:xfrm flipV="1">
            <a:off x="4283970" y="2996952"/>
            <a:ext cx="3240358" cy="720081"/>
          </a:xfrm>
          <a:prstGeom prst="bentConnector3">
            <a:avLst>
              <a:gd name="adj1" fmla="val -265"/>
            </a:avLst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56694" name="Elbow Connector 41027"/>
          <p:cNvCxnSpPr>
            <a:cxnSpLocks noChangeShapeType="1"/>
          </p:cNvCxnSpPr>
          <p:nvPr/>
        </p:nvCxnSpPr>
        <p:spPr bwMode="auto">
          <a:xfrm rot="5400000">
            <a:off x="6948267" y="3573017"/>
            <a:ext cx="2736301" cy="720079"/>
          </a:xfrm>
          <a:prstGeom prst="bentConnector3">
            <a:avLst>
              <a:gd name="adj1" fmla="val 99778"/>
            </a:avLst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56695" name="Rectangle 41030"/>
          <p:cNvSpPr>
            <a:spLocks noChangeArrowheads="1"/>
          </p:cNvSpPr>
          <p:nvPr/>
        </p:nvSpPr>
        <p:spPr bwMode="auto">
          <a:xfrm>
            <a:off x="4572000" y="3072383"/>
            <a:ext cx="2500312" cy="5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ประกาศทาง </a:t>
            </a:r>
            <a:r>
              <a:rPr lang="en-US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Internet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6696" name="Rectangle 39"/>
          <p:cNvSpPr>
            <a:spLocks noChangeArrowheads="1"/>
          </p:cNvSpPr>
          <p:nvPr/>
        </p:nvSpPr>
        <p:spPr bwMode="auto">
          <a:xfrm>
            <a:off x="7956376" y="4005064"/>
            <a:ext cx="72007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ผู้ค้า</a:t>
            </a:r>
          </a:p>
          <a:p>
            <a:pPr algn="ctr"/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</a:p>
          <a:p>
            <a:pPr algn="ctr"/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สนใจ</a:t>
            </a:r>
            <a:endParaRPr lang="th-TH" sz="2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6697" name="Down Arrow 30"/>
          <p:cNvSpPr>
            <a:spLocks noChangeArrowheads="1"/>
          </p:cNvSpPr>
          <p:nvPr/>
        </p:nvSpPr>
        <p:spPr bwMode="auto">
          <a:xfrm rot="-5400000">
            <a:off x="5875127" y="1621817"/>
            <a:ext cx="346075" cy="648074"/>
          </a:xfrm>
          <a:prstGeom prst="downArrow">
            <a:avLst>
              <a:gd name="adj1" fmla="val 45481"/>
              <a:gd name="adj2" fmla="val 49910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txBody>
          <a:bodyPr/>
          <a:lstStyle/>
          <a:p>
            <a:endParaRPr lang="th-TH" sz="18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997742" y="44624"/>
            <a:ext cx="4078314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แผนผัง</a:t>
            </a:r>
            <a:r>
              <a:rPr lang="en-US" sz="48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e </a:t>
            </a:r>
            <a:r>
              <a:rPr lang="en-US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- </a:t>
            </a:r>
            <a:r>
              <a:rPr lang="en-US" sz="48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m</a:t>
            </a:r>
            <a:r>
              <a:rPr lang="en-US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arket</a:t>
            </a:r>
            <a:endParaRPr lang="th-TH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771801" y="6093296"/>
            <a:ext cx="6192688" cy="642937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งานพัสดุ วันรุ่งขึ้นตรวจสอบเอกสารเสนอ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ราคาแล้วเสนอ หัวหน้าหน่วยงาน ประกาศ</a:t>
            </a: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ผลผู้ชนะการเสนอราคา</a:t>
            </a:r>
          </a:p>
        </p:txBody>
      </p:sp>
      <p:sp>
        <p:nvSpPr>
          <p:cNvPr id="42" name="Oval 41"/>
          <p:cNvSpPr/>
          <p:nvPr/>
        </p:nvSpPr>
        <p:spPr>
          <a:xfrm>
            <a:off x="1763688" y="4081636"/>
            <a:ext cx="570929" cy="5715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EucrosiaUPC" pitchFamily="18" charset="-34"/>
                <a:cs typeface="EucrosiaUPC" pitchFamily="18" charset="-34"/>
              </a:rPr>
              <a:t>2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388424" y="3501008"/>
            <a:ext cx="534863" cy="50006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EucrosiaUPC" pitchFamily="18" charset="-34"/>
                <a:cs typeface="EucrosiaUPC" pitchFamily="18" charset="-34"/>
              </a:rPr>
              <a:t>4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38370" y="3157538"/>
            <a:ext cx="74295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709" name="Rectangle 39"/>
          <p:cNvSpPr>
            <a:spLocks noChangeArrowheads="1"/>
          </p:cNvSpPr>
          <p:nvPr/>
        </p:nvSpPr>
        <p:spPr bwMode="auto">
          <a:xfrm>
            <a:off x="4165649" y="1124744"/>
            <a:ext cx="1200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EucrosiaUPC" pitchFamily="18" charset="-34"/>
                <a:cs typeface="EucrosiaUPC" pitchFamily="18" charset="-34"/>
              </a:rPr>
              <a:t>e-Catalog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868144" y="143446"/>
            <a:ext cx="2988965" cy="1269330"/>
          </a:xfrm>
          <a:prstGeom prst="roundRect">
            <a:avLst/>
          </a:prstGeom>
          <a:solidFill>
            <a:srgbClr val="FFFF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ศูนย์ข้อมูลจัดซื้อจัดจ้างภาครัฐ กรมบัญชีกลาง</a:t>
            </a:r>
            <a:r>
              <a:rPr lang="en-US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(ระบบ</a:t>
            </a:r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e-GP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lang="en-US" sz="2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defRPr/>
            </a:pP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จะ</a:t>
            </a: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ส่งประกาศไปยังผู้ค้าที่ลงทะเบียนไว้ตามประเภทสินค้าที่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ประกาศซื้อ</a:t>
            </a:r>
            <a:endParaRPr lang="th-TH" sz="2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68652" y="548680"/>
            <a:ext cx="571500" cy="550391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826FE-A6A3-4C48-9740-57657A8B4677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256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7" name="Shape 46"/>
          <p:cNvCxnSpPr/>
          <p:nvPr/>
        </p:nvCxnSpPr>
        <p:spPr>
          <a:xfrm rot="5400000">
            <a:off x="4853742" y="5091475"/>
            <a:ext cx="1584176" cy="419467"/>
          </a:xfrm>
          <a:prstGeom prst="bentConnector3">
            <a:avLst>
              <a:gd name="adj1" fmla="val 1298"/>
            </a:avLst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5148064" y="4941168"/>
            <a:ext cx="571500" cy="55324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EucrosiaUPC" pitchFamily="18" charset="-34"/>
                <a:cs typeface="EucrosiaUPC" pitchFamily="18" charset="-34"/>
              </a:rPr>
              <a:t>5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611560" y="625252"/>
            <a:ext cx="570929" cy="5715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4" name="Down Arrow 30"/>
          <p:cNvSpPr>
            <a:spLocks noChangeArrowheads="1"/>
          </p:cNvSpPr>
          <p:nvPr/>
        </p:nvSpPr>
        <p:spPr bwMode="auto">
          <a:xfrm rot="-5400000">
            <a:off x="5875128" y="2067829"/>
            <a:ext cx="346075" cy="648074"/>
          </a:xfrm>
          <a:prstGeom prst="downArrow">
            <a:avLst>
              <a:gd name="adj1" fmla="val 45481"/>
              <a:gd name="adj2" fmla="val 49910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txBody>
          <a:bodyPr/>
          <a:lstStyle/>
          <a:p>
            <a:endParaRPr lang="th-TH" sz="18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5" name="Down Arrow 30"/>
          <p:cNvSpPr>
            <a:spLocks noChangeArrowheads="1"/>
          </p:cNvSpPr>
          <p:nvPr/>
        </p:nvSpPr>
        <p:spPr bwMode="auto">
          <a:xfrm rot="-5400000">
            <a:off x="3750891" y="1887811"/>
            <a:ext cx="346075" cy="432046"/>
          </a:xfrm>
          <a:prstGeom prst="downArrow">
            <a:avLst>
              <a:gd name="adj1" fmla="val 45481"/>
              <a:gd name="adj2" fmla="val 49910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txBody>
          <a:bodyPr/>
          <a:lstStyle/>
          <a:p>
            <a:endParaRPr lang="th-TH" sz="18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1475656" y="4725144"/>
            <a:ext cx="1224136" cy="864096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331640" y="5013176"/>
            <a:ext cx="151216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จัดทำประกาศ</a:t>
            </a:r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8029867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Elbow Connector 28"/>
          <p:cNvCxnSpPr/>
          <p:nvPr/>
        </p:nvCxnSpPr>
        <p:spPr>
          <a:xfrm flipV="1">
            <a:off x="0" y="1052736"/>
            <a:ext cx="9144000" cy="216024"/>
          </a:xfrm>
          <a:prstGeom prst="bentConnector3">
            <a:avLst>
              <a:gd name="adj1" fmla="val 5333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สี่เหลี่ยมผืนผ้า 1"/>
          <p:cNvSpPr/>
          <p:nvPr/>
        </p:nvSpPr>
        <p:spPr>
          <a:xfrm>
            <a:off x="1357290" y="404664"/>
            <a:ext cx="750099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สรุปขั้นตอนการซื้อหรือจ้างด้วยวิธี </a:t>
            </a:r>
            <a:r>
              <a:rPr lang="en-US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e-Market</a:t>
            </a:r>
            <a:endParaRPr lang="th-TH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115616" y="1412776"/>
            <a:ext cx="7704856" cy="72008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4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การจัดทำเอกสารซื้อ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หรือจ้าง วิธี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e–market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15617" y="2132856"/>
            <a:ext cx="7704856" cy="648072"/>
          </a:xfrm>
          <a:prstGeom prst="rect">
            <a:avLst/>
          </a:prstGeom>
          <a:solidFill>
            <a:srgbClr val="FFCCFF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6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22 </a:t>
            </a:r>
            <a:r>
              <a:rPr lang="th-TH" sz="26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ทำ</a:t>
            </a:r>
            <a:r>
              <a:rPr lang="th-TH" sz="26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รายงานขอ</a:t>
            </a:r>
            <a:r>
              <a:rPr lang="th-TH" sz="26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ซื้อขอจ้างตามขอความเห็นชอบจากหัวหน้า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หน่วยงาน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รัฐ</a:t>
            </a:r>
            <a:endParaRPr lang="th-TH" sz="26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115616" y="2780928"/>
            <a:ext cx="7704856" cy="576064"/>
          </a:xfrm>
          <a:prstGeom prst="rect">
            <a:avLst/>
          </a:prstGeom>
          <a:solidFill>
            <a:srgbClr val="CC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35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การเผยแพร่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ประกาศและเอกสารซื้อหรือ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115616" y="3356992"/>
            <a:ext cx="7704856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36 </a:t>
            </a:r>
            <a:r>
              <a:rPr lang="th-TH" b="1" u="sng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กรมบัญชีกลาง</a:t>
            </a:r>
            <a:r>
              <a:rPr lang="th-TH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จัดส่งประกาศ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และเอกสารไปยังผู้ประกอบการที่ลงทะเบียนสินค้าในระบบไว้ </a:t>
            </a:r>
            <a:r>
              <a:rPr lang="th-TH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และส่ง </a:t>
            </a:r>
            <a:r>
              <a:rPr lang="th-TH" b="1" dirty="0" err="1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ทางระบบ </a:t>
            </a:r>
            <a:r>
              <a:rPr lang="en-US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51520" y="332656"/>
            <a:ext cx="1224136" cy="1080120"/>
          </a:xfrm>
          <a:prstGeom prst="rect">
            <a:avLst/>
          </a:prstGeom>
          <a:solidFill>
            <a:srgbClr val="00B0F0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ขั้นตอน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144477" y="4293096"/>
            <a:ext cx="7675993" cy="70754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37 วิธีการ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เสนอราคา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1145472" y="5877272"/>
            <a:ext cx="7675000" cy="720080"/>
          </a:xfrm>
          <a:prstGeom prst="roundRect">
            <a:avLst/>
          </a:prstGeom>
          <a:solidFill>
            <a:srgbClr val="CC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เสนอต่อผู้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อำนาจอนุมัติ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สั่งซื้อ หรือสั่ง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จ้างต่อไป</a:t>
            </a:r>
            <a:endParaRPr lang="th-TH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144477" y="5000636"/>
            <a:ext cx="7675993" cy="936104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4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0 เจ้าหน้าที่เมื่อ</a:t>
            </a:r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ได้ผู้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ชนะราคาให้พิมพ์เอกสารในระบบ เฉพาะ</a:t>
            </a:r>
          </a:p>
          <a:p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รายต่ำสุดรายเดียว สรุปรายงานผลเสนอหัวหน้าหน่วยงานของรัฐ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257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67544" y="1484784"/>
            <a:ext cx="504056" cy="5040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67544" y="2132856"/>
            <a:ext cx="504056" cy="50405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7544" y="2780928"/>
            <a:ext cx="504056" cy="50405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7544" y="3573016"/>
            <a:ext cx="504056" cy="5040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67544" y="4437112"/>
            <a:ext cx="504056" cy="5040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7544" y="5229200"/>
            <a:ext cx="504056" cy="50405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1" name="Elbow Connector 30"/>
          <p:cNvCxnSpPr/>
          <p:nvPr/>
        </p:nvCxnSpPr>
        <p:spPr>
          <a:xfrm flipV="1">
            <a:off x="1475656" y="1124744"/>
            <a:ext cx="7668344" cy="72008"/>
          </a:xfrm>
          <a:prstGeom prst="bentConnector3">
            <a:avLst>
              <a:gd name="adj1" fmla="val 425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467544" y="6021288"/>
            <a:ext cx="504056" cy="50405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262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ทำคอม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 flipH="1">
            <a:off x="179512" y="332655"/>
            <a:ext cx="5112568" cy="3308057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51520" y="2276872"/>
            <a:ext cx="2736304" cy="396044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จัดทำ                 เอกสารซื้อจ้าง และประกาศเชิญชวน</a:t>
            </a:r>
          </a:p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แบบที่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 นโยบาย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กำหนด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907704" y="188640"/>
            <a:ext cx="7056784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จัดทำเอกสารซื้อ</a:t>
            </a: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หรือจ้างวิธี </a:t>
            </a:r>
            <a:r>
              <a:rPr lang="en-US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 </a:t>
            </a:r>
            <a:r>
              <a:rPr lang="en-US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– </a:t>
            </a:r>
            <a:r>
              <a:rPr lang="en-US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market</a:t>
            </a:r>
            <a:endParaRPr lang="th-TH" sz="40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059832" y="2276872"/>
            <a:ext cx="1800200" cy="396044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ถ้าจำเป็น</a:t>
            </a:r>
          </a:p>
          <a:p>
            <a:pPr algn="ctr"/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ต้อง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มีข้อความ </a:t>
            </a:r>
            <a:endParaRPr lang="th-TH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</a:p>
          <a:p>
            <a:pPr algn="ctr"/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รายการ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แตกต่างไปจาก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แบบ</a:t>
            </a:r>
            <a:endParaRPr lang="th-TH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932040" y="3429000"/>
            <a:ext cx="4032448" cy="28083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เว้น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แต่ หัวหน้า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รัฐ </a:t>
            </a:r>
          </a:p>
          <a:p>
            <a:pPr algn="ctr"/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เห็น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ว่าจะมีปัญหาในทาง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เสียเปรียบ                หรือไม่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รัดกุมพอ</a:t>
            </a:r>
          </a:p>
          <a:p>
            <a:pPr algn="ctr"/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ก็ให้ส่งร่างเอกสารซื้อหรือจ้างและ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ประกาศเชิญชวนดังกล่าว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ไปให้ </a:t>
            </a:r>
          </a:p>
          <a:p>
            <a:pPr algn="ctr"/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สำนักงานอัยการสูงสุดตรวจพิจารณาก่อน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932040" y="908720"/>
            <a:ext cx="4032448" cy="2446228"/>
          </a:xfrm>
          <a:prstGeom prst="rect">
            <a:avLst/>
          </a:prstGeom>
          <a:solidFill>
            <a:srgbClr val="FFFFB7"/>
          </a:solidFill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มีสาระสำคัญตามที่กำหนดไว้ในแบบ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ไม่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ทำให้หน่วยงานของรัฐ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เสียเปรียบ</a:t>
            </a:r>
          </a:p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ก็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ให้กระทำได้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วงรี 16"/>
          <p:cNvSpPr/>
          <p:nvPr/>
        </p:nvSpPr>
        <p:spPr>
          <a:xfrm>
            <a:off x="1331640" y="2060848"/>
            <a:ext cx="648072" cy="58409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</a:t>
            </a:r>
            <a:endParaRPr lang="th-TH" sz="3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วงรี 17"/>
          <p:cNvSpPr/>
          <p:nvPr/>
        </p:nvSpPr>
        <p:spPr>
          <a:xfrm>
            <a:off x="3707904" y="2060848"/>
            <a:ext cx="648072" cy="59211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3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258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Down Arrow 30"/>
          <p:cNvSpPr>
            <a:spLocks noChangeArrowheads="1"/>
          </p:cNvSpPr>
          <p:nvPr/>
        </p:nvSpPr>
        <p:spPr bwMode="auto">
          <a:xfrm rot="-5400000">
            <a:off x="4896037" y="2672915"/>
            <a:ext cx="432048" cy="504058"/>
          </a:xfrm>
          <a:prstGeom prst="downArrow">
            <a:avLst>
              <a:gd name="adj1" fmla="val 45481"/>
              <a:gd name="adj2" fmla="val 49910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txBody>
          <a:bodyPr/>
          <a:lstStyle/>
          <a:p>
            <a:endParaRPr lang="th-TH" sz="18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Down Arrow 30"/>
          <p:cNvSpPr>
            <a:spLocks noChangeArrowheads="1"/>
          </p:cNvSpPr>
          <p:nvPr/>
        </p:nvSpPr>
        <p:spPr bwMode="auto">
          <a:xfrm rot="-5400000">
            <a:off x="4896037" y="4473115"/>
            <a:ext cx="432048" cy="504058"/>
          </a:xfrm>
          <a:prstGeom prst="downArrow">
            <a:avLst>
              <a:gd name="adj1" fmla="val 45481"/>
              <a:gd name="adj2" fmla="val 49910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txBody>
          <a:bodyPr/>
          <a:lstStyle/>
          <a:p>
            <a:endParaRPr lang="th-TH" sz="180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6" name="คำบรรยายภาพแบบวงรี 3"/>
          <p:cNvSpPr/>
          <p:nvPr/>
        </p:nvSpPr>
        <p:spPr>
          <a:xfrm>
            <a:off x="395536" y="188640"/>
            <a:ext cx="1656184" cy="1584176"/>
          </a:xfrm>
          <a:prstGeom prst="wedgeEllipseCallout">
            <a:avLst>
              <a:gd name="adj1" fmla="val 62322"/>
              <a:gd name="adj2" fmla="val -21011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34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74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3501008"/>
            <a:ext cx="8496944" cy="27146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Courier New" pitchFamily="49" charset="0"/>
              <a:buChar char="o"/>
            </a:pPr>
            <a:r>
              <a:rPr lang="th-TH" sz="4000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วันใน</a:t>
            </a:r>
            <a:r>
              <a:rPr lang="th-TH" sz="4000" b="1" u="sng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การเสนอราคา</a:t>
            </a:r>
          </a:p>
          <a:p>
            <a:pPr>
              <a:tabLst>
                <a:tab pos="442913" algn="l"/>
              </a:tabLst>
            </a:pPr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     ให้กำหนด</a:t>
            </a:r>
            <a:r>
              <a:rPr lang="th-TH" sz="32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เป็นวัน </a:t>
            </a:r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เวลาทำการ </a:t>
            </a:r>
            <a:r>
              <a:rPr lang="th-TH" sz="32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เท่านั้น </a:t>
            </a:r>
            <a:endParaRPr lang="th-TH" sz="32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marL="571500" indent="-571500">
              <a:buFont typeface="Courier New" pitchFamily="49" charset="0"/>
              <a:buChar char="o"/>
            </a:pPr>
            <a:r>
              <a:rPr lang="th-TH" sz="4000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เวลาในการเสนอราคา</a:t>
            </a:r>
          </a:p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ถือตามเวลาของระบบจัดซื้อจัด</a:t>
            </a:r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จ้างภาครัฐ</a:t>
            </a:r>
            <a:r>
              <a:rPr lang="th-TH" sz="32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ด้วย</a:t>
            </a:r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อิเล็กทรอนิกส์</a:t>
            </a:r>
          </a:p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เป็นเกณฑ์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619672" y="188640"/>
            <a:ext cx="7272808" cy="1368152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th-TH" sz="3600" b="1" dirty="0" smtClean="0"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3000"/>
              </a:lnSpc>
            </a:pPr>
            <a:r>
              <a:rPr lang="th-TH" sz="3600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“การกำหนด</a:t>
            </a:r>
            <a:r>
              <a:rPr lang="th-TH" sz="3600" b="1" dirty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วัน </a:t>
            </a:r>
            <a:r>
              <a:rPr lang="th-TH" sz="3600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เวลา การ</a:t>
            </a:r>
            <a:r>
              <a:rPr lang="th-TH" sz="3600" b="1" dirty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3600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ราคา”</a:t>
            </a:r>
          </a:p>
          <a:p>
            <a:pPr algn="ctr">
              <a:lnSpc>
                <a:spcPts val="3000"/>
              </a:lnSpc>
            </a:pPr>
            <a:r>
              <a:rPr lang="th-TH" sz="3600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ในเอกสารซื้อ</a:t>
            </a:r>
            <a:r>
              <a:rPr lang="th-TH" sz="3600" b="1" dirty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600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จ้างและประกาศเชิญชวน</a:t>
            </a:r>
          </a:p>
          <a:p>
            <a:pPr algn="ctr">
              <a:lnSpc>
                <a:spcPts val="3000"/>
              </a:lnSpc>
            </a:pPr>
            <a:r>
              <a:rPr lang="th-TH" sz="3600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วิธี </a:t>
            </a:r>
            <a:r>
              <a:rPr lang="en-US" sz="3600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e </a:t>
            </a:r>
            <a:r>
              <a:rPr lang="en-US" sz="3600" b="1" dirty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– market</a:t>
            </a:r>
            <a:endParaRPr lang="th-TH" sz="3600" dirty="0">
              <a:solidFill>
                <a:srgbClr val="002B4C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3000"/>
              </a:lnSpc>
            </a:pP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95536" y="1916832"/>
            <a:ext cx="8496944" cy="15841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th-TH" sz="32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ให้กำหนด</a:t>
            </a: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เป็น “</a:t>
            </a:r>
            <a:r>
              <a:rPr lang="th-TH" sz="32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วัน</a:t>
            </a:r>
            <a:r>
              <a:rPr lang="th-TH" sz="32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ถัดจากวันสุดท้ายของระยะเวลาการ</a:t>
            </a:r>
            <a:r>
              <a:rPr lang="th-TH" sz="32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เผยแพร่”</a:t>
            </a:r>
            <a:r>
              <a:rPr lang="th-TH" sz="3200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ประกาศ</a:t>
            </a:r>
            <a:r>
              <a:rPr lang="th-TH" sz="32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และเอกสารซื้อหรือจ้าง 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ลูกศรลง 5"/>
          <p:cNvSpPr/>
          <p:nvPr/>
        </p:nvSpPr>
        <p:spPr>
          <a:xfrm>
            <a:off x="4211960" y="1628800"/>
            <a:ext cx="1008112" cy="504056"/>
          </a:xfrm>
          <a:prstGeom prst="downArrow">
            <a:avLst>
              <a:gd name="adj1" fmla="val 50000"/>
              <a:gd name="adj2" fmla="val 4622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259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8" name="Picture 7" descr="นาฬิก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5401" y="3501008"/>
            <a:ext cx="356707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คำบรรยายภาพแบบวงรี 3"/>
          <p:cNvSpPr/>
          <p:nvPr/>
        </p:nvSpPr>
        <p:spPr>
          <a:xfrm>
            <a:off x="539552" y="188640"/>
            <a:ext cx="1512168" cy="1512168"/>
          </a:xfrm>
          <a:prstGeom prst="wedgeEllipseCallout">
            <a:avLst>
              <a:gd name="adj1" fmla="val 68979"/>
              <a:gd name="adj2" fmla="val -12403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34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วรรคสาม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9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</a:t>
            </a:fld>
            <a:endParaRPr lang="th-TH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136904" cy="692696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ค่าใช้จ่ายในการบริหารงานของหน่วยงานของรัฐ</a:t>
            </a:r>
            <a:b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ที่ไม่ต้องดำเนินการตาม พ.ร.บ.</a:t>
            </a:r>
            <a:endParaRPr lang="th-TH" sz="32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59832" y="1268760"/>
            <a:ext cx="33843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บริห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777" y="1742281"/>
            <a:ext cx="8180526" cy="384695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79512" y="1628800"/>
            <a:ext cx="3024336" cy="453650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ขอ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ซื้อ               ขอจ้างตาม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22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ขอความเห็นชอบจากหัวหน้าหน่วยงาน</a:t>
            </a:r>
            <a:r>
              <a:rPr lang="th-TH" b="1" dirty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รัฐ</a:t>
            </a:r>
          </a:p>
          <a:p>
            <a:pPr algn="ctr"/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เมื่อได้รับความเห็นชอบ</a:t>
            </a:r>
          </a:p>
          <a:p>
            <a:pPr algn="ctr"/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แล้ว </a:t>
            </a:r>
          </a:p>
          <a:p>
            <a:pPr algn="ctr"/>
            <a:endParaRPr lang="th-TH" b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9512" y="260648"/>
            <a:ext cx="8784976" cy="129614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 smtClean="0"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การเผยแพร่</a:t>
            </a:r>
            <a:r>
              <a:rPr 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ประกาศและเอกสารซื้อหรือ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</a:t>
            </a:r>
            <a:r>
              <a:rPr 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วิธีตลาด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อิเล็กทรอนิกส์</a:t>
            </a:r>
            <a:r>
              <a:rPr lang="en-US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e–market</a:t>
            </a:r>
            <a:endParaRPr lang="th-TH" sz="36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60032" y="1628800"/>
            <a:ext cx="4104456" cy="2952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เผยแพร่ประกาศ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ระบบเครือข่ายสารสนเทศของ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กรมบัญชีกลาง และหน่วยงานของรัฐ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ปิด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ประกาศโดยเปิดเผย ณ สถานที่ปิดประกาศของหน่วยงานของรัฐนั้น </a:t>
            </a:r>
          </a:p>
          <a:p>
            <a:endParaRPr lang="th-TH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60032" y="5445224"/>
            <a:ext cx="4104456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ต้องติดต่อกัน</a:t>
            </a:r>
            <a:r>
              <a:rPr lang="th-TH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ไม่น้อยกว่า </a:t>
            </a:r>
            <a:r>
              <a:rPr lang="en-US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วันทำการ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000628" y="4671138"/>
            <a:ext cx="3963860" cy="702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ระยะเวลาเผยแพร่ประกาศ</a:t>
            </a:r>
            <a:endParaRPr lang="th-TH" sz="32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ข้าวหลามตัด 23"/>
          <p:cNvSpPr/>
          <p:nvPr/>
        </p:nvSpPr>
        <p:spPr>
          <a:xfrm>
            <a:off x="1214414" y="1628800"/>
            <a:ext cx="857200" cy="720080"/>
          </a:xfrm>
          <a:prstGeom prst="diamond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แผนผังลำดับงาน: กระบวนการ 13"/>
          <p:cNvSpPr/>
          <p:nvPr/>
        </p:nvSpPr>
        <p:spPr>
          <a:xfrm>
            <a:off x="3347864" y="1628800"/>
            <a:ext cx="1368152" cy="4536504"/>
          </a:xfrm>
          <a:prstGeom prst="flowChartProcess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endParaRPr lang="th-TH" sz="3200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ข้าวหลามตัด 14"/>
          <p:cNvSpPr/>
          <p:nvPr/>
        </p:nvSpPr>
        <p:spPr>
          <a:xfrm>
            <a:off x="3643306" y="1628800"/>
            <a:ext cx="857200" cy="792088"/>
          </a:xfrm>
          <a:prstGeom prst="diamond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ลูกศรขวา 15"/>
          <p:cNvSpPr/>
          <p:nvPr/>
        </p:nvSpPr>
        <p:spPr>
          <a:xfrm>
            <a:off x="3131840" y="2708920"/>
            <a:ext cx="288032" cy="432048"/>
          </a:xfrm>
          <a:prstGeom prst="rightArrow">
            <a:avLst>
              <a:gd name="adj1" fmla="val 50000"/>
              <a:gd name="adj2" fmla="val 46693"/>
            </a:avLst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ลูกศรขวา 19"/>
          <p:cNvSpPr/>
          <p:nvPr/>
        </p:nvSpPr>
        <p:spPr>
          <a:xfrm>
            <a:off x="4644008" y="2708920"/>
            <a:ext cx="255724" cy="432048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ข้าวหลามตัด 25"/>
          <p:cNvSpPr/>
          <p:nvPr/>
        </p:nvSpPr>
        <p:spPr>
          <a:xfrm>
            <a:off x="4427984" y="4653136"/>
            <a:ext cx="857200" cy="792088"/>
          </a:xfrm>
          <a:prstGeom prst="diamond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8" name="คำบรรยายภาพแบบวงรี 3"/>
          <p:cNvSpPr/>
          <p:nvPr/>
        </p:nvSpPr>
        <p:spPr>
          <a:xfrm>
            <a:off x="7524328" y="908720"/>
            <a:ext cx="1368152" cy="1296144"/>
          </a:xfrm>
          <a:prstGeom prst="wedgeEllipseCallout">
            <a:avLst>
              <a:gd name="adj1" fmla="val -61541"/>
              <a:gd name="adj2" fmla="val -39383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35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40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ระบบ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098" y="2348880"/>
            <a:ext cx="2912886" cy="1800200"/>
          </a:xfrm>
          <a:prstGeom prst="rect">
            <a:avLst/>
          </a:prstGeom>
        </p:spPr>
      </p:pic>
      <p:pic>
        <p:nvPicPr>
          <p:cNvPr id="16" name="Picture 9" descr="cgd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24744"/>
            <a:ext cx="3528392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563888" y="1844824"/>
            <a:ext cx="252028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40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4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“ก</a:t>
            </a:r>
            <a:r>
              <a:rPr lang="th-TH" sz="36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รมบัญชีกลาง</a:t>
            </a:r>
            <a:r>
              <a:rPr lang="th-TH" sz="40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”</a:t>
            </a:r>
          </a:p>
          <a:p>
            <a:pPr algn="ctr"/>
            <a:endParaRPr lang="th-TH" sz="4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40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 algn="ctr"/>
            <a:endParaRPr lang="th-TH" sz="32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63688" y="72008"/>
            <a:ext cx="7380312" cy="1052736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การจัดส่งประกาศและเอกสารซื้อจ้างวิธี </a:t>
            </a:r>
            <a:r>
              <a:rPr lang="en-US" sz="32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e-Market </a:t>
            </a:r>
            <a:endParaRPr lang="th-TH" sz="3200" b="1" dirty="0" smtClean="0">
              <a:solidFill>
                <a:srgbClr val="0000FF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ไปยังผู้ประกอบการ</a:t>
            </a:r>
            <a:endParaRPr lang="th-TH" sz="3200" b="1" dirty="0">
              <a:solidFill>
                <a:srgbClr val="0000FF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แผนผังลำดับงาน: หน่วงเวลา 5"/>
          <p:cNvSpPr/>
          <p:nvPr/>
        </p:nvSpPr>
        <p:spPr>
          <a:xfrm>
            <a:off x="323528" y="4653136"/>
            <a:ext cx="6264696" cy="1800200"/>
          </a:xfrm>
          <a:prstGeom prst="flowChartDelay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ผู้ประกอบการ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ราย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ใด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ยัง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ไม่ได้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ลงทะเบียนผู้ค้าในระบบ</a:t>
            </a:r>
            <a:r>
              <a:rPr lang="en-US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e-GP</a:t>
            </a:r>
            <a:endParaRPr lang="th-TH" sz="2400" b="1" dirty="0" smtClean="0"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หาก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ประสงค์จะเข้าร่วมเสนอราคาใน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ครั้งนั้น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จะต้องลงทะเบียนและนำรายละเอียดของพัสดุ</a:t>
            </a:r>
          </a:p>
          <a:p>
            <a:pPr marL="457200" indent="-457200" algn="ctr"/>
            <a:r>
              <a:rPr lang="th-TH" sz="24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ลงใน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ระบบข้อมูลสินค้าก่อ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นการเสนอ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ราคา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261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23928" y="2492896"/>
            <a:ext cx="16561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ส่งประกาศ</a:t>
            </a:r>
          </a:p>
          <a:p>
            <a:pPr algn="ctr"/>
            <a:r>
              <a:rPr lang="th-TH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และเอกสาร</a:t>
            </a:r>
          </a:p>
          <a:p>
            <a:pPr algn="ctr"/>
            <a:r>
              <a:rPr lang="th-TH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ผ่านระบบ</a:t>
            </a:r>
          </a:p>
          <a:p>
            <a:pPr algn="ctr"/>
            <a:r>
              <a:rPr lang="th-TH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อิเล็กทรอนิกส์</a:t>
            </a:r>
            <a:endParaRPr lang="th-TH" dirty="0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3717032"/>
            <a:ext cx="1008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4000" b="1" dirty="0" err="1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สตง.</a:t>
            </a:r>
            <a:endParaRPr lang="th-TH" sz="4000" dirty="0"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0" y="1467941"/>
            <a:ext cx="17281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ผู้ประกอบการที่ลงทะเบียน</a:t>
            </a:r>
          </a:p>
          <a:p>
            <a:pPr algn="ctr"/>
            <a:r>
              <a:rPr lang="th-TH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ในระบบไว้แล้ว</a:t>
            </a:r>
            <a:endParaRPr lang="th-TH" dirty="0">
              <a:effectLst>
                <a:innerShdw blurRad="114300">
                  <a:prstClr val="black"/>
                </a:innerShdw>
              </a:effectLst>
            </a:endParaRPr>
          </a:p>
        </p:txBody>
      </p:sp>
      <p:cxnSp>
        <p:nvCxnSpPr>
          <p:cNvPr id="21" name="Curved Connector 20"/>
          <p:cNvCxnSpPr>
            <a:stCxn id="2" idx="1"/>
          </p:cNvCxnSpPr>
          <p:nvPr/>
        </p:nvCxnSpPr>
        <p:spPr>
          <a:xfrm rot="10800000">
            <a:off x="1907704" y="1916832"/>
            <a:ext cx="1656184" cy="324036"/>
          </a:xfrm>
          <a:prstGeom prst="curvedConnector3">
            <a:avLst>
              <a:gd name="adj1" fmla="val 3907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hape 23"/>
          <p:cNvCxnSpPr>
            <a:stCxn id="17" idx="2"/>
            <a:endCxn id="18" idx="3"/>
          </p:cNvCxnSpPr>
          <p:nvPr/>
        </p:nvCxnSpPr>
        <p:spPr>
          <a:xfrm rot="5400000" flipH="1">
            <a:off x="2994936" y="2551695"/>
            <a:ext cx="237803" cy="3276364"/>
          </a:xfrm>
          <a:prstGeom prst="curvedConnector4">
            <a:avLst>
              <a:gd name="adj1" fmla="val -96130"/>
              <a:gd name="adj2" fmla="val 62637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8" name="คำบรรยายภาพแบบวงรี 3"/>
          <p:cNvSpPr/>
          <p:nvPr/>
        </p:nvSpPr>
        <p:spPr>
          <a:xfrm>
            <a:off x="395536" y="116632"/>
            <a:ext cx="1440160" cy="1368152"/>
          </a:xfrm>
          <a:prstGeom prst="wedgeEllipseCallout">
            <a:avLst>
              <a:gd name="adj1" fmla="val 66559"/>
              <a:gd name="adj2" fmla="val -11535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36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824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การเสนอราคา.jpg"/>
          <p:cNvPicPr>
            <a:picLocks noChangeAspect="1"/>
          </p:cNvPicPr>
          <p:nvPr/>
        </p:nvPicPr>
        <p:blipFill>
          <a:blip r:embed="rId2" cstate="print">
            <a:lum bright="19000"/>
          </a:blip>
          <a:stretch>
            <a:fillRect/>
          </a:stretch>
        </p:blipFill>
        <p:spPr>
          <a:xfrm>
            <a:off x="144016" y="692696"/>
            <a:ext cx="8892480" cy="3167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สี่เหลี่ยมผืนผ้า 2"/>
          <p:cNvSpPr/>
          <p:nvPr/>
        </p:nvSpPr>
        <p:spPr>
          <a:xfrm>
            <a:off x="214282" y="188639"/>
            <a:ext cx="8750206" cy="720081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การเสนอราคาด้วย</a:t>
            </a:r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</a:t>
            </a:r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e-market</a:t>
            </a:r>
            <a:endParaRPr lang="th-TH" sz="40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544" y="3717032"/>
            <a:ext cx="2232248" cy="136815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เมื่อถึง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ราคา</a:t>
            </a:r>
            <a:endParaRPr lang="th-TH" sz="32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771800" y="2420888"/>
            <a:ext cx="5904655" cy="3600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ผู้ประกอบการ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sz="3600" b="1" dirty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สู่</a:t>
            </a:r>
            <a:r>
              <a:rPr lang="th-TH" sz="36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ระบบตลาดอิเล็กทรอนิกส์ 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3600" b="1" dirty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ราคาภายในเวลาที่</a:t>
            </a:r>
            <a:r>
              <a:rPr lang="th-TH" sz="36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</a:p>
          <a:p>
            <a:pPr marL="457200" indent="-457200"/>
            <a:r>
              <a:rPr lang="th-TH" sz="36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marL="457200" indent="-457200">
              <a:buFont typeface="Wingdings" pitchFamily="2" charset="2"/>
              <a:buChar char="Ø"/>
            </a:pPr>
            <a:endParaRPr lang="th-TH" sz="3600" b="1" i="1" dirty="0" smtClean="0">
              <a:solidFill>
                <a:schemeClr val="tx1"/>
              </a:solidFill>
              <a:effectLst>
                <a:glow rad="101600">
                  <a:srgbClr val="FFFFB7">
                    <a:alpha val="60000"/>
                  </a:srgbClr>
                </a:glow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sz="3600" b="1" dirty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สามารถเสนอราคาได้เพียงครั้ง</a:t>
            </a:r>
            <a:r>
              <a:rPr lang="th-TH" sz="36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เดียว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ระบบจะให้ “ยืนยัน” ราคา</a:t>
            </a:r>
            <a:endParaRPr lang="th-TH" sz="3600" b="1" dirty="0">
              <a:solidFill>
                <a:schemeClr val="tx1"/>
              </a:solidFill>
              <a:effectLst>
                <a:glow rad="101600">
                  <a:srgbClr val="FFFFB7">
                    <a:alpha val="60000"/>
                  </a:srgbClr>
                </a:glow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043608" y="1371526"/>
            <a:ext cx="7416824" cy="401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วิธีที่ </a:t>
            </a:r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36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การเสนอราคาโดย</a:t>
            </a:r>
            <a:r>
              <a:rPr lang="th-TH" sz="3600" b="1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ใบเสนอ</a:t>
            </a:r>
            <a:r>
              <a:rPr lang="th-TH" sz="36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ราคา (ข้อ 30(1))</a:t>
            </a:r>
            <a:endParaRPr lang="th-TH" sz="360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แผนผังลำดับงาน: สิ้นสุด 7"/>
          <p:cNvSpPr/>
          <p:nvPr/>
        </p:nvSpPr>
        <p:spPr>
          <a:xfrm>
            <a:off x="4716016" y="4149081"/>
            <a:ext cx="2736304" cy="576064"/>
          </a:xfrm>
          <a:prstGeom prst="flowChartTerminator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8.30-16.30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Picture 12" descr="นาฬิกา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6976" y="4896544"/>
            <a:ext cx="1268760" cy="126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คำบรรยายภาพแบบวงรี 3"/>
          <p:cNvSpPr/>
          <p:nvPr/>
        </p:nvSpPr>
        <p:spPr>
          <a:xfrm>
            <a:off x="251520" y="72008"/>
            <a:ext cx="1368152" cy="1340768"/>
          </a:xfrm>
          <a:prstGeom prst="wedgeEllipseCallout">
            <a:avLst>
              <a:gd name="adj1" fmla="val 74913"/>
              <a:gd name="adj2" fmla="val -484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37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5147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การเสนอราคา.jpg"/>
          <p:cNvPicPr>
            <a:picLocks noChangeAspect="1"/>
          </p:cNvPicPr>
          <p:nvPr/>
        </p:nvPicPr>
        <p:blipFill>
          <a:blip r:embed="rId2" cstate="print">
            <a:lum bright="19000"/>
          </a:blip>
          <a:stretch>
            <a:fillRect/>
          </a:stretch>
        </p:blipFill>
        <p:spPr>
          <a:xfrm>
            <a:off x="144016" y="693102"/>
            <a:ext cx="8892480" cy="3167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สี่เหลี่ยมผืนผ้า 2"/>
          <p:cNvSpPr/>
          <p:nvPr/>
        </p:nvSpPr>
        <p:spPr>
          <a:xfrm>
            <a:off x="214282" y="116632"/>
            <a:ext cx="8750206" cy="720081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การเสนอราคาด้วยวิธี</a:t>
            </a:r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e-market</a:t>
            </a:r>
            <a:endParaRPr lang="th-TH" sz="40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3717032"/>
            <a:ext cx="2232248" cy="136815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เมื่อถึง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ราคา</a:t>
            </a:r>
            <a:endParaRPr lang="th-TH" sz="32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555777" y="1988840"/>
            <a:ext cx="6192687" cy="30243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ผู้ประกอบการ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sz="3000" b="1" dirty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สู่</a:t>
            </a:r>
            <a:r>
              <a:rPr lang="th-TH" sz="30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ระบบตลาดอิเล็กทรอนิกส์ โดยให้ลงทะเบียนก่อนเริ่มเสนอราคา ภายในเวลา 15 นาที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ทดสอบระบบ 15 นาที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3000" b="1" dirty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ราคาภายใน</a:t>
            </a:r>
            <a:r>
              <a:rPr lang="th-TH" sz="30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เวลา 30 นาที  เสนอกี่ครั้งก็ได้</a:t>
            </a:r>
            <a:endParaRPr lang="th-TH" sz="3000" b="1" i="1" dirty="0" smtClean="0">
              <a:solidFill>
                <a:schemeClr val="tx1"/>
              </a:solidFill>
              <a:effectLst>
                <a:glow rad="101600">
                  <a:srgbClr val="FFFFB7">
                    <a:alpha val="60000"/>
                  </a:srgbClr>
                </a:glow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chemeClr val="tx1"/>
                </a:solidFill>
                <a:effectLst>
                  <a:glow rad="101600">
                    <a:srgbClr val="FFFFB7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ระบบจะให้ “ยืนยัน” ราคา</a:t>
            </a:r>
            <a:endParaRPr lang="th-TH" sz="3000" b="1" dirty="0">
              <a:solidFill>
                <a:schemeClr val="tx1"/>
              </a:solidFill>
              <a:effectLst>
                <a:glow rad="101600">
                  <a:srgbClr val="FFFFB7">
                    <a:alpha val="60000"/>
                  </a:srgbClr>
                </a:glow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043608" y="1052736"/>
            <a:ext cx="7992888" cy="977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20725" algn="l"/>
              </a:tabLst>
              <a:defRPr/>
            </a:pPr>
            <a:r>
              <a:rPr lang="th-TH" sz="36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วิธีที่ 2 </a:t>
            </a:r>
            <a:r>
              <a:rPr lang="th-TH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การเสนอราคาโดยวิธีการประมูลอิเล็กทรอนิกส์ (ข้อ </a:t>
            </a:r>
            <a:r>
              <a:rPr lang="en-US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30(2)</a:t>
            </a:r>
            <a:r>
              <a:rPr lang="th-TH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 </a:t>
            </a:r>
          </a:p>
          <a:p>
            <a:pPr algn="ctr">
              <a:tabLst>
                <a:tab pos="720725" algn="l"/>
              </a:tabLst>
              <a:defRPr/>
            </a:pPr>
            <a:r>
              <a:rPr lang="th-TH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วงเงินที่จะซื้อเกิน 5 ล้านบาทขึ้นไป และเป็นสินค้าที่อยู่ใน </a:t>
            </a:r>
            <a:r>
              <a:rPr lang="en-US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e-Catalog</a:t>
            </a:r>
            <a:endParaRPr lang="th-TH" sz="360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Picture 12" descr="นาฬิกา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869160"/>
            <a:ext cx="1268760" cy="126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2267744" y="5013176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4988" algn="l"/>
              </a:tabLst>
              <a:defRPr/>
            </a:pPr>
            <a:r>
              <a:rPr lang="th-TH" sz="24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    กำหนดวันเสนอราคาห้ามร่น เลื่อนหรือเปลี่ยนแปลงวันเสนอราคา </a:t>
            </a:r>
          </a:p>
          <a:p>
            <a:pPr>
              <a:tabLst>
                <a:tab pos="534988" algn="l"/>
              </a:tabLst>
              <a:defRPr/>
            </a:pPr>
            <a:r>
              <a:rPr lang="th-TH" sz="24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เว้นแต่ กรมบัญชีกลางแจ้งเลื่อน เนื่องจากมีปัญหาข้อขัดข้องเกี่ยวกับการเสนอราคาผ่านระบบ และเมื่อดำเนินการเป็นประการใดแล้ว ให้แจ้งคณะกรรมการวินิจฉัยทราบด้วย</a:t>
            </a:r>
            <a:endParaRPr lang="th-TH" sz="2400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3" name="คำบรรยายภาพแบบวงรี 3"/>
          <p:cNvSpPr/>
          <p:nvPr/>
        </p:nvSpPr>
        <p:spPr>
          <a:xfrm>
            <a:off x="251520" y="72008"/>
            <a:ext cx="1368152" cy="1340768"/>
          </a:xfrm>
          <a:prstGeom prst="wedgeEllipseCallout">
            <a:avLst>
              <a:gd name="adj1" fmla="val 75609"/>
              <a:gd name="adj2" fmla="val -1336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37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147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1475656" y="44624"/>
            <a:ext cx="7668344" cy="92755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การดำเนินการของเจ้าหน้าที่ เมื่อสิ้นสุดการเสนอราคา</a:t>
            </a:r>
            <a:endParaRPr lang="th-TH" sz="32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547688" y="2420888"/>
            <a:ext cx="2296120" cy="18722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ts val="3400"/>
              </a:lnSpc>
              <a:defRPr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</a:p>
          <a:p>
            <a:pPr algn="ctr">
              <a:lnSpc>
                <a:spcPts val="3400"/>
              </a:lnSpc>
              <a:defRPr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ผู้เสนอ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ราคาต่ำสุดเท่ากันหลาย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347864" y="1412776"/>
            <a:ext cx="2304256" cy="1872208"/>
          </a:xfrm>
          <a:prstGeom prst="roundRect">
            <a:avLst/>
          </a:prstGeom>
          <a:noFill/>
          <a:ln w="6350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</a:t>
            </a:r>
          </a:p>
          <a:p>
            <a:pPr algn="ctr">
              <a:defRPr/>
            </a:pPr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ผู้เสนอราคา</a:t>
            </a:r>
          </a:p>
          <a:p>
            <a:pPr algn="ctr">
              <a:defRPr/>
            </a:pP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รายเดียว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300192" y="1340768"/>
            <a:ext cx="2304033" cy="1368152"/>
          </a:xfrm>
          <a:prstGeom prst="roundRect">
            <a:avLst/>
          </a:prstGeom>
          <a:noFill/>
          <a:ln w="6350"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</a:t>
            </a:r>
          </a:p>
          <a:p>
            <a:pPr algn="ctr">
              <a:defRPr/>
            </a:pPr>
            <a:r>
              <a:rPr lang="th-TH" sz="32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ไม่มีผู้</a:t>
            </a:r>
            <a:r>
              <a:rPr lang="th-TH" sz="3200" b="1" dirty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เสนอราคา</a:t>
            </a:r>
          </a:p>
        </p:txBody>
      </p:sp>
      <p:sp>
        <p:nvSpPr>
          <p:cNvPr id="11" name="ลูกศรลง 10"/>
          <p:cNvSpPr/>
          <p:nvPr/>
        </p:nvSpPr>
        <p:spPr>
          <a:xfrm>
            <a:off x="1573314" y="4333628"/>
            <a:ext cx="406398" cy="39151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544" y="4509120"/>
            <a:ext cx="2592288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Courier New" pitchFamily="49" charset="0"/>
              <a:buChar char="o"/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ให้พิจารณาราคาต่ำสุดของผู้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ที่เสนอ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ราคาเข้าสู่ระบบใน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ลำดับ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แรก</a:t>
            </a:r>
          </a:p>
          <a:p>
            <a:pPr algn="ctr">
              <a:buFont typeface="Courier New" pitchFamily="49" charset="0"/>
              <a:buChar char="o"/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เป็นผู้ชนะการเสนอราคา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32-Point Star 24"/>
          <p:cNvSpPr/>
          <p:nvPr/>
        </p:nvSpPr>
        <p:spPr>
          <a:xfrm>
            <a:off x="4211960" y="908720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32-Point Star 25"/>
          <p:cNvSpPr/>
          <p:nvPr/>
        </p:nvSpPr>
        <p:spPr>
          <a:xfrm>
            <a:off x="1331641" y="1772816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32-Point Star 27"/>
          <p:cNvSpPr/>
          <p:nvPr/>
        </p:nvSpPr>
        <p:spPr>
          <a:xfrm>
            <a:off x="7092280" y="764704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264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ลูกศรลง 10"/>
          <p:cNvSpPr/>
          <p:nvPr/>
        </p:nvSpPr>
        <p:spPr>
          <a:xfrm>
            <a:off x="4355976" y="3253508"/>
            <a:ext cx="406398" cy="39151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31840" y="4820959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Courier New" pitchFamily="49" charset="0"/>
              <a:buChar char="o"/>
              <a:defRPr/>
            </a:pP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ให้เสนอหัวหน้าหน่วยงานของรัฐ ผ่านหัวหน้าเจ้าหน้าที่</a:t>
            </a:r>
          </a:p>
          <a:p>
            <a:pPr lvl="0" algn="ctr">
              <a:defRPr/>
            </a:pP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เพื่อพิจารณารับราคาได้</a:t>
            </a:r>
            <a:endParaRPr lang="th-TH" sz="2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40152" y="3068960"/>
            <a:ext cx="302433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ให้เสนอความเห็นต่อหัวหน้าหน่วยงานของรัฐ ผ่านหัวหน้าเจ้าหน้าที่ให้</a:t>
            </a:r>
            <a:r>
              <a:rPr lang="th-TH" sz="1900" b="1" u="sng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ยกเลิก</a:t>
            </a:r>
            <a:r>
              <a:rPr lang="th-TH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แล้วดำเนินการ</a:t>
            </a:r>
            <a:r>
              <a:rPr lang="en-US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e-market</a:t>
            </a:r>
            <a:r>
              <a:rPr lang="th-TH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ใหม่</a:t>
            </a:r>
            <a:endParaRPr lang="th-TH" sz="1900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84168" y="3933056"/>
            <a:ext cx="288032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หรือ จะใช้วิธีคัดเลือก หรือวิธีเฉพาะเจาะจงตามมาตรา </a:t>
            </a:r>
            <a:r>
              <a:rPr lang="en-US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56(1)</a:t>
            </a:r>
            <a:r>
              <a:rPr lang="th-TH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(ก) หรือ </a:t>
            </a:r>
            <a:r>
              <a:rPr lang="en-US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(2)(</a:t>
            </a:r>
            <a:r>
              <a:rPr lang="th-TH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ข) ก็ได้ </a:t>
            </a:r>
            <a:endParaRPr lang="th-TH" sz="1900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30" name="ลูกศรลง 10"/>
          <p:cNvSpPr/>
          <p:nvPr/>
        </p:nvSpPr>
        <p:spPr>
          <a:xfrm>
            <a:off x="7308304" y="2708920"/>
            <a:ext cx="406398" cy="39151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40152" y="4797152"/>
            <a:ext cx="309634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Courier New" pitchFamily="49" charset="0"/>
              <a:buChar char="o"/>
            </a:pPr>
            <a:r>
              <a:rPr lang="th-TH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900" b="1" u="sng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เว้นแต่</a:t>
            </a:r>
            <a:r>
              <a:rPr lang="th-TH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หน่วยงานของรัฐจะซื้อหรือจ้างโดยวิธีคัดเลือกหรือวิธีเฉพาะเจาะจง ด้วยเหตุอื่นให้เริ่มกระบวนการซื้อหรือจ้างใหม่โดยการจัดทำรายงานขอซื้อหรือขอจ้างตามข้อ 2</a:t>
            </a:r>
            <a:r>
              <a:rPr lang="en-US" sz="19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2</a:t>
            </a:r>
            <a:endParaRPr lang="th-TH" sz="1900" b="1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59832" y="3668831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Courier New" pitchFamily="49" charset="0"/>
              <a:buChar char="o"/>
              <a:defRPr/>
            </a:pP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หากเห็นว่าราคา</a:t>
            </a:r>
          </a:p>
          <a:p>
            <a:pPr lvl="0" algn="ctr">
              <a:defRPr/>
            </a:pP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มีความเหมาะสมและเป็นประโยชน์ต่อหน่วยงานของรัฐ</a:t>
            </a:r>
            <a:endParaRPr lang="th-TH" sz="2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คำบรรยายภาพแบบวงรี 3"/>
          <p:cNvSpPr/>
          <p:nvPr/>
        </p:nvSpPr>
        <p:spPr>
          <a:xfrm>
            <a:off x="395536" y="432048"/>
            <a:ext cx="1368152" cy="1340768"/>
          </a:xfrm>
          <a:prstGeom prst="wedgeEllipseCallout">
            <a:avLst>
              <a:gd name="adj1" fmla="val 61686"/>
              <a:gd name="adj2" fmla="val -2899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8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415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79512" y="2132856"/>
            <a:ext cx="2808312" cy="4493538"/>
          </a:xfrm>
          <a:prstGeom prst="rect">
            <a:avLst/>
          </a:prstGeom>
          <a:solidFill>
            <a:srgbClr val="CCFFCC"/>
          </a:solidFill>
          <a:ln w="3175"/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ให้ต่อรองราคาผ่านระบบอิเล็กทรอนิกส์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หาก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ต่อรองราคาแล้ว ราคาที่เสนอใหม่ไม่สูงกว่าวงเงินที่จะซื้อหรือจ้าง 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หรือสูง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กว่า แต่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ไม่เกินร้อยละ 10 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ของวงเงินที่จะซื้อหรือจ้าง หรือต่อรองราคาแล้วไม่ยอมลดราคา แต่ส่วนที่สูงกว่าวงเงินที่จะซื้อหรือจ้างไม่เกินร้อยละ 10 ของวงเงินที่จะซื้อหรือ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เห็นว่าเป็นราคาที่เหมาะสม ให้เสนอซื้อหรือจ้างจากผู้เสนอ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ราคารายนั้น</a:t>
            </a:r>
            <a:endParaRPr lang="th-TH" sz="22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4867" name="Rectangle 2"/>
          <p:cNvSpPr>
            <a:spLocks noChangeArrowheads="1"/>
          </p:cNvSpPr>
          <p:nvPr/>
        </p:nvSpPr>
        <p:spPr bwMode="auto">
          <a:xfrm>
            <a:off x="3059832" y="1556792"/>
            <a:ext cx="3384376" cy="5170646"/>
          </a:xfrm>
          <a:prstGeom prst="rect">
            <a:avLst/>
          </a:prstGeom>
          <a:solidFill>
            <a:srgbClr val="FFFFD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ทำตาม (1) แล้วไม่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ได้ผล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ให้แจ้งรายที่เสนอราคาถูกต้องตรงตามเงื่อนไขที่กำหนดทุกรายผ่านทางระบบตลาดอิเล็กทรอนิกส์ให้เสนอ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ราคาใหม่พร้อม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กัน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โดยให้ยื่นผ่าน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ใบเสนอ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ราคาผ่านทางระบบตลาดอิเล็กทรอนิกส์ ภายในเวลาที่หน่วยงานของรัฐกำหนด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หากรายใดไม่ยื่น ถือว่ายังคงยืนราคาเดิม หากการเสนอราคาครั้งใหม่รายต่ำสุดเสนอราคาไม่สูงกว่าวงเงินที่จะซื้อ หรือสูงกว่า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ไม่เกินร้อยละ 10 ของวงเงินที่จะซื้อหรือ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เห็นว่าเป็นราคาที่เหมาะสม ให้เสนอซื้อหรือจ้างจาก 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เสนอราคารายนั้น</a:t>
            </a:r>
          </a:p>
        </p:txBody>
      </p:sp>
      <p:sp>
        <p:nvSpPr>
          <p:cNvPr id="164868" name="Rectangle 3"/>
          <p:cNvSpPr>
            <a:spLocks noChangeArrowheads="1"/>
          </p:cNvSpPr>
          <p:nvPr/>
        </p:nvSpPr>
        <p:spPr bwMode="auto">
          <a:xfrm>
            <a:off x="6516216" y="2060849"/>
            <a:ext cx="2520280" cy="4464496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ดำเนินการตาม (2) แล้วไม่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ได้ผล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เสนอหัวหน้าหน่วยงานของรัฐผ่าน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หัวหน้าเจ้าหน้าที่เพื่อยกเลิก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การซื้อหรือจ้างในครั้ง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ทั้งนี้ 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การซื้อหรือจ้างครั้งใหม่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ให้นำความ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ในข้อ </a:t>
            </a:r>
            <a:r>
              <a:rPr lang="en-US" sz="2200" b="1" dirty="0" smtClean="0">
                <a:latin typeface="EucrosiaUPC" pitchFamily="18" charset="-34"/>
                <a:cs typeface="EucrosiaUPC" pitchFamily="18" charset="-34"/>
              </a:rPr>
              <a:t>38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วรรคสาม มาใช้บังคับโดย</a:t>
            </a:r>
            <a:r>
              <a:rPr lang="th-TH" sz="2200" dirty="0" smtClean="0">
                <a:latin typeface="EucrosiaUPC" pitchFamily="18" charset="-34"/>
                <a:cs typeface="EucrosiaUPC" pitchFamily="18" charset="-34"/>
              </a:rPr>
              <a:t>อนุโลม</a:t>
            </a:r>
          </a:p>
          <a:p>
            <a:pPr>
              <a:buFont typeface="Courier New" pitchFamily="49" charset="0"/>
              <a:buChar char="o"/>
            </a:pPr>
            <a:endParaRPr lang="th-TH" sz="1400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sz="2200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2200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59632" y="71438"/>
            <a:ext cx="7741524" cy="1053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4000"/>
              </a:lnSpc>
              <a:defRPr/>
            </a:pP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4000"/>
              </a:lnSpc>
              <a:defRPr/>
            </a:pP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6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ต่อรอง</a:t>
            </a: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ราคากรณีผู้ชนะราคาเสนอราคา</a:t>
            </a:r>
          </a:p>
          <a:p>
            <a:pPr algn="ctr">
              <a:lnSpc>
                <a:spcPts val="4000"/>
              </a:lnSpc>
              <a:defRPr/>
            </a:pP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สูงกว่าวงเงินงบประมาณ   </a:t>
            </a:r>
          </a:p>
          <a:p>
            <a:pPr algn="ctr">
              <a:lnSpc>
                <a:spcPts val="4000"/>
              </a:lnSpc>
              <a:defRPr/>
            </a:pP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265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32-Point Star 6"/>
          <p:cNvSpPr/>
          <p:nvPr/>
        </p:nvSpPr>
        <p:spPr>
          <a:xfrm>
            <a:off x="4355976" y="980728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1331640" y="1484784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32-Point Star 8"/>
          <p:cNvSpPr/>
          <p:nvPr/>
        </p:nvSpPr>
        <p:spPr>
          <a:xfrm>
            <a:off x="7452320" y="1340768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539552" y="116632"/>
            <a:ext cx="1368152" cy="1340768"/>
          </a:xfrm>
          <a:prstGeom prst="wedgeEllipseCallout">
            <a:avLst>
              <a:gd name="adj1" fmla="val 72129"/>
              <a:gd name="adj2" fmla="val -2970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9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06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72008" y="1628800"/>
            <a:ext cx="2555776" cy="5112568"/>
          </a:xfrm>
          <a:prstGeom prst="rect">
            <a:avLst/>
          </a:prstGeom>
          <a:solidFill>
            <a:srgbClr val="FFFFCC"/>
          </a:solidFill>
          <a:ln w="6350"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จัดพิมพ์ 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ใบเสนอราคาและเอกสารการเสนอราคาของผู้เสนอราคาราย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 (รายต่ำสุด) จาก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ระบบตลาดอิเล็กทรอนิกส์ 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     จำนวน </a:t>
            </a:r>
            <a:r>
              <a:rPr lang="en-US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ชุด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i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ลง</a:t>
            </a:r>
            <a:r>
              <a:rPr lang="th-TH" sz="2600" b="1" i="1" dirty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ลายมือ</a:t>
            </a:r>
            <a:r>
              <a:rPr lang="th-TH" sz="2600" b="1" i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ชื่อกำกับไว้ใน</a:t>
            </a:r>
            <a:r>
              <a:rPr lang="th-TH" sz="2600" b="1" i="1" dirty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ใบเสนอราคาและเอกสารการเสนอราคาทุกแผ่น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64452" y="1365890"/>
            <a:ext cx="6336704" cy="299921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ที่ผู้เสนอ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“เสนอ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ราคาผิด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เงื่อนไข”ตามที่กำหนด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ไว้ในเอกสารซื้อ หรือ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จ้าง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หรือเสนอ</a:t>
            </a:r>
            <a:r>
              <a:rPr lang="th-TH" sz="26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แค็ตตาล็อก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catalog)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รายละเอียด คุณลักษณะ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เฉพาะ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ของพัสดุไม่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ถูกต้องตรงตาม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ถือว่าผู้เสนอ ราคาราย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นั้นไม่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ผ่านคุณสมบัติตาม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6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เจ้าหน้าที่เสนอหัวหน้าหน่วยงานของรัฐผ่านหัวหน้าเจ้าหน้าที่</a:t>
            </a:r>
          </a:p>
          <a:p>
            <a:r>
              <a:rPr lang="th-TH" sz="26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เพื่อพิจารณา</a:t>
            </a:r>
            <a:r>
              <a:rPr lang="en-US" sz="26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6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714611" y="5517232"/>
            <a:ext cx="6286545" cy="792088"/>
          </a:xfrm>
          <a:prstGeom prst="rect">
            <a:avLst/>
          </a:prstGeom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ทั้งนี้ ให้คำนึงถึง</a:t>
            </a: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ความเหมาะสม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และประโยชน์</a:t>
            </a:r>
          </a:p>
          <a:p>
            <a:pPr algn="ctr"/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รัฐเป็นสำคัญ</a:t>
            </a:r>
            <a:endParaRPr lang="th-TH" sz="2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115616" y="44624"/>
            <a:ext cx="7992888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ได้ผู้ชนะการเสนอราคาตามข้อ </a:t>
            </a:r>
            <a:r>
              <a:rPr lang="en-US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38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หรือข้อ </a:t>
            </a:r>
            <a:r>
              <a:rPr lang="en-US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39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แล้ว</a:t>
            </a:r>
            <a:endParaRPr lang="th-TH" sz="32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แผนผังลำดับงาน: ข้อมูลที่เก็บอยู่ 5"/>
          <p:cNvSpPr/>
          <p:nvPr/>
        </p:nvSpPr>
        <p:spPr>
          <a:xfrm>
            <a:off x="2555776" y="764704"/>
            <a:ext cx="5400600" cy="555544"/>
          </a:xfrm>
          <a:prstGeom prst="flowChartOnlineStorage">
            <a:avLst/>
          </a:prstGeom>
          <a:solidFill>
            <a:srgbClr val="CCFFFF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แผนผังลำดับงาน: ที่เก็บแบบเข้าถึงโดยลำดับ 13"/>
          <p:cNvSpPr/>
          <p:nvPr/>
        </p:nvSpPr>
        <p:spPr>
          <a:xfrm>
            <a:off x="1619672" y="1412776"/>
            <a:ext cx="864096" cy="432048"/>
          </a:xfrm>
          <a:prstGeom prst="flowChartMagneticTape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1</a:t>
            </a:r>
            <a:endParaRPr lang="th-TH" sz="3200" b="1" dirty="0">
              <a:solidFill>
                <a:srgbClr val="003217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แผนผังลำดับงาน: ที่เก็บแบบเข้าถึงโดยลำดับ 14"/>
          <p:cNvSpPr/>
          <p:nvPr/>
        </p:nvSpPr>
        <p:spPr>
          <a:xfrm>
            <a:off x="7092280" y="1412776"/>
            <a:ext cx="873968" cy="432048"/>
          </a:xfrm>
          <a:prstGeom prst="flowChartMagneticTape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3200" b="1" dirty="0">
              <a:solidFill>
                <a:srgbClr val="003217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643571" y="4221088"/>
            <a:ext cx="3357586" cy="1224136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หรือ </a:t>
            </a:r>
            <a:r>
              <a:rPr lang="en-US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2. 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ผู้ที่เสนอราคาต่ำในลำดับถัดไป</a:t>
            </a:r>
          </a:p>
          <a:p>
            <a:pPr algn="ctr"/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เป็นผู้ชนะการเสนอราคาก็ได้ </a:t>
            </a:r>
          </a:p>
        </p:txBody>
      </p:sp>
      <p:sp>
        <p:nvSpPr>
          <p:cNvPr id="17" name="แผนผังลำดับงาน: กระบวนการ 16"/>
          <p:cNvSpPr/>
          <p:nvPr/>
        </p:nvSpPr>
        <p:spPr>
          <a:xfrm>
            <a:off x="2699222" y="4221088"/>
            <a:ext cx="2872910" cy="1224136"/>
          </a:xfrm>
          <a:prstGeom prst="flowChartProcess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1. 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คำบรรยายภาพแบบวงรี 3"/>
          <p:cNvSpPr/>
          <p:nvPr/>
        </p:nvSpPr>
        <p:spPr>
          <a:xfrm>
            <a:off x="323528" y="144016"/>
            <a:ext cx="1368152" cy="1340768"/>
          </a:xfrm>
          <a:prstGeom prst="wedgeEllipseCallout">
            <a:avLst>
              <a:gd name="adj1" fmla="val 64471"/>
              <a:gd name="adj2" fmla="val -15500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40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597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9" y="3933056"/>
            <a:ext cx="871597" cy="1585316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251520" y="1264199"/>
            <a:ext cx="4464496" cy="25968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ให้เจ้าหน้าที่</a:t>
            </a:r>
            <a:endParaRPr lang="th-TH" sz="26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รายงาน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ผลการพิจารณาและความเห็นพร้อมด้วยเอกสารที่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เกี่ยวข้อง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ทั้งหมด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ต่อ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หัวหน้าหน่วยงานของ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รัฐ</a:t>
            </a:r>
          </a:p>
          <a:p>
            <a:pPr algn="ctr"/>
            <a:r>
              <a:rPr lang="th-TH" sz="2600" b="1" u="sng" dirty="0" smtClean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sz="2600" b="1" u="sng" dirty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sz="2600" b="1" u="sng" dirty="0" smtClean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sz="2600" b="1" dirty="0" smtClean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เพื่อพิจารณา</a:t>
            </a:r>
          </a:p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ความ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เห็นชอบ</a:t>
            </a:r>
            <a:endParaRPr lang="th-TH" sz="2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134945" y="116632"/>
            <a:ext cx="6965447" cy="1097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รายงานผลการ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</a:t>
            </a:r>
          </a:p>
          <a:p>
            <a:pPr algn="ctr"/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เสนอต่อผู้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มีอำนาจอนุมัติ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สั่งซื้อหรือ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สั่ง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จ้าง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860032" y="1285860"/>
            <a:ext cx="4032448" cy="257518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เมื่อหัวหน้าหน่วยงานฯ </a:t>
            </a:r>
          </a:p>
          <a:p>
            <a:pPr algn="ctr"/>
            <a:r>
              <a:rPr lang="th-TH" sz="26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เห็นชอบและอนุมัติสั่งซื้อ/จ้างแล้ว</a:t>
            </a:r>
          </a:p>
          <a:p>
            <a:pPr algn="ctr"/>
            <a:r>
              <a:rPr lang="th-TH" sz="26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600" b="1" u="sng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u="sng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sz="2600" b="1" u="sng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sz="26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600" b="1" u="sng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sz="26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ประกาศผลผู้ชนะการซื้อการจ้าง/แจ้ง</a:t>
            </a:r>
            <a:r>
              <a:rPr lang="th-TH" sz="2600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ผลการ</a:t>
            </a:r>
            <a:r>
              <a:rPr lang="th-TH" sz="26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พิจารณาตาม</a:t>
            </a:r>
            <a:r>
              <a:rPr lang="th-TH" sz="2600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แบบที่กรมบัญชีกลาง</a:t>
            </a:r>
            <a:r>
              <a:rPr lang="th-TH" sz="26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  <a:endParaRPr lang="th-TH" sz="2600" b="1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547664" y="4149080"/>
            <a:ext cx="3059832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ให้แจ้งผู้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ราคา</a:t>
            </a: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ทุก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รายทราบ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428728" y="4998926"/>
            <a:ext cx="7463752" cy="5903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ประกาศใน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ระบบเครือข่ายสารสนเทศ 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กรมบัญชีกลาง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971110" y="5733256"/>
            <a:ext cx="7921370" cy="504056"/>
          </a:xfrm>
          <a:prstGeom prst="roundRect">
            <a:avLst/>
          </a:prstGeom>
          <a:solidFill>
            <a:srgbClr val="CC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ปิดประกาศ โดยเปิดเผย 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ณ </a:t>
            </a:r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สถานที่ปิดประกาศของหน่วยงานของรัฐนั้น</a:t>
            </a:r>
            <a:endParaRPr lang="th-TH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5076056" y="4149080"/>
            <a:ext cx="3816424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ผ่านทางจดหมายอิเล็กทรอนิกส์ </a:t>
            </a:r>
            <a:endParaRPr lang="th-TH" sz="24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e - mail)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644008" y="4353134"/>
            <a:ext cx="432048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ลูกศรลง 16"/>
          <p:cNvSpPr/>
          <p:nvPr/>
        </p:nvSpPr>
        <p:spPr>
          <a:xfrm>
            <a:off x="2270594" y="3861048"/>
            <a:ext cx="35719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32-Point Star 17"/>
          <p:cNvSpPr/>
          <p:nvPr/>
        </p:nvSpPr>
        <p:spPr>
          <a:xfrm>
            <a:off x="971600" y="4941168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32-Point Star 19"/>
          <p:cNvSpPr/>
          <p:nvPr/>
        </p:nvSpPr>
        <p:spPr>
          <a:xfrm>
            <a:off x="1115616" y="4149080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32-Point Star 20"/>
          <p:cNvSpPr/>
          <p:nvPr/>
        </p:nvSpPr>
        <p:spPr>
          <a:xfrm>
            <a:off x="527582" y="5589240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คำบรรยายภาพแบบวงรี 3"/>
          <p:cNvSpPr/>
          <p:nvPr/>
        </p:nvSpPr>
        <p:spPr>
          <a:xfrm>
            <a:off x="395536" y="116632"/>
            <a:ext cx="1368152" cy="1340768"/>
          </a:xfrm>
          <a:prstGeom prst="wedgeEllipseCallout">
            <a:avLst>
              <a:gd name="adj1" fmla="val 51243"/>
              <a:gd name="adj2" fmla="val 4204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41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คำบรรยายภาพแบบวงรี 3"/>
          <p:cNvSpPr/>
          <p:nvPr/>
        </p:nvSpPr>
        <p:spPr>
          <a:xfrm>
            <a:off x="7524328" y="188640"/>
            <a:ext cx="1368152" cy="1340768"/>
          </a:xfrm>
          <a:prstGeom prst="wedgeEllipseCallout">
            <a:avLst>
              <a:gd name="adj1" fmla="val -39263"/>
              <a:gd name="adj2" fmla="val 48437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42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254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59832" y="1268760"/>
            <a:ext cx="5654432" cy="2736304"/>
          </a:xfrm>
          <a:prstGeom prst="rect">
            <a:avLst/>
          </a:prstGeom>
          <a:ln>
            <a:noFill/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r>
              <a:rPr lang="th-TH" sz="36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3600" b="1" i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สินค้าหรืองานบริการที่</a:t>
            </a:r>
            <a:r>
              <a:rPr lang="th-TH" sz="36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ไม่ได้กำหนดไว้</a:t>
            </a:r>
          </a:p>
          <a:p>
            <a:r>
              <a:rPr lang="th-TH" sz="36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3600" b="1" i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ระบบข้อมูลสินค้า </a:t>
            </a:r>
            <a:r>
              <a:rPr lang="th-TH" sz="36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600" b="1" i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e – catalog</a:t>
            </a:r>
            <a:r>
              <a:rPr lang="en-US" sz="36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</a:t>
            </a:r>
          </a:p>
          <a:p>
            <a:r>
              <a:rPr lang="en-US" sz="32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i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552" y="206880"/>
            <a:ext cx="8136904" cy="936104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วิธี</a:t>
            </a:r>
            <a:r>
              <a:rPr lang="th-TH" sz="4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ประกวดราคาอิเล็กทรอนิกส์ (</a:t>
            </a:r>
            <a:r>
              <a:rPr lang="en-US" sz="4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e – bidding</a:t>
            </a:r>
            <a:r>
              <a:rPr lang="en-US" sz="4400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) </a:t>
            </a:r>
            <a:endParaRPr lang="th-TH" sz="4400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แผนผังลำดับงาน: หน่วงเวลา 5"/>
          <p:cNvSpPr/>
          <p:nvPr/>
        </p:nvSpPr>
        <p:spPr>
          <a:xfrm>
            <a:off x="597880" y="2996952"/>
            <a:ext cx="2677976" cy="3240360"/>
          </a:xfrm>
          <a:prstGeom prst="flowChartDelay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36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มีวงเงินที่ใช้</a:t>
            </a:r>
          </a:p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ในการซื้อหรือจ้างครั้งหนึ่งเกิน 500,000 </a:t>
            </a:r>
            <a:r>
              <a:rPr 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บาท </a:t>
            </a:r>
          </a:p>
        </p:txBody>
      </p:sp>
      <p:sp>
        <p:nvSpPr>
          <p:cNvPr id="5" name="พับมุม 4"/>
          <p:cNvSpPr/>
          <p:nvPr/>
        </p:nvSpPr>
        <p:spPr>
          <a:xfrm>
            <a:off x="2987824" y="4149080"/>
            <a:ext cx="5760640" cy="2304256"/>
          </a:xfrm>
          <a:prstGeom prst="foldedCorner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i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โดยให้ ดำเนินการในระบบประกวดราคาอิเล็กทรอนิกส์ </a:t>
            </a:r>
            <a:endParaRPr lang="th-TH" sz="3200" b="1" i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200" b="1" i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Electronic Bidding : e – bidding) </a:t>
            </a:r>
            <a:endParaRPr lang="th-TH" sz="3200" b="1" i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sz="3200" b="1" i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วิธีการ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ที่กรมบัญชีกลาง</a:t>
            </a:r>
            <a:r>
              <a:rPr lang="th-TH" sz="3200" b="1" i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</a:p>
        </p:txBody>
      </p:sp>
      <p:sp>
        <p:nvSpPr>
          <p:cNvPr id="9" name="ลูกศรลง 8"/>
          <p:cNvSpPr/>
          <p:nvPr/>
        </p:nvSpPr>
        <p:spPr>
          <a:xfrm>
            <a:off x="5436096" y="3356992"/>
            <a:ext cx="936104" cy="613778"/>
          </a:xfrm>
          <a:prstGeom prst="downArrow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268</a:t>
            </a:fld>
            <a:endParaRPr lang="th-TH"/>
          </a:p>
        </p:txBody>
      </p:sp>
      <p:pic>
        <p:nvPicPr>
          <p:cNvPr id="10" name="Picture 9" descr="อีมาเก็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86966">
            <a:off x="584315" y="1296372"/>
            <a:ext cx="2285407" cy="1714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32-Point Star 10"/>
          <p:cNvSpPr/>
          <p:nvPr/>
        </p:nvSpPr>
        <p:spPr>
          <a:xfrm>
            <a:off x="1115617" y="3068960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32-Point Star 11"/>
          <p:cNvSpPr/>
          <p:nvPr/>
        </p:nvSpPr>
        <p:spPr>
          <a:xfrm>
            <a:off x="5508104" y="1340768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796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7960" name="Straight Arrow Connector 65"/>
          <p:cNvCxnSpPr>
            <a:cxnSpLocks noChangeShapeType="1"/>
          </p:cNvCxnSpPr>
          <p:nvPr/>
        </p:nvCxnSpPr>
        <p:spPr bwMode="auto">
          <a:xfrm>
            <a:off x="7668344" y="4797152"/>
            <a:ext cx="0" cy="792088"/>
          </a:xfrm>
          <a:prstGeom prst="straightConnector1">
            <a:avLst/>
          </a:prstGeom>
          <a:noFill/>
          <a:ln w="111125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Arrow Connector 36"/>
          <p:cNvCxnSpPr>
            <a:cxnSpLocks noChangeShapeType="1"/>
            <a:stCxn id="59" idx="0"/>
          </p:cNvCxnSpPr>
          <p:nvPr/>
        </p:nvCxnSpPr>
        <p:spPr bwMode="auto">
          <a:xfrm flipH="1" flipV="1">
            <a:off x="7740352" y="2780929"/>
            <a:ext cx="1" cy="1080120"/>
          </a:xfrm>
          <a:prstGeom prst="straightConnector1">
            <a:avLst/>
          </a:prstGeom>
          <a:noFill/>
          <a:ln w="111125" algn="ctr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7952" name="Rectangle 50"/>
          <p:cNvSpPr>
            <a:spLocks noChangeArrowheads="1"/>
          </p:cNvSpPr>
          <p:nvPr/>
        </p:nvSpPr>
        <p:spPr bwMode="auto">
          <a:xfrm>
            <a:off x="4499992" y="1127123"/>
            <a:ext cx="1296144" cy="42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ผู้ค้า</a:t>
            </a:r>
          </a:p>
        </p:txBody>
      </p:sp>
      <p:pic>
        <p:nvPicPr>
          <p:cNvPr id="16793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" y="2924944"/>
            <a:ext cx="128587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25"/>
          <p:cNvSpPr>
            <a:spLocks noChangeArrowheads="1"/>
          </p:cNvSpPr>
          <p:nvPr/>
        </p:nvSpPr>
        <p:spPr bwMode="auto">
          <a:xfrm>
            <a:off x="71438" y="2428875"/>
            <a:ext cx="1871662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endParaRPr lang="th-TH" sz="2400" b="1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240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2400" b="1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240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2400" b="1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195736" y="3861048"/>
            <a:ext cx="1872208" cy="993850"/>
          </a:xfrm>
          <a:prstGeom prst="rect">
            <a:avLst/>
          </a:prstGeom>
          <a:solidFill>
            <a:srgbClr val="CCFFCC"/>
          </a:solidFill>
          <a:ln>
            <a:solidFill>
              <a:srgbClr val="0066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ร่างประกาศ</a:t>
            </a:r>
          </a:p>
          <a:p>
            <a:pPr algn="ctr">
              <a:lnSpc>
                <a:spcPts val="3000"/>
              </a:lnSpc>
              <a:defRPr/>
            </a:pP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ประกวด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ราคา ฯ</a:t>
            </a:r>
            <a:endParaRPr lang="th-TH" sz="24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7941" name="Rectangle 30"/>
          <p:cNvSpPr>
            <a:spLocks noChangeArrowheads="1"/>
          </p:cNvSpPr>
          <p:nvPr/>
        </p:nvSpPr>
        <p:spPr bwMode="auto">
          <a:xfrm>
            <a:off x="1315244" y="3830763"/>
            <a:ext cx="952500" cy="39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th-TH" sz="2400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จัดทำ</a:t>
            </a:r>
          </a:p>
        </p:txBody>
      </p:sp>
      <p:pic>
        <p:nvPicPr>
          <p:cNvPr id="16794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75152"/>
            <a:ext cx="1716881" cy="123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3" name="Rectangle 33"/>
          <p:cNvSpPr>
            <a:spLocks noChangeArrowheads="1"/>
          </p:cNvSpPr>
          <p:nvPr/>
        </p:nvSpPr>
        <p:spPr bwMode="auto">
          <a:xfrm>
            <a:off x="1925390" y="1143000"/>
            <a:ext cx="2214562" cy="1658938"/>
          </a:xfrm>
          <a:prstGeom prst="rect">
            <a:avLst/>
          </a:prstGeom>
          <a:noFill/>
          <a:ln w="9525" algn="ctr">
            <a:solidFill>
              <a:srgbClr val="00462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ผู้ประกอบการ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67944" name="Straight Arrow Connector 14"/>
          <p:cNvCxnSpPr>
            <a:cxnSpLocks noChangeShapeType="1"/>
          </p:cNvCxnSpPr>
          <p:nvPr/>
        </p:nvCxnSpPr>
        <p:spPr bwMode="auto">
          <a:xfrm flipV="1">
            <a:off x="2699792" y="2780928"/>
            <a:ext cx="2" cy="1074986"/>
          </a:xfrm>
          <a:prstGeom prst="straightConnector1">
            <a:avLst/>
          </a:prstGeom>
          <a:noFill/>
          <a:ln w="111125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7945" name="Straight Arrow Connector 36"/>
          <p:cNvCxnSpPr>
            <a:cxnSpLocks noChangeShapeType="1"/>
          </p:cNvCxnSpPr>
          <p:nvPr/>
        </p:nvCxnSpPr>
        <p:spPr bwMode="auto">
          <a:xfrm flipV="1">
            <a:off x="3491880" y="2852936"/>
            <a:ext cx="0" cy="1008113"/>
          </a:xfrm>
          <a:prstGeom prst="straightConnector1">
            <a:avLst/>
          </a:prstGeom>
          <a:noFill/>
          <a:ln w="111125" algn="ctr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7946" name="Rectangle 37"/>
          <p:cNvSpPr>
            <a:spLocks noChangeArrowheads="1"/>
          </p:cNvSpPr>
          <p:nvPr/>
        </p:nvSpPr>
        <p:spPr bwMode="auto">
          <a:xfrm>
            <a:off x="2195736" y="3140968"/>
            <a:ext cx="936104" cy="4286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เผยแพร่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716016" y="3861048"/>
            <a:ext cx="1728316" cy="1003300"/>
          </a:xfrm>
          <a:prstGeom prst="rect">
            <a:avLst/>
          </a:prstGeom>
          <a:solidFill>
            <a:srgbClr val="CCFFCC"/>
          </a:solidFill>
          <a:ln>
            <a:solidFill>
              <a:srgbClr val="0066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ประกาศ</a:t>
            </a:r>
          </a:p>
          <a:p>
            <a:pPr algn="ctr">
              <a:lnSpc>
                <a:spcPts val="3000"/>
              </a:lnSpc>
              <a:defRPr/>
            </a:pP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ประกวดราคาฯ</a:t>
            </a:r>
          </a:p>
        </p:txBody>
      </p:sp>
      <p:cxnSp>
        <p:nvCxnSpPr>
          <p:cNvPr id="167949" name="Straight Arrow Connector 45"/>
          <p:cNvCxnSpPr>
            <a:cxnSpLocks noChangeShapeType="1"/>
          </p:cNvCxnSpPr>
          <p:nvPr/>
        </p:nvCxnSpPr>
        <p:spPr bwMode="auto">
          <a:xfrm flipV="1">
            <a:off x="1331640" y="4357688"/>
            <a:ext cx="887685" cy="7416"/>
          </a:xfrm>
          <a:prstGeom prst="straightConnector1">
            <a:avLst/>
          </a:prstGeom>
          <a:noFill/>
          <a:ln w="111125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67950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30" y="1556792"/>
            <a:ext cx="1677510" cy="142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1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70" y="1720850"/>
            <a:ext cx="1006450" cy="142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7953" name="Straight Arrow Connector 51"/>
          <p:cNvCxnSpPr>
            <a:cxnSpLocks noChangeShapeType="1"/>
          </p:cNvCxnSpPr>
          <p:nvPr/>
        </p:nvCxnSpPr>
        <p:spPr bwMode="auto">
          <a:xfrm flipV="1">
            <a:off x="5652120" y="3212976"/>
            <a:ext cx="0" cy="648072"/>
          </a:xfrm>
          <a:prstGeom prst="straightConnector1">
            <a:avLst/>
          </a:prstGeom>
          <a:noFill/>
          <a:ln w="111125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9" name="Rectangle 58"/>
          <p:cNvSpPr/>
          <p:nvPr/>
        </p:nvSpPr>
        <p:spPr bwMode="auto">
          <a:xfrm>
            <a:off x="6660233" y="3861049"/>
            <a:ext cx="2160240" cy="1008112"/>
          </a:xfrm>
          <a:prstGeom prst="rect">
            <a:avLst/>
          </a:prstGeom>
          <a:solidFill>
            <a:srgbClr val="CCFFCC"/>
          </a:solidFill>
          <a:ln>
            <a:solidFill>
              <a:srgbClr val="0066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หน่วยงานของรัฐพิจารณา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ผล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6228184" y="5373216"/>
            <a:ext cx="2088232" cy="115212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ผล</a:t>
            </a:r>
          </a:p>
          <a:p>
            <a:pPr algn="ctr">
              <a:defRPr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ชนะราคา</a:t>
            </a:r>
          </a:p>
        </p:txBody>
      </p:sp>
      <p:sp>
        <p:nvSpPr>
          <p:cNvPr id="27" name="TextBox 26"/>
          <p:cNvSpPr txBox="1"/>
          <p:nvPr/>
        </p:nvSpPr>
        <p:spPr>
          <a:xfrm flipH="1">
            <a:off x="395536" y="179929"/>
            <a:ext cx="33843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แผนผัง </a:t>
            </a:r>
            <a:r>
              <a:rPr lang="en-US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e-Bidding</a:t>
            </a:r>
            <a:endParaRPr lang="en-US" sz="4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7962" name="Rectangle 28"/>
          <p:cNvSpPr>
            <a:spLocks noChangeArrowheads="1"/>
          </p:cNvSpPr>
          <p:nvPr/>
        </p:nvSpPr>
        <p:spPr bwMode="auto">
          <a:xfrm>
            <a:off x="252195" y="2132856"/>
            <a:ext cx="118654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ของรัฐ</a:t>
            </a:r>
            <a:endParaRPr lang="th-TH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67963" name="Straight Arrow Connector 40"/>
          <p:cNvCxnSpPr>
            <a:cxnSpLocks noChangeShapeType="1"/>
          </p:cNvCxnSpPr>
          <p:nvPr/>
        </p:nvCxnSpPr>
        <p:spPr bwMode="auto">
          <a:xfrm flipV="1">
            <a:off x="4067944" y="4365104"/>
            <a:ext cx="622300" cy="0"/>
          </a:xfrm>
          <a:prstGeom prst="straightConnector1">
            <a:avLst/>
          </a:prstGeom>
          <a:noFill/>
          <a:ln w="111125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8"/>
          <p:cNvSpPr/>
          <p:nvPr/>
        </p:nvSpPr>
        <p:spPr>
          <a:xfrm>
            <a:off x="683568" y="5373216"/>
            <a:ext cx="4824536" cy="115212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การวิจารณ์</a:t>
            </a:r>
            <a:r>
              <a:rPr lang="en-US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ร่างประกาศและเอกสารประกาศ ขอบเขตของงาน</a:t>
            </a:r>
            <a:endParaRPr lang="en-US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defRPr/>
            </a:pP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วงเงินไม่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เกิน</a:t>
            </a:r>
            <a:r>
              <a:rPr lang="en-US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5 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แสน 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- </a:t>
            </a:r>
            <a:r>
              <a:rPr lang="en-US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 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ล้าน จะให้วิจารณ์หรือไม่ก็ได้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th-TH" sz="20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วงเงินเกิน </a:t>
            </a:r>
            <a:r>
              <a:rPr lang="en-US" sz="20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 </a:t>
            </a:r>
            <a:r>
              <a:rPr lang="th-TH" sz="20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ล้านขึ้นไป  </a:t>
            </a:r>
            <a:r>
              <a:rPr lang="th-TH" sz="20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ต้องให้วิจารณ์</a:t>
            </a:r>
            <a:endParaRPr lang="th-TH" sz="20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259632" y="3356992"/>
            <a:ext cx="504056" cy="500063"/>
          </a:xfrm>
          <a:prstGeom prst="ellipse">
            <a:avLst/>
          </a:prstGeom>
          <a:solidFill>
            <a:srgbClr val="00660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835696" y="980728"/>
            <a:ext cx="500063" cy="495498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714875" y="3573016"/>
            <a:ext cx="500063" cy="504056"/>
          </a:xfrm>
          <a:prstGeom prst="ellipse">
            <a:avLst/>
          </a:prstGeom>
          <a:solidFill>
            <a:srgbClr val="00660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028384" y="5447506"/>
            <a:ext cx="504057" cy="501774"/>
          </a:xfrm>
          <a:prstGeom prst="ellipse">
            <a:avLst/>
          </a:prstGeom>
          <a:solidFill>
            <a:srgbClr val="00660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6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44208" y="755576"/>
            <a:ext cx="2448272" cy="1305272"/>
          </a:xfrm>
          <a:prstGeom prst="rect">
            <a:avLst/>
          </a:prstGeom>
          <a:solidFill>
            <a:srgbClr val="FFFFB7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ดาวน์โหลดเอกสาร</a:t>
            </a:r>
          </a:p>
          <a:p>
            <a:pPr algn="ctr">
              <a:defRPr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(กรณีขายเอกสาร ต้องซื้อเอกสารประกวดราคาก่อน</a:t>
            </a:r>
          </a:p>
          <a:p>
            <a:pPr algn="ctr">
              <a:defRPr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จึงจะดาวน์โหลดได้)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ลูกศรลง 1"/>
          <p:cNvSpPr/>
          <p:nvPr/>
        </p:nvSpPr>
        <p:spPr>
          <a:xfrm rot="16200000">
            <a:off x="5856746" y="1041338"/>
            <a:ext cx="310827" cy="720080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444209" y="2132856"/>
            <a:ext cx="2448272" cy="648072"/>
          </a:xfrm>
          <a:prstGeom prst="rect">
            <a:avLst/>
          </a:prstGeom>
          <a:solidFill>
            <a:srgbClr val="FFFF66"/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วงเงินเกิน 5 ล้าน ต้องวางหลักประกันการเสนอราคา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826FE-A6A3-4C48-9740-57657A8B4677}" type="slidenum">
              <a:rPr lang="en-US" sz="2400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269</a:t>
            </a:fld>
            <a:endParaRPr lang="th-TH" sz="24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" name="Up-Down Arrow 40"/>
          <p:cNvSpPr/>
          <p:nvPr/>
        </p:nvSpPr>
        <p:spPr>
          <a:xfrm>
            <a:off x="2915816" y="4869160"/>
            <a:ext cx="360040" cy="576064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Oval 33"/>
          <p:cNvSpPr/>
          <p:nvPr/>
        </p:nvSpPr>
        <p:spPr>
          <a:xfrm>
            <a:off x="7456884" y="336650"/>
            <a:ext cx="499492" cy="500062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4" name="Rectangle 37"/>
          <p:cNvSpPr>
            <a:spLocks noChangeArrowheads="1"/>
          </p:cNvSpPr>
          <p:nvPr/>
        </p:nvSpPr>
        <p:spPr bwMode="auto">
          <a:xfrm>
            <a:off x="3419872" y="3140968"/>
            <a:ext cx="936104" cy="4286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วิจารณ์</a:t>
            </a:r>
            <a:endParaRPr lang="th-TH" sz="2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6444208" y="3026345"/>
            <a:ext cx="2448272" cy="402655"/>
          </a:xfrm>
          <a:prstGeom prst="rect">
            <a:avLst/>
          </a:prstGeom>
          <a:solidFill>
            <a:srgbClr val="FFC000">
              <a:alpha val="8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400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เสนอราคาผ่านระบบ</a:t>
            </a:r>
          </a:p>
          <a:p>
            <a:pPr algn="ctr">
              <a:defRPr/>
            </a:pPr>
            <a:endParaRPr lang="th-TH" altLang="th-TH" sz="2400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0" name="Oval 34"/>
          <p:cNvSpPr/>
          <p:nvPr/>
        </p:nvSpPr>
        <p:spPr>
          <a:xfrm>
            <a:off x="6084168" y="2996952"/>
            <a:ext cx="499492" cy="509016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5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2218279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ผู้ชายอารมณ์ดีใจเล็ก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684240"/>
            <a:ext cx="1658710" cy="26970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</a:t>
            </a:fld>
            <a:endParaRPr lang="th-TH"/>
          </a:p>
        </p:txBody>
      </p:sp>
      <p:pic>
        <p:nvPicPr>
          <p:cNvPr id="5" name="Picture 4" descr="บริหาร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268760"/>
            <a:ext cx="7272808" cy="5179739"/>
          </a:xfrm>
          <a:prstGeom prst="rect">
            <a:avLst/>
          </a:prstGeom>
        </p:spPr>
      </p:pic>
      <p:pic>
        <p:nvPicPr>
          <p:cNvPr id="6" name="Picture 5" descr="บริหาร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16632"/>
            <a:ext cx="7324725" cy="11620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187624" y="1196752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491880" y="1844824"/>
            <a:ext cx="2152830" cy="4392488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เว้นแต่</a:t>
            </a: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เห็น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ว่าจะมี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ปัญหาในทาง เสียเปรียบ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</a:p>
          <a:p>
            <a:pPr algn="ctr"/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รัดกุมพอ </a:t>
            </a:r>
            <a:endParaRPr lang="th-TH" sz="24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ก็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ให้ส่งร่างเอกสารซื้อหรือจ้างและประกาศเผยแพร่ดังกล่าวไป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ให้สำนักงานอัยการ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สูงสุดตรวจพิจารณาก่อน</a:t>
            </a:r>
          </a:p>
        </p:txBody>
      </p:sp>
      <p:sp>
        <p:nvSpPr>
          <p:cNvPr id="3" name="ม้วนกระดาษแนวนอน 2"/>
          <p:cNvSpPr/>
          <p:nvPr/>
        </p:nvSpPr>
        <p:spPr>
          <a:xfrm>
            <a:off x="1331640" y="360040"/>
            <a:ext cx="6696744" cy="908720"/>
          </a:xfrm>
          <a:prstGeom prst="horizontalScrol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การจัดทำเอกสารวิธีป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ระกวด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</a:t>
            </a:r>
            <a:endParaRPr lang="en-US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 </a:t>
            </a:r>
            <a:r>
              <a:rPr lang="en-US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– bidding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1412776"/>
            <a:ext cx="230425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ให้เจ้าหน้าที่</a:t>
            </a:r>
            <a:endParaRPr lang="th-TH" sz="32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7574" y="2564904"/>
            <a:ext cx="1820130" cy="3672408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จัดทำ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เอกสาร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แบบที่คณะกรรมการ      นโยบายกำหนด </a:t>
            </a:r>
            <a:endParaRPr 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พร้อมกับ 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ประกาศเผยแพร่</a:t>
            </a:r>
            <a:endParaRPr lang="th-TH" b="1" u="sng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691680" y="2276872"/>
            <a:ext cx="1994564" cy="396044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ถ้าจำเป็นต้องมีข้อความหรือ รายการแตกต่าง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ไปจากแบบที่กำหนด 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โดยมีสาระสำคัญตามที่กำหนดไว้ในแบบ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และไม่ทำให้หน่วยงานของรัฐ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เสียเปรียบ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ก็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ให้กระทำได้ 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292080" y="1340768"/>
            <a:ext cx="2160240" cy="4968552"/>
          </a:xfrm>
          <a:prstGeom prst="rect">
            <a:avLst/>
          </a:prstGeom>
          <a:solidFill>
            <a:srgbClr val="FFCCFF"/>
          </a:solidFill>
          <a:ln w="635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th-TH" sz="2400" b="1" dirty="0" smtClean="0">
              <a:solidFill>
                <a:srgbClr val="4C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4C0000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sz="2400" b="1" dirty="0">
                <a:solidFill>
                  <a:srgbClr val="4C0000"/>
                </a:solidFill>
                <a:latin typeface="EucrosiaUPC" pitchFamily="18" charset="-34"/>
                <a:cs typeface="EucrosiaUPC" pitchFamily="18" charset="-34"/>
              </a:rPr>
              <a:t>วัน </a:t>
            </a:r>
            <a:r>
              <a:rPr lang="th-TH" sz="2400" b="1" dirty="0" smtClean="0">
                <a:solidFill>
                  <a:srgbClr val="4C0000"/>
                </a:solidFill>
                <a:latin typeface="EucrosiaUPC" pitchFamily="18" charset="-34"/>
                <a:cs typeface="EucrosiaUPC" pitchFamily="18" charset="-34"/>
              </a:rPr>
              <a:t>เวลา</a:t>
            </a:r>
          </a:p>
          <a:p>
            <a:pPr algn="ctr"/>
            <a:r>
              <a:rPr lang="th-TH" sz="2400" b="1" dirty="0" smtClean="0">
                <a:solidFill>
                  <a:srgbClr val="4C00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2400" b="1" dirty="0">
                <a:solidFill>
                  <a:srgbClr val="4C0000"/>
                </a:solidFill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2400" b="1" dirty="0" smtClean="0">
                <a:solidFill>
                  <a:srgbClr val="4C0000"/>
                </a:solidFill>
                <a:latin typeface="EucrosiaUPC" pitchFamily="18" charset="-34"/>
                <a:cs typeface="EucrosiaUPC" pitchFamily="18" charset="-34"/>
              </a:rPr>
              <a:t>ราคา</a:t>
            </a:r>
          </a:p>
          <a:p>
            <a:pPr algn="ctr"/>
            <a:r>
              <a:rPr lang="th-TH" sz="2400" b="1" dirty="0" smtClean="0">
                <a:solidFill>
                  <a:srgbClr val="4C0000"/>
                </a:solidFill>
                <a:latin typeface="EucrosiaUPC" pitchFamily="18" charset="-34"/>
                <a:cs typeface="EucrosiaUPC" pitchFamily="18" charset="-34"/>
              </a:rPr>
              <a:t>ในเอกสาร               </a:t>
            </a:r>
            <a:r>
              <a:rPr lang="th-TH" sz="24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4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กำหนดเป็นวันถัดจากวันสุดท้ายของระยะเวลาการเผยแพร่</a:t>
            </a:r>
            <a:r>
              <a:rPr lang="th-TH" sz="24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ประกาศฯใน</a:t>
            </a:r>
            <a:r>
              <a:rPr lang="th-TH" sz="24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ระบบเครือข่ายสารสนเทศของ</a:t>
            </a:r>
            <a:r>
              <a:rPr lang="th-TH" sz="24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กรมบัญชีกลาง</a:t>
            </a:r>
          </a:p>
          <a:p>
            <a:pPr algn="ctr"/>
            <a:r>
              <a:rPr lang="th-TH" sz="24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4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4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หน่วยงาน</a:t>
            </a:r>
          </a:p>
          <a:p>
            <a:pPr algn="ctr"/>
            <a:r>
              <a:rPr lang="th-TH" sz="24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4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รัฐ </a:t>
            </a:r>
            <a:endParaRPr lang="th-TH" sz="2400" i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236296" y="908720"/>
            <a:ext cx="1836298" cy="540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2400" b="1" dirty="0"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เป็น</a:t>
            </a: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วัน 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เวลา ทำการ เท่านั้น </a:t>
            </a:r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และเวลาใน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การเสนอ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ราคา</a:t>
            </a:r>
          </a:p>
          <a:p>
            <a:pPr algn="ctr"/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ถือตามเวลาของระบบจัดซื้อจัดจ้าง ภาครัฐด้วย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อิเล็กทรอนิกส์</a:t>
            </a:r>
          </a:p>
          <a:p>
            <a:pPr algn="ctr"/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เกณฑ์ </a:t>
            </a: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คำบรรยายภาพแบบวงรี 3"/>
          <p:cNvSpPr/>
          <p:nvPr/>
        </p:nvSpPr>
        <p:spPr>
          <a:xfrm>
            <a:off x="611560" y="188640"/>
            <a:ext cx="1440160" cy="1368152"/>
          </a:xfrm>
          <a:prstGeom prst="wedgeEllipseCallout">
            <a:avLst>
              <a:gd name="adj1" fmla="val 71363"/>
              <a:gd name="adj2" fmla="val -8866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43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042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1520" y="332656"/>
            <a:ext cx="5040560" cy="2520280"/>
          </a:xfrm>
          <a:prstGeom prst="rect">
            <a:avLst/>
          </a:prstGeom>
          <a:solidFill>
            <a:srgbClr val="FFFFB7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กรณีมีความ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จำเป็นโดยสภาพของการซื้อหรือจ้างจะต้อง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กำหนดให้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ผู้ยื่นข้อเสนอนำตัวอย่าง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พัสดุมาแสดง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ทดลอง หรือทดสอบ หรือนำเสนองาน</a:t>
            </a:r>
          </a:p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ให้กำหนดให้ผู้ยื่นข้อเสนอนำตัวอย่างพัสดุมาเพื่อทดลอง หรือทดสอบ หรือนำเสนองาน ตามวัน และเวลา ณ สถานที่ที่กำหนด</a:t>
            </a:r>
            <a:endParaRPr lang="th-TH" sz="24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271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คำบรรยายภาพแบบวงรี 3"/>
          <p:cNvSpPr/>
          <p:nvPr/>
        </p:nvSpPr>
        <p:spPr>
          <a:xfrm>
            <a:off x="6372200" y="260648"/>
            <a:ext cx="1440160" cy="1368152"/>
          </a:xfrm>
          <a:prstGeom prst="wedgeEllipseCallout">
            <a:avLst>
              <a:gd name="adj1" fmla="val -91338"/>
              <a:gd name="adj2" fmla="val 881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44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8104" y="1971997"/>
            <a:ext cx="34381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ให้กำหนดเป็น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วันใดวันหนึ่งภายใน </a:t>
            </a:r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 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นับถัดจากวันเสนอราคา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4088" y="3429000"/>
            <a:ext cx="367240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เว้นแต่ ไม่อาจดำเนินการวันใด</a:t>
            </a:r>
          </a:p>
          <a:p>
            <a:pPr algn="ctr"/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วันหนึ่งได้ ให้กำหนดมากกว่า 1 วันได้ แต่จำนวนวันดังกล่าวต้องไม่เกิน </a:t>
            </a:r>
          </a:p>
          <a:p>
            <a:pPr algn="ctr"/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 วันทำการ นับถัดจากวันเสนอราคา ทั้งนี้ ให้ระบุไว้เป็นเงื่อนไขในประกาศประกวดราคาอิเล็กทรอนิกส์             ให้ชัดเจน</a:t>
            </a:r>
            <a:endParaRPr lang="th-TH" sz="25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244485" y="2924944"/>
            <a:ext cx="5047595" cy="3456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กรณีเอกสารในส่วนที่เป็นสาระสำคัญประกอบการยื่นข้อเสนอมีปริมาณมาก และเป็นอุปสรรคในการนำเข้าระบบอิเล็กทรอนิกส์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ให้กำหนดให้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ผู้ยื่น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ข้อเสนอนำเอกสารนั้น พร้อม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สรุปจำนวน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เอกสาร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มา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ส่ง ณ ที่ทำการ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ของหน่วยงาน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รัฐใน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ภายหลัง </a:t>
            </a:r>
            <a:endParaRPr lang="th-TH" sz="24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265113"/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ให้ลงลายมือชื่อของผู้ยื่น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ข้อเสนอ พร้อมประทับ</a:t>
            </a:r>
          </a:p>
          <a:p>
            <a:pPr marL="265113"/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ตราสำคัญของนิติบุคคล (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ถ้ามี) กำกับใน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เอกสารนั้น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ด้วย</a:t>
            </a:r>
          </a:p>
        </p:txBody>
      </p:sp>
    </p:spTree>
    <p:extLst>
      <p:ext uri="{BB962C8B-B14F-4D97-AF65-F5344CB8AC3E}">
        <p14:creationId xmlns:p14="http://schemas.microsoft.com/office/powerpoint/2010/main" xmlns="" val="24790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oup-1825510__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4148" y="1484785"/>
            <a:ext cx="291632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7993137" cy="3357562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alt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เพื่อประโยชน์ในการจัดทำ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th-TH" alt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- ร่างขอบเขตของงาน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th-TH" alt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- รายละเอียดของพัสดุที่จะจัดซื้อจัดจ้าง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th-TH" alt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- ร่างเอกสารเชิญชวน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ก่อนทำการจัดซื้อจัดจ้างด้วยวิธีประกาศเชิญชวนทั่วไป   </a:t>
            </a:r>
            <a:b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หน่วยงานอาจจัดให้มี </a:t>
            </a:r>
            <a:r>
              <a:rPr lang="th-TH" altLang="th-TH" b="1" dirty="0" smtClean="0">
                <a:solidFill>
                  <a:srgbClr val="FF3399"/>
                </a:solidFill>
                <a:latin typeface="EucrosiaUPC" pitchFamily="18" charset="-34"/>
                <a:cs typeface="EucrosiaUPC" pitchFamily="18" charset="-34"/>
              </a:rPr>
              <a:t>“การรับฟังความคิดเห็น” </a:t>
            </a: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ร่าง </a:t>
            </a:r>
            <a:r>
              <a:rPr lang="en-US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TOR </a:t>
            </a: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/>
            </a:r>
            <a:b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หรือรายละเอียดของพัสดุที่จะจัดซื้อหรือจ้าง และร่างเอกสาร</a:t>
            </a:r>
            <a:b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เชิญชวนจากผู้ประกอบการก่อนก็ได้</a:t>
            </a:r>
          </a:p>
          <a:p>
            <a:pPr marL="0" indent="0">
              <a:buFont typeface="Wingdings" pitchFamily="2" charset="2"/>
              <a:buChar char="Ø"/>
              <a:defRPr/>
            </a:pPr>
            <a:r>
              <a:rPr lang="th-TH" altLang="th-TH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หลักเกณฑ์วิธีการและระยะเวลา เป็นไปตามระเบียบที่รัฐมนตรีกำหนดกำหนด</a:t>
            </a:r>
            <a:endParaRPr lang="en-US" altLang="th-TH" b="1" i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Picture 3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12776"/>
            <a:ext cx="720080" cy="720080"/>
          </a:xfrm>
          <a:prstGeom prst="rect">
            <a:avLst/>
          </a:prstGeom>
        </p:spPr>
      </p:pic>
      <p:pic>
        <p:nvPicPr>
          <p:cNvPr id="5" name="Picture 4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140968"/>
            <a:ext cx="720080" cy="720080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7" y="325785"/>
            <a:ext cx="6624985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alt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การรับฟังความคิดเห็นจากผู้ประกอบการ</a:t>
            </a: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611560" y="116632"/>
            <a:ext cx="1440160" cy="1368152"/>
          </a:xfrm>
          <a:prstGeom prst="wedgeEllipseCallout">
            <a:avLst>
              <a:gd name="adj1" fmla="val 71363"/>
              <a:gd name="adj2" fmla="val -8866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59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คำบรรยายภาพแบบวงรี 3"/>
          <p:cNvSpPr/>
          <p:nvPr/>
        </p:nvSpPr>
        <p:spPr>
          <a:xfrm>
            <a:off x="6876256" y="116632"/>
            <a:ext cx="1440160" cy="1368152"/>
          </a:xfrm>
          <a:prstGeom prst="wedgeEllipseCallout">
            <a:avLst>
              <a:gd name="adj1" fmla="val -68851"/>
              <a:gd name="adj2" fmla="val -18613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46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คำบรรยายภาพแบบวงรี 3"/>
          <p:cNvSpPr/>
          <p:nvPr/>
        </p:nvSpPr>
        <p:spPr>
          <a:xfrm>
            <a:off x="1043608" y="116632"/>
            <a:ext cx="1440160" cy="1368152"/>
          </a:xfrm>
          <a:prstGeom prst="wedgeEllipseCallout">
            <a:avLst>
              <a:gd name="adj1" fmla="val 66072"/>
              <a:gd name="adj2" fmla="val -1930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45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79512" y="1196752"/>
            <a:ext cx="4104456" cy="554461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เมื่อผู้มีหน้าที่รับผิดชอบตามข้อ 21 ได้จัดทำร่างขอบเขตของงาน หรือรายละเอียดคุณลักษณะเฉพาะแล้ว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ให้เจ้าหน้าที่จัดทำรายงานขอซื้อหรือขอจ้างตามข้อ 22 พร้อมนำร่างขอบเขตของงาน ฯ เสนอหัวหน้าหน่วยงานเพื่อขอความเห็นชอบ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หากเห็นว่า เพื่อให้การกำหนดขอบเขตของงานหรือรายละเอียดคุณลักษณะเฉพาะเป็นไป</a:t>
            </a: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ด้วยความรอบคอบ เหมาะสม 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ประโยชน์แก่หน่วยงานของรัฐ และไม่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มีการกำหนด</a:t>
            </a: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เงื่อนไขที่เป็นการขัดขวางการแข่งขันราคาอย่างเป็น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ธรรม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อาจ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จัดให้มีการรับฟังความ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คิดเห็นร่างขอบเขตของงานหรือรายละเอียดคุณลักษณะเฉพาะ พร้อมกับร่างประกาศและร่างเอกสาร</a:t>
            </a:r>
            <a:r>
              <a:rPr lang="en-US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ผู้ประกอบการ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ก่อนก็ได้ ตามหลักเกณฑ์ ดังนี้</a:t>
            </a:r>
            <a:endParaRPr 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67744" y="216023"/>
            <a:ext cx="4752528" cy="764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</a:t>
            </a: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ให้มีการรับฟังความ</a:t>
            </a:r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คิดเห็น</a:t>
            </a: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จากผู้ประกอบการ </a:t>
            </a:r>
            <a:endParaRPr lang="th-TH" sz="32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86248" y="1340768"/>
            <a:ext cx="4678240" cy="1440160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200" b="1" dirty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วงเงินเกิน </a:t>
            </a:r>
            <a:r>
              <a:rPr lang="en-US" sz="22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500,000</a:t>
            </a:r>
            <a:r>
              <a:rPr lang="th-TH" sz="22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– ไม่เกิน </a:t>
            </a:r>
            <a:r>
              <a:rPr lang="en-US" sz="22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5,000,000</a:t>
            </a:r>
            <a:r>
              <a:rPr lang="th-TH" sz="22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บาท </a:t>
            </a:r>
          </a:p>
          <a:p>
            <a:pPr algn="ctr"/>
            <a:r>
              <a:rPr lang="th-TH" sz="2200" b="1" dirty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ให้อยู่ในดุลพินิจของหน่วยงานของรัฐ</a:t>
            </a:r>
          </a:p>
          <a:p>
            <a:pPr algn="ctr"/>
            <a:r>
              <a:rPr lang="th-TH" sz="2200" b="1" dirty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ที่จะให้มีการ</a:t>
            </a:r>
            <a:r>
              <a:rPr lang="th-TH" sz="22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เผยแพร่เพื่อ</a:t>
            </a:r>
            <a:r>
              <a:rPr lang="th-TH" sz="2200" b="1" dirty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รับฟังความคิดเห็นจากผู้ประกอบการหรือไม่ ก็ได้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283968" y="2780928"/>
            <a:ext cx="4680452" cy="1872208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วงเงินเกิน </a:t>
            </a:r>
            <a:r>
              <a:rPr lang="en-US" sz="2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5,000,000</a:t>
            </a:r>
            <a:r>
              <a:rPr lang="th-TH" sz="2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บาท </a:t>
            </a:r>
          </a:p>
          <a:p>
            <a:pPr algn="ctr"/>
            <a:r>
              <a:rPr lang="th-TH" sz="2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นำ</a:t>
            </a:r>
            <a:r>
              <a:rPr lang="th-TH" sz="2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ร่างประกาศและร่างเอกสาร เผยแพร่</a:t>
            </a:r>
            <a:r>
              <a:rPr lang="th-TH" sz="2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เพื่อรับฟังความคิดเห็นจาก</a:t>
            </a:r>
            <a:r>
              <a:rPr lang="th-TH" sz="2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ผู้ประกอบการเป็นเวลา</a:t>
            </a:r>
          </a:p>
          <a:p>
            <a:pPr algn="ctr"/>
            <a:r>
              <a:rPr lang="th-TH" sz="2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ไม่น้อยกว่า</a:t>
            </a:r>
            <a:r>
              <a:rPr lang="en-US" sz="2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3</a:t>
            </a:r>
            <a:r>
              <a:rPr lang="th-TH" sz="2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วันทำการ เพื่อให้ผู้ประกอบการมีความเห็นไปยังหน่วยงานของรัฐโดยตรงโดยเปิดเผยตัว </a:t>
            </a:r>
            <a:endParaRPr lang="th-TH" sz="22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283968" y="4653136"/>
            <a:ext cx="4680452" cy="1512168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รัฐวิสาหกิจ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ใด ? 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ความจำเป็นจะกำหนดวงเงินแตกต่างไปจากที่กำหนดไว้ในระเบียบนี้ 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ให้เสนอต่อคณะกรรมการวินิจฉัย เพื่อขอความเห็นชอบ แล้วให้รายงาน </a:t>
            </a:r>
            <a:r>
              <a:rPr lang="th-TH" sz="22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ทราบด้วย</a:t>
            </a:r>
            <a:endParaRPr lang="th-TH" sz="22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ตัวแทน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th-TH" dirty="0" smtClean="0">
                <a:latin typeface="EucrosiaUPC" pitchFamily="18" charset="-34"/>
                <a:cs typeface="EucrosiaUPC" pitchFamily="18" charset="-34"/>
              </a:rPr>
              <a:t>  </a:t>
            </a:r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273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6494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5" name="สี่เหลี่ยมผืนผ้ามุมมน 4"/>
          <p:cNvSpPr/>
          <p:nvPr/>
        </p:nvSpPr>
        <p:spPr>
          <a:xfrm>
            <a:off x="357158" y="1268760"/>
            <a:ext cx="8535322" cy="11950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 หัวหน้าเจ้าหน้าที่ ร่วมกับผู้</a:t>
            </a:r>
            <a:r>
              <a:rPr lang="th-TH" sz="25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มีหน้าที่</a:t>
            </a:r>
            <a:r>
              <a:rPr lang="th-TH" sz="2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รับผิดชอบ</a:t>
            </a:r>
          </a:p>
          <a:p>
            <a:pPr algn="ctr"/>
            <a:r>
              <a:rPr lang="th-TH" sz="2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ทำร่างขอบเขตของงานหรือรายละเอียดคุณลักษณะเฉพาะ</a:t>
            </a:r>
            <a:r>
              <a:rPr lang="en-US" sz="2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en-US" sz="2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พิจารณาว่าสมควรปรับปรุงแก้ไขหรือไม่</a:t>
            </a:r>
            <a:endParaRPr lang="th-TH" sz="25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156176" y="188640"/>
            <a:ext cx="2736304" cy="1152128"/>
          </a:xfrm>
          <a:prstGeom prst="rect">
            <a:avLst/>
          </a:prstGeom>
        </p:spPr>
      </p:pic>
      <p:sp>
        <p:nvSpPr>
          <p:cNvPr id="2" name="วงรี 1"/>
          <p:cNvSpPr/>
          <p:nvPr/>
        </p:nvSpPr>
        <p:spPr>
          <a:xfrm>
            <a:off x="323528" y="2636912"/>
            <a:ext cx="1944216" cy="194421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หากเห็นควรปรับปรุง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ให้ปรับปรุง</a:t>
            </a:r>
            <a:endParaRPr lang="th-TH" sz="24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วงรี 2"/>
          <p:cNvSpPr/>
          <p:nvPr/>
        </p:nvSpPr>
        <p:spPr>
          <a:xfrm>
            <a:off x="2411760" y="2636912"/>
            <a:ext cx="2088232" cy="201622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รายงานหัวหน้าหน่วยงานของรัฐ เพื่อขอค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วาม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เห็นชอบ</a:t>
            </a:r>
            <a:endParaRPr lang="th-TH" sz="24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763688" y="337786"/>
            <a:ext cx="5472608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กรณีมีผู้ให้ความคิดเห็น</a:t>
            </a:r>
            <a:endParaRPr lang="th-TH" sz="4000" b="1" dirty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4572000" y="2564904"/>
            <a:ext cx="2160240" cy="22322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ลงประกาศใน</a:t>
            </a:r>
            <a:r>
              <a:rPr lang="en-US" sz="2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Website </a:t>
            </a:r>
            <a:r>
              <a:rPr lang="th-TH" sz="2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en-US" sz="2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กรมบัญชีกลาง/และหน่วยงาน              ไม่น้อยกว่า </a:t>
            </a:r>
            <a:r>
              <a:rPr lang="en-US" sz="2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    </a:t>
            </a:r>
            <a:r>
              <a:rPr lang="en-US" sz="2200" b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</a:t>
            </a:r>
            <a:r>
              <a:rPr lang="th-TH" sz="2200" b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</a:t>
            </a:r>
            <a:endParaRPr lang="th-TH" sz="2200" b="1" u="sng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วงรี 7"/>
          <p:cNvSpPr/>
          <p:nvPr/>
        </p:nvSpPr>
        <p:spPr>
          <a:xfrm>
            <a:off x="323528" y="4653136"/>
            <a:ext cx="2016224" cy="201622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หากไม่เห็นควรปรับปรุง</a:t>
            </a:r>
          </a:p>
        </p:txBody>
      </p:sp>
      <p:sp>
        <p:nvSpPr>
          <p:cNvPr id="10" name="วงรี 9"/>
          <p:cNvSpPr/>
          <p:nvPr/>
        </p:nvSpPr>
        <p:spPr>
          <a:xfrm>
            <a:off x="2627784" y="4725144"/>
            <a:ext cx="2016224" cy="198884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ให้รายงานหัวหน้าหน่วยงานของรัฐ เพื่อขอความเห็นชอบ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คำบรรยายภาพแบบลูกศรลง 15"/>
          <p:cNvSpPr/>
          <p:nvPr/>
        </p:nvSpPr>
        <p:spPr>
          <a:xfrm rot="20263546">
            <a:off x="715293" y="2372829"/>
            <a:ext cx="648072" cy="720080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คำบรรยายภาพแบบลูกศรลง 16"/>
          <p:cNvSpPr/>
          <p:nvPr/>
        </p:nvSpPr>
        <p:spPr>
          <a:xfrm rot="20079537">
            <a:off x="776672" y="4549091"/>
            <a:ext cx="648072" cy="720080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คำบรรยายภาพแบบวงรี 3"/>
          <p:cNvSpPr/>
          <p:nvPr/>
        </p:nvSpPr>
        <p:spPr>
          <a:xfrm>
            <a:off x="611560" y="260648"/>
            <a:ext cx="1440160" cy="1368152"/>
          </a:xfrm>
          <a:prstGeom prst="wedgeEllipseCallout">
            <a:avLst>
              <a:gd name="adj1" fmla="val 75331"/>
              <a:gd name="adj2" fmla="val -14436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47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Striped Right Arrow 22"/>
          <p:cNvSpPr/>
          <p:nvPr/>
        </p:nvSpPr>
        <p:spPr>
          <a:xfrm>
            <a:off x="4932040" y="5373216"/>
            <a:ext cx="2016224" cy="792088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/>
          <p:cNvSpPr/>
          <p:nvPr/>
        </p:nvSpPr>
        <p:spPr>
          <a:xfrm>
            <a:off x="7056784" y="2697882"/>
            <a:ext cx="19077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แจ้ง</a:t>
            </a: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ผู้มีความคิดเห็น</a:t>
            </a: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ทุกรายทราบ</a:t>
            </a: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เป็นหนังสือ</a:t>
            </a:r>
            <a:endParaRPr lang="th-TH" sz="32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Striped Right Arrow 25"/>
          <p:cNvSpPr/>
          <p:nvPr/>
        </p:nvSpPr>
        <p:spPr>
          <a:xfrm>
            <a:off x="6804248" y="3429000"/>
            <a:ext cx="576064" cy="576064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458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23528" y="908720"/>
            <a:ext cx="5472608" cy="5544616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q"/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เมื่อหน่วยงานของรัฐ ดำเนินการในขั้นตอนต่อไปนี้ 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เสร็จสิ้นแล้ว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ผู้มีหน้าที่รับผิดชอบตามระเบียบฯ ข้อ 21 วรรคหนึ่ง</a:t>
            </a:r>
          </a:p>
          <a:p>
            <a:pPr marL="266700"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จัดทำร่างขอบเขตงาน หรือรายละเอียดคุณลักษณะเฉพาะ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คณะกรรมการกำหนดราคากลาง (กรณีงานจ้างก่อสร้าง) หรือผู้รับผิดชอบจัดทำราคากลาง (กรณีอื่นนอกเหนือจากงานจ้างก่อสร้าง)</a:t>
            </a:r>
          </a:p>
          <a:p>
            <a:pPr marL="266700"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จัดทำราคากลาง (ตาม พ.ร.บ. มาตรา 4, ว.132, คู่มือ </a:t>
            </a:r>
            <a:r>
              <a:rPr lang="th-TH" sz="2200" b="1" dirty="0" err="1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ปปช.</a:t>
            </a:r>
            <a:r>
              <a:rPr lang="th-TH" sz="22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เจ้าหน้าที่</a:t>
            </a:r>
          </a:p>
          <a:p>
            <a:pPr marL="266700"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จัดทำประกาศ/เอกสาร</a:t>
            </a:r>
            <a:r>
              <a:rPr lang="en-US" sz="2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e - bidding</a:t>
            </a:r>
            <a:r>
              <a:rPr lang="th-TH" sz="2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(ตามระเบียบฯ ข้อ 45)</a:t>
            </a:r>
          </a:p>
          <a:p>
            <a:pPr marL="266700"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จัดทำรายงานขอซื้อหรือขอจ้างเสนอหัวหน้าหน่วยงานของรัฐและได้รับความเห็นชอบ (ตามระเบียบฯ ข้อ 22 และข้อ 24)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หัวหน้าเจ้าหน้าที่</a:t>
            </a:r>
          </a:p>
          <a:p>
            <a:pPr marL="266700"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นำร่างประกาศ/เอกสาร</a:t>
            </a:r>
            <a:r>
              <a:rPr lang="en-US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e – bidding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และร่างขอบเขตงาน หรือรายละเอียดคุณลักษณะ </a:t>
            </a:r>
            <a:r>
              <a:rPr lang="th-TH" sz="22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เผยแพร่เพื่อรับฟังความคิดเห็นจากผู้ประกอบการ (ตามระเบียบฯ ข้อ 45,46,47)</a:t>
            </a:r>
            <a:endParaRPr 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22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012160" y="1691205"/>
            <a:ext cx="2880320" cy="23858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 algn="ctr">
              <a:buFont typeface="Wingdings" pitchFamily="2" charset="2"/>
              <a:buChar char="§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ให้หัวหน้าเจ้าหน้าที่ เผยแพร่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ประกาศและเอกสารซื้อหรือ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จ้างฯ ในระบบเครือข่ายสาระสนเทศของกรมบัญชีกลาง</a:t>
            </a:r>
          </a:p>
          <a:p>
            <a:pPr algn="ctr"/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ของหน่วยงานของรัฐ 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ภายในระยะ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เวลาที่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endParaRPr lang="th-TH" sz="24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พับมุม 19"/>
          <p:cNvSpPr/>
          <p:nvPr/>
        </p:nvSpPr>
        <p:spPr>
          <a:xfrm>
            <a:off x="6012160" y="4221088"/>
            <a:ext cx="2952328" cy="1296144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กรมบัญชีกลางส่ง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ประกาศและเอกสารฯ ให้ </a:t>
            </a:r>
            <a:r>
              <a:rPr lang="th-TH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ทางระบบอิเล็กทรอนิกส์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คำบรรยายภาพแบบวงรี 3"/>
          <p:cNvSpPr/>
          <p:nvPr/>
        </p:nvSpPr>
        <p:spPr>
          <a:xfrm>
            <a:off x="6804248" y="188640"/>
            <a:ext cx="1440160" cy="1368152"/>
          </a:xfrm>
          <a:prstGeom prst="wedgeEllipseCallout">
            <a:avLst>
              <a:gd name="adj1" fmla="val 15806"/>
              <a:gd name="adj2" fmla="val 6423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48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คำบรรยายภาพแบบวงรี 3"/>
          <p:cNvSpPr/>
          <p:nvPr/>
        </p:nvSpPr>
        <p:spPr>
          <a:xfrm>
            <a:off x="6804248" y="188640"/>
            <a:ext cx="1440160" cy="1368152"/>
          </a:xfrm>
          <a:prstGeom prst="wedgeEllipseCallout">
            <a:avLst>
              <a:gd name="adj1" fmla="val -89355"/>
              <a:gd name="adj2" fmla="val 22463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48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7624" y="128826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การเผยแพร่ประกาศและเอกสาร</a:t>
            </a:r>
            <a:endParaRPr lang="th-TH" sz="4000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คำบรรยายภาพแบบวงรี 3"/>
          <p:cNvSpPr/>
          <p:nvPr/>
        </p:nvSpPr>
        <p:spPr>
          <a:xfrm>
            <a:off x="7092280" y="5445224"/>
            <a:ext cx="1368152" cy="1296144"/>
          </a:xfrm>
          <a:prstGeom prst="wedgeEllipseCallout">
            <a:avLst>
              <a:gd name="adj1" fmla="val -20257"/>
              <a:gd name="adj2" fmla="val -61390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50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1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39552" y="1700808"/>
            <a:ext cx="5328592" cy="432048"/>
          </a:xfrm>
          <a:prstGeom prst="rect">
            <a:avLst/>
          </a:prstGeom>
          <a:solidFill>
            <a:srgbClr val="FFFFB7"/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23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 วงเงิน</a:t>
            </a:r>
            <a:r>
              <a:rPr lang="th-TH" sz="2300" b="1" dirty="0"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300" b="1" dirty="0" smtClean="0">
                <a:latin typeface="EucrosiaUPC" pitchFamily="18" charset="-34"/>
                <a:cs typeface="EucrosiaUPC" pitchFamily="18" charset="-34"/>
              </a:rPr>
              <a:t>500,000</a:t>
            </a: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 ไม่</a:t>
            </a:r>
            <a:r>
              <a:rPr lang="th-TH" sz="2300" b="1" dirty="0"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300" b="1" dirty="0" smtClean="0">
                <a:latin typeface="EucrosiaUPC" pitchFamily="18" charset="-34"/>
                <a:cs typeface="EucrosiaUPC" pitchFamily="18" charset="-34"/>
              </a:rPr>
              <a:t>5,000,000</a:t>
            </a: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 บาท</a:t>
            </a:r>
          </a:p>
          <a:p>
            <a:endParaRPr lang="th-TH" sz="23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6012160" y="1700808"/>
            <a:ext cx="2736304" cy="428628"/>
          </a:xfrm>
          <a:prstGeom prst="roundRect">
            <a:avLst/>
          </a:prstGeom>
          <a:solidFill>
            <a:srgbClr val="FFFFB7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ไม่น้อยกว่า </a:t>
            </a:r>
            <a:r>
              <a:rPr lang="en-US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วันทำการ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39552" y="2196314"/>
            <a:ext cx="5328592" cy="576064"/>
          </a:xfrm>
          <a:prstGeom prst="rect">
            <a:avLst/>
          </a:prstGeom>
          <a:solidFill>
            <a:srgbClr val="FFCCFF"/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 วงเงินเกิน 5,0</a:t>
            </a:r>
            <a:r>
              <a:rPr lang="en-US" sz="2300" b="1" dirty="0">
                <a:latin typeface="EucrosiaUPC" pitchFamily="18" charset="-34"/>
                <a:cs typeface="EucrosiaUPC" pitchFamily="18" charset="-34"/>
              </a:rPr>
              <a:t>00</a:t>
            </a:r>
            <a:r>
              <a:rPr lang="th-TH" sz="2300" b="1" dirty="0">
                <a:latin typeface="EucrosiaUPC" pitchFamily="18" charset="-34"/>
                <a:cs typeface="EucrosiaUPC" pitchFamily="18" charset="-34"/>
              </a:rPr>
              <a:t>,</a:t>
            </a:r>
            <a:r>
              <a:rPr lang="en-US" sz="2300" b="1" dirty="0">
                <a:latin typeface="EucrosiaUPC" pitchFamily="18" charset="-34"/>
                <a:cs typeface="EucrosiaUPC" pitchFamily="18" charset="-34"/>
              </a:rPr>
              <a:t>000</a:t>
            </a:r>
            <a:r>
              <a:rPr lang="th-TH" sz="2300" b="1" dirty="0">
                <a:latin typeface="EucrosiaUPC" pitchFamily="18" charset="-34"/>
                <a:cs typeface="EucrosiaUPC" pitchFamily="18" charset="-34"/>
              </a:rPr>
              <a:t> บาท แต่ไม่เกิน 10,</a:t>
            </a:r>
            <a:r>
              <a:rPr lang="en-US" sz="2300" b="1" dirty="0">
                <a:latin typeface="EucrosiaUPC" pitchFamily="18" charset="-34"/>
                <a:cs typeface="EucrosiaUPC" pitchFamily="18" charset="-34"/>
              </a:rPr>
              <a:t>000</a:t>
            </a:r>
            <a:r>
              <a:rPr lang="th-TH" sz="2300" b="1" dirty="0">
                <a:latin typeface="EucrosiaUPC" pitchFamily="18" charset="-34"/>
                <a:cs typeface="EucrosiaUPC" pitchFamily="18" charset="-34"/>
              </a:rPr>
              <a:t>,</a:t>
            </a:r>
            <a:r>
              <a:rPr lang="en-US" sz="2300" b="1" dirty="0" smtClean="0">
                <a:latin typeface="EucrosiaUPC" pitchFamily="18" charset="-34"/>
                <a:cs typeface="EucrosiaUPC" pitchFamily="18" charset="-34"/>
              </a:rPr>
              <a:t>000 </a:t>
            </a: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บาท </a:t>
            </a:r>
            <a:endParaRPr lang="th-TH" sz="23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39552" y="2856926"/>
            <a:ext cx="5328592" cy="5583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 วงเงิน</a:t>
            </a:r>
            <a:r>
              <a:rPr lang="th-TH" sz="2300" b="1" dirty="0"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300" b="1" dirty="0" smtClean="0">
                <a:latin typeface="EucrosiaUPC" pitchFamily="18" charset="-34"/>
                <a:cs typeface="EucrosiaUPC" pitchFamily="18" charset="-34"/>
              </a:rPr>
              <a:t>10,000,000</a:t>
            </a: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 ไม่</a:t>
            </a:r>
            <a:r>
              <a:rPr lang="th-TH" sz="2300" b="1" dirty="0"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300" b="1" dirty="0" smtClean="0">
                <a:latin typeface="EucrosiaUPC" pitchFamily="18" charset="-34"/>
                <a:cs typeface="EucrosiaUPC" pitchFamily="18" charset="-34"/>
              </a:rPr>
              <a:t>50,000,000</a:t>
            </a: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 บาท</a:t>
            </a:r>
            <a:endParaRPr lang="th-TH" sz="23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39552" y="3504998"/>
            <a:ext cx="5328592" cy="5532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23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 วงเงิน</a:t>
            </a:r>
            <a:r>
              <a:rPr lang="th-TH" sz="2300" b="1" dirty="0"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300" b="1" dirty="0" smtClean="0">
                <a:latin typeface="EucrosiaUPC" pitchFamily="18" charset="-34"/>
                <a:cs typeface="EucrosiaUPC" pitchFamily="18" charset="-34"/>
              </a:rPr>
              <a:t>50,000,000 </a:t>
            </a: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บาทขึ้นไป</a:t>
            </a:r>
            <a:endParaRPr lang="en-US" sz="2300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sz="23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6012160" y="2200874"/>
            <a:ext cx="2736304" cy="543538"/>
          </a:xfrm>
          <a:prstGeom prst="roundRect">
            <a:avLst/>
          </a:prstGeom>
          <a:solidFill>
            <a:srgbClr val="FFCCFF"/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ไม่น้อยกว่า </a:t>
            </a:r>
            <a:r>
              <a:rPr lang="en-US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10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6021821" y="3486758"/>
            <a:ext cx="2726644" cy="5435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ไม่น้อยกว่า </a:t>
            </a:r>
            <a:r>
              <a:rPr lang="en-US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20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</a:t>
            </a: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6012160" y="2843816"/>
            <a:ext cx="2736304" cy="5435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ไม่น้อยกว่า </a:t>
            </a:r>
            <a:r>
              <a:rPr lang="en-US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12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</a:t>
            </a:r>
          </a:p>
        </p:txBody>
      </p:sp>
      <p:sp>
        <p:nvSpPr>
          <p:cNvPr id="11" name="ตัวแทน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5536" y="788511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การเผยแพร่เอกสารให้คำนึงถึงระยะเวลาในการให้ผู้ประกอบการ</a:t>
            </a:r>
          </a:p>
          <a:p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เตรียมการจัดทำเอกสารเพื่อยื่นข้อเสนอด้วยตามเงื่อนไข ดังนี้ </a:t>
            </a:r>
            <a:endParaRPr lang="th-TH" sz="2400" b="1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5536" y="260648"/>
            <a:ext cx="5904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ระยะเวลาในการเผยแพร่ประกาศและเอกสาร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55976" y="4581128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ผู้ประกอบการที่ประสงค์จะเข้ายื่นข้อเสนอสามารถขอรับหรือขอซื้อเอกสารประกวดราคาอิเล็กทรอนิกส์ได้ตั้งแต่วันเริ่มต้นจนถึงวันสุดท้ายของการเผยแพร่ประกาศและเอกสารประกวดราคาอิเล็กทรอนิกส์</a:t>
            </a:r>
            <a:endParaRPr lang="th-TH" sz="24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51720" y="4869160"/>
            <a:ext cx="2160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การขอรับ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หรือซื้อเอกสาร</a:t>
            </a:r>
          </a:p>
        </p:txBody>
      </p:sp>
      <p:sp>
        <p:nvSpPr>
          <p:cNvPr id="24" name="คำบรรยายภาพแบบวงรี 3"/>
          <p:cNvSpPr/>
          <p:nvPr/>
        </p:nvSpPr>
        <p:spPr>
          <a:xfrm>
            <a:off x="6804248" y="188640"/>
            <a:ext cx="1440160" cy="1368152"/>
          </a:xfrm>
          <a:prstGeom prst="wedgeEllipseCallout">
            <a:avLst>
              <a:gd name="adj1" fmla="val -77450"/>
              <a:gd name="adj2" fmla="val -7473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51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คำบรรยายภาพแบบวงรี 3"/>
          <p:cNvSpPr/>
          <p:nvPr/>
        </p:nvSpPr>
        <p:spPr>
          <a:xfrm>
            <a:off x="323528" y="4797152"/>
            <a:ext cx="1512168" cy="1512168"/>
          </a:xfrm>
          <a:prstGeom prst="wedgeEllipseCallout">
            <a:avLst>
              <a:gd name="adj1" fmla="val 73099"/>
              <a:gd name="adj2" fmla="val -7009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3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3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3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49 </a:t>
            </a:r>
            <a:r>
              <a:rPr lang="th-TH" sz="23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วรรคหนึ่ง </a:t>
            </a:r>
            <a:endParaRPr lang="th-TH" sz="23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67544" y="4119463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รัฐวิสาหกิจใดจะกำหนดแตกต่าง ให้เสนอต่อ </a:t>
            </a:r>
            <a:r>
              <a:rPr lang="th-TH" sz="2400" b="1" dirty="0" err="1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คกก.</a:t>
            </a:r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วินิจฉัย เห็นชอบและรายงาน </a:t>
            </a:r>
            <a:r>
              <a:rPr lang="th-TH" sz="2400" b="1" dirty="0" err="1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สตง.</a:t>
            </a:r>
            <a:endParaRPr lang="th-TH" sz="2400" b="1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3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เหรียญ 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6110" y="3356992"/>
            <a:ext cx="326436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สี่เหลี่ยมผืนผ้า 9"/>
          <p:cNvSpPr/>
          <p:nvPr/>
        </p:nvSpPr>
        <p:spPr>
          <a:xfrm>
            <a:off x="2771800" y="548680"/>
            <a:ext cx="5760640" cy="3240360"/>
          </a:xfrm>
          <a:prstGeom prst="rect">
            <a:avLst/>
          </a:prstGeom>
          <a:noFill/>
          <a:ln w="31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กรณีที่มีการขาย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ให้กำหนดราคาพอสมควรกับค่าใช้จ่ายที่หน่วยงานของรัฐต้องเสีย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ไปในการทำเอกสารนั้น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ไม่รวมถึงค่าใช้จ่ายส่วนอื่นที่หน่วยงานของรัฐได้ใช้จ่ายจากเงินงบประมาณเพื่อดำเนินการ ดังกล่าวแล้ว เช่น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ค่าจ้าง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สำรวจออกแบบ หรือค่าจ้างที่ปรึกษา </a:t>
            </a:r>
            <a:endParaRPr lang="th-TH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3568" y="3717032"/>
            <a:ext cx="4968552" cy="244827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b="1" dirty="0" smtClean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endParaRPr lang="th-TH" b="1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b="1" dirty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มีการ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ยกเลิกประกวดราคา </a:t>
            </a:r>
            <a:r>
              <a:rPr lang="en-US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e-Bidding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และประกาศใหม่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b="1" dirty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ผู้รับหรือผู้ซื้อ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เอกสารครั้งก่อนมี</a:t>
            </a:r>
            <a:r>
              <a:rPr lang="th-TH" b="1" dirty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สิทธิขอรับ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เอกสารใหม่ </a:t>
            </a:r>
            <a:r>
              <a:rPr lang="th-TH" b="1" dirty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โดยไม่ต้องเสียค่าซื้อ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เอกสารอีก</a:t>
            </a:r>
          </a:p>
          <a:p>
            <a:endParaRPr lang="th-TH" b="1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endParaRPr lang="th-TH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683568" y="260648"/>
            <a:ext cx="1656184" cy="1656184"/>
          </a:xfrm>
          <a:prstGeom prst="wedgeEllipseCallout">
            <a:avLst>
              <a:gd name="adj1" fmla="val 73729"/>
              <a:gd name="adj2" fmla="val 9861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49 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วรรคสอง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755576" y="1988840"/>
            <a:ext cx="1656184" cy="1656184"/>
          </a:xfrm>
          <a:prstGeom prst="wedgeEllipseCallout">
            <a:avLst>
              <a:gd name="adj1" fmla="val 17368"/>
              <a:gd name="adj2" fmla="val 67373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49 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วรรคสาม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961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278</a:t>
            </a:fld>
            <a:endParaRPr lang="th-TH"/>
          </a:p>
        </p:txBody>
      </p:sp>
      <p:pic>
        <p:nvPicPr>
          <p:cNvPr id="4" name="Picture 3" descr="ขายเอกสาร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417034"/>
            <a:ext cx="7488832" cy="26222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9512" y="188640"/>
            <a:ext cx="1152129" cy="6124754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การขายเอกสารประกวดราคา </a:t>
            </a:r>
            <a:endParaRPr lang="en-US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e-bidding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และเอกสารสอบราคา</a:t>
            </a:r>
          </a:p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dirty="0">
              <a:solidFill>
                <a:srgbClr val="0000FF"/>
              </a:solidFill>
            </a:endParaRPr>
          </a:p>
        </p:txBody>
      </p:sp>
      <p:pic>
        <p:nvPicPr>
          <p:cNvPr id="14" name="Picture 13" descr="ขายเอกสาร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36264"/>
            <a:ext cx="7128792" cy="2902076"/>
          </a:xfrm>
          <a:prstGeom prst="rect">
            <a:avLst/>
          </a:prstGeom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279</a:t>
            </a:fld>
            <a:endParaRPr lang="th-TH"/>
          </a:p>
        </p:txBody>
      </p:sp>
      <p:pic>
        <p:nvPicPr>
          <p:cNvPr id="3" name="Picture 2" descr="ว 155 -2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77072"/>
            <a:ext cx="8064896" cy="2199516"/>
          </a:xfrm>
          <a:prstGeom prst="rect">
            <a:avLst/>
          </a:prstGeom>
        </p:spPr>
      </p:pic>
      <p:pic>
        <p:nvPicPr>
          <p:cNvPr id="4" name="Picture 3" descr="ว 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620688"/>
            <a:ext cx="7920880" cy="341583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236296" y="5013176"/>
            <a:ext cx="14401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5576" y="5301208"/>
            <a:ext cx="79208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5576" y="5949280"/>
            <a:ext cx="58326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1680" y="6237312"/>
            <a:ext cx="69127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67544" y="188640"/>
            <a:ext cx="8280920" cy="5847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การขอคืนค่าซื้อเอกสาร กรณียกเลิกแล้วไม่มีการประกวดราคาใหม่ </a:t>
            </a:r>
            <a:endParaRPr lang="th-TH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</a:t>
            </a:fld>
            <a:endParaRPr lang="th-TH"/>
          </a:p>
        </p:txBody>
      </p:sp>
      <p:pic>
        <p:nvPicPr>
          <p:cNvPr id="6" name="Picture 5" descr="บริหาร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132856"/>
            <a:ext cx="8424936" cy="2486933"/>
          </a:xfrm>
          <a:prstGeom prst="rect">
            <a:avLst/>
          </a:prstGeom>
        </p:spPr>
      </p:pic>
      <p:pic>
        <p:nvPicPr>
          <p:cNvPr id="7" name="Picture 6" descr="บริหาร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8428806" cy="370001"/>
          </a:xfrm>
          <a:prstGeom prst="rect">
            <a:avLst/>
          </a:prstGeom>
        </p:spPr>
      </p:pic>
      <p:pic>
        <p:nvPicPr>
          <p:cNvPr id="8" name="Picture 7" descr="บริหาร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653136"/>
            <a:ext cx="8424936" cy="737294"/>
          </a:xfrm>
          <a:prstGeom prst="rect">
            <a:avLst/>
          </a:prstGeom>
        </p:spPr>
      </p:pic>
      <p:pic>
        <p:nvPicPr>
          <p:cNvPr id="9" name="Picture 8" descr="บริหาร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22734"/>
            <a:ext cx="7324725" cy="1162050"/>
          </a:xfrm>
          <a:prstGeom prst="rect">
            <a:avLst/>
          </a:prstGeom>
        </p:spPr>
      </p:pic>
      <p:pic>
        <p:nvPicPr>
          <p:cNvPr id="10" name="Picture 9" descr="ดีใจ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5332792"/>
            <a:ext cx="1368152" cy="131836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87624" y="1412776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280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539552" y="751344"/>
            <a:ext cx="8496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19250"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ในกรณีที่โดยสภาพของการซื้อหรือการจ้างนั้นมีความจำเป็นจะต้อง 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                           มีการสอบถามรายละเอียดเพื่อให้เกิดความชัดเจน</a:t>
            </a:r>
          </a:p>
          <a:p>
            <a:pPr marL="1162050"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ให้อยู่ในดุลพินิจของหัวหน้าหน่วยงานของรัฐที่จะกำหนดให้ผู้ประกอบการที่สนใจ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ต้องการทราบรายละเอียดเพิ่มเติม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สอบถามผ่านทางจดหมายอิเล็กทรอนิกส์ (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e-mail)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ของหน่วยงานของรัฐหรือช่องทางอื่นตามที่กรมบัญชีกลางกำหนด โดยให้กำหนดระยะเวลาตามความเหมาะสม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ให้หน่วยงานของรัฐชี้แจงรายละเอียดดังกล่าวในระบบเครือข่ายสารสนเทศของกรมบัญชีกลางและของหน่วยงานของรัฐก่อนถึงกำหนดวันเสนอราคา ไม่น้อยกว่า 3 วันทำการ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467544" y="332656"/>
            <a:ext cx="1512168" cy="1440160"/>
          </a:xfrm>
          <a:prstGeom prst="wedgeEllipseCallout">
            <a:avLst>
              <a:gd name="adj1" fmla="val 66790"/>
              <a:gd name="adj2" fmla="val 1033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52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4653136"/>
            <a:ext cx="8280920" cy="178510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การเผยแพร่ประกาศและเอกสารฯ ครั้งใด</a:t>
            </a: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หากหน่วยงานของรัฐได้กำหนดรายละเอียดของประกาศหรือเอกสารฯ หรือขอบเขตของงาน หรือรายละเอียดคุณลักษณะเฉพาะของพัสดุที่จะซื้อหรือจ้างไม่ถูกต้อง หรือไม่ครบถ้วนในส่วนที่เป็นสาระสำคัญไม่ว่าทั้งหมดหรือแต่บางส่วน</a:t>
            </a: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ให้หน่วยงานของรัฐ “ยกเลิก” แล้วดำเนินการใหม่ให้ถูกต้องต่อไป</a:t>
            </a:r>
            <a:endParaRPr lang="th-TH" sz="2200" b="1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7308304" y="3573016"/>
            <a:ext cx="1512168" cy="1440160"/>
          </a:xfrm>
          <a:prstGeom prst="wedgeEllipseCallout">
            <a:avLst>
              <a:gd name="adj1" fmla="val -66117"/>
              <a:gd name="adj2" fmla="val -1546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53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576" y="3717032"/>
            <a:ext cx="636263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การยกเลิกการดำเนินการ กรณีกำหนดรายละเอียด</a:t>
            </a:r>
          </a:p>
          <a:p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ของประกาศ ฯ ไม่ถูกต้อง </a:t>
            </a:r>
            <a:endParaRPr lang="th-TH" sz="32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7913" y="251937"/>
            <a:ext cx="4130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การสอบถามรายละเอียด </a:t>
            </a:r>
            <a:endParaRPr lang="th-TH" sz="36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281</a:t>
            </a:fld>
            <a:endParaRPr lang="th-TH"/>
          </a:p>
        </p:txBody>
      </p:sp>
      <p:sp>
        <p:nvSpPr>
          <p:cNvPr id="904193" name="Rectangle 1"/>
          <p:cNvSpPr>
            <a:spLocks noChangeArrowheads="1"/>
          </p:cNvSpPr>
          <p:nvPr/>
        </p:nvSpPr>
        <p:spPr bwMode="auto">
          <a:xfrm>
            <a:off x="683568" y="2997533"/>
            <a:ext cx="597666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 กำหนดวันเสนอราคาตามวรรคหนึ่ง ห้ามมิให้ร่นหรือเลื่อน หรือเปลี่ยนแปลงกำหนดวันเสนอราคา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00113" algn="l"/>
                <a:tab pos="1169988" algn="l"/>
              </a:tabLst>
            </a:pP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เว้นแต่เป็นกรณีที่กรมบัญชีกลางแจ้งเลื่อนกำหนดวัน เวลาการเสนอราคา เนื่องจากมีปัญหาข้อขัดข้องเกี่ยวกับการเสนอราคาผ่านระบบจัดซื้อจัดจ้างภาครัฐด้วยอิเล็กทรอนิกส์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00113" algn="l"/>
                <a:tab pos="1169988" algn="l"/>
              </a:tabLst>
            </a:pP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เมื่อได้ดำเนินการเป็นประการใดแล้ว ให้กรมบัญชีกลางรายงานคณะกรรมการวินิจฉัยทราบด้วย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7704" y="1268760"/>
            <a:ext cx="68407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113" algn="l"/>
                <a:tab pos="1169988" algn="l"/>
              </a:tabLst>
            </a:pPr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เมื่อถึงกำหนดวันเสนอราคาด้วยวิธีประกวดราคาอิเล็กทรอนิกส์ ให้ผู้ประกอบการเข้าสู่ระบบประกวดราคาอิเล็กทรอนิกส์ และให้เสนอราคาภายในเวลาที่กำหนด โดยสามารถเสนอราคา</a:t>
            </a:r>
            <a:br>
              <a:rPr lang="th-TH" b="1" dirty="0" smtClean="0">
                <a:solidFill>
                  <a:prstClr val="black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</a:br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ได้เพียงครั้งเดียว</a:t>
            </a:r>
          </a:p>
        </p:txBody>
      </p:sp>
      <p:sp>
        <p:nvSpPr>
          <p:cNvPr id="5" name="Rectangle 4"/>
          <p:cNvSpPr/>
          <p:nvPr/>
        </p:nvSpPr>
        <p:spPr>
          <a:xfrm>
            <a:off x="2411760" y="332656"/>
            <a:ext cx="5976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การเสนอราคาของผู้ประกอบการ </a:t>
            </a:r>
            <a:endParaRPr lang="th-TH" sz="44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539552" y="188640"/>
            <a:ext cx="1512168" cy="1440160"/>
          </a:xfrm>
          <a:prstGeom prst="wedgeEllipseCallout">
            <a:avLst>
              <a:gd name="adj1" fmla="val 69309"/>
              <a:gd name="adj2" fmla="val -884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54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7" name="Picture 6" descr="ทำ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150377">
            <a:off x="6509602" y="3110171"/>
            <a:ext cx="2284339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282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528" y="194915"/>
            <a:ext cx="8496944" cy="641797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หลักประกันการเสนอราคา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836712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กรณีที่มีวงเงินเกิน 5 ล้านบาท 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ให้ใช้หลักประกันอย่างหนึ่งอย่างใด ดังต่อไปนี้</a:t>
            </a:r>
            <a:endParaRPr lang="en-US" sz="24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1568986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1. เช็คหรือด</a:t>
            </a:r>
            <a:r>
              <a:rPr lang="th-TH" sz="2000" b="1" dirty="0" err="1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ที่ธนาคารเซ็นสั่งจ่าย ซึ่งเป็นเช็คหรือด</a:t>
            </a:r>
            <a:r>
              <a:rPr lang="th-TH" sz="2000" b="1" dirty="0" err="1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ลงวันที่ที่ใช้เช็คหรือด</a:t>
            </a:r>
            <a:r>
              <a:rPr lang="th-TH" sz="2000" b="1" dirty="0" err="1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 ชำระต่อเจ้าหน้าที่ หรือก่อนวันนั้นไม่เกิน</a:t>
            </a:r>
            <a:r>
              <a:rPr lang="en-US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3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</a:t>
            </a:r>
            <a:endParaRPr lang="th-TH" sz="20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" name="Picture 8" descr="เช็คธนาค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92598">
            <a:off x="6391187" y="1091226"/>
            <a:ext cx="2581649" cy="1200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483768" y="2276872"/>
            <a:ext cx="5688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2. หนังสือค้ำประกันอิเล็กทรอนิกส์ของธนาคาร</a:t>
            </a:r>
          </a:p>
          <a:p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ภายในประเทศตามแบบที่คณะกรรมการนโยบายกำหนด </a:t>
            </a:r>
          </a:p>
          <a:p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โดยอาจเป็นหนังสือค้ำประกันอิเล็กทรอนิกส์ตามวิธีการที่กรมบัญชีกลางกำหนดก็ได้</a:t>
            </a:r>
            <a:endParaRPr lang="th-TH" sz="20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776" y="3501008"/>
            <a:ext cx="59766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4. หนังสือค้ำประกันของบริษัทเงินทุนหรือบริษัทเงินทุนหลักทรัพย์ที่ได้รับอนุญาตให้ ประกอบกิจการเงินทุนเพื่อการพาณิชย์และประกอบธุรกิจค้ำประกันตามประกาศของธนาคารแห่งประเทศไทย ตามรายชื่อบริษัทเงินทุนที่ธนาคารแห่งประเทศไทยแจ้งเวียนให้ทราบ โดยอนุโลมให้ใช้ตามตัวอย่างหนังสือค้ำประกันของธนาคารที่คณะกรรมการนโยบายกำหนด</a:t>
            </a:r>
            <a:endParaRPr lang="th-TH" sz="2000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หนังสือค้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277107"/>
            <a:ext cx="2075001" cy="2592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467544" y="4911551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3. พันธบัตรรัฐบาลไทย </a:t>
            </a:r>
            <a:endParaRPr lang="th-TH" sz="24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15816" y="5229200"/>
            <a:ext cx="5976664" cy="1015663"/>
          </a:xfrm>
          <a:prstGeom prst="rect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กรณีเป็นการยื่นข้อเสนอจากต่างประเทศ สำหรับการประกวดราคานานาชาติให้ใช้หนังสือค้ำประกันของธนาคารในต่างประเทศที่มีหลักฐานดี และหัวหน้าหน่วยงานของรัฐเชื่อถือเป็นหลักประกันสัญญาได้อีกประเภทหนึ่ง</a:t>
            </a:r>
            <a:endParaRPr lang="th-TH" sz="2000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55576" y="188640"/>
            <a:ext cx="1296144" cy="1224136"/>
          </a:xfrm>
          <a:prstGeom prst="wedgeEllipseCallout">
            <a:avLst>
              <a:gd name="adj1" fmla="val 71829"/>
              <a:gd name="adj2" fmla="val -1522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166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Picture 14" descr="พันธบัต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5301208"/>
            <a:ext cx="2016224" cy="126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283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27584" y="3501008"/>
            <a:ext cx="5688632" cy="64179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วิธีการยื่นหลักประกันการเสนอราคา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539552" y="260648"/>
            <a:ext cx="1512168" cy="1440160"/>
          </a:xfrm>
          <a:prstGeom prst="wedgeEllipseCallout">
            <a:avLst>
              <a:gd name="adj1" fmla="val 71829"/>
              <a:gd name="adj2" fmla="val -1678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168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3728" y="836712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หลักประกันการเสนอราคา ให้กำหนดมูลค่าเป็นจำนวนเต็มในอัตราร้อยละ 5 ของวงเงินงบประมาณ เว้นแต่ การจัดซื้อจัดจ้างที่หัวหน้าหน่วยงานของรัฐเห็นว่ามีความสำคัญเป็นพิเศษ จะกำหนดอัตราสูงกว่าร้อยละห้า</a:t>
            </a:r>
            <a:br>
              <a:rPr lang="th-TH" sz="24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แต่ไม่เกินร้อยละสิบก็ได้ (ข้อ 168 วรรคหนึ่ง)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61" name="Rectangle 1"/>
          <p:cNvSpPr>
            <a:spLocks noChangeArrowheads="1"/>
          </p:cNvSpPr>
          <p:nvPr/>
        </p:nvSpPr>
        <p:spPr bwMode="auto">
          <a:xfrm>
            <a:off x="683568" y="2309971"/>
            <a:ext cx="81369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tabLst>
                <a:tab pos="900113" algn="l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 จะต้องระบุไว้เป็นเงื่อนไขในเอกสารเชิญชวนให้เข้ายื่นข้อเสนอด้วย </a:t>
            </a:r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(ข้อ 168 วรรคสาม)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	</a:t>
            </a:r>
            <a:endParaRPr kumimoji="0" lang="th-TH" sz="2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2742019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 ในกรณีที่ผู้ยื่นข้อเสนอวางหลักประกันที่มีมูลค่าสูงกว่าที่กำหนดไว้ ให้อนุโลมรับได้</a:t>
            </a:r>
          </a:p>
          <a:p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(ข้อ 168 วรรคสี่)</a:t>
            </a:r>
            <a:endParaRPr lang="th-TH" sz="2400" b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5928" y="260648"/>
            <a:ext cx="8496944" cy="64179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มูลค่าหลักประกันการเสนอราคา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6948264" y="3140968"/>
            <a:ext cx="1512168" cy="1440160"/>
          </a:xfrm>
          <a:prstGeom prst="wedgeEllipseCallout">
            <a:avLst>
              <a:gd name="adj1" fmla="val -69266"/>
              <a:gd name="adj2" fmla="val -355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166 วรรคห้า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52" y="4077072"/>
            <a:ext cx="90730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ในกรณีนำหลักประกันการเสนอราคาตามวรรคสอง (1) (3) หรือ (4)</a:t>
            </a: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ให้ส่งหลักประกันการเสนอราคาในรูปแบบ </a:t>
            </a:r>
            <a:r>
              <a:rPr lang="en-US" sz="2200" b="1" dirty="0" smtClean="0">
                <a:latin typeface="EucrosiaUPC" pitchFamily="18" charset="-34"/>
                <a:cs typeface="EucrosiaUPC" pitchFamily="18" charset="-34"/>
              </a:rPr>
              <a:t>PDF File 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2200" b="1" dirty="0" smtClean="0">
                <a:latin typeface="EucrosiaUPC" pitchFamily="18" charset="-34"/>
                <a:cs typeface="EucrosiaUPC" pitchFamily="18" charset="-34"/>
              </a:rPr>
              <a:t>Portable Document Format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) ในวันเสนอราคา</a:t>
            </a: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ให้ส่งต้นฉบับมาให้หน่วยงานของรัฐตรวจสอบความถูกต้อง ตามวัน และเวลาที่กำหนด</a:t>
            </a: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โดยจะต้องดำเนินการวันใดวันหนึ่งภายใน 5 วันทำการ นับถัดจากวันเสนอราคา</a:t>
            </a: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เว้นแต่ไม่อาจดำเนินการวันใดวันหนึ่งได้ ให้หน่วยงานของรัฐพิจารณากำหนดมากกว่า 1 วันได้ </a:t>
            </a:r>
          </a:p>
          <a:p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  แต่จำนวนวันดังกล่าวต้องไม่เกิน 5 วันทำการ นับถัดจากวันเสนอราคา ทั้งนี้ ให้ระบุไว้เป็นเงื่อนไข</a:t>
            </a:r>
          </a:p>
          <a:p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  ในเอกสารเชิญชวนให้ชัดเจนด้วย</a:t>
            </a:r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284</a:t>
            </a:fld>
            <a:endParaRPr lang="th-TH"/>
          </a:p>
        </p:txBody>
      </p:sp>
      <p:cxnSp>
        <p:nvCxnSpPr>
          <p:cNvPr id="10" name="Straight Connector 9"/>
          <p:cNvCxnSpPr/>
          <p:nvPr/>
        </p:nvCxnSpPr>
        <p:spPr>
          <a:xfrm>
            <a:off x="5292080" y="1196752"/>
            <a:ext cx="0" cy="496855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668344" y="1196752"/>
            <a:ext cx="0" cy="4896544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0" y="211287"/>
            <a:ext cx="9144000" cy="6602089"/>
            <a:chOff x="0" y="211287"/>
            <a:chExt cx="9144000" cy="6602089"/>
          </a:xfrm>
        </p:grpSpPr>
        <p:grpSp>
          <p:nvGrpSpPr>
            <p:cNvPr id="40" name="Group 39"/>
            <p:cNvGrpSpPr/>
            <p:nvPr/>
          </p:nvGrpSpPr>
          <p:grpSpPr>
            <a:xfrm>
              <a:off x="0" y="6237312"/>
              <a:ext cx="9144000" cy="576064"/>
              <a:chOff x="0" y="6165304"/>
              <a:chExt cx="9144000" cy="576064"/>
            </a:xfrm>
          </p:grpSpPr>
          <p:grpSp>
            <p:nvGrpSpPr>
              <p:cNvPr id="41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43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Rectangle 45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Oval 41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  <p:pic>
          <p:nvPicPr>
            <p:cNvPr id="104" name="Picture 103" descr="steps-to-succes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573" y="4725144"/>
              <a:ext cx="2208246" cy="1656184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251520" y="2564904"/>
              <a:ext cx="208823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2339752" y="2564904"/>
              <a:ext cx="295232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339752" y="1124744"/>
              <a:ext cx="0" cy="4824536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1520" y="1124744"/>
              <a:ext cx="0" cy="453650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69776" y="1353542"/>
              <a:ext cx="20699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th-TH" sz="1800" b="1" dirty="0" smtClean="0">
                  <a:solidFill>
                    <a:srgbClr val="00B05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การเผยแพร่ร่างประกาศ ฯ เพื่อรับฟังความคิดเห็น</a:t>
              </a:r>
            </a:p>
            <a:p>
              <a:pPr algn="ctr"/>
              <a:r>
                <a:rPr lang="th-TH" sz="1800" b="1" dirty="0" smtClean="0">
                  <a:solidFill>
                    <a:srgbClr val="00B05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จากผู้ประกอบการ</a:t>
              </a:r>
              <a:endParaRPr lang="th-TH" sz="1800" dirty="0">
                <a:solidFill>
                  <a:srgbClr val="00B05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5536" y="2758862"/>
              <a:ext cx="18722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800" b="1" dirty="0" smtClean="0">
                  <a:solidFill>
                    <a:srgbClr val="00B05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ไม่น้อยกว่า 3 วันทำการ</a:t>
              </a:r>
              <a:endParaRPr lang="th-TH" sz="1800" dirty="0">
                <a:solidFill>
                  <a:srgbClr val="00B05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68158" y="1300698"/>
              <a:ext cx="275191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th-TH" sz="2000" b="1" dirty="0" smtClean="0"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การเผยแพร่ประกาศและเอกสาร</a:t>
              </a:r>
              <a:endParaRPr lang="th-TH" sz="2000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71800" y="1660738"/>
              <a:ext cx="21602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th-TH" sz="20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การขอรับหรือซื้อเอกสาร</a:t>
              </a:r>
            </a:p>
          </p:txBody>
        </p:sp>
        <p:sp>
          <p:nvSpPr>
            <p:cNvPr id="17" name="สี่เหลี่ยมผืนผ้า 1"/>
            <p:cNvSpPr/>
            <p:nvPr/>
          </p:nvSpPr>
          <p:spPr>
            <a:xfrm>
              <a:off x="2411760" y="3717032"/>
              <a:ext cx="2736305" cy="288032"/>
            </a:xfrm>
            <a:prstGeom prst="rect">
              <a:avLst/>
            </a:prstGeom>
            <a:solidFill>
              <a:srgbClr val="FFFFB7"/>
            </a:solidFill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sz="1600" b="1" dirty="0" smtClean="0">
                <a:latin typeface="EucrosiaUPC" pitchFamily="18" charset="-34"/>
                <a:cs typeface="EucrosiaUPC" pitchFamily="18" charset="-34"/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 เกิน </a:t>
              </a:r>
              <a:r>
                <a:rPr lang="en-US" sz="1600" b="1" dirty="0" smtClean="0">
                  <a:latin typeface="EucrosiaUPC" pitchFamily="18" charset="-34"/>
                  <a:cs typeface="EucrosiaUPC" pitchFamily="18" charset="-34"/>
                </a:rPr>
                <a:t>5 </a:t>
              </a: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แสนบาท แต่ไม่</a:t>
              </a:r>
              <a:r>
                <a:rPr lang="th-TH" sz="1600" b="1" dirty="0">
                  <a:latin typeface="EucrosiaUPC" pitchFamily="18" charset="-34"/>
                  <a:cs typeface="EucrosiaUPC" pitchFamily="18" charset="-34"/>
                </a:rPr>
                <a:t>เกิน </a:t>
              </a:r>
              <a:r>
                <a:rPr lang="en-US" sz="1600" b="1" dirty="0" smtClean="0">
                  <a:latin typeface="EucrosiaUPC" pitchFamily="18" charset="-34"/>
                  <a:cs typeface="EucrosiaUPC" pitchFamily="18" charset="-34"/>
                </a:rPr>
                <a:t>5 </a:t>
              </a: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ล้านบาท</a:t>
              </a:r>
            </a:p>
            <a:p>
              <a:pPr algn="ctr"/>
              <a:endParaRPr lang="th-TH" sz="16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สี่เหลี่ยมผืนผ้ามุมมน 6"/>
            <p:cNvSpPr/>
            <p:nvPr/>
          </p:nvSpPr>
          <p:spPr>
            <a:xfrm>
              <a:off x="3203338" y="4077072"/>
              <a:ext cx="1224391" cy="288032"/>
            </a:xfrm>
            <a:prstGeom prst="roundRect">
              <a:avLst/>
            </a:prstGeom>
            <a:solidFill>
              <a:srgbClr val="FFFFB7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rial Black"/>
                  <a:cs typeface="EucrosiaUPC" pitchFamily="18" charset="-34"/>
                </a:rPr>
                <a:t>≥ 5 วันทำก</a:t>
              </a:r>
              <a:r>
                <a:rPr lang="th-TH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าร</a:t>
              </a:r>
              <a:endParaRPr lang="th-TH" sz="1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9" name="สี่เหลี่ยมผืนผ้า 7"/>
            <p:cNvSpPr/>
            <p:nvPr/>
          </p:nvSpPr>
          <p:spPr>
            <a:xfrm>
              <a:off x="2411760" y="4428562"/>
              <a:ext cx="2736305" cy="296582"/>
            </a:xfrm>
            <a:prstGeom prst="rect">
              <a:avLst/>
            </a:prstGeom>
            <a:solidFill>
              <a:srgbClr val="FFCCFF"/>
            </a:solidFill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 เกิน </a:t>
              </a:r>
              <a:r>
                <a:rPr lang="en-US" sz="1600" b="1" dirty="0" smtClean="0">
                  <a:latin typeface="EucrosiaUPC" pitchFamily="18" charset="-34"/>
                  <a:cs typeface="EucrosiaUPC" pitchFamily="18" charset="-34"/>
                </a:rPr>
                <a:t>5 </a:t>
              </a: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ล้านบาท แต่</a:t>
              </a:r>
              <a:r>
                <a:rPr lang="th-TH" sz="1600" b="1" dirty="0">
                  <a:latin typeface="EucrosiaUPC" pitchFamily="18" charset="-34"/>
                  <a:cs typeface="EucrosiaUPC" pitchFamily="18" charset="-34"/>
                </a:rPr>
                <a:t>ไม่เกิน </a:t>
              </a: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10 ล้านบาท </a:t>
              </a:r>
              <a:endParaRPr lang="th-TH" sz="16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0" name="สี่เหลี่ยมผืนผ้า 8"/>
            <p:cNvSpPr/>
            <p:nvPr/>
          </p:nvSpPr>
          <p:spPr>
            <a:xfrm>
              <a:off x="2411760" y="5161182"/>
              <a:ext cx="2736305" cy="28404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 เกิน </a:t>
              </a:r>
              <a:r>
                <a:rPr lang="en-US" sz="1600" b="1" dirty="0" smtClean="0">
                  <a:latin typeface="EucrosiaUPC" pitchFamily="18" charset="-34"/>
                  <a:cs typeface="EucrosiaUPC" pitchFamily="18" charset="-34"/>
                </a:rPr>
                <a:t>10</a:t>
              </a: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 ล้านบาท แต่ไม่</a:t>
              </a:r>
              <a:r>
                <a:rPr lang="th-TH" sz="1600" b="1" dirty="0">
                  <a:latin typeface="EucrosiaUPC" pitchFamily="18" charset="-34"/>
                  <a:cs typeface="EucrosiaUPC" pitchFamily="18" charset="-34"/>
                </a:rPr>
                <a:t>เกิน </a:t>
              </a:r>
              <a:r>
                <a:rPr lang="en-US" sz="1600" b="1" dirty="0" smtClean="0">
                  <a:latin typeface="EucrosiaUPC" pitchFamily="18" charset="-34"/>
                  <a:cs typeface="EucrosiaUPC" pitchFamily="18" charset="-34"/>
                </a:rPr>
                <a:t>50</a:t>
              </a: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 ล้านบาท</a:t>
              </a:r>
              <a:endParaRPr lang="th-TH" sz="16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1" name="สี่เหลี่ยมผืนผ้า 9"/>
            <p:cNvSpPr/>
            <p:nvPr/>
          </p:nvSpPr>
          <p:spPr>
            <a:xfrm>
              <a:off x="2411760" y="5881262"/>
              <a:ext cx="2736305" cy="28404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sz="1600" b="1" dirty="0" smtClean="0">
                <a:latin typeface="EucrosiaUPC" pitchFamily="18" charset="-34"/>
                <a:cs typeface="EucrosiaUPC" pitchFamily="18" charset="-34"/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 เกิน </a:t>
              </a:r>
              <a:r>
                <a:rPr lang="en-US" sz="1600" b="1" dirty="0" smtClean="0">
                  <a:latin typeface="EucrosiaUPC" pitchFamily="18" charset="-34"/>
                  <a:cs typeface="EucrosiaUPC" pitchFamily="18" charset="-34"/>
                </a:rPr>
                <a:t>50 </a:t>
              </a: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ล้านบาท ขึ้นไป</a:t>
              </a:r>
              <a:endParaRPr lang="en-US" sz="1600" b="1" dirty="0" smtClean="0">
                <a:latin typeface="EucrosiaUPC" pitchFamily="18" charset="-34"/>
                <a:cs typeface="EucrosiaUPC" pitchFamily="18" charset="-34"/>
              </a:endParaRPr>
            </a:p>
            <a:p>
              <a:pPr algn="ctr"/>
              <a:endParaRPr lang="th-TH" sz="16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2" name="สี่เหลี่ยมผืนผ้ามุมมน 11"/>
            <p:cNvSpPr/>
            <p:nvPr/>
          </p:nvSpPr>
          <p:spPr>
            <a:xfrm>
              <a:off x="3203593" y="4797152"/>
              <a:ext cx="1224391" cy="288032"/>
            </a:xfrm>
            <a:prstGeom prst="roundRect">
              <a:avLst/>
            </a:prstGeom>
            <a:solidFill>
              <a:srgbClr val="FFCCFF"/>
            </a:solidFill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rial Black"/>
                  <a:cs typeface="EucrosiaUPC" pitchFamily="18" charset="-34"/>
                </a:rPr>
                <a:t>≥ </a:t>
              </a:r>
              <a:r>
                <a:rPr lang="en-US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10</a:t>
              </a:r>
              <a:r>
                <a:rPr lang="th-TH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1600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วันทำการ</a:t>
              </a:r>
            </a:p>
          </p:txBody>
        </p:sp>
        <p:sp>
          <p:nvSpPr>
            <p:cNvPr id="23" name="สี่เหลี่ยมผืนผ้ามุมมน 12"/>
            <p:cNvSpPr/>
            <p:nvPr/>
          </p:nvSpPr>
          <p:spPr>
            <a:xfrm>
              <a:off x="3207661" y="6237312"/>
              <a:ext cx="1220068" cy="28803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rial Black"/>
                  <a:cs typeface="EucrosiaUPC" pitchFamily="18" charset="-34"/>
                </a:rPr>
                <a:t>≥ </a:t>
              </a:r>
              <a:r>
                <a:rPr lang="en-US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20</a:t>
              </a:r>
              <a:r>
                <a:rPr lang="th-TH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1600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วันทำการ</a:t>
              </a:r>
            </a:p>
          </p:txBody>
        </p:sp>
        <p:sp>
          <p:nvSpPr>
            <p:cNvPr id="24" name="สี่เหลี่ยมผืนผ้ามุมมน 13"/>
            <p:cNvSpPr/>
            <p:nvPr/>
          </p:nvSpPr>
          <p:spPr>
            <a:xfrm>
              <a:off x="3203338" y="5517232"/>
              <a:ext cx="1224391" cy="28803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rial Black"/>
                  <a:cs typeface="EucrosiaUPC" pitchFamily="18" charset="-34"/>
                </a:rPr>
                <a:t>≥ </a:t>
              </a:r>
              <a:r>
                <a:rPr lang="en-US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12</a:t>
              </a:r>
              <a:r>
                <a:rPr lang="th-TH" sz="1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1600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วันทำการ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7544" y="3236783"/>
              <a:ext cx="1656184" cy="1200329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th-TH" sz="18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เกิน </a:t>
              </a:r>
              <a:r>
                <a:rPr lang="en-US" sz="18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5</a:t>
              </a:r>
              <a:r>
                <a:rPr lang="th-TH" sz="18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ล้านบาท  ต้องดำเนินการ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th-TH" sz="18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ไม่เกิน </a:t>
              </a:r>
              <a:r>
                <a:rPr lang="en-US" sz="18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5 </a:t>
              </a:r>
              <a:r>
                <a:rPr lang="th-TH" sz="18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ล้านบาท เป็นดุลพินิจ</a:t>
              </a:r>
              <a:endParaRPr lang="th-TH" sz="1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5292080" y="2564904"/>
              <a:ext cx="93610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228184" y="2564904"/>
              <a:ext cx="144016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228184" y="1196752"/>
              <a:ext cx="0" cy="496855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892480" y="1196752"/>
              <a:ext cx="0" cy="489654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228184" y="1196752"/>
              <a:ext cx="151216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 นำตัวอย่างพัสดุ</a:t>
              </a:r>
            </a:p>
            <a:p>
              <a:pPr algn="ctr"/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มาแสดงเพื่อทดลอง/</a:t>
              </a:r>
            </a:p>
            <a:p>
              <a:pPr algn="ctr"/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ทดสอบ/นำเสนองาน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 ยื่นเอกสารที่มี</a:t>
              </a:r>
            </a:p>
            <a:p>
              <a:pPr algn="ctr"/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ปริมาณมาก</a:t>
              </a:r>
              <a:endParaRPr lang="th-TH" sz="1600" dirty="0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7668344" y="2564904"/>
              <a:ext cx="1224136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5364087" y="1702549"/>
              <a:ext cx="8640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8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การเสนอ</a:t>
              </a:r>
            </a:p>
            <a:p>
              <a:pPr algn="ctr"/>
              <a:r>
                <a:rPr lang="th-TH" sz="18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ราคา</a:t>
              </a:r>
              <a:endParaRPr lang="th-TH" sz="1800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668344" y="1395353"/>
              <a:ext cx="122413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th-TH" sz="1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การพิจารณาผล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th-TH" sz="1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หัวหน้าหน่วยงานให้ความเห็นชอบ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th-TH" sz="1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ผู้มีอำนาจอนุมัติสั่งซื้อ/สั่งจ้าง</a:t>
              </a:r>
              <a:endParaRPr lang="th-TH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220072" y="2780928"/>
              <a:ext cx="108012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th-TH" sz="16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ภายในเวลา</a:t>
              </a:r>
            </a:p>
            <a:p>
              <a:pPr algn="ctr"/>
              <a:r>
                <a:rPr lang="th-TH" sz="16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ที่กำหนด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th-TH" sz="16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โดยสามารถเสนอราคา</a:t>
              </a:r>
              <a:br>
                <a:rPr lang="th-TH" sz="16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sz="16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ได้เพียงครั้งเดียว</a:t>
              </a:r>
              <a:endParaRPr lang="th-TH" sz="1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444208" y="2780928"/>
              <a:ext cx="108012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th-TH" sz="1600" b="1" dirty="0" smtClean="0"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วันใดวันหนึ่งภายใน </a:t>
              </a:r>
              <a:r>
                <a:rPr lang="en-US" sz="1600" b="1" dirty="0" smtClean="0"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5 </a:t>
              </a:r>
              <a:r>
                <a:rPr lang="th-TH" sz="1600" b="1" dirty="0" smtClean="0"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วันทำการ นับถัดจากวันเสนอราคา</a:t>
              </a:r>
              <a:endParaRPr lang="th-TH" sz="1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228184" y="3789040"/>
              <a:ext cx="144016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th-TH" sz="16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เว้นแต่ ไม่อาจดำเนินการวันใด</a:t>
              </a:r>
            </a:p>
            <a:p>
              <a:pPr algn="ctr"/>
              <a:r>
                <a:rPr lang="th-TH" sz="16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วันหนึ่งได้ ให้กำหนดมากกว่า 1 วันได้ แต่จำนวนวันดังกล่าวต้องไม่เกิน </a:t>
              </a:r>
            </a:p>
            <a:p>
              <a:pPr algn="ctr"/>
              <a:r>
                <a:rPr lang="th-TH" sz="16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5 วันทำการ นับถัดจากวันเสนอราคา </a:t>
              </a:r>
              <a:endParaRPr lang="th-TH" sz="1600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668344" y="2780928"/>
              <a:ext cx="122413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th-TH" sz="1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การพิจารณาผล เป็นไปตามระยะเวลาที่กำหนดไว้ในคำสั่งแต่งตั้ง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th-TH" sz="1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การให้ความเห็นชอบรายงานผลฯ และการอนุมัติสั่งซื้อ/สั่งจ้าง เป็นไปตามข้อเท็จจริง</a:t>
              </a:r>
              <a:endParaRPr lang="th-TH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907704" y="211287"/>
              <a:ext cx="633670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Font typeface="Courier New" pitchFamily="49" charset="0"/>
                <a:buChar char="o"/>
              </a:pPr>
              <a:r>
                <a:rPr lang="th-TH" sz="4400" b="1" dirty="0" smtClean="0">
                  <a:solidFill>
                    <a:prstClr val="black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ขั้นตอน </a:t>
              </a:r>
              <a:r>
                <a:rPr lang="en-US" sz="4400" b="1" dirty="0" smtClean="0">
                  <a:solidFill>
                    <a:prstClr val="black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&amp;</a:t>
              </a:r>
              <a:r>
                <a:rPr lang="th-TH" sz="4400" b="1" dirty="0" smtClean="0">
                  <a:solidFill>
                    <a:prstClr val="black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ระยะเวลา </a:t>
              </a:r>
              <a:r>
                <a:rPr lang="en-US" sz="4400" b="1" dirty="0" smtClean="0">
                  <a:solidFill>
                    <a:prstClr val="black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e-bidding</a:t>
              </a:r>
              <a:endParaRPr lang="th-TH" sz="4400" b="1" dirty="0">
                <a:solidFill>
                  <a:prstClr val="black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>
              <a:off x="3707904" y="2420888"/>
              <a:ext cx="158417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/>
            <p:nvPr/>
          </p:nvSpPr>
          <p:spPr>
            <a:xfrm>
              <a:off x="3702929" y="2082334"/>
              <a:ext cx="17331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th-TH" sz="1600" b="1" dirty="0" smtClean="0">
                  <a:latin typeface="EucrosiaUPC" pitchFamily="18" charset="-34"/>
                  <a:cs typeface="EucrosiaUPC" pitchFamily="18" charset="-34"/>
                </a:rPr>
                <a:t>การสอบถามรายละเอียด</a:t>
              </a:r>
              <a:endParaRPr lang="th-TH" sz="1600" b="1" dirty="0">
                <a:latin typeface="EucrosiaUPC" pitchFamily="18" charset="-34"/>
                <a:cs typeface="EucrosiaUPC" pitchFamily="18" charset="-34"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3707904" y="2060848"/>
              <a:ext cx="0" cy="1512168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3779912" y="2564904"/>
              <a:ext cx="144016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th-TH" sz="1400" b="1" dirty="0" smtClean="0">
                  <a:latin typeface="EucrosiaUPC" pitchFamily="18" charset="-34"/>
                  <a:cs typeface="EucrosiaUPC" pitchFamily="18" charset="-34"/>
                </a:rPr>
                <a:t> ระยะเวลาสอบถาม</a:t>
              </a:r>
            </a:p>
            <a:p>
              <a:pPr algn="ctr"/>
              <a:r>
                <a:rPr lang="th-TH" sz="1400" b="1" dirty="0" smtClean="0">
                  <a:latin typeface="EucrosiaUPC" pitchFamily="18" charset="-34"/>
                  <a:cs typeface="EucrosiaUPC" pitchFamily="18" charset="-34"/>
                </a:rPr>
                <a:t>  ตามความเหมาะสม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th-TH" sz="1400" b="1" dirty="0" smtClean="0">
                  <a:latin typeface="EucrosiaUPC" pitchFamily="18" charset="-34"/>
                  <a:cs typeface="EucrosiaUPC" pitchFamily="18" charset="-34"/>
                </a:rPr>
                <a:t> หน่วยงานชี้แจงก่อนถึงวันเสนอราคาไม่น้อยกว่า 3 วันทำการ</a:t>
              </a:r>
              <a:endParaRPr lang="th-TH" sz="1400" b="1" dirty="0"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ปริ้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429000"/>
            <a:ext cx="280831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คำบรรยายภาพแบบสี่เหลี่ยม 2"/>
          <p:cNvSpPr/>
          <p:nvPr/>
        </p:nvSpPr>
        <p:spPr>
          <a:xfrm>
            <a:off x="2411760" y="476672"/>
            <a:ext cx="6229356" cy="936104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หน้าที่ของคณะกรรมการ</a:t>
            </a:r>
            <a:r>
              <a:rPr lang="th-TH" sz="36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พิจารณาผลการประกวด</a:t>
            </a:r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ราคาอิเล็กทรอนิกส์</a:t>
            </a:r>
            <a:endParaRPr lang="th-TH" sz="3600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899592" y="188640"/>
            <a:ext cx="1512168" cy="1440160"/>
          </a:xfrm>
          <a:prstGeom prst="wedgeEllipseCallout">
            <a:avLst>
              <a:gd name="adj1" fmla="val 69940"/>
              <a:gd name="adj2" fmla="val 702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55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1696" y="1556792"/>
            <a:ext cx="5522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เมื่อสิ้นสุดการเสนอราคาให้ดำเนินการ ดังนี้ </a:t>
            </a:r>
          </a:p>
        </p:txBody>
      </p:sp>
      <p:sp>
        <p:nvSpPr>
          <p:cNvPr id="720897" name="Rectangle 1"/>
          <p:cNvSpPr>
            <a:spLocks noChangeArrowheads="1"/>
          </p:cNvSpPr>
          <p:nvPr/>
        </p:nvSpPr>
        <p:spPr bwMode="auto">
          <a:xfrm>
            <a:off x="493112" y="2183953"/>
            <a:ext cx="8543384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</a:t>
            </a:r>
            <a:r>
              <a:rPr kumimoji="0" lang="th-TH" sz="2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จัดพิมพ์ใบเสนอราคาและเอกสารการเสนอราคาของผู้ยื่นข้อเสนอทุกรายจากระบบ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ประกวดราคาอิเล็กทรอนิกส์ จำนวน 1 ชุด โดยให้กรรมการทุกคนลงลายมือชื่อกำกับไว้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ในใบเสนอราคาและเอกสารการเสนอราคาของผู้ยื่นข้อเสนอทุกแผ่น</a:t>
            </a:r>
            <a:endParaRPr lang="th-TH" sz="2600" b="1" dirty="0" smtClean="0">
              <a:solidFill>
                <a:srgbClr val="0000FF"/>
              </a:solidFill>
              <a:latin typeface="EucrosiaUPC" pitchFamily="18" charset="-34"/>
              <a:ea typeface="Cordia New" pitchFamily="34" charset="-34"/>
              <a:cs typeface="EucrosiaUPC" pitchFamily="18" charset="-34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ทั้งนี้ การซื้อหรือจ้างที่มีการกำหนดคุณลักษณะเฉพาะที่จะต้องคำนึงถึงเทคโนโลยี</a:t>
            </a:r>
            <a:b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</a:b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ของพัสดุหรือคุณสมบัติของผู้ยื่นข้อเสนอ ซึ่งอาจจะมีข้อเสนอที่ไม่อยู่ในฐานเดียวกัน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เป็นเหตุให้มีปัญหาในการพิจารณาคัดเลือกข้อเสนอ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ให้หน่วยงานของรัฐกำหนดเป็นเงื่อนไขให้มีการยื่นข้อเสนอด้านเทคนิคหรือข้อเสนออื่น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แยกมาต่างหาก ในกรณีเช่นว่านี้ คณะกรรมการยังไม่ต้องจัดพิมพ์ใบเสนอราคา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จนกว่าจะดำเนินการตามข้อ 83 (3) แล้วเสร็จ</a:t>
            </a: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78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eckli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45607">
            <a:off x="5805645" y="3639929"/>
            <a:ext cx="2862234" cy="16106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286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971600" y="260648"/>
            <a:ext cx="1512168" cy="1440160"/>
          </a:xfrm>
          <a:prstGeom prst="wedgeEllipseCallout">
            <a:avLst>
              <a:gd name="adj1" fmla="val 73089"/>
              <a:gd name="adj2" fmla="val -620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55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568" y="191683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Char char="v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ตรวจสอบการมีผลประโยชน์ร่วมกัน และเอกสารหลักฐานการเสนอราคาต่างๆ และพัสดุตัวอย่าง (ถ้ามี) หรือพิจารณาการนำเสนองานของผู้ยื่นข้อเสนอทุกราย หรือเอกสารที่กำหนดให้จัดส่งภายหลังจากวันเสนอราคาตามข้อ 44 แล้วคัดเลือกผู้ยื่นข้อเสนอที่</a:t>
            </a:r>
          </a:p>
        </p:txBody>
      </p:sp>
      <p:sp>
        <p:nvSpPr>
          <p:cNvPr id="10" name="คำบรรยายภาพแบบสี่เหลี่ยม 2"/>
          <p:cNvSpPr/>
          <p:nvPr/>
        </p:nvSpPr>
        <p:spPr>
          <a:xfrm>
            <a:off x="2411760" y="548680"/>
            <a:ext cx="6229356" cy="936104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หน้าที่ของคณะกรรมการ</a:t>
            </a:r>
            <a:r>
              <a:rPr lang="th-TH" sz="36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พิจารณาผลการประกวด</a:t>
            </a:r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ราคาอิเล็กทรอนิกส์</a:t>
            </a:r>
            <a:endParaRPr lang="th-TH" sz="3600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7584" y="3645024"/>
            <a:ext cx="6264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ไม่มีผลประโยชน์ร่วมกัน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ยื่นเอกสารการเสนอราคาครบถ้วน ถูกต้อง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มีคุณสมบัติและข้อเสนอทางด้านเทคนิค</a:t>
            </a:r>
          </a:p>
          <a:p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หรือเสนอพัสดุที่มีรายละเอียดคุณลักษณะเฉพาะ</a:t>
            </a:r>
          </a:p>
          <a:p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ครบถ้วน ถูกต้อง ตามเงื่อนไขที่หน่วยงานของรัฐ</a:t>
            </a:r>
          </a:p>
          <a:p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กำหนดไว้ในประกาศและเอกสารประกวดราคาอิเล็กทรอนิกส์</a:t>
            </a:r>
            <a:endParaRPr lang="th-TH" b="1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78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2204864"/>
            <a:ext cx="2885086" cy="2133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23528" y="116632"/>
            <a:ext cx="8424936" cy="3239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ในกระบวนการพิจารณา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สอบถามข้อเท็จจริงเพิ่มเติม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จากผู้ยื่นข้อเสนอรายใดก็ได้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จะ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ให้ผู้ยื่นข้อเสนอราย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ใดเปลี่ยนแปลง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สาระสำคัญ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ที่เสนอไว้แล้วมิได้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หาก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 เห็น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ว่าผู้ยื่นข้อเสนอราย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ใดมีคุณสมบัติไม่ครบถ้วนตามเงื่อนไขที่หน่วยงานของรัฐ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ได้กำหนด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ในประกาศ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เอกสารประกวดราคาฯ ให้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คณะกรรมการตัด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รายชื่อผู้ยื่นข้อเสนอรายนั้น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20" y="3346898"/>
            <a:ext cx="8643998" cy="3106438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ที่ผู้ยื่นข้อเสนอราย</a:t>
            </a:r>
            <a:r>
              <a:rPr lang="th-TH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ใดเสนอ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เอกสารทางเทคนิค</a:t>
            </a:r>
          </a:p>
          <a:p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หรือรายละเอียดคุณลักษณะเฉพาะของพัสดุที่จะซื้อหรือจ้าง</a:t>
            </a:r>
          </a:p>
          <a:p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ไม่ครบถ้วน หรือเสนอรายละเอียดแตกต่างไป</a:t>
            </a:r>
            <a:r>
              <a:rPr lang="th-TH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ไว้ในประกาศและ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เอกสารประกวดราคาฯ</a:t>
            </a:r>
          </a:p>
          <a:p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ส่วน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ที่มิใช่สาระสำคัญ </a:t>
            </a:r>
            <a:r>
              <a:rPr lang="th-TH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และความแตกต่างนั้นไม่มี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ผลทำให้</a:t>
            </a:r>
            <a:r>
              <a:rPr lang="th-TH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เกิดการได้เปรียบเสียเปรียบ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ต่อผู้ยื่นข้อเสนอรายอื่น หรือ</a:t>
            </a:r>
            <a:r>
              <a:rPr lang="th-TH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เป็นการผิดพลาด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เล็กน้อยให้</a:t>
            </a:r>
            <a:r>
              <a:rPr lang="th-TH" b="1" u="sng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พิจารณาผ่อนปรนการตัด</a:t>
            </a:r>
            <a:r>
              <a:rPr lang="th-TH" b="1" u="sng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สิทธิ์ผู้ยื่นข้อเสนอรายนั้น </a:t>
            </a:r>
            <a:endParaRPr lang="th-TH" b="1" u="sng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86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2293987"/>
            <a:ext cx="2143125" cy="2143125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61336" y="1052736"/>
            <a:ext cx="8496944" cy="5519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พิจารณาคัดเลือกพัสดุหรือคุณสมบัติของผู้ยื่นข้อเสนอที่ถูกต้องตาม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พิจารณาคัดเลือกข้อเสนอตามหลักเกณฑ์ที่กำหนดในประกาศและเอกสารประกวดราคาอิเล็กทรอนิกส์โดยให้จัดเรียงลำดับผู้ที่เสนอราคาต่ำสุด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หรือได้คะแนนรวมสูงสุด ไม่เกิน 3 ราย</a:t>
            </a:r>
          </a:p>
          <a:p>
            <a:pPr marL="1179513" indent="-457200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 indent="-355600">
              <a:buFont typeface="Courier New" pitchFamily="49" charset="0"/>
              <a:buChar char="o"/>
              <a:tabLst>
                <a:tab pos="722313" algn="l"/>
              </a:tabLst>
            </a:pP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รณีที่ผู้ยื่นข้อเสนอรายที่คัดเลือกไว้ไม่ยอมเข้าทำสัญญาหรือข้อตกลงกับหน่วยงานของรัฐในเวลาที่กำหนดตามเอกสารประกวดราคาอิเล็กทรอนิกส์</a:t>
            </a:r>
          </a:p>
          <a:p>
            <a:pPr marL="355600" indent="-355600">
              <a:buFont typeface="Courier New" pitchFamily="49" charset="0"/>
              <a:buChar char="o"/>
              <a:tabLst>
                <a:tab pos="722313" algn="l"/>
              </a:tabLst>
            </a:pP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ให้คณะกรรมการพิจารณาผู้ที่เสนอราคาต่ำรายถัดไป หรือผู้ที่ได้คะแนนรวมสูงรายถัดไปตามลำดับ แล้วแต่กรณี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971600" y="260648"/>
            <a:ext cx="1512168" cy="1440160"/>
          </a:xfrm>
          <a:prstGeom prst="wedgeEllipseCallout">
            <a:avLst>
              <a:gd name="adj1" fmla="val 73089"/>
              <a:gd name="adj2" fmla="val -620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55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สี่เหลี่ยม 2"/>
          <p:cNvSpPr/>
          <p:nvPr/>
        </p:nvSpPr>
        <p:spPr>
          <a:xfrm>
            <a:off x="2411760" y="476672"/>
            <a:ext cx="6229356" cy="936104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หน้าที่ของคณะกรรมการ</a:t>
            </a:r>
            <a:r>
              <a:rPr lang="th-TH" sz="36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พิจารณาผลการประกวด</a:t>
            </a:r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ราคาอิเล็กทรอนิกส์</a:t>
            </a:r>
            <a:endParaRPr lang="th-TH" sz="3600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558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289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827584" y="1772816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ทำรายงานผลการพิจารณาและความเห็นพร้อมด้วยเอกสารที่ได้รับไว้ทั้งหมดเสนอหัวหน้าหน่วยงานของรัฐผ่านหัวหน้าเจ้าหน้าที่เพื่อพิจารณาให้ความเห็นชอบ ทั้งนี้ รายงานผลการพิจารณาดังกล่าว ให้ประกอบด้วยรายการอย่างน้อย ดังต่อไปนี้ 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971600" y="260648"/>
            <a:ext cx="1512168" cy="1440160"/>
          </a:xfrm>
          <a:prstGeom prst="wedgeEllipseCallout">
            <a:avLst>
              <a:gd name="adj1" fmla="val 73089"/>
              <a:gd name="adj2" fmla="val -620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55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สี่เหลี่ยม 2"/>
          <p:cNvSpPr/>
          <p:nvPr/>
        </p:nvSpPr>
        <p:spPr>
          <a:xfrm>
            <a:off x="2411760" y="476672"/>
            <a:ext cx="6229356" cy="936104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หน้าที่ของคณะกรรมการ</a:t>
            </a:r>
            <a:r>
              <a:rPr lang="th-TH" sz="36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พิจารณาผลการประกวด</a:t>
            </a:r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ราคาอิเล็กทรอนิกส์</a:t>
            </a:r>
            <a:endParaRPr lang="th-TH" sz="3600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09313" name="Rectangle 1"/>
          <p:cNvSpPr>
            <a:spLocks noChangeArrowheads="1"/>
          </p:cNvSpPr>
          <p:nvPr/>
        </p:nvSpPr>
        <p:spPr bwMode="auto">
          <a:xfrm>
            <a:off x="1" y="3501008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5350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	(ก)</a:t>
            </a:r>
            <a:r>
              <a:rPr kumimoji="0" lang="th-TH" b="1" i="0" u="none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รายการพัสดุที่จะซื้อหรือจ้าง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	(ข)</a:t>
            </a:r>
            <a:r>
              <a:rPr kumimoji="0" lang="th-TH" b="1" i="0" u="none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รายชื่อผู้ยื่นข้อเสนอ ราคาที่เสนอ และข้อเสนอของผู้ยื่นข้อเสนอทุกราย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	(ค)</a:t>
            </a:r>
            <a:r>
              <a:rPr kumimoji="0" lang="th-TH" b="1" i="0" u="none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รายชื่อผู้ยื่นข้อเสนอที่ผ่านการคัดเลือกว่าไม่เป็นผู้มีผลประโยชน์ร่วมกัน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	(ง)</a:t>
            </a:r>
            <a:r>
              <a:rPr kumimoji="0" lang="th-TH" b="1" i="0" u="none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หลักเกณฑ์การพิจารณาคัดเลือกข้อเสนอ พร้อมเกณฑ์การให้คะแนน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	(จ)</a:t>
            </a:r>
            <a:r>
              <a:rPr kumimoji="0" lang="th-TH" b="1" i="0" u="none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ผลการพิจารณาคัดเลือกข้อเสนอและการให้คะแนนข้อเสนอของผู้ยื่น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                   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ข้อเสนอทุกรายพร้อมเหตุผลสนับสนุนในการพิจารณา</a:t>
            </a:r>
            <a:endParaRPr kumimoji="0" lang="th-TH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</a:t>
            </a:fld>
            <a:endParaRPr lang="th-TH"/>
          </a:p>
        </p:txBody>
      </p:sp>
      <p:pic>
        <p:nvPicPr>
          <p:cNvPr id="7" name="Picture 6" descr="บริหาร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34863"/>
            <a:ext cx="8428806" cy="370001"/>
          </a:xfrm>
          <a:prstGeom prst="rect">
            <a:avLst/>
          </a:prstGeom>
        </p:spPr>
      </p:pic>
      <p:pic>
        <p:nvPicPr>
          <p:cNvPr id="8" name="Picture 7" descr="บริหาร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2276872"/>
            <a:ext cx="8424937" cy="4104456"/>
          </a:xfrm>
          <a:prstGeom prst="rect">
            <a:avLst/>
          </a:prstGeom>
        </p:spPr>
      </p:pic>
      <p:pic>
        <p:nvPicPr>
          <p:cNvPr id="9" name="Picture 8" descr="บริหาร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04664"/>
            <a:ext cx="7324725" cy="116205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187624" y="1484784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ดีใจ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4293097"/>
            <a:ext cx="1483992" cy="151216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1520" y="3068960"/>
            <a:ext cx="4104456" cy="2808312"/>
          </a:xfrm>
          <a:prstGeom prst="rect">
            <a:avLst/>
          </a:prstGeom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เสนอหัวหน้าหน่วยงานของรัฐ ผ่านหัวหน้าเจ้าหน้าที่ เพื่อ</a:t>
            </a:r>
            <a:r>
              <a:rPr lang="th-TH" sz="2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ยกเลิกการ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ชวนทั่วไปครั้ง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sz="2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ถ้าคณะกรรมการพิจารณาแล้ว</a:t>
            </a:r>
            <a:r>
              <a:rPr lang="th-TH" sz="2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เห็นว่า มี</a:t>
            </a:r>
            <a:r>
              <a:rPr lang="th-TH" sz="2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เหตุผลสมควรที่</a:t>
            </a:r>
            <a:r>
              <a:rPr lang="th-TH" sz="2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sz="2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ต่อไป</a:t>
            </a:r>
            <a:r>
              <a:rPr lang="th-TH" sz="2200" b="1" u="sng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โดยไม่</a:t>
            </a:r>
            <a:r>
              <a:rPr lang="th-TH" sz="2200" b="1" u="sng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ต้องยกเลิก</a:t>
            </a:r>
            <a:r>
              <a:rPr lang="th-TH" sz="2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การประกาศเชิญชวนทั่วไป ให้</a:t>
            </a:r>
            <a:r>
              <a:rPr lang="th-TH" sz="2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คณะกรรมการดำเนินการตามข้อ 57 หรือ 58 แล้วแต่กรณี โดยอนุโลม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80774" y="6356350"/>
            <a:ext cx="2106025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290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51520" y="1556792"/>
            <a:ext cx="4176464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กรณีมีผู้ยื่นข้อเสนอ</a:t>
            </a:r>
            <a:r>
              <a:rPr lang="th-TH" sz="24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เพียงรายเดียว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หรือยื่นหลาย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sz="24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ถูกต้องตามเงื่อนไขที่กำหนดในเอกสารประกวดราคาเพียง</a:t>
            </a:r>
            <a:r>
              <a:rPr lang="th-TH" sz="24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</a:t>
            </a:r>
            <a:r>
              <a:rPr lang="th-TH" sz="24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เดียว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971600" y="260648"/>
            <a:ext cx="1440160" cy="1368152"/>
          </a:xfrm>
          <a:prstGeom prst="wedgeEllipseCallout">
            <a:avLst>
              <a:gd name="adj1" fmla="val 73221"/>
              <a:gd name="adj2" fmla="val -636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56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สี่เหลี่ยม 2"/>
          <p:cNvSpPr/>
          <p:nvPr/>
        </p:nvSpPr>
        <p:spPr>
          <a:xfrm>
            <a:off x="2411760" y="476672"/>
            <a:ext cx="6229356" cy="936104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หน้าที่ของคณะกรรมการ</a:t>
            </a:r>
            <a:r>
              <a:rPr lang="th-TH" sz="36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พิจารณาผลการประกวด</a:t>
            </a:r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ราคาอิเล็กทรอนิกส์</a:t>
            </a:r>
            <a:endParaRPr lang="th-TH" sz="3600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1"/>
          <p:cNvSpPr/>
          <p:nvPr/>
        </p:nvSpPr>
        <p:spPr>
          <a:xfrm>
            <a:off x="4499992" y="2780928"/>
            <a:ext cx="4464496" cy="3528392"/>
          </a:xfrm>
          <a:prstGeom prst="rect">
            <a:avLst/>
          </a:prstGeom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ให้เสนอหัวหน้าหน่วยงานของรัฐผ่านหัวหน้าเจ้าหน้าที่เพื่อยกเลิกการประกวดราคาอิเล็กทรอนิกส์ครั้งนั้นและดำเนินการประกวดราคาอิเล็กทรอนิกส์ใหม่</a:t>
            </a:r>
          </a:p>
          <a:p>
            <a:pPr>
              <a:buFont typeface="Wingdings" pitchFamily="2" charset="2"/>
              <a:buChar char="Ø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แต่หากหัวหน้าหน่วยงานของรัฐพิจารณาแล้วเห็นว่าการประกวดราคาอิเล็กทรอนิกส์ใหม่อาจไม่ได้ผลดี จะสั่งให้ดำเนินการซื้อหรือจ้างโดยวิธีคัดเลือกตามมาตรา 56 วรรคหนึ่ง (1) (ก) หรือวิธีเฉพาะเจาะจงตามมาตรา 56 วรรคหนึ่ง (2) (ก) แล้วแต่กรณีก็ได้ เว้นแต่หน่วยงานของรัฐจะดำเนินการซื้อหรือจ้างโดยวิธีคัดเลือกหรือวิธีเฉพาะเจาะจงด้วยเหตุอื่น ให้เริ่มกระบวนการซื้อหรือจ้างใหม่โดยการจัดทำรายงานขอซื้อหรือขอจ้างตามข้อ 22</a:t>
            </a:r>
            <a:endParaRPr lang="th-TH" sz="20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9992" y="17008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ในกรณีที่ไม่มีผู้ยื่นข้อเสนอหรือมีแต่ไม่ถูกต้องตรงตามเงื่อนไขที่กำหนดในเอกสารประกวดราคาอิเล็กทรอนิกส์ </a:t>
            </a:r>
            <a:endParaRPr lang="th-TH" sz="2400" dirty="0">
              <a:solidFill>
                <a:srgbClr val="006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27984" y="1484784"/>
            <a:ext cx="0" cy="475252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504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291</a:t>
            </a:fld>
            <a:endParaRPr lang="th-TH"/>
          </a:p>
        </p:txBody>
      </p:sp>
      <p:sp>
        <p:nvSpPr>
          <p:cNvPr id="3" name="คำบรรยายภาพแบบวงรี 3"/>
          <p:cNvSpPr/>
          <p:nvPr/>
        </p:nvSpPr>
        <p:spPr>
          <a:xfrm>
            <a:off x="467544" y="116632"/>
            <a:ext cx="1656184" cy="1656184"/>
          </a:xfrm>
          <a:prstGeom prst="wedgeEllipseCallout">
            <a:avLst>
              <a:gd name="adj1" fmla="val 69151"/>
              <a:gd name="adj2" fmla="val -1642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57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วรรคหนึ่ง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สี่เหลี่ยม 2"/>
          <p:cNvSpPr/>
          <p:nvPr/>
        </p:nvSpPr>
        <p:spPr>
          <a:xfrm>
            <a:off x="1943044" y="332656"/>
            <a:ext cx="6229356" cy="936104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หน้าที่ของคณะกรรมการ</a:t>
            </a:r>
            <a:r>
              <a:rPr lang="th-TH" sz="36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ผล</a:t>
            </a:r>
          </a:p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6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ประกวด</a:t>
            </a:r>
            <a:r>
              <a:rPr lang="th-TH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ราคาอิเล็กทรอนิกส์</a:t>
            </a:r>
            <a:endParaRPr lang="th-TH" sz="3600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3688" y="1470263"/>
            <a:ext cx="6984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กรณีที่หน่วยงานของรัฐเลือกใช้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“เกณฑ์ราคา”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หากปรากฏว่ามีผู้เสนอราคาต่ำสุดเท่ากันหลายราย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ให้คณะกรรมการพิจารณา </a:t>
            </a: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“ราคาต่ำสุดของผู้ที่เสนอราคาเข้าสู่ระบบประกวดราคาอิเล็กทรอนิกส์ในลำดับแรกเป็นผู้ชนะ”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การเสนอราคาในครั้งนั้น 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8" name="Picture 7" descr="กรรมการ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4653136"/>
            <a:ext cx="2160240" cy="142440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11560" y="4653136"/>
            <a:ext cx="60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กรณีที่หน่วยงานของรัฐเลือกใช้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“เกณฑ์ราคาประกอบเกณฑ์อื่น”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หากปรากฏว่ามีผู้ได้คะแนนรวมสูงสุดเท่ากันหลายราย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ให้พิจารณาผู้ที่ได้คะแนนคุณภาพมากที่สุด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9552" y="3789040"/>
            <a:ext cx="806489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หนังสือ ที่ </a:t>
            </a:r>
            <a:r>
              <a:rPr lang="th-TH" sz="3200" b="1" dirty="0" err="1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 0405.2/ว 258 </a:t>
            </a:r>
            <a:r>
              <a:rPr lang="th-TH" sz="3200" b="1" dirty="0" err="1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4 มิ.ย. 2561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031806"/>
            <a:ext cx="2376264" cy="4401205"/>
          </a:xfrm>
          <a:prstGeom prst="rect">
            <a:avLst/>
          </a:prstGeom>
          <a:solidFill>
            <a:srgbClr val="CCFFCC"/>
          </a:solidFill>
          <a:ln w="3175"/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ให้ต่อรองราคาผ่านระบบอิเล็กทรอนิกส์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หาก</a:t>
            </a:r>
            <a:r>
              <a:rPr lang="th-TH" sz="2000" b="1" dirty="0">
                <a:latin typeface="EucrosiaUPC" pitchFamily="18" charset="-34"/>
                <a:cs typeface="EucrosiaUPC" pitchFamily="18" charset="-34"/>
              </a:rPr>
              <a:t>ต่อรองราคาแล้ว ราคาที่เสนอใหม่ไม่สูงกว่าวงเงินที่จะซื้อหรือจ้าง </a:t>
            </a: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หรือสูง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กว่า แต่</a:t>
            </a: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ไม่เกินร้อยละ 10 </a:t>
            </a:r>
            <a:r>
              <a:rPr lang="th-TH" sz="2000" b="1" dirty="0">
                <a:latin typeface="EucrosiaUPC" pitchFamily="18" charset="-34"/>
                <a:cs typeface="EucrosiaUPC" pitchFamily="18" charset="-34"/>
              </a:rPr>
              <a:t>ของวงเงินที่จะซื้อหรือจ้าง หรือต่อรองราคาแล้วไม่ยอมลดราคา แต่ส่วนที่สูงกว่าวงเงินที่จะซื้อหรือจ้างไม่เกินร้อยละ 10 ของวงเงินที่จะซื้อหรือ</a:t>
            </a: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เห็นว่าเป็นราคาที่เหมาะสม ให้เสนอซื้อหรือจ้างจากผู้เสนอ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ราคารายนั้น</a:t>
            </a:r>
            <a:endParaRPr lang="th-TH" sz="2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4867" name="Rectangle 2"/>
          <p:cNvSpPr>
            <a:spLocks noChangeArrowheads="1"/>
          </p:cNvSpPr>
          <p:nvPr/>
        </p:nvSpPr>
        <p:spPr bwMode="auto">
          <a:xfrm>
            <a:off x="2699792" y="1751905"/>
            <a:ext cx="2880320" cy="4708981"/>
          </a:xfrm>
          <a:prstGeom prst="rect">
            <a:avLst/>
          </a:prstGeom>
          <a:solidFill>
            <a:srgbClr val="FFFFD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sz="2000" b="1" dirty="0">
                <a:latin typeface="EucrosiaUPC" pitchFamily="18" charset="-34"/>
                <a:cs typeface="EucrosiaUPC" pitchFamily="18" charset="-34"/>
              </a:rPr>
              <a:t>ทำตาม (1) แล้วไม่</a:t>
            </a: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ได้ผล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ให้แจ้งรายที่เห็นสมควรซื้อ/จ้างทุกรายผ่านทางระบบอิเล็กทรอนิกส์ให้เสนอ</a:t>
            </a:r>
            <a:r>
              <a:rPr lang="th-TH" sz="2000" b="1" dirty="0">
                <a:latin typeface="EucrosiaUPC" pitchFamily="18" charset="-34"/>
                <a:cs typeface="EucrosiaUPC" pitchFamily="18" charset="-34"/>
              </a:rPr>
              <a:t>ราคาใหม่พร้อม</a:t>
            </a: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กัน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โดยให้ยื่นผ่าน</a:t>
            </a: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ใบเสนอ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ราคาผ่านทางระบบอิเล็กทรอนิกส์ ภายในเวลาที่หน่วยงานของรัฐกำหนด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หากรายใดไม่ยื่น ถือว่ายังคงยืนราคาเดิม หากการเสนอราคาครั้งใหม่รายต่ำสุดเสนอราคาไม่สูงกว่าวงเงินที่จะซื้อ หรือสูงกว่า</a:t>
            </a:r>
            <a:r>
              <a:rPr lang="th-TH" sz="2000" b="1" dirty="0">
                <a:latin typeface="EucrosiaUPC" pitchFamily="18" charset="-34"/>
                <a:cs typeface="EucrosiaUPC" pitchFamily="18" charset="-34"/>
              </a:rPr>
              <a:t>ไม่เกินร้อยละ 10 ของวงเงินที่จะซื้อหรือ</a:t>
            </a: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เห็นว่าเป็นราคาที่เหมาะสม ให้เสนอซื้อหรือจ้างจาก 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เสนอราคารายนั้น</a:t>
            </a:r>
          </a:p>
        </p:txBody>
      </p:sp>
      <p:sp>
        <p:nvSpPr>
          <p:cNvPr id="164868" name="Rectangle 3"/>
          <p:cNvSpPr>
            <a:spLocks noChangeArrowheads="1"/>
          </p:cNvSpPr>
          <p:nvPr/>
        </p:nvSpPr>
        <p:spPr bwMode="auto">
          <a:xfrm>
            <a:off x="5652120" y="1556792"/>
            <a:ext cx="3384376" cy="4770537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sz="1600" b="1" dirty="0">
                <a:latin typeface="EucrosiaUPC" pitchFamily="18" charset="-34"/>
                <a:cs typeface="EucrosiaUPC" pitchFamily="18" charset="-34"/>
              </a:rPr>
              <a:t>ดำเนินการตาม (2) แล้วไม่</a:t>
            </a: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ได้ผล</a:t>
            </a:r>
          </a:p>
          <a:p>
            <a:pPr>
              <a:buFont typeface="Courier New" pitchFamily="49" charset="0"/>
              <a:buChar char="o"/>
            </a:pPr>
            <a:r>
              <a:rPr lang="th-TH" sz="1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1600" b="1" dirty="0">
                <a:latin typeface="EucrosiaUPC" pitchFamily="18" charset="-34"/>
                <a:cs typeface="EucrosiaUPC" pitchFamily="18" charset="-34"/>
              </a:rPr>
              <a:t>เสนอหัวหน้าหน่วยงานของรัฐผ่าน</a:t>
            </a: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หัวหน้าเจ้าหน้าที่เพื่อ</a:t>
            </a:r>
          </a:p>
          <a:p>
            <a:pPr>
              <a:buFont typeface="Arial" pitchFamily="34" charset="0"/>
              <a:buChar char="•"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 ยกเลิก</a:t>
            </a:r>
            <a:r>
              <a:rPr lang="th-TH" sz="1600" b="1" dirty="0">
                <a:latin typeface="EucrosiaUPC" pitchFamily="18" charset="-34"/>
                <a:cs typeface="EucrosiaUPC" pitchFamily="18" charset="-34"/>
              </a:rPr>
              <a:t>การซื้อหรือ</a:t>
            </a: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จ้าง หรือ</a:t>
            </a:r>
          </a:p>
          <a:p>
            <a:pPr>
              <a:buFont typeface="Arial" pitchFamily="34" charset="0"/>
              <a:buChar char="•"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 ขอเงินเพิ่ม หรือ</a:t>
            </a:r>
          </a:p>
          <a:p>
            <a:pPr>
              <a:buFont typeface="Arial" pitchFamily="34" charset="0"/>
              <a:buChar char="•"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 ลดรายการ ลดจำนวน หรือลดเนื้องาน</a:t>
            </a:r>
          </a:p>
          <a:p>
            <a:pPr>
              <a:buFont typeface="Arial" pitchFamily="34" charset="0"/>
              <a:buChar char="•"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 หากการดำเนินการดังกล่าวทำให้ลำดับของผู้ชนะการเสนอราคาเปลี่ยนแปลงไปจากเดิม ถือว่าก่อให้เกิดการได้เปรียบเสียเปรียบระหว่างผู้เสนอราคา ให้ยกเลิกการซื้อหรือจ้าง</a:t>
            </a:r>
          </a:p>
          <a:p>
            <a:pPr>
              <a:buFont typeface="Courier New" pitchFamily="49" charset="0"/>
              <a:buChar char="o"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แต่หากหัวหน้าหน่วยงานของรัฐพิจารณาแล้วเห็นว่า การดำเนินการประกวดราคาอิเล็กทรอนิกส์ใหม่อาจไม่ได้ผลดี จะสั่งให้ดำเนินการซื้อหรือจ้างโดยวิธีคัดเลือกตามมาตรา 56 วรรคหนึ่ง (1) (ก) หรือ</a:t>
            </a:r>
            <a:br>
              <a:rPr lang="th-TH" sz="16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วิธีเฉพาะเจาะจงตามมาตรา 56 วรรคหนึ่ง (2) (ก) แล้วแต่กรณีก็ได้ เว้นแต่หน่วยงานของรัฐจะดำเนินการ</a:t>
            </a:r>
            <a:br>
              <a:rPr lang="th-TH" sz="16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ซื้อหรือจ้างโดยวิธีคัดเลือกหรือวิธีเฉพาะเจาะจงด้วยเหตุอื่น ให้เริ่มกระบวนการซื้อหรือจ้างใหม่โดยการจัดทำรายงานขอซื้อหรือขอจ้างตามข้อ 22</a:t>
            </a:r>
            <a:endParaRPr lang="th-TH" sz="1600" b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3768" y="71438"/>
            <a:ext cx="5941324" cy="1053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4000"/>
              </a:lnSpc>
              <a:defRPr/>
            </a:pP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4000"/>
              </a:lnSpc>
              <a:defRPr/>
            </a:pP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6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ต่อรอง</a:t>
            </a: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ราคากรณีผู้ชนะราคาเสนอราคาสูงกว่าวงเงินงบประมาณ </a:t>
            </a:r>
          </a:p>
          <a:p>
            <a:pPr algn="ctr">
              <a:lnSpc>
                <a:spcPts val="4000"/>
              </a:lnSpc>
              <a:defRPr/>
            </a:pP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292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32-Point Star 6"/>
          <p:cNvSpPr/>
          <p:nvPr/>
        </p:nvSpPr>
        <p:spPr>
          <a:xfrm>
            <a:off x="3635896" y="1052736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32-Point Star 8"/>
          <p:cNvSpPr/>
          <p:nvPr/>
        </p:nvSpPr>
        <p:spPr>
          <a:xfrm>
            <a:off x="7152318" y="836712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คำบรรยายภาพแบบวงรี 3"/>
          <p:cNvSpPr/>
          <p:nvPr/>
        </p:nvSpPr>
        <p:spPr>
          <a:xfrm>
            <a:off x="1115616" y="116632"/>
            <a:ext cx="1584176" cy="1584176"/>
          </a:xfrm>
          <a:prstGeom prst="wedgeEllipseCallout">
            <a:avLst>
              <a:gd name="adj1" fmla="val 69151"/>
              <a:gd name="adj2" fmla="val -1642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57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วรรคสอง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899592" y="1340768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906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293</a:t>
            </a:fld>
            <a:endParaRPr lang="th-TH"/>
          </a:p>
        </p:txBody>
      </p:sp>
      <p:sp>
        <p:nvSpPr>
          <p:cNvPr id="3" name="Rounded Rectangle 2"/>
          <p:cNvSpPr/>
          <p:nvPr/>
        </p:nvSpPr>
        <p:spPr>
          <a:xfrm>
            <a:off x="1979712" y="215454"/>
            <a:ext cx="5941324" cy="1053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4000"/>
              </a:lnSpc>
              <a:defRPr/>
            </a:pPr>
            <a:endParaRPr lang="th-TH" sz="3200" b="1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4000"/>
              </a:lnSpc>
              <a:defRPr/>
            </a:pPr>
            <a:r>
              <a:rPr lang="th-TH" sz="32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2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ต่อรอง</a:t>
            </a:r>
            <a:r>
              <a:rPr lang="th-TH" sz="32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ราคากรณีผู้ชนะราคาเสนอราคา</a:t>
            </a:r>
          </a:p>
          <a:p>
            <a:pPr algn="ctr">
              <a:lnSpc>
                <a:spcPts val="4000"/>
              </a:lnSpc>
              <a:defRPr/>
            </a:pPr>
            <a:r>
              <a:rPr lang="th-TH" sz="32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สูงกว่าวงเงินงบประมาณ </a:t>
            </a:r>
          </a:p>
          <a:p>
            <a:pPr algn="ctr">
              <a:lnSpc>
                <a:spcPts val="4000"/>
              </a:lnSpc>
              <a:defRPr/>
            </a:pPr>
            <a:endParaRPr lang="th-TH" sz="3200" b="1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683568" y="188640"/>
            <a:ext cx="1440160" cy="1368152"/>
          </a:xfrm>
          <a:prstGeom prst="wedgeEllipseCallout">
            <a:avLst>
              <a:gd name="adj1" fmla="val 65844"/>
              <a:gd name="adj2" fmla="val -1990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58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5856" y="1301859"/>
            <a:ext cx="29523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กรณีที่เลือกใช้เกณฑ์ราคา</a:t>
            </a:r>
          </a:p>
          <a:p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   ประกอบเกณฑ์อื่น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544" y="2271930"/>
            <a:ext cx="3744416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sz="19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ให้คณะกรรมการดำเนินการแจ้งผู้ที่เสนอราคารายที่คณะกรรมการเห็นสมควรซื้อหรือจ้าง</a:t>
            </a:r>
          </a:p>
          <a:p>
            <a:pPr algn="ctr">
              <a:buFont typeface="Arial" pitchFamily="34" charset="0"/>
              <a:buChar char="•"/>
            </a:pPr>
            <a:r>
              <a:rPr lang="th-TH" sz="19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ผ่านระบบประกวดราคาอิเล็กทรอนิกส์เพื่อต่อรองราคาให้ต่ำสุดเท่าที่จะทำได้</a:t>
            </a:r>
          </a:p>
          <a:p>
            <a:pPr algn="ctr">
              <a:buFont typeface="Arial" pitchFamily="34" charset="0"/>
              <a:buChar char="•"/>
            </a:pPr>
            <a:r>
              <a:rPr lang="th-TH" sz="19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หากผู้ที่เสนอราคารายนั้นยอมลดราคาและยื่นใบเสนอราคาผ่านระบบประกวดราคาอิเล็กทรอนิกส์แล้ว ราคาที่เสนอใหม่ไม่สูงกว่าวงเงินที่จะซื้อหรือจ้าง หรือสูงกว่าแต่ส่วนที่สูงกว่านั้นไม่เกินร้อยละสิบของวงเงินที่จะซื้อหรือจ้าง หรือต่อรองราคาแล้วไม่ยอมลดราคาลงอีก แต่ส่วนที่สูงกว่านั้นไม่เกินร้อยละสิบของวงเงินที่จะซื้อหรือจ้าง</a:t>
            </a:r>
          </a:p>
          <a:p>
            <a:pPr algn="ctr">
              <a:buFont typeface="Arial" pitchFamily="34" charset="0"/>
              <a:buChar char="•"/>
            </a:pPr>
            <a:r>
              <a:rPr lang="th-TH" sz="19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ถ้าเห็นว่าราคาดังกล่าวเป็นราคาที่เหมาะสม ก็ให้เสนอซื้อหรือจ้างจากผู้ที่เสนอราคารายนั้น</a:t>
            </a:r>
            <a:endParaRPr lang="th-TH" sz="1900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32-Point Star 6"/>
          <p:cNvSpPr/>
          <p:nvPr/>
        </p:nvSpPr>
        <p:spPr>
          <a:xfrm>
            <a:off x="1979712" y="1412776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240" y="1340768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2060848"/>
            <a:ext cx="410445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หากดำเนินการตามวรรคหนึ่งแล้วไม่ได้ผล</a:t>
            </a:r>
          </a:p>
          <a:p>
            <a:pPr algn="ctr">
              <a:buFont typeface="Arial" pitchFamily="34" charset="0"/>
              <a:buChar char="•"/>
            </a:pP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ให้เสนอความเห็นต่อหัวหน้าหน่วยงานของรัฐ</a:t>
            </a:r>
            <a:b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ผ่านหัวหน้าเจ้าหน้าที่เพื่อประกอบการใช้ดุลพินิจว่าจะขอเงินเพิ่มเติม หรือยกเลิกการซื้อหรือจ้างในครั้งนั้น</a:t>
            </a:r>
            <a:b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และดำเนินการประกวดราคาอิเล็กทรอนิกส์ใหม่</a:t>
            </a:r>
          </a:p>
          <a:p>
            <a:pPr algn="ctr">
              <a:buFont typeface="Arial" pitchFamily="34" charset="0"/>
              <a:buChar char="•"/>
            </a:pP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แต่หากหัวหน้าหน่วยงานของรัฐพิจารณาแล้วเห็นว่า </a:t>
            </a:r>
            <a:b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การดำเนินการประกวดราคาอิเล็กทรอนิกส์ใหม่อาจไม่ได้ผลดี จะสั่งให้ดำเนินการซื้อหรือจ้างโดยวิธีคัดเลือกตามมาตรา 56 วรรคหนึ่ง (1) (ก) หรือวิธีเฉพาะเจาะจงตามมาตรา 56 วรรคหนึ่ง (2) (ก) แล้วแต่กรณีก็ได้</a:t>
            </a:r>
          </a:p>
          <a:p>
            <a:pPr algn="ctr">
              <a:buFont typeface="Arial" pitchFamily="34" charset="0"/>
              <a:buChar char="•"/>
            </a:pP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เว้นแต่หน่วยงานของรัฐจะดำเนินการซื้อหรือจ้างโดยวิธีคัดเลือกหรือวิธีเฉพาะเจาะจงด้วยเหตุอื่น ให้เริ่มกระบวนการซื้อหรือจ้างใหม่โดยการจัดทำรายงานขอซื้อหรือขอจ้างตามข้อ 22</a:t>
            </a:r>
            <a:endParaRPr lang="th-TH" sz="19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019" y="3715892"/>
            <a:ext cx="871597" cy="1585316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251520" y="1264199"/>
            <a:ext cx="4464496" cy="23088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ให้นำความในข้อ 42 มาใช้บังคับกับการประกาศผลผู้ชนะการซื้อหรือจ้างโดยวิธีประกวดราคาอิเล็กทรอนิกส์ โดยอนุโลม</a:t>
            </a:r>
            <a:endParaRPr lang="th-TH" sz="32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788024" y="1285860"/>
            <a:ext cx="4104456" cy="2354856"/>
          </a:xfrm>
          <a:prstGeom prst="roundRect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42</a:t>
            </a:r>
            <a:r>
              <a:rPr lang="th-TH" sz="2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เมื่อหัวหน้าหน่วยงานฯ เห็นชอบและอนุมัติสั่งซื้อ/จ้างแล้ว</a:t>
            </a:r>
          </a:p>
          <a:p>
            <a:pPr algn="ctr"/>
            <a:r>
              <a:rPr lang="th-TH" sz="2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9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9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sz="29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sz="2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9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sz="2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ประกาศผลผู้ชนะ</a:t>
            </a:r>
            <a:endParaRPr lang="th-TH" sz="29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29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547664" y="3933056"/>
            <a:ext cx="2448272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ประกาศในเว็บไซต์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428728" y="4782902"/>
            <a:ext cx="7463752" cy="662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ปิดประกาศ โดยเปิดเผย ณ สถานที่ปิดประกาศของหน่วยงานของรัฐนั้น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971110" y="5589240"/>
            <a:ext cx="7921370" cy="648072"/>
          </a:xfrm>
          <a:prstGeom prst="roundRect">
            <a:avLst/>
          </a:prstGeom>
          <a:solidFill>
            <a:srgbClr val="CC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แจ้งให้ผู้เสนอราคาทุกรายทราบผ่านทางจดหมายอิเล็กทรอนิกส์ (</a:t>
            </a:r>
            <a:r>
              <a:rPr lang="en-US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e - mail)</a:t>
            </a:r>
            <a:endParaRPr lang="th-TH" sz="2600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499992" y="3933056"/>
            <a:ext cx="4392488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ระบบเครือข่ายสารสนเทศ ของกรมบัญชีกลาง</a:t>
            </a:r>
            <a:endParaRPr lang="en-US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ของหน่วยงานของรัฐ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3995936" y="4077072"/>
            <a:ext cx="432048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294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ลูกศรลง 16"/>
          <p:cNvSpPr/>
          <p:nvPr/>
        </p:nvSpPr>
        <p:spPr>
          <a:xfrm>
            <a:off x="2555776" y="3573016"/>
            <a:ext cx="418938" cy="357760"/>
          </a:xfrm>
          <a:prstGeom prst="downArrow">
            <a:avLst>
              <a:gd name="adj1" fmla="val 50000"/>
              <a:gd name="adj2" fmla="val 52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32-Point Star 17"/>
          <p:cNvSpPr/>
          <p:nvPr/>
        </p:nvSpPr>
        <p:spPr>
          <a:xfrm>
            <a:off x="971600" y="4725144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32-Point Star 19"/>
          <p:cNvSpPr/>
          <p:nvPr/>
        </p:nvSpPr>
        <p:spPr>
          <a:xfrm>
            <a:off x="1115616" y="3933056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32-Point Star 20"/>
          <p:cNvSpPr/>
          <p:nvPr/>
        </p:nvSpPr>
        <p:spPr>
          <a:xfrm>
            <a:off x="527582" y="5517232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23728" y="283295"/>
            <a:ext cx="48245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การประกาศผลผู้ชนะ </a:t>
            </a:r>
            <a:endParaRPr lang="th-TH" sz="44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3" name="คำบรรยายภาพแบบวงรี 3"/>
          <p:cNvSpPr/>
          <p:nvPr/>
        </p:nvSpPr>
        <p:spPr>
          <a:xfrm>
            <a:off x="6588224" y="116632"/>
            <a:ext cx="1512168" cy="1440160"/>
          </a:xfrm>
          <a:prstGeom prst="wedgeEllipseCallout">
            <a:avLst>
              <a:gd name="adj1" fmla="val -69897"/>
              <a:gd name="adj2" fmla="val -620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59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254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นานาชาต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3789040"/>
            <a:ext cx="2143125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646330" y="4149080"/>
            <a:ext cx="7886110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3)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ให้นำความ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ในข้อ 44 ถึงข้อ 59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มา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ใช้บังคับ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กับ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ประกวดราคานานาชาติด้วย โดยอนุโลม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เว้นแต่ </a:t>
            </a:r>
          </a:p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เผยแพร่ประกาศและเอกสารเชิญชวนให้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เผยแพร่</a:t>
            </a:r>
          </a:p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ติดต่อกันไม่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น้อยกว่า </a:t>
            </a:r>
            <a:r>
              <a:rPr lang="en-US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30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วันทำการ 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55776" y="332656"/>
            <a:ext cx="6552728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การซื้อหรือ</a:t>
            </a:r>
            <a:r>
              <a:rPr lang="th-TH" sz="3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จ้างโดยการประกวดราคา</a:t>
            </a:r>
            <a:r>
              <a:rPr lang="th-TH" sz="3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นานาชาติ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295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899592" y="332656"/>
            <a:ext cx="1512168" cy="1440160"/>
          </a:xfrm>
          <a:prstGeom prst="wedgeEllipseCallout">
            <a:avLst>
              <a:gd name="adj1" fmla="val 70569"/>
              <a:gd name="adj2" fmla="val -752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60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1260049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ให้ดำเนินการดังนี้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560" y="2852936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(2) การจัดทำเอกสารซื้อหรือจ้างโดยวิธีประกวดราคานานาชาติพร้อมประกาศเผยแพร่ ให้อยู่ในดุลพินิจของหน่วยงานของรัฐที่จะพิจารณาว่าจะจัดทำเป็นภาษาไทยหรือภาษาอังกฤษก็ได้</a:t>
            </a:r>
            <a:endParaRPr lang="th-TH" b="1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560" y="1916832"/>
            <a:ext cx="8532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Both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ให้หน่วยงานของรัฐ จัดทำร่างขอบเขตของงาน หรือรายละเอียด    </a:t>
            </a:r>
          </a:p>
          <a:p>
            <a:pPr marL="514350" indent="-514350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คุณลักษณะเฉพาะหรือแบบรูปรายการงานก่อสร้าง แล้วแต่กรณีตามข้อ 2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341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296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1691680" y="1988840"/>
            <a:ext cx="583264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วิธีคัดเลือก </a:t>
            </a:r>
            <a:endParaRPr lang="th-TH" sz="54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3501008"/>
            <a:ext cx="9144000" cy="57606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3645024"/>
            <a:ext cx="9144000" cy="720080"/>
          </a:xfrm>
          <a:prstGeom prst="bentConnector3">
            <a:avLst>
              <a:gd name="adj1" fmla="val 4687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57158" y="1600339"/>
            <a:ext cx="8429684" cy="4708981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lang="th-TH" sz="2000" b="1" dirty="0" smtClean="0"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   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1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</a:t>
            </a:r>
            <a:r>
              <a:rPr kumimoji="0" lang="th-TH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จัดทำหนังสือเชิญชวน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ผู้ประกอบการที่มีคุณสมบัติตรงตามเงื่อนไขที่หน่วยงานของรัฐกำหนด ไม่น้อยกว่า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Cordia New" pitchFamily="34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3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ราย ให้เข้ายื่นข้อเสนอ เว้นแต่ในงานนั้นมีผู้ประกอบการที่มีคุณสมบัติตรงตามที่กำหนดน้อยกว่า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3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ราย โดยให้คำนึงถึงการไม่มีผลประโยชน์ร่วมกันของผู้ที่เข้ายื่นข้อเสนอ พร้อมจัดทำบัญชีรายชื่อผู้ประกอบการที่คณะกรรมการมีหนังสือเชิญชวน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lang="th-TH" sz="2000" b="1" dirty="0" smtClean="0"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   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2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การยื่นซองข้อเสนอและการรับซองข้อเสนอ ให้ดำเนินการตามข้อ </a:t>
            </a:r>
            <a:r>
              <a:rPr lang="en-US" sz="2000" b="1" dirty="0" smtClean="0">
                <a:solidFill>
                  <a:schemeClr val="tx1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68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โดยอนุโลม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lang="th-TH" sz="2000" b="1" dirty="0" smtClean="0"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   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(3) เมื่อถึงกำหนดวัน เวลาการรับซองข้อเสนอ ให้รับซองข้อเสนอของผู้ยื่นข้อเสนอเฉพาะรายที่คณะกรรมการได้มีหนังสือเชิญชวนเท่านั้น พร้อมจัดทำบัญชีรายชื่อผู้มายื่นข้อเสนอ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lang="th-TH" sz="2000" b="1" dirty="0" smtClean="0"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         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เมื่อพ้นกำหนดเวลารับซองข้อเสนอ ห้ามรับเอกสารหลักฐานต่าง ๆ และพัสดุตัวอย่าง ตามเงื่อนไขที่กำหนดในหนังสือเชิญชวนเพิ่มเติมจากผู้ยื่นข้อเสนอ เว้นแต่ กรณีการซื้อหรือจ้างใดมีรายละเอียดที่มีความจำเป็นโดยสภาพของการซื้อหรือจ้างที่จะต้องให้ผู้ยื่นข้อเสนอนำตัวอย่างพัสดุมาแสดงเพื่อทดลอง หรือทดสอบ หรือนำเสนองาน หรือให้ผู้ยื่นข้อเสนอนำเอกสารหรือรายละเอียดมาส่งภายหลังจากวันยื่นซองข้อเสนอ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lang="th-TH" sz="2000" b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(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4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)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เมื่อถึงกำหนดวัน เวลาการเปิดซองข้อเสนอ ให้คณะกรรมการดำเนินการเปิดซองข้อเสนอ และตรวจสอบเอกสารหลักฐานต่าง ๆ ของผู้ยื่นข้อเสนอทุกราย แล้วให้กรรมการทุกคนลงลายมือชื่อกำกับไว้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ในใบเสนอราคาและเอกสารประกอบการเสนอราคาของผู้ยื่นข้อเสนอทุกแผ่นและให้นำความในข้อ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55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(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2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 – (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4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 มาใช้บังคับกับการดำเนินการพิจารณาคัดเลือกผู้ชนะการซื้อหรือจ้างหรือผู้ได้รับการคัดเลือกของคณะกรรมการโดยอนุโลม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297</a:t>
            </a:fld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3504420" y="56818"/>
            <a:ext cx="2435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วิธีคัดเลือก </a:t>
            </a:r>
            <a:endParaRPr lang="th-TH" sz="40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คำบรรยายภาพแบบวงรี 3"/>
          <p:cNvSpPr/>
          <p:nvPr/>
        </p:nvSpPr>
        <p:spPr>
          <a:xfrm>
            <a:off x="539552" y="116632"/>
            <a:ext cx="1512168" cy="1440160"/>
          </a:xfrm>
          <a:prstGeom prst="wedgeEllipseCallout">
            <a:avLst>
              <a:gd name="adj1" fmla="val 63640"/>
              <a:gd name="adj2" fmla="val -91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74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7744" y="548680"/>
            <a:ext cx="6660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00113" algn="l"/>
                <a:tab pos="1169988" algn="l"/>
              </a:tabLst>
            </a:pP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เมื่อหัวหน้าหน่วยงานของรัฐให้ความเห็นชอบรายงานขอซื้อหรือขอจ้างตามข้อ </a:t>
            </a:r>
            <a:r>
              <a:rPr lang="en-US" sz="2400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22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แล้ว 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ให้คณะกรรมการซื้อหรือจ้างโดยวิธีคัดเลือก 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ดำเนินการดังต่อไปนี้</a:t>
            </a:r>
            <a:endParaRPr lang="en-US" sz="24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298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9552" y="476672"/>
            <a:ext cx="806489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หนังสือ ที่ </a:t>
            </a:r>
            <a:r>
              <a:rPr lang="th-TH" sz="3200" b="1" dirty="0" err="1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 0405.2/ว 258 </a:t>
            </a:r>
            <a:r>
              <a:rPr lang="th-TH" sz="3200" b="1" dirty="0" err="1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4 มิ.ย. 2561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7784" y="3989382"/>
            <a:ext cx="6048672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กรณีที่หน่วยงานของรัฐเลือกใช้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“เกณฑ์ราคาประกอบเกณฑ์อื่น”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หากปรากฏว่ามีผู้ได้คะแนนรวมสูงสุดเท่ากันหลายราย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ให้พิจารณาผู้ที่ได้คะแนนคุณภาพมากที่สุด</a:t>
            </a:r>
          </a:p>
        </p:txBody>
      </p:sp>
      <p:pic>
        <p:nvPicPr>
          <p:cNvPr id="13" name="Picture 12" descr="กรรมการ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036" y="2924944"/>
            <a:ext cx="1965715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555776" y="1613118"/>
            <a:ext cx="6048672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กรณีที่หน่วยงานของรัฐเลือกใช้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“เกณฑ์ราคา”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หากปรากฏว่ามีผู้เสนอราคาต่ำสุดเท่ากันหลายราย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ให้พิจารณาผู้เสนอราคาต่ำสุดทุกราย มาเสนอราคาใหม่พร้อมกัน ด้วยวิธียื่นซองเสนอราคา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299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0385" name="Rectangle 1"/>
          <p:cNvSpPr>
            <a:spLocks noChangeArrowheads="1"/>
          </p:cNvSpPr>
          <p:nvPr/>
        </p:nvSpPr>
        <p:spPr bwMode="auto">
          <a:xfrm>
            <a:off x="467544" y="2769309"/>
            <a:ext cx="8280920" cy="3108543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ในกรณีที่ไม่มีผู้ยื่นข้อเสนอหรือมีแต่ไม่ถูกต้องตรงตามเงื่อนไขที่กำหนดในหนังสือเชิญชวน ให้เสนอหัวหน้าหน่วยงานของรัฐผ่านหัวหน้าเจ้าหน้าที่เพื่อยกเลิกการคัดเลือกครั้งนั้น และจะดำเนินการใหม่โดยวิธี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เฉพาะเจาะจงตามมาตรา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56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วรรคหนึ่ง (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2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) (ก)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ก็ได้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ถ้าปรากฏว่าราคาของผู้ยื่นข้อเสนอที่คณะกรรมการเห็นสมควรซื้อหรือจ้างยังสูงกว่าวงเงินที่จะซื้อหรือจ้าง ให้คณะกรรมการเรียกผู้ยื่นข้อเสนอรายนั้นมาต่อรองราคา โดยให้ดำเนินการตามข้อ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57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หรือข้อ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58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แล้วแต่กรณี โดยอนุโลม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576428" y="355303"/>
            <a:ext cx="24357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วิธีคัดเลือก </a:t>
            </a:r>
            <a:endParaRPr lang="th-TH" sz="4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755576" y="116632"/>
            <a:ext cx="1512168" cy="1440160"/>
          </a:xfrm>
          <a:prstGeom prst="wedgeEllipseCallout">
            <a:avLst>
              <a:gd name="adj1" fmla="val 56711"/>
              <a:gd name="adj2" fmla="val 3281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75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9552" y="1179909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                       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หากปรากฏว่ามีผู้ยื่นข้อเสนอเพียงรายเดียวหรือมีผู้ยื่นข้อเสนอหลายรายแต่ถูกต้องตรงตามเงื่อนไขที่กำหนดในหนังสือเชิญชวนเพียงรายเดียว ให้คณะกรรมการดำเนินการตามข้อ </a:t>
            </a:r>
            <a:r>
              <a:rPr lang="en-US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56</a:t>
            </a:r>
            <a:r>
              <a:rPr lang="th-TH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โดยอนุโลม</a:t>
            </a:r>
            <a:endParaRPr lang="th-TH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395536" y="1988840"/>
          <a:ext cx="8229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</a:t>
            </a:fld>
            <a:endParaRPr lang="th-TH"/>
          </a:p>
        </p:txBody>
      </p:sp>
      <p:sp>
        <p:nvSpPr>
          <p:cNvPr id="5" name="สี่เหลี่ยมผืนผ้า 43"/>
          <p:cNvSpPr/>
          <p:nvPr/>
        </p:nvSpPr>
        <p:spPr>
          <a:xfrm>
            <a:off x="2339752" y="116632"/>
            <a:ext cx="6715472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th-TH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กฎหมาย ระเบียบ ด้านการพัสดุ</a:t>
            </a:r>
            <a:endParaRPr lang="th-TH" sz="4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6" name="ตัวเชื่อมต่อตรง 51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39552" y="930786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พระราชบัญญัติการจัดซื้อจัดจ้างและการบริหารพัสดุภาครัฐ พ.ศ.2560</a:t>
            </a:r>
          </a:p>
        </p:txBody>
      </p:sp>
      <p:sp>
        <p:nvSpPr>
          <p:cNvPr id="11" name="Up Arrow 10"/>
          <p:cNvSpPr/>
          <p:nvPr/>
        </p:nvSpPr>
        <p:spPr>
          <a:xfrm>
            <a:off x="4067944" y="1412776"/>
            <a:ext cx="792088" cy="432048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แนวทางปฏิบัติในการจัดหาผู้ให้บริการด้านสาธารณูปโภค</a:t>
            </a:r>
            <a:b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หนังสือ ด่วนที่สุด ที่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) 0405.2/ว 260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5 มิ.ย. 2561</a:t>
            </a:r>
            <a:endParaRPr lang="th-TH" sz="28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6" name="Picture 15" descr="ว260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86444"/>
            <a:ext cx="8352928" cy="1322476"/>
          </a:xfrm>
          <a:prstGeom prst="rect">
            <a:avLst/>
          </a:prstGeom>
        </p:spPr>
      </p:pic>
      <p:pic>
        <p:nvPicPr>
          <p:cNvPr id="17" name="Picture 16" descr="ว260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68108"/>
            <a:ext cx="8352928" cy="361875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580112" y="4941168"/>
            <a:ext cx="31683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9552" y="5229200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9552" y="5589240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9552" y="5877272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9552" y="2276872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52" y="2636912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300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1409" name="Rectangle 1"/>
          <p:cNvSpPr>
            <a:spLocks noChangeArrowheads="1"/>
          </p:cNvSpPr>
          <p:nvPr/>
        </p:nvSpPr>
        <p:spPr bwMode="auto">
          <a:xfrm>
            <a:off x="611560" y="1164808"/>
            <a:ext cx="7920880" cy="341632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169988" algn="l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                     ในกรณีการจ้างตามมาตรา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56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วรรคหนึ่ง (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1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) (ช) หากไม่สามารถดำเนินการตามปกติได้ ให้คณะกรรมการแจ้งให้ผู้ประกอบการยื่นซองข้อเสนอด้านเทคนิคเพื่อพิจารณาให้เป็นไปตามความต้องการก่อนพิจารณาด้านราคา แล้วให้คณะกรรมการพิจารณาคัดเลือกข้อเสนอด้านเทคนิคที่ดีที่สุดแล้วจัดลำดับ หลังจากนั้นให้เชิญผู้ที่ยื่นข้อเสนอด้านเทคนิคที่ดีที่สุดมายื่นข้อเสนอด้านราคาและเจรจาต่อรองราคาที่เหมาะสม หากเจรจาไม่ได้ผล ให้เจรจากับผู้ยื่นข้อเสนอด้านเทคนิคที่ดีที่สุดรายถัดไป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169988" algn="l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	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	หากดำเนินการตามวรรคหนึ่ง แล้วไม่ได้ผล ให้เสนอความเห็นต่อหัวหน้าหน่วยงานของรัฐผ่านหัวหน้าเจ้าหน้าที่เพื่อพิจารณายกเลิกการจ้างในครั้งนั้นและจะสั่งให้ดำเนินการใหม่โดยวิธีเฉพาะเจาะจงตามมาตรา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56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วรรคหนึ่ง (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2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) (ก) ก็ได้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4797152"/>
            <a:ext cx="6264696" cy="1384995"/>
          </a:xfrm>
          <a:prstGeom prst="rect">
            <a:avLst/>
          </a:prstGeom>
          <a:ln w="3175"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tabLst>
                <a:tab pos="450850" algn="l"/>
                <a:tab pos="900113" algn="l"/>
                <a:tab pos="1169988" algn="l"/>
              </a:tabLst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ให้นำความในข้อ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42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มาใช้บังคับกับการประกาศผลผู้ชนะการซื้อหรือจ้างหรือผู้ได้รับการคัดเลือกโดยวิธีคัดเลือก โดยอนุโลม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4" name="คำบรรยายภาพแบบวงรี 3"/>
          <p:cNvSpPr/>
          <p:nvPr/>
        </p:nvSpPr>
        <p:spPr>
          <a:xfrm>
            <a:off x="755576" y="188640"/>
            <a:ext cx="1512168" cy="1440160"/>
          </a:xfrm>
          <a:prstGeom prst="wedgeEllipseCallout">
            <a:avLst>
              <a:gd name="adj1" fmla="val 56711"/>
              <a:gd name="adj2" fmla="val 3281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76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47864" y="332656"/>
            <a:ext cx="3299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วิธีคัดเลือก </a:t>
            </a:r>
            <a:endParaRPr lang="th-TH" sz="4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คำบรรยายภาพแบบวงรี 3"/>
          <p:cNvSpPr/>
          <p:nvPr/>
        </p:nvSpPr>
        <p:spPr>
          <a:xfrm>
            <a:off x="7020272" y="4581128"/>
            <a:ext cx="1512168" cy="1440160"/>
          </a:xfrm>
          <a:prstGeom prst="wedgeEllipseCallout">
            <a:avLst>
              <a:gd name="adj1" fmla="val -66747"/>
              <a:gd name="adj2" fmla="val 9671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77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301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2502871" y="2420888"/>
            <a:ext cx="437338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วิธีเฉพาะเจาะจง </a:t>
            </a:r>
            <a:endParaRPr lang="th-TH" sz="54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" name="Elbow Connector 3"/>
          <p:cNvCxnSpPr/>
          <p:nvPr/>
        </p:nvCxnSpPr>
        <p:spPr>
          <a:xfrm flipV="1">
            <a:off x="0" y="3501008"/>
            <a:ext cx="9144000" cy="57606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0" y="3645024"/>
            <a:ext cx="9144000" cy="720080"/>
          </a:xfrm>
          <a:prstGeom prst="bentConnector3">
            <a:avLst>
              <a:gd name="adj1" fmla="val 4687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302</a:t>
            </a:fld>
            <a:endParaRPr lang="th-TH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2008" y="66681"/>
          <a:ext cx="9036496" cy="67466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36304"/>
                <a:gridCol w="6300192"/>
              </a:tblGrid>
              <a:tr h="852332"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เงือนไขวิธีเฉพาะเจาะจง</a:t>
                      </a:r>
                    </a:p>
                    <a:p>
                      <a:pPr algn="ct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พ.ร.บ. มาตรา 56(2)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วิธีปฏิบัติ</a:t>
                      </a:r>
                    </a:p>
                    <a:p>
                      <a:pPr algn="ct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ระเบียบกระทรวงการคลังฯ</a:t>
                      </a:r>
                      <a:r>
                        <a:rPr lang="th-TH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ข้อ 78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344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h-TH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เมื่อหัวหน้าหน่วยงานของรัฐให้ความเห็นชอบรายงานขอซื้อขอจ้างตามข้อ </a:t>
                      </a:r>
                      <a:r>
                        <a:rPr lang="en-US" sz="26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22</a:t>
                      </a:r>
                      <a:r>
                        <a:rPr kumimoji="0" lang="th-TH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แล้ว ให้คณะกรรมการซื้อหรือจ้างโดยวิธีเฉพาะเจาะจง ดำเนินการดังต่อไปนี้</a:t>
                      </a:r>
                      <a:endParaRPr lang="th-TH" sz="26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1342224">
                <a:tc>
                  <a:txBody>
                    <a:bodyPr/>
                    <a:lstStyle/>
                    <a:p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600" b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(1) จัดทำหนังสือเชิญชวน</a:t>
                      </a:r>
                      <a:r>
                        <a:rPr kumimoji="0" lang="th-TH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ผู้ประกอบการที่มีคุณสมบัติตรงตามเงื่อนไขที่หน่วยงานของรัฐกำหนดรายใดรายหนึ่งให้เข้ายื่นข้อเสนอหรือให้เข้ามาเจรจาต่อรองราคา โดยให้ดำเนินการดังต่อไปนี้</a:t>
                      </a:r>
                      <a:endParaRPr lang="th-TH" sz="26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240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(ก) ใช้ทั้งวิธีประกาศเชิญชวนทั่วไปและวิธีคัดเลือก หรือใช้วิธีคัดเลือกแล้ว     แต่ไม่มีผู้ยื่นข้อเสนอ หรือข้อเสนอไม่ได้รับการคัดเลือก</a:t>
                      </a:r>
                      <a:endParaRPr lang="th-TH" sz="2600" b="1" dirty="0" smtClean="0"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5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(ก) กรณีตามมาตรา 56 วรรคหนึ่ง (</a:t>
                      </a:r>
                      <a:r>
                        <a:rPr kumimoji="0" lang="en-US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2</a:t>
                      </a: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) (ก)</a:t>
                      </a:r>
                    </a:p>
                    <a:p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- ให้เชิญผู้ประกอบการที่มีอาชีพขายหรือรับจ้างนั้นโดยตรงหรือจาก ผู้ยื่นข้อเสนอในการซื้อหรือจ้างโดยวิธีประกาศเชิญชวนทั่วไปหรือวิธีคัดเลือกซึ่งถูกยกเลิกไป (ถ้ามี) ให้มายื่นเสนอราคา</a:t>
                      </a:r>
                    </a:p>
                    <a:p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- ทั้งนี้ หากเห็นว่าผู้ประกอบการรายที่เห็นสมควรซื้อหรือจ้างเสนอราคาสูงกว่าราคาในท้องตลาด หรือราคาที่ประมาณได้ หรือราคาที่คณะกรรมการเห็นสมควร ให้ต่อรองราคาลงเท่าที่จะทำได้</a:t>
                      </a:r>
                      <a:endParaRPr lang="th-TH" sz="25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B7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คณะกรรมก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2803775" cy="16051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31640" y="1628800"/>
            <a:ext cx="57606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303</a:t>
            </a:fld>
            <a:endParaRPr lang="th-TH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2008" y="66681"/>
          <a:ext cx="9036496" cy="6217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79912"/>
                <a:gridCol w="5256584"/>
              </a:tblGrid>
              <a:tr h="852332"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เงือนไขวิธีเฉพาะเจาะจง</a:t>
                      </a:r>
                    </a:p>
                    <a:p>
                      <a:pPr algn="ct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พ.ร.บ. มาตรา 56(2)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วิธีปฏิบัติ</a:t>
                      </a:r>
                    </a:p>
                    <a:p>
                      <a:pPr algn="ctr"/>
                      <a:r>
                        <a:rPr lang="th-TH" sz="2600" b="1" dirty="0" smtClean="0">
                          <a:latin typeface="EucrosiaUPC" pitchFamily="18" charset="-34"/>
                          <a:cs typeface="EucrosiaUPC" pitchFamily="18" charset="-34"/>
                        </a:rPr>
                        <a:t>ระเบียบกระทรวงการคลังฯ</a:t>
                      </a:r>
                      <a:r>
                        <a:rPr lang="th-TH" sz="26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ข้อ 78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28384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6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(ค) มีผู้ประกอบการที่มีคุณสมบัติโดยตรงเพียงรายเดียว หรือผู้ประกอบการ  ซึ่งเป็นตัวแทนจำหน่ายหรือ</a:t>
                      </a:r>
                      <a:br>
                        <a:rPr lang="th-TH" altLang="th-TH" sz="26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</a:br>
                      <a:r>
                        <a:rPr lang="th-TH" altLang="th-TH" sz="26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ตัวแทนผู้ให้บริการโดยชอบด้วยกฎหมายเพียงรายเดียวในประเทศ และไม่มีพัสดุอื่นที่จะใช้ทดแทนได้</a:t>
                      </a:r>
                      <a:endParaRPr lang="th-TH" sz="26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(ข) กรณีตามมาตรา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56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 วรรคหนึ่ง (2) (ค) (ง) </a:t>
                      </a:r>
                    </a:p>
                    <a:p>
                      <a:pPr>
                        <a:buFont typeface="Courier New" pitchFamily="49" charset="0"/>
                        <a:buChar char="o"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 ให้เชิญผู้ประกอบการที่มีอาชีพขายหรือรับจ้างนั้นโดยตรงมายื่นเสนอราคา</a:t>
                      </a:r>
                    </a:p>
                    <a:p>
                      <a:pPr>
                        <a:buFont typeface="Courier New" pitchFamily="49" charset="0"/>
                        <a:buChar char="o"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 หากเห็นว่าราคาที่เสนอนั้นยังสูงกว่าราคาในท้องถิ่น หรือราคาที่ประมาณได้ หรือราคาที่คณะกรรมการเห็นสมควร ให้ต่อรองราคาลงเท่าที่  จะทำได้</a:t>
                      </a:r>
                      <a:endParaRPr lang="th-TH" sz="2600" b="1" dirty="0">
                        <a:solidFill>
                          <a:srgbClr val="0000FF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solidFill>
                      <a:srgbClr val="FFFFB7"/>
                    </a:solidFill>
                  </a:tcPr>
                </a:tc>
              </a:tr>
              <a:tr h="13422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600" b="1" dirty="0" smtClean="0">
                          <a:solidFill>
                            <a:srgbClr val="006600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(ง) มีความจำเป็นต้องใช้พัสดุโดยฉุกเฉินเนื่องจากเกิดอุบัติภัยหรือภัยธรรมชาติ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          </a:r>
                      <a:endParaRPr lang="th-TH" sz="2600" b="1" dirty="0">
                        <a:solidFill>
                          <a:srgbClr val="006600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6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บุคคลหนึ่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4596359"/>
            <a:ext cx="2088232" cy="1699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304</a:t>
            </a:fld>
            <a:endParaRPr lang="th-TH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2008" y="66680"/>
          <a:ext cx="9036496" cy="64910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03848"/>
                <a:gridCol w="5832648"/>
              </a:tblGrid>
              <a:tr h="848915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เงือนไขวิธีเฉพาะเจาะจง</a:t>
                      </a:r>
                    </a:p>
                    <a:p>
                      <a:pPr algn="ctr"/>
                      <a:r>
                        <a:rPr lang="th-TH" sz="2400" b="1" dirty="0" smtClean="0">
                          <a:latin typeface="EucrosiaUPC" pitchFamily="18" charset="-34"/>
                          <a:cs typeface="EucrosiaUPC" pitchFamily="18" charset="-34"/>
                        </a:rPr>
                        <a:t>พ.ร.บ. มาตรา 56(2)</a:t>
                      </a:r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EucrosiaUPC" pitchFamily="18" charset="-34"/>
                          <a:cs typeface="EucrosiaUPC" pitchFamily="18" charset="-34"/>
                        </a:rPr>
                        <a:t>วิธีปฏิบัติ</a:t>
                      </a:r>
                    </a:p>
                    <a:p>
                      <a:pPr algn="ctr"/>
                      <a:r>
                        <a:rPr lang="th-TH" sz="2400" b="1" dirty="0" smtClean="0">
                          <a:latin typeface="EucrosiaUPC" pitchFamily="18" charset="-34"/>
                          <a:cs typeface="EucrosiaUPC" pitchFamily="18" charset="-34"/>
                        </a:rPr>
                        <a:t>ระเบียบกระทรวงการคลังฯ</a:t>
                      </a:r>
                      <a:r>
                        <a:rPr lang="th-TH" sz="24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ข้อ 78</a:t>
                      </a:r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25134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3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(จ) 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เพิ่มเติม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          </a:r>
                      <a:endParaRPr lang="th-TH" sz="2300" b="1" dirty="0">
                        <a:solidFill>
                          <a:schemeClr val="tx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th-TH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(ค) กรณีตามมาตรา </a:t>
                      </a: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56</a:t>
                      </a:r>
                      <a:r>
                        <a:rPr kumimoji="0" lang="th-TH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 วรรคหนึ่ง (2) (จ)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th-TH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ให้เจรจากับผู้ประกอบการรายเดิมตามสัญญาหรือข้อตกลงซึ่งยังไม่สิ้นสุดระยะเวลาส่งมอบ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th-TH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 เพื่อขอให้มีการซื้อหรือจ้างตามรายละเอียด และราคาที่ต่ำกว่าหรือราคาเดิมภายใต้เงื่อนไขที่ดีกว่าหรือเงื่อนไขเดิม โดยคำนึงถึงราคาต่อหน่วยตามสัญญาเดิม (ถ้ามี) เพื่อให้เกิดประโยชน์สูงสุดต่อหน่วยงานของรัฐ</a:t>
                      </a:r>
                      <a:endParaRPr lang="th-TH" sz="2300" b="1" dirty="0">
                        <a:solidFill>
                          <a:schemeClr val="tx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B7"/>
                    </a:solidFill>
                  </a:tcPr>
                </a:tc>
              </a:tr>
              <a:tr h="1480493">
                <a:tc>
                  <a:txBody>
                    <a:bodyPr/>
                    <a:lstStyle/>
                    <a:p>
                      <a:r>
                        <a:rPr lang="th-TH" altLang="th-TH" sz="2300" b="1" dirty="0" smtClean="0"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(ฉ) เป็นพัสดุที่จะขายทอดตลาด โดยหน่วยงานของรัฐ องค์การระหว่างประเทศ หรือหน่วยงานของต่างประเทศ</a:t>
                      </a:r>
                      <a:endParaRPr lang="th-TH" sz="2300" b="1" dirty="0"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(ง) กรณีตามมาตรา 56 วรรคหนึ่ง (2) (ฉ) ให้ดำเนินการโดยวิธีเจรจาตกลงราคา</a:t>
                      </a:r>
                      <a:endParaRPr lang="th-TH" sz="23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1603506">
                <a:tc>
                  <a:txBody>
                    <a:bodyPr/>
                    <a:lstStyle/>
                    <a:p>
                      <a:r>
                        <a:rPr lang="th-TH" altLang="th-TH" sz="23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(ช) ที่ดินหรือสิ่งปลูกสร้างที่จำเป็นต้องซื้อเฉพาะแห่ง</a:t>
                      </a:r>
                      <a:endParaRPr lang="th-TH" altLang="th-TH" sz="2300" b="1" dirty="0" smtClean="0">
                        <a:solidFill>
                          <a:schemeClr val="tx1"/>
                        </a:solidFill>
                        <a:latin typeface="EucrosiaUPC" pitchFamily="18" charset="-34"/>
                        <a:ea typeface="Times New Roman" panose="02020603050405020304" pitchFamily="18" charset="0"/>
                        <a:cs typeface="EucrosiaUPC" pitchFamily="18" charset="-34"/>
                      </a:endParaRPr>
                    </a:p>
                    <a:p>
                      <a:endParaRPr lang="th-TH" sz="23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kumimoji="0" lang="th-TH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(จ) กรณีตามมาตรา 56 วรรคหนึ่ง (2) (ช) ให้เชิญเจ้าของที่ดินหรือสิ่งปลูกสร้างโดยตรงมาเสนอราคา หากเห็นว่าราคาที่เสนอนั้นยังสูงกว่าราคาในท้องตลาด หรือราคาที่คณะกรรมการเห็นสมควร ให้ต่อรองราคาลงเท่าที่จะทำได้</a:t>
                      </a:r>
                      <a:endParaRPr lang="th-TH" sz="23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305</a:t>
            </a:fld>
            <a:endParaRPr lang="th-TH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2008" y="66680"/>
          <a:ext cx="9036496" cy="6202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7744"/>
                <a:gridCol w="6768752"/>
              </a:tblGrid>
              <a:tr h="777475">
                <a:tc>
                  <a:txBody>
                    <a:bodyPr/>
                    <a:lstStyle/>
                    <a:p>
                      <a:pPr algn="ctr"/>
                      <a:r>
                        <a:rPr lang="th-TH" sz="25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เงือนไขวิธีเฉพาะเจาะจง</a:t>
                      </a:r>
                    </a:p>
                    <a:p>
                      <a:pPr algn="ctr"/>
                      <a:r>
                        <a:rPr lang="th-TH" sz="2500" b="1" dirty="0" smtClean="0">
                          <a:latin typeface="EucrosiaUPC" pitchFamily="18" charset="-34"/>
                          <a:cs typeface="EucrosiaUPC" pitchFamily="18" charset="-34"/>
                        </a:rPr>
                        <a:t>พ.ร.บ. มาตรา 56(2)</a:t>
                      </a:r>
                      <a:endParaRPr lang="th-TH" sz="25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b="1" dirty="0" smtClean="0">
                          <a:latin typeface="EucrosiaUPC" pitchFamily="18" charset="-34"/>
                          <a:cs typeface="EucrosiaUPC" pitchFamily="18" charset="-34"/>
                        </a:rPr>
                        <a:t>วิธีปฏิบัติ</a:t>
                      </a:r>
                    </a:p>
                    <a:p>
                      <a:pPr algn="ctr"/>
                      <a:r>
                        <a:rPr lang="th-TH" sz="2500" b="1" dirty="0" smtClean="0">
                          <a:latin typeface="EucrosiaUPC" pitchFamily="18" charset="-34"/>
                          <a:cs typeface="EucrosiaUPC" pitchFamily="18" charset="-34"/>
                        </a:rPr>
                        <a:t>ระเบียบกระทรวงการคลังฯ</a:t>
                      </a:r>
                      <a:r>
                        <a:rPr lang="th-TH" sz="2500" b="1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ข้อ 78</a:t>
                      </a:r>
                      <a:endParaRPr lang="th-TH" sz="25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</a:tr>
              <a:tr h="22396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5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(ซ) </a:t>
                      </a:r>
                      <a:r>
                        <a:rPr lang="th-TH" sz="2500" b="1" dirty="0" smtClean="0">
                          <a:latin typeface="EucrosiaUPC" pitchFamily="18" charset="-34"/>
                          <a:cs typeface="EucrosiaUPC" pitchFamily="18" charset="-34"/>
                        </a:rPr>
                        <a:t>กรณีอื่นที่กำหนด        ในกฎกระทรวง</a:t>
                      </a:r>
                      <a:endParaRPr lang="th-TH" altLang="th-TH" sz="2500" b="1" dirty="0" smtClean="0">
                        <a:solidFill>
                          <a:schemeClr val="tx1"/>
                        </a:solidFill>
                        <a:latin typeface="EucrosiaUPC" pitchFamily="18" charset="-34"/>
                        <a:ea typeface="Times New Roman" panose="02020603050405020304" pitchFamily="18" charset="0"/>
                        <a:cs typeface="EucrosiaUPC" pitchFamily="18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500" b="1" dirty="0">
                        <a:solidFill>
                          <a:schemeClr val="tx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กฎกระทรวง</a:t>
                      </a:r>
                    </a:p>
                    <a:p>
                      <a:pPr algn="ct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กำหนดพัสดุที่รัฐต้องการส่งเสริมหรือสนับสนุน</a:t>
                      </a:r>
                    </a:p>
                    <a:p>
                      <a:pPr algn="ct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และกำหนดวิธีการจัดซื้อจัดจ้างโดยวิธีคัดเลือกและวิธีเฉพาะเจาะจง</a:t>
                      </a:r>
                    </a:p>
                    <a:p>
                      <a:pPr algn="ct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พ.ศ. 2560</a:t>
                      </a: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หมวด 1 พัสดุส่งเสริมและพัฒนาด้านการเกษตร</a:t>
                      </a: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หมวด 2 พัสดุส่งเสริมวิสาหกิจขนาดกลางและขนาดย่อมและผู้ด้วยโอกาส</a:t>
                      </a: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หมวด 3 พัสดุส่งเสริมการเรียนการสอน</a:t>
                      </a: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หมวด 4 พัสดุส่งเสริมการวิจัยและพัฒนาหรือการให้บริการทางการศึกษา</a:t>
                      </a: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หมวด 5 พัสดุส่งเสริมนวัตกรรม</a:t>
                      </a: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หมวด 6 พัสดุส่งเสริมสุขภาพและสาธารณสุข</a:t>
                      </a: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หมวด 7 พัสดุส่งเสริมความมั่นคงด้านพลังงานและทรัพยากรธรรมชาติ</a:t>
                      </a:r>
                    </a:p>
                    <a:p>
                      <a:pPr algn="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ให้ไว้ ณ วันที่ 23 สิงหาคม พ.ศ. 2560</a:t>
                      </a:r>
                      <a:endParaRPr lang="th-TH" sz="22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850842">
                <a:tc>
                  <a:txBody>
                    <a:bodyPr/>
                    <a:lstStyle/>
                    <a:p>
                      <a:endParaRPr lang="th-TH" sz="25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h-TH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(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2</a:t>
                      </a:r>
                      <a:r>
                        <a:rPr kumimoji="0" lang="th-TH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) </a:t>
                      </a:r>
                      <a:r>
                        <a:rPr kumimoji="0" lang="th-TH" sz="25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จัดทำรายงานผลการพิจารณา </a:t>
                      </a:r>
                      <a:r>
                        <a:rPr kumimoji="0" lang="th-TH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โดยให้นำความในข้อ 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5</a:t>
                      </a:r>
                      <a:r>
                        <a:rPr kumimoji="0" lang="th-TH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5 (4) มาใช้บังคับโดยอนุโลม</a:t>
                      </a:r>
                      <a:endParaRPr lang="th-TH" sz="2500" b="1" dirty="0">
                        <a:solidFill>
                          <a:schemeClr val="tx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B7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306</a:t>
            </a:fld>
            <a:endParaRPr lang="th-TH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2008" y="66680"/>
          <a:ext cx="9036496" cy="66758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23728"/>
                <a:gridCol w="6912768"/>
              </a:tblGrid>
              <a:tr h="123327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เงือนไขวิธีเฉพาะเจาะจง</a:t>
                      </a:r>
                    </a:p>
                    <a:p>
                      <a:pPr algn="ctr"/>
                      <a:r>
                        <a:rPr lang="th-TH" sz="2400" b="1" dirty="0" smtClean="0">
                          <a:latin typeface="EucrosiaUPC" pitchFamily="18" charset="-34"/>
                          <a:cs typeface="EucrosiaUPC" pitchFamily="18" charset="-34"/>
                        </a:rPr>
                        <a:t>พ.ร.บ. มาตรา 56(2)</a:t>
                      </a:r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กฎกระทรวง</a:t>
                      </a:r>
                    </a:p>
                    <a:p>
                      <a:pPr algn="ct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กำหนดวงเงินการจัดซื้อจัดจ้างพัสดุโดยวิธีเฉพาะเจาะจง วงเงินการจัดซื้อจัดจ้าง </a:t>
                      </a:r>
                    </a:p>
                    <a:p>
                      <a:pPr algn="ct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ที่ไม่ทำข้อตกลงเป็นหนังสือ และวงเงินการจัดซื้อจัดจ้างในการแต่งตั้งผู้ตรวจรับพัสดุ</a:t>
                      </a:r>
                    </a:p>
                    <a:p>
                      <a:pPr algn="ctr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พ.ศ. 2560</a:t>
                      </a: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ข้อ 1 การจัดซื้อจัดจ้างสินค้า งานบริการ หรืองานก่อสร้าง ที่มีการผลิต จำหน่าย ก่อสร้าง หรือให้บริการทั่วไป และมีวงเงินในการจัดซื้อจัดจ้างครั้งหนึ่ง</a:t>
                      </a: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ไม่เกิน 500,000 บาท </a:t>
                      </a: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ให้ใช้วิธีเฉพาะเจาะจง</a:t>
                      </a:r>
                    </a:p>
                    <a:p>
                      <a:pPr algn="l"/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ข้อ 2 ..................................................</a:t>
                      </a:r>
                    </a:p>
                    <a:p>
                      <a:pPr algn="r"/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ให้ไว้ ณ วันที่ 23 สิงหาคม พ.ศ. 2560</a:t>
                      </a:r>
                      <a:endParaRPr lang="th-TH" sz="22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  <a:tr h="2417074">
                <a:tc>
                  <a:txBody>
                    <a:bodyPr/>
                    <a:lstStyle/>
                    <a:p>
                      <a:r>
                        <a:rPr lang="th-TH" altLang="th-TH" sz="2200" b="1" dirty="0" smtClean="0"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(ข) การจัดซื้อจัดจ้างพัสดุที่การผลิต จำหน่าย หรือให้บริการทั่วไป และ</a:t>
                      </a:r>
                    </a:p>
                    <a:p>
                      <a:r>
                        <a:rPr lang="th-TH" altLang="th-TH" sz="2200" b="1" dirty="0" smtClean="0"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มีวงเงินในการจัดซื้อจัดจ้างครั้งหนึ่งไม่เกิน</a:t>
                      </a:r>
                      <a:br>
                        <a:rPr lang="th-TH" altLang="th-TH" sz="2200" b="1" dirty="0" smtClean="0"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</a:br>
                      <a:r>
                        <a:rPr lang="th-TH" altLang="th-TH" sz="2200" b="1" dirty="0" smtClean="0"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วงเงินตามที่กำหนด   ในกฎกระทรวง</a:t>
                      </a:r>
                      <a:endParaRPr lang="th-TH" sz="2400" b="1" dirty="0"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22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</a:tr>
              <a:tr h="300413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วิธีปฏิบัติ</a:t>
                      </a:r>
                    </a:p>
                    <a:p>
                      <a:pPr algn="ctr"/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ตามระเบียบกระทรวงการคลังฯ</a:t>
                      </a:r>
                      <a:r>
                        <a:rPr lang="th-TH" sz="24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ข้อ 79</a:t>
                      </a:r>
                      <a:endParaRPr lang="th-TH" sz="2400" b="1" dirty="0" smtClean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  <a:tab pos="1711325" algn="l"/>
                        </a:tabLst>
                      </a:pP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         </a:t>
                      </a: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กรณีตามมาตรา 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56</a:t>
                      </a: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 วรรคหนึ่ง (2) (ข) ให้เจ้าหน้าที่เจรจาตกลงราคากับผู้ประกอบการที่มีอาชีพขายหรือรับจ้างนั้นโดยตรง แล้วให้หัวหน้าเจ้าหน้าที่ซื้อหรือจ้างได้ภายในวงเงินที่ได้รับความเห็นชอบจากหัวหน้าหน่วยงานของรัฐ ตามข้อ </a:t>
                      </a:r>
                      <a:r>
                        <a:rPr lang="en-US" sz="2200" b="1" dirty="0" smtClean="0">
                          <a:solidFill>
                            <a:srgbClr val="0000FF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24</a:t>
                      </a: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ea typeface="Cordia New" pitchFamily="34" charset="-34"/>
                        <a:cs typeface="EucrosiaUPC" pitchFamily="18" charset="-34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  <a:tab pos="1711325" algn="l"/>
                        </a:tabLst>
                      </a:pP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         การซื้อหรือจ้างตามวรรคหนึ่ง ในกรณีที่</a:t>
                      </a:r>
                      <a:r>
                        <a:rPr kumimoji="0" lang="th-TH" sz="2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มีความจำเป็นเร่งด่วน</a:t>
                      </a:r>
                      <a:r>
                        <a:rPr kumimoji="0" lang="th-TH" sz="2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ที่เกิดขึ้นโดยไม่ได้คาดหมายไว้ก่อน</a:t>
                      </a:r>
                      <a:r>
                        <a:rPr kumimoji="0" lang="th-TH" sz="2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และไม่อาจดำเนินการตามปกติได้ทัน </a:t>
                      </a: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ea typeface="Cordia New" pitchFamily="34" charset="-34"/>
                          <a:cs typeface="EucrosiaUPC" pitchFamily="18" charset="-34"/>
                        </a:rPr>
                        <a:t>ให้เจ้าหน้าที่หรือผู้ที่รับผิดชอบในการปฏิบัติงานนั้นดำเนินการไปก่อนแล้วรีบรายงานขอความเห็นชอบต่อหัวหน้าหน่วยงานของรัฐ และเมื่อหัวหน้าหน่วยงานของรัฐให้ความเห็นชอบแล้ว ให้ถือว่ารายงานดังกล่าวเป็นหลักฐานการตรวจรับโดยอนุโลม</a:t>
                      </a:r>
                      <a:endParaRPr lang="th-TH" sz="22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B7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307</a:t>
            </a:fld>
            <a:endParaRPr lang="th-TH"/>
          </a:p>
        </p:txBody>
      </p:sp>
      <p:pic>
        <p:nvPicPr>
          <p:cNvPr id="3" name="Picture 2" descr="เจาะจง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82074"/>
            <a:ext cx="7200800" cy="3272096"/>
          </a:xfrm>
          <a:prstGeom prst="rect">
            <a:avLst/>
          </a:prstGeom>
        </p:spPr>
      </p:pic>
      <p:pic>
        <p:nvPicPr>
          <p:cNvPr id="4" name="Picture 3" descr="เจาะจง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1" y="3501008"/>
            <a:ext cx="7344817" cy="285694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520" y="260648"/>
            <a:ext cx="1224136" cy="600164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endParaRPr lang="th-TH" sz="2400" b="1" dirty="0" smtClean="0">
              <a:solidFill>
                <a:srgbClr val="0000FF"/>
              </a:solidFill>
              <a:latin typeface="EucrosiaUPC" pitchFamily="18" charset="-34"/>
              <a:ea typeface="Cordia New" pitchFamily="34" charset="-34"/>
              <a:cs typeface="EucrosiaUPC" pitchFamily="18" charset="-34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endParaRPr lang="th-TH" sz="3200" b="1" dirty="0" smtClean="0">
              <a:solidFill>
                <a:srgbClr val="0000FF"/>
              </a:solidFill>
              <a:latin typeface="EucrosiaUPC" pitchFamily="18" charset="-34"/>
              <a:ea typeface="Cordia New" pitchFamily="34" charset="-34"/>
              <a:cs typeface="EucrosiaUPC" pitchFamily="18" charset="-34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การตั้งคณะ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กรรมการซื้อหรือจ้างในวิธีเฉพาะ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เจาะจง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ตามข้อ 79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ctrTitle"/>
          </p:nvPr>
        </p:nvSpPr>
        <p:spPr bwMode="auto">
          <a:xfrm>
            <a:off x="546100" y="508000"/>
            <a:ext cx="8204200" cy="736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th-TH" sz="4400" b="1" cap="none" dirty="0" smtClean="0">
                <a:solidFill>
                  <a:schemeClr val="bg1"/>
                </a:solidFill>
                <a:effectLst/>
                <a:latin typeface="EucrosiaUPC" pitchFamily="18" charset="-34"/>
                <a:cs typeface="EucrosiaUPC" pitchFamily="18" charset="-34"/>
              </a:rPr>
              <a:t>การดำเนินการโดยวิธีตกลงราคา </a:t>
            </a:r>
            <a:r>
              <a:rPr lang="th-TH" sz="2100" b="1" cap="none" dirty="0" smtClean="0">
                <a:solidFill>
                  <a:schemeClr val="bg1"/>
                </a:solidFill>
                <a:effectLst/>
                <a:latin typeface="EucrosiaUPC" pitchFamily="18" charset="-34"/>
                <a:cs typeface="EucrosiaUPC" pitchFamily="18" charset="-34"/>
              </a:rPr>
              <a:t>(1)</a:t>
            </a:r>
            <a:r>
              <a:rPr lang="th-TH" sz="4400" b="1" cap="none" dirty="0" smtClean="0">
                <a:solidFill>
                  <a:schemeClr val="bg1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3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85775-F1D0-4036-BEA5-CC3D5E0E5216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308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79512" y="188640"/>
            <a:ext cx="8784976" cy="100811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วิธีเฉพาะเจาะจงตามมาตรา 56(2)(ข)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กรณีวงเงินไม่เกิน 5 แสนบาท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ประกอบระเบียบกระทรวงการคลังฯ ข้อ 79 วรรคหนึ่ง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0813" y="1354139"/>
            <a:ext cx="8688388" cy="4951414"/>
            <a:chOff x="167" y="853"/>
            <a:chExt cx="5473" cy="3119"/>
          </a:xfrm>
        </p:grpSpPr>
        <p:sp>
          <p:nvSpPr>
            <p:cNvPr id="33798" name="Rectangle 5"/>
            <p:cNvSpPr>
              <a:spLocks noChangeArrowheads="1"/>
            </p:cNvSpPr>
            <p:nvPr/>
          </p:nvSpPr>
          <p:spPr bwMode="auto">
            <a:xfrm>
              <a:off x="3564" y="2160"/>
              <a:ext cx="1488" cy="499"/>
            </a:xfrm>
            <a:prstGeom prst="rect">
              <a:avLst/>
            </a:prstGeom>
            <a:solidFill>
              <a:srgbClr val="E6CDFF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799" name="Rectangle 6"/>
            <p:cNvSpPr>
              <a:spLocks noChangeArrowheads="1"/>
            </p:cNvSpPr>
            <p:nvPr/>
          </p:nvSpPr>
          <p:spPr bwMode="auto">
            <a:xfrm>
              <a:off x="2616" y="3339"/>
              <a:ext cx="3024" cy="633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01" name="Text Box 8"/>
            <p:cNvSpPr txBox="1">
              <a:spLocks noChangeArrowheads="1"/>
            </p:cNvSpPr>
            <p:nvPr/>
          </p:nvSpPr>
          <p:spPr bwMode="auto">
            <a:xfrm>
              <a:off x="935" y="1104"/>
              <a:ext cx="1291" cy="410"/>
            </a:xfrm>
            <a:prstGeom prst="rect">
              <a:avLst/>
            </a:prstGeom>
            <a:solidFill>
              <a:srgbClr val="9CF2FE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th-TH" sz="36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เจ้าหน้าที่</a:t>
              </a:r>
              <a:endPara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02" name="Text Box 9"/>
            <p:cNvSpPr txBox="1">
              <a:spLocks noChangeArrowheads="1"/>
            </p:cNvSpPr>
            <p:nvPr/>
          </p:nvSpPr>
          <p:spPr bwMode="auto">
            <a:xfrm>
              <a:off x="630" y="2237"/>
              <a:ext cx="1731" cy="410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th-TH" sz="3600" b="1" dirty="0" smtClean="0">
                  <a:latin typeface="EucrosiaUPC" pitchFamily="18" charset="-34"/>
                  <a:cs typeface="EucrosiaUPC" pitchFamily="18" charset="-34"/>
                </a:rPr>
                <a:t>หัวหน้าเจ้าหน้าที่</a:t>
              </a:r>
              <a:endParaRPr lang="th-TH" sz="36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03" name="Text Box 10"/>
            <p:cNvSpPr txBox="1">
              <a:spLocks noChangeArrowheads="1"/>
            </p:cNvSpPr>
            <p:nvPr/>
          </p:nvSpPr>
          <p:spPr bwMode="auto">
            <a:xfrm>
              <a:off x="415" y="3521"/>
              <a:ext cx="2094" cy="368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th-TH" sz="32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หัวหน้าหน่วยงานของรัฐ</a:t>
              </a:r>
              <a:endParaRPr lang="th-TH" sz="32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04" name="Line 11"/>
            <p:cNvSpPr>
              <a:spLocks noChangeShapeType="1"/>
            </p:cNvSpPr>
            <p:nvPr/>
          </p:nvSpPr>
          <p:spPr bwMode="auto">
            <a:xfrm>
              <a:off x="2340" y="1152"/>
              <a:ext cx="2052" cy="85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05" name="Line 12"/>
            <p:cNvSpPr>
              <a:spLocks noChangeShapeType="1"/>
            </p:cNvSpPr>
            <p:nvPr/>
          </p:nvSpPr>
          <p:spPr bwMode="auto">
            <a:xfrm flipH="1" flipV="1">
              <a:off x="2268" y="1673"/>
              <a:ext cx="1143" cy="475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06" name="AutoShape 13"/>
            <p:cNvSpPr>
              <a:spLocks noChangeArrowheads="1"/>
            </p:cNvSpPr>
            <p:nvPr/>
          </p:nvSpPr>
          <p:spPr bwMode="auto">
            <a:xfrm>
              <a:off x="2472" y="2328"/>
              <a:ext cx="984" cy="356"/>
            </a:xfrm>
            <a:prstGeom prst="leftRightArrow">
              <a:avLst>
                <a:gd name="adj1" fmla="val 50000"/>
                <a:gd name="adj2" fmla="val 55281"/>
              </a:avLst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07" name="Text Box 14"/>
            <p:cNvSpPr txBox="1">
              <a:spLocks noChangeArrowheads="1"/>
            </p:cNvSpPr>
            <p:nvPr/>
          </p:nvSpPr>
          <p:spPr bwMode="auto">
            <a:xfrm>
              <a:off x="167" y="1661"/>
              <a:ext cx="1243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th-TH" sz="2400" b="1" dirty="0" smtClean="0">
                  <a:latin typeface="EucrosiaUPC" pitchFamily="18" charset="-34"/>
                  <a:cs typeface="EucrosiaUPC" pitchFamily="18" charset="-34"/>
                </a:rPr>
                <a:t>รายงานขอซื้อขอจ้าง</a:t>
              </a:r>
            </a:p>
            <a:p>
              <a:pPr algn="ctr" eaLnBrk="0" hangingPunct="0"/>
              <a:r>
                <a:rPr lang="th-TH" sz="2400" b="1" dirty="0" smtClean="0">
                  <a:latin typeface="EucrosiaUPC" pitchFamily="18" charset="-34"/>
                  <a:cs typeface="EucrosiaUPC" pitchFamily="18" charset="-34"/>
                </a:rPr>
                <a:t>(ข้อ </a:t>
              </a:r>
              <a:r>
                <a:rPr lang="en-US" sz="2400" b="1" dirty="0" smtClean="0">
                  <a:latin typeface="EucrosiaUPC" pitchFamily="18" charset="-34"/>
                  <a:cs typeface="EucrosiaUPC" pitchFamily="18" charset="-34"/>
                </a:rPr>
                <a:t>22)</a:t>
              </a:r>
              <a:endParaRPr lang="th-TH" sz="24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08" name="AutoShape 15"/>
            <p:cNvSpPr>
              <a:spLocks noChangeArrowheads="1"/>
            </p:cNvSpPr>
            <p:nvPr/>
          </p:nvSpPr>
          <p:spPr bwMode="auto">
            <a:xfrm>
              <a:off x="481" y="1253"/>
              <a:ext cx="384" cy="379"/>
            </a:xfrm>
            <a:prstGeom prst="star8">
              <a:avLst>
                <a:gd name="adj" fmla="val 28028"/>
              </a:avLst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eaLnBrk="0" hangingPunct="0"/>
              <a:r>
                <a:rPr lang="en-US" sz="2800" b="1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1</a:t>
              </a:r>
              <a:endParaRPr lang="en-US" sz="1600" b="1">
                <a:solidFill>
                  <a:srgbClr val="EEE0AE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3984" name="AutoShape 16"/>
            <p:cNvSpPr>
              <a:spLocks noChangeArrowheads="1"/>
            </p:cNvSpPr>
            <p:nvPr/>
          </p:nvSpPr>
          <p:spPr bwMode="auto">
            <a:xfrm>
              <a:off x="2363" y="1991"/>
              <a:ext cx="362" cy="350"/>
            </a:xfrm>
            <a:prstGeom prst="star8">
              <a:avLst>
                <a:gd name="adj" fmla="val 29046"/>
              </a:avLst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5</a:t>
              </a:r>
              <a:endParaRPr lang="en-US" sz="2000" b="1" dirty="0">
                <a:solidFill>
                  <a:srgbClr val="EEE0A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10" name="AutoShape 17"/>
            <p:cNvSpPr>
              <a:spLocks noChangeArrowheads="1"/>
            </p:cNvSpPr>
            <p:nvPr/>
          </p:nvSpPr>
          <p:spPr bwMode="auto">
            <a:xfrm>
              <a:off x="2347" y="1349"/>
              <a:ext cx="329" cy="328"/>
            </a:xfrm>
            <a:prstGeom prst="star8">
              <a:avLst>
                <a:gd name="adj" fmla="val 28106"/>
              </a:avLst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eaLnBrk="0" hangingPunct="0"/>
              <a:r>
                <a:rPr lang="en-US" sz="2800" b="1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4</a:t>
              </a:r>
              <a:endParaRPr lang="en-US" sz="2800" b="1">
                <a:solidFill>
                  <a:srgbClr val="EEE0AE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11" name="AutoShape 18"/>
            <p:cNvSpPr>
              <a:spLocks noChangeArrowheads="1"/>
            </p:cNvSpPr>
            <p:nvPr/>
          </p:nvSpPr>
          <p:spPr bwMode="auto">
            <a:xfrm rot="1359326">
              <a:off x="2722" y="853"/>
              <a:ext cx="336" cy="285"/>
            </a:xfrm>
            <a:prstGeom prst="star8">
              <a:avLst>
                <a:gd name="adj" fmla="val 28810"/>
              </a:avLst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eaLnBrk="0" hangingPunct="0"/>
              <a:r>
                <a:rPr lang="en-US" sz="2800" b="1" dirty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3</a:t>
              </a:r>
              <a:endParaRPr lang="en-US" sz="1600" b="1" dirty="0">
                <a:solidFill>
                  <a:srgbClr val="EEE0AE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3987" name="Text Box 19"/>
            <p:cNvSpPr txBox="1">
              <a:spLocks noChangeArrowheads="1"/>
            </p:cNvSpPr>
            <p:nvPr/>
          </p:nvSpPr>
          <p:spPr bwMode="auto">
            <a:xfrm rot="1353025">
              <a:off x="3012" y="1214"/>
              <a:ext cx="128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  <a:defRPr/>
              </a:pPr>
              <a:r>
                <a:rPr lang="th-TH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EucrosiaUPC" pitchFamily="18" charset="-34"/>
                  <a:cs typeface="EucrosiaUPC" pitchFamily="18" charset="-34"/>
                </a:rPr>
                <a:t>เจรจาตกลงราคา</a:t>
              </a:r>
              <a:endParaRPr lang="th-TH" b="1" dirty="0">
                <a:effectLst>
                  <a:outerShdw blurRad="38100" dist="38100" dir="2700000" algn="tl">
                    <a:srgbClr val="C0C0C0"/>
                  </a:out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3988" name="AutoShape 20"/>
            <p:cNvSpPr>
              <a:spLocks noChangeArrowheads="1"/>
            </p:cNvSpPr>
            <p:nvPr/>
          </p:nvSpPr>
          <p:spPr bwMode="auto">
            <a:xfrm>
              <a:off x="3432" y="2820"/>
              <a:ext cx="318" cy="351"/>
            </a:xfrm>
            <a:prstGeom prst="star8">
              <a:avLst>
                <a:gd name="adj" fmla="val 29046"/>
              </a:avLst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800" b="1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6</a:t>
              </a:r>
              <a:endParaRPr lang="en-US" sz="2000" b="1">
                <a:solidFill>
                  <a:srgbClr val="EEE0A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3989" name="Text Box 21"/>
            <p:cNvSpPr txBox="1">
              <a:spLocks noChangeArrowheads="1"/>
            </p:cNvSpPr>
            <p:nvPr/>
          </p:nvSpPr>
          <p:spPr bwMode="auto">
            <a:xfrm>
              <a:off x="4137" y="2809"/>
              <a:ext cx="121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  <a:defRPr/>
              </a:pPr>
              <a:r>
                <a:rPr lang="th-TH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EucrosiaUPC" pitchFamily="18" charset="-34"/>
                  <a:cs typeface="EucrosiaUPC" pitchFamily="18" charset="-34"/>
                </a:rPr>
                <a:t>ส่ง</a:t>
              </a:r>
              <a:r>
                <a:rPr lang="th-TH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EucrosiaUPC" pitchFamily="18" charset="-34"/>
                  <a:cs typeface="EucrosiaUPC" pitchFamily="18" charset="-34"/>
                </a:rPr>
                <a:t>มอบพัสดุ</a:t>
              </a:r>
              <a:endParaRPr lang="th-TH" b="1" dirty="0">
                <a:effectLst>
                  <a:outerShdw blurRad="38100" dist="38100" dir="2700000" algn="tl">
                    <a:srgbClr val="C0C0C0"/>
                  </a:out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3990" name="Text Box 22"/>
            <p:cNvSpPr txBox="1">
              <a:spLocks noChangeArrowheads="1"/>
            </p:cNvSpPr>
            <p:nvPr/>
          </p:nvSpPr>
          <p:spPr bwMode="auto">
            <a:xfrm rot="1465785">
              <a:off x="2635" y="1612"/>
              <a:ext cx="107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defRPr/>
              </a:pPr>
              <a:r>
                <a:rPr lang="th-TH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EucrosiaUPC" pitchFamily="18" charset="-34"/>
                  <a:cs typeface="EucrosiaUPC" pitchFamily="18" charset="-34"/>
                </a:rPr>
                <a:t>เสนอราคา</a:t>
              </a:r>
            </a:p>
          </p:txBody>
        </p:sp>
        <p:sp>
          <p:nvSpPr>
            <p:cNvPr id="83991" name="Text Box 23"/>
            <p:cNvSpPr txBox="1">
              <a:spLocks noChangeArrowheads="1"/>
            </p:cNvSpPr>
            <p:nvPr/>
          </p:nvSpPr>
          <p:spPr bwMode="auto">
            <a:xfrm>
              <a:off x="2634" y="2329"/>
              <a:ext cx="70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  <a:defRPr/>
              </a:pPr>
              <a:r>
                <a:rPr lang="th-TH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EucrosiaUPC" pitchFamily="18" charset="-34"/>
                  <a:cs typeface="EucrosiaUPC" pitchFamily="18" charset="-34"/>
                </a:rPr>
                <a:t>ซื้อ/จ้าง</a:t>
              </a:r>
              <a:endParaRPr lang="th-TH" b="1" dirty="0">
                <a:effectLst>
                  <a:outerShdw blurRad="38100" dist="38100" dir="2700000" algn="tl">
                    <a:srgbClr val="C0C0C0"/>
                  </a:out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17" name="Text Box 24"/>
            <p:cNvSpPr txBox="1">
              <a:spLocks noChangeArrowheads="1"/>
            </p:cNvSpPr>
            <p:nvPr/>
          </p:nvSpPr>
          <p:spPr bwMode="auto">
            <a:xfrm>
              <a:off x="1044" y="2868"/>
              <a:ext cx="81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เห็นชอบ </a:t>
              </a:r>
              <a:r>
                <a:rPr lang="th-TH" sz="2800" b="1" dirty="0" smtClean="0">
                  <a:latin typeface="EucrosiaUPC" pitchFamily="18" charset="-34"/>
                  <a:cs typeface="EucrosiaUPC" pitchFamily="18" charset="-34"/>
                </a:rPr>
                <a:t>(ข้อ 24)</a:t>
              </a:r>
              <a:endParaRPr lang="en-GB" sz="28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18" name="AutoShape 25"/>
            <p:cNvSpPr>
              <a:spLocks noChangeArrowheads="1"/>
            </p:cNvSpPr>
            <p:nvPr/>
          </p:nvSpPr>
          <p:spPr bwMode="auto">
            <a:xfrm>
              <a:off x="1306" y="1656"/>
              <a:ext cx="240" cy="468"/>
            </a:xfrm>
            <a:prstGeom prst="downArrow">
              <a:avLst>
                <a:gd name="adj1" fmla="val 50000"/>
                <a:gd name="adj2" fmla="val 48750"/>
              </a:avLst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19" name="AutoShape 26"/>
            <p:cNvSpPr>
              <a:spLocks noChangeArrowheads="1"/>
            </p:cNvSpPr>
            <p:nvPr/>
          </p:nvSpPr>
          <p:spPr bwMode="auto">
            <a:xfrm rot="10799809">
              <a:off x="1632" y="1632"/>
              <a:ext cx="240" cy="468"/>
            </a:xfrm>
            <a:prstGeom prst="downArrow">
              <a:avLst>
                <a:gd name="adj1" fmla="val 50157"/>
                <a:gd name="adj2" fmla="val 48082"/>
              </a:avLst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20" name="AutoShape 27"/>
            <p:cNvSpPr>
              <a:spLocks noChangeArrowheads="1"/>
            </p:cNvSpPr>
            <p:nvPr/>
          </p:nvSpPr>
          <p:spPr bwMode="auto">
            <a:xfrm>
              <a:off x="756" y="2856"/>
              <a:ext cx="240" cy="468"/>
            </a:xfrm>
            <a:prstGeom prst="downArrow">
              <a:avLst>
                <a:gd name="adj1" fmla="val 50000"/>
                <a:gd name="adj2" fmla="val 48750"/>
              </a:avLst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21" name="AutoShape 28"/>
            <p:cNvSpPr>
              <a:spLocks noChangeArrowheads="1"/>
            </p:cNvSpPr>
            <p:nvPr/>
          </p:nvSpPr>
          <p:spPr bwMode="auto">
            <a:xfrm rot="10775905">
              <a:off x="1884" y="2820"/>
              <a:ext cx="240" cy="468"/>
            </a:xfrm>
            <a:prstGeom prst="downArrow">
              <a:avLst>
                <a:gd name="adj1" fmla="val 50000"/>
                <a:gd name="adj2" fmla="val 48750"/>
              </a:avLst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22" name="Rectangle 29"/>
            <p:cNvSpPr>
              <a:spLocks noChangeArrowheads="1"/>
            </p:cNvSpPr>
            <p:nvPr/>
          </p:nvSpPr>
          <p:spPr bwMode="auto">
            <a:xfrm>
              <a:off x="2737" y="3339"/>
              <a:ext cx="2776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28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คณะกรรมการตรวจรับ</a:t>
              </a:r>
              <a:r>
                <a:rPr lang="th-TH" sz="28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พัสดุ/</a:t>
              </a:r>
            </a:p>
            <a:p>
              <a:pPr algn="ctr" eaLnBrk="0" hangingPunct="0"/>
              <a:r>
                <a:rPr lang="th-TH" sz="28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ผู้ตรวจรับพัสดุ (กรณีไม่เกิน 1 แสนบาท)</a:t>
              </a:r>
              <a:endParaRPr 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23" name="Rectangle 30"/>
            <p:cNvSpPr>
              <a:spLocks noChangeArrowheads="1"/>
            </p:cNvSpPr>
            <p:nvPr/>
          </p:nvSpPr>
          <p:spPr bwMode="auto">
            <a:xfrm>
              <a:off x="3651" y="2249"/>
              <a:ext cx="134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th-TH" sz="32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6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ผู้ประกอบการ</a:t>
              </a:r>
              <a:endParaRPr 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24" name="AutoShape 31"/>
            <p:cNvSpPr>
              <a:spLocks noChangeArrowheads="1"/>
            </p:cNvSpPr>
            <p:nvPr/>
          </p:nvSpPr>
          <p:spPr bwMode="auto">
            <a:xfrm>
              <a:off x="3840" y="2808"/>
              <a:ext cx="240" cy="372"/>
            </a:xfrm>
            <a:prstGeom prst="downArrow">
              <a:avLst>
                <a:gd name="adj1" fmla="val 50000"/>
                <a:gd name="adj2" fmla="val 38750"/>
              </a:avLst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800" name="AutoShape 7"/>
            <p:cNvSpPr>
              <a:spLocks noChangeArrowheads="1"/>
            </p:cNvSpPr>
            <p:nvPr/>
          </p:nvSpPr>
          <p:spPr bwMode="auto">
            <a:xfrm>
              <a:off x="321" y="3203"/>
              <a:ext cx="355" cy="320"/>
            </a:xfrm>
            <a:prstGeom prst="star8">
              <a:avLst>
                <a:gd name="adj" fmla="val 28028"/>
              </a:avLst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eaLnBrk="0" hangingPunct="0"/>
              <a:r>
                <a:rPr lang="en-US" sz="2800" b="1" dirty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2</a:t>
              </a:r>
              <a:endParaRPr lang="en-US" sz="2000" b="1" dirty="0">
                <a:solidFill>
                  <a:schemeClr val="tx2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9" name="Straight Connector 3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04607-A9D2-4BF3-8387-E1C5F3335BB6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309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685800" y="1600200"/>
            <a:ext cx="2590800" cy="7620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th-TH" sz="5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ข้อยกเว้น</a:t>
            </a:r>
          </a:p>
        </p:txBody>
      </p:sp>
      <p:sp>
        <p:nvSpPr>
          <p:cNvPr id="84996" name="AutoShape 4"/>
          <p:cNvSpPr>
            <a:spLocks noChangeArrowheads="1"/>
          </p:cNvSpPr>
          <p:nvPr/>
        </p:nvSpPr>
        <p:spPr bwMode="auto">
          <a:xfrm>
            <a:off x="718592" y="2708275"/>
            <a:ext cx="2485256" cy="7620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th-TH" sz="5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วิธีการ</a:t>
            </a:r>
            <a:endParaRPr lang="th-TH" sz="4400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3962400" y="1484313"/>
            <a:ext cx="442602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th-TH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กรณีจำเป็นเร่งด่วน</a:t>
            </a:r>
          </a:p>
          <a:p>
            <a:pPr algn="l" eaLnBrk="0" hangingPunct="0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th-TH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ไม่ได้คาดหมายไว้ก่อน</a:t>
            </a:r>
          </a:p>
          <a:p>
            <a:pPr algn="l" eaLnBrk="0" hangingPunct="0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th-TH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ดำเนินการตามปกติไม่ทัน</a:t>
            </a:r>
          </a:p>
        </p:txBody>
      </p:sp>
      <p:sp>
        <p:nvSpPr>
          <p:cNvPr id="84998" name="AutoShape 6"/>
          <p:cNvSpPr>
            <a:spLocks noChangeArrowheads="1"/>
          </p:cNvSpPr>
          <p:nvPr/>
        </p:nvSpPr>
        <p:spPr bwMode="auto">
          <a:xfrm>
            <a:off x="684213" y="3710136"/>
            <a:ext cx="7793037" cy="2743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533400" indent="-533400" algn="l" eaLnBrk="0" hangingPunct="0"/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marL="361950" indent="-361950" algn="l" eaLnBrk="0" hangingPunct="0">
              <a:buFont typeface="Wingdings" pitchFamily="2" charset="2"/>
              <a:buChar char="Ø"/>
            </a:pPr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เจ้าหน้าที่ 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หรือ ผู้รับผิดชอบดำเนินการไปก่อน</a:t>
            </a:r>
          </a:p>
          <a:p>
            <a:pPr marL="533400" indent="-533400" algn="l" eaLnBrk="0" hangingPunct="0">
              <a:buFont typeface="Wingdings" pitchFamily="2" charset="2"/>
              <a:buChar char="Ø"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รายงาน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ขอความเห็นชอบ</a:t>
            </a: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หัวหน้าหน่วยงานของรัฐ</a:t>
            </a:r>
            <a:endParaRPr lang="th-TH" sz="3600" b="1" dirty="0">
              <a:latin typeface="EucrosiaUPC" pitchFamily="18" charset="-34"/>
              <a:cs typeface="EucrosiaUPC" pitchFamily="18" charset="-34"/>
            </a:endParaRPr>
          </a:p>
          <a:p>
            <a:pPr marL="533400" indent="-533400" algn="l" eaLnBrk="0" hangingPunct="0">
              <a:buFont typeface="Wingdings" pitchFamily="2" charset="2"/>
              <a:buChar char="Ø"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เมื่อได้รับความเห็นชอบแล้ว ให้ถือว่ารายงานดังกล่าว</a:t>
            </a:r>
          </a:p>
          <a:p>
            <a:pPr marL="533400" indent="-533400" algn="l" eaLnBrk="0" hangingPunct="0"/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หลักฐานการตรวจรับ</a:t>
            </a:r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marL="533400" indent="-533400" algn="l" eaLnBrk="0" hangingPunct="0"/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</a:t>
            </a: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1333500" y="266700"/>
            <a:ext cx="67437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th-TH" sz="5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การดำเนินงานโดยวิธีตกลงราคา </a:t>
            </a:r>
            <a:r>
              <a:rPr lang="th-TH" sz="35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(2)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79512" y="188640"/>
            <a:ext cx="8784976" cy="100811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วิธีเฉพาะเจาะจงตามมาตรา 56(2)(ข)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กรณีวงเงินไม่เกิน 5 แสนบาท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ประกอบระเบียบกระทรวงการคลังฯ ข้อ 79 วรรคสอง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  <p:bldP spid="84996" grpId="0" animBg="1"/>
      <p:bldP spid="84997" grpId="0"/>
      <p:bldP spid="84998" grpId="0" animBg="1"/>
      <p:bldP spid="8499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364088" y="404664"/>
            <a:ext cx="3312368" cy="3312368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7" name="Oval 6"/>
          <p:cNvSpPr/>
          <p:nvPr/>
        </p:nvSpPr>
        <p:spPr>
          <a:xfrm>
            <a:off x="611560" y="332656"/>
            <a:ext cx="4608512" cy="4752528"/>
          </a:xfrm>
          <a:prstGeom prst="ellips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9" name="Oval 8"/>
          <p:cNvSpPr/>
          <p:nvPr/>
        </p:nvSpPr>
        <p:spPr>
          <a:xfrm>
            <a:off x="4572000" y="3573016"/>
            <a:ext cx="2880320" cy="2808312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graphicFrame>
        <p:nvGraphicFramePr>
          <p:cNvPr id="28" name="ไดอะแกรม 27"/>
          <p:cNvGraphicFramePr/>
          <p:nvPr>
            <p:extLst>
              <p:ext uri="{D42A27DB-BD31-4B8C-83A1-F6EECF244321}">
                <p14:modId xmlns="" xmlns:p14="http://schemas.microsoft.com/office/powerpoint/2010/main" val="573888608"/>
              </p:ext>
            </p:extLst>
          </p:nvPr>
        </p:nvGraphicFramePr>
        <p:xfrm>
          <a:off x="827584" y="404664"/>
          <a:ext cx="76328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3724" y="3933056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85043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310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4481" name="Rectangle 1"/>
          <p:cNvSpPr>
            <a:spLocks noChangeArrowheads="1"/>
          </p:cNvSpPr>
          <p:nvPr/>
        </p:nvSpPr>
        <p:spPr bwMode="auto">
          <a:xfrm>
            <a:off x="539552" y="1438325"/>
            <a:ext cx="8064896" cy="230832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lang="th-TH" sz="3600" b="1" dirty="0" smtClean="0">
                <a:solidFill>
                  <a:srgbClr val="006600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           </a:t>
            </a:r>
            <a:r>
              <a:rPr kumimoji="0" lang="th-TH" sz="3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การซื้อหรือจ้างที่มีวงเงินเล็กน้อยตามที่กำหนดในกฎกระทรวงตามความในมาตรา </a:t>
            </a:r>
            <a:r>
              <a:rPr lang="en-US" sz="3600" b="1" dirty="0" smtClean="0">
                <a:solidFill>
                  <a:srgbClr val="006600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96</a:t>
            </a:r>
            <a:r>
              <a:rPr kumimoji="0" lang="th-TH" sz="3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วรรคสอง หน่วยงานของรัฐอาจดำเนินการซื้อหรือจ้างผ่านระบบอิเล็กทรอนิกส์ตามวิธีการที่กรมบัญชีกลางกำหนดก็ได้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4149080"/>
            <a:ext cx="6840760" cy="17543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tabLst>
                <a:tab pos="900113" algn="l"/>
              </a:tabLst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ให้นำความในข้อ </a:t>
            </a:r>
            <a:r>
              <a:rPr lang="en-US" sz="36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42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มาใช้บังคับกับการประกาศผลผู้ได้รับการคัดเลือกโดยวิธีเฉพาะเจาะจง โดยอนุโลม</a:t>
            </a:r>
            <a:r>
              <a:rPr lang="en-US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14612" y="437183"/>
            <a:ext cx="3500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วิธีเฉพาะเจาะจง</a:t>
            </a:r>
            <a:endParaRPr kumimoji="0" lang="th-TH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คำบรรยายภาพแบบวงรี 3"/>
          <p:cNvSpPr/>
          <p:nvPr/>
        </p:nvSpPr>
        <p:spPr>
          <a:xfrm>
            <a:off x="611560" y="476672"/>
            <a:ext cx="1512168" cy="1440160"/>
          </a:xfrm>
          <a:prstGeom prst="wedgeEllipseCallout">
            <a:avLst>
              <a:gd name="adj1" fmla="val 56711"/>
              <a:gd name="adj2" fmla="val 3281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80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คำบรรยายภาพแบบวงรี 3"/>
          <p:cNvSpPr/>
          <p:nvPr/>
        </p:nvSpPr>
        <p:spPr>
          <a:xfrm>
            <a:off x="7380312" y="3356992"/>
            <a:ext cx="1512168" cy="1440160"/>
          </a:xfrm>
          <a:prstGeom prst="wedgeEllipseCallout">
            <a:avLst>
              <a:gd name="adj1" fmla="val -55409"/>
              <a:gd name="adj2" fmla="val 36788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81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311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7" name="รูปภาพ 16" descr="149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9516"/>
            <a:ext cx="7992888" cy="5580940"/>
          </a:xfrm>
          <a:prstGeom prst="rect">
            <a:avLst/>
          </a:prstGeom>
        </p:spPr>
      </p:pic>
      <p:sp>
        <p:nvSpPr>
          <p:cNvPr id="18" name="สี่เหลี่ยมผืนผ้า 17"/>
          <p:cNvSpPr/>
          <p:nvPr/>
        </p:nvSpPr>
        <p:spPr>
          <a:xfrm>
            <a:off x="1417533" y="241484"/>
            <a:ext cx="6466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แนวทางพิจารณา กรณีใบเสนอราคา และ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BOQ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ไม่ตรงกัน</a:t>
            </a:r>
            <a:endParaRPr lang="th-TH" dirty="0"/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312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149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9773"/>
            <a:ext cx="7920880" cy="5397540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1417533" y="241484"/>
            <a:ext cx="6466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แนวทางพิจารณา กรณีใบเสนอราคา และ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BOQ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ไม่ตรงกัน</a:t>
            </a:r>
            <a:endParaRPr lang="th-TH" dirty="0"/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313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สี่เหลี่ยมผืนผ้า 14"/>
          <p:cNvSpPr/>
          <p:nvPr/>
        </p:nvSpPr>
        <p:spPr>
          <a:xfrm>
            <a:off x="1417533" y="241484"/>
            <a:ext cx="6466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แนวทางพิจารณา กรณีใบเสนอราคา และ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BOQ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ไม่ตรงกัน</a:t>
            </a:r>
            <a:endParaRPr lang="th-TH" dirty="0"/>
          </a:p>
        </p:txBody>
      </p:sp>
      <p:pic>
        <p:nvPicPr>
          <p:cNvPr id="16" name="รูปภาพ 15" descr="149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776864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>
            <a:off x="5436096" y="3789040"/>
            <a:ext cx="3384376" cy="864096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314</a:t>
            </a:fld>
            <a:endParaRPr lang="th-TH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39552" y="1916832"/>
            <a:ext cx="8064896" cy="2520280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เสนอผู้มีอำนาจอนุมัติ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สั่งซื้อหรือสั่งจ้างพัสดุ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4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99792" y="157875"/>
            <a:ext cx="4355540" cy="60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ผู้มีอำนาจสั่งซื้อหรือสั่งจ้าง</a:t>
            </a:r>
            <a:endParaRPr lang="th-TH" sz="3600" b="1" i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83768" y="692696"/>
            <a:ext cx="6048672" cy="14401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ผู้มีอำนาจสั่งซื้อหรือ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สั่งจ้าง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พัสดุโดยวิธีใด ตามพระราชบัญญัตินี้ จะเป็นผู้ดำรงตำแหน่งใด และภายในวงเงินเท่าใด ให้เป็นไปตามระเบียบที่รัฐมนตรีกำหนด</a:t>
            </a:r>
            <a:endParaRPr lang="th-TH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1520" y="2708920"/>
            <a:ext cx="3105472" cy="66009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วิธีประกาศเชิญชวนทั่วไป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851920" y="2708920"/>
            <a:ext cx="4896544" cy="2880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หัวหน้าหน่วยงานของรัฐ ไม่เกิน </a:t>
            </a:r>
            <a:r>
              <a:rPr lang="en-US" sz="2400" b="1" dirty="0">
                <a:latin typeface="EucrosiaUPC" pitchFamily="18" charset="-34"/>
                <a:cs typeface="EucrosiaUPC" pitchFamily="18" charset="-34"/>
              </a:rPr>
              <a:t>2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00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ล้านบาท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339752" y="2060848"/>
            <a:ext cx="5013434" cy="504056"/>
          </a:xfrm>
          <a:prstGeom prst="rect">
            <a:avLst/>
          </a:prstGeom>
          <a:solidFill>
            <a:srgbClr val="CC00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84 85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 86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3845360" y="3068960"/>
            <a:ext cx="4831096" cy="2880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ผู้มีอำนาจเหนือขึ้นไปหนึ่งชั้น เกิน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200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ล้านบาท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251519" y="3488990"/>
            <a:ext cx="3096345" cy="660090"/>
          </a:xfrm>
          <a:prstGeom prst="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วิธีคัดเลือก</a:t>
            </a:r>
            <a:endParaRPr lang="th-TH" b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251519" y="4281078"/>
            <a:ext cx="3096345" cy="66009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วิธีเฉพาะเจาะจง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3851920" y="3501008"/>
            <a:ext cx="4896544" cy="2880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หัวหน้าหน่วยงานของรัฐ ไม่เกิน </a:t>
            </a:r>
            <a:r>
              <a:rPr lang="en-US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100 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ล้านบาท</a:t>
            </a:r>
            <a:endParaRPr lang="th-TH" sz="2400" b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58147" y="4293096"/>
            <a:ext cx="4896544" cy="2880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หัวหน้าหน่วยงานของรัฐ ไม่เกิน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50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ล้านบาท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3851920" y="3789040"/>
            <a:ext cx="4896544" cy="2880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ผู้มีอำนาจเหนือขึ้นไปหนึ่งชั้น เกิน </a:t>
            </a:r>
            <a:r>
              <a:rPr lang="en-US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100 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ล้านบาท</a:t>
            </a:r>
            <a:endParaRPr lang="th-TH" sz="2400" b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3851920" y="4653136"/>
            <a:ext cx="4896544" cy="2880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ผู้มีอำนาจเหนือขึ้นไปหนึ่งชั้น เกิน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50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ล้านบาท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รูปห้าเหลี่ยม 13"/>
          <p:cNvSpPr/>
          <p:nvPr/>
        </p:nvSpPr>
        <p:spPr>
          <a:xfrm>
            <a:off x="1475656" y="5013176"/>
            <a:ext cx="7416824" cy="576064"/>
          </a:xfrm>
          <a:prstGeom prst="homePlate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ผู้มีอำนาจเหนือชั้นขึ้นไปอีกหนึ่งชั้นให้เป็นไปตามบัญชีแนบท้ายระเบียบนี้</a:t>
            </a:r>
            <a:endParaRPr lang="th-TH" sz="2400" b="1" dirty="0">
              <a:solidFill>
                <a:srgbClr val="660033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รูปห้าเหลี่ยม 35"/>
          <p:cNvSpPr/>
          <p:nvPr/>
        </p:nvSpPr>
        <p:spPr>
          <a:xfrm>
            <a:off x="1475656" y="5661248"/>
            <a:ext cx="7370934" cy="576064"/>
          </a:xfrm>
          <a:prstGeom prst="homePlate">
            <a:avLst/>
          </a:prstGeom>
          <a:solidFill>
            <a:srgbClr val="FFFFE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รัฐวิสาหกิจใด จะกำหนดแตกต่าง ให้เสนอขอความเห็นชอบต่อคณะกรรมการวินิจฉัย 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เมื่อได้รับความเห็นชอบแล้วให้รายงาน </a:t>
            </a:r>
            <a:r>
              <a:rPr lang="th-TH" sz="20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ทราบด้วย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7" name="รูปห้าเหลี่ยม 36"/>
          <p:cNvSpPr/>
          <p:nvPr/>
        </p:nvSpPr>
        <p:spPr>
          <a:xfrm>
            <a:off x="251520" y="5661248"/>
            <a:ext cx="1444724" cy="576064"/>
          </a:xfrm>
          <a:prstGeom prst="homePlate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88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วงเล็บปีกกาซ้าย 14"/>
          <p:cNvSpPr/>
          <p:nvPr/>
        </p:nvSpPr>
        <p:spPr>
          <a:xfrm>
            <a:off x="3563888" y="2708920"/>
            <a:ext cx="206896" cy="648072"/>
          </a:xfrm>
          <a:prstGeom prst="leftBrac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วงเล็บปีกกาซ้าย 37"/>
          <p:cNvSpPr/>
          <p:nvPr/>
        </p:nvSpPr>
        <p:spPr>
          <a:xfrm>
            <a:off x="3563888" y="4293096"/>
            <a:ext cx="206896" cy="648072"/>
          </a:xfrm>
          <a:prstGeom prst="leftBrace">
            <a:avLst/>
          </a:prstGeom>
          <a:ln w="190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วงเล็บปีกกาซ้าย 38"/>
          <p:cNvSpPr/>
          <p:nvPr/>
        </p:nvSpPr>
        <p:spPr>
          <a:xfrm>
            <a:off x="3563888" y="3501008"/>
            <a:ext cx="206896" cy="648072"/>
          </a:xfrm>
          <a:prstGeom prst="leftBrace">
            <a:avLst/>
          </a:prstGeom>
          <a:ln w="190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315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คำบรรยายภาพแบบวงรี 3"/>
          <p:cNvSpPr/>
          <p:nvPr/>
        </p:nvSpPr>
        <p:spPr>
          <a:xfrm>
            <a:off x="395536" y="260648"/>
            <a:ext cx="1728192" cy="1656184"/>
          </a:xfrm>
          <a:prstGeom prst="wedgeEllipseCallout">
            <a:avLst>
              <a:gd name="adj1" fmla="val 71592"/>
              <a:gd name="adj2" fmla="val 291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 15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รูปห้าเหลี่ยม 12"/>
          <p:cNvSpPr/>
          <p:nvPr/>
        </p:nvSpPr>
        <p:spPr>
          <a:xfrm>
            <a:off x="251520" y="5013176"/>
            <a:ext cx="1444724" cy="576064"/>
          </a:xfrm>
          <a:prstGeom prst="homePlate">
            <a:avLst/>
          </a:prstGeom>
          <a:solidFill>
            <a:srgbClr val="99FF33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87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Oval 3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3084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316</a:t>
            </a:fld>
            <a:endParaRPr lang="th-T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424936" cy="609600"/>
          </a:xfrm>
        </p:spPr>
        <p:txBody>
          <a:bodyPr>
            <a:normAutofit fontScale="90000"/>
          </a:bodyPr>
          <a:lstStyle/>
          <a:p>
            <a:pPr algn="l"/>
            <a:r>
              <a:rPr lang="th-TH" altLang="ko-KR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          “หัวหน้าหน่วยงานของรัฐ”</a:t>
            </a:r>
            <a:endParaRPr lang="en-US" altLang="ko-KR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8" name="สี่เหลี่ยมผืนผ้า 2"/>
          <p:cNvSpPr/>
          <p:nvPr/>
        </p:nvSpPr>
        <p:spPr>
          <a:xfrm>
            <a:off x="323528" y="764704"/>
            <a:ext cx="2448272" cy="432048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ราชการส่วนกลาง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3"/>
          <p:cNvSpPr/>
          <p:nvPr/>
        </p:nvSpPr>
        <p:spPr>
          <a:xfrm>
            <a:off x="2771800" y="764704"/>
            <a:ext cx="6120680" cy="4320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อธิบดี /หัวหน้าส่วนราชการที่เรียกชื่ออย่างอื่นและมีฐานะเป็นนิติบุคคล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4"/>
          <p:cNvSpPr/>
          <p:nvPr/>
        </p:nvSpPr>
        <p:spPr>
          <a:xfrm>
            <a:off x="323528" y="1268760"/>
            <a:ext cx="244827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ราชการส่วนภูมิภาค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5"/>
          <p:cNvSpPr/>
          <p:nvPr/>
        </p:nvSpPr>
        <p:spPr>
          <a:xfrm>
            <a:off x="323528" y="1772816"/>
            <a:ext cx="2448272" cy="9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ราชการส่วนท้องถิ่น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 6"/>
          <p:cNvSpPr/>
          <p:nvPr/>
        </p:nvSpPr>
        <p:spPr>
          <a:xfrm>
            <a:off x="323528" y="2780928"/>
            <a:ext cx="244827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รัฐวิสาหกิจ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ผืนผ้า 7"/>
          <p:cNvSpPr/>
          <p:nvPr/>
        </p:nvSpPr>
        <p:spPr>
          <a:xfrm>
            <a:off x="323528" y="3645024"/>
            <a:ext cx="2448272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องค์การมหาชน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สี่เหลี่ยมผืนผ้า 8"/>
          <p:cNvSpPr/>
          <p:nvPr/>
        </p:nvSpPr>
        <p:spPr>
          <a:xfrm>
            <a:off x="323528" y="4509120"/>
            <a:ext cx="2448272" cy="1944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องค์กรอิสระ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 10"/>
          <p:cNvSpPr/>
          <p:nvPr/>
        </p:nvSpPr>
        <p:spPr>
          <a:xfrm>
            <a:off x="2771800" y="1268760"/>
            <a:ext cx="6120680" cy="432048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ผู้ว่าราชการจังหวัด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1"/>
          <p:cNvSpPr/>
          <p:nvPr/>
        </p:nvSpPr>
        <p:spPr>
          <a:xfrm>
            <a:off x="2771800" y="1772816"/>
            <a:ext cx="6120680" cy="936104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นายก </a:t>
            </a:r>
            <a:r>
              <a:rPr lang="th-TH" sz="24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อบจ.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/เทศมนตรี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sz="24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อบต.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/เมืองพัทยา/ผู้ว่า กทม. หรือ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ผู้ดำรงตำแหน่งที่เรียกชื่ออย่างอื่นที่มีฐานะเทียบเท่า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สี่เหลี่ยมผืนผ้า 12"/>
          <p:cNvSpPr/>
          <p:nvPr/>
        </p:nvSpPr>
        <p:spPr>
          <a:xfrm>
            <a:off x="2771800" y="2780928"/>
            <a:ext cx="6120680" cy="792088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ผู้ว่าการ/ผู้อำนวยการ/กก.ผจก.ใหญ่/หรือผู้ดำรงตำแหน่ง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 ที่เรียกชื่ออย่างอื่นที่มีฐานะเทียบเท่า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สี่เหลี่ยมผืนผ้า 13"/>
          <p:cNvSpPr/>
          <p:nvPr/>
        </p:nvSpPr>
        <p:spPr>
          <a:xfrm>
            <a:off x="2771800" y="3645024"/>
            <a:ext cx="6120680" cy="792088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ผู้อำนวยการ/หรือผู้ดำรงตำแหน่งที่เรียกชื่ออย่างอื่น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ที่มีฐานะเทียบเท่า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ผืนผ้า 14"/>
          <p:cNvSpPr/>
          <p:nvPr/>
        </p:nvSpPr>
        <p:spPr>
          <a:xfrm>
            <a:off x="2771800" y="4509121"/>
            <a:ext cx="6120680" cy="360040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เลขาธิการคณะกรรมการการเลือกตั้ง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ผืนผ้า 17"/>
          <p:cNvSpPr/>
          <p:nvPr/>
        </p:nvSpPr>
        <p:spPr>
          <a:xfrm>
            <a:off x="2771800" y="4869160"/>
            <a:ext cx="6120680" cy="360039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เลขาธิการสำนักงานผู้ตรวจการแผ่นดิน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ผืนผ้า 18"/>
          <p:cNvSpPr/>
          <p:nvPr/>
        </p:nvSpPr>
        <p:spPr>
          <a:xfrm>
            <a:off x="2771800" y="5229200"/>
            <a:ext cx="6120680" cy="400867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เลขาธิการคณะกรรมการป้องกันและปราบปรามการทุจริตแห่งชาติ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สี่เหลี่ยมผืนผ้า 19"/>
          <p:cNvSpPr/>
          <p:nvPr/>
        </p:nvSpPr>
        <p:spPr>
          <a:xfrm>
            <a:off x="2771800" y="5661248"/>
            <a:ext cx="6120680" cy="360040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ผู้ว่าการตรวจเงินแผ่นดิน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สี่เหลี่ยมผืนผ้า 20"/>
          <p:cNvSpPr/>
          <p:nvPr/>
        </p:nvSpPr>
        <p:spPr>
          <a:xfrm>
            <a:off x="2771800" y="6052469"/>
            <a:ext cx="6120680" cy="400867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เลขาธิการคณะกรรมการสิทธิมนุษยชนแห่งชาติ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81388" y="188640"/>
            <a:ext cx="2291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(ระเบียบฯ ข้อ 4)</a:t>
            </a:r>
            <a:endParaRPr lang="th-TH" sz="3200" dirty="0">
              <a:solidFill>
                <a:srgbClr val="0000FF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467544" y="836712"/>
            <a:ext cx="2808312" cy="432048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องค์กรตามรัฐธรรมนูญ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75856" y="836712"/>
            <a:ext cx="5400600" cy="4320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อัยการสูงสุด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1340768"/>
            <a:ext cx="2808312" cy="936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หน่วยธุรการของศาล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544" y="2348880"/>
            <a:ext cx="2808312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3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มหาวิทยาลัยในกำกับของรัฐ</a:t>
            </a:r>
            <a:endParaRPr lang="th-TH" sz="23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67544" y="2996952"/>
            <a:ext cx="2808312" cy="1152128"/>
          </a:xfrm>
          <a:prstGeom prst="rect">
            <a:avLst/>
          </a:prstGeom>
          <a:solidFill>
            <a:srgbClr val="66FFFF"/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หน่วยงานสังกัดรัฐสภาหรือ ในกำกับของรัฐสภา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67544" y="4221088"/>
            <a:ext cx="2808312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หน่วยงานอิสระของรัฐ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67544" y="5157192"/>
            <a:ext cx="2808312" cy="1008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หน่วยงานอื่นตามที่กำหนด  ในกฎกระทรวง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275856" y="1340768"/>
            <a:ext cx="5400600" cy="936104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เลขาธิการสำนักงานศาลยุติธรรม/สำนักงานศาลปกครอง/สำนักงานศาลรัฐธรรมนูญ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275970" y="2348880"/>
            <a:ext cx="5404892" cy="576064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อธิการบดี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275856" y="2996952"/>
            <a:ext cx="5400600" cy="1152128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เลขาธิการวุฒิสภา/สภาผู้แทนราษฎร/สถาบันพระปกเกล้า/สำนักงานสภาพัฒนาการเมือง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275856" y="4221088"/>
            <a:ext cx="5400600" cy="864096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เลขาธิการ/หรือผู้ดำรงตำแหน่งที่เรียกชื่ออย่างอื่นที่มีฐานะเทียบเท่า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277726" y="5157192"/>
            <a:ext cx="5398730" cy="1008112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ผู้บริหารสูงสุดของหน่วยงานตามกฎหมายจัดตั้ง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หน่วยงานนั้น</a:t>
            </a: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317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39552" y="299120"/>
            <a:ext cx="8208912" cy="609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          “หัวหน้าหน่วยงานของรัฐ”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68144" y="260648"/>
            <a:ext cx="2291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(ระเบียบฯ ข้อ 4)</a:t>
            </a:r>
            <a:endParaRPr lang="th-TH" sz="3200" dirty="0">
              <a:solidFill>
                <a:srgbClr val="0000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339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318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แผนผังลำดับงาน: กระบวนการ 2"/>
          <p:cNvSpPr/>
          <p:nvPr/>
        </p:nvSpPr>
        <p:spPr>
          <a:xfrm>
            <a:off x="251520" y="260648"/>
            <a:ext cx="8784976" cy="504056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ผู้มีอำนาจ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เหนือขึ้นไปหนึ่ง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ชั้นในการอนุมัติสั่งซื้อหรือสั่งจ้างแนบท้ายระเบียบฯ</a:t>
            </a:r>
            <a:endParaRPr lang="th-TH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3528" y="908720"/>
            <a:ext cx="3528392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1. ส่วนราชการที่มีฐานะเป็นกรม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851920" y="908720"/>
            <a:ext cx="5040560" cy="576064"/>
          </a:xfrm>
          <a:prstGeom prst="rect">
            <a:avLst/>
          </a:prstGeom>
          <a:noFill/>
          <a:ln w="63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ปลัดกระทรวง/ปลัดทบวง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3528" y="2996952"/>
            <a:ext cx="3528392" cy="648072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4. รัฐวิสาหกิจ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3528" y="3717032"/>
            <a:ext cx="3528392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5. มหาวิทยาลัยในกำกับของรัฐ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23528" y="2348880"/>
            <a:ext cx="3528392" cy="576064"/>
          </a:xfrm>
          <a:prstGeom prst="rect">
            <a:avLst/>
          </a:prstGeom>
          <a:solidFill>
            <a:srgbClr val="FFFF99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3. ส่วนราชการส่วนท้องถิ่น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23528" y="1556792"/>
            <a:ext cx="3528392" cy="72008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2. ส่วนราชการส่วนภูมิภาค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851920" y="4365104"/>
            <a:ext cx="5040560" cy="1872208"/>
          </a:xfrm>
          <a:prstGeom prst="rect">
            <a:avLst/>
          </a:prstGeom>
          <a:noFill/>
          <a:ln w="63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หัวหน้าหน่วยงานของรัฐนั้นเป็นผู้ใช้อำนาจเหนือขึ้นไปหนึ่งชั้นเอง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851920" y="2996952"/>
            <a:ext cx="5040560" cy="648072"/>
          </a:xfrm>
          <a:prstGeom prst="rect">
            <a:avLst/>
          </a:prstGeom>
          <a:noFill/>
          <a:ln w="63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คณะกรรมการของรัฐวิสาหกิจ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851920" y="3717032"/>
            <a:ext cx="5040560" cy="576064"/>
          </a:xfrm>
          <a:prstGeom prst="rect">
            <a:avLst/>
          </a:prstGeom>
          <a:noFill/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สภามหาวิทยาลัย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851920" y="1556792"/>
            <a:ext cx="5040560" cy="720080"/>
          </a:xfrm>
          <a:prstGeom prst="rect">
            <a:avLst/>
          </a:prstGeom>
          <a:noFill/>
          <a:ln w="63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ปลัดกระทรวงต้นสังกัดเจ้าของงบประมาณ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3851920" y="2348880"/>
            <a:ext cx="5040560" cy="576064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ผู้ว่าราชการจังหวัด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23528" y="4365104"/>
            <a:ext cx="3528392" cy="1872208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6. ส่วนราชการที่ขึ้นตรงต่อนายกรัฐมนตรีหรือรัฐมนตรี สำนักงานเลขาธิการวุฒิสภา สำนักงานเลขาธิการสภาผู้แทนราษฎร หรือกรุงเทพมหานคร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057443982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319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39552" y="3140968"/>
            <a:ext cx="3528392" cy="23762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8. กรณีไม่มีผู้บังคับบัญชา 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ผู้กำกับดูแล หรือผู้ควบคุม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067944" y="1441352"/>
            <a:ext cx="4536504" cy="1411584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ผู้บังคับบัญชา ผู้กำกับดูแล </a:t>
            </a:r>
          </a:p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หรือผู้ควบคุมชั้นเหนือขึ้นไปชั้นหนึ่ง แล้วแต่กรณี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067944" y="3140968"/>
            <a:ext cx="4536504" cy="2376264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ให้หัวหน้าหน่วยงานของรัฐนั้น</a:t>
            </a:r>
          </a:p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เป็นผู้ใช้อำนาจเหนือขึ้นไปหนึ่ง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ชั้น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เอง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539552" y="1441351"/>
            <a:ext cx="3528392" cy="14115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7. กรณีนอกเหนือจากที่กำหนดไว้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ตาม 1. – 6.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แผนผังลำดับงาน: กระบวนการ 2"/>
          <p:cNvSpPr/>
          <p:nvPr/>
        </p:nvSpPr>
        <p:spPr>
          <a:xfrm>
            <a:off x="251520" y="548680"/>
            <a:ext cx="8784976" cy="504056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ผู้มีอำนาจ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เหนือขึ้นไปหนึ่ง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ชั้นในการอนุมัติสั่งซื้อหรือสั่งจ้าง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แนบท้ายระเบียบฯ</a:t>
            </a:r>
            <a:endParaRPr lang="th-TH" sz="32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084352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6042099"/>
              </p:ext>
            </p:extLst>
          </p:nvPr>
        </p:nvGraphicFramePr>
        <p:xfrm>
          <a:off x="1187624" y="836712"/>
          <a:ext cx="7138987" cy="5271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347864" y="3068960"/>
            <a:ext cx="2592288" cy="836712"/>
          </a:xfrm>
        </p:spPr>
        <p:txBody>
          <a:bodyPr>
            <a:normAutofit fontScale="90000"/>
          </a:bodyPr>
          <a:lstStyle/>
          <a:p>
            <a:r>
              <a:rPr lang="th-TH" sz="6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6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“สินค้า”</a:t>
            </a:r>
            <a:endParaRPr lang="th-TH" sz="6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5896" y="3789040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65244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รูปห้าเหลี่ยม 1"/>
          <p:cNvSpPr/>
          <p:nvPr/>
        </p:nvSpPr>
        <p:spPr>
          <a:xfrm>
            <a:off x="683568" y="216024"/>
            <a:ext cx="8208912" cy="836712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ระเบียบกระทรวงการคลังฯ </a:t>
            </a: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ส่วนที่ </a:t>
            </a:r>
            <a:r>
              <a:rPr lang="en-US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 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เรื่อง ผู้มีอำนาจ และการมอบอำนาจ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1196752"/>
            <a:ext cx="1944216" cy="1872208"/>
          </a:xfrm>
          <a:prstGeom prst="rect">
            <a:avLst/>
          </a:prstGeom>
          <a:solidFill>
            <a:srgbClr val="FFFFB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ผู้มีอำนาจ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ดำเนินการตามระเบียบนี้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483768" y="1196752"/>
            <a:ext cx="5616624" cy="792088"/>
          </a:xfrm>
          <a:prstGeom prst="rect">
            <a:avLst/>
          </a:prstGeom>
          <a:solidFill>
            <a:srgbClr val="FFE79B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ผู้ดำรงตำแหน่ง หัวหน้าหน่วยงานของรัฐ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83768" y="2492896"/>
            <a:ext cx="6588224" cy="216024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เว้นแต่ กระทรวงกลาโหม หรือหน่วยงานของรัฐอื่น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ที่ผู้รักษาการตามระเบียบประกาศกำหนดให้หน่วยงานของรัฐนั้นสามารถกำหนดหน่วยงานระดับใด ผู้บังคับบัญชาชั้นใด ตำแหน่งใด มีอำนาจดำเนินการตามระเบียบนี้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ก็ให้กระทำได้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เมื่อกำหนดเป็นประการใดแล้ว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ให้แจ้งผู้รักษาการตามระเบียบ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+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ทราบด้วย</a:t>
            </a:r>
          </a:p>
          <a:p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ลูกศรขวา 5"/>
          <p:cNvSpPr/>
          <p:nvPr/>
        </p:nvSpPr>
        <p:spPr>
          <a:xfrm>
            <a:off x="1907704" y="1088740"/>
            <a:ext cx="1008112" cy="9001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ได้แก่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4869160"/>
            <a:ext cx="2016224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การมอบอำนาจ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411760" y="4869160"/>
            <a:ext cx="6660232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ผู้มีอำนาจตามข้อ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6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และผู้มีอำนาจสั่งซื้อสั่งจ้าง</a:t>
            </a:r>
          </a:p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จะมอบอำนาจเป็นหนังสือให้แก่ผู้ดำรงตำแหน่งใด ก็ได้ โดยให้คำนึงถึงระดับ ตำแหน่งหน้าที่และความรับผิดชอบของผู้รับมอบอำนาจเป็นสำคัญ</a:t>
            </a:r>
          </a:p>
          <a:p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ข้าวหลามตัด 8"/>
          <p:cNvSpPr/>
          <p:nvPr/>
        </p:nvSpPr>
        <p:spPr>
          <a:xfrm>
            <a:off x="683568" y="476672"/>
            <a:ext cx="1152128" cy="720080"/>
          </a:xfrm>
          <a:prstGeom prst="diamond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ตัวแทนหมายเลขภาพนิ่ง 20"/>
          <p:cNvSpPr>
            <a:spLocks noGrp="1"/>
          </p:cNvSpPr>
          <p:nvPr>
            <p:ph type="sldNum" sz="quarter" idx="12"/>
          </p:nvPr>
        </p:nvSpPr>
        <p:spPr>
          <a:xfrm>
            <a:off x="8028384" y="5913276"/>
            <a:ext cx="658416" cy="329121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320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ลูกศรขวา 23"/>
          <p:cNvSpPr/>
          <p:nvPr/>
        </p:nvSpPr>
        <p:spPr>
          <a:xfrm>
            <a:off x="1907704" y="5373216"/>
            <a:ext cx="576064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ข้าวหลามตัด 24"/>
          <p:cNvSpPr/>
          <p:nvPr/>
        </p:nvSpPr>
        <p:spPr>
          <a:xfrm>
            <a:off x="683568" y="4149080"/>
            <a:ext cx="1152128" cy="684076"/>
          </a:xfrm>
          <a:prstGeom prst="diamond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34" name="Picture 33" descr="ค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344" y="476672"/>
            <a:ext cx="1296144" cy="16181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5167037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11"/>
          <p:cNvSpPr/>
          <p:nvPr/>
        </p:nvSpPr>
        <p:spPr>
          <a:xfrm>
            <a:off x="395536" y="1628800"/>
            <a:ext cx="1728192" cy="12961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ห้ามผู้รับมอบอำนาจมอบต่อ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ลูกศรขวา 23"/>
          <p:cNvSpPr/>
          <p:nvPr/>
        </p:nvSpPr>
        <p:spPr>
          <a:xfrm>
            <a:off x="2195736" y="1772816"/>
            <a:ext cx="783704" cy="864096"/>
          </a:xfrm>
          <a:prstGeom prst="rightArrow">
            <a:avLst/>
          </a:prstGeom>
          <a:solidFill>
            <a:srgbClr val="CCFF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321</a:t>
            </a:fld>
            <a:endParaRPr lang="th-TH"/>
          </a:p>
        </p:txBody>
      </p:sp>
      <p:sp>
        <p:nvSpPr>
          <p:cNvPr id="4" name="สี่เหลี่ยมผืนผ้า 12"/>
          <p:cNvSpPr/>
          <p:nvPr/>
        </p:nvSpPr>
        <p:spPr>
          <a:xfrm>
            <a:off x="2915816" y="1484784"/>
            <a:ext cx="6012160" cy="24482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1.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มอบให้ผู้ว่าราชการจังหวัด ผู้ว่าฯ อาจมอบต่อได้</a:t>
            </a:r>
          </a:p>
          <a:p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(ก) มอบให้รองผู้ว่าฯ หรือผู้ช่วยผู้ว่าฯ ปลัดจังหวัด หัวหน้าส่วนราชการประจำจังหวัด โดยแจ้งให้ผู้มอบอำนาจชั้นต้นทราบด้วย</a:t>
            </a:r>
          </a:p>
          <a:p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(ข) กรณีมอบให้บุคคลอื่นนอกเหนือ (ก) ต้องได้รับความเห็นชอบจาก   ผู้มอบอำนาจชั้นต้นแล้ว</a:t>
            </a:r>
          </a:p>
          <a:p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2. การมอบอำนาจและการมอบอำนาจต่อตามระเบียบกระทรวงกลาโหม หรือหน่วยงานของรัฐอื่นที่รัฐมนตรีประกาศกำหนดตามข้อ </a:t>
            </a:r>
            <a:r>
              <a:rPr lang="en-US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6</a:t>
            </a:r>
            <a:endParaRPr lang="th-TH" sz="22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3728" y="1988840"/>
            <a:ext cx="85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ยกเว้น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รูปห้าเหลี่ยม 1"/>
          <p:cNvSpPr/>
          <p:nvPr/>
        </p:nvSpPr>
        <p:spPr>
          <a:xfrm>
            <a:off x="683568" y="72008"/>
            <a:ext cx="8208912" cy="836712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ระเบียบกระทรวงการคลังฯ </a:t>
            </a:r>
          </a:p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ส่วนที่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3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เรื่อง ผู้มีอำนาจ และการมอบอำนาจ</a:t>
            </a:r>
            <a:endParaRPr lang="th-TH" sz="3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ข้าวหลามตัด 24"/>
          <p:cNvSpPr/>
          <p:nvPr/>
        </p:nvSpPr>
        <p:spPr>
          <a:xfrm>
            <a:off x="683568" y="764704"/>
            <a:ext cx="1152128" cy="828092"/>
          </a:xfrm>
          <a:prstGeom prst="diamond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7744" y="1033572"/>
            <a:ext cx="6737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เมื่อมีการมอบอำนาจ ผู้รับมอบมีหน้าที่ต้องรับมอบอำนาจนั้น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536" y="3861048"/>
            <a:ext cx="856895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 ในกรณีมีกฎหมายกำหนดเรื่องมอบอำนาจ/มอบต่อไว้เฉพาะก็ให้เป็นไปตามกฎหมายว่าด้วยการนั้น</a:t>
            </a:r>
            <a:endParaRPr lang="th-TH" sz="2300" dirty="0"/>
          </a:p>
        </p:txBody>
      </p:sp>
      <p:sp>
        <p:nvSpPr>
          <p:cNvPr id="11" name="Rectangle 10"/>
          <p:cNvSpPr/>
          <p:nvPr/>
        </p:nvSpPr>
        <p:spPr>
          <a:xfrm>
            <a:off x="395536" y="422108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3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เพื่อความคล่องตัว ให้หัวหน้าหน่วยงานของรัฐมอบอำนาจในการสั่งการและดำเนินการจัดซื้อจัดจ้าง ให้แก่ผู้ดำรงตำแหน่งรองลงไปตามลำดับ</a:t>
            </a:r>
            <a:endParaRPr lang="th-TH" sz="23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6" y="4911551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3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ให้ผู้มอบอำนาจส่งสำเนาหลักฐานการมอบอำนาจให้ </a:t>
            </a:r>
            <a:r>
              <a:rPr lang="th-TH" sz="23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sz="23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ทราบทุกครั้ง</a:t>
            </a:r>
            <a:endParaRPr lang="th-TH" sz="2300" dirty="0">
              <a:solidFill>
                <a:srgbClr val="0000FF"/>
              </a:solidFill>
            </a:endParaRPr>
          </a:p>
        </p:txBody>
      </p:sp>
      <p:sp>
        <p:nvSpPr>
          <p:cNvPr id="13" name="สี่เหลี่ยมผืนผ้า 6"/>
          <p:cNvSpPr/>
          <p:nvPr/>
        </p:nvSpPr>
        <p:spPr>
          <a:xfrm>
            <a:off x="1475656" y="5301208"/>
            <a:ext cx="7416824" cy="10081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22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กรณีจำเป็นเพื่อประโยชน์ของภาครัฐโดยรวม</a:t>
            </a: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หน่วยงานของรัฐใดจะมอบอำนาจให้หน่วยงานของรัฐอื่นจัดซื้อจัดจ้างแทน ก็ให้กระทำได้</a:t>
            </a: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ให้ผู้มอบอำนาจส่งสำเนาหลักฐานการมอบอำนาจให้ </a:t>
            </a:r>
            <a:r>
              <a:rPr lang="th-TH" sz="22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ทราบด้วย</a:t>
            </a:r>
          </a:p>
          <a:p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ข้าวหลามตัด 24"/>
          <p:cNvSpPr/>
          <p:nvPr/>
        </p:nvSpPr>
        <p:spPr>
          <a:xfrm>
            <a:off x="323528" y="5373216"/>
            <a:ext cx="1152128" cy="864096"/>
          </a:xfrm>
          <a:prstGeom prst="diamond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3473D-9D23-4FBC-A82E-5102E281F4DB}" type="slidenum">
              <a:rPr lang="en-US" b="1">
                <a:latin typeface="BrowalliaUPC" pitchFamily="34" charset="-34"/>
                <a:cs typeface="BrowalliaUPC" pitchFamily="34" charset="-34"/>
              </a:rPr>
              <a:pPr>
                <a:defRPr/>
              </a:pPr>
              <a:t>322</a:t>
            </a:fld>
            <a:endParaRPr lang="th-TH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357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3843" y="2276872"/>
            <a:ext cx="8670157" cy="4320480"/>
          </a:xfrm>
        </p:spPr>
        <p:txBody>
          <a:bodyPr anchor="b"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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การซื้อหรือจ้างจากหน่วยงานของรัฐ		    จ่ายได้ 50 %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"/>
              <a:defRPr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ซื้อพัสดุจากต่างประเทศ                              จ่ายตามที่ผู้ขายกำหนด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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การบอกรับวารสาร/สั่งจองหนังสือ/                     จ่ายเท่าที่จ่ายจริง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    ซื้อฐานข้อมูลที่ต้องบอกรับสมาชิก่อน ฯ</a:t>
            </a:r>
            <a:r>
              <a:rPr lang="en-US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 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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การซื้อหรือจ้างโดยวิธีประกาศเชิญชวนทั่วไป            จ่ายได้ 15%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    วิธีคัดเลือก วิธีเฉพาะเจาะจง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   ยกเว้นวิธีเฉพาะเจาะจงตาม ม.56(2)(ข)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" pitchFamily="2" charset="2"/>
              </a:rPr>
              <a:t>    (ต้องกำหนดเงื่อนไขไว้ในประกาศหรือหนังสือเชิญชวนด้วย)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th-TH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  <a:sym typeface="Wingdings" pitchFamily="2" charset="2"/>
            </a:endParaRPr>
          </a:p>
        </p:txBody>
      </p:sp>
      <p:sp>
        <p:nvSpPr>
          <p:cNvPr id="357379" name="AutoShape 3"/>
          <p:cNvSpPr>
            <a:spLocks noChangeArrowheads="1"/>
          </p:cNvSpPr>
          <p:nvPr/>
        </p:nvSpPr>
        <p:spPr bwMode="auto">
          <a:xfrm>
            <a:off x="609600" y="152400"/>
            <a:ext cx="8153400" cy="75632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ucrosiaUPC" pitchFamily="18" charset="-34"/>
                <a:cs typeface="EucrosiaUPC" pitchFamily="18" charset="-34"/>
              </a:rPr>
              <a:t>การจ่ายเงินล่วงหน้า</a:t>
            </a: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932527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Courier New" pitchFamily="49" charset="0"/>
              <a:buChar char="o"/>
            </a:pP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 การจ่ายเงินค่าพัสดุล่วงหน้าให้แก่ผู้ประกอบการที่เป็นคู่สัญญา</a:t>
            </a:r>
          </a:p>
          <a:p>
            <a:pPr algn="l">
              <a:buFont typeface="Courier New" pitchFamily="49" charset="0"/>
              <a:buChar char="o"/>
            </a:pPr>
            <a:r>
              <a:rPr lang="th-TH" sz="2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จะกระทำมิได้ เว้นแต่</a:t>
            </a: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หัวหน้าหน่วยงานของรัฐเห็นว่ามีความจำเป็นจะต้องจ่าย และมีการกำหนดเงื่อนไขไว้ก่อนการทำสัญญาหรือข้อตกลง ให้กระทำได้เฉพาะกรณีและตามหลักเกณฑ์ดังต่อไปนี้</a:t>
            </a:r>
            <a:endParaRPr lang="th-TH" sz="2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7164288" y="116632"/>
            <a:ext cx="1368152" cy="1296144"/>
          </a:xfrm>
          <a:prstGeom prst="wedgeEllipseCallout">
            <a:avLst>
              <a:gd name="adj1" fmla="val -75672"/>
              <a:gd name="adj2" fmla="val -1766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ข้อ 89 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412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323</a:t>
            </a:fld>
            <a:endParaRPr lang="th-TH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609600" y="296416"/>
            <a:ext cx="4610472" cy="97234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ucrosiaUPC" pitchFamily="18" charset="-34"/>
                <a:cs typeface="EucrosiaUPC" pitchFamily="18" charset="-34"/>
              </a:rPr>
              <a:t>การจ่ายเงินล่วงหน้า</a:t>
            </a: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61" name="Rectangle 1"/>
          <p:cNvSpPr>
            <a:spLocks noChangeArrowheads="1"/>
          </p:cNvSpPr>
          <p:nvPr/>
        </p:nvSpPr>
        <p:spPr bwMode="auto">
          <a:xfrm>
            <a:off x="683568" y="3334340"/>
            <a:ext cx="794248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900113" algn="l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การจ่ายเงินค่าพัสดุล่วงหน้าตามข้อ 89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1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 (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2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และ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3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ไม่ต้องเรียกหลักประกัน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ea typeface="Cordia New" pitchFamily="34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900113" algn="l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ส่วนการจ่ายเงินค่าพัสดุล่วงหน้าตามข้อ 89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4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ผู้ประกอบการที่เป็นคู่สัญญาจะต้องนำ</a:t>
            </a:r>
          </a:p>
          <a:p>
            <a:pPr marL="2667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00113" algn="l"/>
              </a:tabLst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พันธบัตรรัฐบาลไทย หรือ</a:t>
            </a:r>
          </a:p>
          <a:p>
            <a:pPr marL="2667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00113" algn="l"/>
              </a:tabLst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หนังสือค้ำประกันหรือหนังสือค้ำประกันอิเล็กทรอนิกส์ของธนาคารในประเทศ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/>
            </a:r>
            <a:b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</a:b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มาค้ำประกันเงินที่รับล่วงหน้าไปนั้น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900113" algn="l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ห้หน่วยงานของรัฐคืนหนังสือค้ำประกันดังกล่าวให้แก่คู่สัญญาเมื่อหน่วยงานของรัฐได้หักเงินที่ได้จ่ายล่วงหน้าจากเงินค่าของหรือค่าจ้างในแต่ละงวดครบถ้วนแล้ว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900113" algn="l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ทั้งนี้ ให้กำหนดเป็นเงื่อนไขไว้ในสัญญาด้วย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395536" y="1916832"/>
            <a:ext cx="1512168" cy="1440160"/>
          </a:xfrm>
          <a:prstGeom prst="wedgeEllipseCallout">
            <a:avLst>
              <a:gd name="adj1" fmla="val 40677"/>
              <a:gd name="adj2" fmla="val 5182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ข้อ 91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760" y="1643316"/>
            <a:ext cx="6120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การจ่ายเงินตามแบบธรรมเนียมการค้าระหว่างประเทศ โดยเปิดเลต</a:t>
            </a:r>
            <a:r>
              <a:rPr lang="th-TH" sz="2400" b="1" dirty="0" err="1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เตอร์ออฟ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เครดิต หรือโดยวิธีใช้ดราฟต์กรณีที่วงเงินไม่เกิน        500,000 บาท  หรือการจ่ายเงินตามความก้าวหน้าในการสั่งซื้อพัสดุ ให้กระทำได้โดยไม่ถือว่าเป็นการจ่ายเงินล่วงหน้า</a:t>
            </a:r>
            <a:endParaRPr lang="th-TH" sz="2400" b="1" dirty="0">
              <a:solidFill>
                <a:srgbClr val="00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6156176" y="116632"/>
            <a:ext cx="1512168" cy="1440160"/>
          </a:xfrm>
          <a:prstGeom prst="wedgeEllipseCallout">
            <a:avLst>
              <a:gd name="adj1" fmla="val -28611"/>
              <a:gd name="adj2" fmla="val 6042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ข้อ 90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324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08912" cy="2952328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7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การเช่า</a:t>
            </a:r>
            <a:endParaRPr lang="th-TH" sz="72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933056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789040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คำบรรยายภาพแบบวงรี 3"/>
          <p:cNvSpPr/>
          <p:nvPr/>
        </p:nvSpPr>
        <p:spPr>
          <a:xfrm>
            <a:off x="7020272" y="260648"/>
            <a:ext cx="1368152" cy="1296144"/>
          </a:xfrm>
          <a:prstGeom prst="wedgeEllipseCallout">
            <a:avLst>
              <a:gd name="adj1" fmla="val -63885"/>
              <a:gd name="adj2" fmla="val -21590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ข้อ 93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325</a:t>
            </a:fld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1259632" y="293747"/>
            <a:ext cx="5256584" cy="830997"/>
          </a:xfrm>
          <a:prstGeom prst="rect">
            <a:avLst/>
          </a:prstGeom>
          <a:solidFill>
            <a:srgbClr val="CCFFFF"/>
          </a:solidFill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00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การเช่า</a:t>
            </a:r>
            <a:endParaRPr lang="th-TH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1972" y="2492896"/>
            <a:ext cx="178581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สังหาริมทรัพย์</a:t>
            </a:r>
            <a:endParaRPr lang="th-TH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9021" y="3140968"/>
            <a:ext cx="178927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อสังหาริมทรัพย์</a:t>
            </a:r>
            <a:endParaRPr lang="th-TH" b="1" dirty="0">
              <a:solidFill>
                <a:srgbClr val="00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9592" y="1538789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ให้หัวหน้าหน่วยงานของรัฐพิจารณาดำเนินการได้ตามความเหมาะสมและจำเป็น </a:t>
            </a:r>
            <a:endParaRPr lang="th-TH" b="1" dirty="0"/>
          </a:p>
        </p:txBody>
      </p:sp>
      <p:sp>
        <p:nvSpPr>
          <p:cNvPr id="8" name="Rectangle 7"/>
          <p:cNvSpPr/>
          <p:nvPr/>
        </p:nvSpPr>
        <p:spPr>
          <a:xfrm>
            <a:off x="2915816" y="2564904"/>
            <a:ext cx="504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นำข้อกำหนดเกี่ยวกับการซื้อมาใช้โดยอนุโลม</a:t>
            </a:r>
            <a:endParaRPr lang="th-TH" sz="2400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5816" y="2996952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ให้ดำเนินการเจรจาตกลงราคากับผู้ให้เช่าโดยตรง  </a:t>
            </a:r>
          </a:p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  (ใช้วิธีเฉพาะเจาะจง โดยไม่จำกัดวงเงิน)</a:t>
            </a:r>
          </a:p>
          <a:p>
            <a:pPr lvl="0"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ให้กระทำได้ในกรณีดังต่อไปนี้</a:t>
            </a:r>
            <a:endParaRPr lang="th-TH" sz="24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คำบรรยายภาพแบบวงรี 3"/>
          <p:cNvSpPr/>
          <p:nvPr/>
        </p:nvSpPr>
        <p:spPr>
          <a:xfrm>
            <a:off x="5508104" y="260648"/>
            <a:ext cx="1368152" cy="1296144"/>
          </a:xfrm>
          <a:prstGeom prst="wedgeEllipseCallout">
            <a:avLst>
              <a:gd name="adj1" fmla="val -63885"/>
              <a:gd name="adj2" fmla="val -2159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ข้อ 92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6034" name="Rectangle 2"/>
          <p:cNvSpPr>
            <a:spLocks noChangeArrowheads="1"/>
          </p:cNvSpPr>
          <p:nvPr/>
        </p:nvSpPr>
        <p:spPr bwMode="auto">
          <a:xfrm>
            <a:off x="827584" y="4077072"/>
            <a:ext cx="78488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lang="en-US" sz="20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เช่าที่ดินเพื่อใช้ประโยชน์ในราชการ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lang="en-US" sz="20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2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เช่าสถานที่เพื่อใช้เป็นที่ทำการในกรณีที่ไม่มีสถานที่ของหน่วยงานของรัฐ หรือมีแต่ไม่เพียงพอ และถ้าสถานที่เช่านั้นกว้างขวางพอ จะใช้เป็นที่พักของผู้ซึ่งมีสิทธิเบิกค่าเช่าบ้านตามระเบียบของทางราชการหรือของหน่วยงานของรัฐด้วยก็ได้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lang="en-US" sz="20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3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เช่าสถานที่เพื่อใช้เป็นที่พักสำหรับผู้มีสิทธิเบิกค่าเช่าที่พักตามระเบียบของทางราชการ  หรือของหน่วยงานของรัฐในกรณีที่ต้องการประหยัดเงินงบประมาณ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ea typeface="Cordia New" pitchFamily="34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lang="en-US" sz="20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4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เช่าสถานที่เพื่อใช้เป็นที่เก็บพัสดุของหน่วยงานของรัฐในกรณีที่ไม่มีสถานที่เก็บเพียงพอ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326</a:t>
            </a:fld>
            <a:endParaRPr lang="th-TH"/>
          </a:p>
        </p:txBody>
      </p:sp>
      <p:sp>
        <p:nvSpPr>
          <p:cNvPr id="997377" name="Rectangle 1"/>
          <p:cNvSpPr>
            <a:spLocks noChangeArrowheads="1"/>
          </p:cNvSpPr>
          <p:nvPr/>
        </p:nvSpPr>
        <p:spPr bwMode="auto">
          <a:xfrm>
            <a:off x="971600" y="1701383"/>
            <a:ext cx="741682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ในกรณีที่มีความจำเป็นต้องจ่ายเงินค่าเช่าล่วงหน้าในการเช่าอสังหาริมทรัพย์ และสังหาริมทรัพย์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900113" algn="l"/>
                <a:tab pos="1169988" algn="l"/>
              </a:tabLst>
            </a:pPr>
            <a:r>
              <a:rPr lang="th-TH" sz="3200" b="1" dirty="0" smtClean="0"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ให้กระทำได้เฉพาะกรณีการเช่าซึ่งมีระยะเวลาไม่เกิน</a:t>
            </a:r>
            <a:r>
              <a:rPr kumimoji="0" lang="th-TH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3 ปี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ตามหลักเกณฑ์ดังต่อไปนี้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" algn="l"/>
                <a:tab pos="900113" algn="l"/>
                <a:tab pos="1169988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(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1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การเช่าจากหน่วยงานของรัฐ จ่ายได้ไม่เกินร้อยละห้าสิบของค่าเช่าทั้งสัญญา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" algn="l"/>
                <a:tab pos="900113" algn="l"/>
                <a:tab pos="1169988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(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2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การเช่าจากเอกชนจ่ายได้ไม่เกินร้อยละยี่สิบของค่าเช่าทั้งสัญญา</a:t>
            </a:r>
            <a:endParaRPr kumimoji="0" lang="th-TH" sz="32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9632" y="427311"/>
            <a:ext cx="5256584" cy="769441"/>
          </a:xfrm>
          <a:prstGeom prst="rect">
            <a:avLst/>
          </a:prstGeom>
          <a:solidFill>
            <a:srgbClr val="CCFFFF"/>
          </a:solidFill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การจ่ายเงินค่าเช่าล่วงหน้า</a:t>
            </a:r>
            <a:endParaRPr lang="th-TH" sz="4400" b="1" dirty="0">
              <a:solidFill>
                <a:srgbClr val="FF0000"/>
              </a:solidFill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6660232" y="260648"/>
            <a:ext cx="1512168" cy="1440160"/>
          </a:xfrm>
          <a:prstGeom prst="wedgeEllipseCallout">
            <a:avLst>
              <a:gd name="adj1" fmla="val -68924"/>
              <a:gd name="adj2" fmla="val -1497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ข้อ 92 วรรคสอง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327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123728" y="188640"/>
            <a:ext cx="5008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รายงานขอเช่า </a:t>
            </a: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“อสังหาริมทรัพย์” </a:t>
            </a:r>
            <a:endParaRPr lang="th-TH" sz="36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2656"/>
            <a:ext cx="9144000" cy="432048"/>
          </a:xfrm>
          <a:prstGeom prst="bentConnector3">
            <a:avLst>
              <a:gd name="adj1" fmla="val 8375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0" y="476672"/>
            <a:ext cx="9144000" cy="360040"/>
          </a:xfrm>
          <a:prstGeom prst="bentConnector3">
            <a:avLst>
              <a:gd name="adj1" fmla="val 826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3568" y="980728"/>
            <a:ext cx="2088232" cy="504056"/>
          </a:xfrm>
          <a:prstGeom prst="rect">
            <a:avLst/>
          </a:pr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 ข้อ 94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43608" y="3140968"/>
            <a:ext cx="504056" cy="5040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43608" y="3861048"/>
            <a:ext cx="504056" cy="50405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43608" y="4653136"/>
            <a:ext cx="504056" cy="50405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43608" y="5445224"/>
            <a:ext cx="504056" cy="504056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91680" y="3193812"/>
            <a:ext cx="3876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เหตุผลและความจำเป็นที่จะต้องเช่า </a:t>
            </a:r>
            <a:endParaRPr lang="th-TH" dirty="0">
              <a:solidFill>
                <a:srgbClr val="006600"/>
              </a:solidFill>
            </a:endParaRPr>
          </a:p>
        </p:txBody>
      </p:sp>
      <p:cxnSp>
        <p:nvCxnSpPr>
          <p:cNvPr id="36" name="Elbow Connector 35"/>
          <p:cNvCxnSpPr/>
          <p:nvPr/>
        </p:nvCxnSpPr>
        <p:spPr>
          <a:xfrm>
            <a:off x="683568" y="1124744"/>
            <a:ext cx="8460432" cy="2664296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683568" y="3789040"/>
            <a:ext cx="8460432" cy="720080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>
            <a:off x="683568" y="4509120"/>
            <a:ext cx="8460432" cy="792088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720080" y="5301208"/>
            <a:ext cx="8460432" cy="792088"/>
          </a:xfrm>
          <a:prstGeom prst="bentConnector3">
            <a:avLst>
              <a:gd name="adj1" fmla="val -4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>
            <a:off x="107504" y="0"/>
            <a:ext cx="9036496" cy="6597352"/>
          </a:xfrm>
          <a:prstGeom prst="bentConnector3">
            <a:avLst>
              <a:gd name="adj1" fmla="val 13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9104" flipH="1">
            <a:off x="6762830" y="2367358"/>
            <a:ext cx="1797872" cy="1084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" name="Rectangle 42"/>
          <p:cNvSpPr/>
          <p:nvPr/>
        </p:nvSpPr>
        <p:spPr>
          <a:xfrm>
            <a:off x="1691680" y="3861048"/>
            <a:ext cx="2850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ราคาค่าเช่าที่ผู้ให้เช่าเสนอ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19672" y="4509120"/>
            <a:ext cx="69847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รายละเอียดของอสังหาริมทรัพย์ที่จะเช่า เช่น สภาพของสถานที่บริเวณที่ต้องการใช้พร้อมทั้งภาพถ่าย </a:t>
            </a:r>
            <a:r>
              <a:rPr lang="en-US" sz="26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ถ้ามี</a:t>
            </a:r>
            <a:r>
              <a:rPr lang="en-US" sz="26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 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และราคาค่าเช่าครั้งหลังสุด เป็นต้น</a:t>
            </a:r>
            <a:endParaRPr lang="th-TH" sz="2600" dirty="0">
              <a:solidFill>
                <a:srgbClr val="0000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619672" y="5283205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อัตราค่าเช่าของอสังหาริมทรัพย์ ซึ่งมีขนาดและสภาพใกล้เคียงกับที่จะเช่า </a:t>
            </a:r>
            <a:r>
              <a:rPr lang="en-US" b="1" dirty="0" smtClean="0"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</a:t>
            </a:r>
            <a:r>
              <a:rPr lang="th-TH" b="1" dirty="0" smtClean="0"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ถ้ามี</a:t>
            </a:r>
            <a:r>
              <a:rPr lang="en-US" b="1" dirty="0" smtClean="0"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)</a:t>
            </a:r>
            <a:endParaRPr lang="th-TH" dirty="0"/>
          </a:p>
        </p:txBody>
      </p:sp>
      <p:sp>
        <p:nvSpPr>
          <p:cNvPr id="51" name="Rectangle 50"/>
          <p:cNvSpPr/>
          <p:nvPr/>
        </p:nvSpPr>
        <p:spPr>
          <a:xfrm>
            <a:off x="971600" y="1611957"/>
            <a:ext cx="6408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ก่อนดำเนินการเช่า ให้เจ้าหน้าที่ทำรายงานเสนอหัวหน้าหน่วยงานของรัฐ เพื่อขอความเห็นชอบ โดยเสนอผ่านหัวหน้าเจ้าหน้าที่ ตามรายการดังต่อไปนี้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328</a:t>
            </a:fld>
            <a:endParaRPr lang="th-TH"/>
          </a:p>
        </p:txBody>
      </p:sp>
      <p:sp>
        <p:nvSpPr>
          <p:cNvPr id="998401" name="Rectangle 1"/>
          <p:cNvSpPr>
            <a:spLocks noChangeArrowheads="1"/>
          </p:cNvSpPr>
          <p:nvPr/>
        </p:nvSpPr>
        <p:spPr bwMode="auto">
          <a:xfrm>
            <a:off x="1115616" y="1834946"/>
            <a:ext cx="727280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“อสังหาริมทรัพย์”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ซึ่งมีอัตราค่าเช่ารวมทั้งค่าบริการอื่นเกี่ยวกับการเช่าตามที่จะกำหนดไว้ในสัญญา ให้เป็นไปตามหลักเกณฑ์ดังนี้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" algn="l"/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(1)	ราชการส่วนกลาง และราชการส่วนภูมิภาค ให้เป็นไปตามหลักเกณฑ์และอัตราที่กระทรวงการคลังกำหนด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" algn="l"/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(2)	ราชการส่วนท้องถิ่น ให้เป็นไปตามหลักเกณฑ์และอัตราที่กระทรวงมหาดไทย กรุงเทพมหานคร หรือเมืองพัทยา แล้วแต่กรณี กำหนด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" algn="l"/>
                <a:tab pos="900113" algn="l"/>
                <a:tab pos="116998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(3)	หน่วยงานของรัฐอื่น ให้เป็นไปตามหลักเกณฑ์และอัตราที่หน่วยงานของรัฐนั้นกำหนด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9632" y="571327"/>
            <a:ext cx="5256584" cy="769441"/>
          </a:xfrm>
          <a:prstGeom prst="rect">
            <a:avLst/>
          </a:prstGeom>
          <a:solidFill>
            <a:srgbClr val="CCFFFF"/>
          </a:solidFill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อัตราค่าเช่า</a:t>
            </a:r>
            <a:endParaRPr lang="th-TH" sz="4400" b="1" dirty="0">
              <a:solidFill>
                <a:srgbClr val="FF0000"/>
              </a:solidFill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6660232" y="404664"/>
            <a:ext cx="1512168" cy="1440160"/>
          </a:xfrm>
          <a:prstGeom prst="wedgeEllipseCallout">
            <a:avLst>
              <a:gd name="adj1" fmla="val -68924"/>
              <a:gd name="adj2" fmla="val -1497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ข้อ 95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28571"/>
            <a:ext cx="8353177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การยกเลิกการจัดซื้อจัดจ้าง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14421"/>
            <a:ext cx="8353177" cy="5527691"/>
          </a:xfrm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1. ไม่ได้รับงบประมาณหรืองบประมาณไม่พอ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2. มีการกระทำที่เข้าลักษณะการมีผลประโยชน์ร่วมกัน หรือมีส่วนได้เสีย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กับผู้ยื่นข้อเสนอรายอื่น หรือขัดขวางการแข่งขันอย่างเป็นธรรม หรือสมยอม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การเสนอราคา หรือส่อว่ากระทำการทุจริต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3. การดำเนินการต่อไปอาจเกิดความเสียหายแก่หน่วยงานหรือกระทบต่อ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ประโยชน์สาธารณะ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4. เกณฑ์อื่นที่กำหนดในกฎกระทรวง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5. แจ้งผู้ประกอบการทราบถึงเหตุผลในการยกเลิก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6. ประกาศในระบบ </a:t>
            </a:r>
            <a:r>
              <a:rPr lang="en-US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 </a:t>
            </a: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และหน่วยงาน และปิดประกาศโดยเปิดเผย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กรณีมีหน่วยงานของรัฐเข้าเสนอราคาเป็นผู้ยื่นข้อเสนอตั้งแต่ </a:t>
            </a:r>
            <a:r>
              <a:rPr lang="en-US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รายขึ้นไป </a:t>
            </a:r>
            <a:b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มิให้ถือว่าหน่วยงานของรัฐนั้นมีผลประโยชน์ร่วมกันหรือมีส่วนได้เสียกับหน่วยงานของรัฐอื่น</a:t>
            </a:r>
            <a:endParaRPr lang="en-US" altLang="th-TH" sz="2800" b="1" i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7164288" y="118912"/>
            <a:ext cx="1643074" cy="1581896"/>
          </a:xfrm>
          <a:prstGeom prst="wedgeEllipseCallout">
            <a:avLst>
              <a:gd name="adj1" fmla="val -69619"/>
              <a:gd name="adj2" fmla="val -1235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500" b="1" dirty="0" smtClean="0">
                <a:latin typeface="EucrosiaUPC" pitchFamily="18" charset="-34"/>
                <a:cs typeface="EucrosiaUPC" pitchFamily="18" charset="-34"/>
              </a:rPr>
              <a:t>พ.ร.บ. มาตรา 67</a:t>
            </a:r>
            <a:endParaRPr lang="th-TH" sz="25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1231274470"/>
              </p:ext>
            </p:extLst>
          </p:nvPr>
        </p:nvGraphicFramePr>
        <p:xfrm>
          <a:off x="467544" y="980728"/>
          <a:ext cx="820891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627784" y="288404"/>
            <a:ext cx="3528392" cy="76433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“งานบริการ”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7146" y="2996952"/>
            <a:ext cx="139172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</a:p>
          <a:p>
            <a:pPr algn="ctr"/>
            <a:endParaRPr lang="th-TH" sz="36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473918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ว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077072"/>
            <a:ext cx="7247172" cy="22544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330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ว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93559"/>
            <a:ext cx="7128792" cy="36394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188640"/>
            <a:ext cx="88761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แนวทางปฏิบัติกรณีการนำผลการจัดซื้อจัดจ้างที่เงินงบประมาณถูกพับไป</a:t>
            </a:r>
          </a:p>
          <a:p>
            <a:pPr algn="ctr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มาใช้กับเงินงบประมาณในปีใหม่</a:t>
            </a:r>
            <a:endParaRPr lang="th-TH" sz="32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ว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858974"/>
            <a:ext cx="8122993" cy="11623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331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ว1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309062"/>
            <a:ext cx="8208912" cy="361456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188640"/>
            <a:ext cx="88761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แนวทางปฏิบัติกรณีการนำผลการจัดซื้อจัดจ้างที่เงินงบประมาณถูกพับไป</a:t>
            </a:r>
          </a:p>
          <a:p>
            <a:pPr algn="ctr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มาใช้กับเงินงบประมาณในปีใหม่</a:t>
            </a:r>
            <a:endParaRPr lang="th-TH" sz="32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699792" y="3429000"/>
            <a:ext cx="51125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23728" y="3789040"/>
            <a:ext cx="64807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68144" y="4149080"/>
            <a:ext cx="27363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3568" y="4509120"/>
            <a:ext cx="39604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3568" y="4869160"/>
            <a:ext cx="79208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3568" y="5229200"/>
            <a:ext cx="7992888" cy="7200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83568" y="5589240"/>
            <a:ext cx="7992888" cy="7200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83568" y="6021288"/>
            <a:ext cx="11521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332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ผลประโยชน์ร่วมกั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0218" y="116632"/>
            <a:ext cx="7342262" cy="3103696"/>
          </a:xfrm>
          <a:prstGeom prst="rect">
            <a:avLst/>
          </a:prstGeom>
        </p:spPr>
      </p:pic>
      <p:pic>
        <p:nvPicPr>
          <p:cNvPr id="14" name="Picture 13" descr="ผลประโยชน์ร่วมกัน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2666" y="3209514"/>
            <a:ext cx="7399814" cy="30998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9512" y="398269"/>
            <a:ext cx="1224136" cy="569386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endPara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ct val="130000"/>
              </a:lnSpc>
            </a:pPr>
            <a:r>
              <a:rPr lang="th-TH" alt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ผล</a:t>
            </a:r>
          </a:p>
          <a:p>
            <a:pPr algn="ctr">
              <a:lnSpc>
                <a:spcPct val="130000"/>
              </a:lnSpc>
            </a:pPr>
            <a:r>
              <a:rPr lang="th-TH" alt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ประโยชน์ร่วมกัน ในกรณีหน่วยงานของรัฐต่าง</a:t>
            </a:r>
          </a:p>
          <a:p>
            <a:pPr algn="ctr">
              <a:lnSpc>
                <a:spcPct val="130000"/>
              </a:lnSpc>
            </a:pPr>
            <a:r>
              <a:rPr lang="th-TH" alt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ประเทศ</a:t>
            </a:r>
          </a:p>
          <a:p>
            <a:pPr algn="ctr">
              <a:lnSpc>
                <a:spcPct val="130000"/>
              </a:lnSpc>
            </a:pPr>
            <a:endParaRPr lang="th-TH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333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ผลประโยชน์ร่วมกัน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852936"/>
            <a:ext cx="8210550" cy="20383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55776" y="572487"/>
            <a:ext cx="6120680" cy="14465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4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ผลประโยชน์ร่วมกัน</a:t>
            </a:r>
          </a:p>
          <a:p>
            <a:pPr algn="ctr"/>
            <a:r>
              <a:rPr lang="th-TH" altLang="th-TH" sz="4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ในกรณีหน่วยงานของรัฐต่างประเทศ</a:t>
            </a:r>
            <a:endParaRPr lang="th-TH" sz="44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Picture 15" descr="ต่างประเทศ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957" y="548680"/>
            <a:ext cx="1826811" cy="1626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42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992888" cy="3600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334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7544" y="179929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7" name="Picture 16" descr="427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389892"/>
            <a:ext cx="8064896" cy="1919428"/>
          </a:xfrm>
          <a:prstGeom prst="rect">
            <a:avLst/>
          </a:prstGeom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335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7544" y="395953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3" name="Picture 12" descr="427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1608475"/>
            <a:ext cx="8676456" cy="3848428"/>
          </a:xfrm>
          <a:prstGeom prst="rect">
            <a:avLst/>
          </a:prstGeom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336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7544" y="404664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3" name="Picture 12" descr="427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8424936" cy="1905743"/>
          </a:xfrm>
          <a:prstGeom prst="rect">
            <a:avLst/>
          </a:prstGeom>
        </p:spPr>
      </p:pic>
      <p:pic>
        <p:nvPicPr>
          <p:cNvPr id="14" name="Picture 13" descr="427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068960"/>
            <a:ext cx="8424936" cy="697771"/>
          </a:xfrm>
          <a:prstGeom prst="rect">
            <a:avLst/>
          </a:prstGeom>
        </p:spPr>
      </p:pic>
      <p:pic>
        <p:nvPicPr>
          <p:cNvPr id="16" name="Picture 15" descr="การงอก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933776"/>
            <a:ext cx="3528392" cy="236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337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7544" y="395953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3" name="Picture 12" descr="427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921" y="1268760"/>
            <a:ext cx="8471551" cy="4692997"/>
          </a:xfrm>
          <a:prstGeom prst="rect">
            <a:avLst/>
          </a:prstGeom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>
            <a:off x="5436096" y="3645024"/>
            <a:ext cx="3384376" cy="864096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338</a:t>
            </a:fld>
            <a:endParaRPr lang="th-TH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2060848"/>
            <a:ext cx="8064896" cy="2160240"/>
          </a:xfrm>
          <a:prstGeom prst="rect">
            <a:avLst/>
          </a:prstGeom>
          <a:ln>
            <a:solidFill>
              <a:srgbClr val="92D05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ประกาศผลการจัดซื้อจัดจ้าง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(ม.66 วรรคหนึ่ง, ม.77, ม.91)</a:t>
            </a: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5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ผู้ชน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93305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922114"/>
          </a:xfr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การประกาศผลการจัดซื้อจัดจ้าง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 typeface="Arial" pitchFamily="34" charset="0"/>
              <a:buChar char="•"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ให้ประกาศผลผู้ชนะการจัดซื้อจัดจ้างหรือผู้ได้รับการคัดเลือกและเหตุผลสนับสนุน</a:t>
            </a:r>
          </a:p>
          <a:p>
            <a:pPr>
              <a:buFont typeface="Wingdings" pitchFamily="2" charset="2"/>
              <a:buChar char="q"/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ในระบบเครือข่ายสาระสนเทศของกรมบัญชีกลาง และหน่วยงานของรัฐตามวิธีการที่กรมบัญชีกลางกำหนด </a:t>
            </a:r>
            <a:r>
              <a:rPr lang="th-TH" sz="36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>
              <a:buFont typeface="Wingdings" pitchFamily="2" charset="2"/>
              <a:buChar char="q"/>
            </a:pPr>
            <a:r>
              <a:rPr 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ปิดประกาศโดยเปิดเผย ณ สถานที่ปิดประกาศของหน่วยงานของรัฐ</a:t>
            </a:r>
          </a:p>
          <a:p>
            <a:pPr>
              <a:buNone/>
            </a:pP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คำบรรยายภาพแบบวงรี 3"/>
          <p:cNvSpPr/>
          <p:nvPr/>
        </p:nvSpPr>
        <p:spPr>
          <a:xfrm>
            <a:off x="7164288" y="118912"/>
            <a:ext cx="1643074" cy="1581896"/>
          </a:xfrm>
          <a:prstGeom prst="wedgeEllipseCallout">
            <a:avLst>
              <a:gd name="adj1" fmla="val -69619"/>
              <a:gd name="adj2" fmla="val -1235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500" b="1" dirty="0" smtClean="0">
                <a:latin typeface="EucrosiaUPC" pitchFamily="18" charset="-34"/>
                <a:cs typeface="EucrosiaUPC" pitchFamily="18" charset="-34"/>
              </a:rPr>
              <a:t>พ.ร.บ. มาตรา 66</a:t>
            </a:r>
          </a:p>
          <a:p>
            <a:pPr algn="ctr">
              <a:lnSpc>
                <a:spcPts val="3000"/>
              </a:lnSpc>
            </a:pPr>
            <a:r>
              <a:rPr lang="th-TH" sz="2500" b="1" dirty="0" smtClean="0">
                <a:latin typeface="EucrosiaUPC" pitchFamily="18" charset="-34"/>
                <a:cs typeface="EucrosiaUPC" pitchFamily="18" charset="-34"/>
              </a:rPr>
              <a:t>วรรคหนึ่ง</a:t>
            </a:r>
            <a:endParaRPr lang="th-TH" sz="25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663825" y="144017"/>
            <a:ext cx="3995737" cy="836711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“งานก่อสร้าง”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2382936757"/>
              </p:ext>
            </p:extLst>
          </p:nvPr>
        </p:nvGraphicFramePr>
        <p:xfrm>
          <a:off x="899592" y="1019574"/>
          <a:ext cx="7488832" cy="515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8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3"/>
            <a:ext cx="1512168" cy="108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96952"/>
            <a:ext cx="14401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651500" y="1143000"/>
            <a:ext cx="2016125" cy="1008063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เช่น อาคาร</a:t>
            </a:r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ที่ทำการ โรงพยาบาล โรงเรียน สนาม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กีฬา เสา</a:t>
            </a:r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ธง 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รั้ว ฯ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19250" y="2924175"/>
            <a:ext cx="2089150" cy="1152525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ประปา ไฟฟ้า สื่อสาร โทรคมนาคม การระบายน้ำ การขนส่ง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ทางท่อ ทางน้ำ</a:t>
            </a:r>
            <a:b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ทางบก ทางอากาศ ทางราง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1" name="Picture 2" descr="architect_reading_blu_a_ha"/>
          <p:cNvPicPr>
            <a:picLocks noChangeAspect="1" noChangeArrowheads="1" noCrop="1"/>
          </p:cNvPicPr>
          <p:nvPr/>
        </p:nvPicPr>
        <p:blipFill>
          <a:blip r:embed="rId9" cstate="print">
            <a:lum/>
          </a:blip>
          <a:srcRect/>
          <a:stretch>
            <a:fillRect/>
          </a:stretch>
        </p:blipFill>
        <p:spPr bwMode="auto">
          <a:xfrm flipH="1">
            <a:off x="6300192" y="4460414"/>
            <a:ext cx="1296144" cy="1776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155760" y="6012577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556099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340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187624" y="1988840"/>
            <a:ext cx="6624736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การปฏิบัติงานในระบบเครือข่ายสารสนเทศ</a:t>
            </a:r>
          </a:p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ของกรมบัญชีกลาง</a:t>
            </a:r>
            <a:endParaRPr lang="th-TH" sz="40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340768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0" y="3284984"/>
            <a:ext cx="9144000" cy="936104"/>
          </a:xfrm>
          <a:prstGeom prst="bentConnector3">
            <a:avLst>
              <a:gd name="adj1" fmla="val 3177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0" y="3429000"/>
            <a:ext cx="9144000" cy="936104"/>
          </a:xfrm>
          <a:prstGeom prst="bentConnector3">
            <a:avLst>
              <a:gd name="adj1" fmla="val 501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71849" y="1772817"/>
            <a:ext cx="878497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Wingdings" pitchFamily="2" charset="2"/>
              <a:buChar char="v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ระเบียบกระทรวงการคลังฯ ส่วนที่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4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9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55776" y="4437112"/>
            <a:ext cx="6336704" cy="180020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ให้กรมบัญชีกลาง</a:t>
            </a:r>
            <a:r>
              <a:rPr lang="th-TH" sz="26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จัดทำแนวทางปฏิบัติใน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การดำเนินการจัดซื้อจัดจ้างผ่านทางระบบจัดซื้อจัดจ้างภาครัฐด้วยอิเล็กทรอนิกส์ </a:t>
            </a:r>
            <a:r>
              <a:rPr lang="th-TH" sz="26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เพื่อให้หน่วยงานของรัฐและผู้ประกอบการใช้เป็นแนวทางปฏิบัติ</a:t>
            </a:r>
            <a:endParaRPr 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60648"/>
            <a:ext cx="1619672" cy="1512168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179512" y="4437112"/>
            <a:ext cx="2376264" cy="18002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ข้อ 1</a:t>
            </a:r>
            <a:r>
              <a:rPr lang="en-US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0</a:t>
            </a:r>
            <a:r>
              <a:rPr lang="th-TH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การจัดทำคู่มือ วิธีการจัดซื้อจัดจ้างทางอิเล็กทรอนิกส์</a:t>
            </a:r>
            <a:endParaRPr lang="th-TH" sz="26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03648" y="188640"/>
            <a:ext cx="7560840" cy="1512168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พ.ร.บ. มาตรา </a:t>
            </a:r>
            <a:r>
              <a:rPr lang="en-US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57, 71 ,85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รายละเอียด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วิธีการจัดซื้อจัดจ้าง 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้วยวิธีการทางอิเล็กทรอนิกส์ในระบบเครือข่ายสารสนเทศของกรมบัญชีกลางให้เป็นไปตามระเบียบที่รัฐมนตรีกำหนด</a:t>
            </a:r>
            <a:endParaRPr 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555776" y="2492896"/>
            <a:ext cx="6401049" cy="1800200"/>
          </a:xfrm>
          <a:prstGeom prst="round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ดำเนินการ</a:t>
            </a: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ในระบบเครือข่ายสารสนเทศของ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กรมบัญชีกลาง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ทางระบบจัดซื้อจัดจ้างภาครัฐ ด้วยอิเล็กทรอนิกส์ (</a:t>
            </a:r>
            <a:r>
              <a:rPr lang="en-US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Electronic Government Procurement : e - GP</a:t>
            </a:r>
            <a:r>
              <a:rPr lang="en-US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วิธีการที่กรมบัญชีกลาง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</a:p>
          <a:p>
            <a:pPr marL="88900" indent="-88900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600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71849" y="2492896"/>
            <a:ext cx="2383927" cy="18002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</a:p>
          <a:p>
            <a:pPr marL="88900" indent="-88900"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หน่วยงาน</a:t>
            </a:r>
          </a:p>
          <a:p>
            <a:pPr marL="88900" indent="-88900"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รัฐ 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450088" y="5589240"/>
            <a:ext cx="370384" cy="41215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341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35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ทำ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283974"/>
            <a:ext cx="2232248" cy="14776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342</a:t>
            </a:fld>
            <a:endParaRPr lang="th-TH"/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" y="2276872"/>
            <a:ext cx="8372475" cy="2905125"/>
          </a:xfrm>
          <a:prstGeom prst="rect">
            <a:avLst/>
          </a:prstGeom>
        </p:spPr>
      </p:pic>
      <p:sp>
        <p:nvSpPr>
          <p:cNvPr id="14" name="สี่เหลี่ยมผืนผ้า 3"/>
          <p:cNvSpPr/>
          <p:nvPr/>
        </p:nvSpPr>
        <p:spPr>
          <a:xfrm>
            <a:off x="395536" y="332656"/>
            <a:ext cx="6192688" cy="144016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/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แนวทางปฏิบัติงานในระบบ </a:t>
            </a:r>
            <a:r>
              <a:rPr lang="en-US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e-GP</a:t>
            </a:r>
            <a:endParaRPr lang="th-TH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343</a:t>
            </a:fld>
            <a:endParaRPr lang="th-TH"/>
          </a:p>
        </p:txBody>
      </p:sp>
      <p:pic>
        <p:nvPicPr>
          <p:cNvPr id="4" name="Picture 3" descr="32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45322"/>
            <a:ext cx="8352928" cy="47884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Picture 13" descr="ทำคอม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221094"/>
            <a:ext cx="1800200" cy="1191682"/>
          </a:xfrm>
          <a:prstGeom prst="rect">
            <a:avLst/>
          </a:prstGeom>
        </p:spPr>
      </p:pic>
      <p:sp>
        <p:nvSpPr>
          <p:cNvPr id="15" name="สี่เหลี่ยมผืนผ้า 3"/>
          <p:cNvSpPr/>
          <p:nvPr/>
        </p:nvSpPr>
        <p:spPr>
          <a:xfrm>
            <a:off x="539552" y="260648"/>
            <a:ext cx="6408712" cy="1152128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/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แนวทางปฏิบัติงานในระบบ </a:t>
            </a:r>
            <a:r>
              <a:rPr lang="en-US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e-GP</a:t>
            </a:r>
            <a:endParaRPr lang="th-TH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344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4015" y="260649"/>
            <a:ext cx="896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หรือสาระสำคัญของสัญญากรณีไม่ได้ดำเนินการในระบบ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400" dirty="0">
              <a:solidFill>
                <a:srgbClr val="0000FF"/>
              </a:solidFill>
            </a:endParaRPr>
          </a:p>
        </p:txBody>
      </p:sp>
      <p:pic>
        <p:nvPicPr>
          <p:cNvPr id="13" name="Picture 12" descr="ประกาศผล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7583562" cy="5666100"/>
          </a:xfrm>
          <a:prstGeom prst="rect">
            <a:avLst/>
          </a:prstGeom>
        </p:spPr>
      </p:pic>
      <p:sp>
        <p:nvSpPr>
          <p:cNvPr id="14" name="Oval 14"/>
          <p:cNvSpPr/>
          <p:nvPr/>
        </p:nvSpPr>
        <p:spPr>
          <a:xfrm rot="19868265">
            <a:off x="3693353" y="2745323"/>
            <a:ext cx="2232248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5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345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4015" y="260649"/>
            <a:ext cx="896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หรือสาระสำคัญของสัญญากรณีไม่ได้ดำเนินการในระบบ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400" dirty="0">
              <a:solidFill>
                <a:srgbClr val="0000FF"/>
              </a:solidFill>
            </a:endParaRPr>
          </a:p>
        </p:txBody>
      </p:sp>
      <p:pic>
        <p:nvPicPr>
          <p:cNvPr id="13" name="Picture 12" descr="ประกาศผล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38177"/>
            <a:ext cx="8352928" cy="536670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555776" y="2420888"/>
            <a:ext cx="17281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4"/>
          <p:cNvSpPr/>
          <p:nvPr/>
        </p:nvSpPr>
        <p:spPr>
          <a:xfrm rot="19868265">
            <a:off x="3693353" y="2745323"/>
            <a:ext cx="2232248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5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346</a:t>
            </a:fld>
            <a:endParaRPr lang="th-TH"/>
          </a:p>
        </p:txBody>
      </p:sp>
      <p:grpSp>
        <p:nvGrpSpPr>
          <p:cNvPr id="5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1"/>
          <p:cNvSpPr/>
          <p:nvPr/>
        </p:nvSpPr>
        <p:spPr>
          <a:xfrm>
            <a:off x="144015" y="260649"/>
            <a:ext cx="896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หรือสาระสำคัญของสัญญากรณีไม่ได้ดำเนินการในระบบ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400" dirty="0">
              <a:solidFill>
                <a:srgbClr val="0000FF"/>
              </a:solidFill>
            </a:endParaRPr>
          </a:p>
        </p:txBody>
      </p:sp>
      <p:pic>
        <p:nvPicPr>
          <p:cNvPr id="14" name="รูปภาพ 13" descr="ว 6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12465"/>
            <a:ext cx="7710837" cy="5596855"/>
          </a:xfrm>
          <a:prstGeom prst="rect">
            <a:avLst/>
          </a:prstGeom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ว 6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37483"/>
            <a:ext cx="7550993" cy="5743845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347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1"/>
          <p:cNvSpPr/>
          <p:nvPr/>
        </p:nvSpPr>
        <p:spPr>
          <a:xfrm>
            <a:off x="144015" y="260649"/>
            <a:ext cx="896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หรือสาระสำคัญของสัญญากรณีไม่ได้ดำเนินการในระบบ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348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1"/>
          <p:cNvSpPr/>
          <p:nvPr/>
        </p:nvSpPr>
        <p:spPr>
          <a:xfrm>
            <a:off x="144015" y="260649"/>
            <a:ext cx="8964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หรือสาระสำคัญของสัญญากรณีไม่ได้ดำเนินการในระบบ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dirty="0">
              <a:solidFill>
                <a:srgbClr val="0000FF"/>
              </a:solidFill>
            </a:endParaRPr>
          </a:p>
        </p:txBody>
      </p:sp>
      <p:pic>
        <p:nvPicPr>
          <p:cNvPr id="16" name="รูปภาพ 15" descr="ว 6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104" y="1268760"/>
            <a:ext cx="8517368" cy="4536504"/>
          </a:xfrm>
          <a:prstGeom prst="rect">
            <a:avLst/>
          </a:prstGeom>
        </p:spPr>
      </p:pic>
      <p:cxnSp>
        <p:nvCxnSpPr>
          <p:cNvPr id="17" name="Straight Connector 14"/>
          <p:cNvCxnSpPr/>
          <p:nvPr/>
        </p:nvCxnSpPr>
        <p:spPr>
          <a:xfrm>
            <a:off x="2555776" y="2996952"/>
            <a:ext cx="17281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สี่เหลี่ยมผืนผ้า 17"/>
          <p:cNvSpPr/>
          <p:nvPr/>
        </p:nvSpPr>
        <p:spPr>
          <a:xfrm>
            <a:off x="971600" y="5805264"/>
            <a:ext cx="7393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หมายเหตุ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ข้อแตกต่างของ ว.50 (ที่ถูกยกเลิก) กับ ว.62 คือ ไม่ต้องทำย้อนหลัง</a:t>
            </a:r>
            <a:endParaRPr lang="th-TH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ประกาศผล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16632"/>
            <a:ext cx="6336704" cy="631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349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4016" y="116632"/>
            <a:ext cx="2195736" cy="61926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การประกาศผล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ผู้ชนะ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หรือสาระสำคัญ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ของสัญญา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กรณีไม่ได้ดำเนินการ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ในระบบ </a:t>
            </a:r>
            <a:r>
              <a:rPr lang="en-US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e-GP</a:t>
            </a:r>
            <a:endParaRPr lang="th-TH" sz="32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35</a:t>
            </a:fld>
            <a:endParaRPr lang="th-TH"/>
          </a:p>
        </p:txBody>
      </p:sp>
      <p:pic>
        <p:nvPicPr>
          <p:cNvPr id="5" name="Picture 4" descr="ก่อสร้า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88840"/>
            <a:ext cx="8064896" cy="369457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5697" y="504057"/>
            <a:ext cx="5616624" cy="836711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</a:t>
            </a:r>
            <a:b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ความหมาย “งานก่อสร้าง”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 rot="19868265">
            <a:off x="3693353" y="2745323"/>
            <a:ext cx="2232248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5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ประกาศผล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548680"/>
            <a:ext cx="8748464" cy="58793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350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4015" y="159023"/>
            <a:ext cx="896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หรือสาระสำคัญของสัญญากรณีไม่ได้ดำเนินการในระบบ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44624"/>
            <a:ext cx="9144000" cy="6768752"/>
            <a:chOff x="0" y="44624"/>
            <a:chExt cx="9144000" cy="6768752"/>
          </a:xfrm>
        </p:grpSpPr>
        <p:pic>
          <p:nvPicPr>
            <p:cNvPr id="4" name="Picture 3" descr="ขอบคุณ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5232" y="44624"/>
              <a:ext cx="5047208" cy="49411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755576" y="4293096"/>
              <a:ext cx="7704856" cy="2088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Mobile :</a:t>
              </a:r>
              <a:r>
                <a:rPr lang="th-TH" sz="48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 084 383 3989</a:t>
              </a:r>
            </a:p>
            <a:p>
              <a:pPr algn="ctr"/>
              <a:r>
                <a:rPr lang="en-US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Line ID : </a:t>
              </a:r>
              <a:r>
                <a:rPr lang="th-TH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084 383 3989</a:t>
              </a:r>
              <a:r>
                <a:rPr lang="en-US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endParaRPr lang="th-TH" sz="48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99592" y="116632"/>
              <a:ext cx="7488832" cy="800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608" y="2852936"/>
              <a:ext cx="3744416" cy="9361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th-TH" sz="4400" b="1" dirty="0" err="1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ณัฐชนน</a:t>
              </a:r>
              <a:r>
                <a:rPr lang="th-TH" sz="4400" b="1" dirty="0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4400" b="1" dirty="0" err="1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ศิริพงษ์สุร</a:t>
              </a:r>
              <a:r>
                <a:rPr lang="th-TH" sz="4400" b="1" dirty="0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ภา</a:t>
              </a:r>
              <a:endPara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pic>
          <p:nvPicPr>
            <p:cNvPr id="9" name="Picture 8" descr="โทรศัพท์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640" y="4509120"/>
              <a:ext cx="792088" cy="792088"/>
            </a:xfrm>
            <a:prstGeom prst="rect">
              <a:avLst/>
            </a:prstGeom>
          </p:spPr>
        </p:pic>
        <p:pic>
          <p:nvPicPr>
            <p:cNvPr id="10" name="Picture 9" descr="ไลน์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648" y="5373216"/>
              <a:ext cx="648072" cy="648072"/>
            </a:xfrm>
            <a:prstGeom prst="rect">
              <a:avLst/>
            </a:prstGeom>
          </p:spPr>
        </p:pic>
        <p:grpSp>
          <p:nvGrpSpPr>
            <p:cNvPr id="11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12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14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EucrosiaUPC" pitchFamily="18" charset="-34"/>
                        <a:cs typeface="EucrosiaUPC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endParaRPr>
                  </a:p>
                </p:txBody>
              </p:sp>
            </p:grp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Oval 12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36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416823" cy="6206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ซ้อมความเข้าใจความหมาย “งานก่อสร้าง”</a:t>
            </a:r>
          </a:p>
        </p:txBody>
      </p:sp>
      <p:pic>
        <p:nvPicPr>
          <p:cNvPr id="6" name="Picture 5" descr="ก่อสร้าง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861048"/>
            <a:ext cx="8424936" cy="2546542"/>
          </a:xfrm>
          <a:prstGeom prst="rect">
            <a:avLst/>
          </a:prstGeom>
        </p:spPr>
      </p:pic>
      <p:pic>
        <p:nvPicPr>
          <p:cNvPr id="7" name="Picture 6" descr="ก่อสร้าง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992"/>
            <a:ext cx="8496944" cy="284001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508104" y="2348880"/>
            <a:ext cx="30243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12360" y="5661248"/>
            <a:ext cx="7920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7544" y="6021288"/>
            <a:ext cx="81369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5536" y="6309320"/>
            <a:ext cx="43924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 rot="19868265">
            <a:off x="4427984" y="2276872"/>
            <a:ext cx="2232248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5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37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35697" y="504057"/>
            <a:ext cx="5616624" cy="836711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</a:t>
            </a:r>
            <a:b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ความหมาย “งานก่อสร้าง”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Picture 13" descr="ว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52389"/>
            <a:ext cx="8648700" cy="39528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38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416823" cy="6206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ซ้อมความเข้าใจความหมาย “งานก่อสร้าง”</a:t>
            </a:r>
          </a:p>
        </p:txBody>
      </p:sp>
      <p:pic>
        <p:nvPicPr>
          <p:cNvPr id="6" name="Picture 5" descr="ว259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837" y="1333500"/>
            <a:ext cx="8696325" cy="4191000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39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416823" cy="6206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ซ้อมความเข้าใจความหมาย “งานก่อสร้าง”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Picture 14" descr="ว259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8639175" cy="1257300"/>
          </a:xfrm>
          <a:prstGeom prst="rect">
            <a:avLst/>
          </a:prstGeom>
        </p:spPr>
      </p:pic>
      <p:pic>
        <p:nvPicPr>
          <p:cNvPr id="16" name="Picture 15" descr="ว259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313" y="2708920"/>
            <a:ext cx="8639175" cy="1057275"/>
          </a:xfrm>
          <a:prstGeom prst="rect">
            <a:avLst/>
          </a:prstGeom>
        </p:spPr>
      </p:pic>
      <p:grpSp>
        <p:nvGrpSpPr>
          <p:cNvPr id="7" name="Group 32"/>
          <p:cNvGrpSpPr/>
          <p:nvPr/>
        </p:nvGrpSpPr>
        <p:grpSpPr>
          <a:xfrm>
            <a:off x="362851" y="4005064"/>
            <a:ext cx="4425173" cy="2023827"/>
            <a:chOff x="251520" y="4027078"/>
            <a:chExt cx="4425173" cy="2023827"/>
          </a:xfrm>
        </p:grpSpPr>
        <p:sp>
          <p:nvSpPr>
            <p:cNvPr id="18" name="Rectangle 17"/>
            <p:cNvSpPr/>
            <p:nvPr/>
          </p:nvSpPr>
          <p:spPr>
            <a:xfrm>
              <a:off x="1475656" y="4027078"/>
              <a:ext cx="2088232" cy="1418146"/>
            </a:xfrm>
            <a:prstGeom prst="rect">
              <a:avLst/>
            </a:prstGeom>
            <a:blipFill rotWithShape="0">
              <a:blip r:embed="rId4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0" name="Picture 19" descr="yes2.jpe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552" y="4581128"/>
              <a:ext cx="672074" cy="366586"/>
            </a:xfrm>
            <a:prstGeom prst="rect">
              <a:avLst/>
            </a:prstGeom>
          </p:spPr>
        </p:pic>
        <p:pic>
          <p:nvPicPr>
            <p:cNvPr id="24" name="Picture 23" descr="no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7904" y="4581128"/>
              <a:ext cx="689567" cy="36004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520" y="4077072"/>
              <a:ext cx="1233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th-TH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งานก่อสร้าง</a:t>
              </a:r>
              <a:endParaRPr lang="th-TH" sz="24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87498" y="5589240"/>
              <a:ext cx="3496470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th-TH" altLang="th-TH" sz="24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กระทบโครงสร้าง หรือ ความปลอดภัย</a:t>
              </a:r>
              <a:endParaRPr lang="th-TH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63888" y="4119463"/>
              <a:ext cx="11128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th-TH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จ้างทำของ</a:t>
              </a:r>
              <a:endParaRPr lang="th-TH" sz="2400" dirty="0"/>
            </a:p>
          </p:txBody>
        </p:sp>
      </p:grpSp>
      <p:grpSp>
        <p:nvGrpSpPr>
          <p:cNvPr id="8" name="Group 31"/>
          <p:cNvGrpSpPr/>
          <p:nvPr/>
        </p:nvGrpSpPr>
        <p:grpSpPr>
          <a:xfrm>
            <a:off x="5187387" y="3501008"/>
            <a:ext cx="3633085" cy="2592288"/>
            <a:chOff x="4860032" y="3501008"/>
            <a:chExt cx="3633085" cy="2592288"/>
          </a:xfrm>
        </p:grpSpPr>
        <p:pic>
          <p:nvPicPr>
            <p:cNvPr id="17" name="Picture 16" descr="คุมงาน 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0152" y="3501008"/>
              <a:ext cx="1512168" cy="2090117"/>
            </a:xfrm>
            <a:prstGeom prst="rect">
              <a:avLst/>
            </a:prstGeom>
          </p:spPr>
        </p:pic>
        <p:pic>
          <p:nvPicPr>
            <p:cNvPr id="21" name="Picture 20" descr="yes2.jpe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8064" y="4581128"/>
              <a:ext cx="672074" cy="366586"/>
            </a:xfrm>
            <a:prstGeom prst="rect">
              <a:avLst/>
            </a:prstGeom>
          </p:spPr>
        </p:pic>
        <p:pic>
          <p:nvPicPr>
            <p:cNvPr id="23" name="Picture 22" descr="no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6336" y="4581128"/>
              <a:ext cx="689567" cy="36004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380312" y="4119463"/>
              <a:ext cx="11128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th-TH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จ้างทำของ</a:t>
              </a:r>
              <a:endParaRPr lang="th-TH" sz="24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60032" y="4119463"/>
              <a:ext cx="1233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th-TH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งานก่อสร้าง</a:t>
              </a:r>
              <a:endParaRPr lang="th-TH" sz="2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28058" y="5631631"/>
              <a:ext cx="1696270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altLang="th-TH" sz="24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ผู้ควบคุมงาน</a:t>
              </a:r>
              <a:endParaRPr lang="th-TH" sz="2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Hexagon 10"/>
          <p:cNvSpPr/>
          <p:nvPr/>
        </p:nvSpPr>
        <p:spPr>
          <a:xfrm>
            <a:off x="1115616" y="4293096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3059546549"/>
              </p:ext>
            </p:extLst>
          </p:nvPr>
        </p:nvGraphicFramePr>
        <p:xfrm>
          <a:off x="395536" y="980728"/>
          <a:ext cx="828092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3213" y="142528"/>
            <a:ext cx="3386137" cy="8382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หลักการและเหตุผล</a:t>
            </a:r>
          </a:p>
        </p:txBody>
      </p:sp>
      <p:sp>
        <p:nvSpPr>
          <p:cNvPr id="4" name="Hexagon 3"/>
          <p:cNvSpPr/>
          <p:nvPr/>
        </p:nvSpPr>
        <p:spPr>
          <a:xfrm>
            <a:off x="1691680" y="836712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exagon 4"/>
          <p:cNvSpPr/>
          <p:nvPr/>
        </p:nvSpPr>
        <p:spPr>
          <a:xfrm>
            <a:off x="683568" y="1844824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exagon 5"/>
          <p:cNvSpPr/>
          <p:nvPr/>
        </p:nvSpPr>
        <p:spPr>
          <a:xfrm>
            <a:off x="971600" y="2708920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8" name="Hexagon 7"/>
          <p:cNvSpPr/>
          <p:nvPr/>
        </p:nvSpPr>
        <p:spPr>
          <a:xfrm>
            <a:off x="899592" y="5445224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9" name="Hexagon 8"/>
          <p:cNvSpPr/>
          <p:nvPr/>
        </p:nvSpPr>
        <p:spPr>
          <a:xfrm>
            <a:off x="6516216" y="908720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10" name="Hexagon 9"/>
          <p:cNvSpPr/>
          <p:nvPr/>
        </p:nvSpPr>
        <p:spPr>
          <a:xfrm>
            <a:off x="7164288" y="5157192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12" name="Hexagon 11"/>
          <p:cNvSpPr/>
          <p:nvPr/>
        </p:nvSpPr>
        <p:spPr>
          <a:xfrm>
            <a:off x="7236296" y="3429000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202163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8FF90-5F06-404B-A5BE-6B6D6165B473}" type="slidenum">
              <a:rPr lang="en-US" altLang="th-TH" smtClean="0"/>
              <a:pPr>
                <a:defRPr/>
              </a:pPr>
              <a:t>40</a:t>
            </a:fld>
            <a:endParaRPr lang="th-TH" altLang="th-TH"/>
          </a:p>
        </p:txBody>
      </p:sp>
      <p:graphicFrame>
        <p:nvGraphicFramePr>
          <p:cNvPr id="5" name="Diagram 4"/>
          <p:cNvGraphicFramePr/>
          <p:nvPr/>
        </p:nvGraphicFramePr>
        <p:xfrm>
          <a:off x="251520" y="692696"/>
          <a:ext cx="828092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7" name="Picture 2" descr="2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4149080"/>
            <a:ext cx="1198947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about_us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 rot="514942">
            <a:off x="7276087" y="1436822"/>
            <a:ext cx="1435430" cy="1606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581396" y="395953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364088" y="404664"/>
            <a:ext cx="3312368" cy="3312368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7" name="Oval 6"/>
          <p:cNvSpPr/>
          <p:nvPr/>
        </p:nvSpPr>
        <p:spPr>
          <a:xfrm>
            <a:off x="611560" y="332656"/>
            <a:ext cx="4608512" cy="4752528"/>
          </a:xfrm>
          <a:prstGeom prst="ellips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9" name="Oval 8"/>
          <p:cNvSpPr/>
          <p:nvPr/>
        </p:nvSpPr>
        <p:spPr>
          <a:xfrm>
            <a:off x="4572000" y="3573016"/>
            <a:ext cx="2880320" cy="2808312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graphicFrame>
        <p:nvGraphicFramePr>
          <p:cNvPr id="28" name="ไดอะแกรม 27"/>
          <p:cNvGraphicFramePr/>
          <p:nvPr>
            <p:extLst>
              <p:ext uri="{D42A27DB-BD31-4B8C-83A1-F6EECF244321}">
                <p14:modId xmlns="" xmlns:p14="http://schemas.microsoft.com/office/powerpoint/2010/main" val="573888608"/>
              </p:ext>
            </p:extLst>
          </p:nvPr>
        </p:nvGraphicFramePr>
        <p:xfrm>
          <a:off x="827584" y="404664"/>
          <a:ext cx="76328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3724" y="3933056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85043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135" y="1772816"/>
            <a:ext cx="3251729" cy="2376264"/>
          </a:xfrm>
          <a:prstGeom prst="rect">
            <a:avLst/>
          </a:prstGeom>
        </p:spPr>
      </p:pic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373216"/>
            <a:ext cx="576064" cy="57606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194364"/>
            <a:ext cx="7632848" cy="858372"/>
          </a:xfrm>
        </p:spPr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ราคากลาง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” 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ราคาเพื่อ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ใช้เป็นฐานสำหรับเปรียบเทียบราคาที่ผู้ยื่นข้อเสนอได้ยื่นเสนอไว้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ซึ่งสามารถจัดซื้อจัดจ้างได้จริงตามลำดับ ดังต่อไปนี้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3272742"/>
              </p:ext>
            </p:extLst>
          </p:nvPr>
        </p:nvGraphicFramePr>
        <p:xfrm>
          <a:off x="1547664" y="1196752"/>
          <a:ext cx="75963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4"/>
          <p:cNvSpPr/>
          <p:nvPr/>
        </p:nvSpPr>
        <p:spPr>
          <a:xfrm>
            <a:off x="323528" y="55172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กรณีที่มีราคาตาม (1) ให้ใช้ราคาตาม (1) ก่อน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กรณีไม่มีราคาตาม (1) แต่มีราคาตาม (2) หรือ (3) </a:t>
            </a:r>
          </a:p>
          <a:p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ให้ใช้ราคาตาม (2) </a:t>
            </a:r>
            <a:r>
              <a:rPr lang="th-TH" altLang="th-TH" sz="2000" b="1" i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(3)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กรณีที่ไม่มีราคาตาม (1)  (2) และ (3) ให้ใช้ราคาตาม (4) (5) </a:t>
            </a:r>
            <a:r>
              <a:rPr lang="th-TH" altLang="th-TH" sz="2000" b="1" i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(6) </a:t>
            </a:r>
          </a:p>
          <a:p>
            <a:pPr>
              <a:buFont typeface="Wingdings" pitchFamily="2" charset="2"/>
              <a:buChar char="Ø"/>
            </a:pP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จะใช้ราคาใดให้คำนึงถึงประโยชน์ของหน่วยงานของรัฐเป็นสำคัญ</a:t>
            </a:r>
            <a:endParaRPr lang="th-TH" sz="2000" i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63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1" name="Regular Pentagon 10">
            <a:hlinkClick r:id="rId10" action="ppaction://hlinksldjump"/>
          </p:cNvPr>
          <p:cNvSpPr/>
          <p:nvPr/>
        </p:nvSpPr>
        <p:spPr>
          <a:xfrm>
            <a:off x="179512" y="692696"/>
            <a:ext cx="1872208" cy="1296144"/>
          </a:xfrm>
          <a:prstGeom prst="pentagon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พ.ร.บ.</a:t>
            </a:r>
          </a:p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 4</a:t>
            </a:r>
            <a:endParaRPr lang="th-TH" sz="4000" b="1" dirty="0">
              <a:solidFill>
                <a:srgbClr val="CC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705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งบก้อนแร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7316" y="908719"/>
            <a:ext cx="8067174" cy="576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h-TH" sz="1800"/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ltGray">
          <a:xfrm rot="5400000">
            <a:off x="-2422526" y="16271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blackGray">
          <a:xfrm rot="5400000" flipH="1">
            <a:off x="-2036951" y="2004627"/>
            <a:ext cx="4032251" cy="4001071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12348" name="AutoShape 10"/>
          <p:cNvSpPr>
            <a:spLocks noChangeArrowheads="1"/>
          </p:cNvSpPr>
          <p:nvPr/>
        </p:nvSpPr>
        <p:spPr bwMode="gray">
          <a:xfrm>
            <a:off x="1187624" y="1196752"/>
            <a:ext cx="6696744" cy="79255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เงิน</a:t>
            </a:r>
            <a: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งบประมาณตามกฎหมายว่าด้วยงบประมาณรายจ่าย กฎหมายว่าด้วย</a:t>
            </a:r>
            <a:b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วิธีการงบประมาณ หรือกฎหมายเกี่ยวด้วยการโอนงบประมาณ</a:t>
            </a:r>
            <a:endParaRPr lang="en-US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340" name="AutoShape 9"/>
          <p:cNvSpPr>
            <a:spLocks noChangeArrowheads="1"/>
          </p:cNvSpPr>
          <p:nvPr/>
        </p:nvSpPr>
        <p:spPr bwMode="gray">
          <a:xfrm>
            <a:off x="2267744" y="2276872"/>
            <a:ext cx="6264696" cy="792088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เงินที่ได้รับอนุญาตจากรัฐมนตรีให้ไม่ต้องนำส่งคลังตามกฎหมาย</a:t>
            </a:r>
            <a:b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ว่าด้วยวิธีการงบประมาณ หรือกฎหมายว่าด้วยเงินคงคลัง</a:t>
            </a:r>
            <a:endParaRPr lang="en-US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39552" y="1438432"/>
            <a:ext cx="576064" cy="550408"/>
            <a:chOff x="2078" y="1680"/>
            <a:chExt cx="1615" cy="1615"/>
          </a:xfrm>
        </p:grpSpPr>
        <p:sp>
          <p:nvSpPr>
            <p:cNvPr id="12326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2327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87075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329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87077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331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Rectangle 68"/>
          <p:cNvSpPr/>
          <p:nvPr/>
        </p:nvSpPr>
        <p:spPr>
          <a:xfrm>
            <a:off x="3275856" y="188640"/>
            <a:ext cx="32880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“เงินงบประมาณ”</a:t>
            </a:r>
            <a:endParaRPr lang="th-TH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4" name="AutoShape 9"/>
          <p:cNvSpPr>
            <a:spLocks noChangeArrowheads="1"/>
          </p:cNvSpPr>
          <p:nvPr/>
        </p:nvSpPr>
        <p:spPr bwMode="gray">
          <a:xfrm>
            <a:off x="2627784" y="3356992"/>
            <a:ext cx="6264696" cy="792088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เงินที่ได้รับไว้โดยไม่ต้องนำส่งคลังเป็นรายได้แผ่นดินตามกฎหมาย</a:t>
            </a:r>
            <a:endParaRPr lang="en-US" sz="2400" b="1" dirty="0">
              <a:solidFill>
                <a:srgbClr val="CC0099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5" name="AutoShape 9"/>
          <p:cNvSpPr>
            <a:spLocks noChangeArrowheads="1"/>
          </p:cNvSpPr>
          <p:nvPr/>
        </p:nvSpPr>
        <p:spPr bwMode="gray">
          <a:xfrm>
            <a:off x="2483768" y="4437112"/>
            <a:ext cx="6120680" cy="792088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เงิน ภาษีอากร ค่าธรรมเนียม หรือผลประโยชน์อื่นใดที่ตกเป็นรายได้ของ</a:t>
            </a:r>
            <a:b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ราชการส่วนท้องถิ่น หรือที่ราชการส่วนท้องถิ่นมีอำนาจเรียกเก็บตามกฎหมาย</a:t>
            </a:r>
            <a:endParaRPr lang="en-US" sz="21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619672" y="2446544"/>
            <a:ext cx="576064" cy="550408"/>
            <a:chOff x="2078" y="1680"/>
            <a:chExt cx="1615" cy="1615"/>
          </a:xfrm>
        </p:grpSpPr>
        <p:sp>
          <p:nvSpPr>
            <p:cNvPr id="91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2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3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94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95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96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00B0F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979712" y="3501008"/>
            <a:ext cx="576064" cy="550408"/>
            <a:chOff x="2078" y="1680"/>
            <a:chExt cx="1615" cy="1615"/>
          </a:xfrm>
        </p:grpSpPr>
        <p:sp>
          <p:nvSpPr>
            <p:cNvPr id="98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9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0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1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02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3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835696" y="4534776"/>
            <a:ext cx="576064" cy="550408"/>
            <a:chOff x="2078" y="1680"/>
            <a:chExt cx="1615" cy="1615"/>
          </a:xfrm>
        </p:grpSpPr>
        <p:sp>
          <p:nvSpPr>
            <p:cNvPr id="105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6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7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8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09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0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111" name="AutoShape 9"/>
          <p:cNvSpPr>
            <a:spLocks noChangeArrowheads="1"/>
          </p:cNvSpPr>
          <p:nvPr/>
        </p:nvSpPr>
        <p:spPr bwMode="gray">
          <a:xfrm>
            <a:off x="1619672" y="5445224"/>
            <a:ext cx="6408712" cy="792088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หมายความรวมถึงเงินกู้ เงินช่วยเหลือ และเงินอื่นตามที่กำหนดในกฎกระทรวง</a:t>
            </a:r>
            <a:endParaRPr lang="en-US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971600" y="5589240"/>
            <a:ext cx="576064" cy="550408"/>
            <a:chOff x="2078" y="1680"/>
            <a:chExt cx="1615" cy="1615"/>
          </a:xfrm>
        </p:grpSpPr>
        <p:sp>
          <p:nvSpPr>
            <p:cNvPr id="113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14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15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6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17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8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0070C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356185" y="3287886"/>
            <a:ext cx="12602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  <a:endParaRPr lang="th-TH" sz="32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Oval 5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/>
          <p:cNvGraphicFramePr/>
          <p:nvPr>
            <p:extLst>
              <p:ext uri="{D42A27DB-BD31-4B8C-83A1-F6EECF244321}">
                <p14:modId xmlns="" xmlns:p14="http://schemas.microsoft.com/office/powerpoint/2010/main" val="3841141053"/>
              </p:ext>
            </p:extLst>
          </p:nvPr>
        </p:nvGraphicFramePr>
        <p:xfrm>
          <a:off x="108012" y="980728"/>
          <a:ext cx="889248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484" name="สี่เหลี่ยมผืนผ้ามุมมน 1"/>
          <p:cNvSpPr>
            <a:spLocks noChangeArrowheads="1"/>
          </p:cNvSpPr>
          <p:nvPr/>
        </p:nvSpPr>
        <p:spPr bwMode="auto">
          <a:xfrm>
            <a:off x="1331913" y="4437063"/>
            <a:ext cx="1368425" cy="2873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th-TH" altLang="th-TH" sz="2000">
              <a:solidFill>
                <a:srgbClr val="000000"/>
              </a:solidFill>
              <a:latin typeface="CordiaUPC" panose="020B0304020202020204" pitchFamily="34" charset="-34"/>
              <a:ea typeface="Times New Roman" panose="02020603050405020304" pitchFamily="18" charset="0"/>
              <a:cs typeface="CordiaUPC" panose="020B0304020202020204" pitchFamily="34" charset="-34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8" y="227112"/>
            <a:ext cx="9108504" cy="609600"/>
          </a:xfrm>
        </p:spPr>
        <p:txBody>
          <a:bodyPr>
            <a:normAutofit fontScale="90000"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“หน่วยงานของรัฐ”</a:t>
            </a:r>
            <a:endParaRPr lang="en-US" altLang="ko-KR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6" name="รูปหกเหลี่ยม 5"/>
          <p:cNvSpPr/>
          <p:nvPr/>
        </p:nvSpPr>
        <p:spPr>
          <a:xfrm>
            <a:off x="4071934" y="5643578"/>
            <a:ext cx="214314" cy="214314"/>
          </a:xfrm>
          <a:prstGeom prst="hexagon">
            <a:avLst>
              <a:gd name="adj" fmla="val 25000"/>
              <a:gd name="vf" fmla="val 115470"/>
            </a:avLst>
          </a:prstGeom>
          <a:scene3d>
            <a:camera prst="orthographicFront"/>
            <a:lightRig rig="chilly" dir="t"/>
          </a:scene3d>
          <a:sp3d extrusionH="1700" prstMaterial="dkEdge">
            <a:bevelT w="25400" h="6350" prst="softRound"/>
            <a:bevelB w="0" h="0" prst="convex"/>
          </a:sp3d>
        </p:spPr>
        <p:style>
          <a:lnRef idx="1">
            <a:schemeClr val="accent4">
              <a:hueOff val="-10164698"/>
              <a:satOff val="-45289"/>
              <a:lumOff val="5380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รูปหกเหลี่ยม 7"/>
          <p:cNvSpPr/>
          <p:nvPr/>
        </p:nvSpPr>
        <p:spPr>
          <a:xfrm flipV="1">
            <a:off x="4572000" y="5500702"/>
            <a:ext cx="214314" cy="214314"/>
          </a:xfrm>
          <a:prstGeom prst="hexagon">
            <a:avLst>
              <a:gd name="adj" fmla="val 25000"/>
              <a:gd name="vf" fmla="val 115470"/>
            </a:avLst>
          </a:prstGeom>
          <a:scene3d>
            <a:camera prst="orthographicFront"/>
            <a:lightRig rig="chilly" dir="t"/>
          </a:scene3d>
          <a:sp3d extrusionH="1700" prstMaterial="dkEdge">
            <a:bevelT w="25400" h="6350" prst="softRound"/>
            <a:bevelB w="0" h="0" prst="convex"/>
          </a:sp3d>
        </p:spPr>
        <p:style>
          <a:lnRef idx="1">
            <a:schemeClr val="accent4">
              <a:hueOff val="-10164698"/>
              <a:satOff val="-45289"/>
              <a:lumOff val="5380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8532440" y="6021288"/>
            <a:ext cx="288032" cy="216024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3419872" y="692696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sp>
        <p:nvSpPr>
          <p:cNvPr id="11" name="สี่เหลี่ยมผืนผ้า 14"/>
          <p:cNvSpPr/>
          <p:nvPr/>
        </p:nvSpPr>
        <p:spPr>
          <a:xfrm>
            <a:off x="395536" y="5517232"/>
            <a:ext cx="1800200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กฎกระทรวง</a:t>
            </a:r>
          </a:p>
        </p:txBody>
      </p:sp>
      <p:sp>
        <p:nvSpPr>
          <p:cNvPr id="12" name="รูปห้าเหลี่ยม 4"/>
          <p:cNvSpPr/>
          <p:nvPr/>
        </p:nvSpPr>
        <p:spPr>
          <a:xfrm>
            <a:off x="2267744" y="5517232"/>
            <a:ext cx="6336704" cy="72008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ทุนหมุนเวียนที่มีสถานะเป็นนิติบุคคลตามกฎหมายว่าด้วยการบริหารทุนหมุนเวียนของรัฐ เป็นหน่วยงานของรัฐ ตาม พ.ร.บ. นี้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692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45</a:t>
            </a:fld>
            <a:endParaRPr lang="th-T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424936" cy="609600"/>
          </a:xfrm>
        </p:spPr>
        <p:txBody>
          <a:bodyPr>
            <a:normAutofit fontScale="90000"/>
          </a:bodyPr>
          <a:lstStyle/>
          <a:p>
            <a:pPr algn="l"/>
            <a:r>
              <a:rPr lang="th-TH" altLang="ko-KR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          “หัวหน้าหน่วยงานของรัฐ”</a:t>
            </a:r>
            <a:endParaRPr lang="en-US" altLang="ko-KR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8" name="สี่เหลี่ยมผืนผ้า 2"/>
          <p:cNvSpPr/>
          <p:nvPr/>
        </p:nvSpPr>
        <p:spPr>
          <a:xfrm>
            <a:off x="323528" y="836712"/>
            <a:ext cx="2448272" cy="432048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ราชการส่วนกลาง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3"/>
          <p:cNvSpPr/>
          <p:nvPr/>
        </p:nvSpPr>
        <p:spPr>
          <a:xfrm>
            <a:off x="2771800" y="836712"/>
            <a:ext cx="6120680" cy="4320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อธิบดี /หัวหน้าส่วนราชการที่เรียกชื่ออย่างอื่นและมีฐานะเป็นนิติบุคคล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4"/>
          <p:cNvSpPr/>
          <p:nvPr/>
        </p:nvSpPr>
        <p:spPr>
          <a:xfrm>
            <a:off x="323528" y="1340768"/>
            <a:ext cx="244827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ราชการส่วนภูมิภาค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5"/>
          <p:cNvSpPr/>
          <p:nvPr/>
        </p:nvSpPr>
        <p:spPr>
          <a:xfrm>
            <a:off x="323528" y="1844824"/>
            <a:ext cx="2448272" cy="9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ราชการส่วนท้องถิ่น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 6"/>
          <p:cNvSpPr/>
          <p:nvPr/>
        </p:nvSpPr>
        <p:spPr>
          <a:xfrm>
            <a:off x="323528" y="2852936"/>
            <a:ext cx="244827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รัฐวิสาหกิจ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ผืนผ้า 7"/>
          <p:cNvSpPr/>
          <p:nvPr/>
        </p:nvSpPr>
        <p:spPr>
          <a:xfrm>
            <a:off x="323528" y="3717032"/>
            <a:ext cx="2448272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องค์การมหาชน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สี่เหลี่ยมผืนผ้า 8"/>
          <p:cNvSpPr/>
          <p:nvPr/>
        </p:nvSpPr>
        <p:spPr>
          <a:xfrm>
            <a:off x="323528" y="4581128"/>
            <a:ext cx="2448272" cy="1944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องค์กรอิสระ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 10"/>
          <p:cNvSpPr/>
          <p:nvPr/>
        </p:nvSpPr>
        <p:spPr>
          <a:xfrm>
            <a:off x="2771800" y="1340768"/>
            <a:ext cx="6120680" cy="432048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ผู้ว่าราชการจังหวัด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1"/>
          <p:cNvSpPr/>
          <p:nvPr/>
        </p:nvSpPr>
        <p:spPr>
          <a:xfrm>
            <a:off x="2771800" y="1844824"/>
            <a:ext cx="6120680" cy="936104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นายก </a:t>
            </a:r>
            <a:r>
              <a:rPr lang="th-TH" sz="24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อบจ.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/เทศมนตรี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sz="24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อบต.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/เมืองพัทยา/ผู้ว่า กทม. หรือ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ผู้ดำรงตำแหน่งที่เรียกชื่ออย่างอื่นที่มีฐานะเทียบเท่า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สี่เหลี่ยมผืนผ้า 12"/>
          <p:cNvSpPr/>
          <p:nvPr/>
        </p:nvSpPr>
        <p:spPr>
          <a:xfrm>
            <a:off x="2771800" y="2852936"/>
            <a:ext cx="6120680" cy="792088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ผู้ว่าการ/ผู้อำนวยการ/กก.ผจก.ใหญ่/หรือผู้ดำรงตำแหน่ง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 ที่เรียกชื่ออย่างอื่นที่มีฐานะเทียบเท่า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สี่เหลี่ยมผืนผ้า 13"/>
          <p:cNvSpPr/>
          <p:nvPr/>
        </p:nvSpPr>
        <p:spPr>
          <a:xfrm>
            <a:off x="2771800" y="3717032"/>
            <a:ext cx="6120680" cy="792088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ผู้อำนวยการ/หรือผู้ดำรงตำแหน่งที่เรียกชื่ออย่างอื่น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ที่มีฐานะเทียบเท่า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ผืนผ้า 14"/>
          <p:cNvSpPr/>
          <p:nvPr/>
        </p:nvSpPr>
        <p:spPr>
          <a:xfrm>
            <a:off x="2771800" y="4581129"/>
            <a:ext cx="6120680" cy="360040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เลขาธิการคณะกรรมการการเลือกตั้ง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ผืนผ้า 17"/>
          <p:cNvSpPr/>
          <p:nvPr/>
        </p:nvSpPr>
        <p:spPr>
          <a:xfrm>
            <a:off x="2771800" y="4941168"/>
            <a:ext cx="6120680" cy="360039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เลขาธิการสำนักงานผู้ตรวจการแผ่นดิน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ผืนผ้า 18"/>
          <p:cNvSpPr/>
          <p:nvPr/>
        </p:nvSpPr>
        <p:spPr>
          <a:xfrm>
            <a:off x="2771800" y="5301208"/>
            <a:ext cx="6120680" cy="400867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เลขาธิการคณะกรรมการป้องกันและปราบปรามการทุจริตแห่งชาติ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สี่เหลี่ยมผืนผ้า 19"/>
          <p:cNvSpPr/>
          <p:nvPr/>
        </p:nvSpPr>
        <p:spPr>
          <a:xfrm>
            <a:off x="2771800" y="5733256"/>
            <a:ext cx="6120680" cy="360040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ผู้ว่าการตรวจเงินแผ่นดิน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สี่เหลี่ยมผืนผ้า 20"/>
          <p:cNvSpPr/>
          <p:nvPr/>
        </p:nvSpPr>
        <p:spPr>
          <a:xfrm>
            <a:off x="2771800" y="6124477"/>
            <a:ext cx="6120680" cy="400867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เลขาธิการคณะกรรมการสิทธิมนุษยชนแห่งชาติ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8144" y="251937"/>
            <a:ext cx="2291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(ระเบียบฯ ข้อ 4)</a:t>
            </a:r>
            <a:endParaRPr lang="th-TH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467544" y="908720"/>
            <a:ext cx="2808312" cy="432048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องค์กรตามรัฐธรรมนูญ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75856" y="908720"/>
            <a:ext cx="5400600" cy="4320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อัยการสูงสุด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1412776"/>
            <a:ext cx="2808312" cy="936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หน่วยธุรการของศาล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544" y="2420888"/>
            <a:ext cx="2808312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3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มหาวิทยาลัยในกำกับของรัฐ</a:t>
            </a:r>
            <a:endParaRPr lang="th-TH" sz="23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67544" y="3068960"/>
            <a:ext cx="2808312" cy="1152128"/>
          </a:xfrm>
          <a:prstGeom prst="rect">
            <a:avLst/>
          </a:prstGeom>
          <a:solidFill>
            <a:srgbClr val="66FFFF"/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หน่วยงานสังกัดรัฐสภาหรือ ในกำกับของรัฐสภา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67544" y="4293096"/>
            <a:ext cx="2808312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หน่วยงานอิสระของรัฐ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67544" y="5229200"/>
            <a:ext cx="2808312" cy="1008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หน่วยงานอื่นตามที่กำหนด  ในกฎกระทรวง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275856" y="1412776"/>
            <a:ext cx="5400600" cy="936104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เลขาธิการสำนักงานศาลยุติธรรม/สำนักงานศาลปกครอง/สำนักงานศาลรัฐธรรมนูญ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275970" y="2420888"/>
            <a:ext cx="5404892" cy="576064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อธิการบดี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275856" y="3068960"/>
            <a:ext cx="5400600" cy="1152128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เลขาธิการวุฒิสภา/สภาผู้แทนราษฎร/สถาบันพระปกเกล้า/สำนักงานสภาพัฒนาการเมือง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275856" y="4293096"/>
            <a:ext cx="5400600" cy="864096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เลขาธิการ/หรือผู้ดำรงตำแหน่งที่เรียกชื่ออย่างอื่นที่มีฐานะเทียบเท่า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277726" y="5229200"/>
            <a:ext cx="5398730" cy="1008112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ผู้บริหารสูงสุดของหน่วยงานตามกฎหมายจัดตั้ง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หน่วยงานนั้น</a:t>
            </a: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39552" y="299120"/>
            <a:ext cx="8208912" cy="609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          “หัวหน้าหน่วยงานของรัฐ”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68144" y="260648"/>
            <a:ext cx="2291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(ระเบียบฯ ข้อ 4)</a:t>
            </a:r>
            <a:endParaRPr lang="th-TH" sz="3200" dirty="0">
              <a:solidFill>
                <a:srgbClr val="0000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339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เฟือง1.jpg"/>
          <p:cNvPicPr>
            <a:picLocks noChangeAspect="1"/>
          </p:cNvPicPr>
          <p:nvPr/>
        </p:nvPicPr>
        <p:blipFill>
          <a:blip r:embed="rId2" cstate="print">
            <a:lum bright="29000"/>
          </a:blip>
          <a:stretch>
            <a:fillRect/>
          </a:stretch>
        </p:blipFill>
        <p:spPr>
          <a:xfrm>
            <a:off x="2987824" y="4293096"/>
            <a:ext cx="2727826" cy="252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2060848"/>
            <a:ext cx="3243210" cy="9541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มีหน้าที่เกี่ยวกับการ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จัดซื้อ</a:t>
            </a:r>
          </a:p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จ้างหรือการบริหาร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พัสดุ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539552" y="332656"/>
            <a:ext cx="1140060" cy="1148506"/>
            <a:chOff x="1645382" y="1393354"/>
            <a:chExt cx="1702989" cy="170298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 3"/>
            <p:cNvSpPr/>
            <p:nvPr/>
          </p:nvSpPr>
          <p:spPr>
            <a:xfrm>
              <a:off x="1645382" y="1393354"/>
              <a:ext cx="1702989" cy="1702989"/>
            </a:xfrm>
            <a:prstGeom prst="gear9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 4"/>
            <p:cNvSpPr/>
            <p:nvPr/>
          </p:nvSpPr>
          <p:spPr>
            <a:xfrm>
              <a:off x="1987757" y="1792272"/>
              <a:ext cx="1018239" cy="875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kern="120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763688" y="541129"/>
            <a:ext cx="20553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“เจ้าหน้าที่”</a:t>
            </a:r>
            <a:endParaRPr lang="th-TH" sz="44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16632"/>
            <a:ext cx="8839200" cy="666516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 3"/>
          <p:cNvSpPr/>
          <p:nvPr/>
        </p:nvSpPr>
        <p:spPr>
          <a:xfrm>
            <a:off x="323528" y="3789040"/>
            <a:ext cx="504056" cy="504056"/>
          </a:xfrm>
          <a:prstGeom prst="gear6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4966938"/>
              <a:satOff val="19906"/>
              <a:lumOff val="4314"/>
              <a:alphaOff val="0"/>
            </a:schemeClr>
          </a:fillRef>
          <a:effectRef idx="2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Group 14"/>
          <p:cNvGrpSpPr/>
          <p:nvPr/>
        </p:nvGrpSpPr>
        <p:grpSpPr>
          <a:xfrm>
            <a:off x="323528" y="2060848"/>
            <a:ext cx="576064" cy="576064"/>
            <a:chOff x="1348260" y="136365"/>
            <a:chExt cx="1213514" cy="121351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 3"/>
            <p:cNvSpPr/>
            <p:nvPr/>
          </p:nvSpPr>
          <p:spPr>
            <a:xfrm rot="20700000">
              <a:off x="1348260" y="136365"/>
              <a:ext cx="1213514" cy="1213514"/>
            </a:xfrm>
            <a:prstGeom prst="gear6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 4"/>
            <p:cNvSpPr/>
            <p:nvPr/>
          </p:nvSpPr>
          <p:spPr>
            <a:xfrm>
              <a:off x="1614419" y="402524"/>
              <a:ext cx="681195" cy="6811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100" kern="1200" dirty="0"/>
            </a:p>
          </p:txBody>
        </p:sp>
      </p:grpSp>
      <p:sp>
        <p:nvSpPr>
          <p:cNvPr id="19" name="Circular Arrow 18"/>
          <p:cNvSpPr/>
          <p:nvPr/>
        </p:nvSpPr>
        <p:spPr>
          <a:xfrm flipH="1">
            <a:off x="251520" y="116632"/>
            <a:ext cx="1512168" cy="1518612"/>
          </a:xfrm>
          <a:prstGeom prst="circularArrow">
            <a:avLst>
              <a:gd name="adj1" fmla="val 4878"/>
              <a:gd name="adj2" fmla="val 1212564"/>
              <a:gd name="adj3" fmla="val 3045564"/>
              <a:gd name="adj4" fmla="val 15358933"/>
              <a:gd name="adj5" fmla="val 5691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TextBox 19"/>
          <p:cNvSpPr txBox="1"/>
          <p:nvPr/>
        </p:nvSpPr>
        <p:spPr>
          <a:xfrm>
            <a:off x="827584" y="3722256"/>
            <a:ext cx="4101606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ที่ได้รับมอบหมายจากผู้มี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อำนาจ</a:t>
            </a:r>
          </a:p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ปฏิบัติ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หน้าที่</a:t>
            </a:r>
          </a:p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- 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จัดซื้อจัด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 หรือ</a:t>
            </a:r>
            <a:b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- 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บริหารพัสดุ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</a:p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หน่วยงานของ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รัฐ</a:t>
            </a:r>
          </a:p>
        </p:txBody>
      </p:sp>
      <p:grpSp>
        <p:nvGrpSpPr>
          <p:cNvPr id="5" name="Group 20"/>
          <p:cNvGrpSpPr/>
          <p:nvPr/>
        </p:nvGrpSpPr>
        <p:grpSpPr>
          <a:xfrm>
            <a:off x="8072462" y="214290"/>
            <a:ext cx="857256" cy="857256"/>
            <a:chOff x="1348260" y="136365"/>
            <a:chExt cx="1213514" cy="121351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 3"/>
            <p:cNvSpPr/>
            <p:nvPr/>
          </p:nvSpPr>
          <p:spPr>
            <a:xfrm rot="20700000">
              <a:off x="1348260" y="136365"/>
              <a:ext cx="1213514" cy="1213514"/>
            </a:xfrm>
            <a:prstGeom prst="gear6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 4"/>
            <p:cNvSpPr/>
            <p:nvPr/>
          </p:nvSpPr>
          <p:spPr>
            <a:xfrm>
              <a:off x="1614419" y="402524"/>
              <a:ext cx="681195" cy="6811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100" kern="1200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691680" y="1124744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sp>
        <p:nvSpPr>
          <p:cNvPr id="25" name="Rectangle 24"/>
          <p:cNvSpPr/>
          <p:nvPr/>
        </p:nvSpPr>
        <p:spPr>
          <a:xfrm>
            <a:off x="5148064" y="560874"/>
            <a:ext cx="2929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“หัวหน้าเจ้าหน้าที่”</a:t>
            </a:r>
            <a:endParaRPr lang="th-TH" sz="4000" dirty="0">
              <a:solidFill>
                <a:srgbClr val="00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36096" y="1124744"/>
            <a:ext cx="2291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(ระเบียบฯ ข้อ 4)</a:t>
            </a:r>
            <a:endParaRPr lang="th-TH" sz="3200" dirty="0">
              <a:solidFill>
                <a:srgbClr val="0066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44008" y="2050970"/>
            <a:ext cx="4103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ผู้ดำรงตำแหน่งหัวหน้าสายงาน</a:t>
            </a:r>
          </a:p>
          <a:p>
            <a:pPr algn="ctr"/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ซึ่งปฏิบัติงานเกี่ยวกับการจัดซื้อจัดจ้าง</a:t>
            </a:r>
          </a:p>
          <a:p>
            <a:pPr algn="ctr"/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หรือการบริหารพัสดุ ตามที่กฎหมายเกี่ยวกับการบริหารงานบุคคลของ</a:t>
            </a:r>
          </a:p>
          <a:p>
            <a:pPr algn="ctr"/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หน่วยงานของรัฐนั้นกำหนด</a:t>
            </a:r>
          </a:p>
          <a:p>
            <a:endParaRPr lang="th-TH" b="1" dirty="0" smtClean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หรือผู้ได้รับมอบหมาย</a:t>
            </a:r>
            <a:b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จากหัวหน้าหน่วยงานของรัฐ</a:t>
            </a:r>
            <a:b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ให้เป็นหัวหน้าเจ้าหน้าที่</a:t>
            </a:r>
            <a:endParaRPr lang="th-TH" b="1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2411760" y="1772816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Down Arrow 31"/>
          <p:cNvSpPr/>
          <p:nvPr/>
        </p:nvSpPr>
        <p:spPr>
          <a:xfrm>
            <a:off x="2411760" y="3212976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Down Arrow 32"/>
          <p:cNvSpPr/>
          <p:nvPr/>
        </p:nvSpPr>
        <p:spPr>
          <a:xfrm>
            <a:off x="6516216" y="1772816"/>
            <a:ext cx="432048" cy="360040"/>
          </a:xfrm>
          <a:prstGeom prst="downArrow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Down Arrow 33"/>
          <p:cNvSpPr/>
          <p:nvPr/>
        </p:nvSpPr>
        <p:spPr>
          <a:xfrm>
            <a:off x="6516216" y="4293096"/>
            <a:ext cx="432048" cy="360040"/>
          </a:xfrm>
          <a:prstGeom prst="downArrow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6" name="Group 2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Oval 3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5602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D30B60-5D01-4380-9EEC-AB6D1484EAAF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48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603" name="Rectangle 4"/>
          <p:cNvSpPr txBox="1">
            <a:spLocks noChangeArrowheads="1"/>
          </p:cNvSpPr>
          <p:nvPr/>
        </p:nvSpPr>
        <p:spPr bwMode="auto">
          <a:xfrm>
            <a:off x="142875" y="1143001"/>
            <a:ext cx="8677597" cy="12058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58775" indent="-358775" algn="l" eaLnBrk="1" hangingPunct="1"/>
            <a:r>
              <a:rPr lang="th-TH" alt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		</a:t>
            </a: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ให้</a:t>
            </a: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hlinkClick r:id="" action="ppaction://noaction"/>
              </a:rPr>
              <a:t>หน่วยงานของรัฐ</a:t>
            </a: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ปฏิบัติตามแนวทางของ </a:t>
            </a: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พ.ร.บ. กฎกระทรวง  </a:t>
            </a:r>
          </a:p>
          <a:p>
            <a:pPr marL="358775" indent="-358775" algn="l" eaLnBrk="1" hangingPunct="1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ระเบียบ </a:t>
            </a: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และประกาศที่ออกตามความใน พ.ร.บ.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42875" y="344711"/>
            <a:ext cx="8858250" cy="7080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alt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บังคับใช้ </a:t>
            </a:r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(ม.6)</a:t>
            </a:r>
            <a:endParaRPr lang="th-TH" alt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683568" y="2348880"/>
            <a:ext cx="3384376" cy="3096344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รัฐวิสาหกิจ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มหาวิทยาลัย</a:t>
            </a:r>
            <a:r>
              <a:rPr lang="th-TH" sz="24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ในกำกับของ</a:t>
            </a: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รัฐ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ของรัฐใน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ต่างประเทศ</a:t>
            </a:r>
            <a:b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ส่วนงานของหน่วยงานของรัฐที่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ตั้งอยู่ในต่างประเทศ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หน่วยงาน</a:t>
            </a:r>
            <a:r>
              <a:rPr lang="th-TH" sz="2400" b="1" dirty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ของรัฐอื่นที่</a:t>
            </a:r>
            <a: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  <a:b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ในกฎกระทรวง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	</a:t>
            </a:r>
          </a:p>
        </p:txBody>
      </p:sp>
      <p:pic>
        <p:nvPicPr>
          <p:cNvPr id="6" name="Picture 5" descr="ปักหมุด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692" y="1015876"/>
            <a:ext cx="756940" cy="75694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788024" y="2348880"/>
            <a:ext cx="3816424" cy="1656184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pPr algn="ctr" eaLnBrk="1" hangingPunct="1">
              <a:defRPr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ประสงค์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จะมีระเบียบ ข้อบังคับ ข้อบัญญัติ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เกี่ยวกับการ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จัดซื้อจัดจ้างและการบริหารพัสดุใช้เองทั้งหมดหรือ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บางส่วน</a:t>
            </a:r>
            <a:b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ก็ให้กระทำได้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788024" y="4221088"/>
            <a:ext cx="3816424" cy="122413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จะกำหนดให้การจัดซื้อจัดจ้าง</a:t>
            </a:r>
            <a:b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โดยวิธีคัดเลือกหรือวิธีเฉพาะเจาะจง </a:t>
            </a:r>
            <a:b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ตามมาตรา 56 เป็นอย่างอื่นก็ได้</a:t>
            </a:r>
            <a:endParaRPr lang="th-TH" sz="24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796925" indent="-796925" algn="ctr" eaLnBrk="1" hangingPunct="1">
              <a:defRPr/>
            </a:pPr>
            <a:r>
              <a:rPr lang="th-TH" sz="24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	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39552" y="5571901"/>
            <a:ext cx="8280920" cy="809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th-TH" sz="2400" b="1" i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ระเบียบ ข้อบังคับ ข้อบัญญัติดังกล่าว</a:t>
            </a:r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ต้อง</a:t>
            </a:r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ได้รับความเห็นชอบ</a:t>
            </a:r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จากคณะกรรมการนโยบาย </a:t>
            </a:r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และให้</a:t>
            </a:r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ประกาศใน</a:t>
            </a:r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ราชกิจา</a:t>
            </a:r>
            <a:r>
              <a:rPr lang="th-TH" sz="2400" b="1" i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นุเบกษา</a:t>
            </a:r>
            <a:endParaRPr lang="th-TH" sz="2400" b="1" i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marL="796925" indent="-796925" eaLnBrk="1" hangingPunct="1">
              <a:defRPr/>
            </a:pPr>
            <a:r>
              <a:rPr lang="th-TH" sz="2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	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4139952" y="3068960"/>
            <a:ext cx="576064" cy="432048"/>
          </a:xfrm>
          <a:prstGeom prst="stripedRight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Striped Right Arrow 10"/>
          <p:cNvSpPr/>
          <p:nvPr/>
        </p:nvSpPr>
        <p:spPr>
          <a:xfrm>
            <a:off x="4139952" y="4437112"/>
            <a:ext cx="576064" cy="432048"/>
          </a:xfrm>
          <a:prstGeom prst="stripedRightArrow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D7A000-B201-414C-BE3F-54067F892D2E}" type="slidenum">
              <a:rPr lang="en-US" altLang="th-TH" smtClean="0"/>
              <a:pPr/>
              <a:t>49</a:t>
            </a:fld>
            <a:endParaRPr lang="th-TH" altLang="th-TH" smtClean="0"/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42875" y="200834"/>
            <a:ext cx="8858250" cy="67710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บทบัญญัติยกเว้นการบังคับใช้ พ.ร.บ. (ม.7)</a:t>
            </a:r>
            <a:endParaRPr lang="th-TH" altLang="th-TH" sz="3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5" name="ไดอะแกรม 14"/>
          <p:cNvGraphicFramePr/>
          <p:nvPr>
            <p:extLst>
              <p:ext uri="{D42A27DB-BD31-4B8C-83A1-F6EECF244321}">
                <p14:modId xmlns:p14="http://schemas.microsoft.com/office/powerpoint/2010/main" xmlns="" val="1212331513"/>
              </p:ext>
            </p:extLst>
          </p:nvPr>
        </p:nvGraphicFramePr>
        <p:xfrm>
          <a:off x="611560" y="692696"/>
          <a:ext cx="7776864" cy="570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th-TH" altLang="th-TH" sz="5400" b="1" dirty="0" smtClean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การบังคับใช้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35696" y="1484784"/>
            <a:ext cx="6624736" cy="1800200"/>
          </a:xfrm>
          <a:prstGeom prst="roundRect">
            <a:avLst/>
          </a:prstGeom>
          <a:solidFill>
            <a:srgbClr val="92D05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พระราชบัญญัตินี้ให้ใช้บังคับเมื่อพ้นกำหนด</a:t>
            </a:r>
          </a:p>
          <a:p>
            <a:pPr algn="ctr"/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หนึ่งร้อยแปดสิบวันนับแต่วันประกาศ</a:t>
            </a:r>
          </a:p>
          <a:p>
            <a:pPr algn="ctr"/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ในราชกิจจา</a:t>
            </a:r>
            <a:r>
              <a:rPr lang="th-TH" altLang="th-TH" sz="36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นุเบกษา</a:t>
            </a:r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เป็นต้นไป</a:t>
            </a:r>
            <a:endParaRPr lang="th-TH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11560" y="1628800"/>
            <a:ext cx="1368152" cy="136815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</a:t>
            </a:r>
            <a:br>
              <a:rPr lang="th-TH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h-TH" sz="36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th-TH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25144"/>
            <a:ext cx="1224136" cy="1224136"/>
          </a:xfrm>
          <a:prstGeom prst="rect">
            <a:avLst/>
          </a:prstGeom>
        </p:spPr>
      </p:pic>
      <p:sp>
        <p:nvSpPr>
          <p:cNvPr id="8" name="ตัวยึดเนื้อหา 2"/>
          <p:cNvSpPr txBox="1">
            <a:spLocks/>
          </p:cNvSpPr>
          <p:nvPr/>
        </p:nvSpPr>
        <p:spPr bwMode="auto">
          <a:xfrm>
            <a:off x="1763688" y="3645024"/>
            <a:ext cx="67332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alt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ประกาศร</a:t>
            </a:r>
            <a:r>
              <a:rPr kumimoji="0" 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าชกิจจา</a:t>
            </a:r>
            <a:r>
              <a:rPr kumimoji="0" lang="th-TH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นุเบกษา</a:t>
            </a:r>
            <a:r>
              <a:rPr kumimoji="0" 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เล่ม 134 ตอนที่ 24 ก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วันที่ 24 ก.พ. 2560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th-TH" altLang="th-TH" sz="36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ครบ 180 วัน ในวันที่ 22 ส.ค. 2560</a:t>
            </a:r>
          </a:p>
          <a:p>
            <a:pPr marL="342900" lvl="0" indent="-342900">
              <a:spcBef>
                <a:spcPts val="0"/>
              </a:spcBef>
              <a:defRPr/>
            </a:pPr>
            <a:r>
              <a:rPr lang="th-TH" altLang="th-TH" sz="3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จึงมีผลใช้บังคับในวันที่ 23 ส.ค. 2560</a:t>
            </a:r>
            <a:endParaRPr kumimoji="0" lang="th-TH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9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606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หนังสือ2.jpg"/>
          <p:cNvPicPr>
            <a:picLocks noChangeAspect="1"/>
          </p:cNvPicPr>
          <p:nvPr/>
        </p:nvPicPr>
        <p:blipFill>
          <a:blip r:embed="rId2" cstate="print">
            <a:lum bright="28000"/>
          </a:blip>
          <a:stretch>
            <a:fillRect/>
          </a:stretch>
        </p:blipFill>
        <p:spPr>
          <a:xfrm>
            <a:off x="5148064" y="1052736"/>
            <a:ext cx="3816424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0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C5FE97-432B-4570-8D11-4417E30651F7}" type="slidenum">
              <a:rPr lang="en-US" altLang="th-TH" smtClean="0"/>
              <a:pPr/>
              <a:t>50</a:t>
            </a:fld>
            <a:endParaRPr lang="th-TH" altLang="th-TH" dirty="0" smtClean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4313" y="980728"/>
            <a:ext cx="8715375" cy="5616624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58775" indent="-358775" eaLnBrk="1" hangingPunct="1">
              <a:buFont typeface="Wingdings" pitchFamily="2" charset="2"/>
              <a:buChar char="Ø"/>
              <a:defRPr/>
            </a:pP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จัดซื้อจัดจ้าง</a:t>
            </a: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 ม.7(1)(2)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(3) 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ที่จะได้รับการยกเว้นมิให้นำ </a:t>
            </a: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พ.ร.บ. มา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ใช้บังคับต้องเป็นไปตามหลักเกณฑ์ที่คณะกรรมการนโยบายประกาศกำหนดในราชกิจจา</a:t>
            </a:r>
            <a:r>
              <a:rPr lang="th-TH" sz="3000" b="1" dirty="0" err="1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นุเบกษา</a:t>
            </a:r>
            <a:endParaRPr lang="th-TH" sz="3000" b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pPr marL="358775" indent="-358775" eaLnBrk="1" hangingPunct="1">
              <a:buFont typeface="Wingdings" pitchFamily="2" charset="2"/>
              <a:buChar char="Ø"/>
              <a:defRPr/>
            </a:pPr>
            <a:r>
              <a:rPr lang="th-TH" altLang="th-TH" sz="3000" b="1" dirty="0" smtClean="0">
                <a:latin typeface="EucrosiaUPC" pitchFamily="18" charset="-34"/>
                <a:cs typeface="EucrosiaUPC" pitchFamily="18" charset="-34"/>
              </a:rPr>
              <a:t>การยกเว้นไม่ให้นำบทบัญญัติมาใช้บังคับนอกเหนือจาก ม.7(1)-(6)</a:t>
            </a:r>
            <a:br>
              <a:rPr lang="th-TH" altLang="th-TH" sz="30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3000" b="1" dirty="0" smtClean="0">
                <a:latin typeface="EucrosiaUPC" pitchFamily="18" charset="-34"/>
                <a:cs typeface="EucrosiaUPC" pitchFamily="18" charset="-34"/>
              </a:rPr>
              <a:t>ให้ตราเป็นพระราชกฤษฎีกาตามข้อเสนอแนะของคณะกรรมการนโยบาย</a:t>
            </a:r>
          </a:p>
          <a:p>
            <a:pPr marL="358775" indent="-358775" eaLnBrk="1" hangingPunct="1">
              <a:defRPr/>
            </a:pPr>
            <a:endParaRPr lang="th-TH" altLang="th-TH" sz="1200" b="1" dirty="0" smtClean="0">
              <a:latin typeface="EucrosiaUPC" pitchFamily="18" charset="-34"/>
              <a:cs typeface="EucrosiaUPC" pitchFamily="18" charset="-34"/>
            </a:endParaRPr>
          </a:p>
          <a:p>
            <a:pPr marL="796925" indent="-796925" eaLnBrk="1" hangingPunct="1">
              <a:defRPr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</a:t>
            </a:r>
            <a:r>
              <a:rPr lang="th-TH" sz="3000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หน่วยงานของรัฐที่ได้รับการยกเว้น</a:t>
            </a:r>
          </a:p>
          <a:p>
            <a:pPr marL="796925" indent="-796925" eaLnBrk="1" hangingPunct="1">
              <a:defRPr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** </a:t>
            </a:r>
            <a:r>
              <a:rPr lang="th-TH" sz="30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ต้องจัดให้มีกฎหรือระเบียบเกี่ยวกับการจัดซื้อจัดจ้างและการบริหาร </a:t>
            </a:r>
            <a:br>
              <a:rPr lang="th-TH" sz="30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30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พัสดุตามหลักเกณฑ์และแนวทางของ พ.ร.บ. นี้</a:t>
            </a:r>
          </a:p>
          <a:p>
            <a:pPr marL="796925" indent="-796925" eaLnBrk="1" hangingPunct="1">
              <a:defRPr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** อย่างน้อยต้องมีหลักการในเรื่องความคุ้มค่า โปร่งใส มีประสิทธิภาพและประสิทธิผล และตรวจสอบได้</a:t>
            </a:r>
            <a:endParaRPr lang="th-TH" altLang="th-TH" sz="3000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511" y="272842"/>
            <a:ext cx="8784977" cy="67710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บทบัญญัติยกเว้นการบังคับใช้ พ.ร.บ. (ม.7)</a:t>
            </a:r>
            <a:endParaRPr lang="th-TH" altLang="th-TH" sz="3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3501008"/>
            <a:ext cx="612924" cy="61292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51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48872" cy="93610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ซ้อมความเข้าใจแนวทางปฏิบัติเกี่ยวกับการจัดซื้อจัดจ้างพัสดุ</a:t>
            </a:r>
            <a:b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เพื่อการวิจัยและพัฒนา หรือการให้บริการทางวิชาการ</a:t>
            </a:r>
          </a:p>
        </p:txBody>
      </p:sp>
      <p:pic>
        <p:nvPicPr>
          <p:cNvPr id="6" name="Picture 5" descr="1520589454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268760"/>
            <a:ext cx="7786542" cy="3514376"/>
          </a:xfrm>
          <a:prstGeom prst="rect">
            <a:avLst/>
          </a:prstGeom>
        </p:spPr>
      </p:pic>
      <p:pic>
        <p:nvPicPr>
          <p:cNvPr id="7" name="Picture 6" descr="1520589484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941168"/>
            <a:ext cx="7951269" cy="122413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52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848872" cy="11521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ซ้อมความเข้าใจแนวทางปฏิบัติเกี่ยวกับการจัดซื้อจัดจ้างพัสดุ</a:t>
            </a:r>
            <a:b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เพื่อการวิจัยและพัฒนา หรือการให้บริการทางวิชาการ</a:t>
            </a:r>
          </a:p>
        </p:txBody>
      </p:sp>
      <p:pic>
        <p:nvPicPr>
          <p:cNvPr id="6" name="Picture 5" descr="1520589503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856" y="1628800"/>
            <a:ext cx="8234267" cy="3312368"/>
          </a:xfrm>
          <a:prstGeom prst="rect">
            <a:avLst/>
          </a:prstGeom>
        </p:spPr>
      </p:pic>
      <p:pic>
        <p:nvPicPr>
          <p:cNvPr id="7" name="Picture 6" descr="วิจั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4581128"/>
            <a:ext cx="2520280" cy="183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งานบริการวิชากา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9136" y="5152624"/>
            <a:ext cx="3819489" cy="10846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สี่เหลี่ยมผืนผ้า 16"/>
          <p:cNvSpPr/>
          <p:nvPr/>
        </p:nvSpPr>
        <p:spPr>
          <a:xfrm>
            <a:off x="323528" y="5805264"/>
            <a:ext cx="8640960" cy="79208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ถ้าไม่เป็นไปตามหลักการ แต่ไม่มีผลต่อการจัดซื้อจัดจ้างอย่างมีนัยสำคัญ  หรือ</a:t>
            </a:r>
            <a:r>
              <a:rPr lang="th-TH" sz="2000" b="1" u="sng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กรณีจำเป็นเร่งด่วน</a:t>
            </a:r>
          </a:p>
          <a:p>
            <a:pPr algn="ctr"/>
            <a:r>
              <a:rPr lang="th-TH" sz="2000" b="1" u="sng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หรือมีเหตุผลความจำเป็นอื่น </a:t>
            </a:r>
            <a:r>
              <a:rPr lang="th-TH" sz="2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การจัดซื้อจัดจ้างนั้นให้ใช้ได้ </a:t>
            </a:r>
            <a:endParaRPr lang="th-TH" sz="2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69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A33BA3-3731-467E-BEA1-0BB627085160}" type="slidenum">
              <a:rPr lang="en-US" altLang="th-TH" smtClean="0"/>
              <a:pPr/>
              <a:t>53</a:t>
            </a:fld>
            <a:endParaRPr lang="th-TH" altLang="th-TH" smtClean="0"/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14313" y="188640"/>
            <a:ext cx="8643937" cy="70788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4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หลักการจัดซื้อจัด</a:t>
            </a:r>
            <a:r>
              <a:rPr lang="th-TH" alt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จ้างและ</a:t>
            </a:r>
            <a:r>
              <a:rPr lang="th-TH" altLang="th-TH" sz="4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การบริหารพัสดุ (</a:t>
            </a:r>
            <a:r>
              <a:rPr lang="th-TH" alt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ม.8)</a:t>
            </a:r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alt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8" name="ไดอะแกรม 3"/>
          <p:cNvGraphicFramePr/>
          <p:nvPr>
            <p:extLst>
              <p:ext uri="{D42A27DB-BD31-4B8C-83A1-F6EECF244321}">
                <p14:modId xmlns:p14="http://schemas.microsoft.com/office/powerpoint/2010/main" xmlns="" val="492514159"/>
              </p:ext>
            </p:extLst>
          </p:nvPr>
        </p:nvGraphicFramePr>
        <p:xfrm>
          <a:off x="683568" y="908720"/>
          <a:ext cx="7817522" cy="501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72132" y="908720"/>
            <a:ext cx="33209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พัสดุต้องมีคุณภาพ มีคุณลักษณะตอบสนอง</a:t>
            </a:r>
          </a:p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การใช้งาน ราคาเหมาะสม มีแผน</a:t>
            </a:r>
          </a:p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บริหารพัสดุเหมาะสม</a:t>
            </a:r>
          </a:p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ชัดเจน</a:t>
            </a:r>
            <a:endParaRPr lang="th-TH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3636" y="3342471"/>
            <a:ext cx="2749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กระทำโดยเปิดเผย 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ให้แข่งขันอย่างเป็นธรรม 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ปฏิบัติต่อผู้ประกอบการ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เท่าเทียมกัน มีเวลาเหมาะสมเพียงพอต่อการยื่นข้อเสนอ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มีหลักฐานชัดเจน 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มีการเปิดเผยข้อมูลในทุกขั้นตอน</a:t>
            </a:r>
            <a:endParaRPr lang="th-TH" sz="20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942" y="3342471"/>
            <a:ext cx="28088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มีการวางแผนการ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จัดซื้อจัดจ้าง/บริหาร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พัสดุล่วงหน้า เพื่อให้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เป็นไปอย่างต่อเนื่อง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กำหนดเวลาที่เหมาะสม 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มีการประเมินผลสัมฤทธิ์ของ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การจัดซื้อจัดจ้างและการบริหารพัสดุ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4396" y="908720"/>
            <a:ext cx="28202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มีการเก็บข้อมูลการจัดซื้อจัดจ้างและการบริหารพัสดุอย่างเป็นระบบ</a:t>
            </a:r>
          </a:p>
          <a:p>
            <a:r>
              <a:rPr lang="th-TH" sz="20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เพื่อประโยชน์ในการ</a:t>
            </a:r>
          </a:p>
          <a:p>
            <a:r>
              <a:rPr lang="th-TH" sz="20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endParaRPr lang="th-TH" sz="2000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55576" y="268869"/>
            <a:ext cx="7704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Courier New" pitchFamily="49" charset="0"/>
              <a:buChar char="o"/>
              <a:tabLst>
                <a:tab pos="900113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ขั้นตอนดำเนินการ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ตาม พ.ร.บ. การจัดซื้อจัดจ้างฯ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โดยสังเขป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11560" y="4221088"/>
            <a:ext cx="2681181" cy="1765249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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จัดทำรายงานเสนอหัวหน้าหน่วยงาน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ของรัฐเพื่อพิจารณาให้ความเห็นชอบ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707904" y="4221088"/>
            <a:ext cx="4867226" cy="18002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รายงานขอซื้อหรือขอจ้าง (ระเบียบฯ ข้อ 22 หรือ 23 แล้วแต่กรณี)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รายงานขอเช่าสังหาริมทรัพย์ (ระเบียบฯ ข้อ 92 ประกอบข้อ 22)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รายงานขอเช่าอสังหาริมทรัพย์ (ระเบียบฯ ข้อ 94)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รายงานขอแลกเปลี่ยน (ระเบียบฯ ข้อ 97)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รายงานขอจ้างที่ปรึกษา (ระเบียบฯ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 104)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รายงานขอจ้างออกแบบหรือควบคุม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 (ระเบียบฯ ข้อ 140)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11560" y="1052736"/>
            <a:ext cx="2687308" cy="208823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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 “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แผนการจัดซื้อจัดจ้างประจำปี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”ประกาศในระบบเครือข่ายสารสนเทศของกรมบัญชีกลางและของหน่วยงานของรัฐ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และปิดประกาศโดยเปิดเผย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707904" y="1022925"/>
            <a:ext cx="4896544" cy="2118043"/>
          </a:xfrm>
          <a:prstGeom prst="rect">
            <a:avLst/>
          </a:prstGeom>
          <a:solidFill>
            <a:srgbClr val="FFFF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การยกเว้นไม่ต้องจัดทำแผน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กรณีจำเป็นเร่งด่วน หรือพัสดุที่ใช้ในราชการลับ ตาม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ม.56(1)(ค)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วงเงินตามที่กำหนดในกฎกระทรวง หรือจำเป็นต้องใช้พัสดุโดยฉุกเฉินหรือเป็นพัสดุที่จะขายทอดตลาด  ตาม ม.56(2)(ข) (ง)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งานจ้างที่ปรึกษาที่มีวงเงินตามที่กำหนดในกฎกระทรวง หรือจำเป็นเร่งด่วนหรือเกี่ยวกับความมั่นคงของชาติ ตาม ม.70(3)(ข)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งานจ้างออกแบบหรือควบคุมงานก่อสร้างที่มีความจำเป็นเร่งด่วนหรือเกี่ยวกับความมั่นคงของชาติ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ตาม ม.82(3)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07" name="AutoShape 11"/>
          <p:cNvCxnSpPr>
            <a:cxnSpLocks noChangeShapeType="1"/>
          </p:cNvCxnSpPr>
          <p:nvPr/>
        </p:nvCxnSpPr>
        <p:spPr bwMode="auto">
          <a:xfrm>
            <a:off x="2339752" y="3140968"/>
            <a:ext cx="0" cy="108012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699792" y="3418318"/>
            <a:ext cx="5904656" cy="5147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จัดทำขอบเขตของงาน  หรือรายละเอียดคุณลักษณะเฉพาะ  หรือแบบรูปรายการก่อสร้าง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611560" y="3418318"/>
            <a:ext cx="1368152" cy="5147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4,63)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11" name="AutoShape 15"/>
          <p:cNvCxnSpPr>
            <a:cxnSpLocks noChangeShapeType="1"/>
          </p:cNvCxnSpPr>
          <p:nvPr/>
        </p:nvCxnSpPr>
        <p:spPr bwMode="auto">
          <a:xfrm>
            <a:off x="1979712" y="3717032"/>
            <a:ext cx="72008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0" name="Right Arrow 39"/>
          <p:cNvSpPr/>
          <p:nvPr/>
        </p:nvSpPr>
        <p:spPr>
          <a:xfrm>
            <a:off x="3347864" y="1844824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Right Arrow 40"/>
          <p:cNvSpPr/>
          <p:nvPr/>
        </p:nvSpPr>
        <p:spPr>
          <a:xfrm>
            <a:off x="3347864" y="4941168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5" name="AutoShape 11"/>
          <p:cNvCxnSpPr>
            <a:cxnSpLocks noChangeShapeType="1"/>
          </p:cNvCxnSpPr>
          <p:nvPr/>
        </p:nvCxnSpPr>
        <p:spPr bwMode="auto">
          <a:xfrm>
            <a:off x="2267744" y="6012904"/>
            <a:ext cx="0" cy="29641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0" name="Rectangle 49"/>
          <p:cNvSpPr/>
          <p:nvPr/>
        </p:nvSpPr>
        <p:spPr>
          <a:xfrm>
            <a:off x="2051720" y="6237312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</a:t>
            </a:r>
          </a:p>
        </p:txBody>
      </p:sp>
      <p:sp>
        <p:nvSpPr>
          <p:cNvPr id="51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95536" y="364406"/>
            <a:ext cx="1944216" cy="162443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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ดำเนินการจัดซื้อจัดจ้างพัสดุ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เมื่อหัวหน้าหน่วยงานของรัฐ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ให้ความเห็นชอบ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783161" y="332656"/>
            <a:ext cx="2304256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การจัดซื้อจัดจ้างพัสดุ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วิธีตลาดอิเล็กทรอนิกส์ 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e-market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วิธีประกวดราคาอิเล็กทรอนิกส์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e-bidding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วิธีสอบราคา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364088" y="332656"/>
            <a:ext cx="3456384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 และวิธีคัดเลือก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โดยพิจารณาจากรายที่เสนอราคาต่ำสุด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เกณฑ์ราคาและเกณฑ์อื่น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เช่น ต้นทุนของพัสดุตลอดอายุการใช้งาน / มาตรฐานของสินค้าหรือบริการ / บริการหลังการขาย / พัสดุที่รัฐต้องการส่งเสริม / การประเมินผลการปฏิบัติงานของผู้ประกอบการ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/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ข้อเสนอด้านเทคนิคหรือข้อเสนออื่น โดยพิจารณาจากรายที่ได้คะแนนรวมสูงสุด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ใช้เกณฑ์ราคา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783161" y="2276872"/>
            <a:ext cx="2304256" cy="201622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การจ้างที่ปรึกษา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364088" y="2276872"/>
            <a:ext cx="3456384" cy="201622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กรณีเป็นงานประจำ หรืองานที่มีมาตรฐานเชิงคุณภาพตามหลักวิชาชีพ หรืองานที่ไม่ซับซ้อน ให้คัดเลือกผู้ยื่นข้อเสนอที่ผ่านเกณฑ์ด้านคุณภาพซึ่งเสนอราคาต่ำสุด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กรณีเป็นงานตามมาตรฐานของหน่วยงานของรัฐ หรืองานที่ซับซ้อน ให้คัดเลือกผู้ยื่นข้อเสนอที่ผ่านเกณฑ์ด้านคุณภาพและได้คะแนนรวมด้านคุณภาพและด้านราคามากที่สุด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กรณีเป็นงานที่มีความซับซ้อนมาก ให้คัดเลือก ผู้ยื่นข้อเสนอที่ผ่านเกณฑ์ด้านคุณภาพและได้คะแนนด้านคุณภาพมากที่สุด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783161" y="4365104"/>
            <a:ext cx="2304255" cy="100545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การจ้างออกแบบหรือควบคุมงาน</a:t>
            </a:r>
            <a:endParaRPr lang="th-TH" sz="1400" b="1" dirty="0" smtClean="0">
              <a:solidFill>
                <a:srgbClr val="FF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วิธีประกวดแบบ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5364088" y="4365104"/>
            <a:ext cx="3456384" cy="98640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  <a:endParaRPr lang="th-TH" sz="1400" b="1" dirty="0" smtClean="0">
              <a:solidFill>
                <a:srgbClr val="FF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พิจารณาจากแนวคิดของผู้ให้บริการที่ได้คะแนนด้านคุณภาพมากที่สุด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2771800" y="5445224"/>
            <a:ext cx="2304256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การเช่า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สังหาริมทรัพย์  ให้ใช้ข้อกำหนดเกี่ยวกับการซื้อ โดยอนุโลม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35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ให้ตกลงราคากับผู้ให้เช่า</a:t>
            </a:r>
            <a:endParaRPr kumimoji="0" lang="th-TH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5364088" y="5445224"/>
            <a:ext cx="3456384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สังหาริมทรัพย์ ใช้เกณฑ์ราคา หรือเกณฑ์ราคาร่วมกับเกณฑ์อื่น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ใช้เกณฑ์ราคา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076056" y="105273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076056" y="3068960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5076056" y="4725144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ight Arrow 18"/>
          <p:cNvSpPr/>
          <p:nvPr/>
        </p:nvSpPr>
        <p:spPr>
          <a:xfrm>
            <a:off x="5076056" y="573325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1" name="Elbow Connector 20"/>
          <p:cNvCxnSpPr/>
          <p:nvPr/>
        </p:nvCxnSpPr>
        <p:spPr>
          <a:xfrm>
            <a:off x="2339752" y="1052736"/>
            <a:ext cx="432048" cy="48779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55776" y="105273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55776" y="321297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55776" y="4941168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4274" idx="2"/>
          </p:cNvCxnSpPr>
          <p:nvPr/>
        </p:nvCxnSpPr>
        <p:spPr>
          <a:xfrm>
            <a:off x="1367644" y="1988840"/>
            <a:ext cx="36004" cy="396044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160892" y="599167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ym typeface="Wingdings 2"/>
              </a:rPr>
              <a:t></a:t>
            </a:r>
            <a:endParaRPr lang="th-TH" dirty="0"/>
          </a:p>
        </p:txBody>
      </p:sp>
      <p:sp>
        <p:nvSpPr>
          <p:cNvPr id="36" name="สี่เหลี่ยมผืนผ้า 19"/>
          <p:cNvSpPr/>
          <p:nvPr/>
        </p:nvSpPr>
        <p:spPr>
          <a:xfrm>
            <a:off x="228600" y="18864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56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39552" y="4365104"/>
            <a:ext cx="1944216" cy="158417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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ประกาศผล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(ม.66 วรรคหนึ่ง,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ม.77, ม.91)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131840" y="4437112"/>
            <a:ext cx="5544616" cy="864096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1. ประกาศในระบบสารสนเทศ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ของกรมบัญชีกลาง (ระบบ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e-GP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131840" y="5373216"/>
            <a:ext cx="5544616" cy="576064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2. ปิดประกาศโดยเปิดเผย ณ สถานที่ปิดประกาศของหน่วยงานของรัฐ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39552" y="476672"/>
            <a:ext cx="1944216" cy="165618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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เสนอผู้มีอำนาจอนุมัติ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สั่งซื้อหรือสั่งจ้างพัสดุ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15)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131840" y="476671"/>
            <a:ext cx="5544616" cy="3240361"/>
            <a:chOff x="3131840" y="476671"/>
            <a:chExt cx="5544616" cy="3240361"/>
          </a:xfrm>
        </p:grpSpPr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3131840" y="476672"/>
              <a:ext cx="1339165" cy="52478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ผู้มีอำนาจ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>
              <a:off x="4499992" y="476671"/>
              <a:ext cx="1525562" cy="53275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การสั่งซื้อหรือสั่งจ้าง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84 - 87)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3131840" y="1028542"/>
              <a:ext cx="1339165" cy="132871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หัวหน้า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หน่วยงานของรัฐ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>
              <a:off x="3131840" y="2381948"/>
              <a:ext cx="1339165" cy="132632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เหนือขึ้นไป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หนึ่งชั้น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6050413" y="476672"/>
              <a:ext cx="1302277" cy="53116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การสั่งจ้างที่ปรึกษา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127)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>
              <a:off x="7367926" y="476672"/>
              <a:ext cx="1308530" cy="535940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การสั่งจ้างออกแบบฯ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158)</a:t>
              </a:r>
              <a:endParaRPr kumimoji="0" lang="th-TH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4499992" y="1030932"/>
              <a:ext cx="1530373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200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auto">
            <a:xfrm>
              <a:off x="4499992" y="2381948"/>
              <a:ext cx="1524760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</a:t>
              </a: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200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>
              <a:off x="6050413" y="1034915"/>
              <a:ext cx="1300674" cy="1326322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 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>
              <a:off x="6044799" y="2385931"/>
              <a:ext cx="1300674" cy="1326322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7368728" y="1038898"/>
              <a:ext cx="1307728" cy="132632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>
              <a:off x="7372737" y="2390710"/>
              <a:ext cx="1303719" cy="132632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3240360" y="3845659"/>
            <a:ext cx="5436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หมายเหตุ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: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อำนาจสั่งซื้อสั่งจ้างเป็นไปตามระเบียบกระทรวงการคลังว่าด้วยการจัดซื้อจัดจ้าง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          และการบริหารพัสดุภาครัฐ พ.ศ. </a:t>
            </a:r>
            <a:r>
              <a:rPr lang="th-TH" sz="1500" b="1" i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2560</a:t>
            </a:r>
            <a:endParaRPr kumimoji="0" lang="th-TH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2555776" y="119675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ight Arrow 23"/>
          <p:cNvSpPr/>
          <p:nvPr/>
        </p:nvSpPr>
        <p:spPr>
          <a:xfrm>
            <a:off x="2555776" y="472514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ight Arrow 24"/>
          <p:cNvSpPr/>
          <p:nvPr/>
        </p:nvSpPr>
        <p:spPr>
          <a:xfrm>
            <a:off x="2555776" y="544522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7" name="Straight Arrow Connector 26"/>
          <p:cNvCxnSpPr>
            <a:stCxn id="55301" idx="2"/>
            <a:endCxn id="55298" idx="0"/>
          </p:cNvCxnSpPr>
          <p:nvPr/>
        </p:nvCxnSpPr>
        <p:spPr>
          <a:xfrm>
            <a:off x="1511660" y="2132856"/>
            <a:ext cx="0" cy="2232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475656" y="6021288"/>
            <a:ext cx="0" cy="28803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259632" y="6269250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</a:t>
            </a:r>
          </a:p>
        </p:txBody>
      </p:sp>
      <p:sp>
        <p:nvSpPr>
          <p:cNvPr id="35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57</a:t>
            </a:fld>
            <a:endParaRPr lang="en-US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67544" y="155029"/>
            <a:ext cx="1570037" cy="1401763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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การพิจารณาอุทธรณ์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(ถ้ามี)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(ม.114 – ม.119)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339752" y="116632"/>
            <a:ext cx="1800200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องค์ประกอบ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ของการอุทธรณ์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ผู้มีสิทธิอุทธรณ์ ได้แก่ ผู้ที่ได้ยื่นข้อเสนอเท่านั้น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อุทธรณ์ได้เฉพาะเรื่องที่ไม่ต้องห้าม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ต้องทำเป็นหนังสือลงลายมือชื่อผู้อุทธรณ์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ต้องใช้ถ้อยคำสุภาพ ระบุข้อเท็จจริงและเหตุผลอันเป็นเหตุแห่งการอุทธรณ์ให้ชัดเจน พร้อมแนบเอกสารหลักฐาน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ยื่นอุทธรณ์ต่อหน่วยงานของรัฐภายใน 7 วันทำการ นับแต่ วันประกาศผลในระบบกรมบัญชีกลาง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355976" y="116632"/>
            <a:ext cx="1584176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   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หน่วยงานของรัฐ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ต้องเสร็จภายใน 7 วัน ทำการนับแต่วันที่ได้รับอุทธรณ์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กรณีเห็นด้วย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ให้ดำเนินการตามความเห็นนั้นภายในเวลา 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กรณีไม่เห็นด้วย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ต้องรายงานไปยังคณะกรรมการพิจารณาอุทธรณ์ ภายใน 3 วัน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ทำการ</a:t>
            </a:r>
            <a:r>
              <a:rPr kumimoji="0" lang="th-TH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6156176" y="116632"/>
            <a:ext cx="2592289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5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คณะกรรมการพิจารณาอุทธรณ์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วินิจฉัยให้แล้วเสร็จภายใน 30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(ขยายได้ </a:t>
            </a:r>
            <a:r>
              <a:rPr lang="en-US" sz="15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ครั้งๆ ละไม่เกิน 15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อุทธรณ์ฟังขึ้นและมีผลอย่างมีนัยสำคัญ แจ้งให้หน่วยงานของรัฐดำเนินการใหม่ หรือเริ่มจากขั้นตอนใดตามที่เห็นสมควร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อุทธรณ์ฟังไม่ขึ้นหรือ</a:t>
            </a:r>
            <a:b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ไม่มีผลอย่างมีนัยสำคัญ แจ้งให้ หน่วยงานของรัฐ ดำเนินการต่อไป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การวินิจฉัยถือเป็นที่สุด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ผู้อุทธรณ์มีสิทธิฟ้องคดีต่อศาล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ถ้าพิจารณาเกินกำหนด ให้ยุติเรื่อง และให้แจ้งผู้อุทธรณ์ / ผู้ชนะหรือได้รับคัดเลือก /และแจ้งหน่วยงานของรัฐ ดำเนินการต่อไป 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467544" y="3762399"/>
            <a:ext cx="1570037" cy="134143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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การลงนามในสัญญา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(ม.93,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ม.96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2324100" y="4005064"/>
            <a:ext cx="2967980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การลงนามในสัญญา</a:t>
            </a:r>
            <a:endParaRPr lang="th-TH" sz="15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จะกระทำได้ต่อเมื่อล่วงพ้นระยะเวลาอุทธรณ์และไม่มีผู้อุทธรณ์ตาม ม.117 หรือในกรณีที่มีการอุทธรณ์แต่คณะกรรมการพิจารณาอุทธรณ์ให้ดำเนินการต่อไปได้ </a:t>
            </a:r>
            <a:r>
              <a:rPr kumimoji="0" lang="th-TH" sz="1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เว้นแต่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การจัดซื้อจัดจ้างที่มีความจำเป็นเร่งด่วนตาม ม.56(1)(ค)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วิธีเฉพาะเจาะจง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กรณีที่มีวงเงินเล็กน้อยตามที่กำหนดในกฎกระทรวง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66 วรรคสอง)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5364088" y="4005064"/>
            <a:ext cx="3384376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การแก้ไขสัญญา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กรณีแก้ไขสัญญาเพื่อเพิ่มวงเงิน หากรวมกับวงเงินตามสัญญาเดิมแล้วมีผลทำให้ผู้มีอำนาจสั่งซื้อหรือสั่งจ้างเปลี่ยนแปลงไป ต้องเสนอผู้มีอำนาจเหนือขึ้นไป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วรรคสี่)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กรณีที่มีการแก้ไขสัญญาหรือข้อตกลงเพื่อลดวงเงินให้ผู้มี</a:t>
            </a:r>
            <a:r>
              <a:rPr kumimoji="0" lang="th-TH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อํา</a:t>
            </a:r>
            <a:r>
              <a:rPr lang="th-TH" sz="1500" b="1" dirty="0" err="1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นาจ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อนุมัติสั่งซื้อหรือสั่งจ้าง ตามวงเงินเดิมเป็นผู้อนุมัติการแก้ไขสัญญาหรือข้อตกลง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วรรคห้า)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ต้องประกาศเผยแพร่ในระบบสารสนเทศของกรมบัญชีกลาง และของหน่วยงานของรัฐ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98)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39952" y="784128"/>
            <a:ext cx="216024" cy="19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940152" y="764704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2051720" y="764704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0" name="Shape 19"/>
          <p:cNvCxnSpPr/>
          <p:nvPr/>
        </p:nvCxnSpPr>
        <p:spPr>
          <a:xfrm>
            <a:off x="2051720" y="3789040"/>
            <a:ext cx="4968552" cy="21602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23928" y="378904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6322" idx="2"/>
            <a:endCxn id="56330" idx="0"/>
          </p:cNvCxnSpPr>
          <p:nvPr/>
        </p:nvCxnSpPr>
        <p:spPr>
          <a:xfrm>
            <a:off x="1252563" y="1556792"/>
            <a:ext cx="0" cy="2205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59632" y="5157192"/>
            <a:ext cx="0" cy="7920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43608" y="5949280"/>
            <a:ext cx="360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</a:t>
            </a:r>
          </a:p>
        </p:txBody>
      </p:sp>
      <p:sp>
        <p:nvSpPr>
          <p:cNvPr id="32" name="สี่เหลี่ยมผืนผ้า 19"/>
          <p:cNvSpPr/>
          <p:nvPr/>
        </p:nvSpPr>
        <p:spPr>
          <a:xfrm>
            <a:off x="107504" y="107776"/>
            <a:ext cx="8928992" cy="67056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539552" y="404664"/>
            <a:ext cx="2016224" cy="172819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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การบริหารสัญญา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และการตรวจรับพัสดุ</a:t>
            </a:r>
            <a:b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(ม.100-105)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771800" y="977536"/>
            <a:ext cx="1584176" cy="1155320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การงดหรือลดค่าปรับ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หรือการขยายเวลา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ทำการตามสัญญา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4427984" y="977536"/>
            <a:ext cx="1440160" cy="1155320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การบอกเลิก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สัญญา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7380312" y="977536"/>
            <a:ext cx="1368152" cy="1157881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การตรวจรับ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พัสดุ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987824" y="4149080"/>
            <a:ext cx="1584176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</a:pPr>
            <a:r>
              <a:rPr lang="en-US" sz="20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</a:t>
            </a:r>
            <a:endParaRPr lang="en-US" sz="20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การบริหารพัสดุ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39552" y="4149080"/>
            <a:ext cx="2016224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11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และเปิดเผยผลสัมฤทธิ์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ของการจัดซื้อ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จัดจ้างและการบริหารพัสดุ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8)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4932040" y="4149080"/>
            <a:ext cx="3528392" cy="936104"/>
          </a:xfrm>
          <a:prstGeom prst="rect">
            <a:avLst/>
          </a:prstGeom>
          <a:solidFill>
            <a:srgbClr val="FFE79B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ควบคุมและดูแลพัสดุให้มีการใช้และการบริหารพัสดุ  ที่เหมาะสม คุ้มค่า และเกิดประโยชน์ให้มากที่สุด</a:t>
            </a:r>
            <a:endParaRPr lang="th-TH" sz="1600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112)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4932040" y="5301208"/>
            <a:ext cx="3528392" cy="792088"/>
          </a:xfrm>
          <a:prstGeom prst="rect">
            <a:avLst/>
          </a:prstGeom>
          <a:solidFill>
            <a:srgbClr val="FFE79B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การเก็บ การบันทึก การเบิกจ่าย การยืม การตรวจสอบ 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การบำรุงรักษา และการจำหน่ายพัสดุ </a:t>
            </a:r>
          </a:p>
          <a:p>
            <a:pPr marL="0" marR="0" lvl="1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113)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4" name="Shape 13"/>
          <p:cNvCxnSpPr>
            <a:endCxn id="57349" idx="0"/>
          </p:cNvCxnSpPr>
          <p:nvPr/>
        </p:nvCxnSpPr>
        <p:spPr>
          <a:xfrm>
            <a:off x="2555776" y="548680"/>
            <a:ext cx="5508612" cy="4288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63888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48064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55776" y="5085184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72000" y="46531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72000" y="5661248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915816" y="2420888"/>
            <a:ext cx="1800200" cy="122413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8064A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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การจัดทำรายงาน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ผลการพิจารณา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12)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4" name="Shape 23"/>
          <p:cNvCxnSpPr>
            <a:stCxn id="57349" idx="2"/>
            <a:endCxn id="21" idx="3"/>
          </p:cNvCxnSpPr>
          <p:nvPr/>
        </p:nvCxnSpPr>
        <p:spPr>
          <a:xfrm rot="5400000">
            <a:off x="5941433" y="910000"/>
            <a:ext cx="897539" cy="334837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851920" y="364502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2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5940152" y="980728"/>
            <a:ext cx="1368152" cy="1157881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การประเมินผลผู้ประกอบการ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660232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5508104" y="3717032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การจัดทำแผน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/>
            </a:r>
            <a:br>
              <a:rPr lang="th-TH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การจัดซื้อจัดจ้างประจำปี</a:t>
            </a: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59</a:t>
            </a:fld>
            <a:endParaRPr lang="th-TH"/>
          </a:p>
        </p:txBody>
      </p:sp>
      <p:sp>
        <p:nvSpPr>
          <p:cNvPr id="5" name="Pentagon 4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1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7" name="Picture 6" descr="ข้อมู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1970" flipH="1">
            <a:off x="6132860" y="3659096"/>
            <a:ext cx="2570541" cy="168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2" cy="4536504"/>
          </a:xfrm>
        </p:spPr>
        <p:txBody>
          <a:bodyPr>
            <a:noAutofit/>
          </a:bodyPr>
          <a:lstStyle/>
          <a:p>
            <a:pPr lvl="0"/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ผลกระทบที่มีต่องาน/โครงการ ที่อยู่ระหว่างดำเนินกระบวนการจัดซื้อจัดจ้าง</a:t>
            </a:r>
          </a:p>
          <a:p>
            <a:pPr lvl="0">
              <a:buNone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		เมื่อ พ.ร.บ. การจัดซื้อจัดจ้างฯ มีผลบังคับใช้ในวันที่ 23 สิงหาคม 2560 หน่วยงานของรัฐจะต้องพิจารณาตามบทเฉพาะกาล โดยมีแนวทาง ดังนี้</a:t>
            </a:r>
            <a:endParaRPr lang="en-US" sz="23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		</a:t>
            </a:r>
            <a:r>
              <a:rPr lang="th-TH" sz="23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1. การจัดซื้อจัดจ้างหรือการบริหารพัสดุที่ได้ดำเนินการตามระเบียบที่ใช้บังคับอยู่เดิมก่อนวันที่ พ.ร.บ. นี้ใช้บังคับ และการตรวจรับและการจ่ายเงินยังไม่แล้วเสร็จ ให้ดำเนินการตามระเบียบเดิมต่อไป เว้นแต่ ยังไม่ได้ประกาศจัดซื้อจัดจ้าง หรือกรณีที่มีการยกเลิกการดำเนินการจัดซื้อจัดจ้าง การดำเนินการจัดซื้อจัดจ้างนั้น หรือการดำเนินการจัดซื้อจัดจ้างครั้งใหม่ แล้วแต่กรณี ให้ดำเนินการตาม พ.ร.บ. นี้                                                           </a:t>
            </a:r>
            <a:r>
              <a:rPr lang="th-TH" sz="2300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(มาตรา 128 วรรคหนึ่ง)</a:t>
            </a:r>
            <a:endParaRPr lang="en-US" sz="2300" b="1" i="1" u="sng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spcBef>
                <a:spcPts val="1200"/>
              </a:spcBef>
              <a:buNone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		</a:t>
            </a:r>
            <a:r>
              <a:rPr lang="th-TH" sz="23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2. การจัดซื้อจัดจ้างนอกเหนือจากข้อ 1. ให้หน่วยงานของรัฐปฏิบัติตามแนวทางของ พ.ร.บ. กฎกระทรวง ระเบียบ และประกาศที่ออกตามความใน พ.ร.บ. นี้ (มาตรา 6 วรรคหนึ่ง) กรณีที่ยังไม่มีกฎกระทรวง ระเบียบ หรือประกาศตาม พ.ร.บ. ใช้บังคับ ให้นำระเบียบที่ใช้บังคับอยู่เดิมมาใช้บังคับต่อไปเท่าที่ไม่ขัดหรือแย้งกับ พ.ร.บ. จนกว่าจะมีกฎกระทรวง ระเบียบ หรือประกาศตาม พ.ร.บ. ในเรื่องนั้นๆ ใช้บังคับ                                                      </a:t>
            </a:r>
            <a:r>
              <a:rPr lang="th-TH" sz="2300" b="1" i="1" u="sng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(มาตรา 122 วรรคหนึ่ง)</a:t>
            </a:r>
            <a:endParaRPr lang="en-US" sz="2300" b="1" i="1" u="sng" dirty="0" smtClean="0">
              <a:solidFill>
                <a:srgbClr val="336600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23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ยึดเนื้อหา 2"/>
          <p:cNvSpPr txBox="1">
            <a:spLocks/>
          </p:cNvSpPr>
          <p:nvPr/>
        </p:nvSpPr>
        <p:spPr>
          <a:xfrm>
            <a:off x="251520" y="260648"/>
            <a:ext cx="8640960" cy="1296144"/>
          </a:xfrm>
          <a:prstGeom prst="rect">
            <a:avLst/>
          </a:prstGeom>
          <a:solidFill>
            <a:srgbClr val="FFFFB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ให้ยกเลิกบทบัญญัติเกี่ยวกับพัสดุ </a:t>
            </a: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การจัดซื้อจัดจ้าง หรือการบริหารพัสดุ</a:t>
            </a:r>
            <a:b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ในกฎหมาย ระเบียบ ข้อบังคับ ประกาศ ข้อบัญญัติ และข้อกำหนดใดๆ </a:t>
            </a:r>
            <a:b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ของหน่วยงานของรัฐ</a:t>
            </a: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ที่อยู่ภายใต้บังคับแห่งพระราชบัญญัตินี้</a:t>
            </a:r>
          </a:p>
        </p:txBody>
      </p:sp>
      <p:sp>
        <p:nvSpPr>
          <p:cNvPr id="8" name="Regular Pentagon 7">
            <a:hlinkClick r:id="rId2" action="ppaction://hlinksldjump"/>
          </p:cNvPr>
          <p:cNvSpPr/>
          <p:nvPr/>
        </p:nvSpPr>
        <p:spPr>
          <a:xfrm>
            <a:off x="7308304" y="764704"/>
            <a:ext cx="1656184" cy="1152128"/>
          </a:xfrm>
          <a:prstGeom prst="pentagon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</a:t>
            </a:r>
            <a:b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h-TH" sz="4000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th-TH" sz="4000" b="1" dirty="0">
              <a:solidFill>
                <a:srgbClr val="CC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6632"/>
            <a:ext cx="682880" cy="676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5AEF19-E2D0-4313-8762-81A8A23F68B3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60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1" name="Rectangle 4"/>
          <p:cNvSpPr txBox="1">
            <a:spLocks noChangeArrowheads="1"/>
          </p:cNvSpPr>
          <p:nvPr/>
        </p:nvSpPr>
        <p:spPr bwMode="auto">
          <a:xfrm>
            <a:off x="680590" y="1412776"/>
            <a:ext cx="6339682" cy="295232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ต้อง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ทำ </a:t>
            </a:r>
            <a:r>
              <a:rPr lang="th-TH" altLang="th-TH" sz="36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“แผนการจัดซื้อจัดจ้างประจำปี”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altLang="th-TH" sz="3600" b="1" i="1" dirty="0"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ประกาศในระบบ </a:t>
            </a:r>
            <a:r>
              <a:rPr lang="en-US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</a:t>
            </a:r>
            <a:r>
              <a:rPr lang="en-US" altLang="th-TH" sz="36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gp</a:t>
            </a:r>
            <a:r>
              <a:rPr lang="en-US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altLang="th-TH" sz="36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altLang="th-TH" sz="36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ปิด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ประกาศโดยเปิดเผย</a:t>
            </a:r>
            <a:endParaRPr lang="en-US" altLang="th-TH" sz="3600" b="1" i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285750" y="292100"/>
            <a:ext cx="8643938" cy="769441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แผนการจัดซื้อจัดจ้าง (</a:t>
            </a:r>
            <a:r>
              <a:rPr lang="th-TH" alt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ม.11) </a:t>
            </a:r>
            <a:endParaRPr lang="th-TH" altLang="th-TH" sz="4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285750" y="5157192"/>
            <a:ext cx="8643938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หลักเกณฑ์ 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วิธีการ รายละเอียด และการเปลี่ยนแปลงแผน 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ระเบียบที่รัฐมนตรีกำหนด</a:t>
            </a:r>
          </a:p>
        </p:txBody>
      </p:sp>
      <p:pic>
        <p:nvPicPr>
          <p:cNvPr id="6" name="Picture 5" descr="ระบบ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46040">
            <a:off x="6408762" y="2360465"/>
            <a:ext cx="2184633" cy="12421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gproc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789040"/>
            <a:ext cx="5473860" cy="12870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5B7E42-9247-4382-9685-2FB016EE0FBF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61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285750" y="188640"/>
            <a:ext cx="8643938" cy="584775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แผนการจัดซื้อจัดจ้าง (</a:t>
            </a:r>
            <a:r>
              <a:rPr lang="th-TH" alt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ม.11) </a:t>
            </a:r>
            <a:endParaRPr lang="th-TH" altLang="th-TH" sz="32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6" name="Rectangle 4"/>
          <p:cNvSpPr txBox="1">
            <a:spLocks noChangeArrowheads="1"/>
          </p:cNvSpPr>
          <p:nvPr/>
        </p:nvSpPr>
        <p:spPr bwMode="auto">
          <a:xfrm>
            <a:off x="285750" y="908721"/>
            <a:ext cx="8643938" cy="5688632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           </a:t>
            </a:r>
            <a:r>
              <a:rPr lang="th-TH" alt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เว้นแต่</a:t>
            </a:r>
          </a:p>
          <a:p>
            <a:r>
              <a:rPr lang="th-TH" altLang="th-TH" sz="2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1. การซื้อหรือจ้างโดยวิธีคัดเลือก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กรณีจำเป็นเร่งด่วนตาม ม.56(1)(ค)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กรณีพัสดุ</a:t>
            </a:r>
            <a:r>
              <a:rPr lang="th-TH" altLang="th-TH" sz="2600" b="1" dirty="0">
                <a:latin typeface="EucrosiaUPC" pitchFamily="18" charset="-34"/>
                <a:cs typeface="EucrosiaUPC" pitchFamily="18" charset="-34"/>
              </a:rPr>
              <a:t>ที่ใช้ในราชการ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ลับตาม ม.56(1)(ฉ)</a:t>
            </a:r>
            <a:endParaRPr lang="th-TH" altLang="th-TH" sz="2600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altLang="th-TH" sz="26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2. การซื้อหรือจ้างโดยวิธีเฉพาะเจาะจง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กรณีที่มีวงเงินในการจัดซื้อจัดจ้างตามที่กำหนดในกฎกระทรวงตาม ม. 56(2)(ข)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กรณีจำเป็นต้องใช้พัสดุโดยฉุกเฉินตาม ม.56(2)(ง)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กรณีเป็นพัสดุที่จะขายทอดตลาดตาม ม.56(2)(ฉ)</a:t>
            </a:r>
          </a:p>
          <a:p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3. งาน</a:t>
            </a:r>
            <a:r>
              <a:rPr lang="th-TH" alt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จ้างที่</a:t>
            </a: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ปรึกษาโดยวิธีเฉพาะเจาะจง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กรณีที่มีวงเงินค่าจ้างตามที่กำหนดในกฎกระทรวงตาม ม.70(3)(ข)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กรณีจำเป็น</a:t>
            </a:r>
            <a:r>
              <a:rPr lang="th-TH" alt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เร่งด่วนหรือเกี่ยวกับความมั่นคงของ</a:t>
            </a: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ชาติตาม ม.70(3)(ฉ)</a:t>
            </a:r>
          </a:p>
          <a:p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4. งาน</a:t>
            </a:r>
            <a:r>
              <a:rPr lang="th-TH" alt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ก่อสร้างโดยวิธีเฉพาะเจาะจง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กรณีที่มี</a:t>
            </a:r>
            <a:r>
              <a:rPr lang="th-TH" alt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ความจำเป็นเร่งด่วนหรือเกี่ยวกับความมั่นคงของ</a:t>
            </a:r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ชาติตาม ม.82(3)</a:t>
            </a:r>
            <a:endParaRPr lang="en-US" altLang="th-TH" sz="26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708" y="943868"/>
            <a:ext cx="540916" cy="540916"/>
          </a:xfrm>
          <a:prstGeom prst="rect">
            <a:avLst/>
          </a:prstGeom>
        </p:spPr>
      </p:pic>
      <p:pic>
        <p:nvPicPr>
          <p:cNvPr id="6" name="Picture 5" descr="ข้อมู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940151" y="1124744"/>
            <a:ext cx="2880321" cy="188362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 txBox="1">
            <a:spLocks/>
          </p:cNvSpPr>
          <p:nvPr/>
        </p:nvSpPr>
        <p:spPr>
          <a:xfrm>
            <a:off x="323528" y="116632"/>
            <a:ext cx="7056784" cy="57606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h-TH" sz="2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ระเบียบกระทรวงการคลังฯ ส่วนที่ </a:t>
            </a:r>
            <a:r>
              <a:rPr lang="en-US" sz="2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5 </a:t>
            </a:r>
            <a:r>
              <a:rPr lang="th-TH" sz="2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การจัดทำแผนการจัดซื้อจัดจ้าง</a:t>
            </a:r>
            <a:endParaRPr lang="en-US" sz="2800" b="1" dirty="0" smtClean="0"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51719" y="1684856"/>
            <a:ext cx="3024338" cy="3112296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1.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ชื่อโครงการ</a:t>
            </a:r>
          </a:p>
          <a:p>
            <a:pPr marL="185738" indent="-185738"/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2.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วงเงินที่จะจัดซื้อจัดจ้างโดยประมาณ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3. 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ระยะเวลาที่คาดว่าจะจัดซื้อจัดจ้าง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4. 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รายการอื่นตามที่กรมบัญชีกลางกำหนด</a:t>
            </a:r>
            <a:endParaRPr lang="th-TH" sz="2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496" y="1684856"/>
            <a:ext cx="2016222" cy="2968280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เมื่อได้รับความเห็นชอบวงเงินงบประมาณที่จะใช้จัดซื้อจัดจ้างจากผู้มีอำนาจอนุมัติแล้ว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ให้เจ้าหน้าที่/ผู้ได้รับมอบหมาย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จัดทำแผนการจัดซื้อจัดจ้างประจำปี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5496" y="4653136"/>
            <a:ext cx="3888432" cy="2016224"/>
          </a:xfrm>
          <a:prstGeom prst="rect">
            <a:avLst/>
          </a:prstGeom>
          <a:solidFill>
            <a:srgbClr val="CCFFCC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1.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ให้เจ้าหน้าที่หรือผู้ได้รับมอบหมายจัดทำรายงาน / ระบุ</a:t>
            </a: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เหตุผลความจำเป็นที่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เปลี่ยน</a:t>
            </a:r>
            <a:endParaRPr lang="en-US" sz="20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en-US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2.</a:t>
            </a:r>
            <a:r>
              <a:rPr lang="th-TH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เสนอหัวหน้าหน่วยงานของรัฐเห็นชอบแผนให้ประกาศเผยแพร่ใน</a:t>
            </a:r>
            <a:r>
              <a:rPr lang="en-US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website</a:t>
            </a:r>
            <a:r>
              <a:rPr lang="th-TH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ตามข้อ</a:t>
            </a:r>
            <a:r>
              <a:rPr lang="en-US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11</a:t>
            </a:r>
            <a:r>
              <a:rPr lang="th-TH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วรรคสามต่อไป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923927" y="4653136"/>
            <a:ext cx="3144633" cy="2016224"/>
          </a:xfrm>
          <a:prstGeom prst="rect">
            <a:avLst/>
          </a:prstGeom>
          <a:solidFill>
            <a:srgbClr val="FFCCFF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หลังจากเผยแพร่แผนฯ ให้จัดซื้อจัดจ้างให้เป็นไป</a:t>
            </a:r>
            <a:r>
              <a:rPr lang="th-TH" sz="2000" b="1" i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ตามแผนและขั้นตอนของระเบียบ เพื่อให้พร้อมที่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จะลงนามสัญญา/ข้อตกลงได้ทันทีเมื่อได้รับอนุมัติทางการเงินแล้ว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480213" y="1124744"/>
            <a:ext cx="2628291" cy="3544344"/>
          </a:xfrm>
          <a:prstGeom prst="rect">
            <a:avLst/>
          </a:prstGeom>
          <a:solidFill>
            <a:srgbClr val="FFFFB7"/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buFont typeface="Courier New" pitchFamily="49" charset="0"/>
              <a:buChar char="o"/>
            </a:pPr>
            <a:r>
              <a:rPr lang="th-TH" sz="20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ให้หัวหน้าเจ้าหน้าที่ประกาศเผยแพร่แผนฯ ที่ได้รับความเห็นชอบแล้ว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เว็บไซต์ของกรมบัญชีกลาง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หน่วยงานตามวิธีการที่กรมบัญชีกลางกำหนด และปิดประกาศโดยเปิดเผยที่สำนักงาน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เว้นแต่กรณีที่บัญญัติไว้</a:t>
            </a:r>
          </a:p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ตามมาตรา </a:t>
            </a:r>
            <a:r>
              <a:rPr lang="en-US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11 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วรรคหนึ่ง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ข้าวหลามตัด 23"/>
          <p:cNvSpPr/>
          <p:nvPr/>
        </p:nvSpPr>
        <p:spPr>
          <a:xfrm>
            <a:off x="2915816" y="548680"/>
            <a:ext cx="756084" cy="410058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ข้าวหลามตัด 24"/>
          <p:cNvSpPr/>
          <p:nvPr/>
        </p:nvSpPr>
        <p:spPr>
          <a:xfrm>
            <a:off x="5436096" y="570670"/>
            <a:ext cx="756084" cy="410058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004047" y="1700808"/>
            <a:ext cx="1476165" cy="3024336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ให้เสนอแผนฯ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เพื่อขอความเห็นชอบจาก 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ของรัฐ</a:t>
            </a:r>
          </a:p>
        </p:txBody>
      </p:sp>
      <p:sp>
        <p:nvSpPr>
          <p:cNvPr id="11" name="รูปห้าเหลี่ยม 10"/>
          <p:cNvSpPr/>
          <p:nvPr/>
        </p:nvSpPr>
        <p:spPr>
          <a:xfrm>
            <a:off x="4716016" y="1015820"/>
            <a:ext cx="1872208" cy="684988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เสนอขอความเห็นชอบแผนฯ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รูปห้าเหลี่ยม 12"/>
          <p:cNvSpPr/>
          <p:nvPr/>
        </p:nvSpPr>
        <p:spPr>
          <a:xfrm>
            <a:off x="2051720" y="980728"/>
            <a:ext cx="3024336" cy="704128"/>
          </a:xfrm>
          <a:prstGeom prst="homePlat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แผน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ฯ อย่าง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น้อย</a:t>
            </a:r>
          </a:p>
          <a:p>
            <a:pPr algn="ctr"/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ต้องมี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รายการ ดังนี้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ข้าวหลามตัด 26"/>
          <p:cNvSpPr/>
          <p:nvPr/>
        </p:nvSpPr>
        <p:spPr>
          <a:xfrm>
            <a:off x="7488324" y="282638"/>
            <a:ext cx="756084" cy="482066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รูปห้าเหลี่ยม 27"/>
          <p:cNvSpPr/>
          <p:nvPr/>
        </p:nvSpPr>
        <p:spPr>
          <a:xfrm>
            <a:off x="6444208" y="764704"/>
            <a:ext cx="2699792" cy="360040"/>
          </a:xfrm>
          <a:prstGeom prst="homePlate">
            <a:avLst/>
          </a:prstGeom>
          <a:solidFill>
            <a:srgbClr val="FFFF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ประกาศเผยแพร่แผน ฯ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รูปห้าเหลี่ยม 28"/>
          <p:cNvSpPr/>
          <p:nvPr/>
        </p:nvSpPr>
        <p:spPr>
          <a:xfrm>
            <a:off x="35496" y="980728"/>
            <a:ext cx="2304256" cy="704128"/>
          </a:xfrm>
          <a:prstGeom prst="homePlate">
            <a:avLst/>
          </a:prstGeom>
          <a:solidFill>
            <a:srgbClr val="FFC000"/>
          </a:solidFill>
          <a:ln w="63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ให้เริ่มจัดทำแผน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ฯ        ได้เมื่อใด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6948264" y="4581128"/>
            <a:ext cx="2088232" cy="2016224"/>
          </a:xfrm>
          <a:prstGeom prst="roundRect">
            <a:avLst/>
          </a:prstGeom>
          <a:solidFill>
            <a:srgbClr val="FFFFB7"/>
          </a:solidFill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หากหน่วยงานของรัฐไม่ประกาศแผนในเว็บไซต์กรมบัญชีกลาง </a:t>
            </a:r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จะไม่สามารถจัดซื้อจัดจ้างโครงการนั้นได้</a:t>
            </a:r>
            <a:endParaRPr lang="th-TH" sz="2000" b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ดาว 32 แฉก 41"/>
          <p:cNvSpPr/>
          <p:nvPr/>
        </p:nvSpPr>
        <p:spPr>
          <a:xfrm>
            <a:off x="2555776" y="3861048"/>
            <a:ext cx="1296144" cy="637077"/>
          </a:xfrm>
          <a:prstGeom prst="star32">
            <a:avLst/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13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ดาว 32 แฉก 42"/>
          <p:cNvSpPr/>
          <p:nvPr/>
        </p:nvSpPr>
        <p:spPr>
          <a:xfrm>
            <a:off x="3995936" y="548680"/>
            <a:ext cx="1296144" cy="576065"/>
          </a:xfrm>
          <a:prstGeom prst="star32">
            <a:avLst/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 11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000" smtClean="0">
                <a:latin typeface="EucrosiaUPC" pitchFamily="18" charset="-34"/>
                <a:cs typeface="EucrosiaUPC" pitchFamily="18" charset="-34"/>
              </a:rPr>
              <a:pPr/>
              <a:t>62</a:t>
            </a:fld>
            <a:endParaRPr lang="th-TH" sz="20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ดาว 32 แฉก 30"/>
          <p:cNvSpPr/>
          <p:nvPr/>
        </p:nvSpPr>
        <p:spPr>
          <a:xfrm>
            <a:off x="5076056" y="3861048"/>
            <a:ext cx="1296144" cy="576064"/>
          </a:xfrm>
          <a:prstGeom prst="star32">
            <a:avLst/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 12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4" name="แผนผังลำดับงาน: สิ้นสุด 33"/>
          <p:cNvSpPr/>
          <p:nvPr/>
        </p:nvSpPr>
        <p:spPr>
          <a:xfrm>
            <a:off x="1115616" y="4475110"/>
            <a:ext cx="2160240" cy="322042"/>
          </a:xfrm>
          <a:prstGeom prst="flowChartTerminator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การเปลี่ยนแปลงแผนฯ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ข้าวหลามตัด 25"/>
          <p:cNvSpPr/>
          <p:nvPr/>
        </p:nvSpPr>
        <p:spPr>
          <a:xfrm>
            <a:off x="3851920" y="4365104"/>
            <a:ext cx="756084" cy="520064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ข้าวหลามตัด 37"/>
          <p:cNvSpPr/>
          <p:nvPr/>
        </p:nvSpPr>
        <p:spPr>
          <a:xfrm>
            <a:off x="395536" y="4437112"/>
            <a:ext cx="756084" cy="504056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ข้าวหลามตัด 8"/>
          <p:cNvSpPr/>
          <p:nvPr/>
        </p:nvSpPr>
        <p:spPr>
          <a:xfrm>
            <a:off x="719572" y="548680"/>
            <a:ext cx="756084" cy="410058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35" name="Picture 34" descr="ลูกศ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383304">
            <a:off x="8261597" y="3832801"/>
            <a:ext cx="659860" cy="823737"/>
          </a:xfrm>
          <a:prstGeom prst="rect">
            <a:avLst/>
          </a:prstGeom>
        </p:spPr>
      </p:pic>
      <p:sp>
        <p:nvSpPr>
          <p:cNvPr id="39" name="ข้าวหลามตัด 38"/>
          <p:cNvSpPr/>
          <p:nvPr/>
        </p:nvSpPr>
        <p:spPr>
          <a:xfrm>
            <a:off x="7596336" y="4293096"/>
            <a:ext cx="756084" cy="554074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แผนผังลำดับงาน: สิ้นสุด 32"/>
          <p:cNvSpPr/>
          <p:nvPr/>
        </p:nvSpPr>
        <p:spPr>
          <a:xfrm>
            <a:off x="4571999" y="4437112"/>
            <a:ext cx="2160241" cy="356052"/>
          </a:xfrm>
          <a:prstGeom prst="flowChartTerminator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การเตรียมจัดซื้อจัดจ้าง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tangle 4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755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63</a:t>
            </a:fld>
            <a:endParaRPr lang="th-TH"/>
          </a:p>
        </p:txBody>
      </p:sp>
      <p:graphicFrame>
        <p:nvGraphicFramePr>
          <p:cNvPr id="4" name="Diagram 3"/>
          <p:cNvGraphicFramePr/>
          <p:nvPr/>
        </p:nvGraphicFramePr>
        <p:xfrm>
          <a:off x="395536" y="332656"/>
          <a:ext cx="835292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64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360040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33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16832"/>
            <a:ext cx="8012268" cy="3521786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65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360040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334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28363"/>
            <a:ext cx="8496944" cy="43310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283968" y="3573016"/>
            <a:ext cx="446449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84168" y="4725144"/>
            <a:ext cx="2016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72200" y="5085184"/>
            <a:ext cx="23762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55976" y="5373216"/>
            <a:ext cx="43924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5536" y="5733256"/>
            <a:ext cx="187220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66</a:t>
            </a:fld>
            <a:endParaRPr lang="th-TH"/>
          </a:p>
        </p:txBody>
      </p: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260648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334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8208912" cy="55199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67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504056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334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16832"/>
            <a:ext cx="8397586" cy="33193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1700808"/>
            <a:ext cx="30243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68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360040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ว 41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36307"/>
            <a:ext cx="8496944" cy="4023043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ว 414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951279"/>
            <a:ext cx="7632848" cy="24300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69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539552" y="404664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ว 414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986019"/>
            <a:ext cx="7704855" cy="30190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156176" y="1268760"/>
            <a:ext cx="22322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99592" y="1556792"/>
            <a:ext cx="32403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63888" y="3068960"/>
            <a:ext cx="43924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76056" y="3356992"/>
            <a:ext cx="33123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9592" y="3645024"/>
            <a:ext cx="74888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99592" y="3933056"/>
            <a:ext cx="73448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179512" y="159427"/>
          <a:ext cx="8819103" cy="6509933"/>
        </p:xfrm>
        <a:graphic>
          <a:graphicData uri="http://schemas.openxmlformats.org/presentationml/2006/ole">
            <p:oleObj spid="_x0000_s530434" name="ภาพนิ่ง" r:id="rId3" imgW="3090534" imgH="2316420" progId="PowerPoint.Slide.12">
              <p:embed/>
            </p:oleObj>
          </a:graphicData>
        </a:graphic>
      </p:graphicFrame>
      <p:sp>
        <p:nvSpPr>
          <p:cNvPr id="8" name="สี่เหลี่ยมผืนผ้า 19"/>
          <p:cNvSpPr/>
          <p:nvPr/>
        </p:nvSpPr>
        <p:spPr>
          <a:xfrm>
            <a:off x="179512" y="116632"/>
            <a:ext cx="8735888" cy="6588968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564904"/>
            <a:ext cx="936104" cy="9361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>
            <a:off x="5508104" y="3284984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70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รายงานขอซื้อหรือขอจ้าง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539552" y="980728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2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347864" y="980728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9" name="Picture 8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90035">
            <a:off x="6385152" y="3395184"/>
            <a:ext cx="2280620" cy="151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71</a:t>
            </a:fld>
            <a:endParaRPr lang="th-TH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71600" y="476672"/>
            <a:ext cx="3672408" cy="64807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ผู้มีหน้าที่จัดทำรายงาน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71600" y="2276872"/>
            <a:ext cx="7632848" cy="273630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ประเภทของรายงาน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รายงานขอซื้อหรือขอจ้าง (ระเบียบฯ ข้อ 22 หรือ 23 แล้วแต่กรณี)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รายงานขอเช่าสังหาริมทรัพย์ (ระเบียบฯ ข้อ 92 ประกอบข้อ 22)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รายงานขอเช่าอสังหาริมทรัพย์ (ระเบียบฯ ข้อ 94)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รายงานขอแลกเปลี่ยน (ระเบียบฯ ข้อ 97)</a:t>
            </a:r>
            <a:endParaRPr kumimoji="0" lang="th-TH" sz="2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รายงานขอจ้างที่ปรึกษา (ระเบียบฯ</a:t>
            </a:r>
            <a:r>
              <a:rPr kumimoji="0" lang="th-TH" sz="2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 104)</a:t>
            </a:r>
            <a:endParaRPr kumimoji="0" lang="th-TH" sz="2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รายงานขอจ้างออกแบบหรือควบคุม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 (ระเบียบฯ ข้อ 140)</a:t>
            </a:r>
            <a:endParaRPr kumimoji="0" lang="th-TH" sz="2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43608" y="5301208"/>
            <a:ext cx="3528392" cy="936103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ผู้มีอำนาจ</a:t>
            </a:r>
          </a:p>
          <a:p>
            <a:pPr marL="0" marR="0" lvl="0" indent="0" algn="ctr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ให้ความเห็นชอบรายงาน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71600" y="1340768"/>
            <a:ext cx="3672408" cy="64807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ช่วงเวลาในการจัดทำรายงาน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076056" y="476672"/>
            <a:ext cx="3456384" cy="648072"/>
          </a:xfrm>
          <a:prstGeom prst="rect">
            <a:avLst/>
          </a:prstGeom>
          <a:solidFill>
            <a:srgbClr val="FFE79B"/>
          </a:solidFill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“เจ้าหน้าที่”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076056" y="1340768"/>
            <a:ext cx="3456384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0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ก่อนดำเนินการจัดซื้อจัดจ้าง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010232" y="5301208"/>
            <a:ext cx="3530592" cy="936104"/>
          </a:xfrm>
          <a:prstGeom prst="rect">
            <a:avLst/>
          </a:prstGeom>
          <a:solidFill>
            <a:srgbClr val="FFCCFF"/>
          </a:solidFill>
          <a:ln w="6350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หัวหน้าหน่วยงานของรัฐ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716016" y="620688"/>
            <a:ext cx="288032" cy="288032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ight Arrow 12"/>
          <p:cNvSpPr/>
          <p:nvPr/>
        </p:nvSpPr>
        <p:spPr>
          <a:xfrm>
            <a:off x="4716016" y="1484784"/>
            <a:ext cx="288032" cy="28803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ight Arrow 13"/>
          <p:cNvSpPr/>
          <p:nvPr/>
        </p:nvSpPr>
        <p:spPr>
          <a:xfrm>
            <a:off x="4644008" y="5589240"/>
            <a:ext cx="288032" cy="288032"/>
          </a:xfrm>
          <a:prstGeom prst="right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83568" y="764704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3568" y="1628800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6" idx="1"/>
          </p:cNvCxnSpPr>
          <p:nvPr/>
        </p:nvCxnSpPr>
        <p:spPr>
          <a:xfrm flipH="1">
            <a:off x="683568" y="3645024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83568" y="5805264"/>
            <a:ext cx="3600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568" y="764704"/>
            <a:ext cx="0" cy="50405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115616" y="116632"/>
            <a:ext cx="6572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รายงานขอซื้อ หรือขอจ้าง หรือขอเช่าสังหาริมทรัพย์ </a:t>
            </a:r>
            <a:endParaRPr lang="th-TH" sz="3200" dirty="0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88640"/>
            <a:ext cx="9144000" cy="432048"/>
          </a:xfrm>
          <a:prstGeom prst="bentConnector3">
            <a:avLst>
              <a:gd name="adj1" fmla="val 8375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0" y="332656"/>
            <a:ext cx="9144000" cy="360040"/>
          </a:xfrm>
          <a:prstGeom prst="bentConnector3">
            <a:avLst>
              <a:gd name="adj1" fmla="val 826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3568" y="620688"/>
            <a:ext cx="2088232" cy="504056"/>
          </a:xfrm>
          <a:prstGeom prst="rect">
            <a:avLst/>
          </a:pr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 ข้อ 22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71800" y="620688"/>
            <a:ext cx="53285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อย่างน้อยต้องมีรายการ ดังนี้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43608" y="1196752"/>
            <a:ext cx="504056" cy="5040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43608" y="1844824"/>
            <a:ext cx="504056" cy="50405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43608" y="2492896"/>
            <a:ext cx="504056" cy="50405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43608" y="3140968"/>
            <a:ext cx="504056" cy="5040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43608" y="3789040"/>
            <a:ext cx="504056" cy="5040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3608" y="4437112"/>
            <a:ext cx="504056" cy="50405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43608" y="5085184"/>
            <a:ext cx="504056" cy="50405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43608" y="5733256"/>
            <a:ext cx="504056" cy="5040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91680" y="1268760"/>
            <a:ext cx="3785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เหตุผลและความจำเป็นที่ต้องซื้อหรือจ้าง </a:t>
            </a:r>
            <a:endParaRPr lang="th-TH" sz="2400" dirty="0">
              <a:solidFill>
                <a:srgbClr val="0066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91680" y="1719972"/>
            <a:ext cx="6840760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ขอบเขตของงาน หรือรายละเอียดคุณลักษณะเฉพาะของพัสดุ หรือแบบรูปรายการงานก่อสร้างที่จะซื้อหรือจ้าง แล้วแต่กรณี</a:t>
            </a:r>
            <a:endParaRPr lang="th-TH" sz="2400" dirty="0">
              <a:solidFill>
                <a:srgbClr val="CC0066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91680" y="2512060"/>
            <a:ext cx="3275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ราคากลางของพัสดุที่จะซื้อหรือจ้าง </a:t>
            </a:r>
            <a:endParaRPr lang="th-TH" sz="2400" dirty="0"/>
          </a:p>
        </p:txBody>
      </p:sp>
      <p:sp>
        <p:nvSpPr>
          <p:cNvPr id="29" name="Rectangle 28"/>
          <p:cNvSpPr/>
          <p:nvPr/>
        </p:nvSpPr>
        <p:spPr>
          <a:xfrm>
            <a:off x="1691680" y="3006896"/>
            <a:ext cx="6840760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วงเงินที่จะซื้อหรือจ้าง โดยให้ระบุวงเงินงบประมาณ ถ้าไม่มีวงเงินดังกล่าวให้ ระบุวงเงิน ที่ประมาณว่าจะซื้อหรือจ้างในครั้งนั้น</a:t>
            </a:r>
            <a:endParaRPr lang="th-TH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91680" y="3861048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กำหนดเวลาที่ต้องการใช้พัสดุนั้นหรือให้งานนั้นแล้วเสร็จ </a:t>
            </a:r>
            <a:endParaRPr lang="th-TH" sz="2400" dirty="0">
              <a:solidFill>
                <a:srgbClr val="0066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1680" y="445627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วิธีที่จะซื้อหรือจ้างและเหตุผลที่ต้องซื้อหรือจ้างโดยวิธีนั้น </a:t>
            </a:r>
            <a:endParaRPr lang="th-TH" sz="2400" dirty="0">
              <a:solidFill>
                <a:srgbClr val="CC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91680" y="5104348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</a:p>
          <a:p>
            <a:endParaRPr lang="th-TH" sz="2400" dirty="0"/>
          </a:p>
        </p:txBody>
      </p:sp>
      <p:sp>
        <p:nvSpPr>
          <p:cNvPr id="33" name="Rectangle 32"/>
          <p:cNvSpPr/>
          <p:nvPr/>
        </p:nvSpPr>
        <p:spPr>
          <a:xfrm>
            <a:off x="1728192" y="5574503"/>
            <a:ext cx="7164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ข้อเสนออื่นๆ เช่น การขออนุมัติแต่งตั้งคณะกรรมการต่างๆ ที่จำเป็นในการซื้อหรือจ้าง การออกประกาศและเอกสารเชิญชวน และหนังสือเชิญชวน</a:t>
            </a:r>
            <a:endParaRPr lang="th-TH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6" name="Elbow Connector 35"/>
          <p:cNvCxnSpPr/>
          <p:nvPr/>
        </p:nvCxnSpPr>
        <p:spPr>
          <a:xfrm>
            <a:off x="683568" y="1052736"/>
            <a:ext cx="8460432" cy="720080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683568" y="1772816"/>
            <a:ext cx="8460432" cy="720080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>
            <a:off x="683568" y="2492896"/>
            <a:ext cx="8460432" cy="504056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720080" y="2996952"/>
            <a:ext cx="8460432" cy="792088"/>
          </a:xfrm>
          <a:prstGeom prst="bentConnector3">
            <a:avLst>
              <a:gd name="adj1" fmla="val -4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>
            <a:off x="683568" y="3789040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>
            <a:off x="683568" y="4365104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683568" y="5013176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>
            <a:off x="683568" y="5589240"/>
            <a:ext cx="8460432" cy="792088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>
            <a:off x="107504" y="0"/>
            <a:ext cx="9036496" cy="6597352"/>
          </a:xfrm>
          <a:prstGeom prst="bentConnector3">
            <a:avLst>
              <a:gd name="adj1" fmla="val 13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80547" flipH="1">
            <a:off x="7112704" y="500912"/>
            <a:ext cx="1683693" cy="101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4" name="Group 3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9" name="Straight Connector 3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แผนผังลำดับงาน: กระบวนการ 3"/>
          <p:cNvSpPr/>
          <p:nvPr/>
        </p:nvSpPr>
        <p:spPr>
          <a:xfrm>
            <a:off x="251520" y="764704"/>
            <a:ext cx="8568952" cy="648072"/>
          </a:xfrm>
          <a:prstGeom prst="flowChartProcess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กรณีไม่อาจทำรายงานตามปกติได้ ได้แก่ </a:t>
            </a:r>
            <a:endParaRPr lang="th-TH" sz="3200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แผนผังลำดับงาน: กระบวนการ 4"/>
          <p:cNvSpPr/>
          <p:nvPr/>
        </p:nvSpPr>
        <p:spPr>
          <a:xfrm>
            <a:off x="1475656" y="1484784"/>
            <a:ext cx="7344816" cy="828092"/>
          </a:xfrm>
          <a:prstGeom prst="flowChartProcess">
            <a:avLst/>
          </a:prstGeom>
          <a:solidFill>
            <a:srgbClr val="FFFFB7"/>
          </a:solidFill>
          <a:ln w="9525"/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การซื้อหรือจ้าง</a:t>
            </a:r>
            <a:r>
              <a:rPr lang="th-TH" sz="2400" b="1" u="sng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กรณีจำเป็นเร่งด่วน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อันเนื่องมาจากเกิดเหตุการณ์ ที่ไม่อาจคาดหมายได้ตามมาตรา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56 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วรรคหนึ่ง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(1)(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sz="2400" dirty="0">
              <a:solidFill>
                <a:schemeClr val="accent6">
                  <a:lumMod val="50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75656" y="2420888"/>
            <a:ext cx="7344816" cy="86409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หรือกรณีมีความจำเป็นต้องใช้พัสดุนั้น</a:t>
            </a:r>
            <a:r>
              <a:rPr lang="th-TH" sz="24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โดยฉุกเฉิน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ตามความในมาตรา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56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วรรคหนึ่ง (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)(ง)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475656" y="3429000"/>
            <a:ext cx="7344816" cy="108012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หรือกรณีการซื้อหรือจ้างที่มี</a:t>
            </a:r>
            <a:r>
              <a:rPr lang="th-TH" sz="2400" b="1" u="sng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วงเงินเล็กน้อย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ตามที่กำหนดในกฎกระทรวงที่ออกตามความในมาตรา 96 วรรคสอง ซึ่งไม่อาจทำรายงานตามปกติได้</a:t>
            </a:r>
            <a:endParaRPr lang="th-TH" sz="2400" dirty="0">
              <a:solidFill>
                <a:srgbClr val="00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แผนผังลำดับงาน: กระบวนการ 7"/>
          <p:cNvSpPr/>
          <p:nvPr/>
        </p:nvSpPr>
        <p:spPr>
          <a:xfrm>
            <a:off x="2555776" y="5013176"/>
            <a:ext cx="6265632" cy="1368152"/>
          </a:xfrm>
          <a:prstGeom prst="flowChartProcess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ให้เจ้าหน้าที่ หรือผู้ที่รับผิดชอบในการปฏิบัติงานนั้น        </a:t>
            </a:r>
          </a:p>
          <a:p>
            <a:pPr algn="ctr"/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จะทำรายงาน ตามวรรคหนึ่ง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เฉพาะรายการที่เห็นว่าจำเป็นก็ได้</a:t>
            </a:r>
            <a:endParaRPr lang="th-TH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ามเหลี่ยมหน้าจั่ว 10"/>
          <p:cNvSpPr/>
          <p:nvPr/>
        </p:nvSpPr>
        <p:spPr>
          <a:xfrm>
            <a:off x="323528" y="2384884"/>
            <a:ext cx="1080120" cy="828092"/>
          </a:xfrm>
          <a:prstGeom prst="triangle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ามเหลี่ยมหน้าจั่ว 11"/>
          <p:cNvSpPr/>
          <p:nvPr/>
        </p:nvSpPr>
        <p:spPr>
          <a:xfrm>
            <a:off x="179512" y="3392996"/>
            <a:ext cx="1224136" cy="972108"/>
          </a:xfrm>
          <a:prstGeom prst="triangl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0" y="5085184"/>
            <a:ext cx="1467134" cy="1401096"/>
          </a:xfrm>
          <a:prstGeom prst="rect">
            <a:avLst/>
          </a:prstGeom>
        </p:spPr>
      </p:pic>
      <p:sp>
        <p:nvSpPr>
          <p:cNvPr id="3" name="แผนผังลำดับงาน: สิ้นสุด 2"/>
          <p:cNvSpPr/>
          <p:nvPr/>
        </p:nvSpPr>
        <p:spPr>
          <a:xfrm>
            <a:off x="179512" y="4509120"/>
            <a:ext cx="8892480" cy="504055"/>
          </a:xfrm>
          <a:prstGeom prst="flowChartTerminator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กฎกระทรวง กำหนดวงเงินเล็กน้อย ได้แก่ วงเงินไม่เกิน </a:t>
            </a:r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100,000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บาท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แผนผังลำดับงาน: ที่เก็บแบบเข้าถึงโดยลำดับ 12"/>
          <p:cNvSpPr/>
          <p:nvPr/>
        </p:nvSpPr>
        <p:spPr>
          <a:xfrm>
            <a:off x="1619672" y="5517232"/>
            <a:ext cx="1800200" cy="864096"/>
          </a:xfrm>
          <a:prstGeom prst="flowChartMagnetic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วิธีปฏิบัติ</a:t>
            </a:r>
            <a:endParaRPr lang="th-TH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ามเหลี่ยมหน้าจั่ว 19"/>
          <p:cNvSpPr/>
          <p:nvPr/>
        </p:nvSpPr>
        <p:spPr>
          <a:xfrm>
            <a:off x="323528" y="1448780"/>
            <a:ext cx="1080120" cy="828092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ามเหลี่ยมหน้าจั่ว 20"/>
          <p:cNvSpPr/>
          <p:nvPr/>
        </p:nvSpPr>
        <p:spPr>
          <a:xfrm>
            <a:off x="2699792" y="91859"/>
            <a:ext cx="4586868" cy="672845"/>
          </a:xfrm>
          <a:prstGeom prst="triangl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ข้อยกเว้น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เว้า 18"/>
          <p:cNvSpPr/>
          <p:nvPr/>
        </p:nvSpPr>
        <p:spPr>
          <a:xfrm>
            <a:off x="251520" y="188640"/>
            <a:ext cx="3240360" cy="504056"/>
          </a:xfrm>
          <a:prstGeom prst="plaqu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ระเบียบกระทรวงการคลังฯ </a:t>
            </a:r>
            <a:endParaRPr lang="th-TH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มุมเว้า 18"/>
          <p:cNvSpPr/>
          <p:nvPr/>
        </p:nvSpPr>
        <p:spPr>
          <a:xfrm>
            <a:off x="6876256" y="260648"/>
            <a:ext cx="2160240" cy="504056"/>
          </a:xfrm>
          <a:prstGeom prst="plaqu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ข้อ </a:t>
            </a:r>
            <a:r>
              <a:rPr lang="en-US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22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วรรคสอง</a:t>
            </a:r>
            <a:endParaRPr lang="th-TH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696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74</a:t>
            </a:fld>
            <a:endParaRPr lang="th-TH"/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683568" y="476672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ค่าใช้จ่ายในการบริหารงานของหน่วยงานของรัฐ</a:t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</a:b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ที่ได้รับยกเว้นไม่ต้องปฏิบัติตามระเบียบฯ</a:t>
            </a:r>
            <a:r>
              <a:rPr kumimoji="0" lang="th-TH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ข้อ 22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4" name="Picture 3" descr="บริห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777" y="1742281"/>
            <a:ext cx="8180526" cy="38469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75</a:t>
            </a:fld>
            <a:endParaRPr lang="th-TH"/>
          </a:p>
        </p:txBody>
      </p:sp>
      <p:pic>
        <p:nvPicPr>
          <p:cNvPr id="3" name="Picture 2" descr="บริหาร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8100392" cy="4736085"/>
          </a:xfrm>
          <a:prstGeom prst="rect">
            <a:avLst/>
          </a:prstGeo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83568" y="216024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ค่าใช้จ่ายในการบริหารงานของหน่วยงานของรัฐ</a:t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</a:b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ที่ได้รับยกเว้นไม่ต้องปฏิบัติตามระเบียบฯ</a:t>
            </a:r>
            <a:r>
              <a:rPr kumimoji="0" lang="th-TH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ข้อ 22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55976" y="3645024"/>
            <a:ext cx="42484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92080" y="3933056"/>
            <a:ext cx="3312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1560" y="4293096"/>
            <a:ext cx="52565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1560" y="4581128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91680" y="5877272"/>
            <a:ext cx="54726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76</a:t>
            </a:fld>
            <a:endParaRPr lang="th-TH"/>
          </a:p>
        </p:txBody>
      </p:sp>
      <p:pic>
        <p:nvPicPr>
          <p:cNvPr id="3" name="Picture 2" descr="บริหาร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424936" cy="2302426"/>
          </a:xfrm>
          <a:prstGeom prst="rect">
            <a:avLst/>
          </a:prstGeo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83568" y="504056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ค่าใช้จ่ายในการบริหารงานของหน่วยงานของรัฐ</a:t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</a:b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ที่ได้รับยกเว้นไม่ต้องปฏิบัติตามระเบียบฯ</a:t>
            </a:r>
            <a:r>
              <a:rPr kumimoji="0" lang="th-TH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ข้อ 22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5" name="Picture 4" descr="ผู้ชายอารมณ์ดีใจเล็ก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04247" y="3861048"/>
            <a:ext cx="1440159" cy="23452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77</a:t>
            </a:fld>
            <a:endParaRPr lang="th-TH"/>
          </a:p>
        </p:txBody>
      </p:sp>
      <p:pic>
        <p:nvPicPr>
          <p:cNvPr id="3" name="Picture 2" descr="บริหาร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7592"/>
            <a:ext cx="7776863" cy="12192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Picture 3" descr="บริหาร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9341" y="1628800"/>
            <a:ext cx="7077075" cy="1143000"/>
          </a:xfrm>
          <a:prstGeom prst="rect">
            <a:avLst/>
          </a:prstGeom>
        </p:spPr>
      </p:pic>
      <p:pic>
        <p:nvPicPr>
          <p:cNvPr id="6" name="Picture 5" descr="บริหาร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465" y="2780928"/>
            <a:ext cx="7994975" cy="34901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rgbClr val="0000FF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rgbClr val="0000FF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rgbClr val="0000FF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rgbClr val="0000FF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78</a:t>
            </a:fld>
            <a:endParaRPr lang="th-TH"/>
          </a:p>
        </p:txBody>
      </p:sp>
      <p:pic>
        <p:nvPicPr>
          <p:cNvPr id="3" name="Picture 2" descr="บริหาร6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980728"/>
            <a:ext cx="8544190" cy="3404617"/>
          </a:xfrm>
          <a:prstGeom prst="rect">
            <a:avLst/>
          </a:prstGeom>
        </p:spPr>
      </p:pic>
      <p:pic>
        <p:nvPicPr>
          <p:cNvPr id="4" name="Picture 3" descr="บริหาร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4380753"/>
            <a:ext cx="8568952" cy="2251560"/>
          </a:xfrm>
          <a:prstGeom prst="rect">
            <a:avLst/>
          </a:prstGeom>
        </p:spPr>
      </p:pic>
      <p:pic>
        <p:nvPicPr>
          <p:cNvPr id="5" name="Picture 4" descr="บริหาร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76672"/>
            <a:ext cx="8568952" cy="4420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949280"/>
            <a:ext cx="856895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79</a:t>
            </a:fld>
            <a:endParaRPr lang="th-TH"/>
          </a:p>
        </p:txBody>
      </p:sp>
      <p:pic>
        <p:nvPicPr>
          <p:cNvPr id="3" name="Picture 2" descr="บริหาร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640960" cy="442009"/>
          </a:xfrm>
          <a:prstGeom prst="rect">
            <a:avLst/>
          </a:prstGeom>
        </p:spPr>
      </p:pic>
      <p:pic>
        <p:nvPicPr>
          <p:cNvPr id="4" name="Picture 3" descr="บริหาร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16832"/>
            <a:ext cx="8631843" cy="4138042"/>
          </a:xfrm>
          <a:prstGeom prst="rect">
            <a:avLst/>
          </a:prstGeom>
        </p:spPr>
      </p:pic>
      <p:pic>
        <p:nvPicPr>
          <p:cNvPr id="5" name="Picture 4" descr="บริหาร7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211982"/>
            <a:ext cx="8615684" cy="7048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เลือก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580112" y="4509120"/>
            <a:ext cx="3473500" cy="2276999"/>
          </a:xfrm>
          <a:prstGeom prst="rect">
            <a:avLst/>
          </a:prstGeom>
        </p:spPr>
      </p:pic>
      <p:pic>
        <p:nvPicPr>
          <p:cNvPr id="10" name="Picture 9" descr="ลูกศ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575161" flipH="1">
            <a:off x="4608522" y="3775008"/>
            <a:ext cx="1065344" cy="961657"/>
          </a:xfrm>
          <a:prstGeom prst="rect">
            <a:avLst/>
          </a:prstGeom>
        </p:spPr>
      </p:pic>
      <p:pic>
        <p:nvPicPr>
          <p:cNvPr id="9" name="Picture 8" descr="ลูกศ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933043" flipH="1">
            <a:off x="4533070" y="1849652"/>
            <a:ext cx="1008973" cy="8119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หนังสือคณะกรรมการวินิจฉัยปัญหาการจัดซื้อจัดจ้างและการบริหารพัสดุภาครัฐ ด่วนที่สุด ที่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0405.2/ว 452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28 พ.ย. 60</a:t>
            </a:r>
            <a:endParaRPr lang="th-TH" sz="2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27984" y="2708920"/>
            <a:ext cx="1152128" cy="10801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128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4186808" cy="532859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การใช้ระเบียบ ข้อบังคับ ประกาศ ข้อบัญญัติ หรือข้อกำหนดเกี่ยวกับพัสดุ การจัดซื้อจัดจ้างหรือการบริหารพัสดุ เดิม ให้ใช้บังคับเฉพาะการจัดซื้อจัดจ้างและการบริหารพัสดุที่ได้ดำเนินการก่อนวันที่ พ.ร.บ. มีผลใช้บังคับ ซึ่งการตรวจรับและจ่ายเงินยังไม่แล้วเสร็จเท่านั้น</a:t>
            </a:r>
          </a:p>
          <a:p>
            <a:pPr marL="0" indent="0">
              <a:spcBef>
                <a:spcPts val="0"/>
              </a:spcBef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ในช่วงเวลาดังกล่าว หากมีปัญหาข้อหารือหรือจำเป็นต้องขออนุมัติยกเว้นหรือผ่อนผันการไม่ปฏิบัติตามระเบียบ ข้อบังคับ ประกาศ ข้อบัญญัติ หรือข้อกำหนดเกี่ยวกับพัสดุ การจัดซื้อจัดจ้างหรือการบริหารพัสดุ เดิม</a:t>
            </a:r>
          </a:p>
          <a:p>
            <a:pPr marL="0" indent="0">
              <a:spcBef>
                <a:spcPts val="0"/>
              </a:spcBef>
              <a:buFont typeface="Courier New" pitchFamily="49" charset="0"/>
              <a:buChar char="o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การวินิจฉัยตีความ หรืออนุมัติยกเว้นผ่อนผัน</a:t>
            </a:r>
            <a:br>
              <a:rPr lang="th-TH" sz="20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การไม่ปฏิบัติตามระเบียบ ข้อบังคับ ประกาศ ข้อบัญญัติ หรือข้อกำหนดดังกล่าว ย่อมเป็นอำนาจหน้าที่ของคณะกรรมการว่าด้วยการพัสดุ คณะกรรมการว่าด้วยการพัสดุด้วยวิธีการทางอิเล็กทรอนิกส์ หรือผู้มีอำนาจหน้าที่ตามระเบียบ ข้อบังคับ ประกาศ ข้อบัญญัติ หรือข้อกำหนดข้างต้น แล้วแต่กรณี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69768" y="1268760"/>
            <a:ext cx="3250704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ในกรณีที่มีการตรวจรับและจ่ายเงินแล้วก่อนวันที่ พ.ร.บ. มีผลใช้บังคับ ถือว่าสิ้นสุดการได้รับยกเว้นตามมาตรา 128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การบริหารพัสดุหลังจากนั้นต้องปฏิบัติตาม พ.ร.บ. กฎกระทรวง ระเบียบ และประกาศที่ออกตามความใน พ.ร.บ.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ากมีปัญหาข้อหารือหรือจำเป็นต้องขออนุมัติยกเว้นหรือผ่อนผันการไม่ปฏิบัติตามกฎกระทรวงหรือระเบียบที่ออกตามความใน พ.ร.บ. นี้ ย่อมเป็นอำนาจหน้าที่ของคณะกรรมการวินิจฉัยตามนัยมาตรา 29 (3) และ (4) แห่ง พ.ร.บ.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2893" y="3959557"/>
            <a:ext cx="3177059" cy="141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ปากก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8480" y="2708920"/>
            <a:ext cx="3631952" cy="2905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80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 smtClean="0"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ขอบเขตของงาน</a:t>
            </a:r>
            <a:b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หรือรายละเอียดคุณลักษณะเฉพาะ 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หรือแบบรูป</a:t>
            </a:r>
            <a:r>
              <a:rPr lang="th-TH" b="1" dirty="0" smtClean="0"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รายการงานก่อสร้าง</a:t>
            </a: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284984"/>
            <a:ext cx="9144000" cy="5040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0" y="3356992"/>
            <a:ext cx="9144000" cy="648072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6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ประเด็นศึกษา</a:t>
            </a:r>
            <a:endParaRPr lang="th-TH" sz="6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00100" y="1935480"/>
            <a:ext cx="7686700" cy="43891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จัดทำเมื่อใด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ใครมีหน้าที่จัดทำ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จัดทำอย่างไร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ผลของการจัดทำขอบเขตของงาน หรือรายละเอียดคุณลักษณะเฉพาะ ?</a:t>
            </a:r>
            <a:endParaRPr lang="en-US" sz="4800" b="1" i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None/>
            </a:pP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1340768"/>
            <a:ext cx="9144000" cy="3600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1484784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อบรม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0042" y="1700808"/>
            <a:ext cx="345243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มุมมน 24"/>
          <p:cNvSpPr/>
          <p:nvPr/>
        </p:nvSpPr>
        <p:spPr>
          <a:xfrm>
            <a:off x="357158" y="1571612"/>
            <a:ext cx="8501122" cy="22860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14612" y="1643050"/>
            <a:ext cx="1857388" cy="20002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ผู้เสนอราคา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4786314" y="1643050"/>
            <a:ext cx="1857388" cy="20002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ในการจัดซื้อจัดจ้าง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6858016" y="1643050"/>
            <a:ext cx="1857388" cy="200026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  <a:endParaRPr lang="th-TH" sz="3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กลุ่ม 16"/>
          <p:cNvGrpSpPr/>
          <p:nvPr/>
        </p:nvGrpSpPr>
        <p:grpSpPr>
          <a:xfrm>
            <a:off x="571472" y="1643050"/>
            <a:ext cx="1928826" cy="2000264"/>
            <a:chOff x="714348" y="1142984"/>
            <a:chExt cx="1928826" cy="20002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2" name="มนมุมสี่เหลี่ยมด้านเดียวกัน 11"/>
            <p:cNvSpPr/>
            <p:nvPr/>
          </p:nvSpPr>
          <p:spPr>
            <a:xfrm>
              <a:off x="714348" y="1142984"/>
              <a:ext cx="1928826" cy="642942"/>
            </a:xfrm>
            <a:prstGeom prst="round2SameRect">
              <a:avLst/>
            </a:prstGeom>
            <a:solidFill>
              <a:srgbClr val="CCFF33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งานซื้อ </a:t>
              </a:r>
              <a:r>
                <a:rPr lang="en-US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: </a:t>
              </a:r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รายละเอียดคุณลักษณะเฉพาะ </a:t>
              </a: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714348" y="1857364"/>
              <a:ext cx="1928826" cy="571504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งานจ้าง </a:t>
              </a:r>
              <a:r>
                <a:rPr lang="en-US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: </a:t>
              </a:r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รายละเอียดของงาน</a:t>
              </a:r>
            </a:p>
          </p:txBody>
        </p:sp>
        <p:grpSp>
          <p:nvGrpSpPr>
            <p:cNvPr id="3" name="กลุ่ม 15"/>
            <p:cNvGrpSpPr/>
            <p:nvPr/>
          </p:nvGrpSpPr>
          <p:grpSpPr>
            <a:xfrm>
              <a:off x="714348" y="2500306"/>
              <a:ext cx="1928826" cy="642942"/>
              <a:chOff x="714348" y="2500306"/>
              <a:chExt cx="1928826" cy="642942"/>
            </a:xfrm>
          </p:grpSpPr>
          <p:sp>
            <p:nvSpPr>
              <p:cNvPr id="15" name="มนมุมสี่เหลี่ยมด้านเดียวกัน 14"/>
              <p:cNvSpPr/>
              <p:nvPr/>
            </p:nvSpPr>
            <p:spPr>
              <a:xfrm rot="10800000">
                <a:off x="714348" y="2500306"/>
                <a:ext cx="1928826" cy="642942"/>
              </a:xfrm>
              <a:prstGeom prst="round2SameRect">
                <a:avLst/>
              </a:prstGeom>
              <a:solidFill>
                <a:srgbClr val="CCFF33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2000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11" name="สี่เหลี่ยมมุมมน 10"/>
              <p:cNvSpPr/>
              <p:nvPr/>
            </p:nvSpPr>
            <p:spPr>
              <a:xfrm>
                <a:off x="714348" y="2500306"/>
                <a:ext cx="1928826" cy="642942"/>
              </a:xfrm>
              <a:prstGeom prst="roundRect">
                <a:avLst/>
              </a:prstGeom>
              <a:no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2000" b="1" dirty="0" smtClean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งานก่อสร้าง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: </a:t>
                </a:r>
                <a:r>
                  <a:rPr lang="th-TH" sz="2000" b="1" dirty="0" smtClean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แบบรูป รายการละเอียด</a:t>
                </a:r>
                <a:endParaRPr lang="th-TH" sz="2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</p:grpSp>
      <p:sp>
        <p:nvSpPr>
          <p:cNvPr id="18" name="สี่เหลี่ยมมุมมน 17"/>
          <p:cNvSpPr/>
          <p:nvPr/>
        </p:nvSpPr>
        <p:spPr>
          <a:xfrm>
            <a:off x="571472" y="285728"/>
            <a:ext cx="1857388" cy="10715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พัสดุ/บริการ 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ที่มีคุณภาพ</a:t>
            </a:r>
            <a:endParaRPr lang="th-TH" sz="24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2714612" y="285728"/>
            <a:ext cx="1857388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คู่สัญญา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ที่มีศักยภาพ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มุมมน 19"/>
          <p:cNvSpPr/>
          <p:nvPr/>
        </p:nvSpPr>
        <p:spPr>
          <a:xfrm>
            <a:off x="4786314" y="285728"/>
            <a:ext cx="1857388" cy="107157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ประโยชน์สูงสุด</a:t>
            </a: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ที่ราชการจะได้รับ</a:t>
            </a:r>
          </a:p>
          <a:p>
            <a:pPr algn="ctr"/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มุมมน 20"/>
          <p:cNvSpPr/>
          <p:nvPr/>
        </p:nvSpPr>
        <p:spPr>
          <a:xfrm>
            <a:off x="6858016" y="285728"/>
            <a:ext cx="1857388" cy="1071570"/>
          </a:xfrm>
          <a:prstGeom prst="round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ราชการไม่ซื้อ/จ้าง</a:t>
            </a:r>
          </a:p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สูงเกินจริง</a:t>
            </a:r>
            <a:endParaRPr lang="th-TH" sz="2200" b="1" dirty="0">
              <a:solidFill>
                <a:srgbClr val="FF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ลูกศรขวาท้ายขีด 25"/>
          <p:cNvSpPr/>
          <p:nvPr/>
        </p:nvSpPr>
        <p:spPr>
          <a:xfrm rot="16200000">
            <a:off x="1321571" y="1250142"/>
            <a:ext cx="428629" cy="500064"/>
          </a:xfrm>
          <a:prstGeom prst="stripedRightArrow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ลูกศรขวาท้ายขีด 26"/>
          <p:cNvSpPr/>
          <p:nvPr/>
        </p:nvSpPr>
        <p:spPr>
          <a:xfrm rot="16200000">
            <a:off x="3464711" y="1250143"/>
            <a:ext cx="428629" cy="500064"/>
          </a:xfrm>
          <a:prstGeom prst="stripedRightArrow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ลูกศรขวาท้ายขีด 27"/>
          <p:cNvSpPr/>
          <p:nvPr/>
        </p:nvSpPr>
        <p:spPr>
          <a:xfrm rot="16200000">
            <a:off x="5536413" y="1250143"/>
            <a:ext cx="428629" cy="500064"/>
          </a:xfrm>
          <a:prstGeom prst="stripedRightArrow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ลูกศรขวาท้ายขีด 28"/>
          <p:cNvSpPr/>
          <p:nvPr/>
        </p:nvSpPr>
        <p:spPr>
          <a:xfrm rot="16200000">
            <a:off x="7608115" y="1250141"/>
            <a:ext cx="428629" cy="500064"/>
          </a:xfrm>
          <a:prstGeom prst="stripedRightArrow">
            <a:avLst/>
          </a:prstGeom>
          <a:solidFill>
            <a:srgbClr val="FF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1" name="ลูกศรเชื่อมต่อแบบตรง 30"/>
          <p:cNvCxnSpPr/>
          <p:nvPr/>
        </p:nvCxnSpPr>
        <p:spPr>
          <a:xfrm rot="5400000">
            <a:off x="1285852" y="4000504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>
          <a:xfrm rot="5400000">
            <a:off x="7644628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 rot="5400000">
            <a:off x="5644364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>
          <a:xfrm rot="5400000">
            <a:off x="3499636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467544" y="4143380"/>
            <a:ext cx="6120680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สอดคล้องงบประมาณและความต้องการของผู้ใช้ / ไม่เกินความจำเป็น</a:t>
            </a:r>
          </a:p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ไม่ขัดกับกฎหมาย ข้อบังคับ ระเบียบ มติ ครม. ที่เกี่ยวข้อง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ความหมายชัดเจน ไม่กำกวม / ศัพท์เทคนิคหรือศัพท์เฉพาะ</a:t>
            </a:r>
          </a:p>
          <a:p>
            <a:pPr algn="l"/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    ให้อธิบายความให้ชัดเจน</a:t>
            </a: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/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มีความยืดหยุ่น</a:t>
            </a:r>
          </a:p>
          <a:p>
            <a:pPr algn="l">
              <a:buFont typeface="Wingdings" pitchFamily="2" charset="2"/>
              <a:buChar char="Ø"/>
            </a:pPr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กำหนดให้ผู้เสนอราคายื่นเอกสารสำหรับใช้ในการตรวจสอบ</a:t>
            </a:r>
          </a:p>
          <a:p>
            <a:pPr algn="l"/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 ให้ครบถ้วน</a:t>
            </a:r>
            <a:endParaRPr lang="en-US" sz="22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6876256" y="4143380"/>
            <a:ext cx="1991548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ถูกต้องตาม พ.ร.บ. มาตรา 4</a:t>
            </a:r>
            <a:endParaRPr lang="th-TH" sz="2000" b="1" dirty="0" smtClean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ถูกต้องตามวิธีการที่กรมบัญชีกลางกำหนด (ว. 453 แนวทางปฏิบัติของกรมบัญชีกลาง)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5589240"/>
            <a:ext cx="504056" cy="5040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83</a:t>
            </a:fld>
            <a:endParaRPr lang="th-TH"/>
          </a:p>
        </p:txBody>
      </p:sp>
      <p:pic>
        <p:nvPicPr>
          <p:cNvPr id="5" name="Picture 4" descr="หัวหน้าหน่วยงา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1988840"/>
            <a:ext cx="2880320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39552" y="1517883"/>
            <a:ext cx="162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</a:t>
            </a:r>
          </a:p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sz="24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047455"/>
            <a:ext cx="199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แต่งตั้ง / มอบหมาย</a:t>
            </a:r>
            <a:endParaRPr lang="th-TH" sz="2400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8" name="Picture 7" descr="คณะกรรมกา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764704"/>
            <a:ext cx="2304256" cy="131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411760" y="260648"/>
            <a:ext cx="164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 descr="บุคคลหนึ่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5" y="2697344"/>
            <a:ext cx="1872208" cy="152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3275856" y="3212976"/>
            <a:ext cx="93610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3059832" y="4129916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เจ้าหน้าที่ 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บุคคลหนึ่ง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607" y="4797152"/>
            <a:ext cx="230220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648976" y="6002124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บุคคลใดบุคคลหนึ่ง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6016" y="260648"/>
            <a:ext cx="4176464" cy="2016224"/>
          </a:xfrm>
          <a:prstGeom prst="rect">
            <a:avLst/>
          </a:prstGeom>
          <a:solidFill>
            <a:srgbClr val="FFFFB7"/>
          </a:solidFill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500"/>
              </a:lnSpc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 การซื้อหรือจ้างทั่วไป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 ระเบียบฯ ข้อ 21 วรรคหนึ่ง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 จัดทำร่างขอบเขตของงาน หรือรายละเอียดคุณลักษณะเฉพาะของพัสดุที่จะซื้อหรือจ้าง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 กำหนดหลักเกณฑ์การพิจารณาคัดเลือกข้อเสนอ</a:t>
            </a:r>
            <a:endParaRPr lang="th-TH" sz="2200" b="1" dirty="0">
              <a:solidFill>
                <a:srgbClr val="CC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87824" y="5661248"/>
            <a:ext cx="5904656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องค์ประกอบ ระยะเวลาการพิจารณา และการประชุมของคณะกรรมการ</a:t>
            </a:r>
          </a:p>
          <a:p>
            <a:pPr lvl="0" algn="ctr">
              <a:lnSpc>
                <a:spcPts val="25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ให้เป็นไปตามที่หัวหน้าหน่วยงานของรัฐกำหนดตามความจำเป็นและเหมาะสม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6016" y="2420888"/>
            <a:ext cx="4176464" cy="137473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การจ้างที่ปรึกษา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ระเบียบฯ ข้อ 103 วรรคหนึ่ง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จัดทำร่างขอบเขตของงานจ้างที่ปรึกษา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กำหนดหลักเกณฑ์การพิจารณาคัดเลือกข้อเสนอ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51908" y="3933056"/>
            <a:ext cx="4140571" cy="1695336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buFont typeface="Courier New" pitchFamily="49" charset="0"/>
              <a:buChar char="o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การจ้างออกแบบหรือควบคุมงาน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ระเบียบฯ ข้อ 139 วรรคหนึ่ง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จัดทำร่างขอบเขตของงานจ้างออกแบบหรือควบคุมงานก่อสร้าง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กำหนดหลักเกณฑ์การพิจารณาคัดเลือกข้อเสนอ</a:t>
            </a:r>
            <a:endParaRPr lang="th-TH" sz="2200" dirty="0"/>
          </a:p>
        </p:txBody>
      </p:sp>
      <p:sp>
        <p:nvSpPr>
          <p:cNvPr id="20" name="Striped Right Arrow 19"/>
          <p:cNvSpPr/>
          <p:nvPr/>
        </p:nvSpPr>
        <p:spPr>
          <a:xfrm>
            <a:off x="2123728" y="3068960"/>
            <a:ext cx="432048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Striped Right Arrow 20"/>
          <p:cNvSpPr/>
          <p:nvPr/>
        </p:nvSpPr>
        <p:spPr>
          <a:xfrm rot="19502672">
            <a:off x="1768243" y="1512595"/>
            <a:ext cx="406829" cy="395362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Striped Right Arrow 21"/>
          <p:cNvSpPr/>
          <p:nvPr/>
        </p:nvSpPr>
        <p:spPr>
          <a:xfrm rot="5400000">
            <a:off x="1547664" y="4401108"/>
            <a:ext cx="360040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/>
          <p:cNvSpPr/>
          <p:nvPr/>
        </p:nvSpPr>
        <p:spPr>
          <a:xfrm>
            <a:off x="107504" y="116632"/>
            <a:ext cx="8884096" cy="66294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Left Brace 24"/>
          <p:cNvSpPr/>
          <p:nvPr/>
        </p:nvSpPr>
        <p:spPr>
          <a:xfrm>
            <a:off x="4499992" y="548680"/>
            <a:ext cx="144016" cy="496855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3" name="Group 2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84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467544" y="2060848"/>
            <a:ext cx="2664296" cy="237626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การจัดทำแบบรูป</a:t>
            </a:r>
          </a:p>
          <a:p>
            <a:pPr algn="ctr"/>
            <a:r>
              <a:rPr lang="th-TH" sz="36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งานก่อสร้าง</a:t>
            </a:r>
            <a:endParaRPr lang="th-TH" sz="3600" b="1" dirty="0"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3848" y="2060848"/>
            <a:ext cx="5472608" cy="2376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500"/>
              </a:lnSpc>
              <a:buFont typeface="Wingdings" pitchFamily="2" charset="2"/>
              <a:buChar char="Ø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ระเบียบฯ ข้อ 21 วรรคสาม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ให้หัวหน้าหน่วยงานของรัฐ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แต่งตั้งคณะกรรมการขึ้นมาคณะหนึ่ง หรือจะให้เจ้าหน้าที่หรือบุคคลใดบุคคลหนึ่ง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จัดทำแบบรูปรายการงานก่อสร้าง หรือจะดำเนินการจ้างตามความในหมวด 4 งานจ้างออกแบบหรือควบคุมงานก่อสร้างก็ได้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3848" y="332656"/>
            <a:ext cx="5472608" cy="165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  <a:defRPr/>
            </a:pPr>
            <a:r>
              <a:rPr lang="th-TH" alt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พ.ร.บ. มาตรา 60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alt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ก่อนดำเนินการจ้างงานก่อสร้าง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alt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ต้องจัดให้มีแบบรูปรายการงานก่อสร้าง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alt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โดยจะทำเองหรือจ้างออกแบบก็ได้</a:t>
            </a:r>
            <a:endParaRPr lang="th-TH" sz="24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4509120"/>
            <a:ext cx="5472608" cy="201622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  <a:buFont typeface="Wingdings" pitchFamily="2" charset="2"/>
              <a:buChar char="Ø"/>
            </a:pP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ระเบียบฯ ข้อ 131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ราชการส่วนกลาง ราชการส่วนภูมิภาค หรือราชการส่วนท้องถิ่นใด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ไม่มีหน่วยงานออกแบบหรือควบคุมงานก่อสร้าง หรือมีแต่ไม่สามารถออกแบบหรือควบคุมงานก่อสร้างได้เอง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อาจขอความร่วมมือ</a:t>
            </a: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กับกรม</a:t>
            </a:r>
            <a:r>
              <a:rPr lang="th-TH" sz="2000" b="1" dirty="0" err="1" smtClean="0">
                <a:latin typeface="EucrosiaUPC" pitchFamily="18" charset="-34"/>
                <a:cs typeface="EucrosiaUPC" pitchFamily="18" charset="-34"/>
              </a:rPr>
              <a:t>โยธาธิ</a:t>
            </a: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การและผังเมือง  กรมศิลปากร  หรือหน่วยงานของรัฐอื่นที่มีหน่วยงานออกแบบหรือควบคุมงานก่อสร้างก่อนก็ได้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2160" y="4509120"/>
            <a:ext cx="2664296" cy="2016224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13" descr="พิมพ์เขียว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2664296" cy="16657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85</a:t>
            </a:fld>
            <a:endParaRPr lang="th-TH"/>
          </a:p>
        </p:txBody>
      </p:sp>
      <p:grpSp>
        <p:nvGrpSpPr>
          <p:cNvPr id="5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95536" y="241484"/>
            <a:ext cx="8352928" cy="523220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แนวปฏิบัติในการกำหนดรายละเอียดงานดินถม งานดินตัก และฐานราก </a:t>
            </a:r>
            <a:endParaRPr lang="th-TH" alt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รูปภาพ 14" descr="สำรวจดิน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950" y="4509120"/>
            <a:ext cx="8164506" cy="1680928"/>
          </a:xfrm>
          <a:prstGeom prst="rect">
            <a:avLst/>
          </a:prstGeom>
        </p:spPr>
      </p:pic>
      <p:pic>
        <p:nvPicPr>
          <p:cNvPr id="16" name="รูปภาพ 15" descr="สำรวจดิน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26884"/>
            <a:ext cx="8352606" cy="3614469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86</a:t>
            </a:fld>
            <a:endParaRPr lang="th-TH"/>
          </a:p>
        </p:txBody>
      </p:sp>
      <p:grpSp>
        <p:nvGrpSpPr>
          <p:cNvPr id="2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สำรวจดิน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712" y="1772816"/>
            <a:ext cx="8410575" cy="3352800"/>
          </a:xfrm>
          <a:prstGeom prst="rect">
            <a:avLst/>
          </a:prstGeom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67544" y="673532"/>
            <a:ext cx="8280920" cy="523220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แนวปฏิบัติในการกำหนดรายละเอียดงานดินถม งานดินตัก และฐานราก </a:t>
            </a:r>
            <a:endParaRPr lang="th-TH" alt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 descr="สำรวจดิน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39716"/>
            <a:ext cx="8372475" cy="1333500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87</a:t>
            </a:fld>
            <a:endParaRPr lang="th-TH"/>
          </a:p>
        </p:txBody>
      </p:sp>
      <p:grpSp>
        <p:nvGrpSpPr>
          <p:cNvPr id="2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7544" y="404664"/>
            <a:ext cx="8280920" cy="523220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แนวปฏิบัติในการกำหนดรายละเอียดงานดินถม งานดินตัก และฐานราก </a:t>
            </a:r>
            <a:endParaRPr lang="th-TH" alt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4" name="รูปภาพ 13" descr="สำรวจดิน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412776"/>
            <a:ext cx="8382000" cy="267652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0722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8030F3-E3C7-4EF9-8177-63F11476A098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88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3275856" y="1988840"/>
          <a:ext cx="583264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ปักหมุด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6668" y="4077072"/>
            <a:ext cx="684932" cy="684932"/>
          </a:xfrm>
          <a:prstGeom prst="rect">
            <a:avLst/>
          </a:prstGeom>
        </p:spPr>
      </p:pic>
      <p:pic>
        <p:nvPicPr>
          <p:cNvPr id="8" name="Picture 7" descr="ปักหมุด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2132856"/>
            <a:ext cx="684932" cy="684932"/>
          </a:xfrm>
          <a:prstGeom prst="rect">
            <a:avLst/>
          </a:prstGeom>
        </p:spPr>
      </p:pic>
      <p:sp>
        <p:nvSpPr>
          <p:cNvPr id="30725" name="Rectangle 4"/>
          <p:cNvSpPr txBox="1">
            <a:spLocks noChangeArrowheads="1"/>
          </p:cNvSpPr>
          <p:nvPr/>
        </p:nvSpPr>
        <p:spPr bwMode="auto">
          <a:xfrm>
            <a:off x="755575" y="2276872"/>
            <a:ext cx="4104457" cy="235230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32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ห้าม</a:t>
            </a:r>
            <a:r>
              <a:rPr lang="th-TH" alt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alt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ใกล้เคียงยี่ห้อ</a:t>
            </a: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ใด</a:t>
            </a:r>
            <a:b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ยี่ห้อ</a:t>
            </a:r>
            <a:r>
              <a:rPr lang="th-TH" alt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หนึ่ง หรือของผู้ขายราย</a:t>
            </a: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ใด</a:t>
            </a:r>
            <a:b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</a:t>
            </a:r>
            <a:r>
              <a:rPr lang="th-TH" alt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หนึ่งโดยเฉพาะ</a:t>
            </a:r>
          </a:p>
          <a:p>
            <a:endParaRPr lang="th-TH" altLang="th-TH" sz="3200" b="1" i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altLang="th-TH" sz="32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เว้น</a:t>
            </a:r>
            <a:r>
              <a:rPr lang="th-TH" altLang="th-TH" sz="32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altLang="th-TH" sz="32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มียี่ห้อ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เดียว หรือ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ต้องใช้อะไหล่ของยี่ห้อ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ใด ให้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ระบุยี่ห้อนั้นได้</a:t>
            </a:r>
            <a:endParaRPr lang="en-US" altLang="th-TH" sz="3200" b="1" i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0032" y="260648"/>
            <a:ext cx="3926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4000" b="1" dirty="0"/>
          </a:p>
        </p:txBody>
      </p:sp>
      <p:cxnSp>
        <p:nvCxnSpPr>
          <p:cNvPr id="12" name="Elbow Connector 11"/>
          <p:cNvCxnSpPr/>
          <p:nvPr/>
        </p:nvCxnSpPr>
        <p:spPr>
          <a:xfrm flipV="1">
            <a:off x="179512" y="836712"/>
            <a:ext cx="8784976" cy="936104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179512" y="980728"/>
            <a:ext cx="8784976" cy="646331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การกำหนดคุณลักษณะเฉพาะของพัสดุ </a:t>
            </a:r>
            <a:r>
              <a:rPr lang="th-TH" alt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(ตาม พ.ร.บ. มาตรา 9) </a:t>
            </a:r>
            <a:endParaRPr lang="th-TH" alt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รถตำแหน่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79512" y="4849810"/>
            <a:ext cx="2160240" cy="15097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89</a:t>
            </a:fld>
            <a:endParaRPr lang="th-TH"/>
          </a:p>
        </p:txBody>
      </p:sp>
      <p:pic>
        <p:nvPicPr>
          <p:cNvPr id="5" name="Picture 4" descr="รถตำแหน่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17436"/>
            <a:ext cx="6552728" cy="2529974"/>
          </a:xfrm>
          <a:prstGeom prst="rect">
            <a:avLst/>
          </a:prstGeom>
        </p:spPr>
      </p:pic>
      <p:pic>
        <p:nvPicPr>
          <p:cNvPr id="6" name="Picture 5" descr="รถตำแหน่ง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0074" y="2780928"/>
            <a:ext cx="6630398" cy="3657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23528" y="260648"/>
            <a:ext cx="1584176" cy="6063198"/>
          </a:xfrm>
          <a:prstGeom prst="rect">
            <a:avLst/>
          </a:prstGeom>
          <a:noFill/>
          <a:ln cmpd="thinThick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th-TH" sz="36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th-TH" sz="10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การระบุยี่ห้อรถประจำตำแหน่ง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th-TH" sz="36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th-TH" sz="36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th-TH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1187450" y="288032"/>
            <a:ext cx="7056438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 พ.ร.บ. จัดซื้อจัดจ้างฯ</a:t>
            </a:r>
            <a:endParaRPr lang="en-US" altLang="ko-KR" sz="4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2195736" y="1268760"/>
            <a:ext cx="4811104" cy="685800"/>
            <a:chOff x="1643042" y="1142984"/>
            <a:chExt cx="5521246" cy="685800"/>
          </a:xfrm>
          <a:solidFill>
            <a:srgbClr val="00B0F0"/>
          </a:solidFill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2071670" y="1142984"/>
              <a:ext cx="5092618" cy="67309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th-TH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    บททั่วไป</a:t>
              </a:r>
              <a:endParaRPr lang="th-TH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1643042" y="1142984"/>
              <a:ext cx="714380" cy="685800"/>
            </a:xfrm>
            <a:prstGeom prst="diamond">
              <a:avLst/>
            </a:prstGeom>
            <a:grpFill/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3275856" y="2239144"/>
            <a:ext cx="4816185" cy="685800"/>
            <a:chOff x="1643043" y="2106960"/>
            <a:chExt cx="5527076" cy="68580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143109" y="2143116"/>
              <a:ext cx="5027010" cy="64294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2428861" y="2143116"/>
              <a:ext cx="4447395" cy="5981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การมีส่วนร่วมของภาคประชาชน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5" name="AutoShape 19"/>
            <p:cNvSpPr>
              <a:spLocks noChangeArrowheads="1"/>
            </p:cNvSpPr>
            <p:nvPr/>
          </p:nvSpPr>
          <p:spPr bwMode="auto">
            <a:xfrm>
              <a:off x="1643043" y="2106960"/>
              <a:ext cx="714380" cy="685800"/>
            </a:xfrm>
            <a:prstGeom prst="diamond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2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4" name="Group 31"/>
          <p:cNvGrpSpPr/>
          <p:nvPr/>
        </p:nvGrpSpPr>
        <p:grpSpPr>
          <a:xfrm>
            <a:off x="3870028" y="3175818"/>
            <a:ext cx="4878435" cy="757238"/>
            <a:chOff x="3005933" y="3071810"/>
            <a:chExt cx="5598515" cy="757238"/>
          </a:xfrm>
        </p:grpSpPr>
        <p:sp>
          <p:nvSpPr>
            <p:cNvPr id="39940" name="AutoShape 4"/>
            <p:cNvSpPr>
              <a:spLocks noChangeArrowheads="1"/>
            </p:cNvSpPr>
            <p:nvPr/>
          </p:nvSpPr>
          <p:spPr bwMode="auto">
            <a:xfrm>
              <a:off x="3577438" y="3143248"/>
              <a:ext cx="5027010" cy="64294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3863190" y="3143248"/>
              <a:ext cx="4087356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คณะกรรมการ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6" name="AutoShape 20"/>
            <p:cNvSpPr>
              <a:spLocks noChangeArrowheads="1"/>
            </p:cNvSpPr>
            <p:nvPr/>
          </p:nvSpPr>
          <p:spPr bwMode="auto">
            <a:xfrm>
              <a:off x="3005933" y="3071810"/>
              <a:ext cx="785818" cy="757238"/>
            </a:xfrm>
            <a:prstGeom prst="diamond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3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3347863" y="4176779"/>
            <a:ext cx="4878435" cy="764389"/>
            <a:chOff x="1571604" y="4093371"/>
            <a:chExt cx="5598515" cy="764389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2143109" y="4143380"/>
              <a:ext cx="5027010" cy="7143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0" name="AutoShape 14"/>
            <p:cNvSpPr>
              <a:spLocks noChangeArrowheads="1"/>
            </p:cNvSpPr>
            <p:nvPr/>
          </p:nvSpPr>
          <p:spPr bwMode="auto">
            <a:xfrm>
              <a:off x="2428861" y="4132246"/>
              <a:ext cx="4447396" cy="65407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tx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tx1"/>
                      </a:gs>
                      <a:gs pos="100000">
                        <a:schemeClr val="tx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องค์กรสนับสนุนดูแลการจัดซื้อจัดจ้าง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7" name="AutoShape 21"/>
            <p:cNvSpPr>
              <a:spLocks noChangeArrowheads="1"/>
            </p:cNvSpPr>
            <p:nvPr/>
          </p:nvSpPr>
          <p:spPr bwMode="auto">
            <a:xfrm>
              <a:off x="1571604" y="4093371"/>
              <a:ext cx="757238" cy="714380"/>
            </a:xfrm>
            <a:prstGeom prst="diamond">
              <a:avLst/>
            </a:prstGeom>
            <a:solidFill>
              <a:schemeClr val="fol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4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6" name="Group 30"/>
          <p:cNvGrpSpPr/>
          <p:nvPr/>
        </p:nvGrpSpPr>
        <p:grpSpPr>
          <a:xfrm>
            <a:off x="2339752" y="5307478"/>
            <a:ext cx="4851406" cy="785818"/>
            <a:chOff x="1571604" y="5143512"/>
            <a:chExt cx="5567496" cy="785818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2021662" y="5203816"/>
              <a:ext cx="5117438" cy="725513"/>
            </a:xfrm>
            <a:prstGeom prst="roundRect">
              <a:avLst>
                <a:gd name="adj" fmla="val 28916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357422" y="5286388"/>
              <a:ext cx="4590842" cy="571504"/>
            </a:xfrm>
            <a:prstGeom prst="roundRect">
              <a:avLst>
                <a:gd name="adj" fmla="val 1924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การขึ้นทะเบียนผู้ประกอบการ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1571604" y="5143512"/>
              <a:ext cx="785818" cy="785818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5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 rot="20507109" flipH="1">
            <a:off x="827088" y="2636838"/>
            <a:ext cx="1223962" cy="431800"/>
          </a:xfrm>
          <a:prstGeom prst="curvedDownArrow">
            <a:avLst>
              <a:gd name="adj1" fmla="val 56691"/>
              <a:gd name="adj2" fmla="val 113382"/>
              <a:gd name="adj3" fmla="val 33333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 rot="762668">
            <a:off x="5219700" y="2636838"/>
            <a:ext cx="1152525" cy="431800"/>
          </a:xfrm>
          <a:prstGeom prst="curvedDownArrow">
            <a:avLst>
              <a:gd name="adj1" fmla="val 53382"/>
              <a:gd name="adj2" fmla="val 106765"/>
              <a:gd name="adj3" fmla="val 33333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rot="10800000">
            <a:off x="3132138" y="1340768"/>
            <a:ext cx="1008062" cy="863600"/>
          </a:xfrm>
          <a:custGeom>
            <a:avLst/>
            <a:gdLst>
              <a:gd name="T0" fmla="*/ 504031 w 21600"/>
              <a:gd name="T1" fmla="*/ 0 h 21600"/>
              <a:gd name="T2" fmla="*/ 0 w 21600"/>
              <a:gd name="T3" fmla="*/ 616874 h 21600"/>
              <a:gd name="T4" fmla="*/ 504031 w 21600"/>
              <a:gd name="T5" fmla="*/ 739258 h 21600"/>
              <a:gd name="T6" fmla="*/ 1008062 w 21600"/>
              <a:gd name="T7" fmla="*/ 6168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54 w 21600"/>
              <a:gd name="T13" fmla="*/ 12367 h 21600"/>
              <a:gd name="T14" fmla="*/ 19346 w 21600"/>
              <a:gd name="T15" fmla="*/ 1849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492"/>
                </a:lnTo>
                <a:lnTo>
                  <a:pt x="8657" y="6492"/>
                </a:lnTo>
                <a:lnTo>
                  <a:pt x="8657" y="12367"/>
                </a:lnTo>
                <a:lnTo>
                  <a:pt x="4544" y="12367"/>
                </a:lnTo>
                <a:lnTo>
                  <a:pt x="4544" y="9257"/>
                </a:lnTo>
                <a:lnTo>
                  <a:pt x="0" y="15429"/>
                </a:lnTo>
                <a:lnTo>
                  <a:pt x="4544" y="21600"/>
                </a:lnTo>
                <a:lnTo>
                  <a:pt x="4544" y="18490"/>
                </a:lnTo>
                <a:lnTo>
                  <a:pt x="17056" y="18490"/>
                </a:lnTo>
                <a:lnTo>
                  <a:pt x="17056" y="21600"/>
                </a:lnTo>
                <a:lnTo>
                  <a:pt x="21600" y="15429"/>
                </a:lnTo>
                <a:lnTo>
                  <a:pt x="17056" y="9257"/>
                </a:lnTo>
                <a:lnTo>
                  <a:pt x="17056" y="12367"/>
                </a:lnTo>
                <a:lnTo>
                  <a:pt x="12943" y="12367"/>
                </a:lnTo>
                <a:lnTo>
                  <a:pt x="12943" y="6492"/>
                </a:lnTo>
                <a:lnTo>
                  <a:pt x="15120" y="6492"/>
                </a:lnTo>
                <a:close/>
              </a:path>
            </a:pathLst>
          </a:custGeom>
          <a:solidFill>
            <a:srgbClr val="FF99CC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5288" y="1052736"/>
            <a:ext cx="8713787" cy="5184775"/>
            <a:chOff x="249" y="754"/>
            <a:chExt cx="5489" cy="326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1282" name="Rectangle 6"/>
            <p:cNvSpPr>
              <a:spLocks noChangeArrowheads="1"/>
            </p:cNvSpPr>
            <p:nvPr/>
          </p:nvSpPr>
          <p:spPr bwMode="auto">
            <a:xfrm>
              <a:off x="476" y="799"/>
              <a:ext cx="1315" cy="589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th-TH" sz="34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งานก่อสร้าง</a:t>
              </a:r>
            </a:p>
          </p:txBody>
        </p:sp>
        <p:sp>
          <p:nvSpPr>
            <p:cNvPr id="11283" name="Rectangle 7"/>
            <p:cNvSpPr>
              <a:spLocks noChangeArrowheads="1"/>
            </p:cNvSpPr>
            <p:nvPr/>
          </p:nvSpPr>
          <p:spPr bwMode="auto">
            <a:xfrm>
              <a:off x="2835" y="754"/>
              <a:ext cx="2676" cy="726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th-TH" sz="34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มติ ครม. 23 มี.ค. 20</a:t>
              </a:r>
            </a:p>
            <a:p>
              <a:pPr algn="ctr"/>
              <a:r>
                <a:rPr lang="th-TH" sz="3400" b="1" i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(ที่ สร 0203/ว 52 ลว. 28 มี.ค. 20)</a:t>
              </a:r>
            </a:p>
          </p:txBody>
        </p:sp>
        <p:sp>
          <p:nvSpPr>
            <p:cNvPr id="11284" name="Rectangle 8"/>
            <p:cNvSpPr>
              <a:spLocks noChangeArrowheads="1"/>
            </p:cNvSpPr>
            <p:nvPr/>
          </p:nvSpPr>
          <p:spPr bwMode="auto">
            <a:xfrm>
              <a:off x="1156" y="1570"/>
              <a:ext cx="2268" cy="454"/>
            </a:xfrm>
            <a:prstGeom prst="rect">
              <a:avLst/>
            </a:prstGeom>
            <a:solidFill>
              <a:srgbClr val="FFFF00"/>
            </a:solidFill>
            <a:ln w="38100" cmpd="dbl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th-TH" sz="32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กำหนดรายการในการก่อสร้าง</a:t>
              </a:r>
            </a:p>
          </p:txBody>
        </p:sp>
        <p:sp>
          <p:nvSpPr>
            <p:cNvPr id="11285" name="Rectangle 9"/>
            <p:cNvSpPr>
              <a:spLocks noChangeArrowheads="1"/>
            </p:cNvSpPr>
            <p:nvPr/>
          </p:nvSpPr>
          <p:spPr bwMode="auto">
            <a:xfrm>
              <a:off x="249" y="1888"/>
              <a:ext cx="2041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anchor="ctr"/>
            <a:lstStyle/>
            <a:p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    </a:t>
              </a:r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1. </a:t>
              </a:r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มี </a:t>
              </a:r>
              <a:r>
                <a:rPr lang="th-TH" b="1" i="1" dirty="0" err="1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มอก.</a:t>
              </a:r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หรือ กระทรวง</a:t>
              </a:r>
            </a:p>
            <a:p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อุตสาหกรรมรับรองแล้ว หรือ</a:t>
              </a:r>
            </a:p>
            <a:p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มีมาตรฐานที่ส่วนราชการอื่น</a:t>
              </a:r>
            </a:p>
            <a:p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กำหนดไว้ ก็ให้ระบุตาม</a:t>
              </a:r>
            </a:p>
            <a:p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มาตรฐานนั้นได้ ตามความ</a:t>
              </a:r>
            </a:p>
            <a:p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จำเป็น</a:t>
              </a:r>
            </a:p>
          </p:txBody>
        </p:sp>
        <p:sp>
          <p:nvSpPr>
            <p:cNvPr id="11286" name="Rectangle 10"/>
            <p:cNvSpPr>
              <a:spLocks noChangeArrowheads="1"/>
            </p:cNvSpPr>
            <p:nvPr/>
          </p:nvSpPr>
          <p:spPr bwMode="auto">
            <a:xfrm>
              <a:off x="2653" y="2160"/>
              <a:ext cx="3085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anchor="ctr"/>
            <a:lstStyle/>
            <a:p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  </a:t>
              </a:r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2. </a:t>
              </a:r>
              <a:r>
                <a:rPr lang="th-TH" b="1" i="1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กรณียังไม่มีมาตรฐาน</a:t>
              </a:r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 ถ้าส่วนราชการ</a:t>
              </a:r>
            </a:p>
            <a:p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จำเป็นต้องใช้สิ่งของที่เห็นว่ามีคุณภาพดี</a:t>
              </a:r>
            </a:p>
            <a:p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เป็นที่นิยมใช้ในขณะนั้น และจำเป็นต้อง</a:t>
              </a:r>
            </a:p>
            <a:p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ระบุชื่อยี่ห้อสิ่งของ ก็ให้ระบุได้</a:t>
              </a:r>
            </a:p>
            <a:p>
              <a:r>
                <a:rPr lang="th-TH" b="1" i="1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    </a:t>
              </a:r>
              <a:r>
                <a:rPr lang="th-TH" b="1" i="1" u="sng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แต่</a:t>
              </a:r>
              <a:r>
                <a:rPr lang="th-TH" b="1" i="1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 ต้องให้มากยี่ห้อที่สุดเท่าที่จะสามารถ</a:t>
              </a:r>
            </a:p>
            <a:p>
              <a:r>
                <a:rPr lang="th-TH" b="1" i="1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ระบุได้ และสิ่งของที่มีคุณภาพเทียบเท่ากัน</a:t>
              </a:r>
            </a:p>
            <a:p>
              <a:r>
                <a:rPr lang="th-TH" b="1" i="1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ก็ให้ใช้ได้ด้วย</a:t>
              </a:r>
              <a:r>
                <a:rPr lang="th-TH" b="1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  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-2698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277" name="Rectangle 16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36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600" b="1" i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การระบุคุณลักษณะเฉพาะของสิ่งของหรือยี่ห้อ</a:t>
              </a:r>
              <a:r>
                <a:rPr lang="th-TH" sz="3600" b="1" i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สิ่งของ</a:t>
              </a:r>
            </a:p>
            <a:p>
              <a:pPr algn="ctr"/>
              <a:r>
                <a:rPr lang="th-TH" sz="3600" b="1" i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ในงานก่อสร้าง</a:t>
              </a:r>
              <a:endParaRPr lang="th-TH" sz="3600" b="1" i="1" dirty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1278" name="Rectangle 17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1279" name="Rectangle 18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1280" name="Rectangle 19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 rot="19162297">
            <a:off x="7562642" y="2079280"/>
            <a:ext cx="1224136" cy="12343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</a:rPr>
              <a:t>เดิม</a:t>
            </a:r>
            <a:endParaRPr lang="th-TH" sz="4400" b="1" dirty="0">
              <a:solidFill>
                <a:srgbClr val="FF0000"/>
              </a:solidFill>
            </a:endParaRPr>
          </a:p>
        </p:txBody>
      </p:sp>
      <p:sp>
        <p:nvSpPr>
          <p:cNvPr id="31" name="Rectangle 25"/>
          <p:cNvSpPr/>
          <p:nvPr/>
        </p:nvSpPr>
        <p:spPr>
          <a:xfrm>
            <a:off x="538678" y="6053807"/>
            <a:ext cx="576151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ปัจจุบันกำหนดไว้ใน พ.ร.บ. มาตรา 9 แล้ว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 rot="10800000">
            <a:off x="3132138" y="1773311"/>
            <a:ext cx="1008062" cy="863600"/>
          </a:xfrm>
          <a:custGeom>
            <a:avLst/>
            <a:gdLst>
              <a:gd name="T0" fmla="*/ 504031 w 21600"/>
              <a:gd name="T1" fmla="*/ 0 h 21600"/>
              <a:gd name="T2" fmla="*/ 0 w 21600"/>
              <a:gd name="T3" fmla="*/ 616874 h 21600"/>
              <a:gd name="T4" fmla="*/ 504031 w 21600"/>
              <a:gd name="T5" fmla="*/ 739258 h 21600"/>
              <a:gd name="T6" fmla="*/ 1008062 w 21600"/>
              <a:gd name="T7" fmla="*/ 6168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54 w 21600"/>
              <a:gd name="T13" fmla="*/ 12367 h 21600"/>
              <a:gd name="T14" fmla="*/ 19346 w 21600"/>
              <a:gd name="T15" fmla="*/ 1849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492"/>
                </a:lnTo>
                <a:lnTo>
                  <a:pt x="8657" y="6492"/>
                </a:lnTo>
                <a:lnTo>
                  <a:pt x="8657" y="12367"/>
                </a:lnTo>
                <a:lnTo>
                  <a:pt x="4544" y="12367"/>
                </a:lnTo>
                <a:lnTo>
                  <a:pt x="4544" y="9257"/>
                </a:lnTo>
                <a:lnTo>
                  <a:pt x="0" y="15429"/>
                </a:lnTo>
                <a:lnTo>
                  <a:pt x="4544" y="21600"/>
                </a:lnTo>
                <a:lnTo>
                  <a:pt x="4544" y="18490"/>
                </a:lnTo>
                <a:lnTo>
                  <a:pt x="17056" y="18490"/>
                </a:lnTo>
                <a:lnTo>
                  <a:pt x="17056" y="21600"/>
                </a:lnTo>
                <a:lnTo>
                  <a:pt x="21600" y="15429"/>
                </a:lnTo>
                <a:lnTo>
                  <a:pt x="17056" y="9257"/>
                </a:lnTo>
                <a:lnTo>
                  <a:pt x="17056" y="12367"/>
                </a:lnTo>
                <a:lnTo>
                  <a:pt x="12943" y="12367"/>
                </a:lnTo>
                <a:lnTo>
                  <a:pt x="12943" y="6492"/>
                </a:lnTo>
                <a:lnTo>
                  <a:pt x="15120" y="6492"/>
                </a:lnTo>
                <a:close/>
              </a:path>
            </a:pathLst>
          </a:custGeom>
          <a:solidFill>
            <a:srgbClr val="FF99CC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979712" y="2924299"/>
            <a:ext cx="3671887" cy="720725"/>
          </a:xfrm>
          <a:prstGeom prst="rect">
            <a:avLst/>
          </a:prstGeom>
          <a:solidFill>
            <a:srgbClr val="FFFF00"/>
          </a:solidFill>
          <a:ln w="38100" cmpd="dbl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th-TH" sz="3400">
                <a:latin typeface="EucrosiaUPC" pitchFamily="18" charset="-34"/>
                <a:cs typeface="EucrosiaUPC" pitchFamily="18" charset="-34"/>
              </a:rPr>
              <a:t>คุณลักษณะเฉพาะของสิ่งของ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11560" y="3573016"/>
            <a:ext cx="79216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4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*** </a:t>
            </a:r>
            <a:r>
              <a:rPr lang="th-TH" sz="3400" b="1" i="1" u="sng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ห้าม</a:t>
            </a:r>
            <a:r>
              <a:rPr lang="th-TH" sz="34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***</a:t>
            </a:r>
          </a:p>
          <a:p>
            <a:r>
              <a:rPr lang="th-TH" sz="3400" b="1" i="1" dirty="0">
                <a:latin typeface="EucrosiaUPC" pitchFamily="18" charset="-34"/>
                <a:cs typeface="EucrosiaUPC" pitchFamily="18" charset="-34"/>
              </a:rPr>
              <a:t>1. กำหนดให้ใกล้เคียงกับยี่ห้อใดยี่ห้อหนึ่ง</a:t>
            </a:r>
          </a:p>
          <a:p>
            <a:r>
              <a:rPr lang="th-TH" sz="3400" b="1" i="1" dirty="0">
                <a:latin typeface="EucrosiaUPC" pitchFamily="18" charset="-34"/>
                <a:cs typeface="EucrosiaUPC" pitchFamily="18" charset="-34"/>
              </a:rPr>
              <a:t>2. ระบุยี่ห้อสิ่งของที่จะซื้อ เว้นแต่ ที่มีข้อยกเว้นไว้ เช่น ยารักษาโรค</a:t>
            </a:r>
          </a:p>
          <a:p>
            <a:r>
              <a:rPr lang="th-TH" sz="3400" b="1" i="1" dirty="0">
                <a:latin typeface="EucrosiaUPC" pitchFamily="18" charset="-34"/>
                <a:cs typeface="EucrosiaUPC" pitchFamily="18" charset="-34"/>
              </a:rPr>
              <a:t>    เครื่องอะไหล่  เป็น</a:t>
            </a:r>
            <a:r>
              <a:rPr lang="th-TH" sz="3400" b="1" i="1" dirty="0" smtClean="0">
                <a:latin typeface="EucrosiaUPC" pitchFamily="18" charset="-34"/>
                <a:cs typeface="EucrosiaUPC" pitchFamily="18" charset="-34"/>
              </a:rPr>
              <a:t>ต้น</a:t>
            </a: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3400" b="1" i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5650" y="1196752"/>
            <a:ext cx="7920038" cy="1584325"/>
            <a:chOff x="476" y="844"/>
            <a:chExt cx="4989" cy="998"/>
          </a:xfrm>
        </p:grpSpPr>
        <p:sp>
          <p:nvSpPr>
            <p:cNvPr id="12306" name="Rectangle 8"/>
            <p:cNvSpPr>
              <a:spLocks noChangeArrowheads="1"/>
            </p:cNvSpPr>
            <p:nvPr/>
          </p:nvSpPr>
          <p:spPr bwMode="auto">
            <a:xfrm>
              <a:off x="476" y="1027"/>
              <a:ext cx="1315" cy="589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th-TH" sz="34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ซื้อ</a:t>
              </a:r>
              <a:endParaRPr lang="th-TH" sz="3400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2307" name="Rectangle 9"/>
            <p:cNvSpPr>
              <a:spLocks noChangeArrowheads="1"/>
            </p:cNvSpPr>
            <p:nvPr/>
          </p:nvSpPr>
          <p:spPr bwMode="auto">
            <a:xfrm>
              <a:off x="2789" y="844"/>
              <a:ext cx="2676" cy="998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th-TH" b="1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มติ ครม. ตามหนังสือ</a:t>
              </a:r>
            </a:p>
            <a:p>
              <a:pPr algn="ctr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ที่ สร 0403/ว 93 ลว. 7 พ.ย. 12 และ</a:t>
              </a:r>
            </a:p>
            <a:p>
              <a:pPr algn="ctr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ที่ สร 0203/ว 157 ลว. 27 ธ.ค. 19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-2698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301" name="Rectangle 1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32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200" b="1" i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การระบุคุณลักษณะเฉพาะของสิ่งของหรือยี่ห้อสิ่งของ</a:t>
              </a:r>
            </a:p>
          </p:txBody>
        </p:sp>
        <p:sp>
          <p:nvSpPr>
            <p:cNvPr id="12302" name="Rectangle 1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sz="3200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sz="3200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sz="3200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043608" y="5693767"/>
            <a:ext cx="576151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ปัจจุบันกำหนดไว้ใน พ.ร.บ. มาตรา 9 แล้ว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27" name="Oval 28"/>
          <p:cNvSpPr/>
          <p:nvPr/>
        </p:nvSpPr>
        <p:spPr>
          <a:xfrm rot="19162297">
            <a:off x="7274610" y="3030705"/>
            <a:ext cx="1224136" cy="12343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</a:rPr>
              <a:t>เดิม</a:t>
            </a:r>
            <a:endParaRPr lang="th-TH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395536" y="260649"/>
            <a:ext cx="8352928" cy="6309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</a:p>
          <a:p>
            <a:pPr algn="r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เพื่อให้การกำหนดรายละเอียดคุณลักษณะเฉพาะมีมาตรฐาน และเป็นประโยชน์ต่อทางราชการ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หากพัสดุที่จะซื้อหรือจ้างใดมีประกาศกำหนดมาตรฐานผลิตภัณฑ์อุตสาหกรรม (</a:t>
            </a:r>
            <a:r>
              <a:rPr lang="th-TH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มอก.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แล้ว ให้กำหนดรายละเอียดคุณลักษณะเฉพาะของพัสดุที่จะซื้อหรือจ้าง หรือรายการในการก่อสร้างตาม </a:t>
            </a:r>
            <a:r>
              <a:rPr lang="th-TH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มอก.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หรือเพื่อความสะดวกจะระบุเฉพาะหมายเลขมาตรฐานก็ได้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หรือในกรณีพัสดุที่จะซื้อหรือจ้างใดยังไม่มีประกาศ </a:t>
            </a:r>
            <a:r>
              <a:rPr lang="th-TH" b="1" dirty="0" err="1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มอก.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แต่มีผู้ได้รับการจดทะเบียนผลิตภัณฑ์ไว้กับกระทรวงอุตสาหกรรมแล้ว ให้กำหนดรายละเอียดคุณลักษณะเฉพาะของพัสดุ หรือรายการในการก่อสร้างให้สอดคล้องกับรายละเอียดคุณลักษณะเฉพาะตามที่ระบุในคู่มือผู้ซื้อหรือใบแทรกคู่มือผู้ซื้อที่กระทรวงอุตสาหกรรมจัดทำขึ้น</a:t>
            </a:r>
            <a:endParaRPr lang="th-TH" b="1" dirty="0">
              <a:solidFill>
                <a:srgbClr val="006600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flipV="1">
            <a:off x="395536" y="836712"/>
            <a:ext cx="8352928" cy="792088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95536" y="980728"/>
            <a:ext cx="8352928" cy="553998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การกำหนดคุณลักษณะเฉพาะของพัสดุ </a:t>
            </a:r>
            <a:r>
              <a:rPr lang="th-TH" altLang="th-TH" sz="3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(ตามระเบียบฯ ข้อ 21 วรรคสอง) </a:t>
            </a:r>
            <a:endParaRPr lang="th-TH" altLang="th-TH" sz="3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0" y="-26988"/>
            <a:ext cx="9144000" cy="5976938"/>
            <a:chOff x="0" y="-17"/>
            <a:chExt cx="5760" cy="3765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113" y="572"/>
              <a:ext cx="5556" cy="3176"/>
              <a:chOff x="113" y="572"/>
              <a:chExt cx="5556" cy="3176"/>
            </a:xfrm>
          </p:grpSpPr>
          <p:sp>
            <p:nvSpPr>
              <p:cNvPr id="13327" name="Rectangle 8"/>
              <p:cNvSpPr>
                <a:spLocks noChangeArrowheads="1"/>
              </p:cNvSpPr>
              <p:nvPr/>
            </p:nvSpPr>
            <p:spPr bwMode="auto">
              <a:xfrm>
                <a:off x="113" y="572"/>
                <a:ext cx="5489" cy="9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th-TH" sz="3000" b="1" i="1" dirty="0">
                    <a:solidFill>
                      <a:schemeClr val="folHlink"/>
                    </a:solidFill>
                    <a:latin typeface="EucrosiaUPC" pitchFamily="18" charset="-34"/>
                    <a:cs typeface="EucrosiaUPC" pitchFamily="18" charset="-34"/>
                  </a:rPr>
                  <a:t>       </a:t>
                </a:r>
                <a:r>
                  <a:rPr lang="th-TH" sz="2800" b="1" i="1" dirty="0" smtClean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มติ </a:t>
                </a:r>
                <a:r>
                  <a:rPr lang="th-TH" sz="2800" b="1" i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ครม. 21 เม.ย. 52  -  ด่วนที่สุด ที่ </a:t>
                </a:r>
                <a:r>
                  <a:rPr lang="th-TH" sz="2800" b="1" i="1" dirty="0" err="1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นร</a:t>
                </a:r>
                <a:r>
                  <a:rPr lang="th-TH" sz="2800" b="1" i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 0505/ว 89 </a:t>
                </a:r>
                <a:r>
                  <a:rPr lang="th-TH" sz="2800" b="1" i="1" dirty="0" err="1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ลว.</a:t>
                </a:r>
                <a:r>
                  <a:rPr lang="th-TH" sz="2800" b="1" i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 28 เม.ย. 52</a:t>
                </a:r>
                <a:r>
                  <a:rPr lang="th-TH" sz="2800" b="1" i="1" dirty="0">
                    <a:latin typeface="EucrosiaUPC" pitchFamily="18" charset="-34"/>
                    <a:cs typeface="EucrosiaUPC" pitchFamily="18" charset="-34"/>
                  </a:rPr>
                  <a:t> </a:t>
                </a:r>
                <a:r>
                  <a:rPr lang="th-TH" sz="2800" b="1" i="1" dirty="0">
                    <a:solidFill>
                      <a:srgbClr val="006600"/>
                    </a:solidFill>
                    <a:latin typeface="EucrosiaUPC" pitchFamily="18" charset="-34"/>
                    <a:cs typeface="EucrosiaUPC" pitchFamily="18" charset="-34"/>
                  </a:rPr>
                  <a:t>**</a:t>
                </a:r>
              </a:p>
              <a:p>
                <a:pPr algn="ctr"/>
                <a:r>
                  <a:rPr lang="th-TH" sz="3000" b="1" i="1" dirty="0">
                    <a:latin typeface="EucrosiaUPC" pitchFamily="18" charset="-34"/>
                    <a:cs typeface="EucrosiaUPC" pitchFamily="18" charset="-34"/>
                  </a:rPr>
                  <a:t>     </a:t>
                </a:r>
                <a:r>
                  <a:rPr lang="th-TH" sz="2800" b="1" i="1" dirty="0">
                    <a:latin typeface="EucrosiaUPC" pitchFamily="18" charset="-34"/>
                    <a:cs typeface="EucrosiaUPC" pitchFamily="18" charset="-34"/>
                  </a:rPr>
                  <a:t>เรื่อง ข้อเสนอมาตรการเพื่อลดผลกระทบจากปัญหาวิกฤตเศรษฐกิจ ต่อภาค</a:t>
                </a:r>
              </a:p>
              <a:p>
                <a:pPr algn="ctr"/>
                <a:r>
                  <a:rPr lang="th-TH" sz="2800" b="1" i="1" dirty="0">
                    <a:latin typeface="EucrosiaUPC" pitchFamily="18" charset="-34"/>
                    <a:cs typeface="EucrosiaUPC" pitchFamily="18" charset="-34"/>
                  </a:rPr>
                  <a:t>    อุตสาหกรรมไทย </a:t>
                </a:r>
                <a:r>
                  <a:rPr lang="th-TH" sz="2800" b="1" i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(การใช้พัสดุที่ผลิตในประเทศหรือเป็นกิจการของคนไทย)</a:t>
                </a:r>
              </a:p>
            </p:txBody>
          </p:sp>
          <p:sp>
            <p:nvSpPr>
              <p:cNvPr id="13328" name="AutoShape 9"/>
              <p:cNvSpPr>
                <a:spLocks noChangeArrowheads="1"/>
              </p:cNvSpPr>
              <p:nvPr/>
            </p:nvSpPr>
            <p:spPr bwMode="auto">
              <a:xfrm>
                <a:off x="1247" y="1752"/>
                <a:ext cx="3311" cy="1769"/>
              </a:xfrm>
              <a:custGeom>
                <a:avLst/>
                <a:gdLst>
                  <a:gd name="T0" fmla="*/ 3311 w 21600"/>
                  <a:gd name="T1" fmla="*/ 885 h 21600"/>
                  <a:gd name="T2" fmla="*/ 1656 w 21600"/>
                  <a:gd name="T3" fmla="*/ 1769 h 21600"/>
                  <a:gd name="T4" fmla="*/ 0 w 21600"/>
                  <a:gd name="T5" fmla="*/ 885 h 21600"/>
                  <a:gd name="T6" fmla="*/ 1656 w 21600"/>
                  <a:gd name="T7" fmla="*/ 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5402 w 21600"/>
                  <a:gd name="T13" fmla="*/ 5397 h 21600"/>
                  <a:gd name="T14" fmla="*/ 16198 w 21600"/>
                  <a:gd name="T15" fmla="*/ 1620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5400"/>
                    </a:moveTo>
                    <a:lnTo>
                      <a:pt x="9450" y="5400"/>
                    </a:lnTo>
                    <a:lnTo>
                      <a:pt x="9450" y="2700"/>
                    </a:lnTo>
                    <a:lnTo>
                      <a:pt x="8100" y="2700"/>
                    </a:lnTo>
                    <a:lnTo>
                      <a:pt x="10800" y="0"/>
                    </a:lnTo>
                    <a:lnTo>
                      <a:pt x="13500" y="2700"/>
                    </a:lnTo>
                    <a:lnTo>
                      <a:pt x="12150" y="2700"/>
                    </a:lnTo>
                    <a:lnTo>
                      <a:pt x="12150" y="5400"/>
                    </a:lnTo>
                    <a:lnTo>
                      <a:pt x="16200" y="5400"/>
                    </a:lnTo>
                    <a:lnTo>
                      <a:pt x="16200" y="9450"/>
                    </a:lnTo>
                    <a:lnTo>
                      <a:pt x="18900" y="9450"/>
                    </a:lnTo>
                    <a:lnTo>
                      <a:pt x="18900" y="8100"/>
                    </a:lnTo>
                    <a:lnTo>
                      <a:pt x="21600" y="10800"/>
                    </a:lnTo>
                    <a:lnTo>
                      <a:pt x="18900" y="13500"/>
                    </a:lnTo>
                    <a:lnTo>
                      <a:pt x="18900" y="12150"/>
                    </a:lnTo>
                    <a:lnTo>
                      <a:pt x="16200" y="12150"/>
                    </a:lnTo>
                    <a:lnTo>
                      <a:pt x="16200" y="16200"/>
                    </a:lnTo>
                    <a:lnTo>
                      <a:pt x="12150" y="16200"/>
                    </a:lnTo>
                    <a:lnTo>
                      <a:pt x="12150" y="18900"/>
                    </a:lnTo>
                    <a:lnTo>
                      <a:pt x="13500" y="18900"/>
                    </a:lnTo>
                    <a:lnTo>
                      <a:pt x="10800" y="21600"/>
                    </a:lnTo>
                    <a:lnTo>
                      <a:pt x="8100" y="18900"/>
                    </a:lnTo>
                    <a:lnTo>
                      <a:pt x="9450" y="18900"/>
                    </a:lnTo>
                    <a:lnTo>
                      <a:pt x="9450" y="16200"/>
                    </a:lnTo>
                    <a:lnTo>
                      <a:pt x="5400" y="16200"/>
                    </a:lnTo>
                    <a:lnTo>
                      <a:pt x="5400" y="12150"/>
                    </a:lnTo>
                    <a:lnTo>
                      <a:pt x="2700" y="12150"/>
                    </a:lnTo>
                    <a:lnTo>
                      <a:pt x="2700" y="13500"/>
                    </a:lnTo>
                    <a:lnTo>
                      <a:pt x="0" y="10800"/>
                    </a:lnTo>
                    <a:lnTo>
                      <a:pt x="2700" y="8100"/>
                    </a:lnTo>
                    <a:lnTo>
                      <a:pt x="2700" y="9450"/>
                    </a:lnTo>
                    <a:lnTo>
                      <a:pt x="5400" y="9450"/>
                    </a:lnTo>
                    <a:close/>
                  </a:path>
                </a:pathLst>
              </a:custGeom>
              <a:solidFill>
                <a:srgbClr val="FFFF00">
                  <a:alpha val="47058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 algn="ctr"/>
                <a:r>
                  <a:rPr lang="th-TH" sz="2800" b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ระเบียบพัสดุฯ 35 ข้อ 16</a:t>
                </a:r>
              </a:p>
              <a:p>
                <a:pPr algn="ctr"/>
                <a:endParaRPr lang="th-TH" sz="2800" b="1" dirty="0">
                  <a:latin typeface="EucrosiaUPC" pitchFamily="18" charset="-34"/>
                  <a:cs typeface="EucrosiaUPC" pitchFamily="18" charset="-34"/>
                </a:endParaRPr>
              </a:p>
              <a:p>
                <a:pPr algn="ctr"/>
                <a:r>
                  <a:rPr lang="th-TH" sz="2400" b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มติ ครม. 29 พ.ค. 50 (ว.83)</a:t>
                </a:r>
              </a:p>
            </p:txBody>
          </p:sp>
          <p:sp>
            <p:nvSpPr>
              <p:cNvPr id="13329" name="Rectangle 10"/>
              <p:cNvSpPr>
                <a:spLocks noChangeArrowheads="1"/>
              </p:cNvSpPr>
              <p:nvPr/>
            </p:nvSpPr>
            <p:spPr bwMode="auto">
              <a:xfrm>
                <a:off x="2290" y="1480"/>
                <a:ext cx="1225" cy="271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800" b="1" dirty="0">
                    <a:solidFill>
                      <a:srgbClr val="0000FF"/>
                    </a:solidFill>
                    <a:latin typeface="EucrosiaUPC" pitchFamily="18" charset="-34"/>
                    <a:cs typeface="EucrosiaUPC" pitchFamily="18" charset="-34"/>
                  </a:rPr>
                  <a:t>ส่วนราชการ</a:t>
                </a:r>
              </a:p>
            </p:txBody>
          </p:sp>
          <p:sp>
            <p:nvSpPr>
              <p:cNvPr id="13330" name="Rectangle 11"/>
              <p:cNvSpPr>
                <a:spLocks noChangeArrowheads="1"/>
              </p:cNvSpPr>
              <p:nvPr/>
            </p:nvSpPr>
            <p:spPr bwMode="auto">
              <a:xfrm>
                <a:off x="4649" y="2387"/>
                <a:ext cx="907" cy="590"/>
              </a:xfrm>
              <a:prstGeom prst="rect">
                <a:avLst/>
              </a:prstGeom>
              <a:noFill/>
              <a:ln w="38100" cmpd="dbl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800" b="1">
                    <a:solidFill>
                      <a:srgbClr val="006600"/>
                    </a:solidFill>
                    <a:latin typeface="EucrosiaUPC" pitchFamily="18" charset="-34"/>
                    <a:cs typeface="EucrosiaUPC" pitchFamily="18" charset="-34"/>
                  </a:rPr>
                  <a:t>องค์ปกครอง</a:t>
                </a:r>
              </a:p>
              <a:p>
                <a:pPr algn="ctr"/>
                <a:r>
                  <a:rPr lang="th-TH" sz="2800" b="1">
                    <a:solidFill>
                      <a:srgbClr val="006600"/>
                    </a:solidFill>
                    <a:latin typeface="EucrosiaUPC" pitchFamily="18" charset="-34"/>
                    <a:cs typeface="EucrosiaUPC" pitchFamily="18" charset="-34"/>
                  </a:rPr>
                  <a:t>ส่วนท้องถิ่น</a:t>
                </a:r>
              </a:p>
            </p:txBody>
          </p:sp>
          <p:sp>
            <p:nvSpPr>
              <p:cNvPr id="13331" name="Rectangle 12"/>
              <p:cNvSpPr>
                <a:spLocks noChangeArrowheads="1"/>
              </p:cNvSpPr>
              <p:nvPr/>
            </p:nvSpPr>
            <p:spPr bwMode="auto">
              <a:xfrm>
                <a:off x="113" y="2386"/>
                <a:ext cx="1089" cy="590"/>
              </a:xfrm>
              <a:prstGeom prst="rect">
                <a:avLst/>
              </a:prstGeom>
              <a:noFill/>
              <a:ln w="38100" cmpd="dbl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800" b="1">
                    <a:solidFill>
                      <a:srgbClr val="006600"/>
                    </a:solidFill>
                    <a:latin typeface="EucrosiaUPC" pitchFamily="18" charset="-34"/>
                    <a:cs typeface="EucrosiaUPC" pitchFamily="18" charset="-34"/>
                  </a:rPr>
                  <a:t>รัฐวิสาหกิจและ</a:t>
                </a:r>
              </a:p>
              <a:p>
                <a:pPr algn="ctr"/>
                <a:r>
                  <a:rPr lang="th-TH" sz="2800" b="1">
                    <a:solidFill>
                      <a:srgbClr val="006600"/>
                    </a:solidFill>
                    <a:latin typeface="EucrosiaUPC" pitchFamily="18" charset="-34"/>
                    <a:cs typeface="EucrosiaUPC" pitchFamily="18" charset="-34"/>
                  </a:rPr>
                  <a:t>องค์การมหาชน</a:t>
                </a:r>
              </a:p>
            </p:txBody>
          </p:sp>
          <p:sp>
            <p:nvSpPr>
              <p:cNvPr id="13332" name="Rectangle 13"/>
              <p:cNvSpPr>
                <a:spLocks noChangeArrowheads="1"/>
              </p:cNvSpPr>
              <p:nvPr/>
            </p:nvSpPr>
            <p:spPr bwMode="auto">
              <a:xfrm>
                <a:off x="113" y="3521"/>
                <a:ext cx="5556" cy="227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000" b="1" dirty="0">
                    <a:latin typeface="EucrosiaUPC" pitchFamily="18" charset="-34"/>
                    <a:cs typeface="EucrosiaUPC" pitchFamily="18" charset="-34"/>
                  </a:rPr>
                  <a:t>ไม่ให้ขัดหรือแย้ง กับข้อตกลงระหว่าง</a:t>
                </a:r>
                <a:r>
                  <a:rPr lang="th-TH" sz="2000" b="1" dirty="0" smtClean="0">
                    <a:latin typeface="EucrosiaUPC" pitchFamily="18" charset="-34"/>
                    <a:cs typeface="EucrosiaUPC" pitchFamily="18" charset="-34"/>
                  </a:rPr>
                  <a:t>ประเทศ </a:t>
                </a:r>
                <a:r>
                  <a:rPr lang="en-US" sz="2000" b="1" i="1" dirty="0" smtClean="0">
                    <a:solidFill>
                      <a:srgbClr val="0000FF"/>
                    </a:solidFill>
                    <a:latin typeface="EucrosiaUPC" pitchFamily="18" charset="-34"/>
                    <a:cs typeface="EucrosiaUPC" pitchFamily="18" charset="-34"/>
                  </a:rPr>
                  <a:t>Ex.</a:t>
                </a:r>
                <a:r>
                  <a:rPr lang="th-TH" sz="2000" b="1" i="1" dirty="0" smtClean="0">
                    <a:solidFill>
                      <a:srgbClr val="0000FF"/>
                    </a:solidFill>
                    <a:latin typeface="EucrosiaUPC" pitchFamily="18" charset="-34"/>
                    <a:cs typeface="EucrosiaUPC" pitchFamily="18" charset="-34"/>
                  </a:rPr>
                  <a:t> </a:t>
                </a:r>
                <a:r>
                  <a:rPr lang="th-TH" sz="2000" b="1" i="1" dirty="0">
                    <a:solidFill>
                      <a:srgbClr val="0000FF"/>
                    </a:solidFill>
                    <a:latin typeface="EucrosiaUPC" pitchFamily="18" charset="-34"/>
                    <a:cs typeface="EucrosiaUPC" pitchFamily="18" charset="-34"/>
                  </a:rPr>
                  <a:t>ข้อตกลงขององค์การการค้าโลก การประกวดราคานานาชาติ เป็นต้น</a:t>
                </a:r>
              </a:p>
            </p:txBody>
          </p:sp>
          <p:sp>
            <p:nvSpPr>
              <p:cNvPr id="13333" name="Oval 14"/>
              <p:cNvSpPr>
                <a:spLocks noChangeArrowheads="1"/>
              </p:cNvSpPr>
              <p:nvPr/>
            </p:nvSpPr>
            <p:spPr bwMode="auto">
              <a:xfrm>
                <a:off x="2789" y="2523"/>
                <a:ext cx="227" cy="227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none" anchor="ctr"/>
              <a:lstStyle/>
              <a:p>
                <a:pPr algn="ctr"/>
                <a:r>
                  <a:rPr lang="th-TH" b="1">
                    <a:solidFill>
                      <a:schemeClr val="bg1"/>
                    </a:solidFill>
                    <a:latin typeface="EucrosiaUPC" pitchFamily="18" charset="-34"/>
                    <a:cs typeface="EucrosiaUPC" pitchFamily="18" charset="-34"/>
                  </a:rPr>
                  <a:t>+</a:t>
                </a:r>
              </a:p>
            </p:txBody>
          </p:sp>
          <p:sp>
            <p:nvSpPr>
              <p:cNvPr id="13334" name="Rectangle 15"/>
              <p:cNvSpPr>
                <a:spLocks noChangeArrowheads="1"/>
              </p:cNvSpPr>
              <p:nvPr/>
            </p:nvSpPr>
            <p:spPr bwMode="auto">
              <a:xfrm>
                <a:off x="2562" y="1888"/>
                <a:ext cx="680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600" b="1" dirty="0">
                    <a:latin typeface="EucrosiaUPC" pitchFamily="18" charset="-34"/>
                    <a:cs typeface="EucrosiaUPC" pitchFamily="18" charset="-34"/>
                  </a:rPr>
                  <a:t>เคร่งครัด</a:t>
                </a:r>
              </a:p>
            </p:txBody>
          </p:sp>
          <p:sp>
            <p:nvSpPr>
              <p:cNvPr id="13335" name="Rectangle 16"/>
              <p:cNvSpPr>
                <a:spLocks noChangeArrowheads="1"/>
              </p:cNvSpPr>
              <p:nvPr/>
            </p:nvSpPr>
            <p:spPr bwMode="auto">
              <a:xfrm>
                <a:off x="1202" y="2523"/>
                <a:ext cx="99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600" b="1" dirty="0">
                    <a:latin typeface="EucrosiaUPC" pitchFamily="18" charset="-34"/>
                    <a:cs typeface="EucrosiaUPC" pitchFamily="18" charset="-34"/>
                  </a:rPr>
                  <a:t>ขอความร่วมมือ</a:t>
                </a:r>
              </a:p>
            </p:txBody>
          </p:sp>
          <p:sp>
            <p:nvSpPr>
              <p:cNvPr id="13336" name="Rectangle 18"/>
              <p:cNvSpPr>
                <a:spLocks noChangeArrowheads="1"/>
              </p:cNvSpPr>
              <p:nvPr/>
            </p:nvSpPr>
            <p:spPr bwMode="auto">
              <a:xfrm>
                <a:off x="3651" y="2523"/>
                <a:ext cx="99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600" b="1" dirty="0">
                    <a:latin typeface="EucrosiaUPC" pitchFamily="18" charset="-34"/>
                    <a:cs typeface="EucrosiaUPC" pitchFamily="18" charset="-34"/>
                  </a:rPr>
                  <a:t>ขอความร่วมมือ</a:t>
                </a:r>
              </a:p>
            </p:txBody>
          </p:sp>
          <p:sp>
            <p:nvSpPr>
              <p:cNvPr id="13337" name="Rectangle 19"/>
              <p:cNvSpPr>
                <a:spLocks noChangeArrowheads="1"/>
              </p:cNvSpPr>
              <p:nvPr/>
            </p:nvSpPr>
            <p:spPr bwMode="auto">
              <a:xfrm>
                <a:off x="2562" y="3158"/>
                <a:ext cx="726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600" b="1" dirty="0">
                    <a:latin typeface="EucrosiaUPC" pitchFamily="18" charset="-34"/>
                    <a:cs typeface="EucrosiaUPC" pitchFamily="18" charset="-34"/>
                  </a:rPr>
                  <a:t>ระวัง</a:t>
                </a:r>
              </a:p>
            </p:txBody>
          </p:sp>
        </p:grpSp>
        <p:sp>
          <p:nvSpPr>
            <p:cNvPr id="13322" name="Rectangle 29"/>
            <p:cNvSpPr>
              <a:spLocks noChangeArrowheads="1"/>
            </p:cNvSpPr>
            <p:nvPr/>
          </p:nvSpPr>
          <p:spPr bwMode="auto">
            <a:xfrm>
              <a:off x="0" y="-17"/>
              <a:ext cx="4604" cy="588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4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</a:t>
              </a:r>
              <a:r>
                <a:rPr lang="th-TH" sz="44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ใช้พัสดุที่ผลิตในประเทศ</a:t>
              </a:r>
            </a:p>
          </p:txBody>
        </p:sp>
        <p:sp>
          <p:nvSpPr>
            <p:cNvPr id="13323" name="Rectangle 30"/>
            <p:cNvSpPr>
              <a:spLocks noChangeArrowheads="1"/>
            </p:cNvSpPr>
            <p:nvPr/>
          </p:nvSpPr>
          <p:spPr bwMode="auto">
            <a:xfrm>
              <a:off x="5556" y="-17"/>
              <a:ext cx="204" cy="589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3324" name="Rectangle 31"/>
            <p:cNvSpPr>
              <a:spLocks noChangeArrowheads="1"/>
            </p:cNvSpPr>
            <p:nvPr/>
          </p:nvSpPr>
          <p:spPr bwMode="auto">
            <a:xfrm>
              <a:off x="4649" y="-17"/>
              <a:ext cx="454" cy="588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3325" name="Rectangle 32"/>
            <p:cNvSpPr>
              <a:spLocks noChangeArrowheads="1"/>
            </p:cNvSpPr>
            <p:nvPr/>
          </p:nvSpPr>
          <p:spPr bwMode="auto">
            <a:xfrm>
              <a:off x="5148" y="-17"/>
              <a:ext cx="363" cy="588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50826" y="908050"/>
            <a:ext cx="574675" cy="579438"/>
            <a:chOff x="67" y="2158"/>
            <a:chExt cx="362" cy="365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67" y="2160"/>
              <a:ext cx="362" cy="363"/>
              <a:chOff x="548" y="1920"/>
              <a:chExt cx="1676" cy="1680"/>
            </a:xfrm>
          </p:grpSpPr>
          <p:sp>
            <p:nvSpPr>
              <p:cNvPr id="13319" name="Oval 9"/>
              <p:cNvSpPr>
                <a:spLocks noChangeArrowheads="1"/>
              </p:cNvSpPr>
              <p:nvPr/>
            </p:nvSpPr>
            <p:spPr bwMode="gray">
              <a:xfrm>
                <a:off x="548" y="1920"/>
                <a:ext cx="1676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13320" name="Freeform 10"/>
              <p:cNvSpPr>
                <a:spLocks/>
              </p:cNvSpPr>
              <p:nvPr/>
            </p:nvSpPr>
            <p:spPr bwMode="gray">
              <a:xfrm>
                <a:off x="760" y="1948"/>
                <a:ext cx="1294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sp>
          <p:nvSpPr>
            <p:cNvPr id="13318" name="Text Box 11"/>
            <p:cNvSpPr txBox="1">
              <a:spLocks noChangeArrowheads="1"/>
            </p:cNvSpPr>
            <p:nvPr/>
          </p:nvSpPr>
          <p:spPr bwMode="gray">
            <a:xfrm>
              <a:off x="158" y="2158"/>
              <a:ext cx="2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3200" b="1" dirty="0">
                  <a:latin typeface="EucrosiaUPC" pitchFamily="18" charset="-34"/>
                  <a:cs typeface="EucrosiaUPC" pitchFamily="18" charset="-34"/>
                </a:rPr>
                <a:t>1</a:t>
              </a:r>
              <a:endParaRPr lang="en-US" sz="3200" b="1" dirty="0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 rot="19162297">
            <a:off x="7346179" y="2325853"/>
            <a:ext cx="1224136" cy="12924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</a:rPr>
              <a:t>เดิม</a:t>
            </a:r>
            <a:endParaRPr lang="th-TH" sz="4400" b="1" dirty="0">
              <a:solidFill>
                <a:srgbClr val="FF0000"/>
              </a:solidFill>
            </a:endParaRPr>
          </a:p>
        </p:txBody>
      </p:sp>
      <p:grpSp>
        <p:nvGrpSpPr>
          <p:cNvPr id="6" name="Group 2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95536" y="609329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410989"/>
            <a:ext cx="8424862" cy="518636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h-TH" sz="2800" b="1" i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8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มติ ครม. 29 พ.ค. 50  -  ที่ นร 0505/ว 83 ลว. 30 พ.ค. 50</a:t>
            </a:r>
            <a:r>
              <a:rPr lang="th-TH" sz="28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8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**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1. การจัดหาพัสดุที่มีผลิตในประเทศ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dirty="0" smtClean="0">
                <a:solidFill>
                  <a:srgbClr val="990000"/>
                </a:solidFill>
                <a:latin typeface="EucrosiaUPC" pitchFamily="18" charset="-34"/>
                <a:cs typeface="EucrosiaUPC" pitchFamily="18" charset="-34"/>
              </a:rPr>
              <a:t>        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1.1 ให้หน่วยงานของรัฐใช้พัสดุที่ผลิตในประเทศ และ</a:t>
            </a:r>
            <a:r>
              <a:rPr lang="th-TH" sz="28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ถือปฏิบัติตาม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         ระเบียบหรือข้อบังคับว่าด้วยการพัสดุของหน่วยงานผู้ดำเนินการ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         ในส่วนที่เกี่ยวข้องอย่างเคร่งครัด</a:t>
            </a:r>
            <a:endParaRPr lang="en-US" sz="2800" b="1" i="1" dirty="0" smtClean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ถ้าไม่มีพัสดุที่ผลิตในประเทศ ให้จัดหาตามหลักเกณฑ์ปกติ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1.2 กรณีต่อไปนี้ ให้เสนอรัฐมนตรีพิจารณา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               </a:t>
            </a:r>
            <a:r>
              <a:rPr lang="th-TH" sz="2800" b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**</a:t>
            </a:r>
            <a:r>
              <a:rPr lang="th-TH" sz="2800" b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ถ้ามีพัสดุที่ผลิตในประเทศ แต่ไม่เพียงพอต่อความต้องการ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    ในประเทศ หรือมีน้อยราย หรือจำเป็นต้องใช้พัสดุที่ผลิตจากต่างประเทศ หรือจะต้องนำเข้าจากต่างประเทศในกรณีเป็นประโยชน์ยิ่งกว่า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4206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346" name="Rectangle 31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4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</a:t>
              </a:r>
              <a:r>
                <a:rPr lang="th-TH" sz="44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ใช้พัสดุที่ผลิตในประเทศ</a:t>
              </a:r>
            </a:p>
          </p:txBody>
        </p:sp>
        <p:sp>
          <p:nvSpPr>
            <p:cNvPr id="14347" name="Rectangle 32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4348" name="Rectangle 33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4349" name="Rectangle 34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67544" y="1341438"/>
            <a:ext cx="574675" cy="579437"/>
            <a:chOff x="385" y="2158"/>
            <a:chExt cx="362" cy="365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385" y="2160"/>
              <a:ext cx="362" cy="363"/>
              <a:chOff x="2016" y="1920"/>
              <a:chExt cx="1680" cy="1680"/>
            </a:xfrm>
          </p:grpSpPr>
          <p:sp>
            <p:nvSpPr>
              <p:cNvPr id="14344" name="Oval 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14345" name="Freeform 1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sp>
          <p:nvSpPr>
            <p:cNvPr id="14343" name="Text Box 11"/>
            <p:cNvSpPr txBox="1">
              <a:spLocks noChangeArrowheads="1"/>
            </p:cNvSpPr>
            <p:nvPr/>
          </p:nvSpPr>
          <p:spPr bwMode="gray">
            <a:xfrm>
              <a:off x="476" y="2158"/>
              <a:ext cx="2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3200" b="1">
                  <a:latin typeface="EucrosiaUPC" pitchFamily="18" charset="-34"/>
                  <a:cs typeface="EucrosiaUPC" pitchFamily="18" charset="-34"/>
                </a:rPr>
                <a:t>2</a:t>
              </a:r>
              <a:endParaRPr lang="en-US" sz="3200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 rot="19162297">
            <a:off x="7645296" y="345234"/>
            <a:ext cx="1224136" cy="11874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</a:rPr>
              <a:t>เดิม</a:t>
            </a:r>
            <a:endParaRPr lang="th-TH" sz="4400" b="1" dirty="0">
              <a:solidFill>
                <a:srgbClr val="FF0000"/>
              </a:solidFill>
            </a:endParaRPr>
          </a:p>
        </p:txBody>
      </p:sp>
      <p:grpSp>
        <p:nvGrpSpPr>
          <p:cNvPr id="5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95536" y="609329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412875"/>
            <a:ext cx="8640762" cy="122396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th-TH" b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i="1" dirty="0" smtClean="0">
                <a:latin typeface="EucrosiaUPC" pitchFamily="18" charset="-34"/>
                <a:cs typeface="EucrosiaUPC" pitchFamily="18" charset="-34"/>
              </a:rPr>
              <a:t>ข้อยกเว้น</a:t>
            </a:r>
            <a:r>
              <a:rPr lang="th-TH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การจัดหาที่มีวงเงินไม่สูง ให้เป็นความรับผิดชอบของ หัวหน้า </a:t>
            </a:r>
          </a:p>
          <a:p>
            <a:pPr eaLnBrk="1" hangingPunct="1">
              <a:buFontTx/>
              <a:buNone/>
            </a:pPr>
            <a:r>
              <a:rPr lang="th-TH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         หน่วยงานของรัฐ ที่จะพิจารณาอนุมัติได้ 2 กรณี ดังนี้</a:t>
            </a:r>
            <a:endParaRPr lang="th-TH" b="1" i="1" u="sng" dirty="0" smtClean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500063" y="2660650"/>
            <a:ext cx="8320409" cy="333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rgbClr val="000000"/>
                </a:solidFill>
                <a:latin typeface="EucrosiaUPC" pitchFamily="18" charset="-34"/>
                <a:cs typeface="EucrosiaUPC" pitchFamily="18" charset="-34"/>
              </a:rPr>
              <a:t>     1) เป็นการจัดหาอะไหล่ ที่จำเป็นต้องระบุยี่ห้อ คุณลักษณะเฉพาะ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rgbClr val="000000"/>
                </a:solidFill>
                <a:latin typeface="EucrosiaUPC" pitchFamily="18" charset="-34"/>
                <a:cs typeface="EucrosiaUPC" pitchFamily="18" charset="-34"/>
              </a:rPr>
              <a:t>         และ จำเป็นต้องนำเข้าจากต่างประเทศ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rgbClr val="000000"/>
                </a:solidFill>
                <a:latin typeface="EucrosiaUPC" pitchFamily="18" charset="-34"/>
                <a:cs typeface="EucrosiaUPC" pitchFamily="18" charset="-34"/>
              </a:rPr>
              <a:t>     2) เป็นการจัดหาที่มีวงเงินไม่เกิน 2 ล้านบาท หรือ ราคาพัสดุที่นำเข้า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rgbClr val="000000"/>
                </a:solidFill>
                <a:latin typeface="EucrosiaUPC" pitchFamily="18" charset="-34"/>
                <a:cs typeface="EucrosiaUPC" pitchFamily="18" charset="-34"/>
              </a:rPr>
              <a:t>         จากต่างประเทศมีราคาต่อหน่วยไม่เกิน 2 ล้านบาท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. 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ใช้พัสดุที่ผลิตจากต่างประเทศ หรือนำเข้าจากต่างประเทศ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chemeClr val="tx2"/>
                </a:solidFill>
                <a:latin typeface="EucrosiaUPC" pitchFamily="18" charset="-34"/>
                <a:cs typeface="EucrosiaUPC" pitchFamily="18" charset="-34"/>
              </a:rPr>
              <a:t>     หมายถึง </a:t>
            </a:r>
            <a:r>
              <a:rPr lang="th-TH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การใช้ หรือ การนำเข้าพัสดุที่ผลิตสำเร็จรูปแล้ว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chemeClr val="tx2"/>
                </a:solidFill>
                <a:latin typeface="EucrosiaUPC" pitchFamily="18" charset="-34"/>
                <a:cs typeface="EucrosiaUPC" pitchFamily="18" charset="-34"/>
              </a:rPr>
              <a:t>จาก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chemeClr val="tx2"/>
                </a:solidFill>
                <a:latin typeface="EucrosiaUPC" pitchFamily="18" charset="-34"/>
                <a:cs typeface="EucrosiaUPC" pitchFamily="18" charset="-34"/>
              </a:rPr>
              <a:t>     ต่างประเทศไม่ว่าจะนำเข้าโดยคู่สัญญาหรือบุคคลอื่นใด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5366" name="Rectangle 25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4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</a:t>
              </a:r>
              <a:r>
                <a:rPr lang="th-TH" sz="44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ใช้พัสดุที่ผลิตในประเทศ</a:t>
              </a:r>
            </a:p>
          </p:txBody>
        </p:sp>
        <p:sp>
          <p:nvSpPr>
            <p:cNvPr id="15367" name="Rectangle 26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5368" name="Rectangle 27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5369" name="Rectangle 28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9" name="Oval 8"/>
          <p:cNvSpPr/>
          <p:nvPr/>
        </p:nvSpPr>
        <p:spPr>
          <a:xfrm rot="19162297">
            <a:off x="7630030" y="231989"/>
            <a:ext cx="1224136" cy="12343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</a:rPr>
              <a:t>เดิม</a:t>
            </a:r>
            <a:endParaRPr lang="th-TH" sz="4400" b="1" dirty="0">
              <a:solidFill>
                <a:srgbClr val="FF0000"/>
              </a:solidFill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95536" y="609329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557338"/>
            <a:ext cx="8531225" cy="467995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th-TH" sz="35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พัสดุที่ผลิตในประเทศ</a:t>
            </a: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sz="3400" b="1" i="1" dirty="0" smtClean="0">
                <a:latin typeface="EucrosiaUPC" pitchFamily="18" charset="-34"/>
                <a:cs typeface="EucrosiaUPC" pitchFamily="18" charset="-34"/>
              </a:rPr>
              <a:t>หมายความว่า .......</a:t>
            </a:r>
          </a:p>
          <a:p>
            <a:pPr eaLnBrk="1" hangingPunct="1">
              <a:buFontTx/>
              <a:buNone/>
            </a:pPr>
            <a:endParaRPr lang="th-TH" sz="800" b="1" i="1" dirty="0" smtClean="0"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buFontTx/>
              <a:buNone/>
            </a:pP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        </a:t>
            </a:r>
            <a:r>
              <a:rPr lang="th-TH" sz="3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**</a:t>
            </a: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 ผลิตภัณฑ์ที่ผลิตสำเร็จรูปแล้ว โดยสถานที่ผลิตตั้งอยู่ในประเทศไทย </a:t>
            </a:r>
            <a:r>
              <a:rPr lang="th-TH" sz="3400" b="1" i="1" dirty="0" smtClean="0">
                <a:solidFill>
                  <a:srgbClr val="FF3300"/>
                </a:solidFill>
                <a:latin typeface="EucrosiaUPC" pitchFamily="18" charset="-34"/>
                <a:cs typeface="EucrosiaUPC" pitchFamily="18" charset="-34"/>
              </a:rPr>
              <a:t>(ระเบียบพัสดุ พ.ศ. 2535 ข้อ 5)</a:t>
            </a:r>
          </a:p>
          <a:p>
            <a:pPr eaLnBrk="1" hangingPunct="1">
              <a:buFontTx/>
              <a:buNone/>
            </a:pPr>
            <a:endParaRPr lang="th-TH" sz="800" b="1" dirty="0" smtClean="0">
              <a:solidFill>
                <a:srgbClr val="FF3300"/>
              </a:solidFill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buFontTx/>
              <a:buNone/>
            </a:pP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       </a:t>
            </a:r>
            <a:r>
              <a:rPr lang="th-TH" sz="3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** </a:t>
            </a: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หมายความรวมถึง ผลิตภัณฑ์ที่ได้จากการประกอบหรือขึ้นรูปในประเทศไทยด้วย </a:t>
            </a:r>
            <a:r>
              <a:rPr lang="th-TH" sz="3400" b="1" i="1" dirty="0" smtClean="0">
                <a:solidFill>
                  <a:srgbClr val="FF3300"/>
                </a:solidFill>
                <a:latin typeface="EucrosiaUPC" pitchFamily="18" charset="-34"/>
                <a:cs typeface="EucrosiaUPC" pitchFamily="18" charset="-34"/>
              </a:rPr>
              <a:t>(การวินิจฉัยของ </a:t>
            </a:r>
            <a:r>
              <a:rPr lang="th-TH" sz="3400" b="1" i="1" dirty="0" err="1" smtClean="0">
                <a:solidFill>
                  <a:srgbClr val="FF3300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r>
              <a:rPr lang="th-TH" sz="3400" b="1" i="1" dirty="0" smtClean="0">
                <a:solidFill>
                  <a:srgbClr val="FF3300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eaLnBrk="1" hangingPunct="1">
              <a:buFontTx/>
              <a:buNone/>
            </a:pPr>
            <a:endParaRPr lang="th-TH" sz="800" b="1" i="1" dirty="0" smtClean="0">
              <a:solidFill>
                <a:srgbClr val="FF3300"/>
              </a:solidFill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buFontTx/>
              <a:buNone/>
            </a:pP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</a:t>
            </a:r>
            <a:r>
              <a:rPr lang="th-TH" sz="34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** การตรวจสอบว่า พัสดุที่จะซื้อหรือจ้างทำมีผู้ผลิตหรือรับจ้าง</a:t>
            </a:r>
          </a:p>
          <a:p>
            <a:pPr eaLnBrk="1" hangingPunct="1">
              <a:buFontTx/>
              <a:buNone/>
            </a:pPr>
            <a:r>
              <a:rPr lang="th-TH" sz="34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ในประเทศไทยหรือไม่ ต้องตรวจสอบจาก </a:t>
            </a:r>
            <a:r>
              <a:rPr lang="th-TH" sz="34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กรมโรงงานอุตสาหกรรม</a:t>
            </a:r>
          </a:p>
        </p:txBody>
      </p:sp>
      <p:sp>
        <p:nvSpPr>
          <p:cNvPr id="16387" name="Rectangle 11"/>
          <p:cNvSpPr>
            <a:spLocks noChangeArrowheads="1"/>
          </p:cNvSpPr>
          <p:nvPr/>
        </p:nvSpPr>
        <p:spPr bwMode="auto">
          <a:xfrm>
            <a:off x="468709" y="1557338"/>
            <a:ext cx="2951163" cy="576262"/>
          </a:xfrm>
          <a:prstGeom prst="rect">
            <a:avLst/>
          </a:prstGeom>
          <a:noFill/>
          <a:ln w="38100" cmpd="dbl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437385" y="5589588"/>
            <a:ext cx="3167063" cy="576262"/>
          </a:xfrm>
          <a:prstGeom prst="rect">
            <a:avLst/>
          </a:prstGeom>
          <a:noFill/>
          <a:ln w="38100" cmpd="dbl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6391" name="Rectangle 19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44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พัสดุที่ผลิตในประเทศ</a:t>
              </a:r>
            </a:p>
          </p:txBody>
        </p:sp>
        <p:sp>
          <p:nvSpPr>
            <p:cNvPr id="16392" name="Rectangle 20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6393" name="Rectangle 21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6394" name="Rectangle 22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 rot="19162297">
            <a:off x="7432633" y="865279"/>
            <a:ext cx="1224136" cy="12773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</a:rPr>
              <a:t>เดิม</a:t>
            </a:r>
            <a:endParaRPr lang="th-TH" sz="4400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11560" y="1339424"/>
            <a:ext cx="7440522" cy="4825749"/>
            <a:chOff x="340" y="791"/>
            <a:chExt cx="4822" cy="3421"/>
          </a:xfrm>
        </p:grpSpPr>
        <p:sp>
          <p:nvSpPr>
            <p:cNvPr id="54287" name="AutoShape 15"/>
            <p:cNvSpPr>
              <a:spLocks noChangeArrowheads="1"/>
            </p:cNvSpPr>
            <p:nvPr/>
          </p:nvSpPr>
          <p:spPr bwMode="auto">
            <a:xfrm rot="3478406">
              <a:off x="1313" y="612"/>
              <a:ext cx="590" cy="1406"/>
            </a:xfrm>
            <a:prstGeom prst="curvedRightArrow">
              <a:avLst>
                <a:gd name="adj1" fmla="val 47661"/>
                <a:gd name="adj2" fmla="val 95322"/>
                <a:gd name="adj3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4288" name="AutoShape 14"/>
            <p:cNvSpPr>
              <a:spLocks noChangeArrowheads="1"/>
            </p:cNvSpPr>
            <p:nvPr/>
          </p:nvSpPr>
          <p:spPr bwMode="auto">
            <a:xfrm rot="19678961">
              <a:off x="4061" y="791"/>
              <a:ext cx="861" cy="1951"/>
            </a:xfrm>
            <a:prstGeom prst="curvedLeftArrow">
              <a:avLst>
                <a:gd name="adj1" fmla="val 45319"/>
                <a:gd name="adj2" fmla="val 90639"/>
                <a:gd name="adj3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4289" name="Rectangle 5"/>
            <p:cNvSpPr>
              <a:spLocks noChangeArrowheads="1"/>
            </p:cNvSpPr>
            <p:nvPr/>
          </p:nvSpPr>
          <p:spPr bwMode="auto">
            <a:xfrm>
              <a:off x="2155" y="981"/>
              <a:ext cx="1723" cy="635"/>
            </a:xfrm>
            <a:prstGeom prst="rect">
              <a:avLst/>
            </a:prstGeom>
            <a:solidFill>
              <a:srgbClr val="FF99CC"/>
            </a:solidFill>
            <a:ln w="38100" cmpd="dbl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3200" b="1">
                  <a:latin typeface="EucrosiaUPC" pitchFamily="18" charset="-34"/>
                  <a:cs typeface="EucrosiaUPC" pitchFamily="18" charset="-34"/>
                </a:rPr>
                <a:t>มติคณะรัฐมนตรี</a:t>
              </a:r>
            </a:p>
            <a:p>
              <a:pPr algn="ctr"/>
              <a:r>
                <a:rPr lang="th-TH" sz="3200" b="1">
                  <a:latin typeface="EucrosiaUPC" pitchFamily="18" charset="-34"/>
                  <a:cs typeface="EucrosiaUPC" pitchFamily="18" charset="-34"/>
                </a:rPr>
                <a:t>22 มกราคม 2551</a:t>
              </a:r>
            </a:p>
          </p:txBody>
        </p:sp>
        <p:sp>
          <p:nvSpPr>
            <p:cNvPr id="54290" name="Rectangle 6"/>
            <p:cNvSpPr>
              <a:spLocks noChangeArrowheads="1"/>
            </p:cNvSpPr>
            <p:nvPr/>
          </p:nvSpPr>
          <p:spPr bwMode="auto">
            <a:xfrm>
              <a:off x="340" y="1762"/>
              <a:ext cx="3674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th-TH" b="1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เห็นชอบตามข้อเสนอของกระทรวงทรัพยากรธรรมชาติ</a:t>
              </a:r>
            </a:p>
            <a:p>
              <a:r>
                <a:rPr lang="th-TH" b="1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และสิ่งแวดล้อม เรื่อง การจัดซื้อจัดจ้างสินค้าและบริการ</a:t>
              </a:r>
            </a:p>
            <a:p>
              <a:r>
                <a:rPr lang="th-TH" b="1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ที่เป็นมิตรกับสิ่งแวดล้อมของภาครัฐ</a:t>
              </a:r>
            </a:p>
          </p:txBody>
        </p:sp>
        <p:sp>
          <p:nvSpPr>
            <p:cNvPr id="54291" name="Rectangle 7"/>
            <p:cNvSpPr>
              <a:spLocks noChangeArrowheads="1"/>
            </p:cNvSpPr>
            <p:nvPr/>
          </p:nvSpPr>
          <p:spPr bwMode="auto">
            <a:xfrm>
              <a:off x="807" y="2761"/>
              <a:ext cx="4355" cy="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thaiDist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มอบหมายให้กระทรวงการคลัง (กรมบัญชีกลาง) รับไปพิจารณา</a:t>
              </a:r>
            </a:p>
            <a:p>
              <a:pPr algn="thaiDist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ปรับปรุงระเบียบพัสดุฯ 35  เพื่อให้การใช้มาตรการตามแผนการ</a:t>
              </a:r>
            </a:p>
            <a:p>
              <a:pPr algn="thaiDist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จัดซื้อจัดจ้างสินค้าและบริการที่เป็นมิตรกับสิ่งแวดล้อมของภาครัฐ</a:t>
              </a:r>
            </a:p>
            <a:p>
              <a:pPr algn="thaiDist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และ (ร่าง) แผนส่งเสริมการจัดซื้อจัดจ้างสินค้าและบริการที่เป็นมิตร</a:t>
              </a:r>
            </a:p>
            <a:p>
              <a:pPr algn="thaiDist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กับสิ่งแวดล้อมของภาครัฐ พ.ศ. 2551 – 2554 มีความสอดคล้องกัน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4282" name="Rectangle 24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5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การจัดซื้อจัดจ้างสินค้าและบริการ</a:t>
              </a:r>
            </a:p>
            <a:p>
              <a:pPr algn="ctr"/>
              <a:r>
                <a:rPr lang="th-TH" sz="35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ที่เป็นมิตรกับสิ่งแวดล้อมของภาครัฐ</a:t>
              </a:r>
            </a:p>
          </p:txBody>
        </p:sp>
        <p:sp>
          <p:nvSpPr>
            <p:cNvPr id="54283" name="Rectangle 25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4284" name="Rectangle 26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4285" name="Rectangle 27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 rot="19162297">
            <a:off x="7619384" y="860796"/>
            <a:ext cx="1224136" cy="11874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</a:rPr>
              <a:t>เดิม</a:t>
            </a:r>
            <a:endParaRPr lang="th-TH" sz="4000" b="1" dirty="0">
              <a:solidFill>
                <a:srgbClr val="FF0000"/>
              </a:solidFill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3061221" y="1340768"/>
            <a:ext cx="574675" cy="579438"/>
            <a:chOff x="385" y="2158"/>
            <a:chExt cx="362" cy="365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385" y="2160"/>
              <a:ext cx="362" cy="363"/>
              <a:chOff x="2016" y="1920"/>
              <a:chExt cx="1680" cy="1680"/>
            </a:xfrm>
          </p:grpSpPr>
          <p:sp>
            <p:nvSpPr>
              <p:cNvPr id="30" name="Oval 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 b="0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1800" b="0"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sp>
          <p:nvSpPr>
            <p:cNvPr id="29" name="Text Box 11"/>
            <p:cNvSpPr txBox="1">
              <a:spLocks noChangeArrowheads="1"/>
            </p:cNvSpPr>
            <p:nvPr/>
          </p:nvSpPr>
          <p:spPr bwMode="gray">
            <a:xfrm>
              <a:off x="475" y="2158"/>
              <a:ext cx="2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3200" dirty="0" smtClean="0">
                  <a:latin typeface="EucrosiaUPC" pitchFamily="18" charset="-34"/>
                  <a:cs typeface="EucrosiaUPC" pitchFamily="18" charset="-34"/>
                </a:rPr>
                <a:t>1</a:t>
              </a:r>
              <a:endParaRPr lang="en-US" sz="3200" dirty="0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95536" y="609329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23850" y="333375"/>
            <a:ext cx="8569325" cy="6262688"/>
            <a:chOff x="204" y="210"/>
            <a:chExt cx="5398" cy="3945"/>
          </a:xfrm>
        </p:grpSpPr>
        <p:sp>
          <p:nvSpPr>
            <p:cNvPr id="55311" name="Rectangle 4"/>
            <p:cNvSpPr>
              <a:spLocks noChangeArrowheads="1"/>
            </p:cNvSpPr>
            <p:nvPr/>
          </p:nvSpPr>
          <p:spPr bwMode="auto">
            <a:xfrm>
              <a:off x="204" y="210"/>
              <a:ext cx="5398" cy="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2" name="Rectangle 7"/>
            <p:cNvSpPr>
              <a:spLocks noChangeArrowheads="1"/>
            </p:cNvSpPr>
            <p:nvPr/>
          </p:nvSpPr>
          <p:spPr bwMode="auto">
            <a:xfrm>
              <a:off x="340" y="799"/>
              <a:ext cx="5261" cy="3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                                           </a:t>
              </a:r>
              <a:r>
                <a:rPr lang="th-TH" sz="28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** </a:t>
              </a:r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ขอให้ส่วนราชการภายใต้ระเบียบพัสดุฯ 35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                                             </a:t>
              </a:r>
              <a:r>
                <a:rPr lang="th-TH" sz="2800" b="1" i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จัดซื้อ</a:t>
              </a:r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จัดจ้างสินค้าและบริการที่เป็นมิตรกับ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                                             </a:t>
              </a:r>
              <a:r>
                <a:rPr lang="th-TH" sz="2800" b="1" i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สิ่งแวดล้อม </a:t>
              </a:r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ตามแผนการจัดซื้อจัดจ้างสินค้า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                                             </a:t>
              </a:r>
              <a:r>
                <a:rPr lang="th-TH" sz="2800" b="1" i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และ</a:t>
              </a:r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บริการที่เป็นมิตรกับสิ่งแวดล้อมของ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                                             </a:t>
              </a:r>
              <a:r>
                <a:rPr lang="th-TH" sz="2800" b="1" i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หน่วยงาน</a:t>
              </a:r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ภาครัฐ และ (ร่าง) แผนส่งเสริม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การจัดซื้อจัดจ้างสินค้าและบริการที่เป็นมิตรกับสิ่งแวดล้อมของภาครัฐ พ.ศ.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2551 – 2554 ของกระทรวงทรัพยากรธรรมชาติและสิ่งแวดล้อม</a:t>
              </a:r>
            </a:p>
            <a:p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   ** สินค้าและบริการใดที่จะต้องจัดซื้อจัดจ้างตาม</a:t>
              </a:r>
              <a:r>
                <a:rPr lang="th-TH" sz="2800" b="1" i="1" u="sng" dirty="0">
                  <a:solidFill>
                    <a:srgbClr val="6600CC"/>
                  </a:solidFill>
                  <a:latin typeface="EucrosiaUPC" pitchFamily="18" charset="-34"/>
                  <a:cs typeface="EucrosiaUPC" pitchFamily="18" charset="-34"/>
                </a:rPr>
                <a:t>เกณฑ์ข้อกำหนดที่เป็นมิตร</a:t>
              </a:r>
            </a:p>
            <a:p>
              <a:r>
                <a:rPr lang="th-TH" sz="2800" b="1" i="1" u="sng" dirty="0">
                  <a:solidFill>
                    <a:srgbClr val="6600CC"/>
                  </a:solidFill>
                  <a:latin typeface="EucrosiaUPC" pitchFamily="18" charset="-34"/>
                  <a:cs typeface="EucrosiaUPC" pitchFamily="18" charset="-34"/>
                </a:rPr>
                <a:t>กับสิ่งแวดล้อม</a:t>
              </a:r>
              <a:r>
                <a:rPr lang="th-TH" sz="2800" b="1" i="1" u="sng" dirty="0"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2800" b="1" i="1" u="sng" dirty="0">
                  <a:solidFill>
                    <a:srgbClr val="006600"/>
                  </a:solidFill>
                  <a:latin typeface="EucrosiaUPC" pitchFamily="18" charset="-34"/>
                  <a:cs typeface="EucrosiaUPC" pitchFamily="18" charset="-34"/>
                </a:rPr>
                <a:t>หรือได้รับฉลากเขียว</a:t>
              </a:r>
              <a:r>
                <a:rPr lang="th-TH" sz="2800" b="1" i="1" u="sng" dirty="0"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2800" b="1" i="1" u="sng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หรือได้รับใบไม้เขียว</a:t>
              </a:r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 ให้ดำเนินการตาม</a:t>
              </a:r>
            </a:p>
            <a:p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คู่มือการจัดซื้อจัดจ้างสินค้าและบริการที่เป็นมิตรกับสิ่งแวดล้อมของกรม</a:t>
              </a:r>
            </a:p>
            <a:p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ควบคุมมลพิษ และอยู่ภายใต้บังคับระเบียบพัสดุฯ 35 ข้อ 16 และต้องไม่ขัดหรือ</a:t>
              </a:r>
            </a:p>
            <a:p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แย้งกับระเบียบพัสดุฯ 35 **</a:t>
              </a:r>
            </a:p>
          </p:txBody>
        </p:sp>
        <p:sp>
          <p:nvSpPr>
            <p:cNvPr id="55313" name="Rectangle 6"/>
            <p:cNvSpPr>
              <a:spLocks noChangeArrowheads="1"/>
            </p:cNvSpPr>
            <p:nvPr/>
          </p:nvSpPr>
          <p:spPr bwMode="auto">
            <a:xfrm>
              <a:off x="597" y="844"/>
              <a:ext cx="1875" cy="1271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th-TH" sz="28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หนังสือกรมบัญชีกลาง</a:t>
              </a:r>
            </a:p>
            <a:p>
              <a:pPr algn="ctr"/>
              <a:r>
                <a:rPr lang="th-TH" sz="28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ด่วนที่สุด ที่ กค (กวพ)</a:t>
              </a:r>
            </a:p>
            <a:p>
              <a:pPr algn="ctr"/>
              <a:r>
                <a:rPr lang="th-TH" sz="28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0421.3/ว 287</a:t>
              </a:r>
            </a:p>
            <a:p>
              <a:pPr algn="ctr"/>
              <a:r>
                <a:rPr lang="th-TH" sz="28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ลงวันที่ 29 ส.ค. 2551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0" y="4206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5306" name="Rectangle 20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5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การจัดซื้อจัดจ้างสินค้าและบริการ</a:t>
              </a:r>
            </a:p>
            <a:p>
              <a:pPr algn="ctr"/>
              <a:r>
                <a:rPr lang="th-TH" sz="35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ที่เป็นมิตรกับสิ่งแวดล้อมของภาครัฐ</a:t>
              </a:r>
            </a:p>
          </p:txBody>
        </p:sp>
        <p:sp>
          <p:nvSpPr>
            <p:cNvPr id="55307" name="Rectangle 21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8" name="Rectangle 22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9" name="Rectangle 23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11560" y="1340768"/>
            <a:ext cx="574675" cy="579438"/>
            <a:chOff x="385" y="2158"/>
            <a:chExt cx="362" cy="365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385" y="2160"/>
              <a:ext cx="362" cy="363"/>
              <a:chOff x="2016" y="1920"/>
              <a:chExt cx="1680" cy="1680"/>
            </a:xfrm>
          </p:grpSpPr>
          <p:sp>
            <p:nvSpPr>
              <p:cNvPr id="55304" name="Oval 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 b="0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55305" name="Freeform 1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1800" b="0"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sp>
          <p:nvSpPr>
            <p:cNvPr id="55303" name="Text Box 11"/>
            <p:cNvSpPr txBox="1">
              <a:spLocks noChangeArrowheads="1"/>
            </p:cNvSpPr>
            <p:nvPr/>
          </p:nvSpPr>
          <p:spPr bwMode="gray">
            <a:xfrm>
              <a:off x="476" y="2158"/>
              <a:ext cx="2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3200">
                  <a:latin typeface="EucrosiaUPC" pitchFamily="18" charset="-34"/>
                  <a:cs typeface="EucrosiaUPC" pitchFamily="18" charset="-34"/>
                </a:rPr>
                <a:t>2</a:t>
              </a:r>
              <a:endParaRPr lang="en-US" sz="3200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 rot="19162297">
            <a:off x="7656803" y="304312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</a:rPr>
              <a:t>เดิม</a:t>
            </a:r>
            <a:endParaRPr lang="th-TH" sz="4000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468313" y="2203451"/>
            <a:ext cx="3960812" cy="3529806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4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ชั้นของการขอตั้ง</a:t>
            </a:r>
          </a:p>
          <a:p>
            <a:pPr algn="ctr"/>
            <a:r>
              <a:rPr lang="th-TH" sz="4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งบประมาณ</a:t>
            </a:r>
            <a:endParaRPr lang="th-TH" sz="4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- </a:t>
            </a:r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งานซื้อ / จ้าง ทั่วไป</a:t>
            </a:r>
          </a:p>
          <a:p>
            <a:endParaRPr lang="th-TH" sz="1400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- งานจ้างก่อสร้าง</a:t>
            </a:r>
          </a:p>
          <a:p>
            <a:r>
              <a:rPr lang="th-TH" sz="4000" b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</a:t>
            </a:r>
            <a:r>
              <a:rPr lang="en-US" sz="4000" b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40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Conceptual design</a:t>
            </a:r>
            <a:r>
              <a:rPr lang="th-TH" sz="4000" b="1" i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5123" name="Rectangle 11"/>
          <p:cNvSpPr>
            <a:spLocks noChangeArrowheads="1"/>
          </p:cNvSpPr>
          <p:nvPr/>
        </p:nvSpPr>
        <p:spPr bwMode="auto">
          <a:xfrm>
            <a:off x="4859338" y="2203451"/>
            <a:ext cx="3816350" cy="3529806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Courier New" pitchFamily="49" charset="0"/>
              <a:buChar char="o"/>
            </a:pPr>
            <a:r>
              <a:rPr lang="th-TH" sz="4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sz="4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ชั้นการ</a:t>
            </a:r>
            <a:r>
              <a:rPr lang="th-TH" sz="4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จัดหา</a:t>
            </a:r>
            <a:endParaRPr lang="th-TH" sz="4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2000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- </a:t>
            </a:r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งานซื้อ / จ้าง ทั่วไป</a:t>
            </a:r>
          </a:p>
          <a:p>
            <a:endParaRPr lang="th-TH" sz="1400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- งานจ้างก่อสร้าง</a:t>
            </a:r>
          </a:p>
          <a:p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</a:t>
            </a:r>
            <a:r>
              <a:rPr lang="en-US" sz="40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Detail design</a:t>
            </a:r>
            <a:endParaRPr lang="th-TH" sz="4000" b="1" i="1" dirty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3419475" y="1412875"/>
            <a:ext cx="2232025" cy="792163"/>
          </a:xfrm>
          <a:prstGeom prst="rect">
            <a:avLst/>
          </a:prstGeom>
          <a:solidFill>
            <a:srgbClr val="FFC000">
              <a:alpha val="54901"/>
            </a:srgbClr>
          </a:solidFill>
          <a:ln w="38100" cmpd="dbl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anchor="ctr"/>
          <a:lstStyle/>
          <a:p>
            <a:pPr algn="ctr"/>
            <a:r>
              <a:rPr lang="en-US" sz="5000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Spec.</a:t>
            </a:r>
            <a:endParaRPr lang="th-TH" sz="5000" i="1" dirty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4206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127" name="Rectangle 1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รายละเอียด</a:t>
              </a:r>
              <a:r>
                <a:rPr lang="th-TH" sz="36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หรือคุณ</a:t>
              </a:r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ลักษณะเฉพาะ</a:t>
              </a:r>
            </a:p>
            <a:p>
              <a:pPr algn="ctr"/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ที่หน่วยงานจัดทำในขั้นตอนการตั้งงบประมาณ</a:t>
              </a:r>
              <a:endParaRPr lang="th-TH" sz="3600" b="1" dirty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128" name="Rectangle 1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129" name="Rectangle 1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130" name="Rectangle 17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475369" y="5786100"/>
            <a:ext cx="6336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สามารถนำมาใช้ประกอบการจัดทำ </a:t>
            </a:r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ของหน่วยงานได้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34491</TotalTime>
  <Words>29958</Words>
  <Application>Microsoft Office PowerPoint</Application>
  <PresentationFormat>นำเสนอทางหน้าจอ (4:3)</PresentationFormat>
  <Paragraphs>4403</Paragraphs>
  <Slides>351</Slides>
  <Notes>37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351</vt:i4>
      </vt:variant>
    </vt:vector>
  </HeadingPairs>
  <TitlesOfParts>
    <vt:vector size="353" baseType="lpstr">
      <vt:lpstr>ชุดรูปแบบของ Office</vt:lpstr>
      <vt:lpstr>ภาพนิ่ง</vt:lpstr>
      <vt:lpstr>ภาพนิ่ง 1</vt:lpstr>
      <vt:lpstr>ภาพนิ่ง 2</vt:lpstr>
      <vt:lpstr>ภาพนิ่ง 3</vt:lpstr>
      <vt:lpstr>หลักการและเหตุผล</vt:lpstr>
      <vt:lpstr>การบังคับใช้</vt:lpstr>
      <vt:lpstr>ภาพนิ่ง 6</vt:lpstr>
      <vt:lpstr>ภาพนิ่ง 7</vt:lpstr>
      <vt:lpstr>หนังสือคณะกรรมการวินิจฉัยปัญหาการจัดซื้อจัดจ้างและการบริหารพัสดุภาครัฐ ด่วนที่สุด ที่ กค 0405.2/ว 452 ลว. 28 พ.ย. 60</vt:lpstr>
      <vt:lpstr>โครงสร้าง พ.ร.บ. จัดซื้อจัดจ้างฯ</vt:lpstr>
      <vt:lpstr>โครงสร้าง พ.ร.บ. จัดซื้อจัดจ้าง</vt:lpstr>
      <vt:lpstr>โครงสร้าง พ.ร.บ. จัดซื้อจัดจ้าง</vt:lpstr>
      <vt:lpstr> กฎกระทรวง</vt:lpstr>
      <vt:lpstr> กฎกระทรวง</vt:lpstr>
      <vt:lpstr>โครงสร้างระเบียบกระทรวงการคลังว่าด้วยการจัดซื้อจัดจ้างและการบริหารพัสดุภาครัฐ พ.ศ. 2560</vt:lpstr>
      <vt:lpstr>โครงสร้างระเบียบกระทรวงการคลังว่าด้วยการจัดซื้อจัดจ้างและการบริหารพัสดุภาครัฐ พ.ศ. ๒๕๖๐</vt:lpstr>
      <vt:lpstr>โครงสร้างระเบียบกระทรวงการคลังว่าด้วยการจัดซื้อจัดจ้างและการบริหารพัสดุภาครัฐ พ.ศ. 2560</vt:lpstr>
      <vt:lpstr> ประกาศ</vt:lpstr>
      <vt:lpstr> ประกาศ</vt:lpstr>
      <vt:lpstr> ประกาศ</vt:lpstr>
      <vt:lpstr> ประกาศ</vt:lpstr>
      <vt:lpstr> ประกาศ</vt:lpstr>
      <vt:lpstr>นิยาม</vt:lpstr>
      <vt:lpstr>  “การจัดซื้อจัดจ้าง” การดำเนินการเพื่อให้ได้มาซึ่งพัสดุ</vt:lpstr>
      <vt:lpstr>  ค่าใช้จ่ายที่ไม่ต้องดำเนินการตาม พ.ร.บ.</vt:lpstr>
      <vt:lpstr>  ค่าใช้จ่ายที่ไม่ต้องดำเนินการตาม พ.ร.บ.</vt:lpstr>
      <vt:lpstr>  ค่าใช้จ่ายในการบริหารงานของหน่วยงานของรัฐ ที่ไม่ต้องดำเนินการตาม พ.ร.บ.</vt:lpstr>
      <vt:lpstr>ภาพนิ่ง 27</vt:lpstr>
      <vt:lpstr>ภาพนิ่ง 28</vt:lpstr>
      <vt:lpstr>ภาพนิ่ง 29</vt:lpstr>
      <vt:lpstr>  แนวทางปฏิบัติในการจัดหาผู้ให้บริการด้านสาธารณูปโภค หนังสือ ด่วนที่สุด ที่ กค (กวจ) 0405.2/ว 260 ลว. 5 มิ.ย. 2561</vt:lpstr>
      <vt:lpstr>ภาพนิ่ง 31</vt:lpstr>
      <vt:lpstr>  “สินค้า”</vt:lpstr>
      <vt:lpstr>  “งานบริการ”</vt:lpstr>
      <vt:lpstr>“งานก่อสร้าง”</vt:lpstr>
      <vt:lpstr> ซ้อมความเข้าใจ ความหมาย “งานก่อสร้าง”</vt:lpstr>
      <vt:lpstr> ซ้อมความเข้าใจความหมาย “งานก่อสร้าง”</vt:lpstr>
      <vt:lpstr> ซ้อมความเข้าใจ ความหมาย “งานก่อสร้าง”</vt:lpstr>
      <vt:lpstr> ซ้อมความเข้าใจความหมาย “งานก่อสร้าง”</vt:lpstr>
      <vt:lpstr> ซ้อมความเข้าใจความหมาย “งานก่อสร้าง”</vt:lpstr>
      <vt:lpstr>ภาพนิ่ง 40</vt:lpstr>
      <vt:lpstr>ภาพนิ่ง 41</vt:lpstr>
      <vt:lpstr>“ราคากลาง” ราคาเพื่อใช้เป็นฐานสำหรับเปรียบเทียบราคาที่ผู้ยื่นข้อเสนอได้ยื่นเสนอไว้ซึ่งสามารถจัดซื้อจัดจ้างได้จริงตามลำดับ ดังต่อไปนี้</vt:lpstr>
      <vt:lpstr>ภาพนิ่ง 43</vt:lpstr>
      <vt:lpstr>“หน่วยงานของรัฐ”</vt:lpstr>
      <vt:lpstr>           “หัวหน้าหน่วยงานของรัฐ”</vt:lpstr>
      <vt:lpstr>ภาพนิ่ง 46</vt:lpstr>
      <vt:lpstr>ภาพนิ่ง 47</vt:lpstr>
      <vt:lpstr>ภาพนิ่ง 48</vt:lpstr>
      <vt:lpstr>ภาพนิ่ง 49</vt:lpstr>
      <vt:lpstr>ภาพนิ่ง 50</vt:lpstr>
      <vt:lpstr> ซ้อมความเข้าใจแนวทางปฏิบัติเกี่ยวกับการจัดซื้อจัดจ้างพัสดุ เพื่อการวิจัยและพัฒนา หรือการให้บริการทางวิชาการ</vt:lpstr>
      <vt:lpstr> ซ้อมความเข้าใจแนวทางปฏิบัติเกี่ยวกับการจัดซื้อจัดจ้างพัสดุ เพื่อการวิจัยและพัฒนา หรือการให้บริการทางวิชาการ</vt:lpstr>
      <vt:lpstr>ภาพนิ่ง 53</vt:lpstr>
      <vt:lpstr>ภาพนิ่ง 54</vt:lpstr>
      <vt:lpstr>ภาพนิ่ง 55</vt:lpstr>
      <vt:lpstr>ภาพนิ่ง 56</vt:lpstr>
      <vt:lpstr>ภาพนิ่ง 57</vt:lpstr>
      <vt:lpstr>ภาพนิ่ง 58</vt:lpstr>
      <vt:lpstr>การจัดทำแผน การจัดซื้อจัดจ้างประจำปี</vt:lpstr>
      <vt:lpstr>ภาพนิ่ง 60</vt:lpstr>
      <vt:lpstr>ภาพนิ่ง 61</vt:lpstr>
      <vt:lpstr>ภาพนิ่ง 62</vt:lpstr>
      <vt:lpstr>ภาพนิ่ง 63</vt:lpstr>
      <vt:lpstr>ภาพนิ่ง 64</vt:lpstr>
      <vt:lpstr>ภาพนิ่ง 65</vt:lpstr>
      <vt:lpstr>ภาพนิ่ง 66</vt:lpstr>
      <vt:lpstr>ภาพนิ่ง 67</vt:lpstr>
      <vt:lpstr>ภาพนิ่ง 68</vt:lpstr>
      <vt:lpstr>ภาพนิ่ง 69</vt:lpstr>
      <vt:lpstr>การจัดทำ รายงานขอซื้อหรือขอจ้าง</vt:lpstr>
      <vt:lpstr>ภาพนิ่ง 71</vt:lpstr>
      <vt:lpstr>ภาพนิ่ง 72</vt:lpstr>
      <vt:lpstr>ภาพนิ่ง 73</vt:lpstr>
      <vt:lpstr>ภาพนิ่ง 74</vt:lpstr>
      <vt:lpstr>ภาพนิ่ง 75</vt:lpstr>
      <vt:lpstr>ภาพนิ่ง 76</vt:lpstr>
      <vt:lpstr>ภาพนิ่ง 77</vt:lpstr>
      <vt:lpstr>ภาพนิ่ง 78</vt:lpstr>
      <vt:lpstr>ภาพนิ่ง 79</vt:lpstr>
      <vt:lpstr>การจัดทำขอบเขตของงาน หรือรายละเอียดคุณลักษณะเฉพาะ  หรือแบบรูปรายการงานก่อสร้าง</vt:lpstr>
      <vt:lpstr> ประเด็นศึกษา</vt:lpstr>
      <vt:lpstr>ภาพนิ่ง 82</vt:lpstr>
      <vt:lpstr>ภาพนิ่ง 83</vt:lpstr>
      <vt:lpstr>ภาพนิ่ง 84</vt:lpstr>
      <vt:lpstr>ภาพนิ่ง 85</vt:lpstr>
      <vt:lpstr>ภาพนิ่ง 86</vt:lpstr>
      <vt:lpstr>ภาพนิ่ง 87</vt:lpstr>
      <vt:lpstr>ภาพนิ่ง 88</vt:lpstr>
      <vt:lpstr>ภาพนิ่ง 89</vt:lpstr>
      <vt:lpstr>ภาพนิ่ง 90</vt:lpstr>
      <vt:lpstr>ภาพนิ่ง 91</vt:lpstr>
      <vt:lpstr>ภาพนิ่ง 92</vt:lpstr>
      <vt:lpstr>ภาพนิ่ง 93</vt:lpstr>
      <vt:lpstr>ภาพนิ่ง 94</vt:lpstr>
      <vt:lpstr>ภาพนิ่ง 95</vt:lpstr>
      <vt:lpstr>ภาพนิ่ง 96</vt:lpstr>
      <vt:lpstr>ภาพนิ่ง 97</vt:lpstr>
      <vt:lpstr>ภาพนิ่ง 98</vt:lpstr>
      <vt:lpstr>ภาพนิ่ง 99</vt:lpstr>
      <vt:lpstr>ภาพนิ่ง 100</vt:lpstr>
      <vt:lpstr>ภาพนิ่ง 101</vt:lpstr>
      <vt:lpstr>ภาพนิ่ง 102</vt:lpstr>
      <vt:lpstr>ภาพนิ่ง 103</vt:lpstr>
      <vt:lpstr>ภาพนิ่ง 104</vt:lpstr>
      <vt:lpstr>ภาพนิ่ง 105</vt:lpstr>
      <vt:lpstr>ภาพนิ่ง 106</vt:lpstr>
      <vt:lpstr>ภาพนิ่ง 107</vt:lpstr>
      <vt:lpstr>ภาพนิ่ง 108</vt:lpstr>
      <vt:lpstr>ภาพนิ่ง 109</vt:lpstr>
      <vt:lpstr>ภาพนิ่ง 110</vt:lpstr>
      <vt:lpstr>ภาพนิ่ง 111</vt:lpstr>
      <vt:lpstr>ภาพนิ่ง 112</vt:lpstr>
      <vt:lpstr>ภาพนิ่ง 113</vt:lpstr>
      <vt:lpstr>ภาพนิ่ง 114</vt:lpstr>
      <vt:lpstr>ภาพนิ่ง 115</vt:lpstr>
      <vt:lpstr>ภาพนิ่ง 116</vt:lpstr>
      <vt:lpstr>ภาพนิ่ง 117</vt:lpstr>
      <vt:lpstr>ภาพนิ่ง 118</vt:lpstr>
      <vt:lpstr>ภาพนิ่ง 119</vt:lpstr>
      <vt:lpstr>ประกาศจ้างติดตั้งระบบสุขาภิบาลและป้องกันอัคคีภัย ต้องไม่กำหนดแยกรายชนิดผลงาน</vt:lpstr>
      <vt:lpstr>ภาพนิ่ง 121</vt:lpstr>
      <vt:lpstr>ภาพนิ่ง 122</vt:lpstr>
      <vt:lpstr>ระเบียบกระทรวงการคลัง ว่าด้วยการรับเงินหรือทรัพย์สิน ที่มีผู้บริจาคให้ทางราชการ พ.ศ. 2526 </vt:lpstr>
      <vt:lpstr>แนวทางปฏิบัติในการรับของแถม</vt:lpstr>
      <vt:lpstr>แนวทางปฏิบัติในการรับของแถม</vt:lpstr>
      <vt:lpstr>เงื่อนไขในการจัดซื้อจัดจ้าง</vt:lpstr>
      <vt:lpstr>ภาพนิ่ง 127</vt:lpstr>
      <vt:lpstr>ผลของการกำหนด Spec. / คุณสมบัติ / เงื่อนไข</vt:lpstr>
      <vt:lpstr>การจัดทำราคากลาง</vt:lpstr>
      <vt:lpstr> ประเด็นศึกษา</vt:lpstr>
      <vt:lpstr> กฎหมาย ประกาศ ระเบียบ และหลักเกณฑ์ที่เกี่ยวข้อง</vt:lpstr>
      <vt:lpstr>ภาพนิ่ง 132</vt:lpstr>
      <vt:lpstr>ภาพนิ่ง 133</vt:lpstr>
      <vt:lpstr>ภาพนิ่ง 134</vt:lpstr>
      <vt:lpstr> ราคากลาง จะจัดทำเมื่อใด ?</vt:lpstr>
      <vt:lpstr> ผู้มีหน้าที่จัดทำราคากลาง ?</vt:lpstr>
      <vt:lpstr> ผู้มีหน้าที่จัดทำราคากลาง ?</vt:lpstr>
      <vt:lpstr> ผู้มีหน้าที่จัดทำราคากลาง ?</vt:lpstr>
      <vt:lpstr> ผู้มีหน้าที่จัดทำราคากลาง ?</vt:lpstr>
      <vt:lpstr>“ราคากลาง” ราคาเพื่อใช้เป็นฐานสำหรับเปรียบเทียบราคาที่ผู้ยื่นข้อเสนอได้ยื่นเสนอไว้ซึ่งสามารถจัดซื้อจัดจ้างได้จริงตามลำดับ ดังต่อไปนี้</vt:lpstr>
      <vt:lpstr>ภาพนิ่ง 141</vt:lpstr>
      <vt:lpstr>ภาพนิ่ง 142</vt:lpstr>
      <vt:lpstr>ภาพนิ่ง 143</vt:lpstr>
      <vt:lpstr>ภาพนิ่ง 144</vt:lpstr>
      <vt:lpstr>ภาพนิ่ง 145</vt:lpstr>
      <vt:lpstr>ภาพนิ่ง 146</vt:lpstr>
      <vt:lpstr>ภาพนิ่ง 147</vt:lpstr>
      <vt:lpstr>ภาพนิ่ง 148</vt:lpstr>
      <vt:lpstr>ภาพนิ่ง 149</vt:lpstr>
      <vt:lpstr>ภาพนิ่ง 150</vt:lpstr>
      <vt:lpstr>ภาพนิ่ง 151</vt:lpstr>
      <vt:lpstr>ภาพนิ่ง 152</vt:lpstr>
      <vt:lpstr>ภาพนิ่ง 153</vt:lpstr>
      <vt:lpstr>ภาพนิ่ง 154</vt:lpstr>
      <vt:lpstr>ภาพนิ่ง 155</vt:lpstr>
      <vt:lpstr> การประกาศราคากลาง ทำอย่างไร ?</vt:lpstr>
      <vt:lpstr>ภาพนิ่ง 157</vt:lpstr>
      <vt:lpstr>ภาพนิ่ง 158</vt:lpstr>
      <vt:lpstr>ภาพนิ่ง 159</vt:lpstr>
      <vt:lpstr>ภาพนิ่ง 160</vt:lpstr>
      <vt:lpstr>ภาพนิ่ง 161</vt:lpstr>
      <vt:lpstr>หนังสือสำนักงาน ป.ป.ช. ที่ ปช 0035/0001 ลว. 7 มี.ค. 57</vt:lpstr>
      <vt:lpstr> หนังสือคณะกรรมการวินิจฉัยฯ ด่วนที่สุด ที่ กค (กวจ)     0405.2/033197 ลว. 15 ส.ค. 61</vt:lpstr>
      <vt:lpstr>วงเงินที่จะซื้อหรือจ้าง</vt:lpstr>
      <vt:lpstr>ภาพนิ่ง 165</vt:lpstr>
      <vt:lpstr>วิธีที่จะซื้อหรือจ้าง &amp; เหตุผล</vt:lpstr>
      <vt:lpstr> วิธีการจัดซื้อจัดจ้าง</vt:lpstr>
      <vt:lpstr>ภาพนิ่ง 168</vt:lpstr>
      <vt:lpstr> วิธีการจัดซื้อจัดจ้าง</vt:lpstr>
      <vt:lpstr> วิธีการจัดซื้อจัดจ้าง</vt:lpstr>
      <vt:lpstr>ภาพนิ่ง 171</vt:lpstr>
      <vt:lpstr>ภาพนิ่ง 172</vt:lpstr>
      <vt:lpstr>ภาพนิ่ง 173</vt:lpstr>
      <vt:lpstr>ภาพนิ่ง 174</vt:lpstr>
      <vt:lpstr>ภาพนิ่ง 175</vt:lpstr>
      <vt:lpstr>ภาพนิ่ง 176</vt:lpstr>
      <vt:lpstr>ภาพนิ่ง 177</vt:lpstr>
      <vt:lpstr>ภาพนิ่ง 178</vt:lpstr>
      <vt:lpstr>ภาพนิ่ง 179</vt:lpstr>
      <vt:lpstr>ภาพนิ่ง 180</vt:lpstr>
      <vt:lpstr>ภาพนิ่ง 181</vt:lpstr>
      <vt:lpstr>ภาพนิ่ง 182</vt:lpstr>
      <vt:lpstr>ภาพนิ่ง 183</vt:lpstr>
      <vt:lpstr>ภาพนิ่ง 184</vt:lpstr>
      <vt:lpstr>ภาพนิ่ง 185</vt:lpstr>
      <vt:lpstr>ภาพนิ่ง 186</vt:lpstr>
      <vt:lpstr>ภาพนิ่ง 187</vt:lpstr>
      <vt:lpstr>ภาพนิ่ง 188</vt:lpstr>
      <vt:lpstr>ภาพนิ่ง 189</vt:lpstr>
      <vt:lpstr>ภาพนิ่ง 190</vt:lpstr>
      <vt:lpstr>ภาพนิ่ง 191</vt:lpstr>
      <vt:lpstr>ภาพนิ่ง 192</vt:lpstr>
      <vt:lpstr>ภาพนิ่ง 193</vt:lpstr>
      <vt:lpstr>ภาพนิ่ง 194</vt:lpstr>
      <vt:lpstr>ภาพนิ่ง 195</vt:lpstr>
      <vt:lpstr>ภาพนิ่ง 196</vt:lpstr>
      <vt:lpstr>ภาพนิ่ง 197</vt:lpstr>
      <vt:lpstr>ภาพนิ่ง 198</vt:lpstr>
      <vt:lpstr>ภาพนิ่ง 199</vt:lpstr>
      <vt:lpstr>ภาพนิ่ง 200</vt:lpstr>
      <vt:lpstr>ภาพนิ่ง 201</vt:lpstr>
      <vt:lpstr>ภาพนิ่ง 202</vt:lpstr>
      <vt:lpstr>ภาพนิ่ง 203</vt:lpstr>
      <vt:lpstr>ภาพนิ่ง 204</vt:lpstr>
      <vt:lpstr>ภาพนิ่ง 205</vt:lpstr>
      <vt:lpstr>ภาพนิ่ง 206</vt:lpstr>
      <vt:lpstr>ภาพนิ่ง 207</vt:lpstr>
      <vt:lpstr>ภาพนิ่ง 208</vt:lpstr>
      <vt:lpstr>ภาพนิ่ง 209</vt:lpstr>
      <vt:lpstr>ภาพนิ่ง 210</vt:lpstr>
      <vt:lpstr>ภาพนิ่ง 211</vt:lpstr>
      <vt:lpstr>ภาพนิ่ง 212</vt:lpstr>
      <vt:lpstr>ภาพนิ่ง 213</vt:lpstr>
      <vt:lpstr>ภาพนิ่ง 214</vt:lpstr>
      <vt:lpstr>ภาพนิ่ง 215</vt:lpstr>
      <vt:lpstr>ภาพนิ่ง 216</vt:lpstr>
      <vt:lpstr>ภาพนิ่ง 217</vt:lpstr>
      <vt:lpstr>ภาพนิ่ง 218</vt:lpstr>
      <vt:lpstr>ภาพนิ่ง 219</vt:lpstr>
      <vt:lpstr>ภาพนิ่ง 220</vt:lpstr>
      <vt:lpstr>ภาพนิ่ง 221</vt:lpstr>
      <vt:lpstr>ภาพนิ่ง 222</vt:lpstr>
      <vt:lpstr>ภาพนิ่ง 223</vt:lpstr>
      <vt:lpstr>ภาพนิ่ง 224</vt:lpstr>
      <vt:lpstr>หลักเกณฑ์การพิจารณา คัดเลือกข้อเสนอ</vt:lpstr>
      <vt:lpstr>หลักเกณฑ์การพิจารณาคัดเลือกข้อเสนอ</vt:lpstr>
      <vt:lpstr>หลักเกณฑ์การพิจารณาคัดเลือกข้อเสนอ</vt:lpstr>
      <vt:lpstr>เกณฑ์การพิจารณาคัดเลือกข้อเสนอ</vt:lpstr>
      <vt:lpstr>ภาพนิ่ง 229</vt:lpstr>
      <vt:lpstr>การแต่งตั้ง คณะกรรมการต่างๆ</vt:lpstr>
      <vt:lpstr>การแต่งตั้งผู้รับผิดชอบการจัดซื้อจัดจ้าง</vt:lpstr>
      <vt:lpstr>ภาพนิ่ง 232</vt:lpstr>
      <vt:lpstr>ภาพนิ่ง 233</vt:lpstr>
      <vt:lpstr>ภาพนิ่ง 234</vt:lpstr>
      <vt:lpstr>ภาพนิ่ง 235</vt:lpstr>
      <vt:lpstr>ภาพนิ่ง 236</vt:lpstr>
      <vt:lpstr>ภาพนิ่ง 237</vt:lpstr>
      <vt:lpstr>ภาพนิ่ง 238</vt:lpstr>
      <vt:lpstr>การมีส่วนได้เสียในเรื่องที่ประชุม</vt:lpstr>
      <vt:lpstr>ภาพนิ่ง 240</vt:lpstr>
      <vt:lpstr>ภาพนิ่ง 241</vt:lpstr>
      <vt:lpstr>ภาพนิ่ง 242</vt:lpstr>
      <vt:lpstr>ภาพนิ่ง 243</vt:lpstr>
      <vt:lpstr>ภาพนิ่ง 244</vt:lpstr>
      <vt:lpstr>ภาพนิ่ง 245</vt:lpstr>
      <vt:lpstr>ภาพนิ่ง 246</vt:lpstr>
      <vt:lpstr>ภาพนิ่ง 247</vt:lpstr>
      <vt:lpstr>การจัดทำประกาศเชิญชวนทั่วไป</vt:lpstr>
      <vt:lpstr>การจัดทำหนังสือเชิญชวนในวิธีคัดเลือก และวิธีเฉพาะเจาะจง (ม.62)</vt:lpstr>
      <vt:lpstr>กระบวนการ จัดซื้อจัดจ้างแต่ละวิธี</vt:lpstr>
      <vt:lpstr>การซื้อหรือจ้าง</vt:lpstr>
      <vt:lpstr>ภาพนิ่ง 252</vt:lpstr>
      <vt:lpstr>ภาพนิ่ง 253</vt:lpstr>
      <vt:lpstr>หนังสือคณะกรรมการว่าด้วยการพัสดุ ด่วนที่สุด ที่ กค (กวพ) 0405.2/ว 320 ลงวันที่ 24 ส.ค. 60</vt:lpstr>
      <vt:lpstr>หนังสือกรมบัญชีกลาง ด่วนที่สุด ที่ กค 0405.4/ว 379 ลงวันที่ 24 ส.ค. 61</vt:lpstr>
      <vt:lpstr>ภาพนิ่ง 256</vt:lpstr>
      <vt:lpstr>ภาพนิ่ง 257</vt:lpstr>
      <vt:lpstr>ภาพนิ่ง 258</vt:lpstr>
      <vt:lpstr>ภาพนิ่ง 259</vt:lpstr>
      <vt:lpstr>ภาพนิ่ง 260</vt:lpstr>
      <vt:lpstr>ภาพนิ่ง 261</vt:lpstr>
      <vt:lpstr>ภาพนิ่ง 262</vt:lpstr>
      <vt:lpstr>ภาพนิ่ง 263</vt:lpstr>
      <vt:lpstr>ภาพนิ่ง 264</vt:lpstr>
      <vt:lpstr>ภาพนิ่ง 265</vt:lpstr>
      <vt:lpstr>ภาพนิ่ง 266</vt:lpstr>
      <vt:lpstr>ภาพนิ่ง 267</vt:lpstr>
      <vt:lpstr>ภาพนิ่ง 268</vt:lpstr>
      <vt:lpstr>ภาพนิ่ง 269</vt:lpstr>
      <vt:lpstr>ภาพนิ่ง 270</vt:lpstr>
      <vt:lpstr>ภาพนิ่ง 271</vt:lpstr>
      <vt:lpstr>การรับฟังความคิดเห็นจากผู้ประกอบการ</vt:lpstr>
      <vt:lpstr>ภาพนิ่ง 273</vt:lpstr>
      <vt:lpstr>ภาพนิ่ง 274</vt:lpstr>
      <vt:lpstr>ภาพนิ่ง 275</vt:lpstr>
      <vt:lpstr>ภาพนิ่ง 276</vt:lpstr>
      <vt:lpstr>ภาพนิ่ง 277</vt:lpstr>
      <vt:lpstr>ภาพนิ่ง 278</vt:lpstr>
      <vt:lpstr>ภาพนิ่ง 279</vt:lpstr>
      <vt:lpstr>ภาพนิ่ง 280</vt:lpstr>
      <vt:lpstr>ภาพนิ่ง 281</vt:lpstr>
      <vt:lpstr>ภาพนิ่ง 282</vt:lpstr>
      <vt:lpstr>ภาพนิ่ง 283</vt:lpstr>
      <vt:lpstr>ภาพนิ่ง 284</vt:lpstr>
      <vt:lpstr>ภาพนิ่ง 285</vt:lpstr>
      <vt:lpstr>ภาพนิ่ง 286</vt:lpstr>
      <vt:lpstr>ภาพนิ่ง 287</vt:lpstr>
      <vt:lpstr>ภาพนิ่ง 288</vt:lpstr>
      <vt:lpstr>ภาพนิ่ง 289</vt:lpstr>
      <vt:lpstr>ภาพนิ่ง 290</vt:lpstr>
      <vt:lpstr>ภาพนิ่ง 291</vt:lpstr>
      <vt:lpstr>ภาพนิ่ง 292</vt:lpstr>
      <vt:lpstr>ภาพนิ่ง 293</vt:lpstr>
      <vt:lpstr>ภาพนิ่ง 294</vt:lpstr>
      <vt:lpstr>ภาพนิ่ง 295</vt:lpstr>
      <vt:lpstr>ภาพนิ่ง 296</vt:lpstr>
      <vt:lpstr>ภาพนิ่ง 297</vt:lpstr>
      <vt:lpstr>ภาพนิ่ง 298</vt:lpstr>
      <vt:lpstr>ภาพนิ่ง 299</vt:lpstr>
      <vt:lpstr>ภาพนิ่ง 300</vt:lpstr>
      <vt:lpstr>ภาพนิ่ง 301</vt:lpstr>
      <vt:lpstr>ภาพนิ่ง 302</vt:lpstr>
      <vt:lpstr>ภาพนิ่ง 303</vt:lpstr>
      <vt:lpstr>ภาพนิ่ง 304</vt:lpstr>
      <vt:lpstr>ภาพนิ่ง 305</vt:lpstr>
      <vt:lpstr>ภาพนิ่ง 306</vt:lpstr>
      <vt:lpstr>ภาพนิ่ง 307</vt:lpstr>
      <vt:lpstr>การดำเนินการโดยวิธีตกลงราคา (1) </vt:lpstr>
      <vt:lpstr>ภาพนิ่ง 309</vt:lpstr>
      <vt:lpstr>ภาพนิ่ง 310</vt:lpstr>
      <vt:lpstr>ภาพนิ่ง 311</vt:lpstr>
      <vt:lpstr>ภาพนิ่ง 312</vt:lpstr>
      <vt:lpstr>ภาพนิ่ง 313</vt:lpstr>
      <vt:lpstr>ภาพนิ่ง 314</vt:lpstr>
      <vt:lpstr>ภาพนิ่ง 315</vt:lpstr>
      <vt:lpstr>           “หัวหน้าหน่วยงานของรัฐ”</vt:lpstr>
      <vt:lpstr>ภาพนิ่ง 317</vt:lpstr>
      <vt:lpstr>ภาพนิ่ง 318</vt:lpstr>
      <vt:lpstr>ภาพนิ่ง 319</vt:lpstr>
      <vt:lpstr>ภาพนิ่ง 320</vt:lpstr>
      <vt:lpstr>ภาพนิ่ง 321</vt:lpstr>
      <vt:lpstr>ภาพนิ่ง 322</vt:lpstr>
      <vt:lpstr>ภาพนิ่ง 323</vt:lpstr>
      <vt:lpstr>การเช่า</vt:lpstr>
      <vt:lpstr>ภาพนิ่ง 325</vt:lpstr>
      <vt:lpstr>ภาพนิ่ง 326</vt:lpstr>
      <vt:lpstr>ภาพนิ่ง 327</vt:lpstr>
      <vt:lpstr>ภาพนิ่ง 328</vt:lpstr>
      <vt:lpstr>การยกเลิกการจัดซื้อจัดจ้าง</vt:lpstr>
      <vt:lpstr>ภาพนิ่ง 330</vt:lpstr>
      <vt:lpstr>ภาพนิ่ง 331</vt:lpstr>
      <vt:lpstr>ภาพนิ่ง 332</vt:lpstr>
      <vt:lpstr>ภาพนิ่ง 333</vt:lpstr>
      <vt:lpstr>ภาพนิ่ง 334</vt:lpstr>
      <vt:lpstr>ภาพนิ่ง 335</vt:lpstr>
      <vt:lpstr>ภาพนิ่ง 336</vt:lpstr>
      <vt:lpstr>ภาพนิ่ง 337</vt:lpstr>
      <vt:lpstr>ภาพนิ่ง 338</vt:lpstr>
      <vt:lpstr>การประกาศผลการจัดซื้อจัดจ้าง</vt:lpstr>
      <vt:lpstr>ภาพนิ่ง 340</vt:lpstr>
      <vt:lpstr>ภาพนิ่ง 341</vt:lpstr>
      <vt:lpstr>ภาพนิ่ง 342</vt:lpstr>
      <vt:lpstr>ภาพนิ่ง 343</vt:lpstr>
      <vt:lpstr>ภาพนิ่ง 344</vt:lpstr>
      <vt:lpstr>ภาพนิ่ง 345</vt:lpstr>
      <vt:lpstr>ภาพนิ่ง 346</vt:lpstr>
      <vt:lpstr>ภาพนิ่ง 347</vt:lpstr>
      <vt:lpstr>ภาพนิ่ง 348</vt:lpstr>
      <vt:lpstr>ภาพนิ่ง 349</vt:lpstr>
      <vt:lpstr>ภาพนิ่ง 350</vt:lpstr>
      <vt:lpstr>ภาพนิ่ง 351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โครงการพัฒนาศักยภาพการปฏิบัติงานพัสดุของบุคลากรในสังกัด  วิทยาลัยเทคโนโลยีทางการแพทย์และสาธารณสุข กาญจนาภิเษก  วิชา “การบริหารงานพัสดุอย่างมีประสิทธิภาพ”   บรรยายโดย อาจารย์ รวีวัลย์ แสงจันทร์ อดีต ผู้อำนวยการกลุ่มงานระเบียบว่าด้วยการพัสดุ   กรรมการและผู้ช่วยเลขานุการ กวพ. กวพอ.  และผู้อำนวยการเฉพาะด้านวิชาการคลังสูง(คลังจังหวัดเชียงราย) กรมบัญชีกลาง  โทร. ๐๘๑-๙๙๔ ๙๒๔๕  สืบหาข้อมูลเพิ่มเติมได้ที่ ศูนย์ข้อมูลจัดซื้อจัดจ้าง www.gprocurement.go.th)  (สงวนลิขสิทธิ์)</dc:title>
  <dc:creator>User</dc:creator>
  <cp:lastModifiedBy>natchanon.s</cp:lastModifiedBy>
  <cp:revision>2871</cp:revision>
  <dcterms:created xsi:type="dcterms:W3CDTF">2016-06-09T14:32:02Z</dcterms:created>
  <dcterms:modified xsi:type="dcterms:W3CDTF">2019-06-26T03:42:36Z</dcterms:modified>
</cp:coreProperties>
</file>