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slides/slide99.xml" ContentType="application/vnd.openxmlformats-officedocument.presentationml.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2"/>
  </p:notesMasterIdLst>
  <p:handoutMasterIdLst>
    <p:handoutMasterId r:id="rId113"/>
  </p:handoutMasterIdLst>
  <p:sldIdLst>
    <p:sldId id="3050" r:id="rId2"/>
    <p:sldId id="3051" r:id="rId3"/>
    <p:sldId id="3052" r:id="rId4"/>
    <p:sldId id="3205" r:id="rId5"/>
    <p:sldId id="3206" r:id="rId6"/>
    <p:sldId id="3053" r:id="rId7"/>
    <p:sldId id="3054" r:id="rId8"/>
    <p:sldId id="3389" r:id="rId9"/>
    <p:sldId id="3161" r:id="rId10"/>
    <p:sldId id="3162" r:id="rId11"/>
    <p:sldId id="3163" r:id="rId12"/>
    <p:sldId id="3055" r:id="rId13"/>
    <p:sldId id="3056" r:id="rId14"/>
    <p:sldId id="3057" r:id="rId15"/>
    <p:sldId id="3336" r:id="rId16"/>
    <p:sldId id="3337" r:id="rId17"/>
    <p:sldId id="3407" r:id="rId18"/>
    <p:sldId id="3058" r:id="rId19"/>
    <p:sldId id="3059" r:id="rId20"/>
    <p:sldId id="3060" r:id="rId21"/>
    <p:sldId id="3412" r:id="rId22"/>
    <p:sldId id="3413" r:id="rId23"/>
    <p:sldId id="3061" r:id="rId24"/>
    <p:sldId id="3062" r:id="rId25"/>
    <p:sldId id="3426" r:id="rId26"/>
    <p:sldId id="3427" r:id="rId27"/>
    <p:sldId id="3428" r:id="rId28"/>
    <p:sldId id="3429" r:id="rId29"/>
    <p:sldId id="3063" r:id="rId30"/>
    <p:sldId id="3064" r:id="rId31"/>
    <p:sldId id="3065" r:id="rId32"/>
    <p:sldId id="3066" r:id="rId33"/>
    <p:sldId id="3067" r:id="rId34"/>
    <p:sldId id="3069" r:id="rId35"/>
    <p:sldId id="3070" r:id="rId36"/>
    <p:sldId id="3071" r:id="rId37"/>
    <p:sldId id="3408" r:id="rId38"/>
    <p:sldId id="3409" r:id="rId39"/>
    <p:sldId id="3410" r:id="rId40"/>
    <p:sldId id="3411" r:id="rId41"/>
    <p:sldId id="3072" r:id="rId42"/>
    <p:sldId id="3074" r:id="rId43"/>
    <p:sldId id="3075" r:id="rId44"/>
    <p:sldId id="3076" r:id="rId45"/>
    <p:sldId id="3077" r:id="rId46"/>
    <p:sldId id="3078" r:id="rId47"/>
    <p:sldId id="3079" r:id="rId48"/>
    <p:sldId id="3374" r:id="rId49"/>
    <p:sldId id="3414" r:id="rId50"/>
    <p:sldId id="3418" r:id="rId51"/>
    <p:sldId id="3419" r:id="rId52"/>
    <p:sldId id="3416" r:id="rId53"/>
    <p:sldId id="3417" r:id="rId54"/>
    <p:sldId id="3081" r:id="rId55"/>
    <p:sldId id="3082" r:id="rId56"/>
    <p:sldId id="3083" r:id="rId57"/>
    <p:sldId id="3084" r:id="rId58"/>
    <p:sldId id="3085" r:id="rId59"/>
    <p:sldId id="3086" r:id="rId60"/>
    <p:sldId id="3087" r:id="rId61"/>
    <p:sldId id="3088" r:id="rId62"/>
    <p:sldId id="3421" r:id="rId63"/>
    <p:sldId id="3420" r:id="rId64"/>
    <p:sldId id="3422" r:id="rId65"/>
    <p:sldId id="3375" r:id="rId66"/>
    <p:sldId id="3376" r:id="rId67"/>
    <p:sldId id="3091" r:id="rId68"/>
    <p:sldId id="3092" r:id="rId69"/>
    <p:sldId id="3128" r:id="rId70"/>
    <p:sldId id="3130" r:id="rId71"/>
    <p:sldId id="3387" r:id="rId72"/>
    <p:sldId id="3101" r:id="rId73"/>
    <p:sldId id="3102" r:id="rId74"/>
    <p:sldId id="3103" r:id="rId75"/>
    <p:sldId id="3377" r:id="rId76"/>
    <p:sldId id="3105" r:id="rId77"/>
    <p:sldId id="3106" r:id="rId78"/>
    <p:sldId id="3107" r:id="rId79"/>
    <p:sldId id="3127" r:id="rId80"/>
    <p:sldId id="3109" r:id="rId81"/>
    <p:sldId id="3110" r:id="rId82"/>
    <p:sldId id="3111" r:id="rId83"/>
    <p:sldId id="3112" r:id="rId84"/>
    <p:sldId id="3113" r:id="rId85"/>
    <p:sldId id="3114" r:id="rId86"/>
    <p:sldId id="3378" r:id="rId87"/>
    <p:sldId id="3394" r:id="rId88"/>
    <p:sldId id="3395" r:id="rId89"/>
    <p:sldId id="3397" r:id="rId90"/>
    <p:sldId id="3398" r:id="rId91"/>
    <p:sldId id="3399" r:id="rId92"/>
    <p:sldId id="3400" r:id="rId93"/>
    <p:sldId id="3402" r:id="rId94"/>
    <p:sldId id="3120" r:id="rId95"/>
    <p:sldId id="3121" r:id="rId96"/>
    <p:sldId id="3423" r:id="rId97"/>
    <p:sldId id="3424" r:id="rId98"/>
    <p:sldId id="3430" r:id="rId99"/>
    <p:sldId id="3122" r:id="rId100"/>
    <p:sldId id="3123" r:id="rId101"/>
    <p:sldId id="3124" r:id="rId102"/>
    <p:sldId id="3125" r:id="rId103"/>
    <p:sldId id="3403" r:id="rId104"/>
    <p:sldId id="3404" r:id="rId105"/>
    <p:sldId id="3406" r:id="rId106"/>
    <p:sldId id="3390" r:id="rId107"/>
    <p:sldId id="3391" r:id="rId108"/>
    <p:sldId id="3392" r:id="rId109"/>
    <p:sldId id="3393" r:id="rId110"/>
    <p:sldId id="2758" r:id="rId111"/>
  </p:sldIdLst>
  <p:sldSz cx="9144000" cy="6858000" type="screen4x3"/>
  <p:notesSz cx="6805613" cy="9939338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66"/>
    <a:srgbClr val="FF6600"/>
    <a:srgbClr val="0000FF"/>
    <a:srgbClr val="CCFFCC"/>
    <a:srgbClr val="009900"/>
    <a:srgbClr val="CCFFFF"/>
    <a:srgbClr val="FFFFB7"/>
    <a:srgbClr val="FF66FF"/>
    <a:srgbClr val="FF99FF"/>
    <a:srgbClr val="00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ลักษณะชุดรูปแบบ 1 - เน้น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06" autoAdjust="0"/>
    <p:restoredTop sz="94671" autoAdjust="0"/>
  </p:normalViewPr>
  <p:slideViewPr>
    <p:cSldViewPr>
      <p:cViewPr>
        <p:scale>
          <a:sx n="100" d="100"/>
          <a:sy n="100" d="100"/>
        </p:scale>
        <p:origin x="-2160" y="-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561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ableStyles" Target="tableStyle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B3315F-4872-4199-8887-6812347A20B6}" type="doc">
      <dgm:prSet loTypeId="urn:microsoft.com/office/officeart/2005/8/layout/gear1" loCatId="relationship" qsTypeId="urn:microsoft.com/office/officeart/2005/8/quickstyle/3d1" qsCatId="3D" csTypeId="urn:microsoft.com/office/officeart/2005/8/colors/colorful2" csCatId="colorful" phldr="1"/>
      <dgm:spPr/>
    </dgm:pt>
    <dgm:pt modelId="{74E07C4D-3E3C-4729-9E40-0BD4B82B8BE2}">
      <dgm:prSet phldrT="[Text]" custT="1"/>
      <dgm:spPr>
        <a:scene3d>
          <a:camera prst="orthographicFront"/>
          <a:lightRig rig="threePt" dir="t"/>
        </a:scene3d>
        <a:sp3d prstMaterial="plastic">
          <a:bevelT w="120900" h="88900" prst="riblet"/>
          <a:bevelB w="88900" h="31750" prst="angle"/>
        </a:sp3d>
      </dgm:spPr>
      <dgm:t>
        <a:bodyPr/>
        <a:lstStyle/>
        <a:p>
          <a:r>
            <a:rPr lang="th-TH" sz="3600" b="1" dirty="0" smtClean="0">
              <a:latin typeface="EucrosiaUPC" pitchFamily="18" charset="-34"/>
              <a:cs typeface="EucrosiaUPC" pitchFamily="18" charset="-34"/>
            </a:rPr>
            <a:t>แบบสัญญาจ้างทำของ</a:t>
          </a:r>
          <a:endParaRPr lang="th-TH" sz="3600" b="1" dirty="0">
            <a:latin typeface="EucrosiaUPC" pitchFamily="18" charset="-34"/>
            <a:cs typeface="EucrosiaUPC" pitchFamily="18" charset="-34"/>
          </a:endParaRPr>
        </a:p>
      </dgm:t>
    </dgm:pt>
    <dgm:pt modelId="{6B37A1A2-3DF6-4674-ABF4-B5D7C636E9C2}" type="parTrans" cxnId="{8F8F0AE7-2A21-42FD-A515-E946657DA858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6DEEBC7C-D87B-4A49-914B-370B092FD1BA}" type="sibTrans" cxnId="{8F8F0AE7-2A21-42FD-A515-E946657DA858}">
      <dgm:prSet/>
      <dgm:spPr>
        <a:scene3d>
          <a:camera prst="orthographicFront"/>
          <a:lightRig rig="flat" dir="t"/>
        </a:scene3d>
        <a:sp3d z="-80000" prstMaterial="plastic">
          <a:bevelT w="50800" h="50800" prst="riblet"/>
          <a:bevelB w="25400" h="25400" prst="angle"/>
        </a:sp3d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DFC2E540-2A3B-4651-98C5-D788EE65A381}">
      <dgm:prSet phldrT="[Text]" custT="1"/>
      <dgm:spPr>
        <a:scene3d>
          <a:camera prst="orthographicFront"/>
          <a:lightRig rig="threePt" dir="t"/>
        </a:scene3d>
        <a:sp3d prstMaterial="plastic">
          <a:bevelT w="120900" h="88900" prst="riblet"/>
          <a:bevelB w="88900" h="31750" prst="angle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มีผล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ใช้บังคับ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18 พ.ค. 61</a:t>
          </a:r>
          <a:endParaRPr lang="th-TH" sz="20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D6FA4ECE-7813-4AD7-96D5-115425321050}" type="parTrans" cxnId="{6C77C714-5998-4B06-B3A9-E014C6A3DEB5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0CE97328-E218-461A-B36E-CD2C002C55F3}" type="sibTrans" cxnId="{6C77C714-5998-4B06-B3A9-E014C6A3DEB5}">
      <dgm:prSet/>
      <dgm:spPr>
        <a:scene3d>
          <a:camera prst="orthographicFront"/>
          <a:lightRig rig="flat" dir="t"/>
        </a:scene3d>
        <a:sp3d z="-80000" prstMaterial="plastic">
          <a:bevelT w="50800" h="50800" prst="riblet"/>
          <a:bevelB w="25400" h="25400" prst="angle"/>
        </a:sp3d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1AE11411-DA5B-4F55-911C-5A8E60DA1A1F}">
      <dgm:prSet phldrT="[Text]"/>
      <dgm:spPr>
        <a:scene3d>
          <a:camera prst="orthographicFront"/>
          <a:lightRig rig="threePt" dir="t"/>
        </a:scene3d>
        <a:sp3d>
          <a:bevelT w="101600" prst="riblet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ประกาศราชกิจจา</a:t>
          </a:r>
          <a:r>
            <a:rPr lang="th-TH" b="1" dirty="0" err="1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นุเบกษา</a:t>
          </a:r>
          <a:endParaRPr lang="th-TH" b="1" dirty="0" smtClean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17 เม.ย. 61</a:t>
          </a:r>
          <a:endParaRPr lang="th-TH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C20AD860-3872-4C81-B033-8FC1E6A664BB}" type="parTrans" cxnId="{8797528F-5424-446A-9738-BCA43C80BE7C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088FD936-9CB3-447B-B1B5-7ADEAC6446BD}" type="sibTrans" cxnId="{8797528F-5424-446A-9738-BCA43C80BE7C}">
      <dgm:prSet/>
      <dgm:spPr>
        <a:scene3d>
          <a:camera prst="orthographicFront"/>
          <a:lightRig rig="flat" dir="t"/>
        </a:scene3d>
        <a:sp3d z="-80000" prstMaterial="plastic">
          <a:bevelT w="50800" h="50800" prst="riblet"/>
          <a:bevelB w="25400" h="25400" prst="angle"/>
        </a:sp3d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4F61C241-55D8-4247-912B-C15C0BE84681}" type="pres">
      <dgm:prSet presAssocID="{2BB3315F-4872-4199-8887-6812347A20B6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9C4CC803-6D38-491B-8E5E-765E6C53EDB7}" type="pres">
      <dgm:prSet presAssocID="{74E07C4D-3E3C-4729-9E40-0BD4B82B8BE2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6A12BC9-208F-4D75-BF87-ACF7772BB44E}" type="pres">
      <dgm:prSet presAssocID="{74E07C4D-3E3C-4729-9E40-0BD4B82B8BE2}" presName="gear1srcNode" presStyleLbl="node1" presStyleIdx="0" presStyleCnt="3"/>
      <dgm:spPr/>
      <dgm:t>
        <a:bodyPr/>
        <a:lstStyle/>
        <a:p>
          <a:endParaRPr lang="th-TH"/>
        </a:p>
      </dgm:t>
    </dgm:pt>
    <dgm:pt modelId="{FD1924E7-6E4A-4277-9AC5-9EC879ED2422}" type="pres">
      <dgm:prSet presAssocID="{74E07C4D-3E3C-4729-9E40-0BD4B82B8BE2}" presName="gear1dstNode" presStyleLbl="node1" presStyleIdx="0" presStyleCnt="3"/>
      <dgm:spPr/>
      <dgm:t>
        <a:bodyPr/>
        <a:lstStyle/>
        <a:p>
          <a:endParaRPr lang="th-TH"/>
        </a:p>
      </dgm:t>
    </dgm:pt>
    <dgm:pt modelId="{CD00CA6E-EB16-4445-ADA1-F006A4EB895F}" type="pres">
      <dgm:prSet presAssocID="{DFC2E540-2A3B-4651-98C5-D788EE65A381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CE88C43-61D5-4525-BF1E-AB6AD5F967F9}" type="pres">
      <dgm:prSet presAssocID="{DFC2E540-2A3B-4651-98C5-D788EE65A381}" presName="gear2srcNode" presStyleLbl="node1" presStyleIdx="1" presStyleCnt="3"/>
      <dgm:spPr/>
      <dgm:t>
        <a:bodyPr/>
        <a:lstStyle/>
        <a:p>
          <a:endParaRPr lang="th-TH"/>
        </a:p>
      </dgm:t>
    </dgm:pt>
    <dgm:pt modelId="{E33BD67A-D0A0-4405-9CEF-27A659EC0FC7}" type="pres">
      <dgm:prSet presAssocID="{DFC2E540-2A3B-4651-98C5-D788EE65A381}" presName="gear2dstNode" presStyleLbl="node1" presStyleIdx="1" presStyleCnt="3"/>
      <dgm:spPr/>
      <dgm:t>
        <a:bodyPr/>
        <a:lstStyle/>
        <a:p>
          <a:endParaRPr lang="th-TH"/>
        </a:p>
      </dgm:t>
    </dgm:pt>
    <dgm:pt modelId="{BD0AA014-5DA2-49D0-BABA-F4A69BB6C793}" type="pres">
      <dgm:prSet presAssocID="{1AE11411-DA5B-4F55-911C-5A8E60DA1A1F}" presName="gear3" presStyleLbl="node1" presStyleIdx="2" presStyleCnt="3"/>
      <dgm:spPr/>
      <dgm:t>
        <a:bodyPr/>
        <a:lstStyle/>
        <a:p>
          <a:endParaRPr lang="th-TH"/>
        </a:p>
      </dgm:t>
    </dgm:pt>
    <dgm:pt modelId="{8ACB49AB-8B83-4057-B823-B1FDC1C9591C}" type="pres">
      <dgm:prSet presAssocID="{1AE11411-DA5B-4F55-911C-5A8E60DA1A1F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6E04A13-3427-4BA2-9341-2775C9102822}" type="pres">
      <dgm:prSet presAssocID="{1AE11411-DA5B-4F55-911C-5A8E60DA1A1F}" presName="gear3srcNode" presStyleLbl="node1" presStyleIdx="2" presStyleCnt="3"/>
      <dgm:spPr/>
      <dgm:t>
        <a:bodyPr/>
        <a:lstStyle/>
        <a:p>
          <a:endParaRPr lang="th-TH"/>
        </a:p>
      </dgm:t>
    </dgm:pt>
    <dgm:pt modelId="{17374D2B-C6F3-4963-9542-F1BFBE567A0B}" type="pres">
      <dgm:prSet presAssocID="{1AE11411-DA5B-4F55-911C-5A8E60DA1A1F}" presName="gear3dstNode" presStyleLbl="node1" presStyleIdx="2" presStyleCnt="3"/>
      <dgm:spPr/>
      <dgm:t>
        <a:bodyPr/>
        <a:lstStyle/>
        <a:p>
          <a:endParaRPr lang="th-TH"/>
        </a:p>
      </dgm:t>
    </dgm:pt>
    <dgm:pt modelId="{982EE351-96D3-44C3-97A6-70DB14F33CCB}" type="pres">
      <dgm:prSet presAssocID="{6DEEBC7C-D87B-4A49-914B-370B092FD1BA}" presName="connector1" presStyleLbl="sibTrans2D1" presStyleIdx="0" presStyleCnt="3"/>
      <dgm:spPr/>
      <dgm:t>
        <a:bodyPr/>
        <a:lstStyle/>
        <a:p>
          <a:endParaRPr lang="th-TH"/>
        </a:p>
      </dgm:t>
    </dgm:pt>
    <dgm:pt modelId="{CD567A09-7DE3-4FFD-AF59-621D0CEBBB08}" type="pres">
      <dgm:prSet presAssocID="{0CE97328-E218-461A-B36E-CD2C002C55F3}" presName="connector2" presStyleLbl="sibTrans2D1" presStyleIdx="1" presStyleCnt="3"/>
      <dgm:spPr/>
      <dgm:t>
        <a:bodyPr/>
        <a:lstStyle/>
        <a:p>
          <a:endParaRPr lang="th-TH"/>
        </a:p>
      </dgm:t>
    </dgm:pt>
    <dgm:pt modelId="{C3299455-D3BC-420E-8EBC-CE3FAD93CADE}" type="pres">
      <dgm:prSet presAssocID="{088FD936-9CB3-447B-B1B5-7ADEAC6446BD}" presName="connector3" presStyleLbl="sibTrans2D1" presStyleIdx="2" presStyleCnt="3"/>
      <dgm:spPr/>
      <dgm:t>
        <a:bodyPr/>
        <a:lstStyle/>
        <a:p>
          <a:endParaRPr lang="th-TH"/>
        </a:p>
      </dgm:t>
    </dgm:pt>
  </dgm:ptLst>
  <dgm:cxnLst>
    <dgm:cxn modelId="{A414C678-799D-4BF7-86A8-937C71B85B13}" type="presOf" srcId="{74E07C4D-3E3C-4729-9E40-0BD4B82B8BE2}" destId="{56A12BC9-208F-4D75-BF87-ACF7772BB44E}" srcOrd="1" destOrd="0" presId="urn:microsoft.com/office/officeart/2005/8/layout/gear1"/>
    <dgm:cxn modelId="{8C5279A0-2ADB-4773-879F-0E8ED152FE17}" type="presOf" srcId="{74E07C4D-3E3C-4729-9E40-0BD4B82B8BE2}" destId="{9C4CC803-6D38-491B-8E5E-765E6C53EDB7}" srcOrd="0" destOrd="0" presId="urn:microsoft.com/office/officeart/2005/8/layout/gear1"/>
    <dgm:cxn modelId="{1A2A3593-4103-4424-9F41-F093549C9C83}" type="presOf" srcId="{1AE11411-DA5B-4F55-911C-5A8E60DA1A1F}" destId="{17374D2B-C6F3-4963-9542-F1BFBE567A0B}" srcOrd="3" destOrd="0" presId="urn:microsoft.com/office/officeart/2005/8/layout/gear1"/>
    <dgm:cxn modelId="{F295D86E-D7A3-428E-859A-4F495CE6D69A}" type="presOf" srcId="{1AE11411-DA5B-4F55-911C-5A8E60DA1A1F}" destId="{8ACB49AB-8B83-4057-B823-B1FDC1C9591C}" srcOrd="1" destOrd="0" presId="urn:microsoft.com/office/officeart/2005/8/layout/gear1"/>
    <dgm:cxn modelId="{8A876CC7-44BF-4242-8D91-F94BC7ADE682}" type="presOf" srcId="{1AE11411-DA5B-4F55-911C-5A8E60DA1A1F}" destId="{C6E04A13-3427-4BA2-9341-2775C9102822}" srcOrd="2" destOrd="0" presId="urn:microsoft.com/office/officeart/2005/8/layout/gear1"/>
    <dgm:cxn modelId="{ECF19D06-BD3E-4D81-9DE3-464B6B9ED9A7}" type="presOf" srcId="{088FD936-9CB3-447B-B1B5-7ADEAC6446BD}" destId="{C3299455-D3BC-420E-8EBC-CE3FAD93CADE}" srcOrd="0" destOrd="0" presId="urn:microsoft.com/office/officeart/2005/8/layout/gear1"/>
    <dgm:cxn modelId="{6C77C714-5998-4B06-B3A9-E014C6A3DEB5}" srcId="{2BB3315F-4872-4199-8887-6812347A20B6}" destId="{DFC2E540-2A3B-4651-98C5-D788EE65A381}" srcOrd="1" destOrd="0" parTransId="{D6FA4ECE-7813-4AD7-96D5-115425321050}" sibTransId="{0CE97328-E218-461A-B36E-CD2C002C55F3}"/>
    <dgm:cxn modelId="{8797528F-5424-446A-9738-BCA43C80BE7C}" srcId="{2BB3315F-4872-4199-8887-6812347A20B6}" destId="{1AE11411-DA5B-4F55-911C-5A8E60DA1A1F}" srcOrd="2" destOrd="0" parTransId="{C20AD860-3872-4C81-B033-8FC1E6A664BB}" sibTransId="{088FD936-9CB3-447B-B1B5-7ADEAC6446BD}"/>
    <dgm:cxn modelId="{AB63DE85-D373-49A9-BFC7-8DC3E3A0740F}" type="presOf" srcId="{0CE97328-E218-461A-B36E-CD2C002C55F3}" destId="{CD567A09-7DE3-4FFD-AF59-621D0CEBBB08}" srcOrd="0" destOrd="0" presId="urn:microsoft.com/office/officeart/2005/8/layout/gear1"/>
    <dgm:cxn modelId="{CA15BDB6-5E3C-4721-86A9-362E8B97F147}" type="presOf" srcId="{DFC2E540-2A3B-4651-98C5-D788EE65A381}" destId="{E33BD67A-D0A0-4405-9CEF-27A659EC0FC7}" srcOrd="2" destOrd="0" presId="urn:microsoft.com/office/officeart/2005/8/layout/gear1"/>
    <dgm:cxn modelId="{8F8F0AE7-2A21-42FD-A515-E946657DA858}" srcId="{2BB3315F-4872-4199-8887-6812347A20B6}" destId="{74E07C4D-3E3C-4729-9E40-0BD4B82B8BE2}" srcOrd="0" destOrd="0" parTransId="{6B37A1A2-3DF6-4674-ABF4-B5D7C636E9C2}" sibTransId="{6DEEBC7C-D87B-4A49-914B-370B092FD1BA}"/>
    <dgm:cxn modelId="{A9AF0946-EF00-4501-AB81-2B7133ED0E25}" type="presOf" srcId="{1AE11411-DA5B-4F55-911C-5A8E60DA1A1F}" destId="{BD0AA014-5DA2-49D0-BABA-F4A69BB6C793}" srcOrd="0" destOrd="0" presId="urn:microsoft.com/office/officeart/2005/8/layout/gear1"/>
    <dgm:cxn modelId="{9D071F21-CAAE-404F-B06F-82E289BB9969}" type="presOf" srcId="{2BB3315F-4872-4199-8887-6812347A20B6}" destId="{4F61C241-55D8-4247-912B-C15C0BE84681}" srcOrd="0" destOrd="0" presId="urn:microsoft.com/office/officeart/2005/8/layout/gear1"/>
    <dgm:cxn modelId="{D1288A00-F239-48C1-911A-94144EB4BC91}" type="presOf" srcId="{DFC2E540-2A3B-4651-98C5-D788EE65A381}" destId="{CD00CA6E-EB16-4445-ADA1-F006A4EB895F}" srcOrd="0" destOrd="0" presId="urn:microsoft.com/office/officeart/2005/8/layout/gear1"/>
    <dgm:cxn modelId="{D2119AC5-49D7-4712-BFB0-38F06606C409}" type="presOf" srcId="{6DEEBC7C-D87B-4A49-914B-370B092FD1BA}" destId="{982EE351-96D3-44C3-97A6-70DB14F33CCB}" srcOrd="0" destOrd="0" presId="urn:microsoft.com/office/officeart/2005/8/layout/gear1"/>
    <dgm:cxn modelId="{F29D2DE0-A217-4666-9AA0-8EA75D348315}" type="presOf" srcId="{74E07C4D-3E3C-4729-9E40-0BD4B82B8BE2}" destId="{FD1924E7-6E4A-4277-9AC5-9EC879ED2422}" srcOrd="2" destOrd="0" presId="urn:microsoft.com/office/officeart/2005/8/layout/gear1"/>
    <dgm:cxn modelId="{9E90C2ED-DB60-46F4-8BD5-6AEE745FEEF1}" type="presOf" srcId="{DFC2E540-2A3B-4651-98C5-D788EE65A381}" destId="{1CE88C43-61D5-4525-BF1E-AB6AD5F967F9}" srcOrd="1" destOrd="0" presId="urn:microsoft.com/office/officeart/2005/8/layout/gear1"/>
    <dgm:cxn modelId="{BE0F6D67-E331-4972-A69E-419A486DCA48}" type="presParOf" srcId="{4F61C241-55D8-4247-912B-C15C0BE84681}" destId="{9C4CC803-6D38-491B-8E5E-765E6C53EDB7}" srcOrd="0" destOrd="0" presId="urn:microsoft.com/office/officeart/2005/8/layout/gear1"/>
    <dgm:cxn modelId="{12591E40-9315-414C-A8B7-1ECDC94C2CAB}" type="presParOf" srcId="{4F61C241-55D8-4247-912B-C15C0BE84681}" destId="{56A12BC9-208F-4D75-BF87-ACF7772BB44E}" srcOrd="1" destOrd="0" presId="urn:microsoft.com/office/officeart/2005/8/layout/gear1"/>
    <dgm:cxn modelId="{685D39E6-9999-456B-A48B-0A1C74F59C96}" type="presParOf" srcId="{4F61C241-55D8-4247-912B-C15C0BE84681}" destId="{FD1924E7-6E4A-4277-9AC5-9EC879ED2422}" srcOrd="2" destOrd="0" presId="urn:microsoft.com/office/officeart/2005/8/layout/gear1"/>
    <dgm:cxn modelId="{B8B6B314-D094-4C7B-B5B5-B5CB7DB6E955}" type="presParOf" srcId="{4F61C241-55D8-4247-912B-C15C0BE84681}" destId="{CD00CA6E-EB16-4445-ADA1-F006A4EB895F}" srcOrd="3" destOrd="0" presId="urn:microsoft.com/office/officeart/2005/8/layout/gear1"/>
    <dgm:cxn modelId="{72506E3E-8072-439F-BF46-38F7D1D5A2D4}" type="presParOf" srcId="{4F61C241-55D8-4247-912B-C15C0BE84681}" destId="{1CE88C43-61D5-4525-BF1E-AB6AD5F967F9}" srcOrd="4" destOrd="0" presId="urn:microsoft.com/office/officeart/2005/8/layout/gear1"/>
    <dgm:cxn modelId="{04F8E936-ACAA-4ED0-BAC2-2408A9695912}" type="presParOf" srcId="{4F61C241-55D8-4247-912B-C15C0BE84681}" destId="{E33BD67A-D0A0-4405-9CEF-27A659EC0FC7}" srcOrd="5" destOrd="0" presId="urn:microsoft.com/office/officeart/2005/8/layout/gear1"/>
    <dgm:cxn modelId="{12D4FD8D-2E8D-4B5F-A54A-546F86D48D3C}" type="presParOf" srcId="{4F61C241-55D8-4247-912B-C15C0BE84681}" destId="{BD0AA014-5DA2-49D0-BABA-F4A69BB6C793}" srcOrd="6" destOrd="0" presId="urn:microsoft.com/office/officeart/2005/8/layout/gear1"/>
    <dgm:cxn modelId="{C40633FA-4D2C-41E7-8E8B-774D272E7352}" type="presParOf" srcId="{4F61C241-55D8-4247-912B-C15C0BE84681}" destId="{8ACB49AB-8B83-4057-B823-B1FDC1C9591C}" srcOrd="7" destOrd="0" presId="urn:microsoft.com/office/officeart/2005/8/layout/gear1"/>
    <dgm:cxn modelId="{3A4BF2CA-E36C-4E08-A75A-CDCFD91BC13C}" type="presParOf" srcId="{4F61C241-55D8-4247-912B-C15C0BE84681}" destId="{C6E04A13-3427-4BA2-9341-2775C9102822}" srcOrd="8" destOrd="0" presId="urn:microsoft.com/office/officeart/2005/8/layout/gear1"/>
    <dgm:cxn modelId="{542765A4-99B3-499B-8949-F011479620CE}" type="presParOf" srcId="{4F61C241-55D8-4247-912B-C15C0BE84681}" destId="{17374D2B-C6F3-4963-9542-F1BFBE567A0B}" srcOrd="9" destOrd="0" presId="urn:microsoft.com/office/officeart/2005/8/layout/gear1"/>
    <dgm:cxn modelId="{06553A3D-78BC-41CC-8C89-3FF1FA826CB9}" type="presParOf" srcId="{4F61C241-55D8-4247-912B-C15C0BE84681}" destId="{982EE351-96D3-44C3-97A6-70DB14F33CCB}" srcOrd="10" destOrd="0" presId="urn:microsoft.com/office/officeart/2005/8/layout/gear1"/>
    <dgm:cxn modelId="{2E6685DD-6F57-442F-A4DB-05D6992CDDE8}" type="presParOf" srcId="{4F61C241-55D8-4247-912B-C15C0BE84681}" destId="{CD567A09-7DE3-4FFD-AF59-621D0CEBBB08}" srcOrd="11" destOrd="0" presId="urn:microsoft.com/office/officeart/2005/8/layout/gear1"/>
    <dgm:cxn modelId="{576B15EE-74B7-4CDF-A245-B0FDC38701BF}" type="presParOf" srcId="{4F61C241-55D8-4247-912B-C15C0BE84681}" destId="{C3299455-D3BC-420E-8EBC-CE3FAD93CADE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052CC1-ABB2-424A-8918-C8BE28E72260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D2211595-C31E-4776-8CF5-D0258CFBC998}">
      <dgm:prSet phldrT="[ข้อความ]"/>
      <dgm:spPr>
        <a:solidFill>
          <a:srgbClr val="CCFF99"/>
        </a:solidFill>
      </dgm:spPr>
      <dgm:t>
        <a:bodyPr/>
        <a:lstStyle/>
        <a:p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เหตุเกิดจากความผิดหรือความบกพร่องของหน่วยงานของรัฐ</a:t>
          </a:r>
          <a:endParaRPr lang="th-TH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44AD4519-BD5D-4822-9EF5-8704C8A0DA94}" type="parTrans" cxnId="{47B7CE1D-844E-45DF-B2CC-F610F5C9F42E}">
      <dgm:prSet/>
      <dgm:spPr/>
      <dgm:t>
        <a:bodyPr/>
        <a:lstStyle/>
        <a:p>
          <a:endParaRPr lang="th-TH"/>
        </a:p>
      </dgm:t>
    </dgm:pt>
    <dgm:pt modelId="{936A3C2A-BD06-4091-97D2-04ABD3BE432A}" type="sibTrans" cxnId="{47B7CE1D-844E-45DF-B2CC-F610F5C9F42E}">
      <dgm:prSet/>
      <dgm:spPr/>
      <dgm:t>
        <a:bodyPr/>
        <a:lstStyle/>
        <a:p>
          <a:endParaRPr lang="th-TH"/>
        </a:p>
      </dgm:t>
    </dgm:pt>
    <dgm:pt modelId="{7D7E63B0-0403-47A0-BA5A-011E5D861347}">
      <dgm:prSet phldrT="[ข้อความ]"/>
      <dgm:spPr/>
      <dgm:t>
        <a:bodyPr/>
        <a:lstStyle/>
        <a:p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เหตุสุดวิสัย</a:t>
          </a:r>
          <a:endParaRPr lang="th-TH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EBF73DF3-6AE3-4783-923C-80DB089366D5}" type="parTrans" cxnId="{8443D409-D1B6-4F93-83A8-B301A1EB3554}">
      <dgm:prSet/>
      <dgm:spPr/>
      <dgm:t>
        <a:bodyPr/>
        <a:lstStyle/>
        <a:p>
          <a:endParaRPr lang="th-TH"/>
        </a:p>
      </dgm:t>
    </dgm:pt>
    <dgm:pt modelId="{F3D9362F-BA9B-4C6B-B8E4-5085440E3C8A}" type="sibTrans" cxnId="{8443D409-D1B6-4F93-83A8-B301A1EB3554}">
      <dgm:prSet/>
      <dgm:spPr/>
      <dgm:t>
        <a:bodyPr/>
        <a:lstStyle/>
        <a:p>
          <a:endParaRPr lang="th-TH"/>
        </a:p>
      </dgm:t>
    </dgm:pt>
    <dgm:pt modelId="{7B9F85CC-A9F9-4681-ADFF-6CC97D332726}">
      <dgm:prSet phldrT="[ข้อความ]"/>
      <dgm:spPr/>
      <dgm:t>
        <a:bodyPr/>
        <a:lstStyle/>
        <a:p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เหตุเกิดจากพฤติการณ์อันหนึ่งอันใดที่คู่สัญญาไม่ต้องรับผิดตามกฎหมาย</a:t>
          </a:r>
          <a:endParaRPr lang="th-TH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57FB80A2-1B17-4216-81A1-A4BCAB94C825}" type="parTrans" cxnId="{4885D623-0E55-47CB-A678-C73BF3957FB0}">
      <dgm:prSet/>
      <dgm:spPr/>
      <dgm:t>
        <a:bodyPr/>
        <a:lstStyle/>
        <a:p>
          <a:endParaRPr lang="th-TH"/>
        </a:p>
      </dgm:t>
    </dgm:pt>
    <dgm:pt modelId="{FB9880CD-3E4D-4638-AEEF-291DF429210E}" type="sibTrans" cxnId="{4885D623-0E55-47CB-A678-C73BF3957FB0}">
      <dgm:prSet/>
      <dgm:spPr/>
      <dgm:t>
        <a:bodyPr/>
        <a:lstStyle/>
        <a:p>
          <a:endParaRPr lang="th-TH"/>
        </a:p>
      </dgm:t>
    </dgm:pt>
    <dgm:pt modelId="{51719493-01D1-4050-8C32-601B8F37275B}">
      <dgm:prSet phldrT="[ข้อความ]"/>
      <dgm:spPr/>
      <dgm:t>
        <a:bodyPr/>
        <a:lstStyle/>
        <a:p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เหตุอื่นตามที่กำหนดในกฎกระทรวง</a:t>
          </a:r>
          <a:endParaRPr lang="th-TH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44EDE505-A7B4-4E5E-939D-B9B743D4600A}" type="parTrans" cxnId="{56898537-D86C-4824-B73C-FCF69ACB4F27}">
      <dgm:prSet/>
      <dgm:spPr/>
      <dgm:t>
        <a:bodyPr/>
        <a:lstStyle/>
        <a:p>
          <a:endParaRPr lang="th-TH"/>
        </a:p>
      </dgm:t>
    </dgm:pt>
    <dgm:pt modelId="{7D311573-B0BC-4606-AEC6-3AA13B551BC4}" type="sibTrans" cxnId="{56898537-D86C-4824-B73C-FCF69ACB4F27}">
      <dgm:prSet/>
      <dgm:spPr/>
      <dgm:t>
        <a:bodyPr/>
        <a:lstStyle/>
        <a:p>
          <a:endParaRPr lang="th-TH"/>
        </a:p>
      </dgm:t>
    </dgm:pt>
    <dgm:pt modelId="{F54BAEE1-F46C-4FB4-ADB0-C724E2A98B06}" type="pres">
      <dgm:prSet presAssocID="{3B052CC1-ABB2-424A-8918-C8BE28E7226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h-TH"/>
        </a:p>
      </dgm:t>
    </dgm:pt>
    <dgm:pt modelId="{2F07D739-F4CE-4056-93C9-38FC70A5D176}" type="pres">
      <dgm:prSet presAssocID="{3B052CC1-ABB2-424A-8918-C8BE28E72260}" presName="Name1" presStyleCnt="0"/>
      <dgm:spPr/>
    </dgm:pt>
    <dgm:pt modelId="{FCE6DDF3-0381-463D-827E-17AB7B5FADD4}" type="pres">
      <dgm:prSet presAssocID="{3B052CC1-ABB2-424A-8918-C8BE28E72260}" presName="cycle" presStyleCnt="0"/>
      <dgm:spPr/>
    </dgm:pt>
    <dgm:pt modelId="{62F2B4FA-5031-4A1E-ABB6-23FAFD15D5D2}" type="pres">
      <dgm:prSet presAssocID="{3B052CC1-ABB2-424A-8918-C8BE28E72260}" presName="srcNode" presStyleLbl="node1" presStyleIdx="0" presStyleCnt="4"/>
      <dgm:spPr/>
    </dgm:pt>
    <dgm:pt modelId="{99D4CC61-787A-4A8C-8CC1-984971A19C5B}" type="pres">
      <dgm:prSet presAssocID="{3B052CC1-ABB2-424A-8918-C8BE28E72260}" presName="conn" presStyleLbl="parChTrans1D2" presStyleIdx="0" presStyleCnt="1"/>
      <dgm:spPr/>
      <dgm:t>
        <a:bodyPr/>
        <a:lstStyle/>
        <a:p>
          <a:endParaRPr lang="th-TH"/>
        </a:p>
      </dgm:t>
    </dgm:pt>
    <dgm:pt modelId="{BDAAEBEF-4FA7-42DA-A756-668A2928DDF6}" type="pres">
      <dgm:prSet presAssocID="{3B052CC1-ABB2-424A-8918-C8BE28E72260}" presName="extraNode" presStyleLbl="node1" presStyleIdx="0" presStyleCnt="4"/>
      <dgm:spPr/>
    </dgm:pt>
    <dgm:pt modelId="{E54EE45B-3070-44E2-870A-448DD928F22B}" type="pres">
      <dgm:prSet presAssocID="{3B052CC1-ABB2-424A-8918-C8BE28E72260}" presName="dstNode" presStyleLbl="node1" presStyleIdx="0" presStyleCnt="4"/>
      <dgm:spPr/>
    </dgm:pt>
    <dgm:pt modelId="{F43DA01D-FA9A-4BF6-94C7-3FEA2A2A2DE4}" type="pres">
      <dgm:prSet presAssocID="{D2211595-C31E-4776-8CF5-D0258CFBC998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7852D8D-A126-4F8F-93BB-1B9F64622503}" type="pres">
      <dgm:prSet presAssocID="{D2211595-C31E-4776-8CF5-D0258CFBC998}" presName="accent_1" presStyleCnt="0"/>
      <dgm:spPr/>
    </dgm:pt>
    <dgm:pt modelId="{DB2EDE50-4F27-4BED-8961-6E84F7DAB585}" type="pres">
      <dgm:prSet presAssocID="{D2211595-C31E-4776-8CF5-D0258CFBC998}" presName="accentRepeatNode" presStyleLbl="solidFgAcc1" presStyleIdx="0" presStyleCnt="4"/>
      <dgm:spPr/>
    </dgm:pt>
    <dgm:pt modelId="{3DA264EE-5AE7-417C-A758-A180D04784D3}" type="pres">
      <dgm:prSet presAssocID="{7D7E63B0-0403-47A0-BA5A-011E5D861347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B1FB953-CAAA-4C52-B671-B3486EC31042}" type="pres">
      <dgm:prSet presAssocID="{7D7E63B0-0403-47A0-BA5A-011E5D861347}" presName="accent_2" presStyleCnt="0"/>
      <dgm:spPr/>
    </dgm:pt>
    <dgm:pt modelId="{721E657D-A2BC-44D0-8C88-C1E4EBD66A7A}" type="pres">
      <dgm:prSet presAssocID="{7D7E63B0-0403-47A0-BA5A-011E5D861347}" presName="accentRepeatNode" presStyleLbl="solidFgAcc1" presStyleIdx="1" presStyleCnt="4"/>
      <dgm:spPr/>
    </dgm:pt>
    <dgm:pt modelId="{E1435090-55E5-4AB5-8DF1-B310B6ACCAFE}" type="pres">
      <dgm:prSet presAssocID="{7B9F85CC-A9F9-4681-ADFF-6CC97D332726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F135D61-5B9D-41BB-A659-E7913E6D9813}" type="pres">
      <dgm:prSet presAssocID="{7B9F85CC-A9F9-4681-ADFF-6CC97D332726}" presName="accent_3" presStyleCnt="0"/>
      <dgm:spPr/>
    </dgm:pt>
    <dgm:pt modelId="{19199AC1-DCB2-4750-98DC-7CB7F307D8A6}" type="pres">
      <dgm:prSet presAssocID="{7B9F85CC-A9F9-4681-ADFF-6CC97D332726}" presName="accentRepeatNode" presStyleLbl="solidFgAcc1" presStyleIdx="2" presStyleCnt="4"/>
      <dgm:spPr/>
    </dgm:pt>
    <dgm:pt modelId="{F74F8C00-3B1E-429C-AF33-3A5109EBDF86}" type="pres">
      <dgm:prSet presAssocID="{51719493-01D1-4050-8C32-601B8F37275B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9044838-F8EB-4021-9949-B3F3320C89B6}" type="pres">
      <dgm:prSet presAssocID="{51719493-01D1-4050-8C32-601B8F37275B}" presName="accent_4" presStyleCnt="0"/>
      <dgm:spPr/>
    </dgm:pt>
    <dgm:pt modelId="{311B37E4-32FD-47A1-81A1-C0AA5A5FD04A}" type="pres">
      <dgm:prSet presAssocID="{51719493-01D1-4050-8C32-601B8F37275B}" presName="accentRepeatNode" presStyleLbl="solidFgAcc1" presStyleIdx="3" presStyleCnt="4"/>
      <dgm:spPr/>
    </dgm:pt>
  </dgm:ptLst>
  <dgm:cxnLst>
    <dgm:cxn modelId="{47B7CE1D-844E-45DF-B2CC-F610F5C9F42E}" srcId="{3B052CC1-ABB2-424A-8918-C8BE28E72260}" destId="{D2211595-C31E-4776-8CF5-D0258CFBC998}" srcOrd="0" destOrd="0" parTransId="{44AD4519-BD5D-4822-9EF5-8704C8A0DA94}" sibTransId="{936A3C2A-BD06-4091-97D2-04ABD3BE432A}"/>
    <dgm:cxn modelId="{05E19034-5156-4E3D-BE81-53195341EB64}" type="presOf" srcId="{D2211595-C31E-4776-8CF5-D0258CFBC998}" destId="{F43DA01D-FA9A-4BF6-94C7-3FEA2A2A2DE4}" srcOrd="0" destOrd="0" presId="urn:microsoft.com/office/officeart/2008/layout/VerticalCurvedList"/>
    <dgm:cxn modelId="{19756C46-1A21-44EA-A713-68AF18928809}" type="presOf" srcId="{7D7E63B0-0403-47A0-BA5A-011E5D861347}" destId="{3DA264EE-5AE7-417C-A758-A180D04784D3}" srcOrd="0" destOrd="0" presId="urn:microsoft.com/office/officeart/2008/layout/VerticalCurvedList"/>
    <dgm:cxn modelId="{9C65AD9B-5CA1-4E2E-8FBB-D82562FC67E2}" type="presOf" srcId="{3B052CC1-ABB2-424A-8918-C8BE28E72260}" destId="{F54BAEE1-F46C-4FB4-ADB0-C724E2A98B06}" srcOrd="0" destOrd="0" presId="urn:microsoft.com/office/officeart/2008/layout/VerticalCurvedList"/>
    <dgm:cxn modelId="{2F3A17A0-BDC2-42BB-AA73-40CB03EB7513}" type="presOf" srcId="{7B9F85CC-A9F9-4681-ADFF-6CC97D332726}" destId="{E1435090-55E5-4AB5-8DF1-B310B6ACCAFE}" srcOrd="0" destOrd="0" presId="urn:microsoft.com/office/officeart/2008/layout/VerticalCurvedList"/>
    <dgm:cxn modelId="{56898537-D86C-4824-B73C-FCF69ACB4F27}" srcId="{3B052CC1-ABB2-424A-8918-C8BE28E72260}" destId="{51719493-01D1-4050-8C32-601B8F37275B}" srcOrd="3" destOrd="0" parTransId="{44EDE505-A7B4-4E5E-939D-B9B743D4600A}" sibTransId="{7D311573-B0BC-4606-AEC6-3AA13B551BC4}"/>
    <dgm:cxn modelId="{4885D623-0E55-47CB-A678-C73BF3957FB0}" srcId="{3B052CC1-ABB2-424A-8918-C8BE28E72260}" destId="{7B9F85CC-A9F9-4681-ADFF-6CC97D332726}" srcOrd="2" destOrd="0" parTransId="{57FB80A2-1B17-4216-81A1-A4BCAB94C825}" sibTransId="{FB9880CD-3E4D-4638-AEEF-291DF429210E}"/>
    <dgm:cxn modelId="{EB8B7FF0-F2B3-4B18-8049-BD002FF74FE3}" type="presOf" srcId="{936A3C2A-BD06-4091-97D2-04ABD3BE432A}" destId="{99D4CC61-787A-4A8C-8CC1-984971A19C5B}" srcOrd="0" destOrd="0" presId="urn:microsoft.com/office/officeart/2008/layout/VerticalCurvedList"/>
    <dgm:cxn modelId="{B7F31662-8740-43D7-A5B3-7CEF95726DE8}" type="presOf" srcId="{51719493-01D1-4050-8C32-601B8F37275B}" destId="{F74F8C00-3B1E-429C-AF33-3A5109EBDF86}" srcOrd="0" destOrd="0" presId="urn:microsoft.com/office/officeart/2008/layout/VerticalCurvedList"/>
    <dgm:cxn modelId="{8443D409-D1B6-4F93-83A8-B301A1EB3554}" srcId="{3B052CC1-ABB2-424A-8918-C8BE28E72260}" destId="{7D7E63B0-0403-47A0-BA5A-011E5D861347}" srcOrd="1" destOrd="0" parTransId="{EBF73DF3-6AE3-4783-923C-80DB089366D5}" sibTransId="{F3D9362F-BA9B-4C6B-B8E4-5085440E3C8A}"/>
    <dgm:cxn modelId="{58501469-8FB3-48CD-B23D-9DC8BCB8A762}" type="presParOf" srcId="{F54BAEE1-F46C-4FB4-ADB0-C724E2A98B06}" destId="{2F07D739-F4CE-4056-93C9-38FC70A5D176}" srcOrd="0" destOrd="0" presId="urn:microsoft.com/office/officeart/2008/layout/VerticalCurvedList"/>
    <dgm:cxn modelId="{8D7743A1-7D70-46C7-B05D-A8188A1F59E6}" type="presParOf" srcId="{2F07D739-F4CE-4056-93C9-38FC70A5D176}" destId="{FCE6DDF3-0381-463D-827E-17AB7B5FADD4}" srcOrd="0" destOrd="0" presId="urn:microsoft.com/office/officeart/2008/layout/VerticalCurvedList"/>
    <dgm:cxn modelId="{48990B69-1998-4661-9EAB-E444497677BD}" type="presParOf" srcId="{FCE6DDF3-0381-463D-827E-17AB7B5FADD4}" destId="{62F2B4FA-5031-4A1E-ABB6-23FAFD15D5D2}" srcOrd="0" destOrd="0" presId="urn:microsoft.com/office/officeart/2008/layout/VerticalCurvedList"/>
    <dgm:cxn modelId="{99B01757-CC6A-45E8-8F8B-AE7D65E2779A}" type="presParOf" srcId="{FCE6DDF3-0381-463D-827E-17AB7B5FADD4}" destId="{99D4CC61-787A-4A8C-8CC1-984971A19C5B}" srcOrd="1" destOrd="0" presId="urn:microsoft.com/office/officeart/2008/layout/VerticalCurvedList"/>
    <dgm:cxn modelId="{A17C9B57-7172-40EB-A700-B21A0DE119CF}" type="presParOf" srcId="{FCE6DDF3-0381-463D-827E-17AB7B5FADD4}" destId="{BDAAEBEF-4FA7-42DA-A756-668A2928DDF6}" srcOrd="2" destOrd="0" presId="urn:microsoft.com/office/officeart/2008/layout/VerticalCurvedList"/>
    <dgm:cxn modelId="{5723DD66-5F20-42B2-AB06-19FBCB9B5648}" type="presParOf" srcId="{FCE6DDF3-0381-463D-827E-17AB7B5FADD4}" destId="{E54EE45B-3070-44E2-870A-448DD928F22B}" srcOrd="3" destOrd="0" presId="urn:microsoft.com/office/officeart/2008/layout/VerticalCurvedList"/>
    <dgm:cxn modelId="{DE63FDDD-0612-45E8-8F28-7F36AB6AD1F5}" type="presParOf" srcId="{2F07D739-F4CE-4056-93C9-38FC70A5D176}" destId="{F43DA01D-FA9A-4BF6-94C7-3FEA2A2A2DE4}" srcOrd="1" destOrd="0" presId="urn:microsoft.com/office/officeart/2008/layout/VerticalCurvedList"/>
    <dgm:cxn modelId="{3D65CED6-EC14-417A-91D8-95BF4687F4B1}" type="presParOf" srcId="{2F07D739-F4CE-4056-93C9-38FC70A5D176}" destId="{97852D8D-A126-4F8F-93BB-1B9F64622503}" srcOrd="2" destOrd="0" presId="urn:microsoft.com/office/officeart/2008/layout/VerticalCurvedList"/>
    <dgm:cxn modelId="{555B8C18-B7CA-45FC-8458-98555905B110}" type="presParOf" srcId="{97852D8D-A126-4F8F-93BB-1B9F64622503}" destId="{DB2EDE50-4F27-4BED-8961-6E84F7DAB585}" srcOrd="0" destOrd="0" presId="urn:microsoft.com/office/officeart/2008/layout/VerticalCurvedList"/>
    <dgm:cxn modelId="{924F7997-A1F4-42A3-9EC3-F2A00C57D555}" type="presParOf" srcId="{2F07D739-F4CE-4056-93C9-38FC70A5D176}" destId="{3DA264EE-5AE7-417C-A758-A180D04784D3}" srcOrd="3" destOrd="0" presId="urn:microsoft.com/office/officeart/2008/layout/VerticalCurvedList"/>
    <dgm:cxn modelId="{94F974E3-2CF6-4B35-BF82-740D373CA8DA}" type="presParOf" srcId="{2F07D739-F4CE-4056-93C9-38FC70A5D176}" destId="{EB1FB953-CAAA-4C52-B671-B3486EC31042}" srcOrd="4" destOrd="0" presId="urn:microsoft.com/office/officeart/2008/layout/VerticalCurvedList"/>
    <dgm:cxn modelId="{DC374C9A-657E-47E2-8D36-D47C82F79E1D}" type="presParOf" srcId="{EB1FB953-CAAA-4C52-B671-B3486EC31042}" destId="{721E657D-A2BC-44D0-8C88-C1E4EBD66A7A}" srcOrd="0" destOrd="0" presId="urn:microsoft.com/office/officeart/2008/layout/VerticalCurvedList"/>
    <dgm:cxn modelId="{5976BCF6-BE75-4282-92A5-2A787FBC4CEB}" type="presParOf" srcId="{2F07D739-F4CE-4056-93C9-38FC70A5D176}" destId="{E1435090-55E5-4AB5-8DF1-B310B6ACCAFE}" srcOrd="5" destOrd="0" presId="urn:microsoft.com/office/officeart/2008/layout/VerticalCurvedList"/>
    <dgm:cxn modelId="{A1CE0A19-274C-40C5-AC87-852352984A6F}" type="presParOf" srcId="{2F07D739-F4CE-4056-93C9-38FC70A5D176}" destId="{4F135D61-5B9D-41BB-A659-E7913E6D9813}" srcOrd="6" destOrd="0" presId="urn:microsoft.com/office/officeart/2008/layout/VerticalCurvedList"/>
    <dgm:cxn modelId="{B983723E-EE39-44B1-933B-6A291AFEB99E}" type="presParOf" srcId="{4F135D61-5B9D-41BB-A659-E7913E6D9813}" destId="{19199AC1-DCB2-4750-98DC-7CB7F307D8A6}" srcOrd="0" destOrd="0" presId="urn:microsoft.com/office/officeart/2008/layout/VerticalCurvedList"/>
    <dgm:cxn modelId="{136F68F1-E525-4152-8C63-FBDE73F2A74F}" type="presParOf" srcId="{2F07D739-F4CE-4056-93C9-38FC70A5D176}" destId="{F74F8C00-3B1E-429C-AF33-3A5109EBDF86}" srcOrd="7" destOrd="0" presId="urn:microsoft.com/office/officeart/2008/layout/VerticalCurvedList"/>
    <dgm:cxn modelId="{5E8714A9-971D-4CC1-8931-69820E78995C}" type="presParOf" srcId="{2F07D739-F4CE-4056-93C9-38FC70A5D176}" destId="{19044838-F8EB-4021-9949-B3F3320C89B6}" srcOrd="8" destOrd="0" presId="urn:microsoft.com/office/officeart/2008/layout/VerticalCurvedList"/>
    <dgm:cxn modelId="{F4CC67AA-2023-48E0-A824-A906E10862CF}" type="presParOf" srcId="{19044838-F8EB-4021-9949-B3F3320C89B6}" destId="{311B37E4-32FD-47A1-81A1-C0AA5A5FD04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090125-0B14-4529-8CEA-E57EB5F6E402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BB034084-ADA9-4370-B6B5-8B01B66A388C}">
      <dgm:prSet phldrT="[ข้อความ]" custT="1"/>
      <dgm:spPr>
        <a:solidFill>
          <a:srgbClr val="FFFF00"/>
        </a:solidFill>
      </dgm:spPr>
      <dgm:t>
        <a:bodyPr/>
        <a:lstStyle/>
        <a:p>
          <a:pPr algn="ctr"/>
          <a:r>
            <a:rPr lang="en-US" sz="32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1</a:t>
          </a:r>
          <a:r>
            <a:rPr lang="th-TH" sz="32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. เหตุตามที่กฎหมายกำหนด</a:t>
          </a:r>
          <a:endParaRPr lang="th-TH" sz="32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50B6B7A4-D1EB-4062-99F6-EC606EA10EFD}" type="parTrans" cxnId="{8C26F706-3DEE-4034-878A-6C6C58B0D30F}">
      <dgm:prSet/>
      <dgm:spPr/>
      <dgm:t>
        <a:bodyPr/>
        <a:lstStyle/>
        <a:p>
          <a:endParaRPr lang="th-TH"/>
        </a:p>
      </dgm:t>
    </dgm:pt>
    <dgm:pt modelId="{A5BDEBBB-ED02-4138-9124-45E08F1665C9}" type="sibTrans" cxnId="{8C26F706-3DEE-4034-878A-6C6C58B0D30F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8AF1717A-3282-4EC9-A919-5E8AA3650854}">
      <dgm:prSet phldrT="[ข้อความ]" custT="1"/>
      <dgm:spPr>
        <a:solidFill>
          <a:srgbClr val="FFCC99"/>
        </a:solidFill>
      </dgm:spPr>
      <dgm:t>
        <a:bodyPr/>
        <a:lstStyle/>
        <a:p>
          <a:pPr algn="ctr"/>
          <a:r>
            <a:rPr lang="en-US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2</a:t>
          </a:r>
          <a:r>
            <a:rPr lang="th-TH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. เหตุอันเชื่อได้ว่าผู้ขายหรือผู้รับจ้าง         ไม่สามารถส่งมอบงานได้ภายในเวลาที่กำหนด</a:t>
          </a:r>
          <a:endParaRPr lang="th-TH" sz="28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4BA512AE-2D9D-4CBE-9FA4-5289F1A5B83C}" type="parTrans" cxnId="{994DE6B9-7ABF-4AA7-9A67-FD0DF32C94B3}">
      <dgm:prSet/>
      <dgm:spPr/>
      <dgm:t>
        <a:bodyPr/>
        <a:lstStyle/>
        <a:p>
          <a:endParaRPr lang="th-TH"/>
        </a:p>
      </dgm:t>
    </dgm:pt>
    <dgm:pt modelId="{4D5D5CBC-FDCE-4B73-B677-0A19421F912A}" type="sibTrans" cxnId="{994DE6B9-7ABF-4AA7-9A67-FD0DF32C94B3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E78E7432-0B2D-4B9D-8673-9AC3692F2E1A}">
      <dgm:prSet phldrT="[ข้อความ]" custT="1"/>
      <dgm:spPr/>
      <dgm:t>
        <a:bodyPr/>
        <a:lstStyle/>
        <a:p>
          <a:pPr algn="ctr"/>
          <a:r>
            <a:rPr lang="en-US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3</a:t>
          </a:r>
          <a:r>
            <a:rPr lang="th-TH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. เหตุอื่นตามที่กำหนดใน พ.ร.บ. หรือ       ในสัญญาหรือข้อตกลง</a:t>
          </a:r>
          <a:endParaRPr lang="th-TH" sz="28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E2E28952-A800-4997-B1A0-72934C15A043}" type="parTrans" cxnId="{4A0ED6B6-3CBD-4472-A0F8-DDFD4B817452}">
      <dgm:prSet/>
      <dgm:spPr/>
      <dgm:t>
        <a:bodyPr/>
        <a:lstStyle/>
        <a:p>
          <a:endParaRPr lang="th-TH"/>
        </a:p>
      </dgm:t>
    </dgm:pt>
    <dgm:pt modelId="{165F16DD-36FC-4B82-B5B6-FA91157574E3}" type="sibTrans" cxnId="{4A0ED6B6-3CBD-4472-A0F8-DDFD4B817452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3C1D3136-7679-47EE-83DD-59C7FBF4CC45}">
      <dgm:prSet phldrT="[ข้อความ]" custT="1"/>
      <dgm:spPr/>
      <dgm:t>
        <a:bodyPr/>
        <a:lstStyle/>
        <a:p>
          <a:pPr algn="ctr"/>
          <a:r>
            <a:rPr lang="en-US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4</a:t>
          </a:r>
          <a:r>
            <a:rPr lang="th-TH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. เหตุอื่นตามระเบียบที่รัฐมนตรีกำหนด</a:t>
          </a:r>
          <a:endParaRPr lang="th-TH" sz="28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B0B807A5-D39E-476D-8102-2B8ADF568907}" type="parTrans" cxnId="{0C6D473C-4517-4343-A498-CBD4C1E2FEE1}">
      <dgm:prSet/>
      <dgm:spPr/>
      <dgm:t>
        <a:bodyPr/>
        <a:lstStyle/>
        <a:p>
          <a:endParaRPr lang="th-TH"/>
        </a:p>
      </dgm:t>
    </dgm:pt>
    <dgm:pt modelId="{58DD43DA-6739-43B0-A100-9CA9C104821A}" type="sibTrans" cxnId="{0C6D473C-4517-4343-A498-CBD4C1E2FEE1}">
      <dgm:prSet/>
      <dgm:spPr/>
      <dgm:t>
        <a:bodyPr/>
        <a:lstStyle/>
        <a:p>
          <a:endParaRPr lang="th-TH"/>
        </a:p>
      </dgm:t>
    </dgm:pt>
    <dgm:pt modelId="{088E4D66-2773-417D-B7D0-577F4D658D2C}" type="pres">
      <dgm:prSet presAssocID="{3B090125-0B14-4529-8CEA-E57EB5F6E40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F93ED17E-5FA2-4194-A827-CBF19A90DF05}" type="pres">
      <dgm:prSet presAssocID="{3B090125-0B14-4529-8CEA-E57EB5F6E402}" presName="dummyMaxCanvas" presStyleCnt="0">
        <dgm:presLayoutVars/>
      </dgm:prSet>
      <dgm:spPr/>
    </dgm:pt>
    <dgm:pt modelId="{F5FBA49F-DC42-4B2B-A712-5C868D2D9672}" type="pres">
      <dgm:prSet presAssocID="{3B090125-0B14-4529-8CEA-E57EB5F6E402}" presName="FourNodes_1" presStyleLbl="node1" presStyleIdx="0" presStyleCnt="4" custLinFactNeighborX="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E82F19B-DDCC-4702-B962-AEE76AC13EAC}" type="pres">
      <dgm:prSet presAssocID="{3B090125-0B14-4529-8CEA-E57EB5F6E402}" presName="FourNodes_2" presStyleLbl="node1" presStyleIdx="1" presStyleCnt="4" custScaleX="92414" custLinFactNeighborX="382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54E2F9D-35F9-4ADD-BCCF-74CB270FB7B3}" type="pres">
      <dgm:prSet presAssocID="{3B090125-0B14-4529-8CEA-E57EB5F6E402}" presName="FourNodes_3" presStyleLbl="node1" presStyleIdx="2" presStyleCnt="4" custScaleX="92414" custLinFactNeighborX="723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CF4B37B-B406-4EF6-A7DC-45AC4E8F89BB}" type="pres">
      <dgm:prSet presAssocID="{3B090125-0B14-4529-8CEA-E57EB5F6E402}" presName="FourNodes_4" presStyleLbl="node1" presStyleIdx="3" presStyleCnt="4" custScaleX="76991" custLinFactNeighborX="1039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7BEC113-6811-45CD-BBC0-2761C9B84444}" type="pres">
      <dgm:prSet presAssocID="{3B090125-0B14-4529-8CEA-E57EB5F6E402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D8AD69C-4DED-4F43-8F4F-0446EC258FFE}" type="pres">
      <dgm:prSet presAssocID="{3B090125-0B14-4529-8CEA-E57EB5F6E402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CAF328F-47D1-4712-8A7F-AEF54504B3DD}" type="pres">
      <dgm:prSet presAssocID="{3B090125-0B14-4529-8CEA-E57EB5F6E402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AB6E7AB-CDAF-42F2-BA83-D02395CD2C4A}" type="pres">
      <dgm:prSet presAssocID="{3B090125-0B14-4529-8CEA-E57EB5F6E402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F215B9FB-1727-41A4-8CCA-810EF3BABC09}" type="pres">
      <dgm:prSet presAssocID="{3B090125-0B14-4529-8CEA-E57EB5F6E402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267C918-D301-425F-99C0-57BC9E6BA1A5}" type="pres">
      <dgm:prSet presAssocID="{3B090125-0B14-4529-8CEA-E57EB5F6E402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BE91995-521A-459C-AB81-CB9D61AF12AE}" type="pres">
      <dgm:prSet presAssocID="{3B090125-0B14-4529-8CEA-E57EB5F6E402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229CCCE1-F65F-46A2-9B8F-8D9C74C65760}" type="presOf" srcId="{A5BDEBBB-ED02-4138-9124-45E08F1665C9}" destId="{C7BEC113-6811-45CD-BBC0-2761C9B84444}" srcOrd="0" destOrd="0" presId="urn:microsoft.com/office/officeart/2005/8/layout/vProcess5"/>
    <dgm:cxn modelId="{5C874315-26D2-4EA1-90DB-FD4185FD892E}" type="presOf" srcId="{8AF1717A-3282-4EC9-A919-5E8AA3650854}" destId="{F215B9FB-1727-41A4-8CCA-810EF3BABC09}" srcOrd="1" destOrd="0" presId="urn:microsoft.com/office/officeart/2005/8/layout/vProcess5"/>
    <dgm:cxn modelId="{994DE6B9-7ABF-4AA7-9A67-FD0DF32C94B3}" srcId="{3B090125-0B14-4529-8CEA-E57EB5F6E402}" destId="{8AF1717A-3282-4EC9-A919-5E8AA3650854}" srcOrd="1" destOrd="0" parTransId="{4BA512AE-2D9D-4CBE-9FA4-5289F1A5B83C}" sibTransId="{4D5D5CBC-FDCE-4B73-B677-0A19421F912A}"/>
    <dgm:cxn modelId="{CE5E6B3C-5590-43EB-B435-523E2D65AACC}" type="presOf" srcId="{E78E7432-0B2D-4B9D-8673-9AC3692F2E1A}" destId="{1267C918-D301-425F-99C0-57BC9E6BA1A5}" srcOrd="1" destOrd="0" presId="urn:microsoft.com/office/officeart/2005/8/layout/vProcess5"/>
    <dgm:cxn modelId="{B773E941-3078-4EDF-9190-38C3D456D66F}" type="presOf" srcId="{E78E7432-0B2D-4B9D-8673-9AC3692F2E1A}" destId="{654E2F9D-35F9-4ADD-BCCF-74CB270FB7B3}" srcOrd="0" destOrd="0" presId="urn:microsoft.com/office/officeart/2005/8/layout/vProcess5"/>
    <dgm:cxn modelId="{0C6D473C-4517-4343-A498-CBD4C1E2FEE1}" srcId="{3B090125-0B14-4529-8CEA-E57EB5F6E402}" destId="{3C1D3136-7679-47EE-83DD-59C7FBF4CC45}" srcOrd="3" destOrd="0" parTransId="{B0B807A5-D39E-476D-8102-2B8ADF568907}" sibTransId="{58DD43DA-6739-43B0-A100-9CA9C104821A}"/>
    <dgm:cxn modelId="{98B0DE19-1DA3-43EA-A2DD-718D858BDBC3}" type="presOf" srcId="{3C1D3136-7679-47EE-83DD-59C7FBF4CC45}" destId="{CCF4B37B-B406-4EF6-A7DC-45AC4E8F89BB}" srcOrd="0" destOrd="0" presId="urn:microsoft.com/office/officeart/2005/8/layout/vProcess5"/>
    <dgm:cxn modelId="{2B4F6CBB-7CB4-46CD-A4D2-AF2EC3DC2DB6}" type="presOf" srcId="{BB034084-ADA9-4370-B6B5-8B01B66A388C}" destId="{4AB6E7AB-CDAF-42F2-BA83-D02395CD2C4A}" srcOrd="1" destOrd="0" presId="urn:microsoft.com/office/officeart/2005/8/layout/vProcess5"/>
    <dgm:cxn modelId="{34FD1712-A4DB-42B3-A640-B39AFA4904F4}" type="presOf" srcId="{3B090125-0B14-4529-8CEA-E57EB5F6E402}" destId="{088E4D66-2773-417D-B7D0-577F4D658D2C}" srcOrd="0" destOrd="0" presId="urn:microsoft.com/office/officeart/2005/8/layout/vProcess5"/>
    <dgm:cxn modelId="{4EF2FE9E-F990-4453-80E3-0882089EA3CE}" type="presOf" srcId="{3C1D3136-7679-47EE-83DD-59C7FBF4CC45}" destId="{7BE91995-521A-459C-AB81-CB9D61AF12AE}" srcOrd="1" destOrd="0" presId="urn:microsoft.com/office/officeart/2005/8/layout/vProcess5"/>
    <dgm:cxn modelId="{4A0ED6B6-3CBD-4472-A0F8-DDFD4B817452}" srcId="{3B090125-0B14-4529-8CEA-E57EB5F6E402}" destId="{E78E7432-0B2D-4B9D-8673-9AC3692F2E1A}" srcOrd="2" destOrd="0" parTransId="{E2E28952-A800-4997-B1A0-72934C15A043}" sibTransId="{165F16DD-36FC-4B82-B5B6-FA91157574E3}"/>
    <dgm:cxn modelId="{8C26F706-3DEE-4034-878A-6C6C58B0D30F}" srcId="{3B090125-0B14-4529-8CEA-E57EB5F6E402}" destId="{BB034084-ADA9-4370-B6B5-8B01B66A388C}" srcOrd="0" destOrd="0" parTransId="{50B6B7A4-D1EB-4062-99F6-EC606EA10EFD}" sibTransId="{A5BDEBBB-ED02-4138-9124-45E08F1665C9}"/>
    <dgm:cxn modelId="{FBBEB415-6208-419B-8D5D-1A4AC79BD304}" type="presOf" srcId="{8AF1717A-3282-4EC9-A919-5E8AA3650854}" destId="{2E82F19B-DDCC-4702-B962-AEE76AC13EAC}" srcOrd="0" destOrd="0" presId="urn:microsoft.com/office/officeart/2005/8/layout/vProcess5"/>
    <dgm:cxn modelId="{37C2148A-5361-4324-9E33-6943D97DF734}" type="presOf" srcId="{4D5D5CBC-FDCE-4B73-B677-0A19421F912A}" destId="{DD8AD69C-4DED-4F43-8F4F-0446EC258FFE}" srcOrd="0" destOrd="0" presId="urn:microsoft.com/office/officeart/2005/8/layout/vProcess5"/>
    <dgm:cxn modelId="{1A770CBD-CE8F-4908-B3F3-ECAA8034CD68}" type="presOf" srcId="{165F16DD-36FC-4B82-B5B6-FA91157574E3}" destId="{3CAF328F-47D1-4712-8A7F-AEF54504B3DD}" srcOrd="0" destOrd="0" presId="urn:microsoft.com/office/officeart/2005/8/layout/vProcess5"/>
    <dgm:cxn modelId="{2A9DD4A1-92AE-4417-8923-5BC5CBE34618}" type="presOf" srcId="{BB034084-ADA9-4370-B6B5-8B01B66A388C}" destId="{F5FBA49F-DC42-4B2B-A712-5C868D2D9672}" srcOrd="0" destOrd="0" presId="urn:microsoft.com/office/officeart/2005/8/layout/vProcess5"/>
    <dgm:cxn modelId="{774DC55A-E365-479C-AE6F-19AD831DD08E}" type="presParOf" srcId="{088E4D66-2773-417D-B7D0-577F4D658D2C}" destId="{F93ED17E-5FA2-4194-A827-CBF19A90DF05}" srcOrd="0" destOrd="0" presId="urn:microsoft.com/office/officeart/2005/8/layout/vProcess5"/>
    <dgm:cxn modelId="{436BB6E5-B7A0-4EEB-B45D-DC29F2DCA34A}" type="presParOf" srcId="{088E4D66-2773-417D-B7D0-577F4D658D2C}" destId="{F5FBA49F-DC42-4B2B-A712-5C868D2D9672}" srcOrd="1" destOrd="0" presId="urn:microsoft.com/office/officeart/2005/8/layout/vProcess5"/>
    <dgm:cxn modelId="{CB22C528-ED25-46D1-8A63-3BAD876089B0}" type="presParOf" srcId="{088E4D66-2773-417D-B7D0-577F4D658D2C}" destId="{2E82F19B-DDCC-4702-B962-AEE76AC13EAC}" srcOrd="2" destOrd="0" presId="urn:microsoft.com/office/officeart/2005/8/layout/vProcess5"/>
    <dgm:cxn modelId="{58F1C3BC-32C7-4EAB-AFA4-133915402EAC}" type="presParOf" srcId="{088E4D66-2773-417D-B7D0-577F4D658D2C}" destId="{654E2F9D-35F9-4ADD-BCCF-74CB270FB7B3}" srcOrd="3" destOrd="0" presId="urn:microsoft.com/office/officeart/2005/8/layout/vProcess5"/>
    <dgm:cxn modelId="{68810A3D-3C59-470B-9957-F829DC844764}" type="presParOf" srcId="{088E4D66-2773-417D-B7D0-577F4D658D2C}" destId="{CCF4B37B-B406-4EF6-A7DC-45AC4E8F89BB}" srcOrd="4" destOrd="0" presId="urn:microsoft.com/office/officeart/2005/8/layout/vProcess5"/>
    <dgm:cxn modelId="{3594BC34-8082-4A91-8180-1352B6BE2B85}" type="presParOf" srcId="{088E4D66-2773-417D-B7D0-577F4D658D2C}" destId="{C7BEC113-6811-45CD-BBC0-2761C9B84444}" srcOrd="5" destOrd="0" presId="urn:microsoft.com/office/officeart/2005/8/layout/vProcess5"/>
    <dgm:cxn modelId="{E1B6BBA3-7C60-4460-9ED5-CFE6F6DBD141}" type="presParOf" srcId="{088E4D66-2773-417D-B7D0-577F4D658D2C}" destId="{DD8AD69C-4DED-4F43-8F4F-0446EC258FFE}" srcOrd="6" destOrd="0" presId="urn:microsoft.com/office/officeart/2005/8/layout/vProcess5"/>
    <dgm:cxn modelId="{DB584AC8-51D2-4214-81D5-26F725145081}" type="presParOf" srcId="{088E4D66-2773-417D-B7D0-577F4D658D2C}" destId="{3CAF328F-47D1-4712-8A7F-AEF54504B3DD}" srcOrd="7" destOrd="0" presId="urn:microsoft.com/office/officeart/2005/8/layout/vProcess5"/>
    <dgm:cxn modelId="{1D0946B3-13C4-4654-8CF0-29DE075EB20F}" type="presParOf" srcId="{088E4D66-2773-417D-B7D0-577F4D658D2C}" destId="{4AB6E7AB-CDAF-42F2-BA83-D02395CD2C4A}" srcOrd="8" destOrd="0" presId="urn:microsoft.com/office/officeart/2005/8/layout/vProcess5"/>
    <dgm:cxn modelId="{4B57FAAE-C41C-4E74-8559-14A4006CDD4B}" type="presParOf" srcId="{088E4D66-2773-417D-B7D0-577F4D658D2C}" destId="{F215B9FB-1727-41A4-8CCA-810EF3BABC09}" srcOrd="9" destOrd="0" presId="urn:microsoft.com/office/officeart/2005/8/layout/vProcess5"/>
    <dgm:cxn modelId="{EFCD2EAE-12A5-4FF6-9E96-CAB861C5F430}" type="presParOf" srcId="{088E4D66-2773-417D-B7D0-577F4D658D2C}" destId="{1267C918-D301-425F-99C0-57BC9E6BA1A5}" srcOrd="10" destOrd="0" presId="urn:microsoft.com/office/officeart/2005/8/layout/vProcess5"/>
    <dgm:cxn modelId="{B5244CE8-38AD-4888-A7F1-AABB175EC815}" type="presParOf" srcId="{088E4D66-2773-417D-B7D0-577F4D658D2C}" destId="{7BE91995-521A-459C-AB81-CB9D61AF12AE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7D251C6-540C-47CD-A7B6-2DFDFF487F64}" type="doc">
      <dgm:prSet loTypeId="urn:microsoft.com/office/officeart/2009/3/layout/FramedTextPicture" loCatId="picture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th-TH"/>
        </a:p>
      </dgm:t>
    </dgm:pt>
    <dgm:pt modelId="{39BDC600-2875-47DC-86C1-43D53B9D1F3D}">
      <dgm:prSet phldrT="[Text]" custT="1"/>
      <dgm:spPr/>
      <dgm:t>
        <a:bodyPr/>
        <a:lstStyle/>
        <a:p>
          <a:r>
            <a:rPr lang="th-TH" altLang="th-TH" sz="22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ผู้ที่ไม่ผ่านเกณฑ์ที่กำหนด</a:t>
          </a:r>
          <a:br>
            <a:rPr lang="th-TH" altLang="th-TH" sz="22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altLang="th-TH" sz="22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จะถูกระงับการเสนอราคา หรือ</a:t>
          </a:r>
          <a:br>
            <a:rPr lang="th-TH" altLang="th-TH" sz="22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altLang="th-TH" sz="22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ทำสัญญากับหน่วยงานของรัฐ</a:t>
          </a:r>
          <a:br>
            <a:rPr lang="th-TH" altLang="th-TH" sz="22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altLang="th-TH" sz="22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ไว้ชั่วคราว จนกว่าจะมีผลการประเมินผ่านเกณฑ์ที่กำหนด</a:t>
          </a:r>
        </a:p>
        <a:p>
          <a:r>
            <a:rPr lang="th-TH" sz="22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(ม.</a:t>
          </a:r>
          <a:r>
            <a:rPr lang="en-US" sz="22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106</a:t>
          </a:r>
          <a:r>
            <a:rPr lang="th-TH" sz="22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 วรรคสาม)</a:t>
          </a:r>
          <a:endParaRPr lang="th-TH" sz="2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807960F0-1DC0-4CCF-8817-749F213BB74C}" type="parTrans" cxnId="{A40008CF-FEDC-4169-99ED-A087F5112C61}">
      <dgm:prSet/>
      <dgm:spPr/>
      <dgm:t>
        <a:bodyPr/>
        <a:lstStyle/>
        <a:p>
          <a:endParaRPr lang="th-TH"/>
        </a:p>
      </dgm:t>
    </dgm:pt>
    <dgm:pt modelId="{05A79435-9286-4A2A-997E-32317B38E5C2}" type="sibTrans" cxnId="{A40008CF-FEDC-4169-99ED-A087F5112C61}">
      <dgm:prSet/>
      <dgm:spPr/>
      <dgm:t>
        <a:bodyPr/>
        <a:lstStyle/>
        <a:p>
          <a:endParaRPr lang="th-TH"/>
        </a:p>
      </dgm:t>
    </dgm:pt>
    <dgm:pt modelId="{56A2D419-8E6C-4E32-9768-70424398ACFF}" type="pres">
      <dgm:prSet presAssocID="{A7D251C6-540C-47CD-A7B6-2DFDFF487F64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th-TH"/>
        </a:p>
      </dgm:t>
    </dgm:pt>
    <dgm:pt modelId="{8857CBDC-D4E2-49E6-B5DA-EE17486EC0A1}" type="pres">
      <dgm:prSet presAssocID="{39BDC600-2875-47DC-86C1-43D53B9D1F3D}" presName="composite" presStyleCnt="0">
        <dgm:presLayoutVars>
          <dgm:chMax/>
          <dgm:chPref/>
        </dgm:presLayoutVars>
      </dgm:prSet>
      <dgm:spPr/>
    </dgm:pt>
    <dgm:pt modelId="{1AC6C5F6-E538-4675-BA20-D09D665E1FDF}" type="pres">
      <dgm:prSet presAssocID="{39BDC600-2875-47DC-86C1-43D53B9D1F3D}" presName="Image" presStyleLbl="bgImgPlace1" presStyleIdx="0" presStyleCnt="1" custScaleX="88325" custLinFactNeighborX="2480" custLinFactNeighborY="44691"/>
      <dgm:spPr>
        <a:solidFill>
          <a:schemeClr val="accent6">
            <a:lumMod val="50000"/>
          </a:schemeClr>
        </a:solidFill>
      </dgm:spPr>
      <dgm:t>
        <a:bodyPr/>
        <a:lstStyle/>
        <a:p>
          <a:endParaRPr lang="th-TH"/>
        </a:p>
      </dgm:t>
    </dgm:pt>
    <dgm:pt modelId="{83801FE5-A8DE-4794-8075-FCE48311C1DB}" type="pres">
      <dgm:prSet presAssocID="{39BDC600-2875-47DC-86C1-43D53B9D1F3D}" presName="ParentText" presStyleLbl="revTx" presStyleIdx="0" presStyleCnt="1" custScaleX="10397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CB446B5-B2AF-4FA2-9620-8976BA906674}" type="pres">
      <dgm:prSet presAssocID="{39BDC600-2875-47DC-86C1-43D53B9D1F3D}" presName="tlFrame" presStyleLbl="node1" presStyleIdx="0" presStyleCnt="4"/>
      <dgm:spPr>
        <a:solidFill>
          <a:srgbClr val="FF7C80"/>
        </a:solidFill>
      </dgm:spPr>
    </dgm:pt>
    <dgm:pt modelId="{CD9D4541-EF7C-4258-8C97-CFC65DD915C1}" type="pres">
      <dgm:prSet presAssocID="{39BDC600-2875-47DC-86C1-43D53B9D1F3D}" presName="trFrame" presStyleLbl="node1" presStyleIdx="1" presStyleCnt="4"/>
      <dgm:spPr>
        <a:solidFill>
          <a:srgbClr val="FF7C80"/>
        </a:solidFill>
      </dgm:spPr>
    </dgm:pt>
    <dgm:pt modelId="{D6674D56-B73A-4CF0-A2BF-E34B0F1F0F1B}" type="pres">
      <dgm:prSet presAssocID="{39BDC600-2875-47DC-86C1-43D53B9D1F3D}" presName="blFrame" presStyleLbl="node1" presStyleIdx="2" presStyleCnt="4"/>
      <dgm:spPr>
        <a:solidFill>
          <a:srgbClr val="FF7C80"/>
        </a:solidFill>
      </dgm:spPr>
    </dgm:pt>
    <dgm:pt modelId="{675F93D4-5CDA-49E1-8DB5-25C29F1FC330}" type="pres">
      <dgm:prSet presAssocID="{39BDC600-2875-47DC-86C1-43D53B9D1F3D}" presName="brFrame" presStyleLbl="node1" presStyleIdx="3" presStyleCnt="4"/>
      <dgm:spPr>
        <a:solidFill>
          <a:srgbClr val="FF7C80"/>
        </a:solidFill>
      </dgm:spPr>
    </dgm:pt>
  </dgm:ptLst>
  <dgm:cxnLst>
    <dgm:cxn modelId="{A40008CF-FEDC-4169-99ED-A087F5112C61}" srcId="{A7D251C6-540C-47CD-A7B6-2DFDFF487F64}" destId="{39BDC600-2875-47DC-86C1-43D53B9D1F3D}" srcOrd="0" destOrd="0" parTransId="{807960F0-1DC0-4CCF-8817-749F213BB74C}" sibTransId="{05A79435-9286-4A2A-997E-32317B38E5C2}"/>
    <dgm:cxn modelId="{1DC154D3-DE3D-4B83-BAE7-D0BB4732BE22}" type="presOf" srcId="{39BDC600-2875-47DC-86C1-43D53B9D1F3D}" destId="{83801FE5-A8DE-4794-8075-FCE48311C1DB}" srcOrd="0" destOrd="0" presId="urn:microsoft.com/office/officeart/2009/3/layout/FramedTextPicture"/>
    <dgm:cxn modelId="{476E7700-BDD2-4E23-B4CC-2BFDA2A843EC}" type="presOf" srcId="{A7D251C6-540C-47CD-A7B6-2DFDFF487F64}" destId="{56A2D419-8E6C-4E32-9768-70424398ACFF}" srcOrd="0" destOrd="0" presId="urn:microsoft.com/office/officeart/2009/3/layout/FramedTextPicture"/>
    <dgm:cxn modelId="{40BB29AC-9B51-4AC0-BDBF-73B86EE73A9E}" type="presParOf" srcId="{56A2D419-8E6C-4E32-9768-70424398ACFF}" destId="{8857CBDC-D4E2-49E6-B5DA-EE17486EC0A1}" srcOrd="0" destOrd="0" presId="urn:microsoft.com/office/officeart/2009/3/layout/FramedTextPicture"/>
    <dgm:cxn modelId="{6C312F6E-3CED-4487-9D15-DB457F28A2EB}" type="presParOf" srcId="{8857CBDC-D4E2-49E6-B5DA-EE17486EC0A1}" destId="{1AC6C5F6-E538-4675-BA20-D09D665E1FDF}" srcOrd="0" destOrd="0" presId="urn:microsoft.com/office/officeart/2009/3/layout/FramedTextPicture"/>
    <dgm:cxn modelId="{7AB36846-4FBA-4A90-A01E-4DE28E4CCD7D}" type="presParOf" srcId="{8857CBDC-D4E2-49E6-B5DA-EE17486EC0A1}" destId="{83801FE5-A8DE-4794-8075-FCE48311C1DB}" srcOrd="1" destOrd="0" presId="urn:microsoft.com/office/officeart/2009/3/layout/FramedTextPicture"/>
    <dgm:cxn modelId="{B60A40BE-0A4B-4804-A039-EA2C6B414416}" type="presParOf" srcId="{8857CBDC-D4E2-49E6-B5DA-EE17486EC0A1}" destId="{9CB446B5-B2AF-4FA2-9620-8976BA906674}" srcOrd="2" destOrd="0" presId="urn:microsoft.com/office/officeart/2009/3/layout/FramedTextPicture"/>
    <dgm:cxn modelId="{264A5639-87DA-4A22-B545-9D0AF82A8C88}" type="presParOf" srcId="{8857CBDC-D4E2-49E6-B5DA-EE17486EC0A1}" destId="{CD9D4541-EF7C-4258-8C97-CFC65DD915C1}" srcOrd="3" destOrd="0" presId="urn:microsoft.com/office/officeart/2009/3/layout/FramedTextPicture"/>
    <dgm:cxn modelId="{76003EC4-086A-4C92-8B0E-CCF4A0D32046}" type="presParOf" srcId="{8857CBDC-D4E2-49E6-B5DA-EE17486EC0A1}" destId="{D6674D56-B73A-4CF0-A2BF-E34B0F1F0F1B}" srcOrd="4" destOrd="0" presId="urn:microsoft.com/office/officeart/2009/3/layout/FramedTextPicture"/>
    <dgm:cxn modelId="{6B556CF7-47BE-4552-B478-88A22EB2072A}" type="presParOf" srcId="{8857CBDC-D4E2-49E6-B5DA-EE17486EC0A1}" destId="{675F93D4-5CDA-49E1-8DB5-25C29F1FC330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7D251C6-540C-47CD-A7B6-2DFDFF487F64}" type="doc">
      <dgm:prSet loTypeId="urn:microsoft.com/office/officeart/2009/3/layout/FramedTextPicture" loCatId="picture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th-TH"/>
        </a:p>
      </dgm:t>
    </dgm:pt>
    <dgm:pt modelId="{39BDC600-2875-47DC-86C1-43D53B9D1F3D}">
      <dgm:prSet phldrT="[Text]"/>
      <dgm:spPr/>
      <dgm:t>
        <a:bodyPr/>
        <a:lstStyle/>
        <a:p>
          <a:r>
            <a:rPr lang="th-TH" altLang="th-TH" b="1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ผลการประเมินตาม ม.</a:t>
          </a:r>
          <a:r>
            <a:rPr lang="en-US" altLang="th-TH" b="1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106</a:t>
          </a:r>
          <a:r>
            <a:rPr lang="th-TH" altLang="th-TH" b="1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/>
          </a:r>
          <a:br>
            <a:rPr lang="th-TH" altLang="th-TH" b="1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</a:br>
          <a:r>
            <a:rPr lang="th-TH" altLang="th-TH" b="1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ให้เป็นส่วนหนึ่งของเกณฑ์ในการพิจารณาคัดเลือกผู้ยื่นข้อเสนอ</a:t>
          </a:r>
        </a:p>
        <a:p>
          <a:r>
            <a:rPr lang="th-TH" altLang="th-TH" b="1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(ม.</a:t>
          </a:r>
          <a:r>
            <a:rPr lang="en-US" altLang="th-TH" b="1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107</a:t>
          </a:r>
          <a:r>
            <a:rPr lang="th-TH" altLang="th-TH" b="1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)</a:t>
          </a:r>
          <a:endParaRPr lang="th-TH" dirty="0">
            <a:solidFill>
              <a:srgbClr val="008000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807960F0-1DC0-4CCF-8817-749F213BB74C}" type="parTrans" cxnId="{A40008CF-FEDC-4169-99ED-A087F5112C61}">
      <dgm:prSet/>
      <dgm:spPr/>
      <dgm:t>
        <a:bodyPr/>
        <a:lstStyle/>
        <a:p>
          <a:endParaRPr lang="th-TH"/>
        </a:p>
      </dgm:t>
    </dgm:pt>
    <dgm:pt modelId="{05A79435-9286-4A2A-997E-32317B38E5C2}" type="sibTrans" cxnId="{A40008CF-FEDC-4169-99ED-A087F5112C61}">
      <dgm:prSet/>
      <dgm:spPr/>
      <dgm:t>
        <a:bodyPr/>
        <a:lstStyle/>
        <a:p>
          <a:endParaRPr lang="th-TH"/>
        </a:p>
      </dgm:t>
    </dgm:pt>
    <dgm:pt modelId="{56A2D419-8E6C-4E32-9768-70424398ACFF}" type="pres">
      <dgm:prSet presAssocID="{A7D251C6-540C-47CD-A7B6-2DFDFF487F64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th-TH"/>
        </a:p>
      </dgm:t>
    </dgm:pt>
    <dgm:pt modelId="{8857CBDC-D4E2-49E6-B5DA-EE17486EC0A1}" type="pres">
      <dgm:prSet presAssocID="{39BDC600-2875-47DC-86C1-43D53B9D1F3D}" presName="composite" presStyleCnt="0">
        <dgm:presLayoutVars>
          <dgm:chMax/>
          <dgm:chPref/>
        </dgm:presLayoutVars>
      </dgm:prSet>
      <dgm:spPr/>
    </dgm:pt>
    <dgm:pt modelId="{1AC6C5F6-E538-4675-BA20-D09D665E1FDF}" type="pres">
      <dgm:prSet presAssocID="{39BDC600-2875-47DC-86C1-43D53B9D1F3D}" presName="Image" presStyleLbl="bgImgPlace1" presStyleIdx="0" presStyleCnt="1" custLinFactX="51061" custLinFactNeighborX="100000"/>
      <dgm:spPr>
        <a:noFill/>
      </dgm:spPr>
      <dgm:t>
        <a:bodyPr/>
        <a:lstStyle/>
        <a:p>
          <a:endParaRPr lang="th-TH"/>
        </a:p>
      </dgm:t>
    </dgm:pt>
    <dgm:pt modelId="{83801FE5-A8DE-4794-8075-FCE48311C1DB}" type="pres">
      <dgm:prSet presAssocID="{39BDC600-2875-47DC-86C1-43D53B9D1F3D}" presName="ParentText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CB446B5-B2AF-4FA2-9620-8976BA906674}" type="pres">
      <dgm:prSet presAssocID="{39BDC600-2875-47DC-86C1-43D53B9D1F3D}" presName="tlFrame" presStyleLbl="node1" presStyleIdx="0" presStyleCnt="4"/>
      <dgm:spPr>
        <a:solidFill>
          <a:srgbClr val="00B050"/>
        </a:solidFill>
      </dgm:spPr>
      <dgm:t>
        <a:bodyPr/>
        <a:lstStyle/>
        <a:p>
          <a:endParaRPr lang="th-TH"/>
        </a:p>
      </dgm:t>
    </dgm:pt>
    <dgm:pt modelId="{CD9D4541-EF7C-4258-8C97-CFC65DD915C1}" type="pres">
      <dgm:prSet presAssocID="{39BDC600-2875-47DC-86C1-43D53B9D1F3D}" presName="trFrame" presStyleLbl="node1" presStyleIdx="1" presStyleCnt="4"/>
      <dgm:spPr>
        <a:solidFill>
          <a:srgbClr val="00B050"/>
        </a:solidFill>
      </dgm:spPr>
      <dgm:t>
        <a:bodyPr/>
        <a:lstStyle/>
        <a:p>
          <a:endParaRPr lang="th-TH"/>
        </a:p>
      </dgm:t>
    </dgm:pt>
    <dgm:pt modelId="{D6674D56-B73A-4CF0-A2BF-E34B0F1F0F1B}" type="pres">
      <dgm:prSet presAssocID="{39BDC600-2875-47DC-86C1-43D53B9D1F3D}" presName="blFrame" presStyleLbl="node1" presStyleIdx="2" presStyleCnt="4"/>
      <dgm:spPr>
        <a:solidFill>
          <a:schemeClr val="accent3"/>
        </a:solidFill>
      </dgm:spPr>
      <dgm:t>
        <a:bodyPr/>
        <a:lstStyle/>
        <a:p>
          <a:endParaRPr lang="th-TH"/>
        </a:p>
      </dgm:t>
    </dgm:pt>
    <dgm:pt modelId="{675F93D4-5CDA-49E1-8DB5-25C29F1FC330}" type="pres">
      <dgm:prSet presAssocID="{39BDC600-2875-47DC-86C1-43D53B9D1F3D}" presName="brFrame" presStyleLbl="node1" presStyleIdx="3" presStyleCnt="4"/>
      <dgm:spPr>
        <a:solidFill>
          <a:schemeClr val="accent3"/>
        </a:solidFill>
      </dgm:spPr>
      <dgm:t>
        <a:bodyPr/>
        <a:lstStyle/>
        <a:p>
          <a:endParaRPr lang="th-TH"/>
        </a:p>
      </dgm:t>
    </dgm:pt>
  </dgm:ptLst>
  <dgm:cxnLst>
    <dgm:cxn modelId="{F975D20F-AEA7-4581-A3F6-3A484CB49CCC}" type="presOf" srcId="{39BDC600-2875-47DC-86C1-43D53B9D1F3D}" destId="{83801FE5-A8DE-4794-8075-FCE48311C1DB}" srcOrd="0" destOrd="0" presId="urn:microsoft.com/office/officeart/2009/3/layout/FramedTextPicture"/>
    <dgm:cxn modelId="{A40008CF-FEDC-4169-99ED-A087F5112C61}" srcId="{A7D251C6-540C-47CD-A7B6-2DFDFF487F64}" destId="{39BDC600-2875-47DC-86C1-43D53B9D1F3D}" srcOrd="0" destOrd="0" parTransId="{807960F0-1DC0-4CCF-8817-749F213BB74C}" sibTransId="{05A79435-9286-4A2A-997E-32317B38E5C2}"/>
    <dgm:cxn modelId="{B89ACE24-D98B-4B0D-9A0B-FDFAD8BA1756}" type="presOf" srcId="{A7D251C6-540C-47CD-A7B6-2DFDFF487F64}" destId="{56A2D419-8E6C-4E32-9768-70424398ACFF}" srcOrd="0" destOrd="0" presId="urn:microsoft.com/office/officeart/2009/3/layout/FramedTextPicture"/>
    <dgm:cxn modelId="{92FB704D-77B4-4C47-8955-8D93D8FD6EDE}" type="presParOf" srcId="{56A2D419-8E6C-4E32-9768-70424398ACFF}" destId="{8857CBDC-D4E2-49E6-B5DA-EE17486EC0A1}" srcOrd="0" destOrd="0" presId="urn:microsoft.com/office/officeart/2009/3/layout/FramedTextPicture"/>
    <dgm:cxn modelId="{AEBA2EDC-E314-4946-9CE4-F6B62143A3F2}" type="presParOf" srcId="{8857CBDC-D4E2-49E6-B5DA-EE17486EC0A1}" destId="{1AC6C5F6-E538-4675-BA20-D09D665E1FDF}" srcOrd="0" destOrd="0" presId="urn:microsoft.com/office/officeart/2009/3/layout/FramedTextPicture"/>
    <dgm:cxn modelId="{9A10A9CA-DCEC-4CF7-B7B0-002DF56AC43D}" type="presParOf" srcId="{8857CBDC-D4E2-49E6-B5DA-EE17486EC0A1}" destId="{83801FE5-A8DE-4794-8075-FCE48311C1DB}" srcOrd="1" destOrd="0" presId="urn:microsoft.com/office/officeart/2009/3/layout/FramedTextPicture"/>
    <dgm:cxn modelId="{8D1047B3-795C-45DA-B390-4BD202E02D8D}" type="presParOf" srcId="{8857CBDC-D4E2-49E6-B5DA-EE17486EC0A1}" destId="{9CB446B5-B2AF-4FA2-9620-8976BA906674}" srcOrd="2" destOrd="0" presId="urn:microsoft.com/office/officeart/2009/3/layout/FramedTextPicture"/>
    <dgm:cxn modelId="{34A68F50-3957-4753-8A90-0F6B0F8802F3}" type="presParOf" srcId="{8857CBDC-D4E2-49E6-B5DA-EE17486EC0A1}" destId="{CD9D4541-EF7C-4258-8C97-CFC65DD915C1}" srcOrd="3" destOrd="0" presId="urn:microsoft.com/office/officeart/2009/3/layout/FramedTextPicture"/>
    <dgm:cxn modelId="{67F84DB4-119B-4A3F-8D55-9AEF51A02569}" type="presParOf" srcId="{8857CBDC-D4E2-49E6-B5DA-EE17486EC0A1}" destId="{D6674D56-B73A-4CF0-A2BF-E34B0F1F0F1B}" srcOrd="4" destOrd="0" presId="urn:microsoft.com/office/officeart/2009/3/layout/FramedTextPicture"/>
    <dgm:cxn modelId="{FB08E9A8-5123-4503-9A75-3D66BA4DCFD8}" type="presParOf" srcId="{8857CBDC-D4E2-49E6-B5DA-EE17486EC0A1}" destId="{675F93D4-5CDA-49E1-8DB5-25C29F1FC330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xmlns="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C4CC803-6D38-491B-8E5E-765E6C53EDB7}">
      <dsp:nvSpPr>
        <dsp:cNvPr id="0" name=""/>
        <dsp:cNvSpPr/>
      </dsp:nvSpPr>
      <dsp:spPr>
        <a:xfrm>
          <a:off x="3287407" y="2275351"/>
          <a:ext cx="2780984" cy="2780984"/>
        </a:xfrm>
        <a:prstGeom prst="gear9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 prstMaterial="plastic">
          <a:bevelT w="120900" h="88900" prst="riblet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600" b="1" kern="1200" dirty="0" smtClean="0">
              <a:latin typeface="EucrosiaUPC" pitchFamily="18" charset="-34"/>
              <a:cs typeface="EucrosiaUPC" pitchFamily="18" charset="-34"/>
            </a:rPr>
            <a:t>แบบสัญญาจ้างทำของ</a:t>
          </a:r>
          <a:endParaRPr lang="th-TH" sz="3600" b="1" kern="1200" dirty="0">
            <a:latin typeface="EucrosiaUPC" pitchFamily="18" charset="-34"/>
            <a:cs typeface="EucrosiaUPC" pitchFamily="18" charset="-34"/>
          </a:endParaRPr>
        </a:p>
      </dsp:txBody>
      <dsp:txXfrm>
        <a:off x="3287407" y="2275351"/>
        <a:ext cx="2780984" cy="2780984"/>
      </dsp:txXfrm>
    </dsp:sp>
    <dsp:sp modelId="{CD00CA6E-EB16-4445-ADA1-F006A4EB895F}">
      <dsp:nvSpPr>
        <dsp:cNvPr id="0" name=""/>
        <dsp:cNvSpPr/>
      </dsp:nvSpPr>
      <dsp:spPr>
        <a:xfrm>
          <a:off x="1669379" y="1618027"/>
          <a:ext cx="2022534" cy="2022534"/>
        </a:xfrm>
        <a:prstGeom prst="gear6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 prstMaterial="plastic">
          <a:bevelT w="120900" h="88900" prst="riblet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มีผล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ใช้บังคับ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18 พ.ค. 61</a:t>
          </a:r>
          <a:endParaRPr lang="th-TH" sz="20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1669379" y="1618027"/>
        <a:ext cx="2022534" cy="2022534"/>
      </dsp:txXfrm>
    </dsp:sp>
    <dsp:sp modelId="{BD0AA014-5DA2-49D0-BABA-F4A69BB6C793}">
      <dsp:nvSpPr>
        <dsp:cNvPr id="0" name=""/>
        <dsp:cNvSpPr/>
      </dsp:nvSpPr>
      <dsp:spPr>
        <a:xfrm rot="20700000">
          <a:off x="2802205" y="222685"/>
          <a:ext cx="1981670" cy="1981670"/>
        </a:xfrm>
        <a:prstGeom prst="gear6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 w="101600" prst="ribl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1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ประกาศราชกิจจา</a:t>
          </a:r>
          <a:r>
            <a:rPr lang="th-TH" sz="2100" b="1" kern="1200" dirty="0" err="1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นุเบกษา</a:t>
          </a:r>
          <a:endParaRPr lang="th-TH" sz="2100" b="1" kern="1200" dirty="0" smtClean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  <a:p>
          <a:pPr lvl="0" algn="ctr" defTabSz="9334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1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17 เม.ย. 61</a:t>
          </a:r>
          <a:endParaRPr lang="th-TH" sz="21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3236843" y="657323"/>
        <a:ext cx="1112393" cy="1112393"/>
      </dsp:txXfrm>
    </dsp:sp>
    <dsp:sp modelId="{982EE351-96D3-44C3-97A6-70DB14F33CCB}">
      <dsp:nvSpPr>
        <dsp:cNvPr id="0" name=""/>
        <dsp:cNvSpPr/>
      </dsp:nvSpPr>
      <dsp:spPr>
        <a:xfrm>
          <a:off x="3083147" y="1850236"/>
          <a:ext cx="3559660" cy="3559660"/>
        </a:xfrm>
        <a:prstGeom prst="circularArrow">
          <a:avLst>
            <a:gd name="adj1" fmla="val 4688"/>
            <a:gd name="adj2" fmla="val 299029"/>
            <a:gd name="adj3" fmla="val 2533510"/>
            <a:gd name="adj4" fmla="val 15824407"/>
            <a:gd name="adj5" fmla="val 5469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 prst="riblet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567A09-7DE3-4FFD-AF59-621D0CEBBB08}">
      <dsp:nvSpPr>
        <dsp:cNvPr id="0" name=""/>
        <dsp:cNvSpPr/>
      </dsp:nvSpPr>
      <dsp:spPr>
        <a:xfrm>
          <a:off x="1311192" y="1166817"/>
          <a:ext cx="2586315" cy="2586315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 prst="riblet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3299455-D3BC-420E-8EBC-CE3FAD93CADE}">
      <dsp:nvSpPr>
        <dsp:cNvPr id="0" name=""/>
        <dsp:cNvSpPr/>
      </dsp:nvSpPr>
      <dsp:spPr>
        <a:xfrm>
          <a:off x="2343824" y="-215074"/>
          <a:ext cx="2788569" cy="2788569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 prst="riblet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9D4CC61-787A-4A8C-8CC1-984971A19C5B}">
      <dsp:nvSpPr>
        <dsp:cNvPr id="0" name=""/>
        <dsp:cNvSpPr/>
      </dsp:nvSpPr>
      <dsp:spPr>
        <a:xfrm>
          <a:off x="-4884512" y="-748522"/>
          <a:ext cx="5817525" cy="5817525"/>
        </a:xfrm>
        <a:prstGeom prst="blockArc">
          <a:avLst>
            <a:gd name="adj1" fmla="val 18900000"/>
            <a:gd name="adj2" fmla="val 2700000"/>
            <a:gd name="adj3" fmla="val 371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3DA01D-FA9A-4BF6-94C7-3FEA2A2A2DE4}">
      <dsp:nvSpPr>
        <dsp:cNvPr id="0" name=""/>
        <dsp:cNvSpPr/>
      </dsp:nvSpPr>
      <dsp:spPr>
        <a:xfrm>
          <a:off x="488599" y="332158"/>
          <a:ext cx="7517059" cy="664662"/>
        </a:xfrm>
        <a:prstGeom prst="rect">
          <a:avLst/>
        </a:prstGeom>
        <a:solidFill>
          <a:srgbClr val="CCFF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7576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5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เหตุเกิดจากความผิดหรือความบกพร่องของหน่วยงานของรัฐ</a:t>
          </a:r>
          <a:endParaRPr lang="th-TH" sz="25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488599" y="332158"/>
        <a:ext cx="7517059" cy="664662"/>
      </dsp:txXfrm>
    </dsp:sp>
    <dsp:sp modelId="{DB2EDE50-4F27-4BED-8961-6E84F7DAB585}">
      <dsp:nvSpPr>
        <dsp:cNvPr id="0" name=""/>
        <dsp:cNvSpPr/>
      </dsp:nvSpPr>
      <dsp:spPr>
        <a:xfrm>
          <a:off x="73185" y="249075"/>
          <a:ext cx="830828" cy="8308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A264EE-5AE7-417C-A758-A180D04784D3}">
      <dsp:nvSpPr>
        <dsp:cNvPr id="0" name=""/>
        <dsp:cNvSpPr/>
      </dsp:nvSpPr>
      <dsp:spPr>
        <a:xfrm>
          <a:off x="869665" y="1329325"/>
          <a:ext cx="7135992" cy="664662"/>
        </a:xfrm>
        <a:prstGeom prst="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7576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5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เหตุสุดวิสัย</a:t>
          </a:r>
          <a:endParaRPr lang="th-TH" sz="25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869665" y="1329325"/>
        <a:ext cx="7135992" cy="664662"/>
      </dsp:txXfrm>
    </dsp:sp>
    <dsp:sp modelId="{721E657D-A2BC-44D0-8C88-C1E4EBD66A7A}">
      <dsp:nvSpPr>
        <dsp:cNvPr id="0" name=""/>
        <dsp:cNvSpPr/>
      </dsp:nvSpPr>
      <dsp:spPr>
        <a:xfrm>
          <a:off x="454251" y="1246242"/>
          <a:ext cx="830828" cy="8308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435090-55E5-4AB5-8DF1-B310B6ACCAFE}">
      <dsp:nvSpPr>
        <dsp:cNvPr id="0" name=""/>
        <dsp:cNvSpPr/>
      </dsp:nvSpPr>
      <dsp:spPr>
        <a:xfrm>
          <a:off x="869665" y="2326492"/>
          <a:ext cx="7135992" cy="664662"/>
        </a:xfrm>
        <a:prstGeom prst="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7576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5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เหตุเกิดจากพฤติการณ์อันหนึ่งอันใดที่คู่สัญญาไม่ต้องรับผิดตามกฎหมาย</a:t>
          </a:r>
          <a:endParaRPr lang="th-TH" sz="25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869665" y="2326492"/>
        <a:ext cx="7135992" cy="664662"/>
      </dsp:txXfrm>
    </dsp:sp>
    <dsp:sp modelId="{19199AC1-DCB2-4750-98DC-7CB7F307D8A6}">
      <dsp:nvSpPr>
        <dsp:cNvPr id="0" name=""/>
        <dsp:cNvSpPr/>
      </dsp:nvSpPr>
      <dsp:spPr>
        <a:xfrm>
          <a:off x="454251" y="2243409"/>
          <a:ext cx="830828" cy="8308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4F8C00-3B1E-429C-AF33-3A5109EBDF86}">
      <dsp:nvSpPr>
        <dsp:cNvPr id="0" name=""/>
        <dsp:cNvSpPr/>
      </dsp:nvSpPr>
      <dsp:spPr>
        <a:xfrm>
          <a:off x="488599" y="3323658"/>
          <a:ext cx="7517059" cy="664662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7576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5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เหตุอื่นตามที่กำหนดในกฎกระทรวง</a:t>
          </a:r>
          <a:endParaRPr lang="th-TH" sz="25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488599" y="3323658"/>
        <a:ext cx="7517059" cy="664662"/>
      </dsp:txXfrm>
    </dsp:sp>
    <dsp:sp modelId="{311B37E4-32FD-47A1-81A1-C0AA5A5FD04A}">
      <dsp:nvSpPr>
        <dsp:cNvPr id="0" name=""/>
        <dsp:cNvSpPr/>
      </dsp:nvSpPr>
      <dsp:spPr>
        <a:xfrm>
          <a:off x="73185" y="3240576"/>
          <a:ext cx="830828" cy="83082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5FBA49F-DC42-4B2B-A712-5C868D2D9672}">
      <dsp:nvSpPr>
        <dsp:cNvPr id="0" name=""/>
        <dsp:cNvSpPr/>
      </dsp:nvSpPr>
      <dsp:spPr>
        <a:xfrm>
          <a:off x="0" y="0"/>
          <a:ext cx="6509523" cy="918822"/>
        </a:xfrm>
        <a:prstGeom prst="roundRect">
          <a:avLst>
            <a:gd name="adj" fmla="val 10000"/>
          </a:avLst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1</a:t>
          </a:r>
          <a:r>
            <a:rPr lang="th-TH" sz="32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. เหตุตามที่กฎหมายกำหนด</a:t>
          </a:r>
          <a:endParaRPr lang="th-TH" sz="32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0" y="0"/>
        <a:ext cx="5494224" cy="918822"/>
      </dsp:txXfrm>
    </dsp:sp>
    <dsp:sp modelId="{2E82F19B-DDCC-4702-B962-AEE76AC13EAC}">
      <dsp:nvSpPr>
        <dsp:cNvPr id="0" name=""/>
        <dsp:cNvSpPr/>
      </dsp:nvSpPr>
      <dsp:spPr>
        <a:xfrm>
          <a:off x="1041068" y="1085880"/>
          <a:ext cx="6015710" cy="918822"/>
        </a:xfrm>
        <a:prstGeom prst="roundRect">
          <a:avLst>
            <a:gd name="adj" fmla="val 10000"/>
          </a:avLst>
        </a:prstGeom>
        <a:solidFill>
          <a:srgbClr val="FFCC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2</a:t>
          </a:r>
          <a:r>
            <a:rPr lang="th-TH" sz="2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. เหตุอันเชื่อได้ว่าผู้ขายหรือผู้รับจ้าง         ไม่สามารถส่งมอบงานได้ภายในเวลาที่กำหนด</a:t>
          </a:r>
          <a:endParaRPr lang="th-TH" sz="28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1041068" y="1085880"/>
        <a:ext cx="4959966" cy="918822"/>
      </dsp:txXfrm>
    </dsp:sp>
    <dsp:sp modelId="{654E2F9D-35F9-4ADD-BCCF-74CB270FB7B3}">
      <dsp:nvSpPr>
        <dsp:cNvPr id="0" name=""/>
        <dsp:cNvSpPr/>
      </dsp:nvSpPr>
      <dsp:spPr>
        <a:xfrm>
          <a:off x="1800208" y="2171761"/>
          <a:ext cx="6015710" cy="918822"/>
        </a:xfrm>
        <a:prstGeom prst="roundRect">
          <a:avLst>
            <a:gd name="adj" fmla="val 1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3</a:t>
          </a:r>
          <a:r>
            <a:rPr lang="th-TH" sz="2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. เหตุอื่นตามที่กำหนดใน พ.ร.บ. หรือ       ในสัญญาหรือข้อตกลง</a:t>
          </a:r>
          <a:endParaRPr lang="th-TH" sz="28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1800208" y="2171761"/>
        <a:ext cx="4967486" cy="918822"/>
      </dsp:txXfrm>
    </dsp:sp>
    <dsp:sp modelId="{CCF4B37B-B406-4EF6-A7DC-45AC4E8F89BB}">
      <dsp:nvSpPr>
        <dsp:cNvPr id="0" name=""/>
        <dsp:cNvSpPr/>
      </dsp:nvSpPr>
      <dsp:spPr>
        <a:xfrm>
          <a:off x="3053129" y="3257641"/>
          <a:ext cx="5011747" cy="918822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4</a:t>
          </a:r>
          <a:r>
            <a:rPr lang="th-TH" sz="28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. เหตุอื่นตามระเบียบที่รัฐมนตรีกำหนด</a:t>
          </a:r>
          <a:endParaRPr lang="th-TH" sz="28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3053129" y="3257641"/>
        <a:ext cx="4132196" cy="918822"/>
      </dsp:txXfrm>
    </dsp:sp>
    <dsp:sp modelId="{C7BEC113-6811-45CD-BBC0-2761C9B84444}">
      <dsp:nvSpPr>
        <dsp:cNvPr id="0" name=""/>
        <dsp:cNvSpPr/>
      </dsp:nvSpPr>
      <dsp:spPr>
        <a:xfrm>
          <a:off x="5912288" y="703734"/>
          <a:ext cx="597234" cy="59723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2600" kern="1200">
            <a:latin typeface="EucrosiaUPC" pitchFamily="18" charset="-34"/>
            <a:cs typeface="EucrosiaUPC" pitchFamily="18" charset="-34"/>
          </a:endParaRPr>
        </a:p>
      </dsp:txBody>
      <dsp:txXfrm>
        <a:off x="5912288" y="703734"/>
        <a:ext cx="597234" cy="597234"/>
      </dsp:txXfrm>
    </dsp:sp>
    <dsp:sp modelId="{DD8AD69C-4DED-4F43-8F4F-0446EC258FFE}">
      <dsp:nvSpPr>
        <dsp:cNvPr id="0" name=""/>
        <dsp:cNvSpPr/>
      </dsp:nvSpPr>
      <dsp:spPr>
        <a:xfrm>
          <a:off x="6457461" y="1789614"/>
          <a:ext cx="597234" cy="59723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2600" kern="1200">
            <a:latin typeface="EucrosiaUPC" pitchFamily="18" charset="-34"/>
            <a:cs typeface="EucrosiaUPC" pitchFamily="18" charset="-34"/>
          </a:endParaRPr>
        </a:p>
      </dsp:txBody>
      <dsp:txXfrm>
        <a:off x="6457461" y="1789614"/>
        <a:ext cx="597234" cy="597234"/>
      </dsp:txXfrm>
    </dsp:sp>
    <dsp:sp modelId="{3CAF328F-47D1-4712-8A7F-AEF54504B3DD}">
      <dsp:nvSpPr>
        <dsp:cNvPr id="0" name=""/>
        <dsp:cNvSpPr/>
      </dsp:nvSpPr>
      <dsp:spPr>
        <a:xfrm>
          <a:off x="6994497" y="2875495"/>
          <a:ext cx="597234" cy="59723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2600" kern="1200">
            <a:latin typeface="EucrosiaUPC" pitchFamily="18" charset="-34"/>
            <a:cs typeface="EucrosiaUPC" pitchFamily="18" charset="-34"/>
          </a:endParaRPr>
        </a:p>
      </dsp:txBody>
      <dsp:txXfrm>
        <a:off x="6994497" y="2875495"/>
        <a:ext cx="597234" cy="597234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AC6C5F6-E538-4675-BA20-D09D665E1FDF}">
      <dsp:nvSpPr>
        <dsp:cNvPr id="0" name=""/>
        <dsp:cNvSpPr/>
      </dsp:nvSpPr>
      <dsp:spPr>
        <a:xfrm>
          <a:off x="130062" y="594246"/>
          <a:ext cx="1756740" cy="1325962"/>
        </a:xfrm>
        <a:prstGeom prst="rect">
          <a:avLst/>
        </a:prstGeom>
        <a:solidFill>
          <a:schemeClr val="accent6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801FE5-A8DE-4794-8075-FCE48311C1DB}">
      <dsp:nvSpPr>
        <dsp:cNvPr id="0" name=""/>
        <dsp:cNvSpPr/>
      </dsp:nvSpPr>
      <dsp:spPr>
        <a:xfrm>
          <a:off x="1980608" y="1410538"/>
          <a:ext cx="2929890" cy="17405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altLang="th-TH" sz="22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ผู้ที่ไม่ผ่านเกณฑ์ที่กำหนด</a:t>
          </a:r>
          <a:br>
            <a:rPr lang="th-TH" altLang="th-TH" sz="22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altLang="th-TH" sz="22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จะถูกระงับการเสนอราคา หรือ</a:t>
          </a:r>
          <a:br>
            <a:rPr lang="th-TH" altLang="th-TH" sz="22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altLang="th-TH" sz="22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ทำสัญญากับหน่วยงานของรัฐ</a:t>
          </a:r>
          <a:br>
            <a:rPr lang="th-TH" altLang="th-TH" sz="22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altLang="th-TH" sz="22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ไว้ชั่วคราว จนกว่าจะมีผลการประเมินผ่านเกณฑ์ที่กำหนด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2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(ม.</a:t>
          </a:r>
          <a:r>
            <a:rPr lang="en-US" sz="22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106</a:t>
          </a:r>
          <a:r>
            <a:rPr lang="th-TH" sz="22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 วรรคสาม)</a:t>
          </a:r>
          <a:endParaRPr lang="th-TH" sz="2200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>
        <a:off x="1980608" y="1410538"/>
        <a:ext cx="2929890" cy="1740537"/>
      </dsp:txXfrm>
    </dsp:sp>
    <dsp:sp modelId="{9CB446B5-B2AF-4FA2-9620-8976BA906674}">
      <dsp:nvSpPr>
        <dsp:cNvPr id="0" name=""/>
        <dsp:cNvSpPr/>
      </dsp:nvSpPr>
      <dsp:spPr>
        <a:xfrm>
          <a:off x="1788008" y="1162132"/>
          <a:ext cx="676738" cy="676913"/>
        </a:xfrm>
        <a:prstGeom prst="halfFrame">
          <a:avLst>
            <a:gd name="adj1" fmla="val 25770"/>
            <a:gd name="adj2" fmla="val 25770"/>
          </a:avLst>
        </a:prstGeom>
        <a:solidFill>
          <a:srgbClr val="FF7C8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9D4541-EF7C-4258-8C97-CFC65DD915C1}">
      <dsp:nvSpPr>
        <dsp:cNvPr id="0" name=""/>
        <dsp:cNvSpPr/>
      </dsp:nvSpPr>
      <dsp:spPr>
        <a:xfrm rot="5400000">
          <a:off x="4445872" y="1162220"/>
          <a:ext cx="676913" cy="676738"/>
        </a:xfrm>
        <a:prstGeom prst="halfFrame">
          <a:avLst>
            <a:gd name="adj1" fmla="val 25770"/>
            <a:gd name="adj2" fmla="val 25770"/>
          </a:avLst>
        </a:prstGeom>
        <a:solidFill>
          <a:srgbClr val="FF7C8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674D56-B73A-4CF0-A2BF-E34B0F1F0F1B}">
      <dsp:nvSpPr>
        <dsp:cNvPr id="0" name=""/>
        <dsp:cNvSpPr/>
      </dsp:nvSpPr>
      <dsp:spPr>
        <a:xfrm rot="16200000">
          <a:off x="1787920" y="2722995"/>
          <a:ext cx="676913" cy="676738"/>
        </a:xfrm>
        <a:prstGeom prst="halfFrame">
          <a:avLst>
            <a:gd name="adj1" fmla="val 25770"/>
            <a:gd name="adj2" fmla="val 25770"/>
          </a:avLst>
        </a:prstGeom>
        <a:solidFill>
          <a:srgbClr val="FF7C8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5F93D4-5CDA-49E1-8DB5-25C29F1FC330}">
      <dsp:nvSpPr>
        <dsp:cNvPr id="0" name=""/>
        <dsp:cNvSpPr/>
      </dsp:nvSpPr>
      <dsp:spPr>
        <a:xfrm rot="10800000">
          <a:off x="4445960" y="2722907"/>
          <a:ext cx="676738" cy="676913"/>
        </a:xfrm>
        <a:prstGeom prst="halfFrame">
          <a:avLst>
            <a:gd name="adj1" fmla="val 25770"/>
            <a:gd name="adj2" fmla="val 25770"/>
          </a:avLst>
        </a:prstGeom>
        <a:solidFill>
          <a:srgbClr val="FF7C8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AC6C5F6-E538-4675-BA20-D09D665E1FDF}">
      <dsp:nvSpPr>
        <dsp:cNvPr id="0" name=""/>
        <dsp:cNvSpPr/>
      </dsp:nvSpPr>
      <dsp:spPr>
        <a:xfrm>
          <a:off x="3011998" y="0"/>
          <a:ext cx="1906602" cy="1271063"/>
        </a:xfrm>
        <a:prstGeom prst="rect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801FE5-A8DE-4794-8075-FCE48311C1DB}">
      <dsp:nvSpPr>
        <dsp:cNvPr id="0" name=""/>
        <dsp:cNvSpPr/>
      </dsp:nvSpPr>
      <dsp:spPr>
        <a:xfrm>
          <a:off x="2118074" y="1350545"/>
          <a:ext cx="2701184" cy="1668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altLang="th-TH" sz="2100" b="1" kern="1200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ผลการประเมินตาม ม.</a:t>
          </a:r>
          <a:r>
            <a:rPr lang="en-US" altLang="th-TH" sz="2100" b="1" kern="1200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106</a:t>
          </a:r>
          <a:r>
            <a:rPr lang="th-TH" altLang="th-TH" sz="2100" b="1" kern="1200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/>
          </a:r>
          <a:br>
            <a:rPr lang="th-TH" altLang="th-TH" sz="2100" b="1" kern="1200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</a:br>
          <a:r>
            <a:rPr lang="th-TH" altLang="th-TH" sz="2100" b="1" kern="1200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ให้เป็นส่วนหนึ่งของเกณฑ์ในการพิจารณาคัดเลือกผู้ยื่นข้อเสนอ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altLang="th-TH" sz="2100" b="1" kern="1200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(ม.</a:t>
          </a:r>
          <a:r>
            <a:rPr lang="en-US" altLang="th-TH" sz="2100" b="1" kern="1200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107</a:t>
          </a:r>
          <a:r>
            <a:rPr lang="th-TH" altLang="th-TH" sz="2100" b="1" kern="1200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)</a:t>
          </a:r>
          <a:endParaRPr lang="th-TH" sz="2100" kern="1200" dirty="0">
            <a:solidFill>
              <a:srgbClr val="008000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sp:txBody>
      <dsp:txXfrm>
        <a:off x="2118074" y="1350545"/>
        <a:ext cx="2701184" cy="1668474"/>
      </dsp:txXfrm>
    </dsp:sp>
    <dsp:sp modelId="{9CB446B5-B2AF-4FA2-9620-8976BA906674}">
      <dsp:nvSpPr>
        <dsp:cNvPr id="0" name=""/>
        <dsp:cNvSpPr/>
      </dsp:nvSpPr>
      <dsp:spPr>
        <a:xfrm>
          <a:off x="1879749" y="1112424"/>
          <a:ext cx="648719" cy="648887"/>
        </a:xfrm>
        <a:prstGeom prst="halfFrame">
          <a:avLst>
            <a:gd name="adj1" fmla="val 25770"/>
            <a:gd name="adj2" fmla="val 2577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9D4541-EF7C-4258-8C97-CFC65DD915C1}">
      <dsp:nvSpPr>
        <dsp:cNvPr id="0" name=""/>
        <dsp:cNvSpPr/>
      </dsp:nvSpPr>
      <dsp:spPr>
        <a:xfrm rot="5400000">
          <a:off x="4427570" y="1112508"/>
          <a:ext cx="648887" cy="648719"/>
        </a:xfrm>
        <a:prstGeom prst="halfFrame">
          <a:avLst>
            <a:gd name="adj1" fmla="val 25770"/>
            <a:gd name="adj2" fmla="val 2577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674D56-B73A-4CF0-A2BF-E34B0F1F0F1B}">
      <dsp:nvSpPr>
        <dsp:cNvPr id="0" name=""/>
        <dsp:cNvSpPr/>
      </dsp:nvSpPr>
      <dsp:spPr>
        <a:xfrm rot="16200000">
          <a:off x="1879665" y="2608662"/>
          <a:ext cx="648887" cy="648719"/>
        </a:xfrm>
        <a:prstGeom prst="halfFrame">
          <a:avLst>
            <a:gd name="adj1" fmla="val 25770"/>
            <a:gd name="adj2" fmla="val 2577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5F93D4-5CDA-49E1-8DB5-25C29F1FC330}">
      <dsp:nvSpPr>
        <dsp:cNvPr id="0" name=""/>
        <dsp:cNvSpPr/>
      </dsp:nvSpPr>
      <dsp:spPr>
        <a:xfrm rot="10800000">
          <a:off x="4427654" y="2608578"/>
          <a:ext cx="648719" cy="648887"/>
        </a:xfrm>
        <a:prstGeom prst="halfFrame">
          <a:avLst>
            <a:gd name="adj1" fmla="val 25770"/>
            <a:gd name="adj2" fmla="val 2577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DE6E0-EC9B-4C21-A994-0F2CF3B2C930}" type="datetimeFigureOut">
              <a:rPr lang="th-TH" smtClean="0"/>
              <a:pPr/>
              <a:t>22/04/62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C3DE0A-A496-4738-9101-C1EA07CA3589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5997421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08AA65-B81F-4103-8690-76C82E2CA6D4}" type="datetimeFigureOut">
              <a:rPr lang="th-TH" smtClean="0"/>
              <a:pPr/>
              <a:t>22/04/62</a:t>
            </a:fld>
            <a:endParaRPr lang="th-TH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5EC4D-CA3B-4FD4-BFE9-0CCA618FB64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231205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68</a:t>
            </a:fld>
            <a:endParaRPr lang="th-TH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6218-E5EF-4950-85CC-E1389EB2CB10}" type="datetime1">
              <a:rPr lang="th-TH" smtClean="0"/>
              <a:pPr/>
              <a:t>22/04/62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218567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54E86-4795-41FC-8C17-E47413492304}" type="datetime1">
              <a:rPr lang="th-TH" smtClean="0"/>
              <a:pPr/>
              <a:t>22/04/62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600571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77905-4BFB-4628-9C9D-9C61ED59F3CF}" type="datetime1">
              <a:rPr lang="th-TH" smtClean="0"/>
              <a:pPr/>
              <a:t>22/04/62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789847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ชื่อเรื่องและไดอะแกรมหรือแผนผังองค์ก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 SmartArt 2"/>
          <p:cNvSpPr>
            <a:spLocks noGrp="1"/>
          </p:cNvSpPr>
          <p:nvPr>
            <p:ph type="dgm" idx="1"/>
          </p:nvPr>
        </p:nvSpPr>
        <p:spPr>
          <a:xfrm>
            <a:off x="457200" y="1981200"/>
            <a:ext cx="8229600" cy="4114800"/>
          </a:xfrm>
        </p:spPr>
        <p:txBody>
          <a:bodyPr>
            <a:normAutofit/>
          </a:bodyPr>
          <a:lstStyle/>
          <a:p>
            <a:pPr lvl="0"/>
            <a:endParaRPr lang="th-TH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B0710-AFB9-4D74-9C4A-F06389FF2CD8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2F0CF-95B0-49C3-84EA-9B01F17F9888}" type="datetime1">
              <a:rPr lang="th-TH" smtClean="0"/>
              <a:pPr/>
              <a:t>22/04/62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376072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A5C2-D8D2-426B-BDD6-1C9BC5351492}" type="datetime1">
              <a:rPr lang="th-TH" smtClean="0"/>
              <a:pPr/>
              <a:t>22/04/62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196177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217CF-AA06-4F61-BFD4-3C7A4EAD3391}" type="datetime1">
              <a:rPr lang="th-TH" smtClean="0"/>
              <a:pPr/>
              <a:t>22/04/62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535758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C8D2A-AD4B-472A-B8C4-01252D28A4E1}" type="datetime1">
              <a:rPr lang="th-TH" smtClean="0"/>
              <a:pPr/>
              <a:t>22/04/62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4168893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6FEDC-4A16-44E3-993E-AE543CF870F3}" type="datetime1">
              <a:rPr lang="th-TH" smtClean="0"/>
              <a:pPr/>
              <a:t>22/04/62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733045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827B-0B6A-48C1-9364-2A964F06E9F0}" type="datetime1">
              <a:rPr lang="th-TH" smtClean="0"/>
              <a:pPr/>
              <a:t>22/04/62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544244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6140-77E2-4A58-8112-13A8908E3730}" type="datetime1">
              <a:rPr lang="th-TH" smtClean="0"/>
              <a:pPr/>
              <a:t>22/04/62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655940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C8ED1-D4CE-482F-A886-3E1626993D26}" type="datetime1">
              <a:rPr lang="th-TH" smtClean="0"/>
              <a:pPr/>
              <a:t>22/04/62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793878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282D0-FA92-4359-A9D5-1BA2846DFD08}" type="datetime1">
              <a:rPr lang="th-TH" smtClean="0"/>
              <a:pPr/>
              <a:t>22/04/62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18705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4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0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13" Type="http://schemas.openxmlformats.org/officeDocument/2006/relationships/diagramQuickStyle" Target="../diagrams/quickStyle5.xml"/><Relationship Id="rId3" Type="http://schemas.openxmlformats.org/officeDocument/2006/relationships/image" Target="../media/image119.png"/><Relationship Id="rId7" Type="http://schemas.openxmlformats.org/officeDocument/2006/relationships/diagramColors" Target="../diagrams/colors4.xml"/><Relationship Id="rId12" Type="http://schemas.openxmlformats.org/officeDocument/2006/relationships/diagramLayout" Target="../diagrams/layout5.xml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11" Type="http://schemas.openxmlformats.org/officeDocument/2006/relationships/diagramData" Target="../diagrams/data5.xml"/><Relationship Id="rId5" Type="http://schemas.openxmlformats.org/officeDocument/2006/relationships/diagramLayout" Target="../diagrams/layout4.xml"/><Relationship Id="rId15" Type="http://schemas.microsoft.com/office/2007/relationships/diagramDrawing" Target="../diagrams/drawing5.xml"/><Relationship Id="rId10" Type="http://schemas.openxmlformats.org/officeDocument/2006/relationships/image" Target="../media/image121.jpeg"/><Relationship Id="rId4" Type="http://schemas.openxmlformats.org/officeDocument/2006/relationships/diagramData" Target="../diagrams/data4.xml"/><Relationship Id="rId9" Type="http://schemas.openxmlformats.org/officeDocument/2006/relationships/image" Target="../media/image120.jpeg"/><Relationship Id="rId14" Type="http://schemas.openxmlformats.org/officeDocument/2006/relationships/diagramColors" Target="../diagrams/colors5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0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jpeg"/><Relationship Id="rId4" Type="http://schemas.openxmlformats.org/officeDocument/2006/relationships/image" Target="../media/image85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jpe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MG_1132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8000"/>
          </a:blip>
          <a:stretch>
            <a:fillRect/>
          </a:stretch>
        </p:blipFill>
        <p:spPr>
          <a:xfrm>
            <a:off x="-828600" y="908720"/>
            <a:ext cx="6816758" cy="5112568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16200000"/>
            </a:camera>
            <a:lightRig rig="threePt" dir="t"/>
          </a:scene3d>
        </p:spPr>
      </p:pic>
      <p:cxnSp>
        <p:nvCxnSpPr>
          <p:cNvPr id="23" name="Straight Connector 22"/>
          <p:cNvCxnSpPr/>
          <p:nvPr/>
        </p:nvCxnSpPr>
        <p:spPr>
          <a:xfrm>
            <a:off x="0" y="6165304"/>
            <a:ext cx="9144000" cy="7200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8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8D651E4-D978-4564-9E30-A8B3DC3D23A9}" type="slidenum">
              <a:rPr lang="en-US" altLang="th-TH" smtClean="0"/>
              <a:pPr/>
              <a:t>1</a:t>
            </a:fld>
            <a:endParaRPr lang="th-TH" altLang="th-TH" smtClean="0"/>
          </a:p>
        </p:txBody>
      </p:sp>
      <p:grpSp>
        <p:nvGrpSpPr>
          <p:cNvPr id="2" name="Group 23"/>
          <p:cNvGrpSpPr/>
          <p:nvPr/>
        </p:nvGrpSpPr>
        <p:grpSpPr>
          <a:xfrm>
            <a:off x="0" y="1334378"/>
            <a:ext cx="9144000" cy="5190966"/>
            <a:chOff x="0" y="1334378"/>
            <a:chExt cx="9144000" cy="5190966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0" y="6093296"/>
              <a:ext cx="9144000" cy="7200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4"/>
            <p:cNvSpPr txBox="1">
              <a:spLocks noChangeArrowheads="1"/>
            </p:cNvSpPr>
            <p:nvPr/>
          </p:nvSpPr>
          <p:spPr>
            <a:xfrm>
              <a:off x="2303240" y="3356992"/>
              <a:ext cx="6445224" cy="13681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marL="796925" indent="-796925" algn="r">
                <a:defRPr/>
              </a:pPr>
              <a:r>
                <a:rPr lang="th-TH" sz="40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ตามพระราชบัญญัติการจัดซื้อจัดจ้าง</a:t>
              </a:r>
            </a:p>
            <a:p>
              <a:pPr marL="796925" indent="-796925" algn="r">
                <a:defRPr/>
              </a:pPr>
              <a:r>
                <a:rPr lang="th-TH" sz="40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และการบริหารพัสดุภาครัฐ พ.ศ. 2560</a:t>
              </a:r>
              <a:endParaRPr lang="th-TH" sz="4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5112568" y="5805264"/>
              <a:ext cx="3995936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400" b="1" dirty="0" err="1" smtClean="0">
                  <a:solidFill>
                    <a:schemeClr val="tx1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ngsana New" pitchFamily="18" charset="-34"/>
                  <a:cs typeface="Angsana New" pitchFamily="18" charset="-34"/>
                </a:rPr>
                <a:t>Natchanon</a:t>
              </a:r>
              <a:r>
                <a:rPr lang="en-US" sz="3400" b="1" dirty="0" smtClean="0">
                  <a:solidFill>
                    <a:schemeClr val="tx1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ngsana New" pitchFamily="18" charset="-34"/>
                  <a:cs typeface="Angsana New" pitchFamily="18" charset="-34"/>
                </a:rPr>
                <a:t>  </a:t>
              </a:r>
              <a:r>
                <a:rPr lang="en-US" sz="3400" b="1" dirty="0" err="1" smtClean="0">
                  <a:solidFill>
                    <a:schemeClr val="tx1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ngsana New" pitchFamily="18" charset="-34"/>
                  <a:cs typeface="Angsana New" pitchFamily="18" charset="-34"/>
                </a:rPr>
                <a:t>Siriphongsurapa</a:t>
              </a:r>
              <a:endParaRPr lang="th-TH" sz="34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788024" y="1334378"/>
              <a:ext cx="3960440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Courier New" pitchFamily="49" charset="0"/>
                <a:buChar char="o"/>
              </a:pPr>
              <a:r>
                <a:rPr lang="th-TH" sz="44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การบริหารสัญญา</a:t>
              </a:r>
            </a:p>
            <a:p>
              <a:pPr algn="ctr">
                <a:buFont typeface="Courier New" pitchFamily="49" charset="0"/>
                <a:buChar char="o"/>
              </a:pPr>
              <a:r>
                <a:rPr lang="th-TH" sz="4400" b="1" dirty="0" smtClean="0">
                  <a:solidFill>
                    <a:srgbClr val="0000FF"/>
                  </a:solidFill>
                  <a:effectLst/>
                  <a:latin typeface="EucrosiaUPC" pitchFamily="18" charset="-34"/>
                  <a:cs typeface="EucrosiaUPC" pitchFamily="18" charset="-34"/>
                </a:rPr>
                <a:t> การตรวจรับพัสดุ</a:t>
              </a:r>
              <a:endParaRPr lang="th-TH" sz="4400" dirty="0">
                <a:solidFill>
                  <a:srgbClr val="0000FF"/>
                </a:solidFill>
                <a:effectLst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364088" y="6237312"/>
              <a:ext cx="3672408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>
                  <a:solidFill>
                    <a:srgbClr val="FF6600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  <a:cs typeface="Angsana New" pitchFamily="18" charset="-34"/>
                </a:rPr>
                <a:t> C O P Y R I G H T</a:t>
              </a:r>
              <a:endParaRPr lang="th-TH" sz="4000" b="1" dirty="0">
                <a:solidFill>
                  <a:srgbClr val="FF6600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  <a:cs typeface="Angsana New" pitchFamily="18" charset="-34"/>
              </a:endParaRPr>
            </a:p>
          </p:txBody>
        </p:sp>
      </p:grpSp>
      <p:sp>
        <p:nvSpPr>
          <p:cNvPr id="19" name="Oval 18"/>
          <p:cNvSpPr/>
          <p:nvPr/>
        </p:nvSpPr>
        <p:spPr>
          <a:xfrm>
            <a:off x="5652120" y="6165304"/>
            <a:ext cx="432048" cy="432048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rPr>
              <a:t>C</a:t>
            </a:r>
            <a:endParaRPr lang="th-TH" sz="4000" b="1" dirty="0">
              <a:solidFill>
                <a:schemeClr val="tx1"/>
              </a:solidFill>
              <a:effectLst>
                <a:innerShdw blurRad="114300">
                  <a:prstClr val="black"/>
                </a:innerShdw>
                <a:reflection blurRad="6350" stA="55000" endA="300" endPos="45500" dir="5400000" sy="-100000" algn="bl" rotWithShape="0"/>
              </a:effectLst>
              <a:latin typeface="Angsana New" pitchFamily="18" charset="-3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79512" y="332656"/>
            <a:ext cx="8784976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การกำหนดเงื่อนไขและหลักเกณฑ์สัญญาแบบปรับราคาได้ (ค่า </a:t>
            </a:r>
            <a:r>
              <a:rPr lang="en-US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K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)</a:t>
            </a:r>
          </a:p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ไว้ในสัญญาจ้างก่อสร้าง</a:t>
            </a:r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6" name="Picture 5" descr="ค่า K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052736"/>
            <a:ext cx="7848872" cy="3600538"/>
          </a:xfrm>
          <a:prstGeom prst="rect">
            <a:avLst/>
          </a:prstGeom>
        </p:spPr>
      </p:pic>
      <p:pic>
        <p:nvPicPr>
          <p:cNvPr id="7" name="Picture 6" descr="พิมพ์เขียว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928742">
            <a:off x="673229" y="4866396"/>
            <a:ext cx="1825593" cy="1230971"/>
          </a:xfrm>
          <a:prstGeom prst="rect">
            <a:avLst/>
          </a:prstGeom>
        </p:spPr>
      </p:pic>
      <p:pic>
        <p:nvPicPr>
          <p:cNvPr id="8" name="Picture 7" descr="ก่อสร้าง 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6136" y="4725144"/>
            <a:ext cx="2699792" cy="1519227"/>
          </a:xfrm>
          <a:prstGeom prst="rect">
            <a:avLst/>
          </a:prstGeom>
        </p:spPr>
      </p:pic>
      <p:pic>
        <p:nvPicPr>
          <p:cNvPr id="9" name="Picture 8" descr="ก่อสร้าง 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47864" y="4797152"/>
            <a:ext cx="1944216" cy="1458162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ประเมินผล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04068" y="980728"/>
            <a:ext cx="2921636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88640"/>
            <a:ext cx="8784975" cy="1008111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lnSpc>
                <a:spcPts val="3400"/>
              </a:lnSpc>
              <a:spcAft>
                <a:spcPts val="0"/>
              </a:spcAft>
              <a:defRPr/>
            </a:pPr>
            <a:r>
              <a:rPr lang="th-TH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การประเมินผลการปฏิบัติงาน</a:t>
            </a:r>
            <a:br>
              <a:rPr lang="th-TH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ของผู้ประกอบการ</a:t>
            </a:r>
            <a:endParaRPr lang="ko-KR" alt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ea typeface="굴림" pitchFamily="50" charset="-127"/>
              <a:cs typeface="EucrosiaUPC" pitchFamily="18" charset="-34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79512" y="188640"/>
            <a:ext cx="8784976" cy="6408711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pic>
        <p:nvPicPr>
          <p:cNvPr id="14" name="Picture 13" descr="ประเมินผล 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6" y="2813868"/>
            <a:ext cx="2736304" cy="975172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0" y="404664"/>
            <a:ext cx="9144000" cy="6408712"/>
            <a:chOff x="0" y="404664"/>
            <a:chExt cx="9144000" cy="6408712"/>
          </a:xfrm>
        </p:grpSpPr>
        <p:graphicFrame>
          <p:nvGraphicFramePr>
            <p:cNvPr id="4" name="Diagram 3"/>
            <p:cNvGraphicFramePr/>
            <p:nvPr>
              <p:extLst>
                <p:ext uri="{D42A27DB-BD31-4B8C-83A1-F6EECF244321}">
                  <p14:modId xmlns:p14="http://schemas.microsoft.com/office/powerpoint/2010/main" xmlns="" val="2491647766"/>
                </p:ext>
              </p:extLst>
            </p:nvPr>
          </p:nvGraphicFramePr>
          <p:xfrm>
            <a:off x="592701" y="3051854"/>
            <a:ext cx="5203435" cy="340148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3756" y="4221088"/>
              <a:ext cx="2146910" cy="151216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9" name="Picture 8" descr="ไฟแดง.jpg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4209" y="3789040"/>
              <a:ext cx="1353535" cy="18002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2" name="Rectangle 11"/>
            <p:cNvSpPr/>
            <p:nvPr/>
          </p:nvSpPr>
          <p:spPr>
            <a:xfrm>
              <a:off x="539552" y="1110697"/>
              <a:ext cx="2932754" cy="21742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altLang="th-TH" sz="2200" b="1" kern="1200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ให้หน่วยงานของรัฐประเมินผล</a:t>
              </a:r>
              <a:br>
                <a:rPr lang="th-TH" altLang="th-TH" sz="2200" b="1" kern="1200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</a:br>
              <a:r>
                <a:rPr lang="th-TH" altLang="th-TH" sz="2200" b="1" kern="1200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การปฏิบัติงานของผู้ประกอบการ</a:t>
              </a:r>
              <a:br>
                <a:rPr lang="th-TH" altLang="th-TH" sz="2200" b="1" kern="1200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</a:br>
              <a:r>
                <a:rPr lang="th-TH" altLang="th-TH" sz="2200" b="1" kern="1200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ที่เข้าร่วมการจัดซื้อจัดจ้าง </a:t>
              </a:r>
              <a:br>
                <a:rPr lang="th-TH" altLang="th-TH" sz="2200" b="1" kern="1200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</a:br>
              <a:r>
                <a:rPr lang="th-TH" altLang="th-TH" sz="2200" b="1" kern="1200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โดยพิจารณาถึงความสามารถ</a:t>
              </a:r>
              <a:br>
                <a:rPr lang="th-TH" altLang="th-TH" sz="2200" b="1" kern="1200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</a:br>
              <a:r>
                <a:rPr lang="th-TH" altLang="th-TH" sz="2200" b="1" kern="1200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ในการปฏิบัติงานให้แล้วเสร็จ</a:t>
              </a:r>
              <a:br>
                <a:rPr lang="th-TH" altLang="th-TH" sz="2200" b="1" kern="1200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</a:br>
              <a:r>
                <a:rPr lang="th-TH" altLang="th-TH" sz="2200" b="1" kern="1200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ตามสัญญาเป็นสำคัญ</a:t>
              </a:r>
              <a:br>
                <a:rPr lang="th-TH" altLang="th-TH" sz="2200" b="1" kern="1200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</a:br>
              <a:r>
                <a:rPr lang="th-TH" altLang="th-TH" sz="2200" b="1" kern="1200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(ม.</a:t>
              </a:r>
              <a:r>
                <a:rPr lang="en-US" altLang="th-TH" sz="22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106</a:t>
              </a:r>
              <a:r>
                <a:rPr lang="th-TH" altLang="th-TH" sz="2200" b="1" kern="1200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วรรคหนึ่งและวรรคสอง)</a:t>
              </a:r>
              <a:endParaRPr lang="th-TH" sz="2200" kern="1200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graphicFrame>
          <p:nvGraphicFramePr>
            <p:cNvPr id="5" name="Diagram 4"/>
            <p:cNvGraphicFramePr/>
            <p:nvPr>
              <p:extLst>
                <p:ext uri="{D42A27DB-BD31-4B8C-83A1-F6EECF244321}">
                  <p14:modId xmlns:p14="http://schemas.microsoft.com/office/powerpoint/2010/main" xmlns="" val="437205379"/>
                </p:ext>
              </p:extLst>
            </p:nvPr>
          </p:nvGraphicFramePr>
          <p:xfrm>
            <a:off x="3756248" y="404664"/>
            <a:ext cx="5208240" cy="325746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1" r:lo="rId12" r:qs="rId13" r:cs="rId14"/>
            </a:graphicData>
          </a:graphic>
        </p:graphicFrame>
        <p:grpSp>
          <p:nvGrpSpPr>
            <p:cNvPr id="11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15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17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19" name="Straight Connector 18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0" name="Rectangle 19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21" name="Rectangle 20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" name="Oval 15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467544" y="2492896"/>
            <a:ext cx="8568952" cy="403244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indent="180975"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การประเมินผลการปฏิบัติงานของผู้ประกอบการตามวรรคหนึ่ง ให้พิจารณาถึงความสามารถในการปฏิบัติงานให้แล้วเสร็จตามสัญญาของคู่สัญญาที่ทำไว้กับหน่วยงานของรัฐเป็นสำคัญ โดยให้ตรวจสอบจากผลการปฏิบัติงานของคู่สัญญาที่ผ่านมาตั้งแต่วันที่ระเบียบนี้มีผลใช้บังคับ ทั้งนี้ หน่วยงานของรัฐจะต้องกำหนดไว้ในประกาศและเอกสารเชิญชวนเพื่อให้ผู้ประกอบการที่จะเข้ายื่นข้อเสนอกับหน่วยงานของรัฐทราบเงื่อนไขการประเมินผลการปฏิบัติงานดังกล่าวด้วย</a:t>
            </a:r>
          </a:p>
          <a:p>
            <a:pPr indent="180975"/>
            <a:endParaRPr lang="en-US" sz="1000" b="1" dirty="0" smtClean="0">
              <a:latin typeface="EucrosiaUPC" pitchFamily="18" charset="-34"/>
              <a:cs typeface="EucrosiaUPC" pitchFamily="18" charset="-34"/>
            </a:endParaRP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การประเมินผลการปฏิบัติงานของผู้ประกอบการให้ดำเนินการผ่านทางระบบจัดซื้อจัดจ้างภาครัฐด้วยอิเล็กทรอนิกส์ตามวิธีการที่กรมบัญชีกลางกำหนด</a:t>
            </a:r>
            <a:endParaRPr lang="th-TH" b="1" i="1" u="sng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755576" y="836712"/>
            <a:ext cx="7416824" cy="201622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เพื่อ</a:t>
            </a:r>
            <a:r>
              <a:rPr lang="th-TH" sz="3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ประโยชน์ในการคัดเลือกผู้ยื่นข้อเสนอที่จะเข้ามาเป็นคู่สัญญากับหน่วยงานของ</a:t>
            </a:r>
            <a:r>
              <a:rPr lang="th-TH" sz="3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รัฐให้เป็นไปอย่างมีประสิทธิภาพ</a:t>
            </a:r>
          </a:p>
          <a:p>
            <a:pPr>
              <a:buFont typeface="Courier New" pitchFamily="49" charset="0"/>
              <a:buChar char="o"/>
            </a:pPr>
            <a:r>
              <a:rPr lang="th-TH" sz="3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0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30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มีการประเมินผลการปฏิบัติของ</a:t>
            </a:r>
            <a:r>
              <a:rPr lang="th-TH" sz="30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ผู้ประกอบการ</a:t>
            </a:r>
            <a:endParaRPr lang="th-TH" sz="3000" b="1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101</a:t>
            </a:fld>
            <a:endParaRPr lang="th-TH"/>
          </a:p>
        </p:txBody>
      </p:sp>
      <p:sp>
        <p:nvSpPr>
          <p:cNvPr id="6" name="สี่เหลี่ยมผืนผ้ามุมมน 2"/>
          <p:cNvSpPr/>
          <p:nvPr/>
        </p:nvSpPr>
        <p:spPr>
          <a:xfrm>
            <a:off x="395536" y="188640"/>
            <a:ext cx="8208912" cy="71438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การประเมินผลการปฏิบัติงานของผู้ประกอบการ</a:t>
            </a:r>
            <a:endParaRPr lang="th-TH" sz="36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7749472" y="844692"/>
            <a:ext cx="1143008" cy="1072140"/>
          </a:xfrm>
          <a:prstGeom prst="wedgeEllipseCallout">
            <a:avLst>
              <a:gd name="adj1" fmla="val -39612"/>
              <a:gd name="adj2" fmla="val -5962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190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08147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ประเมิ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282" y="5013176"/>
            <a:ext cx="3024758" cy="1707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ประเมืน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3140968"/>
            <a:ext cx="3968681" cy="288032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102</a:t>
            </a:fld>
            <a:endParaRPr lang="th-TH"/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395536" y="260648"/>
            <a:ext cx="8208912" cy="71438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การประเมินผลการปฏิบัติงานของผู้ประกอบการ</a:t>
            </a:r>
            <a:endParaRPr lang="th-TH" sz="36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คำบรรยายภาพแบบวงรี 3"/>
          <p:cNvSpPr/>
          <p:nvPr/>
        </p:nvSpPr>
        <p:spPr>
          <a:xfrm>
            <a:off x="7749472" y="844692"/>
            <a:ext cx="1143008" cy="1072140"/>
          </a:xfrm>
          <a:prstGeom prst="wedgeEllipseCallout">
            <a:avLst>
              <a:gd name="adj1" fmla="val -55426"/>
              <a:gd name="adj2" fmla="val -5069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191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1560" y="1124744"/>
            <a:ext cx="78488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การประเมินผลการปฏิบัติงานของผู้ประกอบการตามข้อ 190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นอกเหนือจากความสามารถในการปฏิบัติงานให้แล้วเสร็จตามสัญญา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อาจกำหนดให้มีการประเมินผลการปฏิบัติงานในด้านอื่น ๆ ด้วยก็ได้   ตามวิธีการที่กรมบัญชีกลางกำหนด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โดยให้คำนึงถึงคุณภาพและคุณสมบัติที่เป็นประโยชน์</a:t>
            </a:r>
          </a:p>
          <a:p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ต่อหน่วยงานของรัฐ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ทั้งนี้ เพื่อให้การพิจารณาคัดเลือกข้อเสนอ</a:t>
            </a:r>
          </a:p>
          <a:p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ของผู้ยื่นข้อเสนอที่จะเข้ามาเป็นคู่สัญญา</a:t>
            </a:r>
          </a:p>
          <a:p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กับหน่วยงานของรัฐเป็นไปอย่าง</a:t>
            </a:r>
          </a:p>
          <a:p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มีประสิทธิภาพ</a:t>
            </a:r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สี่เหลี่ยมมุมมน 24"/>
          <p:cNvSpPr/>
          <p:nvPr/>
        </p:nvSpPr>
        <p:spPr>
          <a:xfrm>
            <a:off x="357158" y="1571612"/>
            <a:ext cx="8501122" cy="228601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มุมมน 6"/>
          <p:cNvSpPr/>
          <p:nvPr/>
        </p:nvSpPr>
        <p:spPr>
          <a:xfrm>
            <a:off x="2714612" y="1643050"/>
            <a:ext cx="1857388" cy="2000264"/>
          </a:xfrm>
          <a:prstGeom prst="roundRect">
            <a:avLst/>
          </a:prstGeom>
          <a:solidFill>
            <a:srgbClr val="00CC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คุณสมบัติ</a:t>
            </a:r>
          </a:p>
          <a:p>
            <a:pPr algn="ctr"/>
            <a:r>
              <a:rPr lang="th-TH" sz="28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ผู้เสนอราคา</a:t>
            </a:r>
            <a:endParaRPr lang="th-TH" sz="28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มุมมน 7"/>
          <p:cNvSpPr/>
          <p:nvPr/>
        </p:nvSpPr>
        <p:spPr>
          <a:xfrm>
            <a:off x="4786314" y="1643050"/>
            <a:ext cx="1857388" cy="200026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เงื่อนไข</a:t>
            </a:r>
          </a:p>
          <a:p>
            <a:pPr algn="ctr"/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ในการจัดซื้อจัดจ้าง</a:t>
            </a:r>
            <a:endParaRPr lang="th-TH" sz="2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มุมมน 8"/>
          <p:cNvSpPr/>
          <p:nvPr/>
        </p:nvSpPr>
        <p:spPr>
          <a:xfrm>
            <a:off x="6858016" y="1643050"/>
            <a:ext cx="1857388" cy="2000264"/>
          </a:xfrm>
          <a:prstGeom prst="roundRect">
            <a:avLst/>
          </a:prstGeom>
          <a:solidFill>
            <a:srgbClr val="FF99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ราคากลาง</a:t>
            </a:r>
            <a:endParaRPr lang="th-TH" sz="3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กลุ่ม 16"/>
          <p:cNvGrpSpPr/>
          <p:nvPr/>
        </p:nvGrpSpPr>
        <p:grpSpPr>
          <a:xfrm>
            <a:off x="571472" y="1643050"/>
            <a:ext cx="1928826" cy="2000264"/>
            <a:chOff x="714348" y="1142984"/>
            <a:chExt cx="1928826" cy="2000264"/>
          </a:xfrm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</p:grpSpPr>
        <p:sp>
          <p:nvSpPr>
            <p:cNvPr id="12" name="มนมุมสี่เหลี่ยมด้านเดียวกัน 11"/>
            <p:cNvSpPr/>
            <p:nvPr/>
          </p:nvSpPr>
          <p:spPr>
            <a:xfrm>
              <a:off x="714348" y="1142984"/>
              <a:ext cx="1928826" cy="642942"/>
            </a:xfrm>
            <a:prstGeom prst="round2SameRect">
              <a:avLst/>
            </a:prstGeom>
            <a:solidFill>
              <a:srgbClr val="CCFF33"/>
            </a:solidFill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h-TH" sz="2000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งานซื้อ </a:t>
              </a:r>
              <a:r>
                <a:rPr lang="en-US" sz="2000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: </a:t>
              </a:r>
              <a:r>
                <a:rPr lang="th-TH" sz="2000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รายละเอียดคุณลักษณะเฉพาะ </a:t>
              </a:r>
            </a:p>
          </p:txBody>
        </p:sp>
        <p:sp>
          <p:nvSpPr>
            <p:cNvPr id="14" name="สี่เหลี่ยมผืนผ้า 13"/>
            <p:cNvSpPr/>
            <p:nvPr/>
          </p:nvSpPr>
          <p:spPr>
            <a:xfrm>
              <a:off x="714348" y="1857364"/>
              <a:ext cx="1928826" cy="571504"/>
            </a:xfrm>
            <a:prstGeom prst="rect">
              <a:avLst/>
            </a:prstGeom>
            <a:solidFill>
              <a:srgbClr val="66FF66"/>
            </a:solidFill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h-TH" sz="2000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งานจ้าง </a:t>
              </a:r>
              <a:r>
                <a:rPr lang="en-US" sz="2000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: </a:t>
              </a:r>
              <a:r>
                <a:rPr lang="th-TH" sz="2000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รายละเอียดของงาน</a:t>
              </a:r>
            </a:p>
          </p:txBody>
        </p:sp>
        <p:grpSp>
          <p:nvGrpSpPr>
            <p:cNvPr id="3" name="กลุ่ม 15"/>
            <p:cNvGrpSpPr/>
            <p:nvPr/>
          </p:nvGrpSpPr>
          <p:grpSpPr>
            <a:xfrm>
              <a:off x="714348" y="2500306"/>
              <a:ext cx="1928826" cy="642942"/>
              <a:chOff x="714348" y="2500306"/>
              <a:chExt cx="1928826" cy="642942"/>
            </a:xfrm>
          </p:grpSpPr>
          <p:sp>
            <p:nvSpPr>
              <p:cNvPr id="15" name="มนมุมสี่เหลี่ยมด้านเดียวกัน 14"/>
              <p:cNvSpPr/>
              <p:nvPr/>
            </p:nvSpPr>
            <p:spPr>
              <a:xfrm rot="10800000">
                <a:off x="714348" y="2500306"/>
                <a:ext cx="1928826" cy="642942"/>
              </a:xfrm>
              <a:prstGeom prst="round2SameRect">
                <a:avLst/>
              </a:prstGeom>
              <a:solidFill>
                <a:srgbClr val="CCFF33"/>
              </a:solidFill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h-TH" sz="2000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endParaRPr>
              </a:p>
            </p:txBody>
          </p:sp>
          <p:sp>
            <p:nvSpPr>
              <p:cNvPr id="11" name="สี่เหลี่ยมมุมมน 10"/>
              <p:cNvSpPr/>
              <p:nvPr/>
            </p:nvSpPr>
            <p:spPr>
              <a:xfrm>
                <a:off x="714348" y="2500306"/>
                <a:ext cx="1928826" cy="642942"/>
              </a:xfrm>
              <a:prstGeom prst="roundRect">
                <a:avLst/>
              </a:prstGeom>
              <a:noFill/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th-TH" sz="2000" b="1" dirty="0" smtClean="0">
                    <a:solidFill>
                      <a:schemeClr val="tx1"/>
                    </a:solidFill>
                    <a:latin typeface="EucrosiaUPC" pitchFamily="18" charset="-34"/>
                    <a:cs typeface="EucrosiaUPC" pitchFamily="18" charset="-34"/>
                  </a:rPr>
                  <a:t>งานก่อสร้าง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EucrosiaUPC" pitchFamily="18" charset="-34"/>
                    <a:cs typeface="EucrosiaUPC" pitchFamily="18" charset="-34"/>
                  </a:rPr>
                  <a:t>: </a:t>
                </a:r>
                <a:r>
                  <a:rPr lang="th-TH" sz="2000" b="1" dirty="0" smtClean="0">
                    <a:solidFill>
                      <a:schemeClr val="tx1"/>
                    </a:solidFill>
                    <a:latin typeface="EucrosiaUPC" pitchFamily="18" charset="-34"/>
                    <a:cs typeface="EucrosiaUPC" pitchFamily="18" charset="-34"/>
                  </a:rPr>
                  <a:t>แบบรูป รายการละเอียด</a:t>
                </a:r>
                <a:endParaRPr lang="th-TH" sz="20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endParaRPr>
              </a:p>
            </p:txBody>
          </p:sp>
        </p:grpSp>
      </p:grpSp>
      <p:sp>
        <p:nvSpPr>
          <p:cNvPr id="18" name="สี่เหลี่ยมมุมมน 17"/>
          <p:cNvSpPr/>
          <p:nvPr/>
        </p:nvSpPr>
        <p:spPr>
          <a:xfrm>
            <a:off x="571472" y="285728"/>
            <a:ext cx="1857388" cy="10715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พัสดุ/บริการ </a:t>
            </a:r>
          </a:p>
          <a:p>
            <a:pPr algn="ctr"/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ที่มีคุณภาพ</a:t>
            </a:r>
            <a:endParaRPr lang="th-TH" sz="24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สี่เหลี่ยมมุมมน 18"/>
          <p:cNvSpPr/>
          <p:nvPr/>
        </p:nvSpPr>
        <p:spPr>
          <a:xfrm>
            <a:off x="2714612" y="285728"/>
            <a:ext cx="1857388" cy="107157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คู่สัญญา</a:t>
            </a: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ที่มีศักยภาพ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สี่เหลี่ยมมุมมน 19"/>
          <p:cNvSpPr/>
          <p:nvPr/>
        </p:nvSpPr>
        <p:spPr>
          <a:xfrm>
            <a:off x="4786314" y="285728"/>
            <a:ext cx="1857388" cy="107157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sz="22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ประโยชน์สูงสุด</a:t>
            </a:r>
          </a:p>
          <a:p>
            <a:pPr algn="ctr"/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ที่ราชการจะได้รับ</a:t>
            </a:r>
          </a:p>
          <a:p>
            <a:pPr algn="ctr"/>
            <a:endParaRPr lang="th-TH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สี่เหลี่ยมมุมมน 20"/>
          <p:cNvSpPr/>
          <p:nvPr/>
        </p:nvSpPr>
        <p:spPr>
          <a:xfrm>
            <a:off x="6858016" y="285728"/>
            <a:ext cx="1857388" cy="1071570"/>
          </a:xfrm>
          <a:prstGeom prst="roundRect">
            <a:avLst/>
          </a:prstGeom>
          <a:ln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200" b="1" dirty="0" smtClean="0">
                <a:solidFill>
                  <a:srgbClr val="FF0066"/>
                </a:solidFill>
                <a:latin typeface="EucrosiaUPC" pitchFamily="18" charset="-34"/>
                <a:cs typeface="EucrosiaUPC" pitchFamily="18" charset="-34"/>
              </a:rPr>
              <a:t>ราชการไม่ซื้อ/จ้าง</a:t>
            </a:r>
          </a:p>
          <a:p>
            <a:pPr algn="ctr"/>
            <a:r>
              <a:rPr lang="th-TH" sz="2200" b="1" dirty="0" smtClean="0">
                <a:solidFill>
                  <a:srgbClr val="FF0066"/>
                </a:solidFill>
                <a:latin typeface="EucrosiaUPC" pitchFamily="18" charset="-34"/>
                <a:cs typeface="EucrosiaUPC" pitchFamily="18" charset="-34"/>
              </a:rPr>
              <a:t>สูงเกินจริง</a:t>
            </a:r>
            <a:endParaRPr lang="th-TH" sz="2200" b="1" dirty="0">
              <a:solidFill>
                <a:srgbClr val="FF0066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ลูกศรขวาท้ายขีด 25"/>
          <p:cNvSpPr/>
          <p:nvPr/>
        </p:nvSpPr>
        <p:spPr>
          <a:xfrm rot="16200000">
            <a:off x="1321571" y="1250142"/>
            <a:ext cx="428629" cy="500064"/>
          </a:xfrm>
          <a:prstGeom prst="stripedRightArrow">
            <a:avLst/>
          </a:prstGeom>
          <a:solidFill>
            <a:srgbClr val="00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7" name="ลูกศรขวาท้ายขีด 26"/>
          <p:cNvSpPr/>
          <p:nvPr/>
        </p:nvSpPr>
        <p:spPr>
          <a:xfrm rot="16200000">
            <a:off x="3464711" y="1250143"/>
            <a:ext cx="428629" cy="500064"/>
          </a:xfrm>
          <a:prstGeom prst="stripedRightArrow">
            <a:avLst/>
          </a:prstGeom>
          <a:solidFill>
            <a:srgbClr val="00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8" name="ลูกศรขวาท้ายขีด 27"/>
          <p:cNvSpPr/>
          <p:nvPr/>
        </p:nvSpPr>
        <p:spPr>
          <a:xfrm rot="16200000">
            <a:off x="5536413" y="1250143"/>
            <a:ext cx="428629" cy="500064"/>
          </a:xfrm>
          <a:prstGeom prst="stripedRightArrow">
            <a:avLst/>
          </a:prstGeom>
          <a:solidFill>
            <a:srgbClr val="FF99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9" name="ลูกศรขวาท้ายขีด 28"/>
          <p:cNvSpPr/>
          <p:nvPr/>
        </p:nvSpPr>
        <p:spPr>
          <a:xfrm rot="16200000">
            <a:off x="7608115" y="1250141"/>
            <a:ext cx="428629" cy="500064"/>
          </a:xfrm>
          <a:prstGeom prst="stripedRightArrow">
            <a:avLst/>
          </a:prstGeom>
          <a:solidFill>
            <a:srgbClr val="FF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31" name="ลูกศรเชื่อมต่อแบบตรง 30"/>
          <p:cNvCxnSpPr/>
          <p:nvPr/>
        </p:nvCxnSpPr>
        <p:spPr>
          <a:xfrm rot="5400000">
            <a:off x="1285852" y="4000504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ลูกศรเชื่อมต่อแบบตรง 31"/>
          <p:cNvCxnSpPr/>
          <p:nvPr/>
        </p:nvCxnSpPr>
        <p:spPr>
          <a:xfrm rot="5400000">
            <a:off x="7644628" y="3999710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ลูกศรเชื่อมต่อแบบตรง 32"/>
          <p:cNvCxnSpPr/>
          <p:nvPr/>
        </p:nvCxnSpPr>
        <p:spPr>
          <a:xfrm rot="5400000">
            <a:off x="5644364" y="3999710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ลูกศรเชื่อมต่อแบบตรง 33"/>
          <p:cNvCxnSpPr/>
          <p:nvPr/>
        </p:nvCxnSpPr>
        <p:spPr>
          <a:xfrm rot="5400000">
            <a:off x="3499636" y="3999710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สี่เหลี่ยมผืนผ้า 29"/>
          <p:cNvSpPr/>
          <p:nvPr/>
        </p:nvSpPr>
        <p:spPr>
          <a:xfrm>
            <a:off x="467544" y="4143380"/>
            <a:ext cx="6120680" cy="20939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ea typeface="Calibri" pitchFamily="34" charset="0"/>
                <a:cs typeface="EucrosiaUPC" pitchFamily="18" charset="-34"/>
              </a:rPr>
              <a:t> สอดคล้องงบประมาณและความต้องการของผู้ใช้ / ไม่เกินความจำเป็น</a:t>
            </a:r>
          </a:p>
          <a:p>
            <a:pPr>
              <a:buFont typeface="Wingdings" pitchFamily="2" charset="2"/>
              <a:buChar char="Ø"/>
            </a:pP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ea typeface="Calibri" pitchFamily="34" charset="0"/>
                <a:cs typeface="EucrosiaUPC" pitchFamily="18" charset="-34"/>
              </a:rPr>
              <a:t> </a:t>
            </a:r>
            <a:r>
              <a:rPr lang="th-TH" sz="2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ไม่ขัดกับกฎหมาย ข้อบังคับ ระเบียบ มติ ครม. ที่เกี่ยวข้อง</a:t>
            </a:r>
            <a:endParaRPr lang="en-US" sz="2200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22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ความหมายชัดเจน ไม่กำกวม / ศัพท์เทคนิคหรือศัพท์เฉพาะ</a:t>
            </a:r>
          </a:p>
          <a:p>
            <a:pPr algn="l"/>
            <a:r>
              <a:rPr lang="th-TH" sz="22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    ให้อธิบายความให้ชัดเจน</a:t>
            </a:r>
            <a:r>
              <a:rPr lang="en-US" sz="22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/ </a:t>
            </a:r>
            <a:r>
              <a:rPr lang="th-TH" sz="22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มีความยืดหยุ่น</a:t>
            </a:r>
          </a:p>
          <a:p>
            <a:pPr algn="l">
              <a:buFont typeface="Wingdings" pitchFamily="2" charset="2"/>
              <a:buChar char="Ø"/>
            </a:pPr>
            <a:r>
              <a:rPr lang="th-TH" sz="2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กำหนดให้ผู้เสนอราคายื่นเอกสารสำหรับใช้ในการตรวจสอบ</a:t>
            </a:r>
          </a:p>
          <a:p>
            <a:pPr algn="l"/>
            <a:r>
              <a:rPr lang="th-TH" sz="2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    ให้ครบถ้วน</a:t>
            </a:r>
            <a:endParaRPr lang="en-US" sz="2200" b="1" dirty="0" smtClean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5" name="สี่เหลี่ยมผืนผ้า 34"/>
          <p:cNvSpPr/>
          <p:nvPr/>
        </p:nvSpPr>
        <p:spPr>
          <a:xfrm>
            <a:off x="6876256" y="4143380"/>
            <a:ext cx="1991548" cy="20939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§"/>
            </a:pP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ถูกต้องตาม พ.ร.บ. มาตรา 4</a:t>
            </a:r>
            <a:endParaRPr lang="th-TH" sz="2000" b="1" dirty="0" smtClean="0">
              <a:solidFill>
                <a:srgbClr val="CC3300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Wingdings" pitchFamily="2" charset="2"/>
              <a:buChar char="§"/>
            </a:pPr>
            <a:r>
              <a:rPr lang="th-TH" sz="20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ถูกต้องตามแนวทางปฏิบัติของคณะกรรมการ ป.ป.ช.</a:t>
            </a:r>
          </a:p>
          <a:p>
            <a:pPr>
              <a:buFont typeface="Wingdings" pitchFamily="2" charset="2"/>
              <a:buChar char="§"/>
            </a:pP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6" name="สี่เหลี่ยมผืนผ้า 35"/>
          <p:cNvSpPr/>
          <p:nvPr/>
        </p:nvSpPr>
        <p:spPr>
          <a:xfrm>
            <a:off x="76200" y="76200"/>
            <a:ext cx="8991600" cy="67056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3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42" name="Straight Connector 4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3" name="Rectangle 4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44" name="Rectangle 4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41" name="Straight Connector 4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Oval 3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37" name="Oval 36"/>
          <p:cNvSpPr/>
          <p:nvPr/>
        </p:nvSpPr>
        <p:spPr>
          <a:xfrm>
            <a:off x="2843808" y="1916832"/>
            <a:ext cx="1584176" cy="15121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Rectangle 1"/>
          <p:cNvSpPr>
            <a:spLocks noChangeArrowheads="1"/>
          </p:cNvSpPr>
          <p:nvPr/>
        </p:nvSpPr>
        <p:spPr bwMode="auto">
          <a:xfrm>
            <a:off x="365455" y="995238"/>
            <a:ext cx="8599033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>
                <a:tab pos="2971800" algn="ctr"/>
                <a:tab pos="5943600" algn="r"/>
              </a:tabLst>
            </a:pPr>
            <a:r>
              <a:rPr kumimoji="0" lang="th-TH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</a:t>
            </a:r>
            <a:r>
              <a:rPr kumimoji="0" lang="th-TH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คุณสมบัติของผู้ยื่นข้อเสนอ (ม.64 และ ว.410)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1. 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มีความสามารถตามกฎหมาย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2. ไม่เป็นบุคคลล้มละลาย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3. 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ไม่อยู่ระหว่างเลิกกิจการ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	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4.</a:t>
            </a:r>
            <a:r>
              <a:rPr kumimoji="0" lang="th-TH" sz="2400" b="1" i="0" u="none" strike="noStrike" cap="none" normalizeH="0" dirty="0" smtClean="0">
                <a:ln>
                  <a:noFill/>
                </a:ln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ไม่เป็นบุคคลซึ่งอยู่ระหว่างถูกระงับการยื่นข้อเสนอหรือทำสัญญากับหน่วยงานของรัฐไว้ชั่วคราวเนื่องจากเป็นผู้ที่ไม่ผ่านเกณฑ์การประเมินผลการปฏิบัติงานของผู้ประกอบการตามระเบียบที่รัฐมนตรีว่าการกระทรวงการคลังกำหนดตามที่ประกาศเผยแพร่ในระบบเครือข่ายสารสนเทศของกรมบัญชีกลาง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	5.</a:t>
            </a:r>
            <a:r>
              <a:rPr kumimoji="0" lang="th-TH" sz="24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ไม่เป็นบุคคลซึ่งถูกระบุชื่อไว้ในบัญชีรายชื่อผู้ทิ้งงานและได้แจ้งเวียนชื่อให้เป็นผู้ทิ้งงานของหน่วยงานของรัฐในระบบเครือข่ายสารสนเทศของกรมบัญชีกลาง ซึ่งรวมถึงนิติบุคคลที่ผู้ทิ้งงานเป็นหุ้นส่วนผู้จัดการ กรรมการผู้จัดการ ผู้บริหาร ผู้มีอำนาจในการดำเนินงานในกิจการของนิติบุคคลนั้นด้วย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6. </a:t>
            </a: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มีคุณสมบัติและไม่มีลักษณะต้องห้ามตามที่คณะกรรมการนโยบายการจัดซื้อจัดจ้างและการบริหารพัสดุภาครัฐกำหนดในราชกิจจา</a:t>
            </a:r>
            <a:r>
              <a:rPr kumimoji="0" lang="th-TH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นุเบกษา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104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39633" y="188640"/>
            <a:ext cx="34227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th-TH" sz="3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หลักเกณฑ์ที่ต้องคำนึงถึง</a:t>
            </a:r>
            <a:endParaRPr lang="th-TH" sz="36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cxnSp>
        <p:nvCxnSpPr>
          <p:cNvPr id="8" name="Elbow Connector 7"/>
          <p:cNvCxnSpPr/>
          <p:nvPr/>
        </p:nvCxnSpPr>
        <p:spPr>
          <a:xfrm>
            <a:off x="179512" y="620688"/>
            <a:ext cx="8784976" cy="216024"/>
          </a:xfrm>
          <a:prstGeom prst="bentConnector3">
            <a:avLst>
              <a:gd name="adj1" fmla="val 57156"/>
            </a:avLst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2" name="Elbow Connector 11"/>
          <p:cNvCxnSpPr/>
          <p:nvPr/>
        </p:nvCxnSpPr>
        <p:spPr>
          <a:xfrm>
            <a:off x="179512" y="260648"/>
            <a:ext cx="8784976" cy="648072"/>
          </a:xfrm>
          <a:prstGeom prst="bentConnector3">
            <a:avLst>
              <a:gd name="adj1" fmla="val 58457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323528" y="2564904"/>
            <a:ext cx="8568952" cy="15121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srgbClr val="FF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ทางเลือก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5000841" y="1772816"/>
            <a:ext cx="3819631" cy="3220964"/>
          </a:xfrm>
          <a:prstGeom prst="rect">
            <a:avLst/>
          </a:prstGeom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664" y="181769"/>
            <a:ext cx="7382054" cy="942975"/>
          </a:xfrm>
          <a:solidFill>
            <a:srgbClr val="CCFFF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defRPr/>
            </a:pPr>
            <a:r>
              <a:rPr lang="th-TH" altLang="th-TH" sz="4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หลักเกณฑ์การพิจารณาคัดเลือกข้อเสนอ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44" y="1196752"/>
            <a:ext cx="8786874" cy="5357850"/>
          </a:xfrm>
          <a:noFill/>
          <a:ln w="63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457200" indent="-4572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th-TH" altLang="th-TH" sz="2800" b="1" dirty="0" smtClean="0">
                <a:latin typeface="EucrosiaUPC" pitchFamily="18" charset="-34"/>
                <a:cs typeface="EucrosiaUPC" pitchFamily="18" charset="-34"/>
              </a:rPr>
              <a:t>การพิจารณาคัดเลือกข้อเสนอโดยวิธีประกาศเชิญชวนทั่วไป หรือวิธีคัดเลือก </a:t>
            </a:r>
            <a:br>
              <a:rPr lang="th-TH" altLang="th-TH" sz="2800" b="1" dirty="0" smtClean="0"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 smtClean="0">
                <a:latin typeface="EucrosiaUPC" pitchFamily="18" charset="-34"/>
                <a:cs typeface="EucrosiaUPC" pitchFamily="18" charset="-34"/>
              </a:rPr>
              <a:t>ให้คำนึงถึงประโยชน์สาธารณะและวัตถุประสงค์การใช้งาน</a:t>
            </a:r>
          </a:p>
          <a:p>
            <a:pPr marL="457200" indent="-4572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คำนึงถึง</a:t>
            </a:r>
            <a:r>
              <a:rPr lang="th-TH" altLang="th-TH" sz="28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เกณฑ์ราคา และ เกณฑ์อื่น </a:t>
            </a: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ประกอบด้วย ดังนี้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latin typeface="EucrosiaUPC" pitchFamily="18" charset="-34"/>
                <a:cs typeface="EucrosiaUPC" pitchFamily="18" charset="-34"/>
              </a:rPr>
              <a:t>      1. ต้นทุนของพัสดุตลอดอายุการใช้งาน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latin typeface="EucrosiaUPC" pitchFamily="18" charset="-34"/>
                <a:cs typeface="EucrosiaUPC" pitchFamily="18" charset="-34"/>
              </a:rPr>
              <a:t>      2. มาตรฐานสินค้าหรือบริการ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latin typeface="EucrosiaUPC" pitchFamily="18" charset="-34"/>
                <a:cs typeface="EucrosiaUPC" pitchFamily="18" charset="-34"/>
              </a:rPr>
              <a:t>      3. บริการหลังขาย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latin typeface="EucrosiaUPC" pitchFamily="18" charset="-34"/>
                <a:cs typeface="EucrosiaUPC" pitchFamily="18" charset="-34"/>
              </a:rPr>
              <a:t>      4. พัสดุที่รัฐต้องการส่งเสริมหรือสนับสนุน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latin typeface="EucrosiaUPC" pitchFamily="18" charset="-34"/>
                <a:cs typeface="EucrosiaUPC" pitchFamily="18" charset="-34"/>
              </a:rPr>
              <a:t>      </a:t>
            </a:r>
            <a:r>
              <a:rPr lang="th-TH" altLang="th-TH" sz="2800" b="1" dirty="0" smtClean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5. การประเมินผลการปฏิบัติงานของผู้ประกอบการ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latin typeface="EucrosiaUPC" pitchFamily="18" charset="-34"/>
                <a:cs typeface="EucrosiaUPC" pitchFamily="18" charset="-34"/>
              </a:rPr>
              <a:t>      6. ข้อเสนอด้านเทคนิคหรือข้อเสนออื่น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latin typeface="EucrosiaUPC" pitchFamily="18" charset="-34"/>
                <a:cs typeface="EucrosiaUPC" pitchFamily="18" charset="-34"/>
              </a:rPr>
              <a:t>      7. เกณฑ์อื่นที่กำหนดในกฎกระทรวง</a:t>
            </a:r>
          </a:p>
          <a:p>
            <a:pPr marL="457200" indent="-4572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th-TH" altLang="th-TH" sz="2800" b="1" i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กรณีตาม 4. ให้เป็นไปตามที่กำหนดในกฎกระทรวง อย่างน้อยต้องส่งเสริมหรือสนับสนุนพัสดุที่สร้างนวัตกรรมหรือพัสดุที่อนุรักษ์พลังงานหรือสิ่งแวดล้อม</a:t>
            </a:r>
            <a:endParaRPr lang="en-US" altLang="th-TH" sz="2800" b="1" i="1" dirty="0" smtClean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395536" y="72008"/>
            <a:ext cx="1296144" cy="1196752"/>
          </a:xfrm>
          <a:prstGeom prst="wedgeEllipseCallout">
            <a:avLst>
              <a:gd name="adj1" fmla="val 65011"/>
              <a:gd name="adj2" fmla="val -2409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มาตรา 65 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323528" y="4221088"/>
            <a:ext cx="6120680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srgbClr val="FF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106</a:t>
            </a:fld>
            <a:endParaRPr lang="th-TH"/>
          </a:p>
        </p:txBody>
      </p:sp>
      <p:sp>
        <p:nvSpPr>
          <p:cNvPr id="4" name="Flowchart: Manual Input 3"/>
          <p:cNvSpPr/>
          <p:nvPr/>
        </p:nvSpPr>
        <p:spPr>
          <a:xfrm>
            <a:off x="5436096" y="4077072"/>
            <a:ext cx="3384376" cy="864096"/>
          </a:xfrm>
          <a:prstGeom prst="flowChartManualIn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39552" y="2060848"/>
            <a:ext cx="8064896" cy="2592288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h-TH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การจัดทำรายงานผลการพิจารณา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</a:pPr>
            <a:r>
              <a:rPr lang="th-TH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พ.ร.บ. หมวด 1 มาตรา 12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</a:pPr>
            <a:r>
              <a:rPr lang="th-TH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ระเบียบฯ หมวด 1 ข้อ 16</a:t>
            </a:r>
            <a:endParaRPr kumimoji="0" lang="th-TH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539552" y="1412776"/>
            <a:ext cx="3024336" cy="936104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ขั้นตอนที่ 9</a:t>
            </a:r>
            <a:endParaRPr lang="th-TH" sz="48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Chevron 6"/>
          <p:cNvSpPr/>
          <p:nvPr/>
        </p:nvSpPr>
        <p:spPr>
          <a:xfrm>
            <a:off x="3347864" y="1412776"/>
            <a:ext cx="792088" cy="936104"/>
          </a:xfrm>
          <a:prstGeom prst="chevron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grpSp>
        <p:nvGrpSpPr>
          <p:cNvPr id="3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atabas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3933056"/>
            <a:ext cx="3960440" cy="17070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ข้อมูล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2068489"/>
            <a:ext cx="3168352" cy="2728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4818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8D1CC2F-4FE5-4B47-B60C-2E827116743C}" type="slidenum">
              <a:rPr lang="en-US" altLang="th-TH" smtClean="0">
                <a:latin typeface="EucrosiaUPC" pitchFamily="18" charset="-34"/>
                <a:cs typeface="EucrosiaUPC" pitchFamily="18" charset="-34"/>
              </a:rPr>
              <a:pPr/>
              <a:t>107</a:t>
            </a:fld>
            <a:endParaRPr lang="th-TH" altLang="th-TH" smtClean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4819" name="TextBox 4"/>
          <p:cNvSpPr txBox="1">
            <a:spLocks noChangeArrowheads="1"/>
          </p:cNvSpPr>
          <p:nvPr/>
        </p:nvSpPr>
        <p:spPr bwMode="auto">
          <a:xfrm>
            <a:off x="1979712" y="285750"/>
            <a:ext cx="6949976" cy="769938"/>
          </a:xfrm>
          <a:prstGeom prst="rect">
            <a:avLst/>
          </a:prstGeom>
          <a:solidFill>
            <a:srgbClr val="CCFFFF"/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sz="4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การจัดทำบันทึกรายงานผลการพิจารณา</a:t>
            </a:r>
            <a:r>
              <a:rPr lang="th-TH" altLang="th-TH" sz="3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endParaRPr lang="th-TH" altLang="th-TH" sz="36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4820" name="Rectangle 4"/>
          <p:cNvSpPr txBox="1">
            <a:spLocks noChangeArrowheads="1"/>
          </p:cNvSpPr>
          <p:nvPr/>
        </p:nvSpPr>
        <p:spPr bwMode="auto">
          <a:xfrm>
            <a:off x="896614" y="1501329"/>
            <a:ext cx="7779842" cy="293578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th-TH" altLang="th-TH" sz="3800" b="1" i="1" dirty="0">
                <a:latin typeface="EucrosiaUPC" pitchFamily="18" charset="-34"/>
                <a:cs typeface="EucrosiaUPC" pitchFamily="18" charset="-34"/>
              </a:rPr>
              <a:t>ให้มีการบันทึก</a:t>
            </a:r>
            <a:r>
              <a:rPr lang="th-TH" altLang="th-TH" sz="3800" b="1" i="1" dirty="0" smtClean="0">
                <a:latin typeface="EucrosiaUPC" pitchFamily="18" charset="-34"/>
                <a:cs typeface="EucrosiaUPC" pitchFamily="18" charset="-34"/>
              </a:rPr>
              <a:t>รายงานผลการพิจารณา รายละเอียด วิธีการ และ</a:t>
            </a:r>
            <a:r>
              <a:rPr lang="th-TH" altLang="th-TH" sz="3800" b="1" i="1" dirty="0">
                <a:latin typeface="EucrosiaUPC" pitchFamily="18" charset="-34"/>
                <a:cs typeface="EucrosiaUPC" pitchFamily="18" charset="-34"/>
              </a:rPr>
              <a:t>ขั้นตอนการจัดซื้อจัด</a:t>
            </a:r>
            <a:r>
              <a:rPr lang="th-TH" altLang="th-TH" sz="3800" b="1" i="1" dirty="0" smtClean="0">
                <a:latin typeface="EucrosiaUPC" pitchFamily="18" charset="-34"/>
                <a:cs typeface="EucrosiaUPC" pitchFamily="18" charset="-34"/>
              </a:rPr>
              <a:t>จ้าง และ</a:t>
            </a:r>
            <a:r>
              <a:rPr lang="th-TH" altLang="th-TH" sz="3800" b="1" i="1" dirty="0">
                <a:latin typeface="EucrosiaUPC" pitchFamily="18" charset="-34"/>
                <a:cs typeface="EucrosiaUPC" pitchFamily="18" charset="-34"/>
              </a:rPr>
              <a:t>จัดเก็บ</a:t>
            </a:r>
            <a:r>
              <a:rPr lang="th-TH" altLang="th-TH" sz="3800" b="1" i="1" dirty="0" smtClean="0">
                <a:latin typeface="EucrosiaUPC" pitchFamily="18" charset="-34"/>
                <a:cs typeface="EucrosiaUPC" pitchFamily="18" charset="-34"/>
              </a:rPr>
              <a:t>ไว้</a:t>
            </a:r>
            <a:br>
              <a:rPr lang="th-TH" altLang="th-TH" sz="3800" b="1" i="1" dirty="0" smtClean="0">
                <a:latin typeface="EucrosiaUPC" pitchFamily="18" charset="-34"/>
                <a:cs typeface="EucrosiaUPC" pitchFamily="18" charset="-34"/>
              </a:rPr>
            </a:br>
            <a:r>
              <a:rPr lang="th-TH" altLang="th-TH" sz="3800" b="1" i="1" dirty="0" smtClean="0">
                <a:latin typeface="EucrosiaUPC" pitchFamily="18" charset="-34"/>
                <a:cs typeface="EucrosiaUPC" pitchFamily="18" charset="-34"/>
              </a:rPr>
              <a:t>อย่าง</a:t>
            </a:r>
            <a:r>
              <a:rPr lang="th-TH" altLang="th-TH" sz="3800" b="1" i="1" dirty="0">
                <a:latin typeface="EucrosiaUPC" pitchFamily="18" charset="-34"/>
                <a:cs typeface="EucrosiaUPC" pitchFamily="18" charset="-34"/>
              </a:rPr>
              <a:t>เป็น</a:t>
            </a:r>
            <a:r>
              <a:rPr lang="th-TH" altLang="th-TH" sz="3800" b="1" i="1" dirty="0" smtClean="0">
                <a:latin typeface="EucrosiaUPC" pitchFamily="18" charset="-34"/>
                <a:cs typeface="EucrosiaUPC" pitchFamily="18" charset="-34"/>
              </a:rPr>
              <a:t>ระบบ เพื่อประโยชน์</a:t>
            </a:r>
            <a:br>
              <a:rPr lang="th-TH" altLang="th-TH" sz="3800" b="1" i="1" dirty="0" smtClean="0">
                <a:latin typeface="EucrosiaUPC" pitchFamily="18" charset="-34"/>
                <a:cs typeface="EucrosiaUPC" pitchFamily="18" charset="-34"/>
              </a:rPr>
            </a:br>
            <a:r>
              <a:rPr lang="th-TH" altLang="th-TH" sz="3800" b="1" i="1" dirty="0" smtClean="0"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altLang="th-TH" sz="3800" b="1" i="1" dirty="0">
                <a:latin typeface="EucrosiaUPC" pitchFamily="18" charset="-34"/>
                <a:cs typeface="EucrosiaUPC" pitchFamily="18" charset="-34"/>
              </a:rPr>
              <a:t>การตรวจสอบ </a:t>
            </a:r>
            <a:endParaRPr lang="en-US" altLang="th-TH" sz="3800" b="1" i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4821" name="TextBox 4"/>
          <p:cNvSpPr txBox="1">
            <a:spLocks noChangeArrowheads="1"/>
          </p:cNvSpPr>
          <p:nvPr/>
        </p:nvSpPr>
        <p:spPr bwMode="auto">
          <a:xfrm>
            <a:off x="285750" y="5448126"/>
            <a:ext cx="8643938" cy="107721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th-TH" altLang="th-TH" sz="32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	วิธีการและขั้นตอน การร้องขอเพื่อดูบันทึกรายงาน </a:t>
            </a:r>
            <a:r>
              <a:rPr lang="th-TH" altLang="th-TH" sz="32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ให้เป็นไปตาม</a:t>
            </a:r>
            <a:r>
              <a:rPr lang="th-TH" altLang="th-TH" sz="32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ระเบียบที่รัฐมนตรีกำหนด</a:t>
            </a:r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323528" y="188640"/>
            <a:ext cx="1440160" cy="1440160"/>
          </a:xfrm>
          <a:prstGeom prst="wedgeEllipseCallout">
            <a:avLst>
              <a:gd name="adj1" fmla="val 73740"/>
              <a:gd name="adj2" fmla="val -17825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พ.ร.บ.มาตรา 12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108</a:t>
            </a:fld>
            <a:endParaRPr lang="th-TH"/>
          </a:p>
        </p:txBody>
      </p:sp>
      <p:grpSp>
        <p:nvGrpSpPr>
          <p:cNvPr id="2" name="Group 39"/>
          <p:cNvGrpSpPr/>
          <p:nvPr/>
        </p:nvGrpSpPr>
        <p:grpSpPr>
          <a:xfrm>
            <a:off x="0" y="188640"/>
            <a:ext cx="9144000" cy="6624736"/>
            <a:chOff x="0" y="188640"/>
            <a:chExt cx="9144000" cy="6624736"/>
          </a:xfrm>
        </p:grpSpPr>
        <p:sp>
          <p:nvSpPr>
            <p:cNvPr id="26" name="Rectangle 25"/>
            <p:cNvSpPr/>
            <p:nvPr/>
          </p:nvSpPr>
          <p:spPr>
            <a:xfrm>
              <a:off x="7596336" y="4077072"/>
              <a:ext cx="144016" cy="144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5" name="TextBox 4"/>
            <p:cNvSpPr txBox="1">
              <a:spLocks noChangeArrowheads="1"/>
            </p:cNvSpPr>
            <p:nvPr/>
          </p:nvSpPr>
          <p:spPr bwMode="auto">
            <a:xfrm>
              <a:off x="683568" y="285750"/>
              <a:ext cx="6336704" cy="646331"/>
            </a:xfrm>
            <a:prstGeom prst="rect">
              <a:avLst/>
            </a:prstGeom>
            <a:solidFill>
              <a:srgbClr val="CCFFFF"/>
            </a:solidFill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h-TH" altLang="th-TH" sz="36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การจัดทำบันทึกรายงานผลการพิจารณา </a:t>
              </a:r>
              <a:endParaRPr lang="th-TH" altLang="th-TH" sz="3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6" name="คำบรรยายภาพแบบวงรี 3"/>
            <p:cNvSpPr/>
            <p:nvPr/>
          </p:nvSpPr>
          <p:spPr>
            <a:xfrm>
              <a:off x="7236296" y="188640"/>
              <a:ext cx="1512168" cy="1512168"/>
            </a:xfrm>
            <a:prstGeom prst="wedgeEllipseCallout">
              <a:avLst>
                <a:gd name="adj1" fmla="val -73025"/>
                <a:gd name="adj2" fmla="val -20345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000"/>
                </a:lnSpc>
              </a:pPr>
              <a:r>
                <a:rPr lang="th-TH" sz="2400" b="1" dirty="0" smtClean="0">
                  <a:latin typeface="EucrosiaUPC" pitchFamily="18" charset="-34"/>
                  <a:cs typeface="EucrosiaUPC" pitchFamily="18" charset="-34"/>
                </a:rPr>
                <a:t>ระเบียบฯ</a:t>
              </a:r>
            </a:p>
            <a:p>
              <a:pPr algn="ctr">
                <a:lnSpc>
                  <a:spcPts val="3000"/>
                </a:lnSpc>
              </a:pPr>
              <a:r>
                <a:rPr lang="th-TH" sz="3200" b="1" dirty="0" smtClean="0">
                  <a:latin typeface="EucrosiaUPC" pitchFamily="18" charset="-34"/>
                  <a:cs typeface="EucrosiaUPC" pitchFamily="18" charset="-34"/>
                </a:rPr>
                <a:t>ข้อ 16 </a:t>
              </a:r>
              <a:endParaRPr lang="th-TH" sz="32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611560" y="980728"/>
              <a:ext cx="8208912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Courier New" pitchFamily="49" charset="0"/>
                <a:buChar char="o"/>
              </a:pPr>
              <a:r>
                <a:rPr lang="th-TH" sz="2400" b="1" dirty="0" smtClean="0">
                  <a:latin typeface="EucrosiaUPC" pitchFamily="18" charset="-34"/>
                  <a:cs typeface="EucrosiaUPC" pitchFamily="18" charset="-34"/>
                </a:rPr>
                <a:t> เมื่อสิ้นสุดกระบวนการจัดซื้อจัดจ้างในแต่ละโครงการ</a:t>
              </a:r>
            </a:p>
            <a:p>
              <a:pPr>
                <a:buFont typeface="Courier New" pitchFamily="49" charset="0"/>
                <a:buChar char="o"/>
              </a:pPr>
              <a:r>
                <a:rPr lang="th-TH" sz="2400" b="1" dirty="0" smtClean="0">
                  <a:latin typeface="EucrosiaUPC" pitchFamily="18" charset="-34"/>
                  <a:cs typeface="EucrosiaUPC" pitchFamily="18" charset="-34"/>
                </a:rPr>
                <a:t> ให้หน่วยงานของรัฐจัดให้มีการบันทึกรายงานผลการพิจารณา </a:t>
              </a:r>
            </a:p>
            <a:p>
              <a:r>
                <a:rPr lang="th-TH" sz="2400" b="1" dirty="0" smtClean="0">
                  <a:latin typeface="EucrosiaUPC" pitchFamily="18" charset="-34"/>
                  <a:cs typeface="EucrosiaUPC" pitchFamily="18" charset="-34"/>
                </a:rPr>
                <a:t>    รายละเอียดวิธีการและขั้นตอนการจัดซื้อจัดจ้าง พร้อมทั้งเอกสารหลักฐานประกอบ </a:t>
              </a:r>
            </a:p>
            <a:p>
              <a:r>
                <a:rPr lang="th-TH" sz="2400" b="1" dirty="0" smtClean="0">
                  <a:latin typeface="EucrosiaUPC" pitchFamily="18" charset="-34"/>
                  <a:cs typeface="EucrosiaUPC" pitchFamily="18" charset="-34"/>
                </a:rPr>
                <a:t>    ตามรายการดังต่อไปนี้</a:t>
              </a:r>
              <a:endParaRPr lang="th-TH" sz="24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899592" y="2670011"/>
              <a:ext cx="1872208" cy="830997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th-TH" sz="24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รายงาน</a:t>
              </a:r>
            </a:p>
            <a:p>
              <a:pPr algn="ctr"/>
              <a:r>
                <a:rPr lang="th-TH" sz="24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ขอซื้อหรือขอจ้าง</a:t>
              </a:r>
              <a:endPara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275856" y="2564904"/>
              <a:ext cx="2736304" cy="2308324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th-TH" sz="2400" b="1" dirty="0" smtClean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เอกสารเกี่ยวกับการรับฟังความคิดเห็นร่างขอบเขต</a:t>
              </a:r>
            </a:p>
            <a:p>
              <a:pPr algn="ctr"/>
              <a:r>
                <a:rPr lang="th-TH" sz="2400" b="1" dirty="0" smtClean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ของงานหรือรายละเอียด คุณลักษณะเฉพาะของพัสดุ</a:t>
              </a:r>
            </a:p>
            <a:p>
              <a:pPr algn="ctr"/>
              <a:r>
                <a:rPr lang="th-TH" sz="2400" b="1" dirty="0" smtClean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ที่จะซื้อหรือจ้าง และผลการพิจารณาในครั้งนั้น (ถ้ามี)</a:t>
              </a:r>
              <a:endParaRPr lang="th-TH" sz="24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516216" y="2492896"/>
              <a:ext cx="2268760" cy="1569660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th-TH" sz="2400" b="1" dirty="0" smtClean="0">
                  <a:solidFill>
                    <a:srgbClr val="FF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ประกาศและเอกสารเชิญชวน หรือหนังสือเชิญชวน และเอกสารอื่นที่เกี่ยวข้อง</a:t>
              </a:r>
              <a:endParaRPr lang="th-TH" sz="24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660232" y="4221089"/>
              <a:ext cx="1912703" cy="864096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th-TH" sz="2400" b="1" dirty="0" smtClean="0">
                  <a:solidFill>
                    <a:srgbClr val="C00000"/>
                  </a:solidFill>
                  <a:latin typeface="EucrosiaUPC" pitchFamily="18" charset="-34"/>
                  <a:cs typeface="EucrosiaUPC" pitchFamily="18" charset="-34"/>
                </a:rPr>
                <a:t>ข้อเสนอของ</a:t>
              </a:r>
            </a:p>
            <a:p>
              <a:pPr algn="ctr"/>
              <a:r>
                <a:rPr lang="th-TH" sz="2400" b="1" dirty="0" smtClean="0">
                  <a:solidFill>
                    <a:srgbClr val="C00000"/>
                  </a:solidFill>
                  <a:latin typeface="EucrosiaUPC" pitchFamily="18" charset="-34"/>
                  <a:cs typeface="EucrosiaUPC" pitchFamily="18" charset="-34"/>
                </a:rPr>
                <a:t>ผู้ยื่นข้อเสนอทุกราย</a:t>
              </a:r>
              <a:endParaRPr lang="th-TH" sz="24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940152" y="5229200"/>
              <a:ext cx="1872208" cy="1200329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th-TH" sz="2400" b="1" dirty="0" smtClean="0">
                  <a:solidFill>
                    <a:srgbClr val="990099"/>
                  </a:solidFill>
                  <a:latin typeface="EucrosiaUPC" pitchFamily="18" charset="-34"/>
                  <a:cs typeface="EucrosiaUPC" pitchFamily="18" charset="-34"/>
                </a:rPr>
                <a:t>บันทึกรายงาน</a:t>
              </a:r>
            </a:p>
            <a:p>
              <a:pPr algn="ctr"/>
              <a:r>
                <a:rPr lang="th-TH" sz="2400" b="1" dirty="0" smtClean="0">
                  <a:solidFill>
                    <a:srgbClr val="990099"/>
                  </a:solidFill>
                  <a:latin typeface="EucrosiaUPC" pitchFamily="18" charset="-34"/>
                  <a:cs typeface="EucrosiaUPC" pitchFamily="18" charset="-34"/>
                </a:rPr>
                <a:t>ผลการพิจารณา</a:t>
              </a:r>
            </a:p>
            <a:p>
              <a:pPr algn="ctr"/>
              <a:r>
                <a:rPr lang="th-TH" sz="2400" b="1" dirty="0" smtClean="0">
                  <a:solidFill>
                    <a:srgbClr val="990099"/>
                  </a:solidFill>
                  <a:latin typeface="EucrosiaUPC" pitchFamily="18" charset="-34"/>
                  <a:cs typeface="EucrosiaUPC" pitchFamily="18" charset="-34"/>
                </a:rPr>
                <a:t>คัดเลือกข้อเสนอ </a:t>
              </a:r>
              <a:endParaRPr lang="th-TH" sz="2400" b="1" dirty="0">
                <a:solidFill>
                  <a:srgbClr val="990099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779912" y="5373216"/>
              <a:ext cx="1872208" cy="1200329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th-TH" sz="2400" b="1" dirty="0" smtClean="0">
                  <a:solidFill>
                    <a:schemeClr val="bg2">
                      <a:lumMod val="25000"/>
                    </a:schemeClr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ประกาศผลผู้ชนะ</a:t>
              </a:r>
            </a:p>
            <a:p>
              <a:pPr algn="ctr"/>
              <a:r>
                <a:rPr lang="th-TH" sz="2400" b="1" dirty="0" smtClean="0">
                  <a:solidFill>
                    <a:schemeClr val="bg2">
                      <a:lumMod val="25000"/>
                    </a:schemeClr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หรือผู้ได้รับการคัดเลือก</a:t>
              </a:r>
              <a:endParaRPr lang="th-TH" sz="2400" b="1" dirty="0">
                <a:solidFill>
                  <a:schemeClr val="bg2">
                    <a:lumMod val="25000"/>
                  </a:schemeClr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67544" y="5180999"/>
              <a:ext cx="2952328" cy="1200329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th-TH" sz="2400" b="1" dirty="0" smtClean="0">
                  <a:solidFill>
                    <a:srgbClr val="00B0F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สัญญาหรือข้อตกลงเป็นหนังสือ /การแก้ไขสัญญาหรือข้อตกลงเป็นหนังสือ (ถ้ามี)</a:t>
              </a:r>
              <a:endParaRPr lang="th-TH" sz="2400" b="1" dirty="0">
                <a:solidFill>
                  <a:srgbClr val="00B0F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44669" y="3750131"/>
              <a:ext cx="1927131" cy="830997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none">
              <a:spAutoFit/>
            </a:bodyPr>
            <a:lstStyle/>
            <a:p>
              <a:pPr algn="ctr"/>
              <a:r>
                <a:rPr lang="th-TH" sz="2400" b="1" dirty="0" smtClean="0">
                  <a:latin typeface="EucrosiaUPC" pitchFamily="18" charset="-34"/>
                  <a:cs typeface="EucrosiaUPC" pitchFamily="18" charset="-34"/>
                </a:rPr>
                <a:t>บันทึกรายงาน</a:t>
              </a:r>
            </a:p>
            <a:p>
              <a:pPr algn="ctr"/>
              <a:r>
                <a:rPr lang="th-TH" sz="2400" b="1" dirty="0" smtClean="0">
                  <a:latin typeface="EucrosiaUPC" pitchFamily="18" charset="-34"/>
                  <a:cs typeface="EucrosiaUPC" pitchFamily="18" charset="-34"/>
                </a:rPr>
                <a:t>ผลการตรวจรับพัสดุ</a:t>
              </a:r>
              <a:endParaRPr lang="th-TH" sz="24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899592" y="2492896"/>
              <a:ext cx="504056" cy="504056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 smtClean="0">
                  <a:latin typeface="EucrosiaUPC" pitchFamily="18" charset="-34"/>
                  <a:cs typeface="EucrosiaUPC" pitchFamily="18" charset="-34"/>
                </a:rPr>
                <a:t>1</a:t>
              </a:r>
              <a:endParaRPr lang="th-TH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4427984" y="2132856"/>
              <a:ext cx="504056" cy="504056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 smtClean="0">
                  <a:latin typeface="EucrosiaUPC" pitchFamily="18" charset="-34"/>
                  <a:cs typeface="EucrosiaUPC" pitchFamily="18" charset="-34"/>
                </a:rPr>
                <a:t>2</a:t>
              </a:r>
              <a:endParaRPr lang="th-TH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7380312" y="2060848"/>
              <a:ext cx="504056" cy="50405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 smtClean="0">
                  <a:latin typeface="EucrosiaUPC" pitchFamily="18" charset="-34"/>
                  <a:cs typeface="EucrosiaUPC" pitchFamily="18" charset="-34"/>
                </a:rPr>
                <a:t>3</a:t>
              </a:r>
              <a:endParaRPr lang="th-TH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8172400" y="4077072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 smtClean="0">
                  <a:latin typeface="EucrosiaUPC" pitchFamily="18" charset="-34"/>
                  <a:cs typeface="EucrosiaUPC" pitchFamily="18" charset="-34"/>
                </a:rPr>
                <a:t>4</a:t>
              </a:r>
              <a:endParaRPr lang="th-TH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7596336" y="5157192"/>
              <a:ext cx="504056" cy="504056"/>
            </a:xfrm>
            <a:prstGeom prst="ellipse">
              <a:avLst/>
            </a:prstGeom>
            <a:solidFill>
              <a:srgbClr val="990099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 smtClean="0">
                  <a:latin typeface="EucrosiaUPC" pitchFamily="18" charset="-34"/>
                  <a:cs typeface="EucrosiaUPC" pitchFamily="18" charset="-34"/>
                </a:rPr>
                <a:t>5</a:t>
              </a:r>
              <a:endParaRPr lang="th-TH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4427984" y="4941168"/>
              <a:ext cx="504056" cy="50405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 smtClean="0">
                  <a:latin typeface="EucrosiaUPC" pitchFamily="18" charset="-34"/>
                  <a:cs typeface="EucrosiaUPC" pitchFamily="18" charset="-34"/>
                </a:rPr>
                <a:t>6</a:t>
              </a:r>
              <a:endParaRPr lang="th-TH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1331640" y="4725144"/>
              <a:ext cx="504056" cy="504056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 smtClean="0">
                  <a:latin typeface="EucrosiaUPC" pitchFamily="18" charset="-34"/>
                  <a:cs typeface="EucrosiaUPC" pitchFamily="18" charset="-34"/>
                </a:rPr>
                <a:t>7</a:t>
              </a:r>
              <a:endParaRPr lang="th-TH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611560" y="3645024"/>
              <a:ext cx="504056" cy="50405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 smtClean="0">
                  <a:latin typeface="EucrosiaUPC" pitchFamily="18" charset="-34"/>
                  <a:cs typeface="EucrosiaUPC" pitchFamily="18" charset="-34"/>
                </a:rPr>
                <a:t>8</a:t>
              </a:r>
              <a:endParaRPr lang="th-TH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771800" y="2996952"/>
              <a:ext cx="504056" cy="144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012160" y="2996952"/>
              <a:ext cx="504056" cy="144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7164288" y="5085184"/>
              <a:ext cx="144016" cy="144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652120" y="5805264"/>
              <a:ext cx="288032" cy="144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3419872" y="5733256"/>
              <a:ext cx="360040" cy="144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051720" y="4581128"/>
              <a:ext cx="144016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grpSp>
          <p:nvGrpSpPr>
            <p:cNvPr id="3" name="Group 38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31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32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36" name="Straight Connector 35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7" name="Rectangle 36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38" name="Rectangle 37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35" name="Straight Connector 34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3" name="Oval 32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109</a:t>
            </a:fld>
            <a:endParaRPr lang="th-TH"/>
          </a:p>
        </p:txBody>
      </p:sp>
      <p:grpSp>
        <p:nvGrpSpPr>
          <p:cNvPr id="2" name="Group 17"/>
          <p:cNvGrpSpPr/>
          <p:nvPr/>
        </p:nvGrpSpPr>
        <p:grpSpPr>
          <a:xfrm>
            <a:off x="0" y="188640"/>
            <a:ext cx="9144000" cy="6624736"/>
            <a:chOff x="0" y="188640"/>
            <a:chExt cx="9144000" cy="6624736"/>
          </a:xfrm>
        </p:grpSpPr>
        <p:sp>
          <p:nvSpPr>
            <p:cNvPr id="5" name="TextBox 4"/>
            <p:cNvSpPr txBox="1">
              <a:spLocks noChangeArrowheads="1"/>
            </p:cNvSpPr>
            <p:nvPr/>
          </p:nvSpPr>
          <p:spPr bwMode="auto">
            <a:xfrm>
              <a:off x="683568" y="285750"/>
              <a:ext cx="6336704" cy="707886"/>
            </a:xfrm>
            <a:prstGeom prst="rect">
              <a:avLst/>
            </a:prstGeom>
            <a:solidFill>
              <a:srgbClr val="CCFFFF"/>
            </a:solidFill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h-TH" altLang="th-TH" sz="40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การจัดทำบันทึกรายงานผลการพิจารณา </a:t>
              </a:r>
              <a:endParaRPr lang="th-TH" altLang="th-TH" sz="4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6" name="คำบรรยายภาพแบบวงรี 3"/>
            <p:cNvSpPr/>
            <p:nvPr/>
          </p:nvSpPr>
          <p:spPr>
            <a:xfrm>
              <a:off x="7236296" y="188640"/>
              <a:ext cx="1512168" cy="1512168"/>
            </a:xfrm>
            <a:prstGeom prst="wedgeEllipseCallout">
              <a:avLst>
                <a:gd name="adj1" fmla="val -73025"/>
                <a:gd name="adj2" fmla="val -20345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000"/>
                </a:lnSpc>
              </a:pPr>
              <a:r>
                <a:rPr lang="th-TH" sz="2400" b="1" dirty="0" smtClean="0">
                  <a:latin typeface="EucrosiaUPC" pitchFamily="18" charset="-34"/>
                  <a:cs typeface="EucrosiaUPC" pitchFamily="18" charset="-34"/>
                </a:rPr>
                <a:t>ระเบียบฯ</a:t>
              </a:r>
            </a:p>
            <a:p>
              <a:pPr algn="ctr">
                <a:lnSpc>
                  <a:spcPts val="3000"/>
                </a:lnSpc>
              </a:pPr>
              <a:r>
                <a:rPr lang="th-TH" sz="3200" b="1" dirty="0" smtClean="0">
                  <a:latin typeface="EucrosiaUPC" pitchFamily="18" charset="-34"/>
                  <a:cs typeface="EucrosiaUPC" pitchFamily="18" charset="-34"/>
                </a:rPr>
                <a:t>ข้อ 16 </a:t>
              </a:r>
              <a:endParaRPr lang="th-TH" sz="32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683568" y="1340768"/>
              <a:ext cx="8208912" cy="2062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Courier New" pitchFamily="49" charset="0"/>
                <a:buChar char="o"/>
              </a:pPr>
              <a:r>
                <a:rPr lang="th-TH" sz="3200" b="1" dirty="0" smtClean="0">
                  <a:latin typeface="EucrosiaUPC" pitchFamily="18" charset="-34"/>
                  <a:cs typeface="EucrosiaUPC" pitchFamily="18" charset="-34"/>
                </a:rPr>
                <a:t> การจัดซื้อจัดจ้างโครงการใด</a:t>
              </a:r>
            </a:p>
            <a:p>
              <a:pPr>
                <a:buFont typeface="Courier New" pitchFamily="49" charset="0"/>
                <a:buChar char="o"/>
              </a:pPr>
              <a:r>
                <a:rPr lang="th-TH" sz="3200" b="1" dirty="0" smtClean="0">
                  <a:latin typeface="EucrosiaUPC" pitchFamily="18" charset="-34"/>
                  <a:cs typeface="EucrosiaUPC" pitchFamily="18" charset="-34"/>
                </a:rPr>
                <a:t> จะต้องมีเอกสารหลักฐานใด ให้เป็นไปตามวิธีการจัดซื้อจัดจ้างนั้น</a:t>
              </a:r>
            </a:p>
            <a:p>
              <a:pPr>
                <a:buFont typeface="Courier New" pitchFamily="49" charset="0"/>
                <a:buChar char="o"/>
              </a:pPr>
              <a:r>
                <a:rPr lang="th-TH" sz="3200" b="1" dirty="0" smtClean="0">
                  <a:latin typeface="EucrosiaUPC" pitchFamily="18" charset="-34"/>
                  <a:cs typeface="EucrosiaUPC" pitchFamily="18" charset="-34"/>
                </a:rPr>
                <a:t> ทั้งนี้ การจัดซื้อจัดจ้างที่ได้ดำเนินการผ่านระบบจัดซื้อจัดจ้างภาครัฐด้วยอิเล็กทรอนิกส์</a:t>
              </a:r>
            </a:p>
          </p:txBody>
        </p:sp>
        <p:pic>
          <p:nvPicPr>
            <p:cNvPr id="9" name="Picture 8" descr="เก็บข้อมูล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7544" y="3321308"/>
              <a:ext cx="4176464" cy="3204036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4320480" y="3538751"/>
              <a:ext cx="4572000" cy="255454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buFont typeface="Courier New" pitchFamily="49" charset="0"/>
                <a:buChar char="o"/>
              </a:pPr>
              <a:r>
                <a:rPr lang="th-TH" sz="3200" b="1" dirty="0" smtClean="0"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32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หน่วยงานของรัฐสามารถใช้เอกสารที่จัดทำในระบบจัดซื้อจัดจ้างภาครัฐด้วยอิเล็กทรอนิกส์เป็นเอกสารประกอบบันทึกรายงานผลการพิจารณาตามวรรคหนึ่งได้</a:t>
              </a:r>
              <a:endPara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grpSp>
          <p:nvGrpSpPr>
            <p:cNvPr id="3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8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11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15" name="Straight Connector 14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6" name="Rectangle 15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17" name="Rectangle 16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" name="Oval 11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79512" y="476672"/>
            <a:ext cx="8784976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การกำหนดเงื่อนไขและหลักเกณฑ์สัญญาแบบปรับราคาได้ (ค่า </a:t>
            </a:r>
            <a:r>
              <a:rPr lang="en-US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K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)</a:t>
            </a:r>
          </a:p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ไว้ในสัญญาจ้างก่อสร้าง</a:t>
            </a:r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6" name="Picture 5" descr="ค่า K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412776"/>
            <a:ext cx="8208912" cy="1473801"/>
          </a:xfrm>
          <a:prstGeom prst="rect">
            <a:avLst/>
          </a:prstGeom>
        </p:spPr>
      </p:pic>
      <p:pic>
        <p:nvPicPr>
          <p:cNvPr id="7" name="Picture 6" descr="ค่า K 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8224" y="2829071"/>
            <a:ext cx="8300240" cy="1416724"/>
          </a:xfrm>
          <a:prstGeom prst="rect">
            <a:avLst/>
          </a:prstGeom>
        </p:spPr>
      </p:pic>
      <p:pic>
        <p:nvPicPr>
          <p:cNvPr id="9" name="Picture 8" descr="เงินเพิ่ม-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8104" y="4293096"/>
            <a:ext cx="2481064" cy="2208147"/>
          </a:xfrm>
          <a:prstGeom prst="rect">
            <a:avLst/>
          </a:prstGeom>
        </p:spPr>
      </p:pic>
      <p:pic>
        <p:nvPicPr>
          <p:cNvPr id="10" name="Picture 9" descr="เงินลด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5616" y="4221088"/>
            <a:ext cx="3096344" cy="2322258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44624"/>
            <a:ext cx="9144000" cy="6768752"/>
            <a:chOff x="0" y="44624"/>
            <a:chExt cx="9144000" cy="6768752"/>
          </a:xfrm>
        </p:grpSpPr>
        <p:pic>
          <p:nvPicPr>
            <p:cNvPr id="4" name="Picture 3" descr="ขอบคุณ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85232" y="44624"/>
              <a:ext cx="5047208" cy="494116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" name="Rectangle 4"/>
            <p:cNvSpPr/>
            <p:nvPr/>
          </p:nvSpPr>
          <p:spPr>
            <a:xfrm>
              <a:off x="755576" y="4293096"/>
              <a:ext cx="7704856" cy="20882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Mobile :</a:t>
              </a:r>
              <a:r>
                <a:rPr lang="th-TH" sz="4800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 084 383 3989</a:t>
              </a:r>
            </a:p>
            <a:p>
              <a:pPr algn="ctr"/>
              <a:r>
                <a:rPr lang="en-US" sz="4800" b="1" dirty="0" smtClean="0">
                  <a:solidFill>
                    <a:srgbClr val="008000"/>
                  </a:solidFill>
                  <a:latin typeface="EucrosiaUPC" pitchFamily="18" charset="-34"/>
                  <a:cs typeface="EucrosiaUPC" pitchFamily="18" charset="-34"/>
                </a:rPr>
                <a:t>Line ID : </a:t>
              </a:r>
              <a:r>
                <a:rPr lang="th-TH" sz="4800" b="1" dirty="0" smtClean="0">
                  <a:solidFill>
                    <a:srgbClr val="008000"/>
                  </a:solidFill>
                  <a:latin typeface="EucrosiaUPC" pitchFamily="18" charset="-34"/>
                  <a:cs typeface="EucrosiaUPC" pitchFamily="18" charset="-34"/>
                </a:rPr>
                <a:t>084 383 3989</a:t>
              </a:r>
              <a:r>
                <a:rPr lang="en-US" sz="4800" b="1" dirty="0" smtClean="0">
                  <a:solidFill>
                    <a:srgbClr val="008000"/>
                  </a:solidFill>
                  <a:latin typeface="EucrosiaUPC" pitchFamily="18" charset="-34"/>
                  <a:cs typeface="EucrosiaUPC" pitchFamily="18" charset="-34"/>
                </a:rPr>
                <a:t> </a:t>
              </a:r>
              <a:endParaRPr lang="th-TH" sz="48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899592" y="116632"/>
              <a:ext cx="7488832" cy="8004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043608" y="2852936"/>
              <a:ext cx="3744416" cy="9361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th-TH" sz="4400" b="1" dirty="0" err="1" smtClean="0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ณัฐชนน</a:t>
              </a:r>
              <a:r>
                <a:rPr lang="th-TH" sz="4400" b="1" dirty="0" smtClean="0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4400" b="1" dirty="0" err="1" smtClean="0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ศิริพงษ์สุร</a:t>
              </a:r>
              <a:r>
                <a:rPr lang="th-TH" sz="4400" b="1" dirty="0" smtClean="0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ภา</a:t>
              </a:r>
              <a:endParaRPr lang="th-TH" sz="44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pic>
          <p:nvPicPr>
            <p:cNvPr id="9" name="Picture 8" descr="โทรศัพท์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1640" y="4509120"/>
              <a:ext cx="792088" cy="792088"/>
            </a:xfrm>
            <a:prstGeom prst="rect">
              <a:avLst/>
            </a:prstGeom>
          </p:spPr>
        </p:pic>
        <p:pic>
          <p:nvPicPr>
            <p:cNvPr id="10" name="Picture 9" descr="ไลน์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3648" y="5373216"/>
              <a:ext cx="648072" cy="648072"/>
            </a:xfrm>
            <a:prstGeom prst="rect">
              <a:avLst/>
            </a:prstGeom>
          </p:spPr>
        </p:pic>
        <p:grpSp>
          <p:nvGrpSpPr>
            <p:cNvPr id="11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12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14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16" name="Straight Connector 15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" name="Rectangle 16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endParaRPr>
                  </a:p>
                </p:txBody>
              </p:sp>
              <p:sp>
                <p:nvSpPr>
                  <p:cNvPr id="18" name="Rectangle 17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EucrosiaUPC" pitchFamily="18" charset="-34"/>
                        <a:cs typeface="EucrosiaUPC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endParaRPr>
                  </a:p>
                </p:txBody>
              </p:sp>
            </p:grpSp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Oval 12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38" y="357188"/>
            <a:ext cx="7815262" cy="928687"/>
          </a:xfrm>
          <a:solidFill>
            <a:srgbClr val="CCFFFF"/>
          </a:solidFill>
          <a:ln>
            <a:solidFill>
              <a:srgbClr val="008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altLang="th-TH" sz="4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การทำสัญญาของหน่วยงานในต่างประเทศ</a:t>
            </a:r>
            <a:endParaRPr lang="th-TH" sz="36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507" name="Subtitle 2"/>
          <p:cNvSpPr>
            <a:spLocks noGrp="1"/>
          </p:cNvSpPr>
          <p:nvPr>
            <p:ph type="subTitle" idx="1"/>
          </p:nvPr>
        </p:nvSpPr>
        <p:spPr>
          <a:xfrm>
            <a:off x="642938" y="1484785"/>
            <a:ext cx="7786687" cy="5016028"/>
          </a:xfr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3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หน่วยงานของรัฐในต่างประเทศ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จะทำเป็นภาษาอังกฤษหรือภาษาของประเทศที่หน่วยงานนั้นตั้งอยู่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36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โดยผ่านการพิจารณาของผู้เชี่ยวชาญของหน่วยงานก็ได้</a:t>
            </a:r>
          </a:p>
        </p:txBody>
      </p:sp>
      <p:pic>
        <p:nvPicPr>
          <p:cNvPr id="5" name="Picture 4" descr="img-bann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3907804"/>
            <a:ext cx="7776864" cy="2617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คำบรรยายภาพแบบวงรี 3"/>
          <p:cNvSpPr/>
          <p:nvPr/>
        </p:nvSpPr>
        <p:spPr>
          <a:xfrm>
            <a:off x="7308304" y="1052736"/>
            <a:ext cx="1440160" cy="1368152"/>
          </a:xfrm>
          <a:prstGeom prst="wedgeEllipseCallout">
            <a:avLst>
              <a:gd name="adj1" fmla="val -51335"/>
              <a:gd name="adj2" fmla="val -5030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มาตรา 94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38" y="357188"/>
            <a:ext cx="6377334" cy="928687"/>
          </a:xfrm>
          <a:solidFill>
            <a:srgbClr val="CCFFFF"/>
          </a:solidFill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altLang="th-TH" sz="54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การจ้างช่วง</a:t>
            </a:r>
            <a:endParaRPr lang="th-TH" sz="54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507" name="Subtitle 2"/>
          <p:cNvSpPr>
            <a:spLocks noGrp="1"/>
          </p:cNvSpPr>
          <p:nvPr>
            <p:ph type="subTitle" idx="1"/>
          </p:nvPr>
        </p:nvSpPr>
        <p:spPr>
          <a:xfrm>
            <a:off x="642938" y="1357313"/>
            <a:ext cx="7786687" cy="514350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3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3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ห้ามไปจ้างช่วง</a:t>
            </a:r>
            <a:r>
              <a:rPr lang="th-TH" altLang="th-TH" sz="3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ไม่ว่าทั้งหมดหรือบางส่วน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3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เว้นแต่ การจ้างช่วงบางส่วนที่ได้รับอนุญาต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36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ฝ่าฝืนปรับไม่น้อยกว่าร้อยละ 10 ของวงเงินของงาน</a:t>
            </a:r>
            <a:br>
              <a:rPr lang="th-TH" altLang="th-TH" sz="36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36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ที่จ้างช่วง</a:t>
            </a:r>
          </a:p>
        </p:txBody>
      </p:sp>
      <p:grpSp>
        <p:nvGrpSpPr>
          <p:cNvPr id="3" name="Group 10"/>
          <p:cNvGrpSpPr/>
          <p:nvPr/>
        </p:nvGrpSpPr>
        <p:grpSpPr>
          <a:xfrm>
            <a:off x="827584" y="3356992"/>
            <a:ext cx="7227778" cy="2929508"/>
            <a:chOff x="785786" y="3356992"/>
            <a:chExt cx="7227778" cy="2929508"/>
          </a:xfrm>
        </p:grpSpPr>
        <p:pic>
          <p:nvPicPr>
            <p:cNvPr id="4" name="Picture 3" descr="ช่วง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09894" y="3429000"/>
              <a:ext cx="4476750" cy="2857500"/>
            </a:xfrm>
            <a:prstGeom prst="rect">
              <a:avLst/>
            </a:prstGeom>
          </p:spPr>
        </p:pic>
        <p:pic>
          <p:nvPicPr>
            <p:cNvPr id="5" name="รูปภาพ 4" descr="ห้าม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5786" y="3933056"/>
              <a:ext cx="1928826" cy="1937437"/>
            </a:xfrm>
            <a:prstGeom prst="rect">
              <a:avLst/>
            </a:prstGeom>
          </p:spPr>
        </p:pic>
        <p:pic>
          <p:nvPicPr>
            <p:cNvPr id="6" name="รูปภาพ 5" descr="โครงสร้าง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40152" y="3356992"/>
              <a:ext cx="2071702" cy="124302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" name="รูปภาพ 6" descr="ระบบไฟ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56176" y="4941168"/>
              <a:ext cx="1857388" cy="130808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8" name="สี่เหลี่ยมผืนผ้า 7"/>
            <p:cNvSpPr/>
            <p:nvPr/>
          </p:nvSpPr>
          <p:spPr>
            <a:xfrm>
              <a:off x="2571736" y="5304058"/>
              <a:ext cx="1285884" cy="3571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คู่สัญญา</a:t>
              </a:r>
              <a:endPara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9" name="สี่เหลี่ยมผืนผ้า 8"/>
            <p:cNvSpPr/>
            <p:nvPr/>
          </p:nvSpPr>
          <p:spPr>
            <a:xfrm>
              <a:off x="4211960" y="3861048"/>
              <a:ext cx="1285884" cy="3571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จ้างช่วง</a:t>
              </a:r>
              <a:endPara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0" name="สี่เหลี่ยมผืนผ้า 9"/>
            <p:cNvSpPr/>
            <p:nvPr/>
          </p:nvSpPr>
          <p:spPr>
            <a:xfrm>
              <a:off x="4294228" y="5877272"/>
              <a:ext cx="1285884" cy="3571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จ้างช่วง</a:t>
              </a:r>
              <a:endPara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12" name="คำบรรยายภาพแบบวงรี 3"/>
          <p:cNvSpPr/>
          <p:nvPr/>
        </p:nvSpPr>
        <p:spPr>
          <a:xfrm>
            <a:off x="7092280" y="476672"/>
            <a:ext cx="1440160" cy="1368152"/>
          </a:xfrm>
          <a:prstGeom prst="wedgeEllipseCallout">
            <a:avLst>
              <a:gd name="adj1" fmla="val -66839"/>
              <a:gd name="adj2" fmla="val -1830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มาตรา 95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3688" y="338931"/>
            <a:ext cx="6984776" cy="785813"/>
          </a:xfrm>
          <a:solidFill>
            <a:srgbClr val="CCFFFF"/>
          </a:solidFill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altLang="th-TH" sz="4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การทำข้อตกลงเป็นหนังสือ</a:t>
            </a:r>
            <a:endParaRPr lang="th-TH" sz="48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507" name="Subtitle 2"/>
          <p:cNvSpPr>
            <a:spLocks noGrp="1"/>
          </p:cNvSpPr>
          <p:nvPr>
            <p:ph type="subTitle" idx="1"/>
          </p:nvPr>
        </p:nvSpPr>
        <p:spPr>
          <a:xfrm>
            <a:off x="395536" y="1484784"/>
            <a:ext cx="8352928" cy="5112568"/>
          </a:xfr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l" eaLnBrk="1" hangingPunct="1">
              <a:buFont typeface="Courier New" pitchFamily="49" charset="0"/>
              <a:buChar char="o"/>
              <a:defRPr/>
            </a:pPr>
            <a:r>
              <a:rPr lang="th-TH" alt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การ</a:t>
            </a:r>
            <a:r>
              <a:rPr lang="th-TH" alt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จัดซื้อจัดจ้าง</a:t>
            </a:r>
            <a:r>
              <a:rPr lang="th-TH" alt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โดยวิธีคัดเลือก ตาม ม.</a:t>
            </a:r>
            <a:r>
              <a:rPr lang="en-US" alt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56(</a:t>
            </a:r>
            <a:r>
              <a:rPr lang="th-TH" alt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</a:t>
            </a:r>
            <a:r>
              <a:rPr lang="en-US" alt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)(</a:t>
            </a:r>
            <a:r>
              <a:rPr lang="th-TH" alt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</a:t>
            </a:r>
            <a:r>
              <a:rPr lang="en-US" alt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)</a:t>
            </a:r>
            <a:r>
              <a:rPr lang="th-TH" alt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การจัดซื้อจัดจ้างโดยวิธีเฉพาะเจาะจง ตาม ม.56(2)(ข)(ง)(ฉ) หรือการจ้างที่ปรึกษาโดยวิธีเฉพาะเจาะจงตาม ม.70(3)(ข)</a:t>
            </a:r>
          </a:p>
          <a:p>
            <a:pPr algn="l" eaLnBrk="1" hangingPunct="1">
              <a:buFont typeface="Courier New" pitchFamily="49" charset="0"/>
              <a:buChar char="o"/>
              <a:defRPr/>
            </a:pPr>
            <a:r>
              <a:rPr lang="th-TH" alt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การจัดซื้อจัดจ้างจากหน่วยงานภาครัฐ</a:t>
            </a:r>
          </a:p>
          <a:p>
            <a:pPr algn="l" eaLnBrk="1" hangingPunct="1">
              <a:buFont typeface="Courier New" pitchFamily="49" charset="0"/>
              <a:buChar char="o"/>
              <a:defRPr/>
            </a:pPr>
            <a:r>
              <a:rPr lang="th-TH" alt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คู่สัญญาส่งมอบพัสดุได้ครบถ้วนภายใน 5 วันทำการ นับถัดจากวันทำข้อตกลง</a:t>
            </a:r>
          </a:p>
          <a:p>
            <a:pPr algn="l" eaLnBrk="1" hangingPunct="1">
              <a:buFont typeface="Courier New" pitchFamily="49" charset="0"/>
              <a:buChar char="o"/>
              <a:defRPr/>
            </a:pPr>
            <a:r>
              <a:rPr lang="th-TH" alt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การเช่า ซึ่งผู้เช่าไม่ต้องเสียเงินอื่นใดนอกจากค่าเช่า</a:t>
            </a:r>
          </a:p>
          <a:p>
            <a:pPr algn="l" eaLnBrk="1" hangingPunct="1">
              <a:buFont typeface="Courier New" pitchFamily="49" charset="0"/>
              <a:buChar char="o"/>
              <a:defRPr/>
            </a:pPr>
            <a:r>
              <a:rPr lang="th-TH" alt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กรณีอื่นที่คณะกรรมการนโยบายกำหนด</a:t>
            </a:r>
          </a:p>
          <a:p>
            <a:pPr algn="l" eaLnBrk="1" hangingPunct="1">
              <a:buFont typeface="Courier New" pitchFamily="49" charset="0"/>
              <a:buChar char="o"/>
              <a:defRPr/>
            </a:pP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ในกรณีที่การจัดซื้อจัดจ้างวงเงินเล็กน้อย</a:t>
            </a:r>
            <a:b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จะไม่ทำข้อตกลงเป็นหนังสือไว้ต่อกันก็ได้</a:t>
            </a:r>
            <a:b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แต่ต้องมีหลักฐานการจัดซื้อจัดจ้าง</a:t>
            </a:r>
          </a:p>
        </p:txBody>
      </p:sp>
      <p:pic>
        <p:nvPicPr>
          <p:cNvPr id="4" name="Picture 7" descr="12898801251289880143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961718">
            <a:off x="6180222" y="4362472"/>
            <a:ext cx="2246413" cy="159232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คำบรรยายภาพแบบวงรี 3"/>
          <p:cNvSpPr/>
          <p:nvPr/>
        </p:nvSpPr>
        <p:spPr>
          <a:xfrm>
            <a:off x="323528" y="188640"/>
            <a:ext cx="1440160" cy="1340768"/>
          </a:xfrm>
          <a:prstGeom prst="wedgeEllipseCallout">
            <a:avLst>
              <a:gd name="adj1" fmla="val 66792"/>
              <a:gd name="adj2" fmla="val 1355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มาตรา 96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15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79512" y="188640"/>
            <a:ext cx="878497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ประกาศคณะกรรมการนโยบายฯ เรื่อง การจัดทำข้อตกลงเป็นหนังสือ</a:t>
            </a:r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6" name="Picture 5" descr="ประกาศข้อตกลง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3" y="645185"/>
            <a:ext cx="8208912" cy="2063736"/>
          </a:xfrm>
          <a:prstGeom prst="rect">
            <a:avLst/>
          </a:prstGeom>
        </p:spPr>
      </p:pic>
      <p:pic>
        <p:nvPicPr>
          <p:cNvPr id="7" name="Picture 6" descr="ประกาศข้อตกลง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2672884"/>
            <a:ext cx="8208912" cy="1027078"/>
          </a:xfrm>
          <a:prstGeom prst="rect">
            <a:avLst/>
          </a:prstGeom>
        </p:spPr>
      </p:pic>
      <p:pic>
        <p:nvPicPr>
          <p:cNvPr id="10" name="Picture 9" descr="ประกาศข้อตกลง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3717032"/>
            <a:ext cx="8211534" cy="2770811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16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79512" y="260648"/>
            <a:ext cx="878497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ประกาศคณะกรรมการนโยบายฯ เรื่อง การจัดทำข้อตกลงเป็นหนังสือ</a:t>
            </a:r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6" name="Picture 5" descr="ประกาศข้อตกลง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620689"/>
            <a:ext cx="7560840" cy="1760064"/>
          </a:xfrm>
          <a:prstGeom prst="rect">
            <a:avLst/>
          </a:prstGeom>
        </p:spPr>
      </p:pic>
      <p:pic>
        <p:nvPicPr>
          <p:cNvPr id="8" name="Picture 7" descr="ประกาศข้อตกลง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2420888"/>
            <a:ext cx="7416824" cy="39418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17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79512" y="260648"/>
            <a:ext cx="878497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ประกาศคณะกรรมการนโยบายฯ เรื่อง การจัดทำข้อตกลงเป็นหนังสือ</a:t>
            </a:r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6" name="Picture 15" descr="ประกาศ 3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692696"/>
            <a:ext cx="8676456" cy="2287365"/>
          </a:xfrm>
          <a:prstGeom prst="rect">
            <a:avLst/>
          </a:prstGeom>
        </p:spPr>
      </p:pic>
      <p:pic>
        <p:nvPicPr>
          <p:cNvPr id="17" name="Picture 16" descr="ประกาศ 3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016347"/>
            <a:ext cx="8610432" cy="322096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เงิ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39946" y="4005064"/>
            <a:ext cx="2652263" cy="1901858"/>
          </a:xfrm>
          <a:prstGeom prst="rect">
            <a:avLst/>
          </a:prstGeom>
        </p:spPr>
      </p:pic>
      <p:sp>
        <p:nvSpPr>
          <p:cNvPr id="4" name="พับมุม 3"/>
          <p:cNvSpPr/>
          <p:nvPr/>
        </p:nvSpPr>
        <p:spPr>
          <a:xfrm>
            <a:off x="571472" y="3148379"/>
            <a:ext cx="8215370" cy="928693"/>
          </a:xfrm>
          <a:prstGeom prst="foldedCorner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buFont typeface="Courier New" pitchFamily="49" charset="0"/>
              <a:buChar char="o"/>
              <a:tabLst>
                <a:tab pos="0" algn="l"/>
              </a:tabLst>
              <a:defRPr/>
            </a:pPr>
            <a:r>
              <a:rPr lang="th-TH" sz="24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งาน</a:t>
            </a:r>
            <a:r>
              <a:rPr lang="th-TH" sz="24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จ้างที่ต้องการผลสำเร็จของงาน</a:t>
            </a:r>
            <a:r>
              <a:rPr lang="th-TH" sz="24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ทั้งหมดพร้อมกันให้</a:t>
            </a:r>
            <a:r>
              <a:rPr lang="th-TH" sz="24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กำหนดค่าปรับเป็นรายวัน </a:t>
            </a:r>
            <a:r>
              <a:rPr lang="th-TH" sz="24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ในอัตราตายตัวระหว่างร้อย</a:t>
            </a:r>
            <a:r>
              <a:rPr lang="th-TH" sz="24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ละ </a:t>
            </a:r>
            <a:r>
              <a:rPr lang="th-TH" sz="24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0.01-0.10 ของ</a:t>
            </a:r>
            <a:r>
              <a:rPr lang="th-TH" sz="24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ราคาค่าจ้าง</a:t>
            </a:r>
            <a:r>
              <a:rPr lang="th-TH" sz="24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นั้น แต่ต้องไม่</a:t>
            </a:r>
            <a:r>
              <a:rPr lang="th-TH" sz="24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ต่ำกว่าวันละ </a:t>
            </a:r>
            <a:r>
              <a:rPr lang="th-TH" sz="24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100 บาท</a:t>
            </a:r>
            <a:endParaRPr lang="th-TH" sz="2400" dirty="0">
              <a:solidFill>
                <a:srgbClr val="00B05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พับมุม 4"/>
          <p:cNvSpPr/>
          <p:nvPr/>
        </p:nvSpPr>
        <p:spPr>
          <a:xfrm>
            <a:off x="603962" y="4005064"/>
            <a:ext cx="8072494" cy="785818"/>
          </a:xfrm>
          <a:prstGeom prst="foldedCorner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Clr>
                <a:srgbClr val="D60093"/>
              </a:buClr>
              <a:buFont typeface="Courier New" pitchFamily="49" charset="0"/>
              <a:buChar char="o"/>
              <a:defRPr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งาน</a:t>
            </a: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ก่อสร้างสาธารณูปโภคที่มีผลกระทบต่อการจราจร อัตราร้อยละ </a:t>
            </a: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0.25</a:t>
            </a:r>
          </a:p>
          <a:p>
            <a:pPr>
              <a:buClr>
                <a:srgbClr val="D60093"/>
              </a:buClr>
              <a:defRPr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ราคาค่าจ้างนั้น แต่อาจกำหนดขั้น</a:t>
            </a: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สูงสุดของการปรับไว้</a:t>
            </a: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ก็</a:t>
            </a: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ได้</a:t>
            </a:r>
          </a:p>
          <a:p>
            <a:pPr>
              <a:buClr>
                <a:srgbClr val="D60093"/>
              </a:buClr>
              <a:defRPr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ทั้งนี้ ตามที่คณะกรรมการนโยบายกำหนด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472" y="2212855"/>
            <a:ext cx="8215370" cy="10001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buFont typeface="Courier New" pitchFamily="49" charset="0"/>
              <a:buChar char="o"/>
              <a:defRPr/>
            </a:pPr>
            <a:r>
              <a:rPr lang="th-TH" sz="2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งานซื้อหรืองานจ้างทั่วไป ให้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กำหนดค่าปรับเป็น</a:t>
            </a:r>
            <a:r>
              <a:rPr lang="th-TH" sz="2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รายวันในอัตราตายตัวระหว่างร้อย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ละ </a:t>
            </a:r>
            <a:r>
              <a:rPr lang="th-TH" sz="2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0.01-0.20 ของ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ราคาพัสดุที่ยังไม่ได้รับมอบ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472" y="5072074"/>
            <a:ext cx="8215370" cy="1357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buFont typeface="Courier New" pitchFamily="49" charset="0"/>
              <a:buChar char="o"/>
              <a:defRPr/>
            </a:pPr>
            <a:r>
              <a:rPr lang="th-TH" sz="24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งาน</a:t>
            </a:r>
            <a:r>
              <a:rPr lang="th-TH" sz="24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จ้างที่ปรึกษา </a:t>
            </a:r>
            <a:r>
              <a:rPr lang="th-TH" sz="24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หากเห็นว่า ถ้าไม่กำหนดค่าปรับ</a:t>
            </a:r>
          </a:p>
          <a:p>
            <a:pPr>
              <a:defRPr/>
            </a:pPr>
            <a:r>
              <a:rPr lang="th-TH" sz="24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จะเกิดความเสียหาย ให้กำหนดเป็นรายวัน</a:t>
            </a:r>
            <a:r>
              <a:rPr lang="th-TH" sz="24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ให้กำหนด</a:t>
            </a:r>
            <a:r>
              <a:rPr lang="th-TH" sz="24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ค่าปรับ</a:t>
            </a:r>
          </a:p>
          <a:p>
            <a:pPr>
              <a:defRPr/>
            </a:pPr>
            <a:r>
              <a:rPr lang="th-TH" sz="24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เป็น</a:t>
            </a:r>
            <a:r>
              <a:rPr lang="th-TH" sz="24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รายวัน เป็น</a:t>
            </a:r>
            <a:r>
              <a:rPr lang="th-TH" sz="24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จำนวนเงิน</a:t>
            </a:r>
            <a:r>
              <a:rPr lang="th-TH" sz="24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ตายตัว</a:t>
            </a:r>
            <a:r>
              <a:rPr lang="th-TH" sz="24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ระหว่าง อัตราร้อยละ 0.01-0.10 </a:t>
            </a:r>
            <a:r>
              <a:rPr lang="th-TH" sz="24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sz="24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ราคางานจ้างนั้น</a:t>
            </a:r>
            <a:endParaRPr lang="th-TH" sz="2400" b="1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285720" y="1217272"/>
            <a:ext cx="8786843" cy="105960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  <a:buFont typeface="Wingdings" pitchFamily="2" charset="2"/>
              <a:buChar char="Ø"/>
              <a:defRPr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การกำหนดค่าปรับในอัตราเท่าใด จำนวนเงินเท่าใด ให้หัวหน้าหน่วยงานของรัฐคำนึงถึงราคา/ระยะเวลา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การใช้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งาน/ลักษณะพัสดุที่อาจส่งผลกระทบต่อการที่คู่สัญญาจะหลีกเลี่ยงไม่ปฏิบัติตาม สัญญา หรือกระทบต่อการจราจร หรือความเสียหายแก่ประโยชน์สาธารณะ</a:t>
            </a:r>
            <a:endParaRPr lang="th-TH" sz="24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>
          <a:xfrm>
            <a:off x="8572500" y="5646986"/>
            <a:ext cx="428624" cy="302294"/>
          </a:xfrm>
        </p:spPr>
        <p:txBody>
          <a:bodyPr/>
          <a:lstStyle/>
          <a:p>
            <a:pPr>
              <a:defRPr/>
            </a:pPr>
            <a:fld id="{0ABA3121-44DF-4114-AA5E-6903A1952E61}" type="slidenum">
              <a:rPr lang="en-US">
                <a:latin typeface="EucrosiaUPC" pitchFamily="18" charset="-34"/>
                <a:cs typeface="EucrosiaUPC" pitchFamily="18" charset="-34"/>
              </a:rPr>
              <a:pPr>
                <a:defRPr/>
              </a:pPr>
              <a:t>18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403648" y="266923"/>
            <a:ext cx="7344816" cy="785813"/>
          </a:xfrm>
          <a:prstGeom prst="rect">
            <a:avLst/>
          </a:prstGeom>
          <a:solidFill>
            <a:srgbClr val="CCFFFF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การกำหนดค่าปรับ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14" name="คำบรรยายภาพแบบวงรี 3"/>
          <p:cNvSpPr/>
          <p:nvPr/>
        </p:nvSpPr>
        <p:spPr>
          <a:xfrm>
            <a:off x="467544" y="116632"/>
            <a:ext cx="1152128" cy="1080120"/>
          </a:xfrm>
          <a:prstGeom prst="wedgeEllipseCallout">
            <a:avLst>
              <a:gd name="adj1" fmla="val 50005"/>
              <a:gd name="adj2" fmla="val 5212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162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60514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เงิ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8144" y="2636912"/>
            <a:ext cx="2880590" cy="1922793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971600" y="1288140"/>
            <a:ext cx="7958118" cy="2428892"/>
          </a:xfrm>
          <a:prstGeom prst="rightArrow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Courier New" pitchFamily="49" charset="0"/>
              <a:buChar char="o"/>
              <a:defRPr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การจัดหาสิ่งของที่ประกอบกันเป็น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ชุด 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ถ้าขาดส่วนประกอบส่วนหนึ่ง</a:t>
            </a:r>
          </a:p>
          <a:p>
            <a:pPr>
              <a:defRPr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ส่วนใดไปแล้วจะไม่สามารถใช้งานได้โดยสมบูรณ์</a:t>
            </a:r>
          </a:p>
          <a:p>
            <a:pPr>
              <a:buFont typeface="Courier New" pitchFamily="49" charset="0"/>
              <a:buChar char="o"/>
              <a:defRPr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แม้คู่สัญญาจะส่งมอบภายในกำหนด แต่ยังขาดส่วนประกอบบางส่วน</a:t>
            </a:r>
          </a:p>
          <a:p>
            <a:pPr>
              <a:buFont typeface="Courier New" pitchFamily="49" charset="0"/>
              <a:buChar char="o"/>
              <a:defRPr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ต่อมา ส่งมอบส่วนประกอบที่ยังขาดนั้นเกินกำหนดสัญญา</a:t>
            </a:r>
          </a:p>
          <a:p>
            <a:pPr>
              <a:buFont typeface="Courier New" pitchFamily="49" charset="0"/>
              <a:buChar char="o"/>
              <a:defRPr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ให้ถือว่าไม่ได้ส่งมอบสิ่งของนั้นเลย</a:t>
            </a:r>
          </a:p>
          <a:p>
            <a:pPr>
              <a:buFont typeface="Courier New" pitchFamily="49" charset="0"/>
              <a:buChar char="o"/>
              <a:defRPr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ให้ปรับเต็มราคาของทั้ง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ชุด</a:t>
            </a:r>
          </a:p>
        </p:txBody>
      </p:sp>
      <p:sp>
        <p:nvSpPr>
          <p:cNvPr id="8" name="สี่เหลี่ยมผืนผ้ามุมมน 7"/>
          <p:cNvSpPr/>
          <p:nvPr/>
        </p:nvSpPr>
        <p:spPr>
          <a:xfrm>
            <a:off x="539552" y="4221088"/>
            <a:ext cx="8280920" cy="2016224"/>
          </a:xfrm>
          <a:prstGeom prst="roundRect">
            <a:avLst/>
          </a:prstGeom>
          <a:noFill/>
          <a:ln>
            <a:solidFill>
              <a:srgbClr val="FFC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กรณีคิดราคาสิ่งของรวมค่าติดตั้งหรือทดลองด้วย ถ้าติดตั้ง/ทดลองไม่แล้วเสร็จเกินกำหนดสัญญา ให้คิดค่าปรับรายวันในอัตราที่กำหนดของราคาทั้งหมด</a:t>
            </a:r>
          </a:p>
          <a:p>
            <a:endParaRPr lang="th-TH" sz="1000" b="1" dirty="0" smtClean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ทั้งนี้ ให้กำหนด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เรื่องค่าปรับไว้ในเอกสารเชิญชวนให้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ชัดเจน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>
          <a:xfrm>
            <a:off x="8572500" y="5646986"/>
            <a:ext cx="428624" cy="302294"/>
          </a:xfrm>
        </p:spPr>
        <p:txBody>
          <a:bodyPr/>
          <a:lstStyle/>
          <a:p>
            <a:pPr>
              <a:defRPr/>
            </a:pPr>
            <a:fld id="{0ABA3121-44DF-4114-AA5E-6903A1952E61}" type="slidenum">
              <a:rPr lang="en-US">
                <a:latin typeface="EucrosiaUPC" pitchFamily="18" charset="-34"/>
                <a:cs typeface="EucrosiaUPC" pitchFamily="18" charset="-34"/>
              </a:rPr>
              <a:pPr>
                <a:defRPr/>
              </a:pPr>
              <a:t>19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403648" y="194915"/>
            <a:ext cx="7344816" cy="785813"/>
          </a:xfrm>
          <a:prstGeom prst="rect">
            <a:avLst/>
          </a:prstGeom>
          <a:solidFill>
            <a:srgbClr val="CCFFFF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การกำหนดค่าปรับ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467544" y="116632"/>
            <a:ext cx="1152128" cy="1080120"/>
          </a:xfrm>
          <a:prstGeom prst="wedgeEllipseCallout">
            <a:avLst>
              <a:gd name="adj1" fmla="val 50005"/>
              <a:gd name="adj2" fmla="val 5212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162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60514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1145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>
            <a:off x="1549946" y="-1033214"/>
            <a:ext cx="6116116" cy="84249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2857496"/>
            <a:ext cx="7772400" cy="1500198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lvl="0" fontAlgn="base">
              <a:spcAft>
                <a:spcPct val="0"/>
              </a:spcAft>
              <a:buFont typeface="Courier New" pitchFamily="49" charset="0"/>
              <a:buChar char="o"/>
            </a:pPr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พ.ร.บ. หมวด 9 มาตรา 93-99</a:t>
            </a:r>
            <a:endParaRPr lang="th-TH" sz="6000" b="1" dirty="0" smtClean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179512" y="260648"/>
            <a:ext cx="8784976" cy="6336703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2786050" y="1748371"/>
            <a:ext cx="408797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8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การทำสัญญา</a:t>
            </a:r>
            <a:endParaRPr lang="th-TH" sz="80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14348" y="3571876"/>
            <a:ext cx="7772400" cy="15001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ระเบียบฯ หมวด 5 ข้อ 161-174</a:t>
            </a:r>
            <a:endParaRPr kumimoji="0" lang="th-TH" sz="60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611560" y="980728"/>
            <a:ext cx="3024336" cy="936104"/>
          </a:xfrm>
          <a:prstGeom prst="homePlate">
            <a:avLst>
              <a:gd name="adj" fmla="val 46947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ขั้นตอนที่ 7</a:t>
            </a:r>
            <a:endParaRPr lang="th-TH" sz="48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347864" y="980728"/>
            <a:ext cx="792088" cy="936104"/>
          </a:xfrm>
          <a:prstGeom prst="chevron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1979712" y="3789040"/>
            <a:ext cx="6878568" cy="2448272"/>
          </a:xfrm>
          <a:prstGeom prst="rect">
            <a:avLst/>
          </a:prstGeom>
          <a:solidFill>
            <a:srgbClr val="FFFFB7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หน่วยงานของ</a:t>
            </a: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รัฐ</a:t>
            </a:r>
          </a:p>
          <a:p>
            <a:pPr algn="ctr"/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ส่งสำเนา</a:t>
            </a:r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สัญญาหรือข้อตกลงเป็น</a:t>
            </a: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หนังสือ</a:t>
            </a:r>
          </a:p>
          <a:p>
            <a:pPr algn="ctr"/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ซึ่งมีมูลค่าตั้งแต่ </a:t>
            </a:r>
            <a:r>
              <a:rPr lang="en-US" sz="26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1 </a:t>
            </a:r>
            <a:r>
              <a:rPr lang="th-TH" sz="26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ล้าน</a:t>
            </a:r>
            <a:r>
              <a:rPr lang="th-TH" sz="26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บาทขึ้นไป </a:t>
            </a:r>
            <a:endParaRPr lang="th-TH" sz="2600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ให้สำนักงาน</a:t>
            </a:r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การตรวจเงิน</a:t>
            </a:r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แผ่นดิน และกรมสรรพากร</a:t>
            </a:r>
          </a:p>
          <a:p>
            <a:pPr algn="ctr"/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ภายใน </a:t>
            </a:r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30 วัน นับแต่</a:t>
            </a: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วันทำสัญญา </a:t>
            </a:r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หรือข้อตกลง </a:t>
            </a:r>
            <a:endParaRPr lang="th-TH" sz="26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ตามวิธีการที่กรมบัญชีกลาง</a:t>
            </a: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กำหนด</a:t>
            </a:r>
            <a:endParaRPr lang="th-TH" sz="26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แผนผังลำดับงาน: กระบวนการ 2"/>
          <p:cNvSpPr/>
          <p:nvPr/>
        </p:nvSpPr>
        <p:spPr>
          <a:xfrm>
            <a:off x="1979712" y="188640"/>
            <a:ext cx="3592420" cy="3456384"/>
          </a:xfrm>
          <a:prstGeom prst="flowChartProcess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ถ้า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ไม่กำหนดค่าปรับไว้ในสัญญาจะเกิดความเสียหายแก่หน่วยงานของรัฐ 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เช่น 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งานที่เกี่ยวกับเทคโนโลยีสารสนเทศ </a:t>
            </a:r>
            <a:endPara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การรับประกันความชำรุด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บกพร่องจาก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ซื้อขายคอมพิวเตอร์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แผนผังลำดับงาน: กระบวนการ 3"/>
          <p:cNvSpPr/>
          <p:nvPr/>
        </p:nvSpPr>
        <p:spPr>
          <a:xfrm>
            <a:off x="796" y="3573016"/>
            <a:ext cx="1978916" cy="2736304"/>
          </a:xfrm>
          <a:prstGeom prst="flowChartProcess">
            <a:avLst/>
          </a:prstGeom>
          <a:solidFill>
            <a:srgbClr val="FFFF00"/>
          </a:solidFill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การส่ง</a:t>
            </a:r>
          </a:p>
          <a:p>
            <a:pPr algn="ctr"/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สำเนา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สัญญาหรือข้อตกลงเป็นหนังสือ</a:t>
            </a:r>
          </a:p>
        </p:txBody>
      </p:sp>
      <p:sp>
        <p:nvSpPr>
          <p:cNvPr id="5" name="แผนผังลำดับงาน: กระบวนการ 4"/>
          <p:cNvSpPr/>
          <p:nvPr/>
        </p:nvSpPr>
        <p:spPr>
          <a:xfrm>
            <a:off x="107504" y="846737"/>
            <a:ext cx="2016224" cy="2870295"/>
          </a:xfrm>
          <a:prstGeom prst="flowChartProcess">
            <a:avLst/>
          </a:prstGeom>
          <a:solidFill>
            <a:srgbClr val="FFCCFF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กรณีที่จะ</a:t>
            </a:r>
          </a:p>
          <a:p>
            <a:pPr algn="ctr"/>
            <a:r>
              <a:rPr lang="th-TH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กำหนดค่าปรับ </a:t>
            </a:r>
            <a:r>
              <a:rPr lang="th-TH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นอกเหนือจากที่กำหนด</a:t>
            </a:r>
            <a:r>
              <a:rPr lang="th-TH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ไว้</a:t>
            </a:r>
          </a:p>
          <a:p>
            <a:pPr algn="ctr"/>
            <a:r>
              <a:rPr lang="th-TH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16</a:t>
            </a:r>
            <a:r>
              <a:rPr lang="en-US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2</a:t>
            </a:r>
            <a:r>
              <a:rPr lang="th-TH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endParaRPr lang="th-TH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พับมุม 6"/>
          <p:cNvSpPr/>
          <p:nvPr/>
        </p:nvSpPr>
        <p:spPr>
          <a:xfrm>
            <a:off x="5857884" y="188640"/>
            <a:ext cx="3007771" cy="3456384"/>
          </a:xfrm>
          <a:prstGeom prst="foldedCorner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ให้พิจารณากำหนด</a:t>
            </a:r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ค่าปรับ</a:t>
            </a:r>
          </a:p>
          <a:p>
            <a:pPr algn="ctr"/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ในกรณีดังกล่าว </a:t>
            </a:r>
          </a:p>
          <a:p>
            <a:pPr algn="ctr"/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โดย</a:t>
            </a:r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คำนึงถึงความสำคัญ และลักษณะของงานที่จะกำหนด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algn="ctr"/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และความเสียหายที่อาจเกิดขึ้นแก่หน่วยงานของ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รัฐ</a:t>
            </a:r>
            <a:endParaRPr lang="th-TH" sz="26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20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ลูกศรขวา 14"/>
          <p:cNvSpPr/>
          <p:nvPr/>
        </p:nvSpPr>
        <p:spPr>
          <a:xfrm>
            <a:off x="5429256" y="1484784"/>
            <a:ext cx="500066" cy="648072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Picture 8" descr="งบก้อนแรก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635086">
            <a:off x="6967245" y="2867928"/>
            <a:ext cx="1695679" cy="1134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คำบรรยายภาพแบบวงรี 3"/>
          <p:cNvSpPr/>
          <p:nvPr/>
        </p:nvSpPr>
        <p:spPr>
          <a:xfrm>
            <a:off x="827584" y="116632"/>
            <a:ext cx="1080120" cy="1008112"/>
          </a:xfrm>
          <a:prstGeom prst="wedgeEllipseCallout">
            <a:avLst>
              <a:gd name="adj1" fmla="val 54927"/>
              <a:gd name="adj2" fmla="val 4157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163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คำบรรยายภาพแบบวงรี 3"/>
          <p:cNvSpPr/>
          <p:nvPr/>
        </p:nvSpPr>
        <p:spPr>
          <a:xfrm>
            <a:off x="2195736" y="3861048"/>
            <a:ext cx="1080120" cy="1008112"/>
          </a:xfrm>
          <a:prstGeom prst="wedgeEllipseCallout">
            <a:avLst>
              <a:gd name="adj1" fmla="val 77568"/>
              <a:gd name="adj2" fmla="val -1116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164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7988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ประกาศข้อตกลง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104153"/>
            <a:ext cx="7776864" cy="4133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21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Title 1"/>
          <p:cNvSpPr txBox="1">
            <a:spLocks/>
          </p:cNvSpPr>
          <p:nvPr/>
        </p:nvSpPr>
        <p:spPr>
          <a:xfrm>
            <a:off x="395536" y="194915"/>
            <a:ext cx="8352928" cy="713805"/>
          </a:xfrm>
          <a:prstGeom prst="rect">
            <a:avLst/>
          </a:prstGeom>
          <a:solidFill>
            <a:srgbClr val="CCFFFF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การยกเว้นการกำหนดค่าปรับ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3568" y="1124744"/>
            <a:ext cx="7880684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 หนังสือ ที่ </a:t>
            </a:r>
            <a:r>
              <a:rPr lang="th-TH" sz="3200" b="1" dirty="0" err="1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32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 (</a:t>
            </a:r>
            <a:r>
              <a:rPr lang="th-TH" sz="3200" b="1" dirty="0" err="1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กวจ</a:t>
            </a:r>
            <a:r>
              <a:rPr lang="th-TH" sz="32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) 0405.2/ว 553 </a:t>
            </a:r>
            <a:r>
              <a:rPr lang="th-TH" sz="3200" b="1" dirty="0" err="1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32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 14 ธ.ค. 61</a:t>
            </a:r>
          </a:p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 การทำข้อตกลงเป็นหนังสือ ในกรณีนี้  </a:t>
            </a:r>
            <a:r>
              <a:rPr lang="th-TH" sz="3200" b="1" u="sng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ไม่ต้องกำหนดค่าปรับ</a:t>
            </a:r>
            <a:endParaRPr lang="th-TH" sz="3200" u="sng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3" name="Picture 12" descr="ประกาศข้อตกลง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2204864"/>
            <a:ext cx="8165708" cy="1944216"/>
          </a:xfrm>
          <a:prstGeom prst="rect">
            <a:avLst/>
          </a:prstGeom>
        </p:spPr>
      </p:pic>
      <p:sp>
        <p:nvSpPr>
          <p:cNvPr id="14" name="Down Arrow 13"/>
          <p:cNvSpPr/>
          <p:nvPr/>
        </p:nvSpPr>
        <p:spPr>
          <a:xfrm>
            <a:off x="5580112" y="2132856"/>
            <a:ext cx="576064" cy="504056"/>
          </a:xfrm>
          <a:prstGeom prst="downArrow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ส่งสัญญา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924944"/>
            <a:ext cx="8304920" cy="309634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Title 1"/>
          <p:cNvSpPr txBox="1">
            <a:spLocks/>
          </p:cNvSpPr>
          <p:nvPr/>
        </p:nvSpPr>
        <p:spPr>
          <a:xfrm>
            <a:off x="395536" y="194915"/>
            <a:ext cx="8352928" cy="713805"/>
          </a:xfrm>
          <a:prstGeom prst="rect">
            <a:avLst/>
          </a:prstGeom>
          <a:solidFill>
            <a:srgbClr val="CCFFFF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การส่งสัญญาให้ </a:t>
            </a:r>
            <a:r>
              <a:rPr kumimoji="0" lang="th-TH" altLang="th-TH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สตง.</a:t>
            </a:r>
            <a:r>
              <a:rPr kumimoji="0" lang="th-TH" alt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และสรรพากร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pic>
        <p:nvPicPr>
          <p:cNvPr id="12" name="Picture 11" descr="ส่งสัญญา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1549" y="1268760"/>
            <a:ext cx="8184907" cy="302433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23</a:t>
            </a:fld>
            <a:endParaRPr lang="th-TH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23528" y="194915"/>
            <a:ext cx="8496944" cy="641797"/>
          </a:xfrm>
          <a:prstGeom prst="rect">
            <a:avLst/>
          </a:prstGeom>
          <a:solidFill>
            <a:srgbClr val="CCFFFF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หลักประกันสัญญา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87624" y="961564"/>
            <a:ext cx="6624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ให้ใช้หลักประกันอย่างหนึ่งอย่างใด ดังต่อไปนี้</a:t>
            </a:r>
            <a:endParaRPr lang="en-US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7544" y="1700808"/>
            <a:ext cx="11753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/>
            <a:r>
              <a:rPr lang="th-TH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1. เงินสด</a:t>
            </a:r>
          </a:p>
        </p:txBody>
      </p:sp>
      <p:pic>
        <p:nvPicPr>
          <p:cNvPr id="7" name="Picture 6" descr="เงินส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1484784"/>
            <a:ext cx="1584176" cy="10561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Rectangle 7"/>
          <p:cNvSpPr/>
          <p:nvPr/>
        </p:nvSpPr>
        <p:spPr>
          <a:xfrm>
            <a:off x="3491880" y="1412776"/>
            <a:ext cx="27363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2. เช็คหรือด</a:t>
            </a:r>
            <a:r>
              <a:rPr lang="th-TH" sz="2000" b="1" dirty="0" err="1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ราฟท์</a:t>
            </a:r>
            <a:r>
              <a:rPr lang="th-TH" sz="20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ที่ธนาคารเซ็นสั่งจ่าย ซึ่งเป็นเช็คหรือด</a:t>
            </a:r>
            <a:r>
              <a:rPr lang="th-TH" sz="2000" b="1" dirty="0" err="1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ราฟท์</a:t>
            </a:r>
            <a:r>
              <a:rPr lang="th-TH" sz="20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ลงวันที่ที่ใช้เช็คหรือด</a:t>
            </a:r>
            <a:r>
              <a:rPr lang="th-TH" sz="2000" b="1" dirty="0" err="1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ราฟท์</a:t>
            </a:r>
            <a:r>
              <a:rPr lang="th-TH" sz="20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นั้น ชำระต่อเจ้าหน้าที่ หรือก่อนวันนั้นไม่เกิน</a:t>
            </a:r>
            <a:r>
              <a:rPr lang="en-US" sz="20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3</a:t>
            </a:r>
            <a:r>
              <a:rPr lang="th-TH" sz="20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วันทำการ</a:t>
            </a:r>
            <a:endParaRPr lang="th-TH" sz="2000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9" name="Picture 8" descr="เช็คธนาคาร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892598">
            <a:off x="6152360" y="1406022"/>
            <a:ext cx="2782928" cy="12941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Rectangle 9"/>
          <p:cNvSpPr/>
          <p:nvPr/>
        </p:nvSpPr>
        <p:spPr>
          <a:xfrm>
            <a:off x="2699792" y="2996952"/>
            <a:ext cx="56886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3. หนังสือค้ำประกันของธนาคารภายในประเทศตามตัวอย่างที่คณะกรรมการนโยบายกำหนด โดยอาจเป็นหนังสือค้ำประกันอิเล็กทรอนิกส์ตามวิธีการที่กรมบัญชีกลางกำหนดก็ได้</a:t>
            </a:r>
            <a:endParaRPr lang="th-TH" sz="2000" dirty="0">
              <a:solidFill>
                <a:srgbClr val="0000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699792" y="3933056"/>
            <a:ext cx="5976664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9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4. หนังสือค้ำประกันของบริษัทเงินทุนหรือบริษัทเงินทุนหลักทรัพย์ที่ได้รับอนุญาตให้ ประกอบกิจการเงินทุนเพื่อการพาณิชย์และประกอบธุรกิจค้ำประกันตามประกาศของธนาคารแห่งประเทศไทย ตามรายชื่อบริษัทเงินทุนที่ธนาคารแห่งประเทศไทยแจ้งเวียนให้ทราบ โดยอนุโลมให้ใช้ตามตัวอย่างหนังสือค้ำประกันของธนาคารที่คณะกรรมการนโยบายกำหนด</a:t>
            </a:r>
            <a:endParaRPr lang="th-TH" sz="1900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3" name="Picture 12" descr="หนังสือค้ำ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2708920"/>
            <a:ext cx="1786969" cy="22322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Rectangle 13"/>
          <p:cNvSpPr/>
          <p:nvPr/>
        </p:nvSpPr>
        <p:spPr>
          <a:xfrm>
            <a:off x="467544" y="5013176"/>
            <a:ext cx="22733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5. พันธบัตรรัฐบาลไทย </a:t>
            </a:r>
            <a:endParaRPr lang="th-TH" sz="24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843808" y="5437673"/>
            <a:ext cx="5976664" cy="969496"/>
          </a:xfrm>
          <a:prstGeom prst="rect">
            <a:avLst/>
          </a:prstGeom>
          <a:ln w="63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19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กรณีเป็นการยื่นข้อเสนอจากต่างประเทศ สำหรับการประกวดราคานานาชาติให้ใช้หนังสือค้ำประกันของธนาคารในต่างประเทศที่มีหลักฐานดี และหัวหน้าหน่วยงานของรัฐเชื่อถือเป็นหลักประกันสัญญาได้อีกประเภทหนึ่ง</a:t>
            </a:r>
            <a:endParaRPr lang="th-TH" sz="1900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8" name="คำบรรยายภาพแบบวงรี 3"/>
          <p:cNvSpPr/>
          <p:nvPr/>
        </p:nvSpPr>
        <p:spPr>
          <a:xfrm>
            <a:off x="755576" y="188640"/>
            <a:ext cx="1080120" cy="1008112"/>
          </a:xfrm>
          <a:prstGeom prst="wedgeEllipseCallout">
            <a:avLst>
              <a:gd name="adj1" fmla="val 54927"/>
              <a:gd name="adj2" fmla="val 4157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167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3" name="Straight Connector 2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Rectangle 2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2" name="Straight Connector 2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Oval 1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5" name="Picture 14" descr="พันธบัตร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5576" y="5421461"/>
            <a:ext cx="1872208" cy="11758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เพิ่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7319" y="2924944"/>
            <a:ext cx="3602594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3419872" y="2852936"/>
            <a:ext cx="5544616" cy="2880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sz="22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กรณีที่หลักประกันต้องปรับปรุงในทางที่</a:t>
            </a:r>
            <a:r>
              <a:rPr lang="th-TH" sz="2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เพิ่มขึ้น</a:t>
            </a:r>
          </a:p>
          <a:p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คู่สัญญา</a:t>
            </a:r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ไม่นำหลักประกัน</a:t>
            </a: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มาเพิ่มให้</a:t>
            </a:r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ครบจำนวน</a:t>
            </a: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ภายใน 15 วัน </a:t>
            </a:r>
            <a:endParaRPr lang="th-TH" sz="2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ก่อน</a:t>
            </a: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การส่งมอบพัสดุงวดสุดท้ายของปี</a:t>
            </a:r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นั้น</a:t>
            </a:r>
          </a:p>
          <a:p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ให้หน่วยงาน</a:t>
            </a:r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ของรัฐ</a:t>
            </a: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ักเงินค่าพัสดุงวดสุดท้ายของปีนั้นที่หน่วยงานของรัฐจะต้องจ่ายให้เป็นหลักประกันในส่วนที่เพิ่มขึ้น </a:t>
            </a:r>
            <a:endParaRPr lang="th-TH" sz="2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Courier New" pitchFamily="49" charset="0"/>
              <a:buChar char="o"/>
            </a:pP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การกำหนด</a:t>
            </a: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หลักประกันตามวรรคหนึ่ง </a:t>
            </a:r>
            <a:endParaRPr lang="th-TH" sz="22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จะต้อง</a:t>
            </a: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ระบุไว้เป็นเงื่อนไขในเอกสารเชิญชวนให้เข้า</a:t>
            </a: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ยื่น</a:t>
            </a:r>
          </a:p>
          <a:p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ข้อเสนอ </a:t>
            </a: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หรือในสัญญา</a:t>
            </a: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ด้วย</a:t>
            </a:r>
            <a:endParaRPr lang="th-TH" sz="2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395536" y="980728"/>
            <a:ext cx="8424936" cy="1800200"/>
          </a:xfrm>
          <a:prstGeom prst="rect">
            <a:avLst/>
          </a:prstGeom>
          <a:solidFill>
            <a:srgbClr val="FFFFB7"/>
          </a:solidFill>
          <a:ln w="31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หลักประกัน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การเสนอราคาและหลักประกันสัญญา ให้กำหนดมูลค่าเป็น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จำนวนเต็ม</a:t>
            </a: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อัตราร้อยละห้า</a:t>
            </a:r>
            <a:r>
              <a:rPr lang="th-TH" sz="24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ของวงเงินงบประมาณหรือราคาพัสดุที่จัดซื้อ</a:t>
            </a:r>
            <a:r>
              <a:rPr lang="th-TH" sz="2400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จัดจ้าง</a:t>
            </a:r>
            <a:r>
              <a:rPr lang="th-TH" sz="24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ครั้งนั้น </a:t>
            </a:r>
            <a:endParaRPr lang="th-TH" sz="2400" b="1" u="sng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เว้นแต่  การจัดซื้อ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จัดจ้างที่หัวหน้าหน่วยงานของรัฐเห็นว่ามี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ควา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มสำคัญเป็นพิเศษ 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</a:t>
            </a: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จะ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กำหนดอัตราสูงกว่าร้อยละห้าแต่ไม่เกินร้อยละสิบก็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ได้</a:t>
            </a:r>
            <a:endParaRPr lang="th-TH" sz="24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979712" y="260648"/>
            <a:ext cx="4896544" cy="576064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มูลค่าหลักประกัน ร้อยละ </a:t>
            </a:r>
            <a:r>
              <a:rPr lang="en-US" sz="3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5</a:t>
            </a:r>
            <a:endParaRPr lang="th-TH" sz="32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z="2400" smtClean="0">
                <a:latin typeface="EucrosiaUPC" pitchFamily="18" charset="-34"/>
                <a:cs typeface="EucrosiaUPC" pitchFamily="18" charset="-34"/>
              </a:rPr>
              <a:pPr/>
              <a:t>24</a:t>
            </a:fld>
            <a:endParaRPr lang="th-TH" sz="240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2"/>
          <p:cNvSpPr/>
          <p:nvPr/>
        </p:nvSpPr>
        <p:spPr>
          <a:xfrm>
            <a:off x="323528" y="5733256"/>
            <a:ext cx="7416824" cy="764704"/>
          </a:xfrm>
          <a:prstGeom prst="rect">
            <a:avLst/>
          </a:prstGeom>
          <a:solidFill>
            <a:srgbClr val="CCFFFF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กรณีหน่วยงานของรัฐเป็นผู้ยื่นข้อเสนอหรือเป็นคู่สัญญา ไม่ต้องวางหลักประกัน </a:t>
            </a:r>
            <a:endParaRPr lang="th-TH" sz="24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323528" y="188640"/>
            <a:ext cx="1080120" cy="1008112"/>
          </a:xfrm>
          <a:prstGeom prst="wedgeEllipseCallout">
            <a:avLst>
              <a:gd name="adj1" fmla="val 54927"/>
              <a:gd name="adj2" fmla="val 4157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168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คำบรรยายภาพแบบวงรี 3"/>
          <p:cNvSpPr/>
          <p:nvPr/>
        </p:nvSpPr>
        <p:spPr>
          <a:xfrm>
            <a:off x="7668344" y="5157192"/>
            <a:ext cx="1080120" cy="1008112"/>
          </a:xfrm>
          <a:prstGeom prst="wedgeEllipseCallout">
            <a:avLst>
              <a:gd name="adj1" fmla="val -70090"/>
              <a:gd name="adj2" fmla="val 3625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169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411239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รูปภาพ 11" descr="ยกเว้นหลักประกัน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725266"/>
            <a:ext cx="7632848" cy="2584054"/>
          </a:xfrm>
          <a:prstGeom prst="rect">
            <a:avLst/>
          </a:prstGeom>
        </p:spPr>
      </p:pic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25</a:t>
            </a:fld>
            <a:endParaRPr lang="th-TH"/>
          </a:p>
        </p:txBody>
      </p:sp>
      <p:grpSp>
        <p:nvGrpSpPr>
          <p:cNvPr id="3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รูปภาพ 10" descr="ยกเว้นหลักประกัน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116632"/>
            <a:ext cx="7776864" cy="3539233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รูปภาพ 12" descr="151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3055218"/>
            <a:ext cx="6696744" cy="3326109"/>
          </a:xfrm>
          <a:prstGeom prst="rect">
            <a:avLst/>
          </a:prstGeom>
        </p:spPr>
      </p:pic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26</a:t>
            </a:fld>
            <a:endParaRPr lang="th-TH"/>
          </a:p>
        </p:txBody>
      </p:sp>
      <p:grpSp>
        <p:nvGrpSpPr>
          <p:cNvPr id="3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151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7704" y="139452"/>
            <a:ext cx="6696744" cy="2857500"/>
          </a:xfrm>
          <a:prstGeom prst="rect">
            <a:avLst/>
          </a:prstGeom>
        </p:spPr>
      </p:pic>
      <p:sp>
        <p:nvSpPr>
          <p:cNvPr id="15" name="สี่เหลี่ยมผืนผ้า 14"/>
          <p:cNvSpPr/>
          <p:nvPr/>
        </p:nvSpPr>
        <p:spPr>
          <a:xfrm>
            <a:off x="179512" y="188640"/>
            <a:ext cx="1656184" cy="61247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th-TH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แนวปฏิบัติ</a:t>
            </a:r>
          </a:p>
          <a:p>
            <a:pPr algn="ctr"/>
            <a:endParaRPr lang="th-TH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หลักประกัน</a:t>
            </a:r>
          </a:p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การเสนอราคา</a:t>
            </a:r>
          </a:p>
          <a:p>
            <a:pPr algn="ctr"/>
            <a:endParaRPr lang="th-TH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หลักประกัน</a:t>
            </a:r>
          </a:p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สัญญา</a:t>
            </a:r>
          </a:p>
          <a:p>
            <a:pPr algn="ctr"/>
            <a:endParaRPr lang="th-TH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dirty="0"/>
          </a:p>
        </p:txBody>
      </p:sp>
      <p:sp>
        <p:nvSpPr>
          <p:cNvPr id="17" name="ลูกศรขวาท้ายขีด 16"/>
          <p:cNvSpPr/>
          <p:nvPr/>
        </p:nvSpPr>
        <p:spPr>
          <a:xfrm rot="5400000">
            <a:off x="539552" y="2996952"/>
            <a:ext cx="1008112" cy="720080"/>
          </a:xfrm>
          <a:prstGeom prst="strip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468141" y="3068960"/>
            <a:ext cx="12955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มา ใช้ เป็น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27</a:t>
            </a:fld>
            <a:endParaRPr lang="th-TH"/>
          </a:p>
        </p:txBody>
      </p:sp>
      <p:grpSp>
        <p:nvGrpSpPr>
          <p:cNvPr id="3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สี่เหลี่ยมผืนผ้า 13"/>
          <p:cNvSpPr/>
          <p:nvPr/>
        </p:nvSpPr>
        <p:spPr>
          <a:xfrm>
            <a:off x="539552" y="404664"/>
            <a:ext cx="8280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แนวปฏิบัติ ในการนำหลักประกันการเสนอราคามาใช้เป็นหลักประกันสัญญา </a:t>
            </a:r>
            <a:endParaRPr lang="th-TH" dirty="0"/>
          </a:p>
        </p:txBody>
      </p:sp>
      <p:pic>
        <p:nvPicPr>
          <p:cNvPr id="15" name="รูปภาพ 14" descr="151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493713"/>
            <a:ext cx="8066260" cy="4095527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28</a:t>
            </a:fld>
            <a:endParaRPr lang="th-TH"/>
          </a:p>
        </p:txBody>
      </p:sp>
      <p:grpSp>
        <p:nvGrpSpPr>
          <p:cNvPr id="3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สี่เหลี่ยมผืนผ้า 12"/>
          <p:cNvSpPr/>
          <p:nvPr/>
        </p:nvSpPr>
        <p:spPr>
          <a:xfrm>
            <a:off x="539552" y="404664"/>
            <a:ext cx="8280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แนวปฏิบัติ ในการนำหลักประกันการเสนอราคามาใช้เป็นหลักประกันสัญญา </a:t>
            </a:r>
            <a:endParaRPr lang="th-TH" dirty="0"/>
          </a:p>
        </p:txBody>
      </p:sp>
      <p:pic>
        <p:nvPicPr>
          <p:cNvPr id="14" name="รูปภาพ 13" descr="151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6198" y="1149086"/>
            <a:ext cx="8088250" cy="4656178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95536" y="980728"/>
            <a:ext cx="8568952" cy="266429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หน่วยงานของรัฐคืน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หลักประกันตาม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หลักเกณฑ์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ดังนี้</a:t>
            </a:r>
          </a:p>
          <a:p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</a:t>
            </a:r>
            <a:r>
              <a:rPr lang="en-US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2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หลักประกัน</a:t>
            </a:r>
            <a:r>
              <a:rPr lang="th-TH" sz="24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การเสนอ</a:t>
            </a:r>
            <a:r>
              <a:rPr lang="th-TH" sz="2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ราคา</a:t>
            </a:r>
          </a:p>
          <a:p>
            <a:pPr marL="447675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คืนให้แก่ผู้ยื่นข้อเสนอ หรือ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ผู้ค้ำประกัน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ภายใน 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15 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วัน 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นับถัด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จากวันที่หัวหน้าหน่วยงานของรัฐได้พิจารณาเห็นชอบรายงานผลคัดเลือกผู้ชนะการซื้อหรือจ้างเรียบร้อย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แล้ว</a:t>
            </a:r>
          </a:p>
          <a:p>
            <a:pPr marL="447675">
              <a:buFont typeface="Courier New" pitchFamily="49" charset="0"/>
              <a:buChar char="o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i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เว้นแต่ ผู้</a:t>
            </a:r>
            <a:r>
              <a:rPr lang="th-TH" sz="2400" b="1" i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ยื่นข้อเสนอรายที่คัดเลือกไว้ซึ่งเสนอราคา</a:t>
            </a:r>
            <a:r>
              <a:rPr lang="th-TH" sz="2400" b="1" i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ต่ำสุด</a:t>
            </a:r>
            <a:r>
              <a:rPr lang="th-TH" sz="2400" b="1" i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ไม่เกิน </a:t>
            </a:r>
            <a:r>
              <a:rPr lang="th-TH" sz="2400" b="1" i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3 </a:t>
            </a:r>
            <a:r>
              <a:rPr lang="th-TH" sz="2400" b="1" i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ราย ให้คืนได้ต่อเมื่อ</a:t>
            </a:r>
            <a:r>
              <a:rPr lang="th-TH" sz="2400" b="1" i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ได้ทำสัญญา</a:t>
            </a:r>
            <a:r>
              <a:rPr lang="th-TH" sz="2400" b="1" i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หรือข้อตกลง หรือผู้ยื่นข้อเสนอได้พ้นจากข้อผูกพัน</a:t>
            </a:r>
            <a:r>
              <a:rPr lang="th-TH" sz="2400" b="1" i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แล้ว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1115616" y="260648"/>
            <a:ext cx="7848872" cy="720080"/>
          </a:xfrm>
          <a:prstGeom prst="rect">
            <a:avLst/>
          </a:prstGeom>
          <a:solidFill>
            <a:srgbClr val="FFFF99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การคืน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หลักประกันให้แก่ผู้ยื่นข้อเสนอ คู่สัญญา หรือ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ผู้ค้ำประกัน</a:t>
            </a:r>
            <a:r>
              <a:rPr lang="th-TH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z="2400" smtClean="0">
                <a:latin typeface="EucrosiaUPC" pitchFamily="18" charset="-34"/>
                <a:cs typeface="EucrosiaUPC" pitchFamily="18" charset="-34"/>
              </a:rPr>
              <a:pPr/>
              <a:t>29</a:t>
            </a:fld>
            <a:endParaRPr lang="th-TH" sz="240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395536" y="188640"/>
            <a:ext cx="1080120" cy="1008112"/>
          </a:xfrm>
          <a:prstGeom prst="wedgeEllipseCallout">
            <a:avLst>
              <a:gd name="adj1" fmla="val 69692"/>
              <a:gd name="adj2" fmla="val -5887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170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539552" y="4000996"/>
            <a:ext cx="8352928" cy="2308324"/>
          </a:xfrm>
          <a:prstGeom prst="rect">
            <a:avLst/>
          </a:prstGeom>
          <a:ln>
            <a:solidFill>
              <a:schemeClr val="tx1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2400" b="1" u="sng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หลักประกันสัญญา</a:t>
            </a:r>
          </a:p>
          <a:p>
            <a:pPr marL="447675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ให้คืนให้แก่คู่สัญญา หรือผู้ค้ำประกันโดยเร็ว และอย่างช้า</a:t>
            </a:r>
          </a:p>
          <a:p>
            <a:pPr marL="447675"/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ต้องไม่เกิน 15 วัน นับถัดจากวันที่คู่สัญญาพ้นจากข้อผูกพันตามสัญญาแล้ว</a:t>
            </a:r>
          </a:p>
          <a:p>
            <a:pPr marL="447675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การจัดซื้อจัดจ้างที่ไม่ต้องมีการประกันเพื่อความชำรุดบกพร่องให้คืนหลักประกันให้แก่ คู่สัญญาหรือผู้ค้ำประกันตามอัตราส่วนของพัสดุซึ่งหน่วยงานของรัฐได้รับมอบไว้แล้ว แต่ทั้งนี้จะต้องระบุไว้เป็น เงื่อนไขในเอกสารเชิญชวนและในสัญญาด้วย</a:t>
            </a:r>
            <a:endParaRPr lang="th-TH" sz="2400" b="1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7" name="Picture 6" descr="งบก้อนแรก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570893">
            <a:off x="6487754" y="3319791"/>
            <a:ext cx="1870447" cy="12511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35909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38" y="357189"/>
            <a:ext cx="7815262" cy="767556"/>
          </a:xfrm>
          <a:solidFill>
            <a:srgbClr val="CCFFFF"/>
          </a:solidFill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altLang="th-TH" sz="4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การทำสัญญา</a:t>
            </a:r>
            <a:endParaRPr lang="th-TH" sz="48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507" name="Subtitle 2"/>
          <p:cNvSpPr>
            <a:spLocks noGrp="1"/>
          </p:cNvSpPr>
          <p:nvPr>
            <p:ph type="subTitle" idx="1"/>
          </p:nvPr>
        </p:nvSpPr>
        <p:spPr>
          <a:xfrm>
            <a:off x="673744" y="1268760"/>
            <a:ext cx="7858696" cy="514350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 eaLnBrk="1" hangingPunct="1">
              <a:defRPr/>
            </a:pPr>
            <a:r>
              <a:rPr lang="th-TH" alt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   </a:t>
            </a:r>
            <a:r>
              <a:rPr lang="th-TH" alt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การลงนามในสัญญา</a:t>
            </a:r>
          </a:p>
          <a:p>
            <a:pPr marL="447675" indent="266700" algn="l" eaLnBrk="1" hangingPunct="1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th-TH" alt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เป็นอำนาจของหัวหน้าหน่วยงานของรัฐ </a:t>
            </a:r>
          </a:p>
          <a:p>
            <a:pPr marL="447675" algn="l" eaLnBrk="1" hangingPunct="1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th-TH" alt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จะกระทำได้ต่อเมื่อล่วงพ้นระยะเวลาอุทธรณ์และไม่มีผู้อุทธรณ์ตาม ม.117 หรือในกรณีที่มีการอุทธรณ์แต่คณะกรรมการพิจารณาอุทธรณ์ให้ดำเนินการต่อไปได้</a:t>
            </a:r>
          </a:p>
          <a:p>
            <a:pPr algn="l" eaLnBrk="1" hangingPunct="1">
              <a:spcBef>
                <a:spcPts val="0"/>
              </a:spcBef>
              <a:defRPr/>
            </a:pPr>
            <a:r>
              <a:rPr lang="th-TH" alt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</a:t>
            </a:r>
            <a:r>
              <a:rPr lang="th-TH" altLang="th-TH" sz="3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เว้นแต่ </a:t>
            </a:r>
            <a:r>
              <a:rPr lang="th-TH" altLang="th-TH" sz="30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การจัดซื้อจัดจ้างที่มีความจำเป็นเร่งด่วนตาม ม.56(1)(ค) หรือวิธีเฉพาะเจาะจง หรือกรณีที่มีวงเงินเล็กน้อยตามที่กำหนดในกฎกระทรวงที่ออกตาม ม.96 วรรคสอง 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endParaRPr lang="th-TH" altLang="th-TH" b="1" dirty="0" smtClean="0">
              <a:solidFill>
                <a:srgbClr val="008000"/>
              </a:solidFill>
              <a:latin typeface="EucrosiaUPC" pitchFamily="18" charset="-34"/>
              <a:cs typeface="EucrosiaUPC" pitchFamily="18" charset="-34"/>
            </a:endParaRPr>
          </a:p>
          <a:p>
            <a:pPr algn="l" eaLnBrk="1" hangingPunct="1">
              <a:defRPr/>
            </a:pPr>
            <a:endParaRPr lang="th-TH" alt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5" name="Picture 4" descr="transparency4.jpg">
            <a:hlinkClick r:id="" action="ppaction://noaction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83568" y="5013176"/>
            <a:ext cx="4824536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5148064" y="5229200"/>
            <a:ext cx="388843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พ.ร.บ. มาตรา 66 วรรคสอง</a:t>
            </a:r>
            <a:endParaRPr lang="th-TH" sz="32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20072" y="5805264"/>
            <a:ext cx="345638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effectLst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ระเบียบฯ ข้อ 161</a:t>
            </a:r>
            <a:endParaRPr lang="th-TH" sz="3200" b="1" dirty="0">
              <a:solidFill>
                <a:srgbClr val="0000FF"/>
              </a:solidFill>
              <a:effectLst>
                <a:reflection blurRad="6350" stA="60000" endA="900" endPos="580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0" name="Picture 9" descr="ปักหมุด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1268760"/>
            <a:ext cx="504056" cy="504056"/>
          </a:xfrm>
          <a:prstGeom prst="rect">
            <a:avLst/>
          </a:prstGeom>
        </p:spPr>
      </p:pic>
      <p:pic>
        <p:nvPicPr>
          <p:cNvPr id="12" name="Picture 11" descr="ปักหมุด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3645024"/>
            <a:ext cx="504056" cy="504056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รับส่งเอกสารด่ว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9453" y="1758504"/>
            <a:ext cx="4000499" cy="1814512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3347864" y="1628800"/>
            <a:ext cx="936104" cy="792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827584" y="3501008"/>
            <a:ext cx="6552728" cy="11521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พร้อม</a:t>
            </a:r>
            <a:r>
              <a:rPr lang="th-TH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กับแจ้งให้ธนาคาร บริษัท เงินทุนหรือบริษัทเงินทุนหลักทรัพย์ </a:t>
            </a:r>
            <a:r>
              <a:rPr 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ผู้ค้ำประกัน</a:t>
            </a:r>
            <a:r>
              <a:rPr lang="th-TH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ทราบ</a:t>
            </a:r>
            <a:r>
              <a:rPr 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ด้วย</a:t>
            </a:r>
            <a:endParaRPr lang="th-TH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51520" y="404664"/>
            <a:ext cx="8676456" cy="122413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การคืนหนังสือค้ำประกัน</a:t>
            </a:r>
          </a:p>
          <a:p>
            <a:pPr algn="ctr"/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กรณี</a:t>
            </a: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ที่ผู้ยื่นข้อเสนอหรือคู่สัญญาไม่มา</a:t>
            </a: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รับหลักประกันภายในกำหนดเวลา</a:t>
            </a:r>
            <a:endParaRPr lang="th-TH" sz="3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195736" y="2060848"/>
            <a:ext cx="6552728" cy="1368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รีบส่งต้นฉบับหนังสือค้ำประกันให้แก่ผู้ยื่นข้อเสนอหรือคู่สัญญา 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โดย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ทางไปรษณีย์ลงทะเบียนโดยเร็ว</a:t>
            </a: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2771800" y="4869160"/>
            <a:ext cx="5832648" cy="1368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สำหรับ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หนังสือค้ำประกันอิเล็กทรอนิกส์ของธนาคาร 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ให้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คืนแก่ธนาคารผู้ออกหนังสือค้ำประกัน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อิเล็กทรอนิกส์ ผ่าน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ทางระบบจัดซื้อจัดจ้างภาครัฐด้วยอิเล็กทรอนิกส์ </a:t>
            </a:r>
            <a:endParaRPr lang="th-TH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ตัวแทนหมายเลขภาพนิ่ง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30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35496" y="1772816"/>
            <a:ext cx="720080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6" name="Picture 15" descr="แจ้ง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7020272" y="3429000"/>
            <a:ext cx="1728192" cy="1224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 descr="ทำคอม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11560" y="4902628"/>
            <a:ext cx="2160240" cy="13346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คำบรรยายภาพแบบวงรี 3"/>
          <p:cNvSpPr/>
          <p:nvPr/>
        </p:nvSpPr>
        <p:spPr>
          <a:xfrm>
            <a:off x="7308304" y="116632"/>
            <a:ext cx="1080120" cy="1008112"/>
          </a:xfrm>
          <a:prstGeom prst="wedgeEllipseCallout">
            <a:avLst>
              <a:gd name="adj1" fmla="val -73044"/>
              <a:gd name="adj2" fmla="val 1415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170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4" name="Straight Connector 2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Rectangle 2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3" name="Straight Connector 2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Oval 2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47533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เงินเพิ่ม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1196752"/>
            <a:ext cx="3417168" cy="3041279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2699792" y="3140968"/>
            <a:ext cx="6192688" cy="2592288"/>
          </a:xfrm>
          <a:prstGeom prst="rect">
            <a:avLst/>
          </a:prstGeom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9525">
              <a:buFont typeface="Courier New" pitchFamily="49" charset="0"/>
              <a:buChar char="o"/>
            </a:pPr>
            <a:r>
              <a:rPr lang="th-TH" sz="23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ถ้า</a:t>
            </a:r>
            <a:r>
              <a:rPr lang="th-TH" sz="23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หลักประกันสัญญาที่คู่สัญญา</a:t>
            </a:r>
            <a:r>
              <a:rPr lang="th-TH" sz="23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นำมา</a:t>
            </a:r>
            <a:r>
              <a:rPr lang="th-TH" sz="23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มอบไว้เพื่อเป็นหลักประกันการปฏิบัติตามสัญญาลดลง หรือเสื่อมค่าลง หรือมีอายุไม่ครอบคลุมถึงความรับผิดของคู่สัญญาตลอดอายุสัญญา ไม่ว่าด้วยเหตุใดๆ ก็</a:t>
            </a:r>
            <a:r>
              <a:rPr lang="th-TH" sz="23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ตาม</a:t>
            </a:r>
          </a:p>
          <a:p>
            <a:pPr marL="457200" indent="-9525">
              <a:buFont typeface="Courier New" pitchFamily="49" charset="0"/>
              <a:buChar char="o"/>
            </a:pPr>
            <a:r>
              <a:rPr lang="th-TH" sz="23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รวมถึง</a:t>
            </a:r>
            <a:r>
              <a:rPr lang="th-TH" sz="23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ส่งมอบงานล่าช้าเป็นเหตุให้ระยะเวลาแล้วเสร็จหรือวัน</a:t>
            </a:r>
            <a:r>
              <a:rPr lang="th-TH" sz="23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ครบกำหนด</a:t>
            </a:r>
            <a:r>
              <a:rPr lang="th-TH" sz="23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ความรับผิดใน</a:t>
            </a:r>
            <a:r>
              <a:rPr lang="th-TH" sz="23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ความชำรุดบกพร่องตาม</a:t>
            </a:r>
            <a:r>
              <a:rPr lang="th-TH" sz="23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สัญญา</a:t>
            </a:r>
            <a:r>
              <a:rPr lang="th-TH" sz="23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เปลี่ยนแปลงไป</a:t>
            </a:r>
            <a:endParaRPr lang="th-TH" sz="23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1475656" y="332656"/>
            <a:ext cx="7344816" cy="864096"/>
          </a:xfrm>
          <a:prstGeom prst="rect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กรณีมีเหตุที่ทำให้หลักประกันสัญญาเปลี่ยนแปลงไป</a:t>
            </a:r>
            <a:endParaRPr lang="th-TH" sz="36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31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1560" y="1484784"/>
            <a:ext cx="66967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กรณีแก้ไขสัญญาและมีผลทำให้วงเงินตามสัญญาเปลี่ยนแปลงไปจากเดิม โดยมีวงเงินเพิ่มขึ้น </a:t>
            </a:r>
            <a:endParaRPr lang="th-TH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ให้คู่สัญญานำหลักประกันสัญญามาวางเท่ากับวงเงิน หลักประกันสัญญาที่ได้เพิ่มขึ้น </a:t>
            </a:r>
          </a:p>
        </p:txBody>
      </p:sp>
      <p:sp>
        <p:nvSpPr>
          <p:cNvPr id="9" name="สี่เหลี่ยมผืนผ้า 1"/>
          <p:cNvSpPr/>
          <p:nvPr/>
        </p:nvSpPr>
        <p:spPr>
          <a:xfrm>
            <a:off x="251520" y="5589240"/>
            <a:ext cx="8640960" cy="872480"/>
          </a:xfrm>
          <a:prstGeom prst="rect">
            <a:avLst/>
          </a:prstGeom>
          <a:ln w="63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indent="-268288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คู่สัญญา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ต้องหาหลักประกันใหม่หรือหลักประกันเพิ่มเติมให้มี</a:t>
            </a: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จำนวน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ครบถ้วน</a:t>
            </a: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ตามมูลค่าที่กำหนด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ในสัญญามามอบให้ภายในระยะเวลาที่หน่วยงาน</a:t>
            </a: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ของรัฐกำหนด </a:t>
            </a:r>
            <a:endParaRPr lang="th-TH" sz="24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0" name="Picture 9" descr="เงินลด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19" y="3429000"/>
            <a:ext cx="2880321" cy="2160240"/>
          </a:xfrm>
          <a:prstGeom prst="rect">
            <a:avLst/>
          </a:prstGeom>
        </p:spPr>
      </p:pic>
      <p:sp>
        <p:nvSpPr>
          <p:cNvPr id="11" name="คำบรรยายภาพแบบวงรี 3"/>
          <p:cNvSpPr/>
          <p:nvPr/>
        </p:nvSpPr>
        <p:spPr>
          <a:xfrm>
            <a:off x="251520" y="404664"/>
            <a:ext cx="1152128" cy="1152128"/>
          </a:xfrm>
          <a:prstGeom prst="wedgeEllipseCallout">
            <a:avLst>
              <a:gd name="adj1" fmla="val 71599"/>
              <a:gd name="adj2" fmla="val -8657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171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30516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32</a:t>
            </a:fld>
            <a:endParaRPr lang="th-TH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23528" y="194915"/>
            <a:ext cx="8496944" cy="805193"/>
          </a:xfrm>
          <a:prstGeom prst="rect">
            <a:avLst/>
          </a:prstGeom>
          <a:solidFill>
            <a:srgbClr val="CCFFFF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หลักประกันการรับเงินล่วงหน้า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4" name="คำบรรยายภาพแบบวงรี 3"/>
          <p:cNvSpPr/>
          <p:nvPr/>
        </p:nvSpPr>
        <p:spPr>
          <a:xfrm>
            <a:off x="7164288" y="476672"/>
            <a:ext cx="1368152" cy="1296144"/>
          </a:xfrm>
          <a:prstGeom prst="wedgeEllipseCallout">
            <a:avLst>
              <a:gd name="adj1" fmla="val -76982"/>
              <a:gd name="adj2" fmla="val -28037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172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31640" y="1268760"/>
            <a:ext cx="691276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หลักประกันการรับเงินล่วงหน้า</a:t>
            </a:r>
          </a:p>
          <a:p>
            <a:pPr marL="266700"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ตามข้อ 91 วรรคสอง (การจ่ายค่าพัสดุล่วงหน้า)</a:t>
            </a:r>
          </a:p>
          <a:p>
            <a:pPr marL="266700"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ตามข้อ 130 วรรคหนึ่ง (การจ่ายค่าจ้างที่ปรึกษาล่วงหน้า)</a:t>
            </a:r>
            <a:endParaRPr lang="th-TH" dirty="0"/>
          </a:p>
        </p:txBody>
      </p:sp>
      <p:pic>
        <p:nvPicPr>
          <p:cNvPr id="6" name="Picture 5" descr="ปักหมุด.jpg">
            <a:hlinkClick r:id="" action="ppaction://noaction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089596"/>
            <a:ext cx="648072" cy="64807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131840" y="2852936"/>
            <a:ext cx="56703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เมื่อหน่วยงานของรัฐได้หักเงินที่จะจ่ายแต่ละครั้ง</a:t>
            </a:r>
          </a:p>
          <a:p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ที่จะใช้คืนเงินล่วงหน้าที่คู่สัญญาได้รับไปเป็นจำนวนเท่าใดแล้ว หรือ</a:t>
            </a:r>
          </a:p>
          <a:p>
            <a:pPr>
              <a:buFont typeface="Wingdings" pitchFamily="2" charset="2"/>
              <a:buChar char="Ø"/>
            </a:pP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นำหลักประกันมาวางเท่ากับมูลค่าของเงินที่ต้องหัก</a:t>
            </a:r>
            <a:endParaRPr lang="th-TH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8" name="Picture 7" descr="หักคืน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852936"/>
            <a:ext cx="2505075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1835696" y="3861048"/>
            <a:ext cx="432048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000"/>
              </a:lnSpc>
            </a:pPr>
            <a:r>
              <a:rPr lang="th-TH" sz="1200" b="1" dirty="0" smtClean="0">
                <a:solidFill>
                  <a:schemeClr val="tx1"/>
                </a:solidFill>
              </a:rPr>
              <a:t>ล่วงหน้า</a:t>
            </a:r>
            <a:endParaRPr lang="th-TH" sz="1200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35696" y="3284984"/>
            <a:ext cx="432048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000"/>
              </a:lnSpc>
            </a:pPr>
            <a:r>
              <a:rPr lang="th-TH" sz="1200" b="1" dirty="0" smtClean="0">
                <a:solidFill>
                  <a:schemeClr val="tx1"/>
                </a:solidFill>
              </a:rPr>
              <a:t>หักคืน</a:t>
            </a:r>
            <a:endParaRPr lang="th-TH" sz="12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5536" y="5067181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0225" lvl="2" indent="384175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คู่สัญญาสามารถขอคืนหลักประกันการรับเงินล่วงหน้าแต่บางส่วนได้ </a:t>
            </a:r>
          </a:p>
          <a:p>
            <a:pPr marL="530225" lvl="2" indent="384175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แต่ทั้งนี้ จะต้องระบุไว้เป็นเงื่อนไขในเอกสารเชิญชวนและในสัญญาด้วย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หนังสือค้ำ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800599">
            <a:off x="515289" y="3255227"/>
            <a:ext cx="1851515" cy="295249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33</a:t>
            </a:fld>
            <a:endParaRPr lang="th-TH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23528" y="194915"/>
            <a:ext cx="8496944" cy="641797"/>
          </a:xfrm>
          <a:prstGeom prst="rect">
            <a:avLst/>
          </a:prstGeom>
          <a:solidFill>
            <a:srgbClr val="CCFFFF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หลักประกันผลงานในการจ้างก่อสร้าง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5576" y="1340768"/>
            <a:ext cx="511256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ในการจ้างงานก่อสร้างที่หน่วยงานของรัฐกำหนดแบ่งการชำระเงินค่าจ้างออกเป็นงวด และ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มีความประสงค์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ให้มีการหักเงินประกันผลงานในแต่ละงวด</a:t>
            </a:r>
            <a:endParaRPr lang="th-TH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6" name="Picture 5" descr="ก่อสร้าง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160" y="1124744"/>
            <a:ext cx="2592288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Rectangle 6"/>
          <p:cNvSpPr/>
          <p:nvPr/>
        </p:nvSpPr>
        <p:spPr>
          <a:xfrm>
            <a:off x="2483768" y="3406348"/>
            <a:ext cx="61926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ให้กำหนดการหักเงินตามอัตราที่หน่วยงานของรัฐกำหนดของเงินที่ต้องจ่ายในงวดนั้นเพื่อเป็นหลักประกัน</a:t>
            </a:r>
          </a:p>
          <a:p>
            <a:pPr>
              <a:buFont typeface="Wingdings" pitchFamily="2" charset="2"/>
              <a:buChar char="Ø"/>
            </a:pPr>
            <a:r>
              <a:rPr lang="th-TH" sz="24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ในกรณีที่เงินประกันผลงานถูกหักไว้แล้วเป็นจำนวนไม่ต่ำกว่าอัตราที่หน่วยงานของรัฐกำหนด</a:t>
            </a:r>
          </a:p>
          <a:p>
            <a:pPr>
              <a:buFont typeface="Wingdings" pitchFamily="2" charset="2"/>
              <a:buChar char="Ø"/>
            </a:pPr>
            <a:r>
              <a:rPr lang="th-TH" sz="2400" b="1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คู่สัญญามีสิทธิที่จะขอเงินประกันผลงานคืน โดยคู่สัญญาจะต้องนำหนังสือ ค้ำประกันของธนาคาร หรือหนังสือค้ำประกันอิเล็กทรอนิกส์ของธนาคารภายในประเทศมาค้ำประกันแทนการหักเงิน โดยมีอายุการค้ำประกันตามที่ผู้ว่าจ้างจะกำหนดได้</a:t>
            </a:r>
            <a:endParaRPr lang="th-TH" sz="24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611560" y="260648"/>
            <a:ext cx="1152128" cy="1152128"/>
          </a:xfrm>
          <a:prstGeom prst="wedgeEllipseCallout">
            <a:avLst>
              <a:gd name="adj1" fmla="val 71599"/>
              <a:gd name="adj2" fmla="val -2250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173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ปักหมุ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941168"/>
            <a:ext cx="504056" cy="504056"/>
          </a:xfrm>
          <a:prstGeom prst="rect">
            <a:avLst/>
          </a:prstGeom>
        </p:spPr>
      </p:pic>
      <p:pic>
        <p:nvPicPr>
          <p:cNvPr id="8" name="Picture 7" descr="สัญญา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759940">
            <a:off x="6274878" y="2393803"/>
            <a:ext cx="2322027" cy="15452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43808" y="340072"/>
            <a:ext cx="5688632" cy="928688"/>
          </a:xfrm>
          <a:solidFill>
            <a:srgbClr val="CCFFFF"/>
          </a:solidFill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altLang="th-TH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การแก้ไขสัญญา</a:t>
            </a:r>
            <a:endParaRPr lang="th-TH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7523" name="Subtitle 2"/>
          <p:cNvSpPr>
            <a:spLocks noGrp="1"/>
          </p:cNvSpPr>
          <p:nvPr>
            <p:ph type="subTitle" idx="1"/>
          </p:nvPr>
        </p:nvSpPr>
        <p:spPr>
          <a:xfrm>
            <a:off x="827584" y="1440731"/>
            <a:ext cx="7704856" cy="3500437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l" eaLnBrk="1" hangingPunct="1">
              <a:buFont typeface="Wingdings" pitchFamily="2" charset="2"/>
              <a:buChar char="§"/>
            </a:pPr>
            <a:r>
              <a:rPr lang="th-TH" altLang="th-TH" sz="4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40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สัญญาที่ลงนามแล้ว แก้ไขไม่ได้  </a:t>
            </a:r>
            <a:r>
              <a:rPr lang="th-TH" alt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เว้นแต่</a:t>
            </a:r>
          </a:p>
          <a:p>
            <a:pPr marL="361950" lvl="1" algn="l" eaLnBrk="1" hangingPunct="1">
              <a:buFont typeface="Courier New" pitchFamily="49" charset="0"/>
              <a:buChar char="o"/>
            </a:pPr>
            <a:r>
              <a:rPr lang="th-TH" altLang="th-TH" sz="36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แก้ตามความเห็นสำนักงานอัยการสูงสุด</a:t>
            </a:r>
          </a:p>
          <a:p>
            <a:pPr marL="361950" lvl="1" algn="l" eaLnBrk="1" hangingPunct="1">
              <a:buFont typeface="Courier New" pitchFamily="49" charset="0"/>
              <a:buChar char="o"/>
            </a:pPr>
            <a:r>
              <a:rPr lang="th-TH" altLang="th-TH" sz="36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จำเป็น ไม่ทำให้เสียประโยชน์ </a:t>
            </a:r>
          </a:p>
          <a:p>
            <a:pPr marL="361950" lvl="1" algn="l" eaLnBrk="1" hangingPunct="1">
              <a:buFont typeface="Courier New" pitchFamily="49" charset="0"/>
              <a:buChar char="o"/>
            </a:pPr>
            <a:r>
              <a:rPr lang="th-TH" altLang="th-TH" sz="36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เพื่อประโยชน์แก่หน่วยงาน หรือ</a:t>
            </a:r>
          </a:p>
          <a:p>
            <a:pPr marL="361950" lvl="1" algn="l" eaLnBrk="1" hangingPunct="1"/>
            <a:r>
              <a:rPr lang="th-TH" altLang="th-TH" sz="36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ประโยชน์สาธารณะ</a:t>
            </a:r>
          </a:p>
          <a:p>
            <a:pPr marL="361950" lvl="1" algn="l" eaLnBrk="1" hangingPunct="1">
              <a:buFont typeface="Courier New" pitchFamily="49" charset="0"/>
              <a:buChar char="o"/>
            </a:pPr>
            <a:r>
              <a:rPr lang="th-TH" altLang="th-TH" sz="36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กรณีอื่นที่กำหนดในกฎกระทรวง</a:t>
            </a:r>
          </a:p>
          <a:p>
            <a:pPr algn="l" eaLnBrk="1" hangingPunct="1"/>
            <a:endParaRPr lang="th-TH" altLang="th-TH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7524" name="Subtitle 2"/>
          <p:cNvSpPr txBox="1">
            <a:spLocks/>
          </p:cNvSpPr>
          <p:nvPr/>
        </p:nvSpPr>
        <p:spPr bwMode="auto">
          <a:xfrm>
            <a:off x="319980" y="4929758"/>
            <a:ext cx="8572500" cy="12355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</a:pPr>
            <a:r>
              <a:rPr lang="th-TH" altLang="th-TH" sz="40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40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  </a:t>
            </a:r>
            <a:r>
              <a:rPr lang="th-TH" altLang="th-TH" sz="32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altLang="th-TH" sz="32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แก้ไขสัญญาที่เห็นว่าจะมีปัญหาในทางเสียประโยชน์หรือไม่</a:t>
            </a:r>
            <a:r>
              <a:rPr lang="th-TH" altLang="th-TH" sz="32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รัดกุมเพียงพอ</a:t>
            </a:r>
            <a:r>
              <a:rPr lang="th-TH" altLang="th-TH" sz="32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ให้ส่งสำนักงานอัยการสูงสุดพิจารณาให้ความเห็นชอบก่อน</a:t>
            </a:r>
          </a:p>
        </p:txBody>
      </p:sp>
      <p:pic>
        <p:nvPicPr>
          <p:cNvPr id="5" name="Picture 4" descr="ปักหมุ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412776"/>
            <a:ext cx="504056" cy="504056"/>
          </a:xfrm>
          <a:prstGeom prst="rect">
            <a:avLst/>
          </a:prstGeom>
        </p:spPr>
      </p:pic>
      <p:sp>
        <p:nvSpPr>
          <p:cNvPr id="9" name="คำบรรยายภาพแบบวงรี 3"/>
          <p:cNvSpPr/>
          <p:nvPr/>
        </p:nvSpPr>
        <p:spPr>
          <a:xfrm>
            <a:off x="1259632" y="72008"/>
            <a:ext cx="1440160" cy="1340768"/>
          </a:xfrm>
          <a:prstGeom prst="wedgeEllipseCallout">
            <a:avLst>
              <a:gd name="adj1" fmla="val 71222"/>
              <a:gd name="adj2" fmla="val 5545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มาตรา 97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68612" y="1124744"/>
            <a:ext cx="3562291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8547" name="Subtitle 2"/>
          <p:cNvSpPr>
            <a:spLocks noGrp="1"/>
          </p:cNvSpPr>
          <p:nvPr>
            <p:ph type="subTitle" idx="1"/>
          </p:nvPr>
        </p:nvSpPr>
        <p:spPr>
          <a:xfrm>
            <a:off x="611560" y="1556792"/>
            <a:ext cx="5904656" cy="2431157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 eaLnBrk="1" hangingPunct="1">
              <a:lnSpc>
                <a:spcPct val="110000"/>
              </a:lnSpc>
              <a:spcBef>
                <a:spcPts val="0"/>
              </a:spcBef>
              <a:buFont typeface="Courier New" pitchFamily="49" charset="0"/>
              <a:buChar char="o"/>
            </a:pP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การแก้ไขสัญญาหรือข้อตกลงต้องปฏิบัติตามกฎหมายว่าด้วยวิธีการงบประมาณหรือกฎหมายอื่นที่เกี่ยวข้อง</a:t>
            </a:r>
          </a:p>
          <a:p>
            <a:pPr algn="l" eaLnBrk="1" hangingPunct="1">
              <a:lnSpc>
                <a:spcPct val="110000"/>
              </a:lnSpc>
              <a:spcBef>
                <a:spcPts val="0"/>
              </a:spcBef>
              <a:buFont typeface="Courier New" pitchFamily="49" charset="0"/>
              <a:buChar char="o"/>
            </a:pP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หากจำเป็นต้องเพิ่มหรือลดวงเงิน หรือเพิ่มหรือลดระยะเวลาการส่งมอบหรือขยายเวลาในการทำงาน            ให้ตกลงไปพร้อมกัน</a:t>
            </a: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339752" y="412080"/>
            <a:ext cx="6408712" cy="928688"/>
          </a:xfrm>
          <a:solidFill>
            <a:srgbClr val="CCFFFF"/>
          </a:solidFill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altLang="th-TH" sz="54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การแก้ไขสัญญา</a:t>
            </a:r>
            <a:endParaRPr lang="th-TH" sz="54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691952" y="5229200"/>
            <a:ext cx="8056512" cy="118534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altLang="th-TH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การแก้ไขสัญญาหรือข้อตกลงเพื่อลดวงเงิน ผู้มีอำนาจอนุมัติสั่งซื้อสั่งจ้างเดิมเป็นผู้อนุมัติ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83568" y="3861048"/>
            <a:ext cx="8064896" cy="136815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alt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</a:t>
            </a:r>
            <a:r>
              <a:rPr kumimoji="0" lang="th-TH" alt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การแก้ไขสัญญาหรือข้อตกลงเพื่อเพิ่มวงเงิน เป็นผลให้ผู้มีอำนาจอนุมัติสั่งซื้อสั่งจ้างเปลี่ยนไป ต้องให้ผู้นั้นอนุมัติด้วย</a:t>
            </a:r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827584" y="188640"/>
            <a:ext cx="1440160" cy="1296144"/>
          </a:xfrm>
          <a:prstGeom prst="wedgeEllipseCallout">
            <a:avLst>
              <a:gd name="adj1" fmla="val 77128"/>
              <a:gd name="adj2" fmla="val 137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มาตรา 97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ลูกศร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443894">
            <a:off x="1492771" y="2132856"/>
            <a:ext cx="1927101" cy="1927101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500034" y="1285860"/>
            <a:ext cx="8280920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ต้อง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อยู่ภายในขอบข่าย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แห่งวัตถุประสงค์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เดิมของสัญญาหรือข้อตกลง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นั้น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ก่อนแก้ไขสัญญาหรือข้อตกลง หน่วยงาน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รัฐจะต้อง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พิจารณา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เปรียบเทียบ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611560" y="241268"/>
            <a:ext cx="6696744" cy="811468"/>
          </a:xfrm>
          <a:prstGeom prst="rect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4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แก้ไข</a:t>
            </a:r>
            <a:r>
              <a:rPr lang="th-TH" sz="4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สัญญาหรือข้อตกลง</a:t>
            </a:r>
            <a:endParaRPr lang="th-TH" sz="44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3779912" y="2208284"/>
            <a:ext cx="2232248" cy="42862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คุณภาพของพัสดุ </a:t>
            </a:r>
            <a:endParaRPr lang="th-TH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3779912" y="2636912"/>
            <a:ext cx="2592288" cy="57150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รายละเอียด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ของงาน </a:t>
            </a:r>
            <a:endParaRPr lang="th-TH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428596" y="4000504"/>
            <a:ext cx="8358246" cy="1643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5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ในกรณีที่เป็นการจัดซื้อจัดจ้างที่เกี่ยวกับความมั่นคงแข็งแรง หรืองานเทคนิคเฉพาะอย่าง จะต้องได้รับการรับรองจาก</a:t>
            </a:r>
            <a:r>
              <a:rPr lang="th-TH" sz="2500" b="1" u="sng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วิศวกร สถาปนิ</a:t>
            </a:r>
            <a:r>
              <a:rPr lang="th-TH" sz="25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กและ</a:t>
            </a:r>
            <a:r>
              <a:rPr lang="th-TH" sz="2500" b="1" u="sng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วิศวกรผู้ชำนาญการ </a:t>
            </a:r>
            <a:r>
              <a:rPr lang="th-TH" sz="25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sz="2500" b="1" u="sng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ผู้ทรงคุณวุฒิ</a:t>
            </a:r>
            <a:r>
              <a:rPr lang="th-TH" sz="25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ซึ่งรับผิดชอบ</a:t>
            </a:r>
            <a:r>
              <a:rPr lang="th-TH" sz="2500" b="1" dirty="0" smtClean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หรือสามารถ</a:t>
            </a:r>
            <a:r>
              <a:rPr lang="th-TH" sz="25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รับรอง คุณลักษณะเฉพาะ แบบและรายการของงานก่อสร้าง </a:t>
            </a:r>
            <a:r>
              <a:rPr lang="th-TH" sz="2500" b="1" dirty="0" smtClean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หรือ</a:t>
            </a:r>
            <a:r>
              <a:rPr lang="th-TH" sz="25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งานเทคนิคเฉพาะอย่างนั้น </a:t>
            </a:r>
            <a:r>
              <a:rPr lang="th-TH" sz="2500" b="1" dirty="0" smtClean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แล้วแต่กรณี</a:t>
            </a:r>
            <a:r>
              <a:rPr lang="th-TH" sz="25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ด้วย </a:t>
            </a: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428596" y="5589240"/>
            <a:ext cx="8429684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5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เมื่อ</a:t>
            </a:r>
            <a:r>
              <a:rPr lang="th-TH" sz="25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sz="2500" b="1" u="sng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มีอำนาจอนุมัติสั่งซื้อหรือสั่งจ้าง</a:t>
            </a:r>
            <a:r>
              <a:rPr lang="th-TH" sz="25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แล้วแต่กรณี ได้อนุมัติการแก้ไขสัญญาหรือข้อตกลงแล้ว </a:t>
            </a:r>
            <a:r>
              <a:rPr lang="th-TH" sz="2500" b="1" u="sng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ให้หัวหน้าหน่วยงานของรัฐเป็นผู้ลงนามในสัญญาหรือข้อตกลง</a:t>
            </a:r>
            <a:r>
              <a:rPr lang="th-TH" sz="25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ที่ได้แก้ไขนั้น </a:t>
            </a: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3801002" y="3290114"/>
            <a:ext cx="4587422" cy="64294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ราคา</a:t>
            </a:r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พัสดุหรืองานตาม</a:t>
            </a:r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สัญญาหรือข้อตกลง</a:t>
            </a:r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กับพัสดุที่</a:t>
            </a:r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จะทำการ</a:t>
            </a:r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แก้ไข</a:t>
            </a:r>
            <a:endParaRPr lang="th-TH" sz="26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z="2400" smtClean="0">
                <a:latin typeface="EucrosiaUPC" pitchFamily="18" charset="-34"/>
                <a:cs typeface="EucrosiaUPC" pitchFamily="18" charset="-34"/>
              </a:rPr>
              <a:pPr/>
              <a:t>36</a:t>
            </a:fld>
            <a:endParaRPr lang="th-TH" sz="2400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4" name="Picture 13" descr="ปักหมุด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6922926" flipV="1">
            <a:off x="3219467" y="2148475"/>
            <a:ext cx="527679" cy="527679"/>
          </a:xfrm>
          <a:prstGeom prst="rect">
            <a:avLst/>
          </a:prstGeom>
        </p:spPr>
      </p:pic>
      <p:pic>
        <p:nvPicPr>
          <p:cNvPr id="17" name="Picture 16" descr="ปักหมุด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6922926" flipV="1">
            <a:off x="3236614" y="2652531"/>
            <a:ext cx="527679" cy="527679"/>
          </a:xfrm>
          <a:prstGeom prst="rect">
            <a:avLst/>
          </a:prstGeom>
        </p:spPr>
      </p:pic>
      <p:pic>
        <p:nvPicPr>
          <p:cNvPr id="19" name="Picture 18" descr="ปักหมุด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6922926" flipV="1">
            <a:off x="3291474" y="3245742"/>
            <a:ext cx="527679" cy="527679"/>
          </a:xfrm>
          <a:prstGeom prst="rect">
            <a:avLst/>
          </a:prstGeom>
        </p:spPr>
      </p:pic>
      <p:sp>
        <p:nvSpPr>
          <p:cNvPr id="15" name="คำบรรยายภาพแบบวงรี 3"/>
          <p:cNvSpPr/>
          <p:nvPr/>
        </p:nvSpPr>
        <p:spPr>
          <a:xfrm>
            <a:off x="7452320" y="116632"/>
            <a:ext cx="1368152" cy="1224136"/>
          </a:xfrm>
          <a:prstGeom prst="wedgeEllipseCallout">
            <a:avLst>
              <a:gd name="adj1" fmla="val -77913"/>
              <a:gd name="adj2" fmla="val -518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ข้อ 165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3" name="Straight Connector 2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Rectangle 2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2" name="Straight Connector 2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Oval 1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16969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427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764704"/>
            <a:ext cx="7992888" cy="360039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37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467544" y="179929"/>
            <a:ext cx="8208912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การดำเนินการกรณีผู้ยื่นข้อเสนอหรือคู่สัญญาแปรสภาพนิติบุคคล</a:t>
            </a:r>
            <a:endParaRPr lang="th-TH" sz="3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17" name="Picture 16" descr="427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4389892"/>
            <a:ext cx="8064896" cy="1919428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38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467544" y="395953"/>
            <a:ext cx="8208912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การดำเนินการกรณีผู้ยื่นข้อเสนอหรือคู่สัญญาแปรสภาพนิติบุคคล</a:t>
            </a:r>
            <a:endParaRPr lang="th-TH" sz="3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13" name="Picture 12" descr="427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6024" y="1608475"/>
            <a:ext cx="8676456" cy="3848428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39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467544" y="404664"/>
            <a:ext cx="8208912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การดำเนินการกรณีผู้ยื่นข้อเสนอหรือคู่สัญญาแปรสภาพนิติบุคคล</a:t>
            </a:r>
            <a:endParaRPr lang="th-TH" sz="3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13" name="Picture 12" descr="427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196752"/>
            <a:ext cx="8424936" cy="1905743"/>
          </a:xfrm>
          <a:prstGeom prst="rect">
            <a:avLst/>
          </a:prstGeom>
        </p:spPr>
      </p:pic>
      <p:pic>
        <p:nvPicPr>
          <p:cNvPr id="14" name="Picture 13" descr="427-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3068960"/>
            <a:ext cx="8424936" cy="697771"/>
          </a:xfrm>
          <a:prstGeom prst="rect">
            <a:avLst/>
          </a:prstGeom>
        </p:spPr>
      </p:pic>
      <p:pic>
        <p:nvPicPr>
          <p:cNvPr id="16" name="Picture 15" descr="การงอก-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3933776"/>
            <a:ext cx="3528392" cy="2364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</a:t>
            </a:fld>
            <a:endParaRPr lang="th-TH"/>
          </a:p>
        </p:txBody>
      </p:sp>
      <p:pic>
        <p:nvPicPr>
          <p:cNvPr id="5" name="Picture 4" descr="อุธร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59" y="1655333"/>
            <a:ext cx="8160965" cy="3654854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755576" y="620688"/>
            <a:ext cx="7488832" cy="720080"/>
            <a:chOff x="944670" y="1"/>
            <a:chExt cx="1359595" cy="626645"/>
          </a:xfrm>
        </p:grpSpPr>
        <p:sp>
          <p:nvSpPr>
            <p:cNvPr id="7" name="Rectangle 6"/>
            <p:cNvSpPr/>
            <p:nvPr/>
          </p:nvSpPr>
          <p:spPr>
            <a:xfrm>
              <a:off x="944670" y="1"/>
              <a:ext cx="1359595" cy="62664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944670" y="1"/>
              <a:ext cx="1359595" cy="62664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1120" tIns="71120" rIns="71120" bIns="71120" numCol="1" spcCol="1270" anchor="b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Courier New" pitchFamily="49" charset="0"/>
                <a:buChar char="o"/>
              </a:pPr>
              <a:r>
                <a:rPr lang="th-TH" sz="3600" b="1" dirty="0" smtClean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ข้อยกเว้นให้ลงนามในสัญญาได้ โดยไม่ต้องรอ</a:t>
              </a:r>
              <a:r>
                <a:rPr lang="th-TH" sz="3600" b="1" i="0" kern="1200" dirty="0" smtClean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อุทธรณ์</a:t>
              </a:r>
              <a:endParaRPr lang="th-TH" sz="3600" b="1" i="0" kern="1200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40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467544" y="395953"/>
            <a:ext cx="8208912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การดำเนินการกรณีผู้ยื่นข้อเสนอหรือคู่สัญญาแปรสภาพนิติบุคคล</a:t>
            </a:r>
            <a:endParaRPr lang="th-TH" sz="3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13" name="Picture 12" descr="427-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8921" y="1268760"/>
            <a:ext cx="8471551" cy="4692997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ระบบคอ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890271">
            <a:off x="6723047" y="2499483"/>
            <a:ext cx="1796264" cy="10213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268064"/>
            <a:ext cx="7560840" cy="928688"/>
          </a:xfrm>
          <a:solidFill>
            <a:srgbClr val="CCFFFF"/>
          </a:solidFill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altLang="th-TH" sz="3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การเผยแพร่สาระสำคัญของสัญญาที่แก้ไข</a:t>
            </a:r>
            <a:endParaRPr lang="th-TH" sz="38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9571" name="Subtitle 2"/>
          <p:cNvSpPr>
            <a:spLocks noGrp="1"/>
          </p:cNvSpPr>
          <p:nvPr>
            <p:ph type="subTitle" idx="1"/>
          </p:nvPr>
        </p:nvSpPr>
        <p:spPr>
          <a:xfrm>
            <a:off x="971600" y="1789360"/>
            <a:ext cx="7776864" cy="2071688"/>
          </a:xfrm>
          <a:noFill/>
          <a:ln>
            <a:noFill/>
          </a:ln>
        </p:spPr>
        <p:txBody>
          <a:bodyPr/>
          <a:lstStyle/>
          <a:p>
            <a:pPr algn="l" eaLnBrk="1" hangingPunct="1">
              <a:buFont typeface="Courier New" pitchFamily="49" charset="0"/>
              <a:buChar char="o"/>
            </a:pPr>
            <a:r>
              <a:rPr lang="th-TH" altLang="th-TH" sz="34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ให้หน่วยงานเผยแพร่สาระสำคัญของสัญญาหรือข้อตกลง</a:t>
            </a:r>
            <a:br>
              <a:rPr lang="th-TH" altLang="th-TH" sz="34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34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  รวมทั้งการแก้ไขเปลี่ยนแปลงในระบบสารสนเทศ</a:t>
            </a:r>
            <a:br>
              <a:rPr lang="th-TH" altLang="th-TH" sz="34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34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  ของกรมบัญชีกลางและหน่วยงาน</a:t>
            </a:r>
          </a:p>
        </p:txBody>
      </p:sp>
      <p:sp>
        <p:nvSpPr>
          <p:cNvPr id="109572" name="Subtitle 2"/>
          <p:cNvSpPr txBox="1">
            <a:spLocks/>
          </p:cNvSpPr>
          <p:nvPr/>
        </p:nvSpPr>
        <p:spPr bwMode="auto">
          <a:xfrm>
            <a:off x="1835696" y="5229200"/>
            <a:ext cx="6984776" cy="12241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spcBef>
                <a:spcPct val="20000"/>
              </a:spcBef>
              <a:buFont typeface="Courier New" pitchFamily="49" charset="0"/>
              <a:buChar char="o"/>
            </a:pPr>
            <a:r>
              <a:rPr lang="th-TH" alt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วิธีการ</a:t>
            </a:r>
            <a:r>
              <a:rPr lang="th-TH" alt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และขั้นตอนการทำ</a:t>
            </a:r>
            <a:r>
              <a:rPr lang="th-TH" alt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สัญญาที่ไม่บัญญัติไว้ในหมวดนี้ </a:t>
            </a:r>
            <a:br>
              <a:rPr lang="th-TH" alt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ให้เป็นไปตามระเบียบที่รัฐมนตรี</a:t>
            </a:r>
            <a:r>
              <a:rPr lang="th-TH" alt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กำหนด</a:t>
            </a:r>
          </a:p>
        </p:txBody>
      </p:sp>
      <p:pic>
        <p:nvPicPr>
          <p:cNvPr id="7" name="Picture 6" descr="gprocu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3857581"/>
            <a:ext cx="4608512" cy="108358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คำบรรยายภาพแบบวงรี 3"/>
          <p:cNvSpPr/>
          <p:nvPr/>
        </p:nvSpPr>
        <p:spPr>
          <a:xfrm>
            <a:off x="7380312" y="188640"/>
            <a:ext cx="1440160" cy="1440160"/>
          </a:xfrm>
          <a:prstGeom prst="wedgeEllipseCallout">
            <a:avLst>
              <a:gd name="adj1" fmla="val -62409"/>
              <a:gd name="adj2" fmla="val -1748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มาตรา 98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395536" y="4797152"/>
            <a:ext cx="1440160" cy="1368152"/>
          </a:xfrm>
          <a:prstGeom prst="wedgeEllipseCallout">
            <a:avLst>
              <a:gd name="adj1" fmla="val 65314"/>
              <a:gd name="adj2" fmla="val 20246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มาตรา 99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1146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>
            <a:off x="1337641" y="-897478"/>
            <a:ext cx="6468718" cy="8496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4634896"/>
            <a:ext cx="7772400" cy="865806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พ.ร.บ. หมวด 10 ม.100-105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179512" y="260648"/>
            <a:ext cx="8784976" cy="6336703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2442119" y="2214554"/>
            <a:ext cx="4344459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5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การบริหารสัญญา</a:t>
            </a:r>
          </a:p>
          <a:p>
            <a:pPr algn="ctr"/>
            <a:r>
              <a:rPr lang="th-TH" sz="5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และการตรวจรับพัสดุ</a:t>
            </a:r>
            <a:endParaRPr lang="th-TH" sz="54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57252" y="5214950"/>
            <a:ext cx="7772400" cy="857256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ระเบียบฯ หมวด 6 ข้อ 175-189</a:t>
            </a:r>
          </a:p>
        </p:txBody>
      </p:sp>
      <p:sp>
        <p:nvSpPr>
          <p:cNvPr id="7" name="Pentagon 6"/>
          <p:cNvSpPr/>
          <p:nvPr/>
        </p:nvSpPr>
        <p:spPr>
          <a:xfrm>
            <a:off x="539552" y="1340768"/>
            <a:ext cx="3024336" cy="936104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ขั้นตอนที่ 8</a:t>
            </a:r>
            <a:endParaRPr lang="th-TH" sz="48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347864" y="1340768"/>
            <a:ext cx="792088" cy="936104"/>
          </a:xfrm>
          <a:prstGeom prst="chevron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7102903_Strateg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052736"/>
            <a:ext cx="5305772" cy="35371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24049"/>
            <a:ext cx="8496944" cy="928687"/>
          </a:xfrm>
          <a:solidFill>
            <a:srgbClr val="CCFFFF"/>
          </a:solidFill>
          <a:ln>
            <a:solidFill>
              <a:srgbClr val="008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altLang="th-TH" sz="4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การบริหารสัญญาและการตรวจรับพัสดุ</a:t>
            </a:r>
            <a:endParaRPr lang="th-TH" sz="40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507" name="Subtitle 2"/>
          <p:cNvSpPr>
            <a:spLocks noGrp="1"/>
          </p:cNvSpPr>
          <p:nvPr>
            <p:ph type="subTitle" idx="1"/>
          </p:nvPr>
        </p:nvSpPr>
        <p:spPr>
          <a:xfrm>
            <a:off x="755576" y="1124744"/>
            <a:ext cx="7848872" cy="2446337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การดำเนินการตามสัญญา ให้ผู้มีอำนาจแต่งตั้ง </a:t>
            </a:r>
            <a:br>
              <a:rPr lang="th-TH" alt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</a:t>
            </a:r>
            <a:r>
              <a:rPr lang="th-TH" alt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คณะกรรมการตรวจรับพัสดุ </a:t>
            </a:r>
            <a:r>
              <a:rPr lang="th-TH" alt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/>
            </a:r>
            <a:br>
              <a:rPr lang="th-TH" alt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                                            </a:t>
            </a:r>
            <a:r>
              <a:rPr lang="th-TH" alt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รับผิดชอบในการบริหาร </a:t>
            </a:r>
            <a:br>
              <a:rPr lang="th-TH" alt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                                    สัญญาและการตรวจรับพัสดุ</a:t>
            </a:r>
          </a:p>
          <a:p>
            <a:pPr algn="l" eaLnBrk="1" hangingPunct="1">
              <a:defRPr/>
            </a:pPr>
            <a:r>
              <a:rPr lang="th-TH" altLang="th-TH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                                                   </a:t>
            </a:r>
            <a:r>
              <a:rPr lang="th-TH" altLang="th-TH" sz="30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การจัดซื้อจัดจ้างวงเงิน</a:t>
            </a:r>
            <a:br>
              <a:rPr lang="th-TH" altLang="th-TH" sz="30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30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                                      เล็กน้อย จะแต่งตั้งบุคคลหนึ่ง</a:t>
            </a:r>
            <a:br>
              <a:rPr lang="th-TH" altLang="th-TH" sz="30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30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                                      บุคคลใดเป็นผู้ตรวจรับพัสดุก็ได้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 bwMode="auto">
          <a:xfrm>
            <a:off x="467544" y="4725144"/>
            <a:ext cx="8352928" cy="180020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 anchorCtr="0"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hangingPunct="1">
              <a:lnSpc>
                <a:spcPts val="2500"/>
              </a:lnSpc>
              <a:buFont typeface="Courier New" pitchFamily="49" charset="0"/>
              <a:buChar char="o"/>
              <a:defRPr/>
            </a:pPr>
            <a:r>
              <a:rPr lang="th-TH" altLang="th-TH" sz="2800" b="1" i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2800" b="1" i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ผู้รับผิดชอบการบริหารสัญญาและการตรวจรับพัสดุ</a:t>
            </a:r>
          </a:p>
          <a:p>
            <a:pPr algn="l" eaLnBrk="1" hangingPunct="1">
              <a:lnSpc>
                <a:spcPts val="2500"/>
              </a:lnSpc>
              <a:buFont typeface="Courier New" pitchFamily="49" charset="0"/>
              <a:buChar char="o"/>
              <a:defRPr/>
            </a:pPr>
            <a:r>
              <a:rPr lang="th-TH" altLang="th-TH" sz="2800" b="1" i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ซึ่ง</a:t>
            </a:r>
            <a:r>
              <a:rPr lang="th-TH" altLang="th-TH" sz="2800" b="1" i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ไม่ใช่</a:t>
            </a:r>
            <a:r>
              <a:rPr lang="th-TH" altLang="th-TH" sz="2800" b="1" i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ผู้ที่ได้รับแต่งตั้งให้ดำรงตำแหน่งที่ปฏิบัติงานเกี่ยวกับ</a:t>
            </a:r>
          </a:p>
          <a:p>
            <a:pPr algn="l" eaLnBrk="1" hangingPunct="1">
              <a:lnSpc>
                <a:spcPts val="2500"/>
              </a:lnSpc>
              <a:defRPr/>
            </a:pPr>
            <a:r>
              <a:rPr lang="th-TH" altLang="th-TH" sz="2800" b="1" i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การจัดซื้อจัดจ้าง หรือการบริหารพัสดุ</a:t>
            </a:r>
          </a:p>
          <a:p>
            <a:pPr algn="l" eaLnBrk="1" hangingPunct="1">
              <a:lnSpc>
                <a:spcPts val="2500"/>
              </a:lnSpc>
              <a:buFont typeface="Courier New" pitchFamily="49" charset="0"/>
              <a:buChar char="o"/>
              <a:defRPr/>
            </a:pPr>
            <a:r>
              <a:rPr lang="th-TH" altLang="th-TH" sz="28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ให้ได้รับค่าตอบแทนตามที่กระทรวงการคลังกำหนด</a:t>
            </a:r>
          </a:p>
        </p:txBody>
      </p:sp>
      <p:pic>
        <p:nvPicPr>
          <p:cNvPr id="7" name="Picture 6" descr="ปักหมุด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6922926" flipV="1">
            <a:off x="4891802" y="1980205"/>
            <a:ext cx="624937" cy="624937"/>
          </a:xfrm>
          <a:prstGeom prst="rect">
            <a:avLst/>
          </a:prstGeom>
        </p:spPr>
      </p:pic>
      <p:pic>
        <p:nvPicPr>
          <p:cNvPr id="8" name="Picture 7" descr="ปักหมุด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6922926" flipV="1">
            <a:off x="4891802" y="3060325"/>
            <a:ext cx="624937" cy="624937"/>
          </a:xfrm>
          <a:prstGeom prst="rect">
            <a:avLst/>
          </a:prstGeom>
        </p:spPr>
      </p:pic>
      <p:pic>
        <p:nvPicPr>
          <p:cNvPr id="9" name="รูปภาพ 8" descr="ค่าตอบแทน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64288" y="4761576"/>
            <a:ext cx="1622554" cy="1510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คำบรรยายภาพแบบวงรี 3"/>
          <p:cNvSpPr/>
          <p:nvPr/>
        </p:nvSpPr>
        <p:spPr>
          <a:xfrm>
            <a:off x="7308304" y="836712"/>
            <a:ext cx="1440160" cy="1368152"/>
          </a:xfrm>
          <a:prstGeom prst="wedgeEllipseCallout">
            <a:avLst>
              <a:gd name="adj1" fmla="val -43952"/>
              <a:gd name="adj2" fmla="val -5358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มาตรา 100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80920" cy="712664"/>
          </a:xfrm>
          <a:solidFill>
            <a:srgbClr val="CCFFF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altLang="th-TH" sz="4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การงด ลดค่าปรับ การขยายเวลา</a:t>
            </a:r>
            <a:endParaRPr lang="th-TH" sz="40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3668" name="TextBox 3"/>
          <p:cNvSpPr txBox="1">
            <a:spLocks noChangeArrowheads="1"/>
          </p:cNvSpPr>
          <p:nvPr/>
        </p:nvSpPr>
        <p:spPr bwMode="auto">
          <a:xfrm>
            <a:off x="539552" y="5085184"/>
            <a:ext cx="8064896" cy="52322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b="1" dirty="0" smtClean="0">
                <a:latin typeface="EucrosiaUPC" pitchFamily="18" charset="-34"/>
                <a:cs typeface="EucrosiaUPC" pitchFamily="18" charset="-34"/>
              </a:rPr>
              <a:t> ดุลพินิจ</a:t>
            </a:r>
            <a:r>
              <a:rPr lang="th-TH" altLang="th-TH" b="1" dirty="0">
                <a:latin typeface="EucrosiaUPC" pitchFamily="18" charset="-34"/>
                <a:cs typeface="EucrosiaUPC" pitchFamily="18" charset="-34"/>
              </a:rPr>
              <a:t>ของผู้มีอำนาจ </a:t>
            </a:r>
            <a:r>
              <a:rPr lang="th-TH" altLang="th-TH" b="1" dirty="0" smtClean="0">
                <a:latin typeface="EucrosiaUPC" pitchFamily="18" charset="-34"/>
                <a:cs typeface="EucrosiaUPC" pitchFamily="18" charset="-34"/>
              </a:rPr>
              <a:t>ที่จะพิจารณาตามจำนวนวันที่</a:t>
            </a:r>
            <a:r>
              <a:rPr lang="th-TH" altLang="th-TH" b="1" dirty="0">
                <a:latin typeface="EucrosiaUPC" pitchFamily="18" charset="-34"/>
                <a:cs typeface="EucrosiaUPC" pitchFamily="18" charset="-34"/>
              </a:rPr>
              <a:t>มีเหตุเกิดขึ้นจริง</a:t>
            </a:r>
          </a:p>
        </p:txBody>
      </p:sp>
      <p:sp>
        <p:nvSpPr>
          <p:cNvPr id="113669" name="TextBox 4"/>
          <p:cNvSpPr txBox="1">
            <a:spLocks noChangeArrowheads="1"/>
          </p:cNvSpPr>
          <p:nvPr/>
        </p:nvSpPr>
        <p:spPr bwMode="auto">
          <a:xfrm>
            <a:off x="539552" y="5733256"/>
            <a:ext cx="8064896" cy="5238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หลักเกณฑ์ </a:t>
            </a:r>
            <a:r>
              <a:rPr lang="th-TH" alt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วิธีการ เป็นไปตามระเบียบ</a:t>
            </a:r>
            <a:r>
              <a:rPr lang="th-TH" alt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ที่รัฐมนตรีกำหนด</a:t>
            </a:r>
            <a:endParaRPr lang="th-TH" alt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aphicFrame>
        <p:nvGraphicFramePr>
          <p:cNvPr id="6" name="ตัวแทนเนื้อหา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143792949"/>
              </p:ext>
            </p:extLst>
          </p:nvPr>
        </p:nvGraphicFramePr>
        <p:xfrm>
          <a:off x="611560" y="908720"/>
          <a:ext cx="8064896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คำบรรยายภาพแบบวงรี 3"/>
          <p:cNvSpPr/>
          <p:nvPr/>
        </p:nvSpPr>
        <p:spPr>
          <a:xfrm>
            <a:off x="7236296" y="548680"/>
            <a:ext cx="1440160" cy="1440160"/>
          </a:xfrm>
          <a:prstGeom prst="wedgeEllipseCallout">
            <a:avLst>
              <a:gd name="adj1" fmla="val -60194"/>
              <a:gd name="adj2" fmla="val -3635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มาตรา 102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ส่งจดหมาย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23235" y="2132856"/>
            <a:ext cx="2353221" cy="2736304"/>
          </a:xfrm>
          <a:prstGeom prst="rect">
            <a:avLst/>
          </a:prstGeom>
        </p:spPr>
      </p:pic>
      <p:sp>
        <p:nvSpPr>
          <p:cNvPr id="4" name="สี่เหลี่ยมผืนผ้ามุมมน 3"/>
          <p:cNvSpPr/>
          <p:nvPr/>
        </p:nvSpPr>
        <p:spPr>
          <a:xfrm>
            <a:off x="395536" y="2924944"/>
            <a:ext cx="8568952" cy="288032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354013"/>
            <a:r>
              <a:rPr lang="th-TH" sz="3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ให้หน่วยงานของ</a:t>
            </a:r>
            <a:r>
              <a:rPr lang="th-TH" sz="3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รัฐ</a:t>
            </a:r>
          </a:p>
          <a:p>
            <a:pPr indent="354013"/>
            <a:endParaRPr lang="th-TH" sz="1200" b="1" dirty="0" smtClean="0">
              <a:solidFill>
                <a:srgbClr val="008000"/>
              </a:solidFill>
              <a:latin typeface="EucrosiaUPC" pitchFamily="18" charset="-34"/>
              <a:cs typeface="EucrosiaUPC" pitchFamily="18" charset="-34"/>
            </a:endParaRPr>
          </a:p>
          <a:p>
            <a:pPr marL="361950" indent="-7938">
              <a:buFont typeface="Wingdings" pitchFamily="2" charset="2"/>
              <a:buChar char="Ø"/>
            </a:pPr>
            <a:r>
              <a:rPr lang="th-TH" sz="3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“แจ้ง</a:t>
            </a:r>
            <a:r>
              <a:rPr lang="th-TH" sz="3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การเรียก</a:t>
            </a:r>
            <a:r>
              <a:rPr lang="th-TH" sz="3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ค่าปรับ” </a:t>
            </a:r>
            <a:r>
              <a:rPr lang="th-TH" sz="3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ตาม</a:t>
            </a:r>
            <a:r>
              <a:rPr lang="th-TH" sz="3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สัญญาหรือ</a:t>
            </a:r>
            <a:r>
              <a:rPr lang="th-TH" sz="3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ข้อตกลง</a:t>
            </a:r>
          </a:p>
          <a:p>
            <a:pPr marL="361950" indent="-7938"/>
            <a:r>
              <a:rPr lang="th-TH" sz="3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จาก</a:t>
            </a:r>
            <a:r>
              <a:rPr lang="th-TH" sz="3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คู่สัญญาภายใน 7 วันทำการ นับถัดจาก </a:t>
            </a:r>
            <a:endParaRPr lang="th-TH" sz="3200" b="1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361950" indent="-7938"/>
            <a:r>
              <a:rPr lang="th-TH" sz="3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วัน</a:t>
            </a:r>
            <a:r>
              <a:rPr lang="th-TH" sz="3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ครบกำหนดส่ง</a:t>
            </a:r>
            <a:r>
              <a:rPr lang="th-TH" sz="3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มอบ</a:t>
            </a:r>
          </a:p>
          <a:p>
            <a:pPr marL="361950" indent="-7938"/>
            <a:endParaRPr lang="th-TH" sz="1200" b="1" dirty="0" smtClean="0">
              <a:solidFill>
                <a:srgbClr val="008000"/>
              </a:solidFill>
              <a:latin typeface="EucrosiaUPC" pitchFamily="18" charset="-34"/>
              <a:cs typeface="EucrosiaUPC" pitchFamily="18" charset="-34"/>
            </a:endParaRPr>
          </a:p>
          <a:p>
            <a:pPr marL="361950" indent="-7938">
              <a:buFont typeface="Wingdings" pitchFamily="2" charset="2"/>
              <a:buChar char="Ø"/>
            </a:pPr>
            <a:r>
              <a:rPr lang="th-TH" sz="32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เมื่อ</a:t>
            </a: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คู่สัญญาได้ส่งมอบพัสดุ </a:t>
            </a: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ให้</a:t>
            </a: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หน่วยงานของรัฐ</a:t>
            </a:r>
            <a:endParaRPr lang="th-TH" sz="32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indent="354013"/>
            <a:r>
              <a:rPr lang="th-TH" sz="3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“บอก</a:t>
            </a:r>
            <a:r>
              <a:rPr lang="th-TH" sz="3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สงวนสิทธิ์การเรียก</a:t>
            </a:r>
            <a:r>
              <a:rPr lang="th-TH" sz="3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ค่าปรับ” </a:t>
            </a: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ในขณะที่รับมอบพัสดุนั้นด้วย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467544" y="1556792"/>
            <a:ext cx="8280920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1950" indent="-7938">
              <a:buFont typeface="Courier New" pitchFamily="49" charset="0"/>
              <a:buChar char="o"/>
            </a:pPr>
            <a:r>
              <a:rPr lang="th-TH" sz="3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</a:t>
            </a:r>
            <a:r>
              <a:rPr lang="th-TH" sz="3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ที่สัญญาหรือข้อตกลงได้</a:t>
            </a:r>
            <a:r>
              <a:rPr lang="th-TH" sz="3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ครบกำหนด</a:t>
            </a:r>
            <a:r>
              <a:rPr lang="th-TH" sz="3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ส่งมอบแล้ว </a:t>
            </a:r>
            <a:r>
              <a:rPr lang="th-TH" sz="3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  มีค่าปรับเกิดขึ้น</a:t>
            </a:r>
            <a:endParaRPr lang="th-TH" sz="3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45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มุมมน 2"/>
          <p:cNvSpPr/>
          <p:nvPr/>
        </p:nvSpPr>
        <p:spPr>
          <a:xfrm>
            <a:off x="539552" y="266348"/>
            <a:ext cx="8208912" cy="1002412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การแจ้งการเรียกค่าปรับ</a:t>
            </a:r>
          </a:p>
          <a:p>
            <a:pPr algn="ctr"/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การสงวนสิทธิการเรียกค่าปรับ</a:t>
            </a:r>
            <a:endParaRPr lang="th-TH" sz="36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7308304" y="404664"/>
            <a:ext cx="1143008" cy="1144148"/>
          </a:xfrm>
          <a:prstGeom prst="wedgeEllipseCallout">
            <a:avLst>
              <a:gd name="adj1" fmla="val -76627"/>
              <a:gd name="adj2" fmla="val -1075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181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Cloud Callout 10"/>
          <p:cNvSpPr/>
          <p:nvPr/>
        </p:nvSpPr>
        <p:spPr>
          <a:xfrm>
            <a:off x="4499992" y="2132856"/>
            <a:ext cx="1224136" cy="792088"/>
          </a:xfrm>
          <a:prstGeom prst="cloudCallout">
            <a:avLst>
              <a:gd name="adj1" fmla="val 101512"/>
              <a:gd name="adj2" fmla="val 29687"/>
            </a:avLst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แจ้งปรับ</a:t>
            </a:r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62725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467544" y="980728"/>
            <a:ext cx="8568952" cy="259228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การงด หรือ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ลดค่าปรับให้แก่คู่สัญญา หรือการขยาย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เวลาทำการ               ตาม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สัญญา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หรือข้อตกลง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ตามมาตรา 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102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ใน</a:t>
            </a:r>
            <a:r>
              <a:rPr lang="th-TH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กรณีที่มีเหตุเกิดจากความผิดหรือความบกพร่องของคู่สัญญา หรือเหตุสุดวิสัย หรือ เกิดจากพฤติการณ์อันหนึ่งอันใดที่คู่สัญญาไม่ต้องรับผิดตามกฎหมาย หรือเหตุอื่นตามที่</a:t>
            </a:r>
            <a:r>
              <a:rPr 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กำหนด</a:t>
            </a:r>
            <a:r>
              <a:rPr lang="th-TH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ในกฎกระทรวง </a:t>
            </a:r>
            <a:r>
              <a:rPr 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ทำให้</a:t>
            </a:r>
            <a:r>
              <a:rPr lang="th-TH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คู่สัญญาไม่สามารถส่งมอบสิ่งของหรืองานตามเงื่อนไข</a:t>
            </a:r>
            <a:r>
              <a:rPr 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และกำหนดเวลา</a:t>
            </a:r>
            <a:r>
              <a:rPr lang="th-TH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แห่งสัญญา</a:t>
            </a:r>
            <a:r>
              <a:rPr 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ได้</a:t>
            </a:r>
            <a:endParaRPr lang="th-TH" b="1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226328" y="3501008"/>
            <a:ext cx="8712968" cy="2999602"/>
          </a:xfrm>
          <a:prstGeom prst="round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itchFamily="2" charset="2"/>
              <a:buChar char="Ø"/>
            </a:pPr>
            <a:r>
              <a:rPr lang="th-TH" sz="25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ให้หน่วยงานของรัฐ ระบุไว้ในสัญญาหรือ</a:t>
            </a:r>
            <a:r>
              <a:rPr lang="th-TH" sz="25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ข้อตกลง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th-TH" sz="25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กำหนดให้</a:t>
            </a:r>
            <a:r>
              <a:rPr lang="th-TH" sz="25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คู่สัญญาต้องแจ้งเหตุดังกล่าวให้หน่วยงานของรัฐทราบภายใน </a:t>
            </a:r>
            <a:r>
              <a:rPr lang="en-US" sz="25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15</a:t>
            </a:r>
            <a:r>
              <a:rPr lang="th-TH" sz="25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วัน </a:t>
            </a:r>
            <a:r>
              <a:rPr lang="th-TH" sz="25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นับถัดจากวันที่เหตุนั้นได้สิ้นสุดลง หรือตามที่กำหนดในกฎกระทรวง </a:t>
            </a:r>
            <a:endParaRPr lang="th-TH" sz="2500" b="1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th-TH" sz="25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หาก</a:t>
            </a:r>
            <a:r>
              <a:rPr lang="th-TH" sz="25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มิได้แจ้งภายในเวลาที่กำหนด คู่สัญญาจะยกมากล่าวอ้างเพื่อของดหรือลดค่าปรับ หรือขอขยายเวลาในภายหลัง</a:t>
            </a:r>
            <a:r>
              <a:rPr lang="th-TH" sz="25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มิได้</a:t>
            </a:r>
          </a:p>
          <a:p>
            <a:r>
              <a:rPr lang="th-TH" sz="2500" b="1" u="sng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</a:t>
            </a:r>
            <a:r>
              <a:rPr lang="th-TH" sz="2500" b="1" u="sng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ว้นแต่ กรณี</a:t>
            </a:r>
            <a:r>
              <a:rPr lang="th-TH" sz="2500" b="1" u="sng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เหตุเกิด</a:t>
            </a:r>
            <a:r>
              <a:rPr lang="th-TH" sz="2500" b="1" u="sng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จากความผิด</a:t>
            </a:r>
            <a:r>
              <a:rPr lang="th-TH" sz="2500" b="1" u="sng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หรือความบกพร่องของหน่วยงานของ</a:t>
            </a:r>
            <a:r>
              <a:rPr lang="th-TH" sz="25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รัฐซึ่งมีหลักฐานชัดแจ้ง หรือหน่วยงานของรัฐทราบดีอยู่แล้ว</a:t>
            </a:r>
            <a:r>
              <a:rPr lang="th-TH" sz="25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ตั้งแต่ต้น</a:t>
            </a:r>
            <a:endParaRPr lang="th-TH" sz="25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46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5"/>
          <p:cNvSpPr/>
          <p:nvPr/>
        </p:nvSpPr>
        <p:spPr>
          <a:xfrm>
            <a:off x="251520" y="188640"/>
            <a:ext cx="8676456" cy="72008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การงด หรือลดค่าปรับ หรือการขยายเวลาทำการ </a:t>
            </a:r>
            <a:endParaRPr lang="th-TH" sz="36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7812360" y="692696"/>
            <a:ext cx="1071570" cy="1008112"/>
          </a:xfrm>
          <a:prstGeom prst="wedgeEllipseCallout">
            <a:avLst>
              <a:gd name="adj1" fmla="val -50891"/>
              <a:gd name="adj2" fmla="val -4724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182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90235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47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539552" y="260648"/>
            <a:ext cx="8136904" cy="584775"/>
          </a:xfrm>
          <a:prstGeom prst="rect">
            <a:avLst/>
          </a:prstGeom>
          <a:solidFill>
            <a:srgbClr val="CCFFFF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แนววินิจฉัย กรณีการงดหรือลดค่าปรับ และการขยายเวลาทำการ</a:t>
            </a:r>
            <a:endParaRPr lang="th-TH" sz="3200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55576" y="1810923"/>
            <a:ext cx="2376264" cy="1258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เหตุเกิดจากความผิด ความบกพร่องของราชการ</a:t>
            </a:r>
            <a:endParaRPr lang="th-TH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27584" y="3419780"/>
            <a:ext cx="223224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ราชการผู้ว่าจ้าง และราชการอื่นด้วย</a:t>
            </a:r>
            <a:endParaRPr lang="th-TH" b="1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51522" y="1988840"/>
            <a:ext cx="141256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เหตุสุดวิสัย</a:t>
            </a:r>
            <a:endParaRPr lang="th-TH" sz="30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07904" y="3284984"/>
            <a:ext cx="1917512" cy="8733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ให้พิจารณาตาม</a:t>
            </a:r>
          </a:p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ป.</a:t>
            </a:r>
            <a:r>
              <a:rPr lang="th-TH" b="1" dirty="0" err="1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พ.พ.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มาตรา 8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30416" y="1882931"/>
            <a:ext cx="2718048" cy="1258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เหตุเกิดจากพฤติการณ์  ที่คู่สัญญาไม่ต้องรับผิดตามกฎหมาย</a:t>
            </a:r>
            <a:endParaRPr lang="th-TH" dirty="0">
              <a:solidFill>
                <a:srgbClr val="0000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287915" y="3429000"/>
            <a:ext cx="2244525" cy="8733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ให้พิจารณาตาม</a:t>
            </a:r>
          </a:p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ป.</a:t>
            </a:r>
            <a:r>
              <a:rPr lang="th-TH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พ.พ.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มาตรา 205</a:t>
            </a:r>
            <a:endParaRPr lang="th-TH" dirty="0">
              <a:solidFill>
                <a:srgbClr val="0000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5536" y="4635133"/>
            <a:ext cx="35283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550" lvl="2" algn="ctr"/>
            <a:r>
              <a:rPr lang="th-TH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ใช้ในกรณียังไม่ครบกำหนดสัญญาและยังไม่มีค่าปรับเกิดขึ้น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211960" y="4635133"/>
            <a:ext cx="43924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550" lvl="2" algn="ctr"/>
            <a:r>
              <a:rPr lang="th-TH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ใช้ในกรณีเลยกำหนดสัญญา</a:t>
            </a:r>
          </a:p>
          <a:p>
            <a:pPr marL="82550" lvl="2" algn="ctr"/>
            <a:r>
              <a:rPr lang="th-TH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และมีค่าปรับเกิดขึ้นแล้ว</a:t>
            </a:r>
            <a:endParaRPr lang="th-TH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2" name="32-Point Star 11"/>
          <p:cNvSpPr/>
          <p:nvPr/>
        </p:nvSpPr>
        <p:spPr>
          <a:xfrm>
            <a:off x="4283968" y="1124744"/>
            <a:ext cx="720079" cy="720080"/>
          </a:xfrm>
          <a:prstGeom prst="star32">
            <a:avLst/>
          </a:prstGeom>
          <a:solidFill>
            <a:srgbClr val="FFC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</a:t>
            </a:r>
            <a:endParaRPr lang="th-TH" sz="4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32-Point Star 12"/>
          <p:cNvSpPr/>
          <p:nvPr/>
        </p:nvSpPr>
        <p:spPr>
          <a:xfrm>
            <a:off x="1547664" y="1052736"/>
            <a:ext cx="720080" cy="720080"/>
          </a:xfrm>
          <a:prstGeom prst="star32">
            <a:avLst/>
          </a:prstGeom>
          <a:solidFill>
            <a:srgbClr val="FFFF0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1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32-Point Star 13"/>
          <p:cNvSpPr/>
          <p:nvPr/>
        </p:nvSpPr>
        <p:spPr>
          <a:xfrm>
            <a:off x="7092280" y="1124745"/>
            <a:ext cx="732050" cy="720079"/>
          </a:xfrm>
          <a:prstGeom prst="star32">
            <a:avLst/>
          </a:prstGeom>
          <a:solidFill>
            <a:srgbClr val="66FFFF"/>
          </a:solidFill>
          <a:ln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3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67544" y="5517232"/>
            <a:ext cx="8136904" cy="95410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82550" lvl="2"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ต้องเป็นเหตุที่มีส่วนสัมพันธ์กับการทำงาน และส่งผลกระทบโดยตรง</a:t>
            </a:r>
          </a:p>
          <a:p>
            <a:pPr marL="82550" lvl="2"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ทำให้ไม่อาจส่งมอบงานตามกำหนดเวลาได้</a:t>
            </a:r>
          </a:p>
        </p:txBody>
      </p:sp>
      <p:sp>
        <p:nvSpPr>
          <p:cNvPr id="16" name="Down Arrow 15"/>
          <p:cNvSpPr/>
          <p:nvPr/>
        </p:nvSpPr>
        <p:spPr>
          <a:xfrm>
            <a:off x="1691680" y="2996952"/>
            <a:ext cx="432048" cy="36004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7" name="Down Arrow 16"/>
          <p:cNvSpPr/>
          <p:nvPr/>
        </p:nvSpPr>
        <p:spPr>
          <a:xfrm>
            <a:off x="4427984" y="2708920"/>
            <a:ext cx="432048" cy="432048"/>
          </a:xfrm>
          <a:prstGeom prst="downArrow">
            <a:avLst/>
          </a:prstGeom>
          <a:solidFill>
            <a:srgbClr val="FF66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Down Arrow 17"/>
          <p:cNvSpPr/>
          <p:nvPr/>
        </p:nvSpPr>
        <p:spPr>
          <a:xfrm>
            <a:off x="7236296" y="3068960"/>
            <a:ext cx="432048" cy="432048"/>
          </a:xfrm>
          <a:prstGeom prst="downArrow">
            <a:avLst/>
          </a:prstGeom>
          <a:solidFill>
            <a:srgbClr val="00B0F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Down Arrow 18"/>
          <p:cNvSpPr/>
          <p:nvPr/>
        </p:nvSpPr>
        <p:spPr>
          <a:xfrm>
            <a:off x="1691680" y="4221088"/>
            <a:ext cx="432048" cy="36004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0" name="Down Arrow 19"/>
          <p:cNvSpPr/>
          <p:nvPr/>
        </p:nvSpPr>
        <p:spPr>
          <a:xfrm rot="18870104">
            <a:off x="4592741" y="4224373"/>
            <a:ext cx="432048" cy="526846"/>
          </a:xfrm>
          <a:prstGeom prst="downArrow">
            <a:avLst/>
          </a:prstGeom>
          <a:solidFill>
            <a:srgbClr val="FF66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1" name="Down Arrow 20"/>
          <p:cNvSpPr/>
          <p:nvPr/>
        </p:nvSpPr>
        <p:spPr>
          <a:xfrm>
            <a:off x="7236296" y="4221088"/>
            <a:ext cx="432048" cy="432048"/>
          </a:xfrm>
          <a:prstGeom prst="downArrow">
            <a:avLst/>
          </a:prstGeom>
          <a:solidFill>
            <a:srgbClr val="00B0F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22" name="Group 2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7" name="Straight Connector 2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8" name="Rectangle 2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9" name="Rectangle 2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6" name="Straight Connector 2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Oval 2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35EA1B-9C69-4B2D-9DE8-5AE19BBE57E9}" type="slidenum">
              <a:rPr lang="en-US" b="1" smtClean="0">
                <a:latin typeface="EucrosiaUPC" pitchFamily="18" charset="-34"/>
                <a:cs typeface="EucrosiaUPC" pitchFamily="18" charset="-34"/>
              </a:rPr>
              <a:pPr>
                <a:defRPr/>
              </a:pPr>
              <a:t>48</a:t>
            </a:fld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6" name="ตัวเชื่อมต่อตรง 5"/>
          <p:cNvCxnSpPr/>
          <p:nvPr/>
        </p:nvCxnSpPr>
        <p:spPr>
          <a:xfrm>
            <a:off x="457200" y="4953000"/>
            <a:ext cx="82296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สี่เหลี่ยมมุมมน 6"/>
          <p:cNvSpPr/>
          <p:nvPr/>
        </p:nvSpPr>
        <p:spPr>
          <a:xfrm>
            <a:off x="457200" y="4419600"/>
            <a:ext cx="914400" cy="304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ลงนาม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วงรี 10"/>
          <p:cNvSpPr/>
          <p:nvPr/>
        </p:nvSpPr>
        <p:spPr>
          <a:xfrm>
            <a:off x="381000" y="4876800"/>
            <a:ext cx="152400" cy="152400"/>
          </a:xfrm>
          <a:prstGeom prst="ellipse">
            <a:avLst/>
          </a:prstGeom>
          <a:solidFill>
            <a:srgbClr val="00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วงรี 11"/>
          <p:cNvSpPr/>
          <p:nvPr/>
        </p:nvSpPr>
        <p:spPr>
          <a:xfrm>
            <a:off x="4648200" y="4876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สี่เหลี่ยมมุมมน 12"/>
          <p:cNvSpPr/>
          <p:nvPr/>
        </p:nvSpPr>
        <p:spPr>
          <a:xfrm>
            <a:off x="1981200" y="5410200"/>
            <a:ext cx="1371600" cy="304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ขยายเวลา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สี่เหลี่ยมมุมมน 13"/>
          <p:cNvSpPr/>
          <p:nvPr/>
        </p:nvSpPr>
        <p:spPr>
          <a:xfrm>
            <a:off x="6172200" y="5410200"/>
            <a:ext cx="1676400" cy="304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งด / ลดค่าปรับ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15" name="ตัวเชื่อมต่อตรง 14"/>
          <p:cNvCxnSpPr/>
          <p:nvPr/>
        </p:nvCxnSpPr>
        <p:spPr>
          <a:xfrm>
            <a:off x="609600" y="1442120"/>
            <a:ext cx="82296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สี่เหลี่ยมมุมมน 15"/>
          <p:cNvSpPr/>
          <p:nvPr/>
        </p:nvSpPr>
        <p:spPr>
          <a:xfrm>
            <a:off x="457200" y="908720"/>
            <a:ext cx="914400" cy="304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ลงนาม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สี่เหลี่ยมมุมมน 16"/>
          <p:cNvSpPr/>
          <p:nvPr/>
        </p:nvSpPr>
        <p:spPr>
          <a:xfrm>
            <a:off x="4191000" y="908720"/>
            <a:ext cx="1447800" cy="304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ครบกำหนด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วงรี 17"/>
          <p:cNvSpPr/>
          <p:nvPr/>
        </p:nvSpPr>
        <p:spPr>
          <a:xfrm>
            <a:off x="4800600" y="1340768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สี่เหลี่ยมมุมมน 18"/>
          <p:cNvSpPr/>
          <p:nvPr/>
        </p:nvSpPr>
        <p:spPr>
          <a:xfrm>
            <a:off x="3429000" y="1899320"/>
            <a:ext cx="3048000" cy="381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แก้ไขเปลี่ยนแปลงสัญญา</a:t>
            </a:r>
            <a:endParaRPr lang="th-TH" sz="2400" b="1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วงรี 20"/>
          <p:cNvSpPr/>
          <p:nvPr/>
        </p:nvSpPr>
        <p:spPr>
          <a:xfrm>
            <a:off x="457200" y="1340768"/>
            <a:ext cx="152400" cy="152400"/>
          </a:xfrm>
          <a:prstGeom prst="ellipse">
            <a:avLst/>
          </a:prstGeom>
          <a:solidFill>
            <a:srgbClr val="00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2" name="สี่เหลี่ยมมุมมน 21"/>
          <p:cNvSpPr/>
          <p:nvPr/>
        </p:nvSpPr>
        <p:spPr>
          <a:xfrm>
            <a:off x="4038600" y="4419600"/>
            <a:ext cx="1447800" cy="304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ครบกำหนด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24" name="ลูกศรเชื่อมต่อแบบตรง 23"/>
          <p:cNvCxnSpPr/>
          <p:nvPr/>
        </p:nvCxnSpPr>
        <p:spPr>
          <a:xfrm>
            <a:off x="6324600" y="2051720"/>
            <a:ext cx="2438400" cy="1588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ลูกศรเชื่อมต่อแบบตรง 25"/>
          <p:cNvCxnSpPr/>
          <p:nvPr/>
        </p:nvCxnSpPr>
        <p:spPr>
          <a:xfrm rot="10800000">
            <a:off x="609600" y="2051720"/>
            <a:ext cx="2971800" cy="1588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ลูกศรเชื่อมต่อแบบตรง 27"/>
          <p:cNvCxnSpPr>
            <a:stCxn id="13" idx="1"/>
          </p:cNvCxnSpPr>
          <p:nvPr/>
        </p:nvCxnSpPr>
        <p:spPr>
          <a:xfrm rot="10800000">
            <a:off x="533400" y="5562600"/>
            <a:ext cx="1447800" cy="1588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0" name="ลูกศรเชื่อมต่อแบบตรง 29"/>
          <p:cNvCxnSpPr/>
          <p:nvPr/>
        </p:nvCxnSpPr>
        <p:spPr>
          <a:xfrm>
            <a:off x="3200400" y="5562600"/>
            <a:ext cx="1371600" cy="1588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2" name="ลูกศรเชื่อมต่อแบบตรง 31"/>
          <p:cNvCxnSpPr>
            <a:stCxn id="14" idx="1"/>
          </p:cNvCxnSpPr>
          <p:nvPr/>
        </p:nvCxnSpPr>
        <p:spPr>
          <a:xfrm rot="10800000">
            <a:off x="4876800" y="5562600"/>
            <a:ext cx="1295400" cy="1588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6" name="ลูกศรเชื่อมต่อแบบตรง 35"/>
          <p:cNvCxnSpPr>
            <a:stCxn id="14" idx="3"/>
          </p:cNvCxnSpPr>
          <p:nvPr/>
        </p:nvCxnSpPr>
        <p:spPr>
          <a:xfrm>
            <a:off x="7848600" y="5562600"/>
            <a:ext cx="762000" cy="1588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9" name="สามเหลี่ยมหน้าจั่ว 38"/>
          <p:cNvSpPr/>
          <p:nvPr/>
        </p:nvSpPr>
        <p:spPr>
          <a:xfrm>
            <a:off x="4648200" y="5410200"/>
            <a:ext cx="1524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4" name="สี่เหลี่ยมมุมมน 43"/>
          <p:cNvSpPr/>
          <p:nvPr/>
        </p:nvSpPr>
        <p:spPr>
          <a:xfrm>
            <a:off x="762000" y="5733256"/>
            <a:ext cx="3657600" cy="685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i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คู่สัญญาต้องขอ </a:t>
            </a:r>
            <a:r>
              <a:rPr lang="th-TH" sz="2400" b="1" i="1" u="sng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sz="2400" b="1" i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ผู้มีอำนาจอนุมัติภายในวันครบกำหนด</a:t>
            </a:r>
            <a:endParaRPr lang="th-TH" sz="2400" b="1" i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5" name="สี่เหลี่ยมมุมมน 44"/>
          <p:cNvSpPr/>
          <p:nvPr/>
        </p:nvSpPr>
        <p:spPr>
          <a:xfrm>
            <a:off x="395536" y="2743200"/>
            <a:ext cx="5328592" cy="9906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900" b="1" dirty="0" smtClean="0">
                <a:latin typeface="EucrosiaUPC" pitchFamily="18" charset="-34"/>
                <a:cs typeface="EucrosiaUPC" pitchFamily="18" charset="-34"/>
              </a:rPr>
              <a:t>เปรียบเทียบการแก้ไขเปลี่ยนแปลงสัญญา</a:t>
            </a:r>
          </a:p>
          <a:p>
            <a:pPr algn="ctr"/>
            <a:r>
              <a:rPr lang="th-TH" sz="2900" b="1" dirty="0" smtClean="0">
                <a:latin typeface="EucrosiaUPC" pitchFamily="18" charset="-34"/>
                <a:cs typeface="EucrosiaUPC" pitchFamily="18" charset="-34"/>
              </a:rPr>
              <a:t>กับการขยายเวลาทำการ การงดหรือลดค่าปรับ</a:t>
            </a:r>
            <a:endParaRPr lang="th-TH" sz="29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6" name="ลูกศรลง 45"/>
          <p:cNvSpPr/>
          <p:nvPr/>
        </p:nvSpPr>
        <p:spPr>
          <a:xfrm>
            <a:off x="7300664" y="2743200"/>
            <a:ext cx="1447800" cy="1143000"/>
          </a:xfrm>
          <a:prstGeom prst="downArrow">
            <a:avLst/>
          </a:prstGeom>
          <a:solidFill>
            <a:srgbClr val="CC99FF"/>
          </a:solidFill>
          <a:ln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ข้อ</a:t>
            </a:r>
          </a:p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182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8" name="ลูกศรขึ้น 47"/>
          <p:cNvSpPr/>
          <p:nvPr/>
        </p:nvSpPr>
        <p:spPr>
          <a:xfrm>
            <a:off x="5784304" y="2667000"/>
            <a:ext cx="1524000" cy="1143000"/>
          </a:xfrm>
          <a:prstGeom prst="up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ข้อ 165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9" name="สี่เหลี่ยมมุมมน 43"/>
          <p:cNvSpPr/>
          <p:nvPr/>
        </p:nvSpPr>
        <p:spPr>
          <a:xfrm>
            <a:off x="5868144" y="332656"/>
            <a:ext cx="3024336" cy="10081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200" b="1" i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เปลี่ยนแปลงแก้ไขได้แม้ล่วงเลยวันครบกำหนดสัญญา แต่ต้องยังมิได้ตรวจรับงานงวดสุดท้าย</a:t>
            </a:r>
            <a:endParaRPr lang="th-TH" sz="2200" b="1" i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8" name="Straight Connector 3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0" name="Rectangle 3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41" name="Rectangle 4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7" name="Straight Connector 3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Oval 3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49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Picture 10" descr="102(2)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045716"/>
            <a:ext cx="7848872" cy="3895452"/>
          </a:xfrm>
          <a:prstGeom prst="rect">
            <a:avLst/>
          </a:prstGeom>
        </p:spPr>
      </p:pic>
      <p:pic>
        <p:nvPicPr>
          <p:cNvPr id="12" name="Picture 11" descr="102(2)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4941168"/>
            <a:ext cx="8102932" cy="132892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39552" y="188641"/>
            <a:ext cx="8136904" cy="873316"/>
          </a:xfrm>
          <a:prstGeom prst="rect">
            <a:avLst/>
          </a:prstGeom>
          <a:solidFill>
            <a:srgbClr val="CCFFFF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ซ้อมความเข้าใจเกี่ยวกับการงดหรือลดค่าปรับ และการขยายเวลาทำการ</a:t>
            </a:r>
          </a:p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ตามมาตรา 102 วรรคหนึ่ง (2) กรณีเหตุอุทกภัย</a:t>
            </a:r>
            <a:endParaRPr lang="th-TH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</a:t>
            </a:fld>
            <a:endParaRPr lang="th-TH"/>
          </a:p>
        </p:txBody>
      </p:sp>
      <p:pic>
        <p:nvPicPr>
          <p:cNvPr id="5" name="Picture 4" descr="อุธร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6180" y="1556792"/>
            <a:ext cx="8424292" cy="3143250"/>
          </a:xfrm>
          <a:prstGeom prst="rect">
            <a:avLst/>
          </a:prstGeom>
        </p:spPr>
      </p:pic>
      <p:pic>
        <p:nvPicPr>
          <p:cNvPr id="6" name="Picture 5" descr="อุธร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4653136"/>
            <a:ext cx="8496944" cy="109537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55576" y="620688"/>
            <a:ext cx="7488832" cy="72008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1120" tIns="71120" rIns="71120" bIns="71120" numCol="1" spcCol="1270" anchor="b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ข้อยกเว้นให้ลงนามในสัญญาได้ โดยไม่ต้องรอ</a:t>
            </a:r>
            <a:r>
              <a:rPr lang="th-TH" sz="3600" b="1" i="0" kern="1200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อุทธรณ์</a:t>
            </a:r>
            <a:endParaRPr lang="th-TH" sz="3600" b="1" i="0" kern="1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5220072" y="4941168"/>
            <a:ext cx="345638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7544" y="5373216"/>
            <a:ext cx="820891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67544" y="5661248"/>
            <a:ext cx="626469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50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Picture 10" descr="102(2)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484784"/>
            <a:ext cx="8332410" cy="444638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39552" y="314653"/>
            <a:ext cx="8136904" cy="954107"/>
          </a:xfrm>
          <a:prstGeom prst="rect">
            <a:avLst/>
          </a:prstGeom>
          <a:solidFill>
            <a:srgbClr val="CCFFFF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ซ้อมความเข้าใจเกี่ยวกับการงดหรือลดค่าปรับ และการขยายเวลาทำการ</a:t>
            </a:r>
          </a:p>
          <a:p>
            <a:pPr algn="ctr"/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ตามมาตรา 102 วรรคหนึ่ง (2) กรณีเหตุอุทกภัย</a:t>
            </a:r>
            <a:endParaRPr lang="th-TH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transparency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4437112"/>
            <a:ext cx="5832648" cy="2007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102(2)-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429000"/>
            <a:ext cx="8245235" cy="136815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51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539552" y="314653"/>
            <a:ext cx="8136904" cy="954107"/>
          </a:xfrm>
          <a:prstGeom prst="rect">
            <a:avLst/>
          </a:prstGeom>
          <a:solidFill>
            <a:srgbClr val="CCFFFF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ซ้อมความเข้าใจเกี่ยวกับการงดหรือลดค่าปรับ และการขยายเวลาทำการ</a:t>
            </a:r>
          </a:p>
          <a:p>
            <a:pPr algn="ctr"/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ตามมาตรา 102 วรรคหนึ่ง (2) กรณีเหตุอุทกภัย</a:t>
            </a:r>
            <a:endParaRPr lang="th-TH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2" name="Picture 11" descr="102(2)-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1700808"/>
            <a:ext cx="8234699" cy="18002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52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539552" y="530677"/>
            <a:ext cx="8136904" cy="954107"/>
          </a:xfrm>
          <a:prstGeom prst="rect">
            <a:avLst/>
          </a:prstGeom>
          <a:solidFill>
            <a:srgbClr val="CCFFFF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ซ้อมความเข้าใจเกี่ยวกับการงดหรือลดค่าปรับ และการขยายเวลาทำการ</a:t>
            </a:r>
          </a:p>
          <a:p>
            <a:pPr algn="ctr"/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ตามมาตรา 102 วรรคหนึ่ง (2) กรณีเหตุอุทกภัย</a:t>
            </a:r>
            <a:endParaRPr lang="th-TH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2" name="Picture 11" descr="102(2)-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075673"/>
            <a:ext cx="8352928" cy="3009511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53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467544" y="530677"/>
            <a:ext cx="8136904" cy="954107"/>
          </a:xfrm>
          <a:prstGeom prst="rect">
            <a:avLst/>
          </a:prstGeom>
          <a:solidFill>
            <a:srgbClr val="CCFFFF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ซ้อมความเข้าใจเกี่ยวกับการงดหรือลดค่าปรับ และการขยายเวลาทำการ</a:t>
            </a:r>
          </a:p>
          <a:p>
            <a:pPr algn="ctr"/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ตามมาตรา 102 วรรคหนึ่ง (2) กรณีเหตุอุทกภัย</a:t>
            </a:r>
            <a:endParaRPr lang="th-TH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2" name="Picture 11" descr="102(2)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4225" y="1988840"/>
            <a:ext cx="8102231" cy="3528391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ตัดสินใจ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4990" y="3163463"/>
            <a:ext cx="2816850" cy="213774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188640"/>
            <a:ext cx="8134672" cy="765845"/>
          </a:xfrm>
          <a:solidFill>
            <a:srgbClr val="CCFFFF"/>
          </a:solidFill>
          <a:ln>
            <a:solidFill>
              <a:srgbClr val="0066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altLang="th-TH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การบอกเลิกสัญญา</a:t>
            </a:r>
            <a:endParaRPr lang="th-TH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507" name="Subtitle 2"/>
          <p:cNvSpPr>
            <a:spLocks noGrp="1"/>
          </p:cNvSpPr>
          <p:nvPr>
            <p:ph type="subTitle" idx="1"/>
          </p:nvPr>
        </p:nvSpPr>
        <p:spPr>
          <a:xfrm>
            <a:off x="251520" y="5301208"/>
            <a:ext cx="8643938" cy="864096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marL="571500" indent="-304800" algn="l" eaLnBrk="1" hangingPunct="1">
              <a:buFont typeface="Courier New" pitchFamily="49" charset="0"/>
              <a:buChar char="o"/>
              <a:defRPr/>
            </a:pPr>
            <a:r>
              <a:rPr lang="th-TH" altLang="th-TH" sz="2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การตกลงเลิกสัญญา </a:t>
            </a:r>
            <a:r>
              <a:rPr lang="th-TH" alt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ะทำได้เฉพาะที่เป็นประโยชน์โดยตรงหรือเพื่อประโยชน์สาธารณะหรือเพื่อแก้ไขข้อเสียเปรียบในการปฏิบัติตามสัญญาหรือข้อตกลง</a:t>
            </a:r>
          </a:p>
        </p:txBody>
      </p:sp>
      <p:graphicFrame>
        <p:nvGraphicFramePr>
          <p:cNvPr id="5" name="ตัวแทนเนื้อหา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073664655"/>
              </p:ext>
            </p:extLst>
          </p:nvPr>
        </p:nvGraphicFramePr>
        <p:xfrm>
          <a:off x="539552" y="1052736"/>
          <a:ext cx="8136904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คำบรรยายภาพแบบวงรี 3"/>
          <p:cNvSpPr/>
          <p:nvPr/>
        </p:nvSpPr>
        <p:spPr>
          <a:xfrm>
            <a:off x="7092280" y="260648"/>
            <a:ext cx="1440160" cy="1440160"/>
          </a:xfrm>
          <a:prstGeom prst="wedgeEllipseCallout">
            <a:avLst>
              <a:gd name="adj1" fmla="val -70776"/>
              <a:gd name="adj2" fmla="val -2180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มาตรา 103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Subtitle 2"/>
          <p:cNvSpPr>
            <a:spLocks noGrp="1"/>
          </p:cNvSpPr>
          <p:nvPr>
            <p:ph type="subTitle" idx="1"/>
          </p:nvPr>
        </p:nvSpPr>
        <p:spPr>
          <a:xfrm>
            <a:off x="608012" y="1628800"/>
            <a:ext cx="8284468" cy="4663405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กรณีหน่วยงานของรัฐไม่ได้เป็นฝ่ายบอกเลิกสัญญา หรือเป็นกรณีที่</a:t>
            </a:r>
            <a:b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หน่วยงานของรัฐไม่เรียกค่าปรับ หากคู่สัญญาเห็นว่า หน่วยงานของรัฐ</a:t>
            </a:r>
            <a:b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ต้องรับผิดชดใช้ค่าเสียหาย คู่สัญญาจะยื่นคำขอ</a:t>
            </a:r>
            <a:b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ให้ชดใช้ค่าเสียหายก็ได้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28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</a:t>
            </a:r>
            <a:r>
              <a:rPr lang="th-TH" altLang="th-TH" sz="28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ให้ออกใบรับคำขอ และพิจารณาโดยไม่ชักช้า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28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กรณีแจ้งผลแล้วไม่พอใจ ก็ให้มีสิทธิฟ้องคดี</a:t>
            </a:r>
            <a:br>
              <a:rPr lang="th-TH" altLang="th-TH" sz="28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ต่อศาลได้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</a:t>
            </a:r>
            <a:r>
              <a:rPr lang="th-TH" altLang="th-TH" sz="2800" b="1" i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หลักเกณฑ์ วิธีการ และระยะเวลาในการพิจารณาคำขอ ให้เป็นไปตาม </a:t>
            </a:r>
            <a:br>
              <a:rPr lang="th-TH" altLang="th-TH" sz="2800" b="1" i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i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    ระเบียบที่รัฐมนตรีกำหนด ซึ่งอย่างน้อยต้องกำหนดให้มีการแต่งตั้ง</a:t>
            </a:r>
            <a:br>
              <a:rPr lang="th-TH" altLang="th-TH" sz="2800" b="1" i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i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    คณะกรรมการเพื่อพิจารณาค่าเสียหายและการกำหนดวงเงินค่าเสียหาย</a:t>
            </a:r>
            <a:br>
              <a:rPr lang="th-TH" altLang="th-TH" sz="2800" b="1" i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i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    ที่ต้องรายงานต่อกระทรวงการคลังเพื่อพิจารณาให้ความเห็นชอบ</a:t>
            </a:r>
            <a:endParaRPr lang="th-TH" altLang="th-TH" sz="2800" b="1" i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23528" y="214883"/>
            <a:ext cx="8496944" cy="765845"/>
          </a:xfrm>
          <a:prstGeom prst="rect">
            <a:avLst/>
          </a:prstGeom>
          <a:solidFill>
            <a:srgbClr val="CCFFFF"/>
          </a:solidFill>
          <a:ln w="25400" cap="flat" cmpd="sng" algn="ctr">
            <a:solidFill>
              <a:schemeClr val="accent2"/>
            </a:solidFill>
            <a:prstDash val="solid"/>
            <a:miter lim="800000"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cs typeface="EucrosiaUPC" pitchFamily="18" charset="-34"/>
              </a:rPr>
              <a:t>คู่สัญญาขอให้ชดใช้ค่าเสียหายจากการบอกเลิกสัญญา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4" name="Picture 3" descr="ยื่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502035">
            <a:off x="6607647" y="2804713"/>
            <a:ext cx="2026111" cy="134841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594425" y="1116033"/>
            <a:ext cx="31854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th-TH" altLang="th-TH" sz="32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มาตรา </a:t>
            </a:r>
            <a:r>
              <a:rPr lang="en-US" altLang="th-TH" sz="32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103 </a:t>
            </a:r>
            <a:r>
              <a:rPr lang="th-TH" altLang="th-TH" sz="32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วรรคสาม</a:t>
            </a:r>
            <a:endParaRPr lang="th-TH" sz="32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ประเมินผล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496" y="3717032"/>
            <a:ext cx="3816423" cy="2736304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474051" y="2348880"/>
            <a:ext cx="8418429" cy="151216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6213" indent="4763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หาก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คู่สัญญาเห็นว่า หน่วยงานของรัฐต้องรับผิดชดใช้ค่าเสียหาย คู่สัญญาจะ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ยื่นคำขอ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ต่อหน่วยงานของรัฐให้พิจารณาชดใช้ ค่าเสียหายก็ได้ 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ตาม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ความในมาตรา 103 วรรคสาม โดยมีหลักเกณฑ์ดังนี้ </a:t>
            </a:r>
            <a:endParaRPr lang="th-TH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395536" y="1124744"/>
            <a:ext cx="8418429" cy="129614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80975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</a:t>
            </a: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ที่หน่วยงานของรัฐมิได้เป็นฝ่ายบอกเลิกสัญญาหรือ</a:t>
            </a: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ข้อตกลง</a:t>
            </a:r>
          </a:p>
          <a:p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การบอกเลิกสัญญาหรือข้อตกลงนั้นเป็นกรณีที่หน่วยงานของ</a:t>
            </a: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รัฐ</a:t>
            </a:r>
          </a:p>
          <a:p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มิได้</a:t>
            </a: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เรียก</a:t>
            </a: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ค่าปรับแล้วแต่</a:t>
            </a: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 </a:t>
            </a: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z="2800" smtClean="0">
                <a:latin typeface="EucrosiaUPC" pitchFamily="18" charset="-34"/>
                <a:cs typeface="EucrosiaUPC" pitchFamily="18" charset="-34"/>
              </a:rPr>
              <a:pPr/>
              <a:t>56</a:t>
            </a:fld>
            <a:endParaRPr lang="th-TH" sz="280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มุมมน 2"/>
          <p:cNvSpPr/>
          <p:nvPr/>
        </p:nvSpPr>
        <p:spPr>
          <a:xfrm>
            <a:off x="467544" y="194340"/>
            <a:ext cx="8208912" cy="71438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วิธีปฏิบัติ กรณีคู่สัญญาเรียกร้องค่าเสียหายจากการเลิกสัญญา</a:t>
            </a:r>
            <a:endParaRPr lang="th-TH" sz="36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7643834" y="857232"/>
            <a:ext cx="1143008" cy="1131608"/>
          </a:xfrm>
          <a:prstGeom prst="wedgeEllipseCallout">
            <a:avLst>
              <a:gd name="adj1" fmla="val -39612"/>
              <a:gd name="adj2" fmla="val -5962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187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43808" y="3717032"/>
            <a:ext cx="58326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>
              <a:buAutoNum type="arabicParenBoth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ให้คู่สัญญายื่นคำขอมายังหน่วยงานของรัฐคู่สัญญาภายใน 15 วัน นับถัดจากวันที่ได้รับ แจ้งการบอกเลิกสัญญา</a:t>
            </a:r>
          </a:p>
          <a:p>
            <a:pPr indent="265113">
              <a:buAutoNum type="arabicParenBoth"/>
            </a:pP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คำขอต้องทำเป็นหนังสือลงลายมือชื่อผู้ร้อง และระบุข้อเท็จจริงและเหตุผลอันเป็นเหตุแห่งการเรียกร้องให้ชัดเจน พร้อมแนบเอกสารหลักฐานที่เกี่ยวข้องไปด้วย</a:t>
            </a:r>
            <a:endParaRPr lang="th-TH" b="1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Hexagon 10"/>
          <p:cNvSpPr/>
          <p:nvPr/>
        </p:nvSpPr>
        <p:spPr>
          <a:xfrm>
            <a:off x="611560" y="3933056"/>
            <a:ext cx="2304256" cy="2448272"/>
          </a:xfrm>
          <a:prstGeom prst="hexagon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Hexagon 11"/>
          <p:cNvSpPr/>
          <p:nvPr/>
        </p:nvSpPr>
        <p:spPr>
          <a:xfrm>
            <a:off x="619944" y="3789040"/>
            <a:ext cx="1935832" cy="1791816"/>
          </a:xfrm>
          <a:prstGeom prst="hexagon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" name="Rectangle 9"/>
          <p:cNvSpPr/>
          <p:nvPr/>
        </p:nvSpPr>
        <p:spPr>
          <a:xfrm>
            <a:off x="1403648" y="5013176"/>
            <a:ext cx="1080120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ยื่น</a:t>
            </a:r>
          </a:p>
          <a:p>
            <a:pPr algn="ctr">
              <a:lnSpc>
                <a:spcPts val="2500"/>
              </a:lnSpc>
            </a:pPr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คำขอ</a:t>
            </a:r>
            <a:endParaRPr lang="th-TH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3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88497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ประชุม 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3070" y="3591113"/>
            <a:ext cx="5027042" cy="24301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467544" y="1052736"/>
            <a:ext cx="8424936" cy="266429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30225" indent="-530225"/>
            <a:r>
              <a:rPr lang="th-TH" sz="3000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3) หน่วยงานของรัฐต้องออกใบ</a:t>
            </a: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รับคำขอให้</a:t>
            </a:r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ไว้เป็นหลักฐาน</a:t>
            </a: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</a:p>
          <a:p>
            <a:pPr marL="530225" indent="-441325"/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พิจารณาคำขอ</a:t>
            </a:r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นั้นให้แล้ว เสร็จภายใน 60 วัน นับถัดจากวันที่</a:t>
            </a: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ได้รับ</a:t>
            </a:r>
          </a:p>
          <a:p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คำขอหาก</a:t>
            </a:r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ไม่อาจพิจารณาได้ทัน</a:t>
            </a: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ในกำหนด</a:t>
            </a:r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นั้น ให้ขอขยาย</a:t>
            </a: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ระยะเวลาออกไป</a:t>
            </a:r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ต่อ</a:t>
            </a: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หัวหน้าหน่วยงาน</a:t>
            </a:r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ของรัฐได้ไม่เกิน 15 </a:t>
            </a: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วัน นับ</a:t>
            </a:r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ถัดจากวัน</a:t>
            </a: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ครบกำหนดเวลาดังกล่าว</a:t>
            </a: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57</a:t>
            </a:fld>
            <a:endParaRPr lang="th-TH"/>
          </a:p>
        </p:txBody>
      </p:sp>
      <p:sp>
        <p:nvSpPr>
          <p:cNvPr id="4" name="สี่เหลี่ยมผืนผ้ามุมมน 2"/>
          <p:cNvSpPr/>
          <p:nvPr/>
        </p:nvSpPr>
        <p:spPr>
          <a:xfrm>
            <a:off x="395536" y="188640"/>
            <a:ext cx="8208912" cy="71438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วิธีปฏิบัติ กรณีคู่สัญญาเรียกร้องค่าเสียหายจากการเลิกสัญญา</a:t>
            </a:r>
            <a:endParaRPr lang="th-TH" sz="36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7749472" y="916700"/>
            <a:ext cx="1143008" cy="1144148"/>
          </a:xfrm>
          <a:prstGeom prst="wedgeEllipseCallout">
            <a:avLst>
              <a:gd name="adj1" fmla="val -39612"/>
              <a:gd name="adj2" fmla="val -5962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187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80112" y="3284984"/>
            <a:ext cx="31318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(4) ให้หน่วยงานของรัฐแต่งตั้ง</a:t>
            </a:r>
          </a:p>
          <a:p>
            <a:pPr algn="ctr"/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“คณะกรรมการพิจารณาความเสียหาย”</a:t>
            </a:r>
          </a:p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และให้ทำหน้าที่ตามข้อ 189</a:t>
            </a:r>
          </a:p>
        </p:txBody>
      </p:sp>
      <p:grpSp>
        <p:nvGrpSpPr>
          <p:cNvPr id="9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12642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58</a:t>
            </a:fld>
            <a:endParaRPr lang="th-TH"/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395536" y="404664"/>
            <a:ext cx="8352928" cy="71438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วิธีปฏิบัติ กรณีคู่สัญญาเรียกร้องค่าเสียหายจากการเลิกสัญญา</a:t>
            </a:r>
            <a:endParaRPr lang="th-TH" sz="36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คำบรรยายภาพแบบวงรี 3"/>
          <p:cNvSpPr/>
          <p:nvPr/>
        </p:nvSpPr>
        <p:spPr>
          <a:xfrm>
            <a:off x="7596336" y="1132724"/>
            <a:ext cx="1143008" cy="1144148"/>
          </a:xfrm>
          <a:prstGeom prst="wedgeEllipseCallout">
            <a:avLst>
              <a:gd name="adj1" fmla="val -39612"/>
              <a:gd name="adj2" fmla="val -5962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187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1560" y="1340768"/>
            <a:ext cx="79208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000" b="1" dirty="0" smtClean="0">
                <a:latin typeface="EucrosiaUPC" pitchFamily="18" charset="-34"/>
                <a:cs typeface="EucrosiaUPC" pitchFamily="18" charset="-34"/>
              </a:rPr>
              <a:t>(5) ให้หน่วยงานของรัฐแจ้งผลการพิจารณาเป็นหนังสือไปยัง</a:t>
            </a:r>
          </a:p>
          <a:p>
            <a:r>
              <a:rPr lang="th-TH" sz="3000" b="1" dirty="0" smtClean="0">
                <a:latin typeface="EucrosiaUPC" pitchFamily="18" charset="-34"/>
                <a:cs typeface="EucrosiaUPC" pitchFamily="18" charset="-34"/>
              </a:rPr>
              <a:t>คู่สัญญาเมื่อพิจารณาคำร้องแล้วเสร็จภายใน 7 วันทำการ </a:t>
            </a:r>
          </a:p>
          <a:p>
            <a:r>
              <a:rPr lang="th-TH" sz="3000" b="1" dirty="0" smtClean="0">
                <a:latin typeface="EucrosiaUPC" pitchFamily="18" charset="-34"/>
                <a:cs typeface="EucrosiaUPC" pitchFamily="18" charset="-34"/>
              </a:rPr>
              <a:t>นับถัดจากวันที่หัวหน้าหน่วยงานของรัฐเห็นชอบด้วยกับผลการพิจารณา</a:t>
            </a:r>
          </a:p>
          <a:p>
            <a:pPr marL="446088">
              <a:buFont typeface="Courier New" pitchFamily="49" charset="0"/>
              <a:buChar char="o"/>
            </a:pPr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เมื่อหน่วยงานของรัฐมีหนังสือแจ้งผลการพิจารณาเป็นเช่นใดแล้ว หากคู่สัญญายังไม่พอใจ ในผลการพิจารณาก็ให้มีสิทธิฟ้องคดีต่อศาลเพื่อเรียกให้ชดใช้ค่าเสียหายตามสัญญาต่อไป </a:t>
            </a:r>
            <a:endParaRPr lang="th-TH" sz="3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6" name="Picture 5" descr="ส่งจดหมาย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3563888" y="4221088"/>
            <a:ext cx="2086928" cy="216024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77072"/>
            <a:ext cx="1584176" cy="2556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802732"/>
            <a:ext cx="1931552" cy="1642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437112"/>
            <a:ext cx="1261613" cy="1780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8"/>
          <p:cNvSpPr>
            <a:spLocks noChangeArrowheads="1"/>
          </p:cNvSpPr>
          <p:nvPr/>
        </p:nvSpPr>
        <p:spPr bwMode="auto">
          <a:xfrm>
            <a:off x="539552" y="5517232"/>
            <a:ext cx="18722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หน่วยงานของรัฐ</a:t>
            </a:r>
            <a:endParaRPr lang="th-TH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Striped Right Arrow 11"/>
          <p:cNvSpPr/>
          <p:nvPr/>
        </p:nvSpPr>
        <p:spPr>
          <a:xfrm>
            <a:off x="2411760" y="5157192"/>
            <a:ext cx="864096" cy="504056"/>
          </a:xfrm>
          <a:prstGeom prst="stripedRightArrow">
            <a:avLst/>
          </a:prstGeom>
          <a:solidFill>
            <a:srgbClr val="FF66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Striped Right Arrow 12"/>
          <p:cNvSpPr/>
          <p:nvPr/>
        </p:nvSpPr>
        <p:spPr>
          <a:xfrm>
            <a:off x="5724128" y="5229200"/>
            <a:ext cx="864096" cy="504056"/>
          </a:xfrm>
          <a:prstGeom prst="stripedRightArrow">
            <a:avLst/>
          </a:prstGeom>
          <a:solidFill>
            <a:srgbClr val="FF66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Rectangle 50"/>
          <p:cNvSpPr>
            <a:spLocks noChangeArrowheads="1"/>
          </p:cNvSpPr>
          <p:nvPr/>
        </p:nvSpPr>
        <p:spPr bwMode="auto">
          <a:xfrm>
            <a:off x="7380312" y="5375595"/>
            <a:ext cx="1296144" cy="429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คู่สัญญา</a:t>
            </a:r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Rectangle 50"/>
          <p:cNvSpPr>
            <a:spLocks noChangeArrowheads="1"/>
          </p:cNvSpPr>
          <p:nvPr/>
        </p:nvSpPr>
        <p:spPr bwMode="auto">
          <a:xfrm>
            <a:off x="2123728" y="4655515"/>
            <a:ext cx="1296144" cy="429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แจ้งผล</a:t>
            </a:r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5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ประชุม 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2060848"/>
            <a:ext cx="4608512" cy="2227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251520" y="4005064"/>
            <a:ext cx="8568952" cy="2520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ข้าราชการ</a:t>
            </a:r>
            <a:r>
              <a:rPr lang="th-TH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ลูกจ้างประจำ</a:t>
            </a:r>
            <a:r>
              <a:rPr lang="th-TH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พนักงานราชการ </a:t>
            </a:r>
            <a:r>
              <a:rPr lang="th-TH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พนักงาน</a:t>
            </a:r>
            <a:r>
              <a:rPr lang="th-TH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มหาวิทยาลัย</a:t>
            </a:r>
          </a:p>
          <a:p>
            <a:pPr algn="ctr"/>
            <a:r>
              <a:rPr lang="th-TH" b="1" dirty="0" smtClean="0">
                <a:solidFill>
                  <a:srgbClr val="80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พนักงาน</a:t>
            </a:r>
            <a:r>
              <a:rPr lang="th-TH" b="1" dirty="0">
                <a:solidFill>
                  <a:srgbClr val="80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ของรัฐ </a:t>
            </a:r>
            <a:r>
              <a:rPr lang="th-TH" b="1" dirty="0">
                <a:solidFill>
                  <a:srgbClr val="C0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หรือพนักงาน</a:t>
            </a:r>
            <a:r>
              <a:rPr lang="th-TH" b="1" dirty="0" smtClean="0">
                <a:solidFill>
                  <a:srgbClr val="C0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ของหน่วยงาน</a:t>
            </a:r>
            <a:r>
              <a:rPr lang="th-TH" b="1" dirty="0">
                <a:solidFill>
                  <a:srgbClr val="C0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ของรัฐที่เรียกชื่ออย่าง</a:t>
            </a:r>
            <a:r>
              <a:rPr lang="th-TH" b="1" dirty="0" smtClean="0">
                <a:solidFill>
                  <a:srgbClr val="C0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อื่น</a:t>
            </a:r>
            <a:endParaRPr lang="th-TH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ภายใน</a:t>
            </a:r>
            <a:r>
              <a:rPr lang="th-TH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ของหน่วยงานของรัฐนั้น </a:t>
            </a:r>
            <a:endParaRPr lang="th-TH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457200" indent="-457200" algn="ctr">
              <a:buFont typeface="Wingdings" pitchFamily="2" charset="2"/>
              <a:buChar char="v"/>
            </a:pP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ในกรณีจำเป็น</a:t>
            </a: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หรือเพื่อประโยชน์ในการพิจารณา</a:t>
            </a: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วินิจฉัย</a:t>
            </a:r>
          </a:p>
          <a:p>
            <a:pPr marL="457200" indent="-457200" algn="ctr">
              <a:buFont typeface="Wingdings" pitchFamily="2" charset="2"/>
              <a:buChar char="v"/>
            </a:pP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จะแต่งตั้ง</a:t>
            </a: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บุคคลอื่นอีกไม่เกิน </a:t>
            </a:r>
            <a:r>
              <a:rPr lang="en-US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2</a:t>
            </a: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คน ร่วม</a:t>
            </a: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เป็นกรรมการด้วยก็ได้ </a:t>
            </a: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395536" y="908720"/>
            <a:ext cx="7416824" cy="136815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หน่วยงานของ</a:t>
            </a: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รัฐ แต่งตั้ง</a:t>
            </a: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คณะกรรมการคณะหนึ่ง</a:t>
            </a: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เรียกว่า</a:t>
            </a:r>
            <a:r>
              <a:rPr lang="th-TH" sz="3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“</a:t>
            </a:r>
            <a:r>
              <a:rPr lang="th-TH" sz="3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คณะกรรมการพิจารณาความเสียหาย” </a:t>
            </a: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ประกอบด้วย</a:t>
            </a: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59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มุมมน 2"/>
          <p:cNvSpPr/>
          <p:nvPr/>
        </p:nvSpPr>
        <p:spPr>
          <a:xfrm>
            <a:off x="395536" y="188640"/>
            <a:ext cx="8208912" cy="71438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องค์ประกอบ “คณะกรรมการพิจารณาความเสียหาย”</a:t>
            </a:r>
            <a:endParaRPr lang="th-TH" sz="36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7749472" y="844692"/>
            <a:ext cx="1143008" cy="1072140"/>
          </a:xfrm>
          <a:prstGeom prst="wedgeEllipseCallout">
            <a:avLst>
              <a:gd name="adj1" fmla="val -39612"/>
              <a:gd name="adj2" fmla="val -5962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188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508104" y="2348880"/>
            <a:ext cx="331236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ประธานกรรมการ </a:t>
            </a:r>
            <a:r>
              <a:rPr lang="en-US" sz="3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1</a:t>
            </a:r>
            <a:r>
              <a:rPr lang="th-TH" sz="3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คน </a:t>
            </a:r>
          </a:p>
          <a:p>
            <a:pPr algn="ctr">
              <a:buFont typeface="Courier New" pitchFamily="49" charset="0"/>
              <a:buChar char="o"/>
            </a:pPr>
            <a:r>
              <a:rPr lang="th-TH" sz="3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กรรมการอย่างน้อย 2 คน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โดยให้แต่งตั้งจาก</a:t>
            </a:r>
            <a:endParaRPr lang="th-TH" sz="30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grpSp>
        <p:nvGrpSpPr>
          <p:cNvPr id="11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63797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สัญญา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6237" y="4077072"/>
            <a:ext cx="3912355" cy="1728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357189"/>
            <a:ext cx="7992888" cy="767556"/>
          </a:xfrm>
          <a:solidFill>
            <a:srgbClr val="CCFFFF"/>
          </a:solidFill>
          <a:ln>
            <a:solidFill>
              <a:srgbClr val="0000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altLang="th-TH" sz="54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การทำสัญญา</a:t>
            </a:r>
            <a:endParaRPr lang="th-TH" sz="54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507" name="Subtitle 2"/>
          <p:cNvSpPr>
            <a:spLocks noGrp="1"/>
          </p:cNvSpPr>
          <p:nvPr>
            <p:ph type="subTitle" idx="1"/>
          </p:nvPr>
        </p:nvSpPr>
        <p:spPr>
          <a:xfrm>
            <a:off x="571500" y="1268760"/>
            <a:ext cx="7960940" cy="5143500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การทำสัญญาต้องทำตาม</a:t>
            </a:r>
            <a:r>
              <a:rPr lang="th-TH" altLang="th-TH" sz="2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แบบที่คณะกรรมการนโยบายกำหนด</a:t>
            </a:r>
            <a:r>
              <a:rPr lang="th-TH" alt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/>
            </a:r>
            <a:br>
              <a:rPr lang="th-TH" alt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โดยได้รับความเห็นชอบจากสำนักงานอัยการสูงสุด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จำเป็นต้องมีข้อความหรือรายการแตกต่างจากแบบที่กำหนด และ</a:t>
            </a:r>
            <a:b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ไม่ทำให้หน่วยงานของรัฐเสียเปรียบ ให้กระทำได้  เว้นแต่เห็นว่าจะเสียเปรียบหรือไม่รัดกุมพอให้ส่งสำนักงานอัยการสูงสุดพิจารณาก่อน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28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ไม่ทำตามแบบและจำเป็นต้องทำใหม่ ให้ส่งสำนักงานอัยการสูงสุดพิจารณาก่อน  เว้นแต่การทำสัญญาตามแบบที่เคยผ่านการพิจารณา</a:t>
            </a:r>
            <a:br>
              <a:rPr lang="th-TH" altLang="th-TH" sz="28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ของสำนักงานอัยการสูงสุดมาแล้ว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28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จำเป็นต้องทำเป็นภาษาต่างประเทศ ให้ทำเป็น</a:t>
            </a:r>
          </a:p>
          <a:p>
            <a:pPr algn="l" eaLnBrk="1" hangingPunct="1">
              <a:defRPr/>
            </a:pPr>
            <a:r>
              <a:rPr lang="th-TH" altLang="th-TH" sz="28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ภาษาอังกฤษ และต้องจัดทำสรุปสาระสำคัญเป็นภาษาไทย</a:t>
            </a:r>
          </a:p>
          <a:p>
            <a:pPr algn="l" eaLnBrk="1" hangingPunct="1">
              <a:defRPr/>
            </a:pPr>
            <a:r>
              <a:rPr lang="th-TH" altLang="th-TH" sz="28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เว้นแต่ทำสัญญาตามแบบที่คณะกรรมการนโยบายกำหนด</a:t>
            </a:r>
          </a:p>
          <a:p>
            <a:pPr algn="l" eaLnBrk="1" hangingPunct="1">
              <a:defRPr/>
            </a:pPr>
            <a:endParaRPr lang="th-TH" altLang="th-TH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7236296" y="548680"/>
            <a:ext cx="1440160" cy="1368152"/>
          </a:xfrm>
          <a:prstGeom prst="wedgeEllipseCallout">
            <a:avLst>
              <a:gd name="adj1" fmla="val -63885"/>
              <a:gd name="adj2" fmla="val -2159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มาตรา 93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ประชุม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01140" y="3284984"/>
            <a:ext cx="3263348" cy="21721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611560" y="980728"/>
            <a:ext cx="8208912" cy="48965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(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1) ตรวจสอบรายละเอียดข้อเท็จจริง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ตามคำร้อง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ของคู่สัญญา </a:t>
            </a:r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2) ใน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กรณีจำเป็น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จะเชิญคู่สัญญา หรือบุคคลที่เกี่ยวข้องในเรื่องนั้น </a:t>
            </a:r>
            <a:endParaRPr lang="th-TH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มาสอบถาม หรือ 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ให้ข้อเท็จจริงในส่วนที่เกี่ยวข้อง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ได้</a:t>
            </a:r>
          </a:p>
          <a:p>
            <a:r>
              <a:rPr lang="th-TH" b="1" dirty="0" smtClean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th-TH" b="1" dirty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3) พิจารณาค่าเสียหาย</a:t>
            </a:r>
            <a:r>
              <a:rPr lang="th-TH" b="1" dirty="0" smtClean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และกำหนด</a:t>
            </a:r>
            <a:r>
              <a:rPr lang="th-TH" b="1" dirty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วงเงินค่าเสียหายที่เกิดขึ้น (ถ้ามี) </a:t>
            </a:r>
            <a:endParaRPr lang="th-TH" b="1" dirty="0" smtClean="0">
              <a:solidFill>
                <a:srgbClr val="CC0066"/>
              </a:solidFill>
              <a:latin typeface="EucrosiaUPC" pitchFamily="18" charset="-34"/>
              <a:cs typeface="EucrosiaUPC" pitchFamily="18" charset="-34"/>
            </a:endParaRPr>
          </a:p>
          <a:p>
            <a:pPr marL="442913" indent="-442913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(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4)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จัดทำรายงาน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ผลการพิจารณา ตาม (1) ถึง (3) พร้อมความเห็นเสนอหัวหน้า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หน่วยงานของ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รัฐ </a:t>
            </a:r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ใน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กรณีที่คณะกรรมการพิจารณาความ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เสียหาย</a:t>
            </a:r>
          </a:p>
          <a:p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มี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ความเห็นว่า หน่วยงานของรัฐต้องชดใช้ ค่าเสียหาย </a:t>
            </a:r>
            <a:endParaRPr lang="th-TH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มีวงเงินค่าเสียหายครั้ง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ละเกิน 50,000 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บาท </a:t>
            </a:r>
            <a:endParaRPr lang="th-TH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หน่วยงานของรัฐ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จัดทำรายงาน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ความเห็น 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เสนอ</a:t>
            </a:r>
          </a:p>
          <a:p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กระทรวงการคลัง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เพื่อพิจารณาให้ความ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เห็นชอบ</a:t>
            </a: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60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มุมมน 2"/>
          <p:cNvSpPr/>
          <p:nvPr/>
        </p:nvSpPr>
        <p:spPr>
          <a:xfrm>
            <a:off x="395536" y="188640"/>
            <a:ext cx="8208912" cy="71438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หน้าที่ “คณะกรรมการพิจารณาความเสียหาย”</a:t>
            </a:r>
            <a:endParaRPr lang="th-TH" sz="36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คำบรรยายภาพแบบวงรี 3"/>
          <p:cNvSpPr/>
          <p:nvPr/>
        </p:nvSpPr>
        <p:spPr>
          <a:xfrm>
            <a:off x="7749472" y="844692"/>
            <a:ext cx="1143008" cy="1072140"/>
          </a:xfrm>
          <a:prstGeom prst="wedgeEllipseCallout">
            <a:avLst>
              <a:gd name="adj1" fmla="val -39612"/>
              <a:gd name="adj2" fmla="val -5962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189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1560" y="5733256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ทั้งนี้ หลักเกณฑ์ วิธีการรายงาน ให้เป็นไปตามที่ กระทรวงการคลังกำหนด</a:t>
            </a:r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46849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419872" y="4077072"/>
            <a:ext cx="5472608" cy="242702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เว้นแต่ คู่สัญญาจะได้ยินยอมเสียค่าปรับให้โดยไม่มีเงื่อนไขใดๆ ทั้งสิ้น</a:t>
            </a:r>
          </a:p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ให้พิจารณา</a:t>
            </a:r>
            <a:r>
              <a:rPr lang="th-TH" sz="32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ผ่อนปรนการบอกเลิกสัญญาได้เท่าที่</a:t>
            </a:r>
            <a:r>
              <a:rPr lang="th-TH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จำเป็น</a:t>
            </a:r>
            <a:endParaRPr lang="th-TH" sz="3200" b="1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179512" y="1340768"/>
            <a:ext cx="8964488" cy="187220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Ø"/>
            </a:pPr>
            <a:r>
              <a:rPr lang="th-TH" sz="31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นอกจาก</a:t>
            </a:r>
            <a:r>
              <a:rPr lang="th-TH" sz="31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การบอกเลิกสัญญาหรือข้อตกลงตามมาตรา </a:t>
            </a:r>
            <a:r>
              <a:rPr lang="en-US" sz="31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103</a:t>
            </a:r>
          </a:p>
          <a:p>
            <a:pPr algn="ctr"/>
            <a:r>
              <a:rPr lang="th-TH" sz="31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หาก</a:t>
            </a:r>
            <a:r>
              <a:rPr lang="th-TH" sz="31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ปรากฏว่า คู่สัญญาไม่สามารถปฏิบัติตามสัญญาหรือข้อตกลง</a:t>
            </a:r>
            <a:r>
              <a:rPr lang="th-TH" sz="31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ได้</a:t>
            </a:r>
          </a:p>
          <a:p>
            <a:pPr algn="ctr"/>
            <a:r>
              <a:rPr lang="th-TH" sz="31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sz="31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จะต้องมีการปรับตามสัญญาหรือข้อตกลงนั้น </a:t>
            </a:r>
            <a:endParaRPr lang="th-TH" sz="31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buFont typeface="Wingdings" pitchFamily="2" charset="2"/>
              <a:buChar char="Ø"/>
            </a:pPr>
            <a:r>
              <a:rPr lang="th-TH" sz="31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หากจำนวน</a:t>
            </a:r>
            <a:r>
              <a:rPr lang="th-TH" sz="31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เงิน</a:t>
            </a:r>
            <a:r>
              <a:rPr lang="th-TH" sz="31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ค่าปรับ “จะ</a:t>
            </a:r>
            <a:r>
              <a:rPr lang="th-TH" sz="31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เกินร้อยละ</a:t>
            </a:r>
            <a:r>
              <a:rPr lang="th-TH" sz="31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สิบ” ของ</a:t>
            </a:r>
            <a:r>
              <a:rPr lang="th-TH" sz="31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วงเงินค่าพัสดุหรือค่าจ้าง </a:t>
            </a:r>
            <a:endParaRPr lang="th-TH" sz="3100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3347864" y="3191730"/>
            <a:ext cx="5544616" cy="124538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พิจารณาดำเนินการบอก</a:t>
            </a: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เลิกสัญญาหรือข้อตกลง </a:t>
            </a: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61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Oval 9"/>
          <p:cNvSpPr/>
          <p:nvPr/>
        </p:nvSpPr>
        <p:spPr>
          <a:xfrm>
            <a:off x="899592" y="3429000"/>
            <a:ext cx="2232248" cy="216024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latin typeface="EucrosiaUPC" pitchFamily="18" charset="-34"/>
                <a:cs typeface="EucrosiaUPC" pitchFamily="18" charset="-34"/>
              </a:rPr>
              <a:t>ให้หน่วยงานของรัฐ</a:t>
            </a:r>
            <a:endParaRPr lang="th-TH" sz="3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67544" y="3212976"/>
            <a:ext cx="2664296" cy="2592288"/>
          </a:xfrm>
          <a:prstGeom prst="ellipse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43608" y="3645024"/>
            <a:ext cx="2376264" cy="2287488"/>
          </a:xfrm>
          <a:prstGeom prst="ellipse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สี่เหลี่ยมผืนผ้า 5"/>
          <p:cNvSpPr/>
          <p:nvPr/>
        </p:nvSpPr>
        <p:spPr>
          <a:xfrm>
            <a:off x="251520" y="241838"/>
            <a:ext cx="8676456" cy="952634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การเบิกเลิกสัญญากรณีค่าปรับจะเกิน</a:t>
            </a:r>
            <a:r>
              <a:rPr lang="en-US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10%</a:t>
            </a:r>
            <a:endParaRPr lang="th-TH" sz="36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คำบรรยายภาพแบบวงรี 3"/>
          <p:cNvSpPr/>
          <p:nvPr/>
        </p:nvSpPr>
        <p:spPr>
          <a:xfrm>
            <a:off x="7812360" y="476672"/>
            <a:ext cx="1071570" cy="1008112"/>
          </a:xfrm>
          <a:prstGeom prst="wedgeEllipseCallout">
            <a:avLst>
              <a:gd name="adj1" fmla="val -68623"/>
              <a:gd name="adj2" fmla="val -1700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183 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1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93367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รูปภาพ 13" descr="ว83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4135988"/>
            <a:ext cx="8064896" cy="2245340"/>
          </a:xfrm>
          <a:prstGeom prst="rect">
            <a:avLst/>
          </a:prstGeom>
        </p:spPr>
      </p:pic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62</a:t>
            </a:fld>
            <a:endParaRPr lang="th-TH"/>
          </a:p>
        </p:txBody>
      </p:sp>
      <p:grpSp>
        <p:nvGrpSpPr>
          <p:cNvPr id="2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9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รูปภาพ 12" descr="ว83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422682"/>
            <a:ext cx="8136904" cy="3654390"/>
          </a:xfrm>
          <a:prstGeom prst="rect">
            <a:avLst/>
          </a:prstGeom>
        </p:spPr>
      </p:pic>
      <p:sp>
        <p:nvSpPr>
          <p:cNvPr id="15" name="สี่เหลี่ยมผืนผ้า 14"/>
          <p:cNvSpPr/>
          <p:nvPr/>
        </p:nvSpPr>
        <p:spPr>
          <a:xfrm>
            <a:off x="611560" y="116632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ซ้อมความเข้าใจการบอกเลิกสัญญาหรือข้อตกลง ตามระเบียบฯ ข้อ 183</a:t>
            </a:r>
            <a:endParaRPr lang="th-TH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63</a:t>
            </a:fld>
            <a:endParaRPr lang="th-TH"/>
          </a:p>
        </p:txBody>
      </p:sp>
      <p:grpSp>
        <p:nvGrpSpPr>
          <p:cNvPr id="3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9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สี่เหลี่ยมผืนผ้า 10"/>
          <p:cNvSpPr/>
          <p:nvPr/>
        </p:nvSpPr>
        <p:spPr>
          <a:xfrm>
            <a:off x="395536" y="332656"/>
            <a:ext cx="849694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ซ้อมความเข้าใจการบอกเลิกสัญญาหรือข้อตกลง ตามระเบียบฯ ข้อ 183</a:t>
            </a:r>
            <a:endParaRPr lang="th-TH" sz="3000" dirty="0"/>
          </a:p>
        </p:txBody>
      </p:sp>
      <p:pic>
        <p:nvPicPr>
          <p:cNvPr id="12" name="รูปภาพ 11" descr="ว83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5269" y="1052736"/>
            <a:ext cx="8475203" cy="5003336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64</a:t>
            </a:fld>
            <a:endParaRPr lang="th-TH"/>
          </a:p>
        </p:txBody>
      </p:sp>
      <p:grpSp>
        <p:nvGrpSpPr>
          <p:cNvPr id="3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9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สี่เหลี่ยมผืนผ้า 10"/>
          <p:cNvSpPr/>
          <p:nvPr/>
        </p:nvSpPr>
        <p:spPr>
          <a:xfrm>
            <a:off x="395536" y="332656"/>
            <a:ext cx="849694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ซ้อมความเข้าใจการบอกเลิกสัญญาหรือข้อตกลง ตามระเบียบฯ ข้อ 183</a:t>
            </a:r>
            <a:endParaRPr lang="th-TH" sz="3000" dirty="0"/>
          </a:p>
        </p:txBody>
      </p:sp>
      <p:pic>
        <p:nvPicPr>
          <p:cNvPr id="12" name="รูปภาพ 11" descr="ว83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124744"/>
            <a:ext cx="8424936" cy="3678942"/>
          </a:xfrm>
          <a:prstGeom prst="rect">
            <a:avLst/>
          </a:prstGeom>
        </p:spPr>
      </p:pic>
      <p:pic>
        <p:nvPicPr>
          <p:cNvPr id="13" name="Picture 3" descr="ยื่น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502035">
            <a:off x="5456008" y="4768397"/>
            <a:ext cx="1849816" cy="123108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สี่เหลี่ยมมุมมน 51"/>
          <p:cNvSpPr/>
          <p:nvPr/>
        </p:nvSpPr>
        <p:spPr>
          <a:xfrm>
            <a:off x="179512" y="4941168"/>
            <a:ext cx="8784976" cy="144016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buFont typeface="Wingdings" pitchFamily="2" charset="2"/>
              <a:buChar char="§"/>
            </a:pPr>
            <a:r>
              <a:rPr lang="th-TH" sz="18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วันครบกำหนดตรงกับวันหยุดราชการ ให้นับวันทำการถัดไปเป็นวันครบกำหนด ตามนัย ป.</a:t>
            </a:r>
            <a:r>
              <a:rPr lang="th-TH" sz="1800" b="1" dirty="0" err="1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พ.พ.</a:t>
            </a:r>
            <a:r>
              <a:rPr lang="th-TH" sz="18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มาตรา 193/8</a:t>
            </a:r>
          </a:p>
          <a:p>
            <a:pPr algn="l">
              <a:buFont typeface="Wingdings" pitchFamily="2" charset="2"/>
              <a:buChar char="§"/>
            </a:pPr>
            <a:r>
              <a:rPr lang="th-TH" sz="18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การคำนวณค่าปรับ ให้นับถัดจากวันครบกำหนดสัญญาไปจนถึงวันที่ส่งมอบพัสดุครบถ้วนถูกต้อง โดยหักระยะเวลาที่คณะกรรมการตรวจรับพัสดุใช้ในการตรวจรับออกด้วย</a:t>
            </a:r>
          </a:p>
          <a:p>
            <a:pPr algn="l">
              <a:buFont typeface="Wingdings" pitchFamily="2" charset="2"/>
              <a:buChar char="§"/>
            </a:pPr>
            <a:r>
              <a:rPr lang="th-TH" sz="1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หากมีการส่งมอบหลายครั้ง การคำนวณค่าปรับ ให้นำระยะเวลาที่ใช้ในการตรวจรับครั้งก่อนๆ (นับถัดจากวันได้รับหนังสือส่งมอบงาน – วันที่คู่สัญญาได้รับหนังสือแจ้งว่างานไม่ถูกต้อง) หักออกด้วย</a:t>
            </a:r>
            <a:endParaRPr lang="th-TH" sz="1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5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74" name="Straight Connector 7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5" name="Rectangle 7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3" name="Straight Connector 7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0" name="Oval 5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5" name="สี่เหลี่ยมมุมมน 44"/>
          <p:cNvSpPr/>
          <p:nvPr/>
        </p:nvSpPr>
        <p:spPr>
          <a:xfrm>
            <a:off x="467544" y="304800"/>
            <a:ext cx="3960440" cy="9906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การพิจารณา</a:t>
            </a:r>
          </a:p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ตาม พ.ร.บ. และ ระเบียบฯ 2560 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6" name="ลูกศรลง 45"/>
          <p:cNvSpPr/>
          <p:nvPr/>
        </p:nvSpPr>
        <p:spPr>
          <a:xfrm>
            <a:off x="4495800" y="620688"/>
            <a:ext cx="1371600" cy="1143000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8" name="ลูกศรลง 37"/>
          <p:cNvSpPr/>
          <p:nvPr/>
        </p:nvSpPr>
        <p:spPr>
          <a:xfrm>
            <a:off x="6019800" y="620688"/>
            <a:ext cx="1295400" cy="1143000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0" name="ลูกศรลง 39"/>
          <p:cNvSpPr/>
          <p:nvPr/>
        </p:nvSpPr>
        <p:spPr>
          <a:xfrm>
            <a:off x="7467600" y="620688"/>
            <a:ext cx="1295400" cy="11430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C99FF"/>
          </a:solidFill>
          <a:ln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3" name="ลูกศรเชื่อมต่อแบบตรง 42"/>
          <p:cNvCxnSpPr/>
          <p:nvPr/>
        </p:nvCxnSpPr>
        <p:spPr>
          <a:xfrm>
            <a:off x="3531840" y="2635324"/>
            <a:ext cx="2984376" cy="1588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6" name="Group 43"/>
          <p:cNvGrpSpPr/>
          <p:nvPr/>
        </p:nvGrpSpPr>
        <p:grpSpPr>
          <a:xfrm>
            <a:off x="457200" y="1556792"/>
            <a:ext cx="8610600" cy="1981200"/>
            <a:chOff x="457200" y="1752600"/>
            <a:chExt cx="8610600" cy="1981200"/>
          </a:xfrm>
        </p:grpSpPr>
        <p:cxnSp>
          <p:nvCxnSpPr>
            <p:cNvPr id="81" name="ตัวเชื่อมต่อตรง 80"/>
            <p:cNvCxnSpPr/>
            <p:nvPr/>
          </p:nvCxnSpPr>
          <p:spPr>
            <a:xfrm>
              <a:off x="609600" y="3581400"/>
              <a:ext cx="8153400" cy="1588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ตัวเชื่อมต่อตรง 14"/>
            <p:cNvCxnSpPr/>
            <p:nvPr/>
          </p:nvCxnSpPr>
          <p:spPr>
            <a:xfrm>
              <a:off x="609600" y="2286000"/>
              <a:ext cx="8229600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สี่เหลี่ยมมุมมน 15"/>
            <p:cNvSpPr/>
            <p:nvPr/>
          </p:nvSpPr>
          <p:spPr>
            <a:xfrm>
              <a:off x="457200" y="1752600"/>
              <a:ext cx="914400" cy="3048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ลงนาม</a:t>
              </a:r>
              <a:endPara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7" name="สี่เหลี่ยมมุมมน 16"/>
            <p:cNvSpPr/>
            <p:nvPr/>
          </p:nvSpPr>
          <p:spPr>
            <a:xfrm>
              <a:off x="2743200" y="1752600"/>
              <a:ext cx="1447800" cy="3048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ครบกำหนด</a:t>
              </a:r>
              <a:endPara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8" name="วงรี 17"/>
            <p:cNvSpPr/>
            <p:nvPr/>
          </p:nvSpPr>
          <p:spPr>
            <a:xfrm>
              <a:off x="3429000" y="2209800"/>
              <a:ext cx="152400" cy="152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b="1"/>
            </a:p>
          </p:txBody>
        </p:sp>
        <p:sp>
          <p:nvSpPr>
            <p:cNvPr id="21" name="วงรี 20"/>
            <p:cNvSpPr/>
            <p:nvPr/>
          </p:nvSpPr>
          <p:spPr>
            <a:xfrm>
              <a:off x="457200" y="2209800"/>
              <a:ext cx="152400" cy="152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b="1"/>
            </a:p>
          </p:txBody>
        </p:sp>
        <p:cxnSp>
          <p:nvCxnSpPr>
            <p:cNvPr id="47" name="ลูกศรเชื่อมต่อแบบตรง 46"/>
            <p:cNvCxnSpPr/>
            <p:nvPr/>
          </p:nvCxnSpPr>
          <p:spPr>
            <a:xfrm>
              <a:off x="6858000" y="2819400"/>
              <a:ext cx="1905000" cy="1588"/>
            </a:xfrm>
            <a:prstGeom prst="straightConnector1">
              <a:avLst/>
            </a:prstGeom>
            <a:ln>
              <a:prstDash val="sysDot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51" name="สี่เหลี่ยมมุมมน 50"/>
            <p:cNvSpPr/>
            <p:nvPr/>
          </p:nvSpPr>
          <p:spPr>
            <a:xfrm>
              <a:off x="3581400" y="3048000"/>
              <a:ext cx="3124200" cy="1524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h-TH" sz="2000" b="1" dirty="0" smtClean="0">
                  <a:solidFill>
                    <a:srgbClr val="0000FF"/>
                  </a:solidFill>
                  <a:latin typeface="BrowalliaUPC" pitchFamily="34" charset="-34"/>
                  <a:cs typeface="BrowalliaUPC" pitchFamily="34" charset="-34"/>
                </a:rPr>
                <a:t>1 </a:t>
              </a:r>
              <a:r>
                <a:rPr lang="en-US" sz="2000" b="1" dirty="0" smtClean="0">
                  <a:solidFill>
                    <a:srgbClr val="0000FF"/>
                  </a:solidFill>
                  <a:latin typeface="BrowalliaUPC" pitchFamily="34" charset="-34"/>
                  <a:cs typeface="BrowalliaUPC" pitchFamily="34" charset="-34"/>
                </a:rPr>
                <a:t>% 2 % 3% 4% 5% 6% 7% 8% 9%… </a:t>
              </a:r>
              <a:endParaRPr lang="th-TH" sz="2000" b="1" dirty="0">
                <a:solidFill>
                  <a:srgbClr val="0000FF"/>
                </a:solidFill>
                <a:latin typeface="BrowalliaUPC" pitchFamily="34" charset="-34"/>
                <a:cs typeface="BrowalliaUPC" pitchFamily="34" charset="-34"/>
              </a:endParaRPr>
            </a:p>
          </p:txBody>
        </p:sp>
        <p:sp>
          <p:nvSpPr>
            <p:cNvPr id="54" name="สี่เหลี่ยมมุมมน 53"/>
            <p:cNvSpPr/>
            <p:nvPr/>
          </p:nvSpPr>
          <p:spPr>
            <a:xfrm>
              <a:off x="6553200" y="2924944"/>
              <a:ext cx="533400" cy="3810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b="1" dirty="0" smtClean="0">
                  <a:solidFill>
                    <a:srgbClr val="FF0000"/>
                  </a:solidFill>
                  <a:latin typeface="BrowalliaUPC" pitchFamily="34" charset="-34"/>
                  <a:cs typeface="BrowalliaUPC" pitchFamily="34" charset="-34"/>
                </a:rPr>
                <a:t>10%</a:t>
              </a:r>
              <a:endParaRPr lang="th-TH" sz="1800" b="1" dirty="0">
                <a:solidFill>
                  <a:srgbClr val="FF0000"/>
                </a:solidFill>
                <a:latin typeface="BrowalliaUPC" pitchFamily="34" charset="-34"/>
                <a:cs typeface="BrowalliaUPC" pitchFamily="34" charset="-34"/>
              </a:endParaRPr>
            </a:p>
          </p:txBody>
        </p:sp>
        <p:sp>
          <p:nvSpPr>
            <p:cNvPr id="56" name="สี่เหลี่ยมมุมมน 55"/>
            <p:cNvSpPr/>
            <p:nvPr/>
          </p:nvSpPr>
          <p:spPr>
            <a:xfrm>
              <a:off x="3962400" y="2438400"/>
              <a:ext cx="838200" cy="3048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1800" b="1" dirty="0" smtClean="0">
                  <a:solidFill>
                    <a:srgbClr val="FF0000"/>
                  </a:solidFill>
                  <a:latin typeface="BrowalliaUPC" pitchFamily="34" charset="-34"/>
                  <a:cs typeface="BrowalliaUPC" pitchFamily="34" charset="-34"/>
                </a:rPr>
                <a:t>ค่าปรับ</a:t>
              </a:r>
              <a:endParaRPr lang="th-TH" sz="1800" b="1" dirty="0">
                <a:solidFill>
                  <a:srgbClr val="FF0000"/>
                </a:solidFill>
                <a:latin typeface="BrowalliaUPC" pitchFamily="34" charset="-34"/>
                <a:cs typeface="BrowalliaUPC" pitchFamily="34" charset="-34"/>
              </a:endParaRPr>
            </a:p>
          </p:txBody>
        </p:sp>
        <p:sp>
          <p:nvSpPr>
            <p:cNvPr id="57" name="สี่เหลี่ยมมุมมน 56"/>
            <p:cNvSpPr/>
            <p:nvPr/>
          </p:nvSpPr>
          <p:spPr>
            <a:xfrm>
              <a:off x="6400800" y="2438400"/>
              <a:ext cx="838200" cy="3048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1800" b="1" dirty="0" smtClean="0">
                  <a:solidFill>
                    <a:srgbClr val="FF0000"/>
                  </a:solidFill>
                  <a:latin typeface="BrowalliaUPC" pitchFamily="34" charset="-34"/>
                  <a:cs typeface="BrowalliaUPC" pitchFamily="34" charset="-34"/>
                </a:rPr>
                <a:t>ค่าปรับ</a:t>
              </a:r>
              <a:endParaRPr lang="th-TH" sz="1800" b="1" dirty="0">
                <a:solidFill>
                  <a:srgbClr val="FF0000"/>
                </a:solidFill>
                <a:latin typeface="BrowalliaUPC" pitchFamily="34" charset="-34"/>
                <a:cs typeface="BrowalliaUPC" pitchFamily="34" charset="-34"/>
              </a:endParaRPr>
            </a:p>
          </p:txBody>
        </p:sp>
        <p:sp>
          <p:nvSpPr>
            <p:cNvPr id="58" name="สี่เหลี่ยมมุมมน 57"/>
            <p:cNvSpPr/>
            <p:nvPr/>
          </p:nvSpPr>
          <p:spPr>
            <a:xfrm>
              <a:off x="7543800" y="2438400"/>
              <a:ext cx="838200" cy="3048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1800" b="1" dirty="0" smtClean="0">
                  <a:solidFill>
                    <a:srgbClr val="FF0000"/>
                  </a:solidFill>
                  <a:latin typeface="BrowalliaUPC" pitchFamily="34" charset="-34"/>
                  <a:cs typeface="BrowalliaUPC" pitchFamily="34" charset="-34"/>
                </a:rPr>
                <a:t>ค่าปรับ</a:t>
              </a:r>
              <a:endParaRPr lang="th-TH" sz="1800" b="1" dirty="0">
                <a:solidFill>
                  <a:srgbClr val="FF0000"/>
                </a:solidFill>
                <a:latin typeface="BrowalliaUPC" pitchFamily="34" charset="-34"/>
                <a:cs typeface="BrowalliaUPC" pitchFamily="34" charset="-34"/>
              </a:endParaRPr>
            </a:p>
          </p:txBody>
        </p:sp>
        <p:sp>
          <p:nvSpPr>
            <p:cNvPr id="59" name="คำบรรยายภาพแบบสี่เหลี่ยมมุมมน 58"/>
            <p:cNvSpPr/>
            <p:nvPr/>
          </p:nvSpPr>
          <p:spPr>
            <a:xfrm>
              <a:off x="1295400" y="2438400"/>
              <a:ext cx="1828800" cy="762000"/>
            </a:xfrm>
            <a:prstGeom prst="wedgeRoundRectCallout">
              <a:avLst>
                <a:gd name="adj1" fmla="val 64709"/>
                <a:gd name="adj2" fmla="val -59668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th-TH" sz="2000" b="1" dirty="0" smtClean="0">
                  <a:solidFill>
                    <a:srgbClr val="C00000"/>
                  </a:solidFill>
                  <a:latin typeface="BrowalliaUPC" pitchFamily="34" charset="-34"/>
                  <a:cs typeface="BrowalliaUPC" pitchFamily="34" charset="-34"/>
                </a:rPr>
                <a:t>แจ้งการเรียกค่าปรับ</a:t>
              </a:r>
            </a:p>
            <a:p>
              <a:pPr algn="ctr"/>
              <a:r>
                <a:rPr lang="th-TH" sz="2000" b="1" dirty="0" smtClean="0">
                  <a:solidFill>
                    <a:srgbClr val="C00000"/>
                  </a:solidFill>
                  <a:latin typeface="BrowalliaUPC" pitchFamily="34" charset="-34"/>
                  <a:cs typeface="BrowalliaUPC" pitchFamily="34" charset="-34"/>
                </a:rPr>
                <a:t>(ข้อ 181)</a:t>
              </a:r>
              <a:endParaRPr lang="th-TH" sz="2000" b="1" dirty="0">
                <a:solidFill>
                  <a:srgbClr val="C00000"/>
                </a:solidFill>
                <a:latin typeface="BrowalliaUPC" pitchFamily="34" charset="-34"/>
                <a:cs typeface="BrowalliaUPC" pitchFamily="34" charset="-34"/>
              </a:endParaRPr>
            </a:p>
          </p:txBody>
        </p:sp>
        <p:sp>
          <p:nvSpPr>
            <p:cNvPr id="61" name="สี่เหลี่ยมมุมมน 60"/>
            <p:cNvSpPr/>
            <p:nvPr/>
          </p:nvSpPr>
          <p:spPr>
            <a:xfrm>
              <a:off x="5181600" y="2438400"/>
              <a:ext cx="838200" cy="3048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1800" b="1" dirty="0" smtClean="0">
                  <a:solidFill>
                    <a:srgbClr val="FF0000"/>
                  </a:solidFill>
                  <a:latin typeface="BrowalliaUPC" pitchFamily="34" charset="-34"/>
                  <a:cs typeface="BrowalliaUPC" pitchFamily="34" charset="-34"/>
                </a:rPr>
                <a:t>ค่าปรับ</a:t>
              </a:r>
              <a:endParaRPr lang="th-TH" sz="1800" b="1" dirty="0">
                <a:solidFill>
                  <a:srgbClr val="FF0000"/>
                </a:solidFill>
                <a:latin typeface="BrowalliaUPC" pitchFamily="34" charset="-34"/>
                <a:cs typeface="BrowalliaUPC" pitchFamily="34" charset="-34"/>
              </a:endParaRPr>
            </a:p>
          </p:txBody>
        </p:sp>
        <p:sp>
          <p:nvSpPr>
            <p:cNvPr id="62" name="สี่เหลี่ยมมุมมน 61"/>
            <p:cNvSpPr/>
            <p:nvPr/>
          </p:nvSpPr>
          <p:spPr>
            <a:xfrm>
              <a:off x="7086600" y="3048000"/>
              <a:ext cx="1981200" cy="1524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h-TH" sz="2000" b="1" dirty="0" smtClean="0">
                  <a:solidFill>
                    <a:srgbClr val="0000FF"/>
                  </a:solidFill>
                  <a:latin typeface="BrowalliaUPC" pitchFamily="34" charset="-34"/>
                  <a:cs typeface="BrowalliaUPC" pitchFamily="34" charset="-34"/>
                </a:rPr>
                <a:t>11 </a:t>
              </a:r>
              <a:r>
                <a:rPr lang="en-US" sz="2000" b="1" dirty="0" smtClean="0">
                  <a:solidFill>
                    <a:srgbClr val="0000FF"/>
                  </a:solidFill>
                  <a:latin typeface="BrowalliaUPC" pitchFamily="34" charset="-34"/>
                  <a:cs typeface="BrowalliaUPC" pitchFamily="34" charset="-34"/>
                </a:rPr>
                <a:t>% 12 % 13% 14%…</a:t>
              </a:r>
              <a:endParaRPr lang="th-TH" sz="2000" b="1" dirty="0">
                <a:solidFill>
                  <a:srgbClr val="0000FF"/>
                </a:solidFill>
                <a:latin typeface="BrowalliaUPC" pitchFamily="34" charset="-34"/>
                <a:cs typeface="BrowalliaUPC" pitchFamily="34" charset="-34"/>
              </a:endParaRPr>
            </a:p>
          </p:txBody>
        </p:sp>
        <p:sp>
          <p:nvSpPr>
            <p:cNvPr id="63" name="วงรี 62"/>
            <p:cNvSpPr/>
            <p:nvPr/>
          </p:nvSpPr>
          <p:spPr>
            <a:xfrm>
              <a:off x="1066800" y="3429000"/>
              <a:ext cx="304800" cy="3048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  <a:latin typeface="BrowalliaUPC" pitchFamily="34" charset="-34"/>
                  <a:cs typeface="BrowalliaUPC" pitchFamily="34" charset="-34"/>
                </a:rPr>
                <a:t>A</a:t>
              </a:r>
              <a:endParaRPr lang="th-TH" b="1" dirty="0">
                <a:solidFill>
                  <a:schemeClr val="tx1"/>
                </a:solidFill>
                <a:latin typeface="BrowalliaUPC" pitchFamily="34" charset="-34"/>
                <a:cs typeface="BrowalliaUPC" pitchFamily="34" charset="-34"/>
              </a:endParaRPr>
            </a:p>
          </p:txBody>
        </p:sp>
        <p:sp>
          <p:nvSpPr>
            <p:cNvPr id="64" name="วงรี 63"/>
            <p:cNvSpPr/>
            <p:nvPr/>
          </p:nvSpPr>
          <p:spPr>
            <a:xfrm>
              <a:off x="8229600" y="3429000"/>
              <a:ext cx="304800" cy="3048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  <a:latin typeface="BrowalliaUPC" pitchFamily="34" charset="-34"/>
                  <a:cs typeface="BrowalliaUPC" pitchFamily="34" charset="-34"/>
                </a:rPr>
                <a:t>A</a:t>
              </a:r>
              <a:endParaRPr lang="th-TH" b="1" dirty="0">
                <a:solidFill>
                  <a:schemeClr val="tx1"/>
                </a:solidFill>
                <a:latin typeface="BrowalliaUPC" pitchFamily="34" charset="-34"/>
                <a:cs typeface="BrowalliaUPC" pitchFamily="34" charset="-34"/>
              </a:endParaRPr>
            </a:p>
          </p:txBody>
        </p:sp>
        <p:sp>
          <p:nvSpPr>
            <p:cNvPr id="65" name="วงรี 64"/>
            <p:cNvSpPr/>
            <p:nvPr/>
          </p:nvSpPr>
          <p:spPr>
            <a:xfrm>
              <a:off x="7467600" y="3429000"/>
              <a:ext cx="304800" cy="3048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  <a:latin typeface="BrowalliaUPC" pitchFamily="34" charset="-34"/>
                  <a:cs typeface="BrowalliaUPC" pitchFamily="34" charset="-34"/>
                </a:rPr>
                <a:t>A</a:t>
              </a:r>
              <a:endParaRPr lang="th-TH" b="1" dirty="0">
                <a:solidFill>
                  <a:schemeClr val="tx1"/>
                </a:solidFill>
                <a:latin typeface="BrowalliaUPC" pitchFamily="34" charset="-34"/>
                <a:cs typeface="BrowalliaUPC" pitchFamily="34" charset="-34"/>
              </a:endParaRPr>
            </a:p>
          </p:txBody>
        </p:sp>
        <p:sp>
          <p:nvSpPr>
            <p:cNvPr id="66" name="วงรี 65"/>
            <p:cNvSpPr/>
            <p:nvPr/>
          </p:nvSpPr>
          <p:spPr>
            <a:xfrm>
              <a:off x="6705600" y="3429000"/>
              <a:ext cx="304800" cy="3048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  <a:latin typeface="BrowalliaUPC" pitchFamily="34" charset="-34"/>
                  <a:cs typeface="BrowalliaUPC" pitchFamily="34" charset="-34"/>
                </a:rPr>
                <a:t>C</a:t>
              </a:r>
              <a:endParaRPr lang="th-TH" b="1" dirty="0">
                <a:solidFill>
                  <a:schemeClr val="tx1"/>
                </a:solidFill>
                <a:latin typeface="BrowalliaUPC" pitchFamily="34" charset="-34"/>
                <a:cs typeface="BrowalliaUPC" pitchFamily="34" charset="-34"/>
              </a:endParaRPr>
            </a:p>
          </p:txBody>
        </p:sp>
        <p:sp>
          <p:nvSpPr>
            <p:cNvPr id="67" name="วงรี 66"/>
            <p:cNvSpPr/>
            <p:nvPr/>
          </p:nvSpPr>
          <p:spPr>
            <a:xfrm>
              <a:off x="5791200" y="3429000"/>
              <a:ext cx="304800" cy="3048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  <a:latin typeface="BrowalliaUPC" pitchFamily="34" charset="-34"/>
                  <a:cs typeface="BrowalliaUPC" pitchFamily="34" charset="-34"/>
                </a:rPr>
                <a:t>A</a:t>
              </a:r>
              <a:endParaRPr lang="th-TH" b="1" dirty="0">
                <a:solidFill>
                  <a:schemeClr val="tx1"/>
                </a:solidFill>
                <a:latin typeface="BrowalliaUPC" pitchFamily="34" charset="-34"/>
                <a:cs typeface="BrowalliaUPC" pitchFamily="34" charset="-34"/>
              </a:endParaRPr>
            </a:p>
          </p:txBody>
        </p:sp>
        <p:sp>
          <p:nvSpPr>
            <p:cNvPr id="68" name="วงรี 67"/>
            <p:cNvSpPr/>
            <p:nvPr/>
          </p:nvSpPr>
          <p:spPr>
            <a:xfrm>
              <a:off x="4953000" y="3429000"/>
              <a:ext cx="304800" cy="304800"/>
            </a:xfrm>
            <a:prstGeom prst="ellipse">
              <a:avLst/>
            </a:prstGeom>
            <a:solidFill>
              <a:srgbClr val="FF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  <a:latin typeface="BrowalliaUPC" pitchFamily="34" charset="-34"/>
                  <a:cs typeface="BrowalliaUPC" pitchFamily="34" charset="-34"/>
                </a:rPr>
                <a:t>B</a:t>
              </a:r>
              <a:endParaRPr lang="th-TH" b="1" dirty="0">
                <a:solidFill>
                  <a:schemeClr val="tx1"/>
                </a:solidFill>
                <a:latin typeface="BrowalliaUPC" pitchFamily="34" charset="-34"/>
                <a:cs typeface="BrowalliaUPC" pitchFamily="34" charset="-34"/>
              </a:endParaRPr>
            </a:p>
          </p:txBody>
        </p:sp>
        <p:sp>
          <p:nvSpPr>
            <p:cNvPr id="69" name="วงรี 68"/>
            <p:cNvSpPr/>
            <p:nvPr/>
          </p:nvSpPr>
          <p:spPr>
            <a:xfrm>
              <a:off x="4191000" y="3429000"/>
              <a:ext cx="304800" cy="3048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  <a:latin typeface="BrowalliaUPC" pitchFamily="34" charset="-34"/>
                  <a:cs typeface="BrowalliaUPC" pitchFamily="34" charset="-34"/>
                </a:rPr>
                <a:t>A</a:t>
              </a:r>
              <a:endParaRPr lang="th-TH" b="1" dirty="0">
                <a:solidFill>
                  <a:schemeClr val="tx1"/>
                </a:solidFill>
                <a:latin typeface="BrowalliaUPC" pitchFamily="34" charset="-34"/>
                <a:cs typeface="BrowalliaUPC" pitchFamily="34" charset="-34"/>
              </a:endParaRPr>
            </a:p>
          </p:txBody>
        </p:sp>
        <p:sp>
          <p:nvSpPr>
            <p:cNvPr id="70" name="วงรี 69"/>
            <p:cNvSpPr/>
            <p:nvPr/>
          </p:nvSpPr>
          <p:spPr>
            <a:xfrm>
              <a:off x="2209800" y="3429000"/>
              <a:ext cx="304800" cy="3048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  <a:latin typeface="BrowalliaUPC" pitchFamily="34" charset="-34"/>
                  <a:cs typeface="BrowalliaUPC" pitchFamily="34" charset="-34"/>
                </a:rPr>
                <a:t>A</a:t>
              </a:r>
              <a:endParaRPr lang="th-TH" b="1" dirty="0">
                <a:solidFill>
                  <a:schemeClr val="tx1"/>
                </a:solidFill>
                <a:latin typeface="BrowalliaUPC" pitchFamily="34" charset="-34"/>
                <a:cs typeface="BrowalliaUPC" pitchFamily="34" charset="-34"/>
              </a:endParaRPr>
            </a:p>
          </p:txBody>
        </p:sp>
        <p:sp>
          <p:nvSpPr>
            <p:cNvPr id="71" name="วงรี 70"/>
            <p:cNvSpPr/>
            <p:nvPr/>
          </p:nvSpPr>
          <p:spPr>
            <a:xfrm>
              <a:off x="3352800" y="3429000"/>
              <a:ext cx="304800" cy="3048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  <a:latin typeface="BrowalliaUPC" pitchFamily="34" charset="-34"/>
                  <a:cs typeface="BrowalliaUPC" pitchFamily="34" charset="-34"/>
                </a:rPr>
                <a:t>A</a:t>
              </a:r>
              <a:endParaRPr lang="th-TH" b="1" dirty="0">
                <a:solidFill>
                  <a:schemeClr val="tx1"/>
                </a:solidFill>
                <a:latin typeface="BrowalliaUPC" pitchFamily="34" charset="-34"/>
                <a:cs typeface="BrowalliaUPC" pitchFamily="34" charset="-34"/>
              </a:endParaRPr>
            </a:p>
          </p:txBody>
        </p:sp>
      </p:grpSp>
      <p:sp>
        <p:nvSpPr>
          <p:cNvPr id="76" name="สี่เหลี่ยมมุมมน 75"/>
          <p:cNvSpPr/>
          <p:nvPr/>
        </p:nvSpPr>
        <p:spPr>
          <a:xfrm>
            <a:off x="144016" y="3573016"/>
            <a:ext cx="8964488" cy="1447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คือ  </a:t>
            </a:r>
            <a:r>
              <a:rPr lang="th-TH" sz="19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พ.ร.บ. มาตรา 103 </a:t>
            </a:r>
            <a:r>
              <a:rPr lang="th-TH" sz="19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การบอกเลิกสัญญาหรือการตกลงเลิกสัญญา ซึ่งเป็นดุลยพินิจของหัวหน้าหน่วยงานของรัฐ</a:t>
            </a:r>
          </a:p>
          <a:p>
            <a:pPr algn="l"/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คือ  ข้อเท็จจริงกรณีส่งมอบหลังครบกำหนด ซึ่งจะมีค่าปรับเกิดขึ้น โดยคิดตั้งแต่วันถัดจากวันครบกำหนด  </a:t>
            </a:r>
          </a:p>
          <a:p>
            <a:pPr algn="l"/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      สัญญาเป็นต้นไป จนถึงวันที่ส่งมอบถูกต้อง และให้บอก</a:t>
            </a:r>
            <a:r>
              <a:rPr lang="th-TH" sz="2000" b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สงวนสิทธิ์การเรียกค่าปรับ </a:t>
            </a:r>
            <a:r>
              <a:rPr lang="th-TH" sz="20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(ระเบียบฯ ข้อ 181)</a:t>
            </a:r>
          </a:p>
          <a:p>
            <a:pPr algn="l"/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คือ  </a:t>
            </a:r>
            <a:r>
              <a:rPr lang="th-TH" sz="20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ระเบียบฯ ข้อ 183 </a:t>
            </a: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เมื่อค่าปรับใกล้จะครบ 10</a:t>
            </a:r>
            <a:r>
              <a:rPr lang="en-US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%  </a:t>
            </a: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ต้องดำเนินการตามระเบียบฯ ข้อ 183</a:t>
            </a:r>
          </a:p>
        </p:txBody>
      </p:sp>
      <p:sp>
        <p:nvSpPr>
          <p:cNvPr id="77" name="วงรี 76"/>
          <p:cNvSpPr/>
          <p:nvPr/>
        </p:nvSpPr>
        <p:spPr>
          <a:xfrm>
            <a:off x="306760" y="3645024"/>
            <a:ext cx="304800" cy="3048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BrowalliaUPC" pitchFamily="34" charset="-34"/>
                <a:cs typeface="BrowalliaUPC" pitchFamily="34" charset="-34"/>
              </a:rPr>
              <a:t>A</a:t>
            </a:r>
            <a:endParaRPr lang="th-TH" b="1" dirty="0">
              <a:solidFill>
                <a:schemeClr val="tx1"/>
              </a:solidFill>
              <a:latin typeface="BrowalliaUPC" pitchFamily="34" charset="-34"/>
              <a:cs typeface="BrowalliaUPC" pitchFamily="34" charset="-34"/>
            </a:endParaRPr>
          </a:p>
        </p:txBody>
      </p:sp>
      <p:sp>
        <p:nvSpPr>
          <p:cNvPr id="78" name="วงรี 77"/>
          <p:cNvSpPr/>
          <p:nvPr/>
        </p:nvSpPr>
        <p:spPr>
          <a:xfrm>
            <a:off x="306760" y="4005064"/>
            <a:ext cx="304800" cy="304800"/>
          </a:xfrm>
          <a:prstGeom prst="ellipse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BrowalliaUPC" pitchFamily="34" charset="-34"/>
                <a:cs typeface="BrowalliaUPC" pitchFamily="34" charset="-34"/>
              </a:rPr>
              <a:t>B</a:t>
            </a:r>
            <a:endParaRPr lang="th-TH" b="1" dirty="0">
              <a:solidFill>
                <a:schemeClr val="tx1"/>
              </a:solidFill>
              <a:latin typeface="BrowalliaUPC" pitchFamily="34" charset="-34"/>
              <a:cs typeface="BrowalliaUPC" pitchFamily="34" charset="-34"/>
            </a:endParaRPr>
          </a:p>
        </p:txBody>
      </p:sp>
      <p:sp>
        <p:nvSpPr>
          <p:cNvPr id="79" name="วงรี 78"/>
          <p:cNvSpPr/>
          <p:nvPr/>
        </p:nvSpPr>
        <p:spPr>
          <a:xfrm>
            <a:off x="306760" y="4592960"/>
            <a:ext cx="304800" cy="304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BrowalliaUPC" pitchFamily="34" charset="-34"/>
                <a:cs typeface="BrowalliaUPC" pitchFamily="34" charset="-34"/>
              </a:rPr>
              <a:t>C</a:t>
            </a:r>
            <a:endParaRPr lang="th-TH" b="1" dirty="0">
              <a:solidFill>
                <a:schemeClr val="tx1"/>
              </a:solidFill>
              <a:latin typeface="BrowalliaUPC" pitchFamily="34" charset="-34"/>
              <a:cs typeface="BrowalliaUPC" pitchFamily="34" charset="-34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/>
          </a:p>
        </p:txBody>
      </p:sp>
      <p:sp>
        <p:nvSpPr>
          <p:cNvPr id="39" name="สี่เหลี่ยมมุมมน 15"/>
          <p:cNvSpPr/>
          <p:nvPr/>
        </p:nvSpPr>
        <p:spPr>
          <a:xfrm>
            <a:off x="4644008" y="864568"/>
            <a:ext cx="1152128" cy="52082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มาตรา</a:t>
            </a:r>
          </a:p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103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1" name="สี่เหลี่ยมมุมมน 15"/>
          <p:cNvSpPr/>
          <p:nvPr/>
        </p:nvSpPr>
        <p:spPr>
          <a:xfrm>
            <a:off x="6084168" y="919808"/>
            <a:ext cx="1152128" cy="52082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ข้อ</a:t>
            </a:r>
          </a:p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181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2" name="สี่เหลี่ยมมุมมน 15"/>
          <p:cNvSpPr/>
          <p:nvPr/>
        </p:nvSpPr>
        <p:spPr>
          <a:xfrm>
            <a:off x="7524328" y="936576"/>
            <a:ext cx="1152128" cy="52082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ข้อ</a:t>
            </a:r>
          </a:p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183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4788024" y="188640"/>
            <a:ext cx="8467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พ.ร.บ.</a:t>
            </a:r>
            <a:endParaRPr lang="th-TH" dirty="0"/>
          </a:p>
        </p:txBody>
      </p:sp>
      <p:sp>
        <p:nvSpPr>
          <p:cNvPr id="49" name="Rectangle 48"/>
          <p:cNvSpPr/>
          <p:nvPr/>
        </p:nvSpPr>
        <p:spPr>
          <a:xfrm>
            <a:off x="6153948" y="200253"/>
            <a:ext cx="108234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ระเบียบฯ</a:t>
            </a:r>
            <a:endParaRPr lang="th-TH" sz="2600" dirty="0"/>
          </a:p>
        </p:txBody>
      </p:sp>
      <p:sp>
        <p:nvSpPr>
          <p:cNvPr id="50" name="Rectangle 49"/>
          <p:cNvSpPr/>
          <p:nvPr/>
        </p:nvSpPr>
        <p:spPr>
          <a:xfrm>
            <a:off x="7594108" y="188640"/>
            <a:ext cx="108234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ระเบียบฯ</a:t>
            </a:r>
            <a:endParaRPr lang="th-TH" sz="2600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35EA1B-9C69-4B2D-9DE8-5AE19BBE57E9}" type="slidenum">
              <a:rPr lang="en-US" b="1" smtClean="0"/>
              <a:pPr>
                <a:defRPr/>
              </a:pPr>
              <a:t>65</a:t>
            </a:fld>
            <a:endParaRPr lang="th-TH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56" name="Straight Connector 5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9" name="Rectangle 5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60" name="Rectangle 5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51" name="Straight Connector 5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8" name="Oval 4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58" name="Picture 57" descr="เครื่องคิดเลข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899592" y="3717032"/>
            <a:ext cx="1224136" cy="1180588"/>
          </a:xfrm>
          <a:prstGeom prst="rect">
            <a:avLst/>
          </a:prstGeom>
        </p:spPr>
      </p:pic>
      <p:pic>
        <p:nvPicPr>
          <p:cNvPr id="57" name="Picture 56" descr="เงิน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52320" y="3717032"/>
            <a:ext cx="1438646" cy="1104312"/>
          </a:xfrm>
          <a:prstGeom prst="rect">
            <a:avLst/>
          </a:prstGeom>
        </p:spPr>
      </p:pic>
      <p:cxnSp>
        <p:nvCxnSpPr>
          <p:cNvPr id="31" name="ตัวเชื่อมต่อตรง 30"/>
          <p:cNvCxnSpPr/>
          <p:nvPr/>
        </p:nvCxnSpPr>
        <p:spPr>
          <a:xfrm rot="5400000">
            <a:off x="1905794" y="2818606"/>
            <a:ext cx="3200400" cy="1588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35EA1B-9C69-4B2D-9DE8-5AE19BBE57E9}" type="slidenum">
              <a:rPr lang="en-US" b="1" smtClean="0">
                <a:latin typeface="EucrosiaUPC" pitchFamily="18" charset="-34"/>
                <a:cs typeface="EucrosiaUPC" pitchFamily="18" charset="-34"/>
              </a:rPr>
              <a:pPr>
                <a:defRPr/>
              </a:pPr>
              <a:t>66</a:t>
            </a:fld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5" name="ตัวเชื่อมต่อตรง 4"/>
          <p:cNvCxnSpPr/>
          <p:nvPr/>
        </p:nvCxnSpPr>
        <p:spPr>
          <a:xfrm>
            <a:off x="609600" y="1828800"/>
            <a:ext cx="8229600" cy="158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สี่เหลี่ยมมุมมน 5"/>
          <p:cNvSpPr/>
          <p:nvPr/>
        </p:nvSpPr>
        <p:spPr>
          <a:xfrm>
            <a:off x="457200" y="1295400"/>
            <a:ext cx="914400" cy="304800"/>
          </a:xfrm>
          <a:prstGeom prst="round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ลงนาม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มุมมน 6"/>
          <p:cNvSpPr/>
          <p:nvPr/>
        </p:nvSpPr>
        <p:spPr>
          <a:xfrm>
            <a:off x="2743200" y="1295400"/>
            <a:ext cx="1447800" cy="304800"/>
          </a:xfrm>
          <a:prstGeom prst="round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ครบกำหนด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วงรี 7"/>
          <p:cNvSpPr/>
          <p:nvPr/>
        </p:nvSpPr>
        <p:spPr>
          <a:xfrm>
            <a:off x="3429000" y="17526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วงรี 8"/>
          <p:cNvSpPr/>
          <p:nvPr/>
        </p:nvSpPr>
        <p:spPr>
          <a:xfrm>
            <a:off x="457200" y="17526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สี่เหลี่ยมมุมมน 9"/>
          <p:cNvSpPr/>
          <p:nvPr/>
        </p:nvSpPr>
        <p:spPr>
          <a:xfrm>
            <a:off x="457200" y="2057400"/>
            <a:ext cx="838200" cy="304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5 ม.ค.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สี่เหลี่ยมมุมมน 10"/>
          <p:cNvSpPr/>
          <p:nvPr/>
        </p:nvSpPr>
        <p:spPr>
          <a:xfrm>
            <a:off x="2940968" y="2286000"/>
            <a:ext cx="1270992" cy="2068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31 ต.ค.</a:t>
            </a: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(วันเสาร์)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13" name="ตัวเชื่อมต่อตรง 12"/>
          <p:cNvCxnSpPr/>
          <p:nvPr/>
        </p:nvCxnSpPr>
        <p:spPr>
          <a:xfrm rot="5400000">
            <a:off x="1257300" y="2324100"/>
            <a:ext cx="2362200" cy="1588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ตัวเชื่อมต่อตรง 13"/>
          <p:cNvCxnSpPr/>
          <p:nvPr/>
        </p:nvCxnSpPr>
        <p:spPr>
          <a:xfrm rot="5400000">
            <a:off x="5219700" y="2781300"/>
            <a:ext cx="3276600" cy="1588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ตัวเชื่อมต่อตรง 14"/>
          <p:cNvCxnSpPr/>
          <p:nvPr/>
        </p:nvCxnSpPr>
        <p:spPr>
          <a:xfrm rot="5400000">
            <a:off x="4304506" y="2323306"/>
            <a:ext cx="2362200" cy="1588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ตัวเชื่อมต่อตรง 15"/>
          <p:cNvCxnSpPr/>
          <p:nvPr/>
        </p:nvCxnSpPr>
        <p:spPr>
          <a:xfrm rot="5400000">
            <a:off x="7352506" y="2323306"/>
            <a:ext cx="2362200" cy="1588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7" name="สี่เหลี่ยมมุมมน 16"/>
          <p:cNvSpPr/>
          <p:nvPr/>
        </p:nvSpPr>
        <p:spPr>
          <a:xfrm>
            <a:off x="1927920" y="609600"/>
            <a:ext cx="1131912" cy="304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ส่ง 1</a:t>
            </a:r>
          </a:p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20 ต.ค.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สี่เหลี่ยมมุมมน 17"/>
          <p:cNvSpPr/>
          <p:nvPr/>
        </p:nvSpPr>
        <p:spPr>
          <a:xfrm>
            <a:off x="6228184" y="609600"/>
            <a:ext cx="1087016" cy="304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ส่ง 2</a:t>
            </a:r>
          </a:p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20 ธ.ค.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สี่เหลี่ยมมุมมน 18"/>
          <p:cNvSpPr/>
          <p:nvPr/>
        </p:nvSpPr>
        <p:spPr>
          <a:xfrm>
            <a:off x="4800600" y="609600"/>
            <a:ext cx="1295400" cy="304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แจ้งผล</a:t>
            </a:r>
          </a:p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16 พ.ย.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สี่เหลี่ยมมุมมน 19"/>
          <p:cNvSpPr/>
          <p:nvPr/>
        </p:nvSpPr>
        <p:spPr>
          <a:xfrm>
            <a:off x="7669088" y="620688"/>
            <a:ext cx="1295400" cy="304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แจ้งผล 2</a:t>
            </a:r>
          </a:p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28 ธ.ค.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22" name="ลูกศรเชื่อมต่อแบบตรง 21"/>
          <p:cNvCxnSpPr/>
          <p:nvPr/>
        </p:nvCxnSpPr>
        <p:spPr>
          <a:xfrm>
            <a:off x="2438400" y="3581400"/>
            <a:ext cx="3048000" cy="1588"/>
          </a:xfrm>
          <a:prstGeom prst="straightConnector1">
            <a:avLst/>
          </a:prstGeom>
          <a:ln>
            <a:prstDash val="sysDot"/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ลูกศรเชื่อมต่อแบบตรง 23"/>
          <p:cNvCxnSpPr/>
          <p:nvPr/>
        </p:nvCxnSpPr>
        <p:spPr>
          <a:xfrm rot="10800000">
            <a:off x="6858000" y="3581400"/>
            <a:ext cx="1600200" cy="1588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สี่เหลี่ยมมุมมน 24"/>
          <p:cNvSpPr/>
          <p:nvPr/>
        </p:nvSpPr>
        <p:spPr>
          <a:xfrm>
            <a:off x="2895600" y="3200400"/>
            <a:ext cx="2286000" cy="228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ผล </a:t>
            </a:r>
            <a:r>
              <a:rPr lang="en-US" sz="24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:</a:t>
            </a:r>
            <a:r>
              <a:rPr lang="th-TH" sz="24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งานไม่ถูกต้อง</a:t>
            </a:r>
            <a:endParaRPr lang="th-TH" sz="2400" b="1" dirty="0">
              <a:solidFill>
                <a:srgbClr val="008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สี่เหลี่ยมมุมมน 25"/>
          <p:cNvSpPr/>
          <p:nvPr/>
        </p:nvSpPr>
        <p:spPr>
          <a:xfrm>
            <a:off x="6553200" y="3200400"/>
            <a:ext cx="2286000" cy="228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ผล </a:t>
            </a:r>
            <a:r>
              <a:rPr lang="en-US" sz="24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:</a:t>
            </a:r>
            <a:r>
              <a:rPr lang="th-TH" sz="24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งานถูกต้อง</a:t>
            </a:r>
            <a:endParaRPr lang="th-TH" sz="2400" b="1" dirty="0">
              <a:solidFill>
                <a:srgbClr val="008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7" name="สี่เหลี่ยมมุมมน 26"/>
          <p:cNvSpPr/>
          <p:nvPr/>
        </p:nvSpPr>
        <p:spPr>
          <a:xfrm>
            <a:off x="6056312" y="2852936"/>
            <a:ext cx="3124200" cy="228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มีผลย้อนหลังไปถึงวันที่ส่งมอบ</a:t>
            </a:r>
            <a:endParaRPr lang="th-TH" sz="2400" b="1" dirty="0">
              <a:solidFill>
                <a:srgbClr val="008000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29" name="ลูกศรเชื่อมต่อแบบตรง 28"/>
          <p:cNvCxnSpPr/>
          <p:nvPr/>
        </p:nvCxnSpPr>
        <p:spPr>
          <a:xfrm>
            <a:off x="3505200" y="4419600"/>
            <a:ext cx="3352800" cy="1588"/>
          </a:xfrm>
          <a:prstGeom prst="straightConnector1">
            <a:avLst/>
          </a:prstGeom>
          <a:ln>
            <a:prstDash val="sysDot"/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สี่เหลี่ยมผืนผ้า 38"/>
          <p:cNvSpPr/>
          <p:nvPr/>
        </p:nvSpPr>
        <p:spPr>
          <a:xfrm>
            <a:off x="304800" y="4648200"/>
            <a:ext cx="6139408" cy="1676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ระยะเวลาที่เกิดปรับ (3 พ.ย. – 20 ธ.ค.) </a:t>
            </a:r>
            <a:r>
              <a:rPr lang="en-US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=    X  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วัน</a:t>
            </a:r>
          </a:p>
          <a:p>
            <a:r>
              <a:rPr lang="th-TH" b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หัก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ระยะเวลาตรวจรับ (21 ต.ค. – 16 พ.ย.) </a:t>
            </a:r>
            <a:r>
              <a:rPr lang="en-US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=    Y 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วัน</a:t>
            </a:r>
          </a:p>
          <a:p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จำนวนวันที่นำไปคำนวณค่าปรับ                 </a:t>
            </a:r>
            <a:r>
              <a:rPr lang="en-US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=    Z   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วัน</a:t>
            </a:r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0" name="สี่เหลี่ยมมุมมน 39"/>
          <p:cNvSpPr/>
          <p:nvPr/>
        </p:nvSpPr>
        <p:spPr>
          <a:xfrm>
            <a:off x="3429000" y="3657600"/>
            <a:ext cx="838200" cy="304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Y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1" name="สี่เหลี่ยมมุมมน 40"/>
          <p:cNvSpPr/>
          <p:nvPr/>
        </p:nvSpPr>
        <p:spPr>
          <a:xfrm>
            <a:off x="4724400" y="4114800"/>
            <a:ext cx="838200" cy="228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X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2" name="สี่เหลี่ยมมุมมน 41"/>
          <p:cNvSpPr/>
          <p:nvPr/>
        </p:nvSpPr>
        <p:spPr>
          <a:xfrm>
            <a:off x="6553200" y="4724400"/>
            <a:ext cx="2209800" cy="1371600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ค่าปรับ</a:t>
            </a:r>
            <a:endParaRPr lang="en-US" b="1" dirty="0" smtClean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en-US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% x </a:t>
            </a:r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วงเงิน </a:t>
            </a:r>
            <a:r>
              <a:rPr lang="en-US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x   Z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100</a:t>
            </a:r>
            <a:endParaRPr lang="th-TH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4" name="ตัวเชื่อมต่อตรง 43"/>
          <p:cNvCxnSpPr/>
          <p:nvPr/>
        </p:nvCxnSpPr>
        <p:spPr>
          <a:xfrm>
            <a:off x="6934200" y="5561012"/>
            <a:ext cx="144780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วงรี 44"/>
          <p:cNvSpPr/>
          <p:nvPr/>
        </p:nvSpPr>
        <p:spPr>
          <a:xfrm>
            <a:off x="5436096" y="5733256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6" name="วงรี 45"/>
          <p:cNvSpPr/>
          <p:nvPr/>
        </p:nvSpPr>
        <p:spPr>
          <a:xfrm>
            <a:off x="8223448" y="5208240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9" name="ตัวเชื่อมต่อโค้ง 48"/>
          <p:cNvCxnSpPr>
            <a:stCxn id="45" idx="4"/>
            <a:endCxn id="46" idx="4"/>
          </p:cNvCxnSpPr>
          <p:nvPr/>
        </p:nvCxnSpPr>
        <p:spPr>
          <a:xfrm rot="5400000" flipH="1" flipV="1">
            <a:off x="6757764" y="4458072"/>
            <a:ext cx="525016" cy="2787352"/>
          </a:xfrm>
          <a:prstGeom prst="curvedConnector3">
            <a:avLst>
              <a:gd name="adj1" fmla="val -43542"/>
            </a:avLst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2411760" y="332656"/>
            <a:ext cx="5052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</a:t>
            </a:r>
            <a:endParaRPr lang="en-US" dirty="0" smtClean="0"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5722917" y="332656"/>
            <a:ext cx="5052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</a:t>
            </a:r>
            <a:endParaRPr lang="en-US" dirty="0" smtClean="0"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6731029" y="332656"/>
            <a:ext cx="5052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</a:t>
            </a:r>
            <a:endParaRPr lang="en-US" b="1" dirty="0" smtClean="0"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8460432" y="332656"/>
            <a:ext cx="5052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</a:t>
            </a:r>
            <a:endParaRPr lang="en-US" b="1" dirty="0" smtClean="0"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</p:txBody>
      </p:sp>
      <p:sp>
        <p:nvSpPr>
          <p:cNvPr id="61" name="Oval Callout 60"/>
          <p:cNvSpPr/>
          <p:nvPr/>
        </p:nvSpPr>
        <p:spPr>
          <a:xfrm>
            <a:off x="395536" y="2780928"/>
            <a:ext cx="1296144" cy="864096"/>
          </a:xfrm>
          <a:prstGeom prst="wedgeEllipseCallout">
            <a:avLst>
              <a:gd name="adj1" fmla="val 16082"/>
              <a:gd name="adj2" fmla="val 7290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คิดค่าปรับ</a:t>
            </a:r>
            <a:endParaRPr lang="th-TH" sz="24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สัญญา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47041" y="0"/>
            <a:ext cx="7396959" cy="4941168"/>
          </a:xfrm>
          <a:prstGeom prst="rect">
            <a:avLst/>
          </a:prstGeom>
        </p:spPr>
      </p:pic>
      <p:sp>
        <p:nvSpPr>
          <p:cNvPr id="21507" name="Subtitle 2"/>
          <p:cNvSpPr>
            <a:spLocks noGrp="1"/>
          </p:cNvSpPr>
          <p:nvPr>
            <p:ph type="subTitle" idx="1"/>
          </p:nvPr>
        </p:nvSpPr>
        <p:spPr>
          <a:xfrm>
            <a:off x="395536" y="5085184"/>
            <a:ext cx="6768752" cy="1134814"/>
          </a:xfrm>
          <a:noFill/>
          <a:ln w="31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eaLnBrk="1" hangingPunct="1">
              <a:buFont typeface="Courier New" pitchFamily="49" charset="0"/>
              <a:buChar char="o"/>
              <a:defRPr/>
            </a:pPr>
            <a:r>
              <a:rPr lang="th-TH" altLang="th-TH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วิธีการและขั้นตอน</a:t>
            </a:r>
            <a:r>
              <a:rPr lang="th-TH" altLang="th-TH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การบริหาร</a:t>
            </a:r>
            <a:r>
              <a:rPr lang="th-TH" altLang="th-TH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สัญญา และการ</a:t>
            </a:r>
            <a:r>
              <a:rPr lang="th-TH" altLang="th-TH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ตรวจรับพัสดุ </a:t>
            </a:r>
            <a:r>
              <a:rPr lang="th-TH" altLang="th-TH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ให้เป็นไปตามระเบียบที่รัฐมนตรีกำหนด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 bwMode="auto">
          <a:xfrm>
            <a:off x="430336" y="908720"/>
            <a:ext cx="8678168" cy="43924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1073150" algn="l" eaLnBrk="1" hangingPunct="1">
              <a:buFont typeface="Courier New" pitchFamily="49" charset="0"/>
              <a:buChar char="o"/>
              <a:defRPr/>
            </a:pPr>
            <a:r>
              <a:rPr lang="th-TH" alt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 </a:t>
            </a:r>
            <a:r>
              <a:rPr lang="th-TH" altLang="th-TH" sz="3600" b="1" dirty="0" smtClean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การทำสัญญาที่ไม่ได้ปฏิบัติตาม พ.ร.บ. กฎกระทรวง ระเบียบ หรือประกาศ ในส่วนที่ไม่เป็นสาระสำคัญ หรือผิดพลาดไม่ร้ายแรง สัญญานั้นไม่โมฆะ </a:t>
            </a:r>
          </a:p>
          <a:p>
            <a:pPr algn="l" eaLnBrk="1" hangingPunct="1">
              <a:buFont typeface="Courier New" pitchFamily="49" charset="0"/>
              <a:buChar char="o"/>
              <a:defRPr/>
            </a:pPr>
            <a:r>
              <a:rPr lang="th-TH" altLang="th-TH" sz="3600" b="1" dirty="0" smtClean="0">
                <a:solidFill>
                  <a:srgbClr val="008000"/>
                </a:solidFill>
                <a:effectLst>
                  <a:glow rad="101600">
                    <a:srgbClr val="FFFFB7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3600" b="1" dirty="0" smtClean="0">
                <a:solidFill>
                  <a:srgbClr val="0000FF"/>
                </a:solidFill>
                <a:effectLst>
                  <a:glow rad="101600">
                    <a:srgbClr val="FFFFB7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ให้คณะกรรมการนโยบายมีอำนาจประกาศในระบบเครือข่ายสารสนเทศของกรมบัญชีกลาง กำหนดตัวอย่างที่ถือว่าเป็นส่วนที่เป็นสาระสำคัญหรือผิดพลาดอย่างร้ายแรง หรือไม่เป็นสาระสำคัญหรือผิดพลาดไม่ร้ายแรง</a:t>
            </a:r>
          </a:p>
        </p:txBody>
      </p:sp>
      <p:sp>
        <p:nvSpPr>
          <p:cNvPr id="6" name="คำบรรยายภาพแบบวงรี 3"/>
          <p:cNvSpPr/>
          <p:nvPr/>
        </p:nvSpPr>
        <p:spPr>
          <a:xfrm>
            <a:off x="395536" y="116632"/>
            <a:ext cx="1368152" cy="1368152"/>
          </a:xfrm>
          <a:prstGeom prst="wedgeEllipseCallout">
            <a:avLst>
              <a:gd name="adj1" fmla="val 58007"/>
              <a:gd name="adj2" fmla="val 2820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มาตรา 1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04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7452320" y="4869160"/>
            <a:ext cx="1368152" cy="1368152"/>
          </a:xfrm>
          <a:prstGeom prst="wedgeEllipseCallout">
            <a:avLst>
              <a:gd name="adj1" fmla="val -66025"/>
              <a:gd name="adj2" fmla="val 11702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มาตรา 1</a:t>
            </a:r>
            <a:r>
              <a:rPr lang="en-US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05</a:t>
            </a: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แว่นตา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83568" y="2636912"/>
            <a:ext cx="3177059" cy="14136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 descr="ปากกา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3043718"/>
            <a:ext cx="3631952" cy="290556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68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8208912" cy="2160240"/>
          </a:xfr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th-TH" sz="66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66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ตรวจรับพัสดุ</a:t>
            </a:r>
            <a:endParaRPr lang="th-TH" sz="66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284984"/>
            <a:ext cx="9144000" cy="504056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0" y="3356992"/>
            <a:ext cx="9144000" cy="648072"/>
          </a:xfrm>
          <a:prstGeom prst="bentConnector3">
            <a:avLst>
              <a:gd name="adj1" fmla="val 4812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139952" y="3717032"/>
            <a:ext cx="4608512" cy="1584176"/>
          </a:xfrm>
          <a:prstGeom prst="rect">
            <a:avLst/>
          </a:prstGeom>
          <a:noFill/>
          <a:ln w="25400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buFont typeface="Wingdings" pitchFamily="2" charset="2"/>
              <a:buChar char="Ø"/>
              <a:defRPr/>
            </a:pPr>
            <a:r>
              <a:rPr kumimoji="0" lang="th-TH" alt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องค์ประกอบและองค์ประชุมของคณะกรรมการ และหน้าที่ ให้เป็นไปตามระเบียบที่รัฐมนตรีกำหนด</a:t>
            </a:r>
            <a:endParaRPr kumimoji="0" lang="en-US" altLang="th-TH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271463"/>
            <a:ext cx="7024265" cy="1141313"/>
          </a:xfrm>
          <a:solidFill>
            <a:srgbClr val="CCFFF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lnSpc>
                <a:spcPts val="4000"/>
              </a:lnSpc>
              <a:defRPr/>
            </a:pPr>
            <a:r>
              <a:rPr lang="th-TH" altLang="th-TH" sz="36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การแต่งตั้งคณะกรรมการ</a:t>
            </a:r>
            <a:br>
              <a:rPr lang="th-TH" altLang="th-TH" sz="36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36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ตรวจรับพัสดุ</a:t>
            </a:r>
          </a:p>
        </p:txBody>
      </p:sp>
      <p:pic>
        <p:nvPicPr>
          <p:cNvPr id="10" name="Picture 9" descr="คณะกรรมการ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3573016"/>
            <a:ext cx="3384376" cy="2110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Rectangle 10"/>
          <p:cNvSpPr/>
          <p:nvPr/>
        </p:nvSpPr>
        <p:spPr>
          <a:xfrm>
            <a:off x="683568" y="5661248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ค่าตอบแทน </a:t>
            </a:r>
            <a:r>
              <a:rPr lang="th-TH" altLang="th-TH" sz="32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ให้เป็นไปตามที่กระทรวงการคลังกำหนด </a:t>
            </a:r>
            <a:endParaRPr lang="th-TH" sz="3200" dirty="0"/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7308304" y="332656"/>
            <a:ext cx="1440160" cy="1440160"/>
          </a:xfrm>
          <a:prstGeom prst="wedgeEllipseCallout">
            <a:avLst>
              <a:gd name="adj1" fmla="val -70455"/>
              <a:gd name="adj2" fmla="val -1327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มาตรา </a:t>
            </a:r>
            <a:r>
              <a:rPr lang="en-US" sz="3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100</a:t>
            </a:r>
            <a:r>
              <a:rPr lang="th-TH" sz="3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32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11560" y="1755973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altLang="th-TH" sz="3600" b="1" dirty="0" smtClean="0">
                <a:latin typeface="EucrosiaUPC" pitchFamily="18" charset="-34"/>
                <a:cs typeface="EucrosiaUPC" pitchFamily="18" charset="-34"/>
              </a:rPr>
              <a:t> ให้ผู้มีอำนาจ</a:t>
            </a:r>
          </a:p>
          <a:p>
            <a:pPr>
              <a:buFont typeface="Courier New" pitchFamily="49" charset="0"/>
              <a:buChar char="o"/>
            </a:pPr>
            <a:r>
              <a:rPr lang="th-TH" altLang="th-TH" sz="3600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แต่งตั้งคณะกรรมการตรวจรับพัสดุ เพื่อรับผิดชอบการบริหารสัญญาหรือข้อตกลงและการตรวจรับพัสดุ</a:t>
            </a:r>
          </a:p>
        </p:txBody>
      </p:sp>
      <p:grpSp>
        <p:nvGrpSpPr>
          <p:cNvPr id="14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</a:t>
            </a:fld>
            <a:endParaRPr lang="th-TH"/>
          </a:p>
        </p:txBody>
      </p:sp>
      <p:sp>
        <p:nvSpPr>
          <p:cNvPr id="31" name="Rectangle 30"/>
          <p:cNvSpPr/>
          <p:nvPr/>
        </p:nvSpPr>
        <p:spPr>
          <a:xfrm>
            <a:off x="107504" y="44624"/>
            <a:ext cx="8928992" cy="6696744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43" name="Group 42"/>
          <p:cNvGrpSpPr/>
          <p:nvPr/>
        </p:nvGrpSpPr>
        <p:grpSpPr>
          <a:xfrm>
            <a:off x="0" y="188640"/>
            <a:ext cx="9144000" cy="6624736"/>
            <a:chOff x="0" y="188640"/>
            <a:chExt cx="9144000" cy="6624736"/>
          </a:xfrm>
        </p:grpSpPr>
        <p:sp>
          <p:nvSpPr>
            <p:cNvPr id="30" name="Hexagon 29"/>
            <p:cNvSpPr/>
            <p:nvPr/>
          </p:nvSpPr>
          <p:spPr>
            <a:xfrm>
              <a:off x="763960" y="2069232"/>
              <a:ext cx="855712" cy="783704"/>
            </a:xfrm>
            <a:prstGeom prst="hexagon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9" name="Hexagon 28"/>
            <p:cNvSpPr/>
            <p:nvPr/>
          </p:nvSpPr>
          <p:spPr>
            <a:xfrm>
              <a:off x="7524328" y="5301208"/>
              <a:ext cx="576064" cy="482352"/>
            </a:xfrm>
            <a:prstGeom prst="hexagon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8" name="Hexagon 27"/>
            <p:cNvSpPr/>
            <p:nvPr/>
          </p:nvSpPr>
          <p:spPr>
            <a:xfrm>
              <a:off x="7092280" y="2060848"/>
              <a:ext cx="576064" cy="482352"/>
            </a:xfrm>
            <a:prstGeom prst="hexagon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7" name="Hexagon 26"/>
            <p:cNvSpPr/>
            <p:nvPr/>
          </p:nvSpPr>
          <p:spPr>
            <a:xfrm>
              <a:off x="5508104" y="4386808"/>
              <a:ext cx="576064" cy="482352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6" name="Hexagon 25"/>
            <p:cNvSpPr/>
            <p:nvPr/>
          </p:nvSpPr>
          <p:spPr>
            <a:xfrm>
              <a:off x="2699792" y="3645024"/>
              <a:ext cx="576064" cy="482352"/>
            </a:xfrm>
            <a:prstGeom prst="hexagon">
              <a:avLst/>
            </a:prstGeom>
            <a:solidFill>
              <a:srgbClr val="CCFFFF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6" name="Hexagon 5"/>
            <p:cNvSpPr/>
            <p:nvPr/>
          </p:nvSpPr>
          <p:spPr>
            <a:xfrm>
              <a:off x="3563888" y="2924944"/>
              <a:ext cx="2016224" cy="1584176"/>
            </a:xfrm>
            <a:prstGeom prst="hexagon">
              <a:avLst/>
            </a:prstGeom>
            <a:solidFill>
              <a:srgbClr val="FFFF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36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แบบสัญญา</a:t>
              </a:r>
              <a:endParaRPr lang="th-TH" sz="3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7" name="Hexagon 6"/>
            <p:cNvSpPr/>
            <p:nvPr/>
          </p:nvSpPr>
          <p:spPr>
            <a:xfrm>
              <a:off x="5436096" y="692696"/>
              <a:ext cx="1368152" cy="1080120"/>
            </a:xfrm>
            <a:prstGeom prst="hexagon">
              <a:avLst/>
            </a:prstGeom>
            <a:solidFill>
              <a:srgbClr val="FFFFB7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1800" b="1" dirty="0" smtClean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สัญญาจ้างก่อสร้าง</a:t>
              </a:r>
              <a:endParaRPr lang="th-TH" sz="18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8" name="Hexagon 7"/>
            <p:cNvSpPr/>
            <p:nvPr/>
          </p:nvSpPr>
          <p:spPr>
            <a:xfrm>
              <a:off x="5588496" y="3378696"/>
              <a:ext cx="1512168" cy="1224136"/>
            </a:xfrm>
            <a:prstGeom prst="hexagon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200" b="1" dirty="0" smtClean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สัญญา</a:t>
              </a:r>
            </a:p>
            <a:p>
              <a:pPr algn="ctr"/>
              <a:r>
                <a:rPr lang="th-TH" sz="2200" b="1" dirty="0" smtClean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ซื้อขาย</a:t>
              </a:r>
              <a:endParaRPr lang="th-TH" sz="22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9" name="Hexagon 8"/>
            <p:cNvSpPr/>
            <p:nvPr/>
          </p:nvSpPr>
          <p:spPr>
            <a:xfrm>
              <a:off x="5740896" y="4725144"/>
              <a:ext cx="1783432" cy="1512168"/>
            </a:xfrm>
            <a:prstGeom prst="hexagon">
              <a:avLst/>
            </a:prstGeom>
            <a:solidFill>
              <a:srgbClr val="CCFF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 smtClean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สัญญาจะซื้อจะขายแบบราคาคงที่ไม่จำกัดปริมาณ</a:t>
              </a:r>
              <a:endParaRPr lang="th-TH" sz="20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1" name="Hexagon 10"/>
            <p:cNvSpPr/>
            <p:nvPr/>
          </p:nvSpPr>
          <p:spPr>
            <a:xfrm>
              <a:off x="3851920" y="1340768"/>
              <a:ext cx="1512168" cy="1224136"/>
            </a:xfrm>
            <a:prstGeom prst="hexagon">
              <a:avLst/>
            </a:prstGeom>
            <a:solidFill>
              <a:srgbClr val="CCFF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 smtClean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สัญญาจ้างทำความสะอาดอาคาร</a:t>
              </a:r>
              <a:endParaRPr lang="th-TH" sz="20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2" name="Hexagon 11"/>
            <p:cNvSpPr/>
            <p:nvPr/>
          </p:nvSpPr>
          <p:spPr>
            <a:xfrm>
              <a:off x="2267744" y="2132856"/>
              <a:ext cx="1512168" cy="1224136"/>
            </a:xfrm>
            <a:prstGeom prst="hexagon">
              <a:avLst/>
            </a:prstGeom>
            <a:solidFill>
              <a:srgbClr val="FFCC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 smtClean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สัญญาจ้างออกแบบและควบคุมงานก่อสร้าง</a:t>
              </a:r>
              <a:endParaRPr lang="th-TH" sz="20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3" name="Hexagon 12"/>
            <p:cNvSpPr/>
            <p:nvPr/>
          </p:nvSpPr>
          <p:spPr>
            <a:xfrm>
              <a:off x="683568" y="3140968"/>
              <a:ext cx="1872208" cy="1512168"/>
            </a:xfrm>
            <a:prstGeom prst="hexagon">
              <a:avLst/>
            </a:prstGeom>
            <a:solidFill>
              <a:srgbClr val="92D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 smtClean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สัญญา</a:t>
              </a:r>
            </a:p>
            <a:p>
              <a:pPr algn="ctr"/>
              <a:r>
                <a:rPr lang="th-TH" sz="2000" b="1" dirty="0" smtClean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จ้างบริการบำรุงรักษาและซ่อมแซมแก้ไขคอมพิวเตอร์</a:t>
              </a:r>
              <a:endParaRPr lang="th-TH" sz="20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4" name="Hexagon 13"/>
            <p:cNvSpPr/>
            <p:nvPr/>
          </p:nvSpPr>
          <p:spPr>
            <a:xfrm>
              <a:off x="1043608" y="1340768"/>
              <a:ext cx="1440160" cy="1152128"/>
            </a:xfrm>
            <a:prstGeom prst="hexagon">
              <a:avLst/>
            </a:prstGeom>
            <a:solidFill>
              <a:srgbClr val="CCFF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1800" b="1" dirty="0" smtClean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สัญญาแลกเปลี่ยน</a:t>
              </a:r>
              <a:endParaRPr lang="th-TH" sz="18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5" name="Hexagon 14"/>
            <p:cNvSpPr/>
            <p:nvPr/>
          </p:nvSpPr>
          <p:spPr>
            <a:xfrm>
              <a:off x="827584" y="5085184"/>
              <a:ext cx="1575792" cy="1224136"/>
            </a:xfrm>
            <a:prstGeom prst="hexagon">
              <a:avLst/>
            </a:prstGeom>
            <a:solidFill>
              <a:srgbClr val="CCFF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 smtClean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สัญญาเช่าเครื่องถ่ายเอกสาร</a:t>
              </a:r>
              <a:endParaRPr lang="th-TH" sz="20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6" name="Hexagon 15"/>
            <p:cNvSpPr/>
            <p:nvPr/>
          </p:nvSpPr>
          <p:spPr>
            <a:xfrm>
              <a:off x="2195736" y="4293096"/>
              <a:ext cx="1575792" cy="1296144"/>
            </a:xfrm>
            <a:prstGeom prst="hexagon">
              <a:avLst/>
            </a:prstGeom>
            <a:solidFill>
              <a:srgbClr val="FFFFB7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 smtClean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สัญญา</a:t>
              </a:r>
            </a:p>
            <a:p>
              <a:pPr algn="ctr"/>
              <a:r>
                <a:rPr lang="th-TH" sz="2000" b="1" dirty="0" smtClean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จ้างบริการรักษาความปลอดภัย</a:t>
              </a:r>
              <a:endParaRPr lang="th-TH" sz="20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7" name="Hexagon 16"/>
            <p:cNvSpPr/>
            <p:nvPr/>
          </p:nvSpPr>
          <p:spPr>
            <a:xfrm>
              <a:off x="3635896" y="4725144"/>
              <a:ext cx="1944216" cy="1656184"/>
            </a:xfrm>
            <a:prstGeom prst="hexagon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 smtClean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สัญญาซื้อขายและอนุญาต</a:t>
              </a:r>
            </a:p>
            <a:p>
              <a:pPr algn="ctr"/>
              <a:r>
                <a:rPr lang="th-TH" sz="2000" b="1" dirty="0" smtClean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ให้ใช้สิทธิ</a:t>
              </a:r>
            </a:p>
            <a:p>
              <a:pPr algn="ctr"/>
              <a:r>
                <a:rPr lang="th-TH" sz="2000" b="1" dirty="0" smtClean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ในโปรแกรมคอมพิวเตอร์</a:t>
              </a:r>
              <a:endParaRPr lang="th-TH" sz="20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8" name="Hexagon 17"/>
            <p:cNvSpPr/>
            <p:nvPr/>
          </p:nvSpPr>
          <p:spPr>
            <a:xfrm>
              <a:off x="2411760" y="764704"/>
              <a:ext cx="1368152" cy="1152128"/>
            </a:xfrm>
            <a:prstGeom prst="hexagon">
              <a:avLst/>
            </a:prstGeom>
            <a:solidFill>
              <a:srgbClr val="92D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 smtClean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สัญญาเช่ารถยนต์</a:t>
              </a:r>
              <a:endParaRPr lang="th-TH" sz="20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9" name="Hexagon 18"/>
            <p:cNvSpPr/>
            <p:nvPr/>
          </p:nvSpPr>
          <p:spPr>
            <a:xfrm>
              <a:off x="5436096" y="1916832"/>
              <a:ext cx="1584176" cy="1296144"/>
            </a:xfrm>
            <a:prstGeom prst="hexagon">
              <a:avLst/>
            </a:prstGeom>
            <a:solidFill>
              <a:srgbClr val="CCFF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 smtClean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สัญญาเช่าคอมพิวเตอร์</a:t>
              </a:r>
              <a:endParaRPr lang="th-TH" sz="20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0" name="Hexagon 19"/>
            <p:cNvSpPr/>
            <p:nvPr/>
          </p:nvSpPr>
          <p:spPr>
            <a:xfrm>
              <a:off x="7100664" y="3645024"/>
              <a:ext cx="1647800" cy="1296144"/>
            </a:xfrm>
            <a:prstGeom prst="hexagon">
              <a:avLst/>
            </a:prstGeom>
            <a:solidFill>
              <a:srgbClr val="FFCC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 smtClean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สัญญา</a:t>
              </a:r>
            </a:p>
            <a:p>
              <a:pPr algn="ctr"/>
              <a:r>
                <a:rPr lang="th-TH" sz="2000" b="1" dirty="0" smtClean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ซื้อขายคอมพิวเตอร์</a:t>
              </a:r>
              <a:endParaRPr lang="th-TH" sz="20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1" name="Hexagon 20"/>
            <p:cNvSpPr/>
            <p:nvPr/>
          </p:nvSpPr>
          <p:spPr>
            <a:xfrm>
              <a:off x="611560" y="1916832"/>
              <a:ext cx="504056" cy="410344"/>
            </a:xfrm>
            <a:prstGeom prst="hexagon">
              <a:avLst/>
            </a:prstGeom>
            <a:solidFill>
              <a:srgbClr val="FFFFB7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2" name="Hexagon 21"/>
            <p:cNvSpPr/>
            <p:nvPr/>
          </p:nvSpPr>
          <p:spPr>
            <a:xfrm>
              <a:off x="7236296" y="2276872"/>
              <a:ext cx="1440160" cy="1152128"/>
            </a:xfrm>
            <a:prstGeom prst="hexagon">
              <a:avLst/>
            </a:prstGeom>
            <a:solidFill>
              <a:srgbClr val="FFCC99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1600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สัญญาจ้างผู้เชี่ยวชาญรายบุคคลหรือจ้างบริษัทที่ปรึกษา</a:t>
              </a:r>
              <a:endPara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3" name="Hexagon 22"/>
            <p:cNvSpPr/>
            <p:nvPr/>
          </p:nvSpPr>
          <p:spPr>
            <a:xfrm>
              <a:off x="6948264" y="1052736"/>
              <a:ext cx="1008112" cy="842392"/>
            </a:xfrm>
            <a:prstGeom prst="hexagon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5" name="Hexagon 24"/>
            <p:cNvSpPr/>
            <p:nvPr/>
          </p:nvSpPr>
          <p:spPr>
            <a:xfrm>
              <a:off x="2843808" y="5877272"/>
              <a:ext cx="648072" cy="504056"/>
            </a:xfrm>
            <a:prstGeom prst="hexagon">
              <a:avLst/>
            </a:prstGeom>
            <a:solidFill>
              <a:srgbClr val="FFCCFF"/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179512" y="188640"/>
              <a:ext cx="8784976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Font typeface="Courier New" pitchFamily="49" charset="0"/>
                <a:buChar char="o"/>
              </a:pPr>
              <a:r>
                <a:rPr lang="th-TH" sz="20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ประกาศคณะกรรมการนโยบายการจัดซื้อจัดจ้างและการบริหารพัสดุภาครัฐ</a:t>
              </a:r>
            </a:p>
            <a:p>
              <a:pPr algn="ctr"/>
              <a:r>
                <a:rPr lang="th-TH" sz="20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เรื่อง แบบสัญญาเกี่ยวกับการจัดซื้อจัดจ้างตามพระราชบัญญัติการจัดซื้อจัดจ้างและการบริหารพัสดุภาครัฐ พ.ศ. 2560</a:t>
              </a:r>
              <a:endPara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 rot="16200000">
              <a:off x="-1800707" y="2816932"/>
              <a:ext cx="4248472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Font typeface="Courier New" pitchFamily="49" charset="0"/>
                <a:buChar char="o"/>
              </a:pPr>
              <a:r>
                <a:rPr lang="th-TH" sz="20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ประกาศราชกิจจา</a:t>
              </a:r>
              <a:r>
                <a:rPr lang="th-TH" sz="2000" b="1" dirty="0" err="1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นุเบกษา</a:t>
              </a:r>
              <a:r>
                <a:rPr lang="th-TH" sz="20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19 ก.พ. 61</a:t>
              </a:r>
            </a:p>
          </p:txBody>
        </p:sp>
        <p:sp>
          <p:nvSpPr>
            <p:cNvPr id="34" name="Rectangle 33"/>
            <p:cNvSpPr/>
            <p:nvPr/>
          </p:nvSpPr>
          <p:spPr>
            <a:xfrm rot="5400000">
              <a:off x="7092280" y="2852936"/>
              <a:ext cx="3600400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Font typeface="Courier New" pitchFamily="49" charset="0"/>
                <a:buChar char="o"/>
              </a:pPr>
              <a:r>
                <a:rPr lang="th-TH" sz="20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มีผลใช้บังคับ 20 ก.พ. 61 เป็นต้นไป</a:t>
              </a:r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0" y="6237312"/>
              <a:ext cx="9144000" cy="576064"/>
              <a:chOff x="0" y="6165304"/>
              <a:chExt cx="9144000" cy="576064"/>
            </a:xfrm>
          </p:grpSpPr>
          <p:grpSp>
            <p:nvGrpSpPr>
              <p:cNvPr id="36" name="Group 10"/>
              <p:cNvGrpSpPr/>
              <p:nvPr/>
            </p:nvGrpSpPr>
            <p:grpSpPr>
              <a:xfrm>
                <a:off x="0" y="6165304"/>
                <a:ext cx="9144000" cy="576064"/>
                <a:chOff x="0" y="5877272"/>
                <a:chExt cx="9144000" cy="576064"/>
              </a:xfrm>
            </p:grpSpPr>
            <p:grpSp>
              <p:nvGrpSpPr>
                <p:cNvPr id="38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40" name="Straight Connector 39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1" name="Rectangle 40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42" name="Rectangle 41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39" name="Straight Connector 38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7" name="Oval 36"/>
              <p:cNvSpPr/>
              <p:nvPr/>
            </p:nvSpPr>
            <p:spPr>
              <a:xfrm>
                <a:off x="7092280" y="6453336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70</a:t>
            </a:fld>
            <a:endParaRPr lang="th-TH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" y="-27384"/>
          <a:ext cx="9108503" cy="649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5654"/>
                <a:gridCol w="2592288"/>
                <a:gridCol w="2520280"/>
                <a:gridCol w="2520281"/>
              </a:tblGrid>
              <a:tr h="1800200">
                <a:tc>
                  <a:txBody>
                    <a:bodyPr/>
                    <a:lstStyle/>
                    <a:p>
                      <a:endParaRPr lang="th-TH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8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</a:effectLst>
                          <a:uLnTx/>
                          <a:uFillTx/>
                          <a:latin typeface="EucrosiaUPC" pitchFamily="18" charset="-34"/>
                          <a:ea typeface="+mn-ea"/>
                          <a:cs typeface="EucrosiaUPC" pitchFamily="18" charset="-34"/>
                        </a:rPr>
                        <a:t>คณะกรรมการ</a:t>
                      </a:r>
                      <a:endParaRPr kumimoji="0" lang="en-US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innerShdw blurRad="114300">
                            <a:prstClr val="black"/>
                          </a:innerShdw>
                        </a:effectLst>
                        <a:uLnTx/>
                        <a:uFillTx/>
                        <a:latin typeface="EucrosiaUPC" pitchFamily="18" charset="-34"/>
                        <a:ea typeface="+mn-ea"/>
                        <a:cs typeface="EucrosiaUPC" pitchFamily="18" charset="-34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8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</a:effectLst>
                          <a:uLnTx/>
                          <a:uFillTx/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</a:rPr>
                        <a:t>ตรวจรับพัสดุ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8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  <a:reflection blurRad="6350" stA="55000" endA="300" endPos="45500" dir="5400000" sy="-100000" algn="bl" rotWithShape="0"/>
                          </a:effectLst>
                          <a:uLnTx/>
                          <a:uFillTx/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</a:rPr>
                        <a:t>(การซื้อหรือจ้างทั่วไป)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th-TH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  <a:reflection blurRad="6350" stA="55000" endA="300" endPos="45500" dir="5400000" sy="-100000" algn="bl" rotWithShape="0"/>
                          </a:effectLst>
                          <a:uLnTx/>
                          <a:uFillTx/>
                          <a:latin typeface="EucrosiaUPC" pitchFamily="18" charset="-34"/>
                          <a:ea typeface="+mn-ea"/>
                          <a:cs typeface="EucrosiaUPC" pitchFamily="18" charset="-34"/>
                        </a:rPr>
                        <a:t> พ.ร.บ. มาตรา 100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th-TH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  <a:reflection blurRad="6350" stA="55000" endA="300" endPos="45500" dir="5400000" sy="-100000" algn="bl" rotWithShape="0"/>
                          </a:effectLst>
                          <a:uLnTx/>
                          <a:uFillTx/>
                          <a:latin typeface="EucrosiaUPC" pitchFamily="18" charset="-34"/>
                          <a:ea typeface="+mn-ea"/>
                          <a:cs typeface="EucrosiaUPC" pitchFamily="18" charset="-34"/>
                        </a:rPr>
                        <a:t> ระเบียบฯ ข้อ 25 (5)</a:t>
                      </a:r>
                      <a:endParaRPr kumimoji="0" lang="th-TH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uLnTx/>
                        <a:uFillTx/>
                        <a:latin typeface="EucrosiaUPC" pitchFamily="18" charset="-34"/>
                        <a:ea typeface="+mn-ea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</a:effectLst>
                          <a:uLnTx/>
                          <a:uFillTx/>
                          <a:latin typeface="EucrosiaUPC" pitchFamily="18" charset="-34"/>
                          <a:ea typeface="+mn-ea"/>
                          <a:cs typeface="EucrosiaUPC" pitchFamily="18" charset="-34"/>
                        </a:rPr>
                        <a:t>คณะกรรมการ</a:t>
                      </a:r>
                      <a:endParaRPr kumimoji="0" lang="en-US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innerShdw blurRad="114300">
                            <a:prstClr val="black"/>
                          </a:innerShdw>
                        </a:effectLst>
                        <a:uLnTx/>
                        <a:uFillTx/>
                        <a:latin typeface="EucrosiaUPC" pitchFamily="18" charset="-34"/>
                        <a:ea typeface="+mn-ea"/>
                        <a:cs typeface="EucrosiaUPC" pitchFamily="18" charset="-34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</a:effectLst>
                          <a:uLnTx/>
                          <a:uFillTx/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</a:rPr>
                        <a:t>ตรวจรับพัสดุ</a:t>
                      </a:r>
                      <a:endParaRPr kumimoji="0" lang="th-TH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innerShdw blurRad="114300">
                            <a:prstClr val="black"/>
                          </a:innerShdw>
                        </a:effectLst>
                        <a:uLnTx/>
                        <a:uFillTx/>
                        <a:latin typeface="EucrosiaUPC" pitchFamily="18" charset="-34"/>
                        <a:ea typeface="+mn-ea"/>
                        <a:cs typeface="EucrosiaUPC" pitchFamily="18" charset="-34"/>
                      </a:endParaRP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th-TH" dirty="0" smtClean="0"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  <a:reflection blurRad="6350" stA="55000" endA="300" endPos="45500" dir="5400000" sy="-100000" algn="bl" rotWithShape="0"/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ในงานจ้างที่ปรึกษา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th-TH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  <a:reflection blurRad="6350" stA="55000" endA="300" endPos="45500" dir="5400000" sy="-100000" algn="bl" rotWithShape="0"/>
                          </a:effectLst>
                          <a:uLnTx/>
                          <a:uFillTx/>
                          <a:latin typeface="EucrosiaUPC" pitchFamily="18" charset="-34"/>
                          <a:ea typeface="+mn-ea"/>
                          <a:cs typeface="EucrosiaUPC" pitchFamily="18" charset="-34"/>
                        </a:rPr>
                        <a:t> พ.ร.บ. มาตรา 100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th-TH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  <a:reflection blurRad="6350" stA="55000" endA="300" endPos="45500" dir="5400000" sy="-100000" algn="bl" rotWithShape="0"/>
                          </a:effectLst>
                          <a:uLnTx/>
                          <a:uFillTx/>
                          <a:latin typeface="EucrosiaUPC" pitchFamily="18" charset="-34"/>
                          <a:ea typeface="+mn-ea"/>
                          <a:cs typeface="EucrosiaUPC" pitchFamily="18" charset="-34"/>
                        </a:rPr>
                        <a:t> ระเบียบฯ ข้อ 105 (4)</a:t>
                      </a:r>
                      <a:endParaRPr lang="th-TH" sz="1800" dirty="0">
                        <a:solidFill>
                          <a:schemeClr val="tx1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EucrosiaUPC" pitchFamily="18" charset="-34"/>
                          <a:ea typeface="+mn-ea"/>
                          <a:cs typeface="EucrosiaUPC" pitchFamily="18" charset="-34"/>
                        </a:rPr>
                        <a:t>คณะกรรมการ</a:t>
                      </a:r>
                      <a:r>
                        <a:rPr kumimoji="0" lang="th-TH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</a:rPr>
                        <a:t>ตรวจรับพัสดุ</a:t>
                      </a:r>
                      <a:endParaRPr kumimoji="0" lang="th-TH" sz="2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EucrosiaUPC" pitchFamily="18" charset="-34"/>
                        <a:ea typeface="+mn-ea"/>
                        <a:cs typeface="EucrosiaUPC" pitchFamily="18" charset="-34"/>
                      </a:endParaRP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th-TH" sz="2200" dirty="0" smtClean="0"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ในงานจ้างออกแบบหรือควบคุมงาน</a:t>
                      </a:r>
                      <a:r>
                        <a:rPr lang="th-TH" sz="2200" dirty="0" smtClean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ก่อสร้าง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th-TH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  <a:reflection blurRad="6350" stA="55000" endA="300" endPos="45500" dir="5400000" sy="-100000" algn="bl" rotWithShape="0"/>
                          </a:effectLst>
                          <a:uLnTx/>
                          <a:uFillTx/>
                          <a:latin typeface="EucrosiaUPC" pitchFamily="18" charset="-34"/>
                          <a:ea typeface="+mn-ea"/>
                          <a:cs typeface="EucrosiaUPC" pitchFamily="18" charset="-34"/>
                        </a:rPr>
                        <a:t> พ.ร.บ. มาตรา 100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th-TH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  <a:reflection blurRad="6350" stA="55000" endA="300" endPos="45500" dir="5400000" sy="-100000" algn="bl" rotWithShape="0"/>
                          </a:effectLst>
                          <a:uLnTx/>
                          <a:uFillTx/>
                          <a:latin typeface="EucrosiaUPC" pitchFamily="18" charset="-34"/>
                          <a:ea typeface="+mn-ea"/>
                          <a:cs typeface="EucrosiaUPC" pitchFamily="18" charset="-34"/>
                        </a:rPr>
                        <a:t> </a:t>
                      </a:r>
                      <a:r>
                        <a:rPr kumimoji="0" lang="th-TH" sz="1800" b="1" i="0" u="none" strike="noStrike" kern="1200" cap="none" spc="-8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  <a:reflection blurRad="6350" stA="55000" endA="300" endPos="45500" dir="5400000" sy="-100000" algn="bl" rotWithShape="0"/>
                          </a:effectLst>
                          <a:uLnTx/>
                          <a:uFillTx/>
                          <a:latin typeface="EucrosiaUPC" pitchFamily="18" charset="-34"/>
                          <a:ea typeface="+mn-ea"/>
                          <a:cs typeface="EucrosiaUPC" pitchFamily="18" charset="-34"/>
                        </a:rPr>
                        <a:t>ระเบียบฯ ข้อ 141 (5)</a:t>
                      </a:r>
                      <a:endParaRPr lang="th-TH" sz="1800" spc="-80" baseline="0" dirty="0">
                        <a:solidFill>
                          <a:schemeClr val="tx1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1122912">
                <a:tc>
                  <a:txBody>
                    <a:bodyPr/>
                    <a:lstStyle/>
                    <a:p>
                      <a:pPr algn="ctr"/>
                      <a:endParaRPr lang="th-TH" b="1" dirty="0" smtClean="0">
                        <a:solidFill>
                          <a:srgbClr val="FF0000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  <a:p>
                      <a:pPr algn="ctr"/>
                      <a:endParaRPr lang="th-TH" b="1" dirty="0" smtClean="0">
                        <a:solidFill>
                          <a:srgbClr val="FF0000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  <a:p>
                      <a:pPr algn="ctr"/>
                      <a:endParaRPr lang="th-TH" b="1" dirty="0" smtClean="0">
                        <a:solidFill>
                          <a:srgbClr val="FF0000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  <a:p>
                      <a:pPr algn="ctr"/>
                      <a:endParaRPr lang="th-TH" b="1" dirty="0" smtClean="0">
                        <a:solidFill>
                          <a:srgbClr val="FF0000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  <a:p>
                      <a:pPr algn="ctr"/>
                      <a:r>
                        <a:rPr lang="th-TH" sz="2600" b="1" dirty="0" smtClean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องค์ประกอบ</a:t>
                      </a:r>
                    </a:p>
                    <a:p>
                      <a:pPr algn="ctr"/>
                      <a:endParaRPr lang="th-TH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h-TH" sz="1800" b="1" dirty="0" smtClean="0"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 ประธาน 1 คน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h-TH" sz="1800" b="1" dirty="0" smtClean="0"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 กรรมการอย่างน้อย</a:t>
                      </a:r>
                      <a:r>
                        <a:rPr lang="th-TH" sz="1800" b="1" baseline="0" dirty="0" smtClean="0"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 2 คน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th-TH" sz="1800" b="1" baseline="0" dirty="0" smtClean="0">
                          <a:solidFill>
                            <a:srgbClr val="FF0000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1800" b="1" dirty="0" smtClean="0">
                          <a:solidFill>
                            <a:srgbClr val="FF0000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ข้าราชการ ลูกจ้างประจำ พนักงานราชการ พนักงานมหาวิทยาลัย พนักงานของรัฐ หรือพนักงานของหน่วยงานของรัฐที่เรียกชื่ออย่างอื่น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th-TH" sz="1800" b="1" dirty="0" smtClean="0"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โดยให้คำนึงถึง ลักษณะหน้าที่และความรับผิดชอบของผู้ที่ได้รับแต่งตั้งเป็นสำคัญ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th-TH" sz="1800" b="1" dirty="0" smtClean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กรณีจำเป็นหรือเพื่อประโยชน์ </a:t>
                      </a:r>
                      <a:r>
                        <a:rPr lang="th-TH" sz="1800" b="1" u="none" dirty="0" smtClean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จะแต่งตั้งบุคคลอื่นร่วมเป็นกรรมการด้วยก็ได้ แต่จำนวนต้องไม่มากกว่ากรรมการตามวรรคหนึ่ง</a:t>
                      </a:r>
                      <a:endParaRPr lang="th-TH" sz="1800" b="1" dirty="0" smtClean="0">
                        <a:solidFill>
                          <a:srgbClr val="0000FF"/>
                        </a:solidFill>
                        <a:effectLst/>
                        <a:latin typeface="EucrosiaUPC" pitchFamily="18" charset="-34"/>
                        <a:cs typeface="EucrosiaUPC" pitchFamily="18" charset="-34"/>
                      </a:endParaRP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th-TH" sz="1800" b="1" baseline="0" dirty="0" smtClean="0">
                          <a:solidFill>
                            <a:srgbClr val="0000FF"/>
                          </a:solidFill>
                          <a:effectLst>
                            <a:innerShdw blurRad="114300">
                              <a:prstClr val="black"/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18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ควรแต่งตั้งผู้ชำนาญการหรือผู้ทรงคุณวุฒิร่วมเป็นกรรมการด้วย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th-TH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  <a:reflection blurRad="6350" stA="55000" endA="300" endPos="45500" dir="5400000" sy="-100000" algn="bl" rotWithShape="0"/>
                          </a:effectLst>
                          <a:uLnTx/>
                          <a:uFillTx/>
                          <a:latin typeface="EucrosiaUPC" pitchFamily="18" charset="-34"/>
                          <a:ea typeface="+mn-ea"/>
                          <a:cs typeface="EucrosiaUPC" pitchFamily="18" charset="-34"/>
                        </a:rPr>
                        <a:t>(ระเบียบฯ ข้อ 26)</a:t>
                      </a:r>
                      <a:endParaRPr lang="th-TH" sz="1800" b="1" dirty="0">
                        <a:solidFill>
                          <a:srgbClr val="0000FF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h-TH" sz="1800" b="1" dirty="0" smtClean="0"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 ประธาน 1 คน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h-TH" sz="1800" b="1" dirty="0" smtClean="0"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 กรรมการอย่างน้อย</a:t>
                      </a:r>
                      <a:r>
                        <a:rPr lang="th-TH" sz="1800" b="1" baseline="0" dirty="0" smtClean="0"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 4 คน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th-TH" sz="1800" b="1" baseline="0" dirty="0" smtClean="0">
                          <a:solidFill>
                            <a:srgbClr val="FF0000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1800" b="1" dirty="0" smtClean="0">
                          <a:solidFill>
                            <a:srgbClr val="FF0000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ข้าราชการ ลูกจ้างประจำ พนักงานราชการ พนักงานมหาวิทยาลัย พนักงานของรัฐ หรือพนักงานของหน่วยงานของรัฐที่เรียกชื่ออย่างอื่น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th-TH" sz="1800" b="1" baseline="0" dirty="0" smtClean="0">
                          <a:solidFill>
                            <a:srgbClr val="FF0000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1600" b="1" dirty="0" smtClean="0"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โดยให้คำนึงถึง ลักษณะหน้าที่และความรับผิดชอบของผู้ที่ได้รับแต่งตั้งเป็นสำคัญ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th-TH" sz="1600" b="1" dirty="0" smtClean="0"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กรณีใช้เงินที่</a:t>
                      </a:r>
                      <a:r>
                        <a:rPr lang="th-TH" sz="1600" b="1" baseline="0" dirty="0" smtClean="0"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1600" b="1" dirty="0" err="1" smtClean="0"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กค.</a:t>
                      </a:r>
                      <a:r>
                        <a:rPr lang="th-TH" sz="1600" b="1" dirty="0" smtClean="0"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กู้จาก</a:t>
                      </a:r>
                      <a:r>
                        <a:rPr lang="th-TH" sz="1600" b="1" baseline="0" dirty="0" smtClean="0"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1600" b="1" baseline="0" dirty="0" err="1" smtClean="0"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ตปท.</a:t>
                      </a:r>
                      <a:r>
                        <a:rPr lang="th-TH" sz="1600" b="1" baseline="0" dirty="0" smtClean="0"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ต้องมีผู้แทน </a:t>
                      </a:r>
                      <a:r>
                        <a:rPr lang="th-TH" sz="1600" b="1" baseline="0" dirty="0" err="1" smtClean="0"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สบน.</a:t>
                      </a:r>
                      <a:r>
                        <a:rPr lang="th-TH" sz="1600" b="1" baseline="0" dirty="0" smtClean="0"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ร่วมด้วย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th-TH" sz="1600" b="1" dirty="0" smtClean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กรณีจำเป็นหรือเพื่อประโยชน์ </a:t>
                      </a:r>
                      <a:r>
                        <a:rPr lang="th-TH" sz="1600" b="1" u="none" dirty="0" smtClean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จะแต่งตั้งบุคคลอื่นร่วมเป็นกรรมการด้วยก็ได้ แต่จำนวนต้องไม่มากกว่ากรรมการตามวรรคหนึ่ง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th-TH" sz="1600" b="1" u="none" baseline="0" dirty="0" smtClean="0"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1600" b="1" baseline="0" dirty="0" smtClean="0">
                          <a:solidFill>
                            <a:srgbClr val="0000FF"/>
                          </a:solidFill>
                          <a:effectLst>
                            <a:innerShdw blurRad="114300">
                              <a:prstClr val="black"/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16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ควรแต่งตั้งผู้ชำนาญการหรือผู้ทรงคุณวุฒิร่วมเป็นกรรมการด้วย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th-TH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  <a:reflection blurRad="6350" stA="55000" endA="300" endPos="45500" dir="5400000" sy="-100000" algn="bl" rotWithShape="0"/>
                          </a:effectLst>
                          <a:uLnTx/>
                          <a:uFillTx/>
                          <a:latin typeface="EucrosiaUPC" pitchFamily="18" charset="-34"/>
                          <a:ea typeface="+mn-ea"/>
                          <a:cs typeface="EucrosiaUPC" pitchFamily="18" charset="-34"/>
                        </a:rPr>
                        <a:t>(ระเบียบฯ ข้อ 106)</a:t>
                      </a:r>
                      <a:endParaRPr lang="th-TH" sz="1600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FFFFB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h-TH" sz="1800" b="1" dirty="0" smtClean="0"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 ประธาน 1 คน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h-TH" sz="1800" b="1" dirty="0" smtClean="0"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 กรรมการอย่างน้อย</a:t>
                      </a:r>
                      <a:r>
                        <a:rPr lang="th-TH" sz="1800" b="1" baseline="0" dirty="0" smtClean="0"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 2 คน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th-TH" sz="1800" b="1" baseline="0" dirty="0" smtClean="0">
                          <a:solidFill>
                            <a:srgbClr val="FF0000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1800" b="1" dirty="0" smtClean="0">
                          <a:solidFill>
                            <a:srgbClr val="FF0000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ข้าราชการ ลูกจ้างประจำ พนักงานราชการ พนักงานมหาวิทยาลัย พนักงานของรัฐ หรือพนักงานของหน่วยงานของรัฐที่เรียกชื่ออย่างอื่น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th-TH" sz="1800" b="1" dirty="0" smtClean="0"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โดยให้คำนึงถึง ลักษณะหน้าที่และความรับผิดชอบของผู้ที่ได้รับแต่งตั้งเป็นสำคัญ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th-TH" sz="1800" b="1" dirty="0" smtClean="0"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จากแต่งตั้งผู้ชำนาญการหรือผู้ทรงคุณวุฒิที่เป็นบุคคลภายนอกร่วมเป็นกรรมการก็ได้</a:t>
                      </a:r>
                      <a:endParaRPr lang="th-TH" sz="1800" b="1" dirty="0" smtClean="0">
                        <a:solidFill>
                          <a:srgbClr val="0000FF"/>
                        </a:solidFill>
                        <a:effectLst/>
                        <a:latin typeface="EucrosiaUPC" pitchFamily="18" charset="-34"/>
                        <a:cs typeface="EucrosiaUPC" pitchFamily="18" charset="-34"/>
                      </a:endParaRPr>
                    </a:p>
                    <a:p>
                      <a:pPr algn="ctr">
                        <a:buFont typeface="Arial" pitchFamily="34" charset="0"/>
                        <a:buNone/>
                      </a:pPr>
                      <a:r>
                        <a:rPr kumimoji="0" lang="th-TH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  <a:reflection blurRad="6350" stA="55000" endA="300" endPos="45500" dir="5400000" sy="-100000" algn="bl" rotWithShape="0"/>
                          </a:effectLst>
                          <a:uLnTx/>
                          <a:uFillTx/>
                          <a:latin typeface="EucrosiaUPC" pitchFamily="18" charset="-34"/>
                          <a:ea typeface="+mn-ea"/>
                          <a:cs typeface="EucrosiaUPC" pitchFamily="18" charset="-34"/>
                        </a:rPr>
                        <a:t>(</a:t>
                      </a:r>
                      <a:r>
                        <a:rPr kumimoji="0" lang="th-TH" sz="1800" b="1" i="0" u="none" strike="noStrike" kern="1200" cap="none" spc="-8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  <a:reflection blurRad="6350" stA="55000" endA="300" endPos="45500" dir="5400000" sy="-100000" algn="bl" rotWithShape="0"/>
                          </a:effectLst>
                          <a:uLnTx/>
                          <a:uFillTx/>
                          <a:latin typeface="EucrosiaUPC" pitchFamily="18" charset="-34"/>
                          <a:ea typeface="+mn-ea"/>
                          <a:cs typeface="EucrosiaUPC" pitchFamily="18" charset="-34"/>
                        </a:rPr>
                        <a:t>ระเบียบฯ ข้อ 142)</a:t>
                      </a:r>
                      <a:endParaRPr lang="th-TH" sz="1800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Hexagon 4"/>
          <p:cNvSpPr/>
          <p:nvPr/>
        </p:nvSpPr>
        <p:spPr>
          <a:xfrm>
            <a:off x="179512" y="1196752"/>
            <a:ext cx="504056" cy="432048"/>
          </a:xfrm>
          <a:prstGeom prst="hexagon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Hexagon 5"/>
          <p:cNvSpPr/>
          <p:nvPr/>
        </p:nvSpPr>
        <p:spPr>
          <a:xfrm>
            <a:off x="755576" y="1124744"/>
            <a:ext cx="720080" cy="576064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Hexagon 6"/>
          <p:cNvSpPr/>
          <p:nvPr/>
        </p:nvSpPr>
        <p:spPr>
          <a:xfrm>
            <a:off x="107504" y="44624"/>
            <a:ext cx="504056" cy="432048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Hexagon 7"/>
          <p:cNvSpPr/>
          <p:nvPr/>
        </p:nvSpPr>
        <p:spPr>
          <a:xfrm>
            <a:off x="1043608" y="44624"/>
            <a:ext cx="360040" cy="288032"/>
          </a:xfrm>
          <a:prstGeom prst="hexagon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Hexagon 8"/>
          <p:cNvSpPr/>
          <p:nvPr/>
        </p:nvSpPr>
        <p:spPr>
          <a:xfrm>
            <a:off x="395536" y="125016"/>
            <a:ext cx="648072" cy="567680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4" name="Picture 3" descr="ผู้อุทธรณ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259110"/>
            <a:ext cx="1298203" cy="12256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Hexagon 9"/>
          <p:cNvSpPr/>
          <p:nvPr/>
        </p:nvSpPr>
        <p:spPr>
          <a:xfrm>
            <a:off x="107504" y="4581128"/>
            <a:ext cx="504056" cy="432048"/>
          </a:xfrm>
          <a:prstGeom prst="hexagon">
            <a:avLst/>
          </a:prstGeom>
          <a:solidFill>
            <a:schemeClr val="accent5">
              <a:lumMod val="7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" name="Hexagon 10"/>
          <p:cNvSpPr/>
          <p:nvPr/>
        </p:nvSpPr>
        <p:spPr>
          <a:xfrm>
            <a:off x="755576" y="4293096"/>
            <a:ext cx="648072" cy="504056"/>
          </a:xfrm>
          <a:prstGeom prst="hexagon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Hexagon 11"/>
          <p:cNvSpPr/>
          <p:nvPr/>
        </p:nvSpPr>
        <p:spPr>
          <a:xfrm>
            <a:off x="107504" y="2564904"/>
            <a:ext cx="504056" cy="432048"/>
          </a:xfrm>
          <a:prstGeom prst="hexagon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Hexagon 12"/>
          <p:cNvSpPr/>
          <p:nvPr/>
        </p:nvSpPr>
        <p:spPr>
          <a:xfrm>
            <a:off x="1043608" y="2636912"/>
            <a:ext cx="360040" cy="288032"/>
          </a:xfrm>
          <a:prstGeom prst="hexagon">
            <a:avLst/>
          </a:prstGeom>
          <a:solidFill>
            <a:schemeClr val="accent5">
              <a:lumMod val="7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4" name="Hexagon 13"/>
          <p:cNvSpPr/>
          <p:nvPr/>
        </p:nvSpPr>
        <p:spPr>
          <a:xfrm>
            <a:off x="539552" y="2852936"/>
            <a:ext cx="576064" cy="495672"/>
          </a:xfrm>
          <a:prstGeom prst="hexagon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5" name="Hexagon 14"/>
          <p:cNvSpPr/>
          <p:nvPr/>
        </p:nvSpPr>
        <p:spPr>
          <a:xfrm>
            <a:off x="395536" y="4077072"/>
            <a:ext cx="360040" cy="288032"/>
          </a:xfrm>
          <a:prstGeom prst="hexagon">
            <a:avLst/>
          </a:prstGeom>
          <a:solidFill>
            <a:srgbClr val="00B0F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16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1" name="Straight Connector 2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Rectangle 2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3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0" name="Straight Connector 1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Oval 1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71</a:t>
            </a:fld>
            <a:endParaRPr lang="th-TH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-315416"/>
          <a:ext cx="9144001" cy="65527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/>
                <a:gridCol w="1219200"/>
                <a:gridCol w="1295400"/>
                <a:gridCol w="1371601"/>
                <a:gridCol w="1295400"/>
              </a:tblGrid>
              <a:tr h="846021">
                <a:tc>
                  <a:txBody>
                    <a:bodyPr/>
                    <a:lstStyle/>
                    <a:p>
                      <a:r>
                        <a:rPr lang="th-TH" sz="2400" dirty="0" smtClean="0">
                          <a:latin typeface="EucrosiaUPC" pitchFamily="18" charset="-34"/>
                          <a:cs typeface="EucrosiaUPC" pitchFamily="18" charset="-34"/>
                        </a:rPr>
                        <a:t>                  </a:t>
                      </a:r>
                      <a:r>
                        <a:rPr lang="th-TH" sz="2400" baseline="0" dirty="0" smtClean="0"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</a:p>
                    <a:p>
                      <a:r>
                        <a:rPr lang="th-TH" sz="2400" baseline="0" dirty="0" smtClean="0">
                          <a:latin typeface="EucrosiaUPC" pitchFamily="18" charset="-34"/>
                          <a:cs typeface="EucrosiaUPC" pitchFamily="18" charset="-34"/>
                        </a:rPr>
                        <a:t>                      </a:t>
                      </a:r>
                      <a:endParaRPr lang="th-TH" sz="2400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TOR</a:t>
                      </a:r>
                      <a:endParaRPr lang="th-TH" sz="2400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ราคากลาง</a:t>
                      </a:r>
                      <a:endParaRPr lang="th-TH" sz="2400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จัดซื้อ</a:t>
                      </a:r>
                    </a:p>
                    <a:p>
                      <a:pPr algn="ctr"/>
                      <a:r>
                        <a:rPr lang="th-TH" sz="2400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จัดจ้าง</a:t>
                      </a:r>
                      <a:endParaRPr lang="th-TH" sz="2400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ตรวจรับ</a:t>
                      </a:r>
                    </a:p>
                    <a:p>
                      <a:pPr algn="ctr"/>
                      <a:r>
                        <a:rPr lang="th-TH" sz="2400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พัสดุ</a:t>
                      </a:r>
                      <a:endParaRPr lang="th-TH" sz="2400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</a:tr>
              <a:tr h="470012">
                <a:tc>
                  <a:txBody>
                    <a:bodyPr/>
                    <a:lstStyle/>
                    <a:p>
                      <a:pPr algn="l">
                        <a:buFont typeface="Courier New" pitchFamily="49" charset="0"/>
                        <a:buChar char="o"/>
                      </a:pPr>
                      <a:r>
                        <a:rPr lang="th-TH" sz="24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การซื้อหรือจ้าง</a:t>
                      </a:r>
                      <a:endParaRPr lang="th-TH" sz="24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00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None/>
                        <a:tabLst/>
                        <a:defRPr/>
                      </a:pPr>
                      <a:r>
                        <a:rPr lang="th-TH" sz="20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  <a:sym typeface="Wingdings 2"/>
                        </a:rPr>
                        <a:t></a:t>
                      </a:r>
                      <a:r>
                        <a:rPr lang="th-TH" sz="2000" b="1" baseline="0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  <a:sym typeface="Wingdings 2"/>
                        </a:rPr>
                        <a:t> </a:t>
                      </a:r>
                      <a:r>
                        <a:rPr lang="th-TH" sz="20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</a:rPr>
                        <a:t>วิธีประกาศเชิญชวนทั่วไป</a:t>
                      </a:r>
                      <a:endParaRPr lang="th-TH" sz="20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B7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58016">
                <a:tc>
                  <a:txBody>
                    <a:bodyPr/>
                    <a:lstStyle/>
                    <a:p>
                      <a:pPr marL="2667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</a:rPr>
                        <a:t>  e - market</a:t>
                      </a:r>
                      <a:endParaRPr lang="th-TH" sz="24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1"/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เป็นหน้าที่เจ้าหน้าที่</a:t>
                      </a:r>
                      <a:endParaRPr lang="th-TH" sz="18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0012">
                <a:tc>
                  <a:txBody>
                    <a:bodyPr/>
                    <a:lstStyle/>
                    <a:p>
                      <a:pPr marL="2667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</a:rPr>
                        <a:t>  e - bidding</a:t>
                      </a:r>
                      <a:endParaRPr lang="th-TH" sz="24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4660">
                <a:tc rowSpan="2">
                  <a:txBody>
                    <a:bodyPr/>
                    <a:lstStyle/>
                    <a:p>
                      <a:pPr marL="2667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24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</a:rPr>
                        <a:t>สอบราคา</a:t>
                      </a:r>
                      <a:endParaRPr lang="th-TH" sz="24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5351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73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  <a:sym typeface="Wingdings 2"/>
                        </a:rPr>
                        <a:t></a:t>
                      </a:r>
                      <a:r>
                        <a:rPr lang="th-TH" sz="2000" b="1" baseline="0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  <a:sym typeface="Wingdings 2"/>
                        </a:rPr>
                        <a:t> </a:t>
                      </a:r>
                      <a:r>
                        <a:rPr lang="th-TH" sz="20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</a:rPr>
                        <a:t>วิธีคัดเลือก</a:t>
                      </a:r>
                      <a:endParaRPr lang="th-TH" sz="20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B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00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  <a:sym typeface="Wingdings 2"/>
                        </a:rPr>
                        <a:t></a:t>
                      </a:r>
                      <a:r>
                        <a:rPr lang="th-TH" sz="2000" b="1" baseline="0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  <a:sym typeface="Wingdings 2"/>
                        </a:rPr>
                        <a:t> </a:t>
                      </a:r>
                      <a:r>
                        <a:rPr lang="th-TH" sz="20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</a:rPr>
                        <a:t>วิธีเฉพาะเจาะจง</a:t>
                      </a:r>
                      <a:endParaRPr lang="th-TH" sz="20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756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th-TH" sz="20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กรณีตาม</a:t>
                      </a:r>
                      <a:r>
                        <a:rPr lang="th-TH" sz="2000" b="1" baseline="0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ม.56(2)(ก)(ค)(ง)(จ)(ฉ)(ช)(ซ) </a:t>
                      </a:r>
                      <a:endParaRPr lang="th-TH" sz="20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756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th-TH" sz="20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กรณีตาม ม.56(2)(ข) วงเงินไม่เกิน 5 แสนบาท</a:t>
                      </a:r>
                      <a:endParaRPr lang="th-TH" sz="20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dirty="0" smtClean="0">
                          <a:latin typeface="EucrosiaUPC" pitchFamily="18" charset="-34"/>
                          <a:cs typeface="EucrosiaUPC" pitchFamily="18" charset="-34"/>
                        </a:rPr>
                        <a:t>เป็นหน้าที่เจ้าหน้าที่</a:t>
                      </a:r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00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การจ้างที่ปรึกษา</a:t>
                      </a:r>
                      <a:endParaRPr lang="th-TH" sz="2400" b="1" dirty="0">
                        <a:solidFill>
                          <a:schemeClr val="tx1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00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th-TH" sz="2400" b="1" dirty="0" smtClean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การจ้างออกแบบหรือควบคุมงาน</a:t>
                      </a:r>
                      <a:endParaRPr lang="th-TH" sz="24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47" name="Group 46"/>
          <p:cNvGrpSpPr/>
          <p:nvPr/>
        </p:nvGrpSpPr>
        <p:grpSpPr>
          <a:xfrm>
            <a:off x="0" y="-315416"/>
            <a:ext cx="9144000" cy="7128792"/>
            <a:chOff x="0" y="-315416"/>
            <a:chExt cx="9144000" cy="7128792"/>
          </a:xfrm>
        </p:grpSpPr>
        <p:pic>
          <p:nvPicPr>
            <p:cNvPr id="5" name="Picture 4" descr="คน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5536" y="-302324"/>
              <a:ext cx="720080" cy="85100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7" name="Picture 6" descr="กลุ่มคน2.png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83768" y="-315416"/>
              <a:ext cx="1152128" cy="82465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8" name="Right Arrow 7"/>
            <p:cNvSpPr/>
            <p:nvPr/>
          </p:nvSpPr>
          <p:spPr>
            <a:xfrm>
              <a:off x="1331640" y="-171400"/>
              <a:ext cx="936104" cy="648072"/>
            </a:xfrm>
            <a:prstGeom prst="rightArrow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200" b="1" dirty="0" smtClean="0">
                  <a:latin typeface="EucrosiaUPC" pitchFamily="18" charset="-34"/>
                  <a:cs typeface="EucrosiaUPC" pitchFamily="18" charset="-34"/>
                </a:rPr>
                <a:t>นาย ก.</a:t>
              </a:r>
              <a:endParaRPr lang="th-TH" sz="2200" b="1" dirty="0">
                <a:latin typeface="EucrosiaUPC" pitchFamily="18" charset="-34"/>
                <a:cs typeface="EucrosiaUPC" pitchFamily="18" charset="-34"/>
              </a:endParaRPr>
            </a:p>
          </p:txBody>
        </p:sp>
        <p:pic>
          <p:nvPicPr>
            <p:cNvPr id="15" name="Picture 14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11960" y="1517298"/>
              <a:ext cx="864492" cy="471542"/>
            </a:xfrm>
            <a:prstGeom prst="rect">
              <a:avLst/>
            </a:prstGeom>
          </p:spPr>
        </p:pic>
        <p:pic>
          <p:nvPicPr>
            <p:cNvPr id="16" name="Picture 15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36096" y="1517298"/>
              <a:ext cx="864492" cy="471542"/>
            </a:xfrm>
            <a:prstGeom prst="rect">
              <a:avLst/>
            </a:prstGeom>
          </p:spPr>
        </p:pic>
        <p:pic>
          <p:nvPicPr>
            <p:cNvPr id="17" name="Picture 16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00392" y="1517298"/>
              <a:ext cx="864492" cy="471542"/>
            </a:xfrm>
            <a:prstGeom prst="rect">
              <a:avLst/>
            </a:prstGeom>
          </p:spPr>
        </p:pic>
        <p:pic>
          <p:nvPicPr>
            <p:cNvPr id="18" name="Picture 17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11960" y="2204864"/>
              <a:ext cx="864492" cy="471542"/>
            </a:xfrm>
            <a:prstGeom prst="rect">
              <a:avLst/>
            </a:prstGeom>
          </p:spPr>
        </p:pic>
        <p:pic>
          <p:nvPicPr>
            <p:cNvPr id="19" name="Picture 18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36096" y="2204864"/>
              <a:ext cx="864492" cy="471542"/>
            </a:xfrm>
            <a:prstGeom prst="rect">
              <a:avLst/>
            </a:prstGeom>
          </p:spPr>
        </p:pic>
        <p:pic>
          <p:nvPicPr>
            <p:cNvPr id="20" name="Picture 19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32240" y="2204864"/>
              <a:ext cx="864492" cy="471542"/>
            </a:xfrm>
            <a:prstGeom prst="rect">
              <a:avLst/>
            </a:prstGeom>
          </p:spPr>
        </p:pic>
        <p:pic>
          <p:nvPicPr>
            <p:cNvPr id="22" name="Picture 21" descr="no2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00392" y="2218953"/>
              <a:ext cx="938411" cy="489967"/>
            </a:xfrm>
            <a:prstGeom prst="rect">
              <a:avLst/>
            </a:prstGeom>
          </p:spPr>
        </p:pic>
        <p:pic>
          <p:nvPicPr>
            <p:cNvPr id="23" name="Picture 22" descr="no2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71162" y="2852936"/>
              <a:ext cx="965395" cy="504056"/>
            </a:xfrm>
            <a:prstGeom prst="rect">
              <a:avLst/>
            </a:prstGeom>
          </p:spPr>
        </p:pic>
        <p:pic>
          <p:nvPicPr>
            <p:cNvPr id="24" name="Picture 23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00392" y="2852936"/>
              <a:ext cx="864492" cy="471542"/>
            </a:xfrm>
            <a:prstGeom prst="rect">
              <a:avLst/>
            </a:prstGeom>
          </p:spPr>
        </p:pic>
        <p:pic>
          <p:nvPicPr>
            <p:cNvPr id="25" name="Picture 24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36493" y="2885450"/>
              <a:ext cx="864492" cy="471542"/>
            </a:xfrm>
            <a:prstGeom prst="rect">
              <a:avLst/>
            </a:prstGeom>
          </p:spPr>
        </p:pic>
        <p:pic>
          <p:nvPicPr>
            <p:cNvPr id="26" name="Picture 25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11960" y="2885450"/>
              <a:ext cx="864492" cy="471542"/>
            </a:xfrm>
            <a:prstGeom prst="rect">
              <a:avLst/>
            </a:prstGeom>
          </p:spPr>
        </p:pic>
        <p:pic>
          <p:nvPicPr>
            <p:cNvPr id="27" name="Picture 26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71967" y="3501008"/>
              <a:ext cx="804089" cy="438594"/>
            </a:xfrm>
            <a:prstGeom prst="rect">
              <a:avLst/>
            </a:prstGeom>
          </p:spPr>
        </p:pic>
        <p:pic>
          <p:nvPicPr>
            <p:cNvPr id="28" name="Picture 27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96103" y="3501008"/>
              <a:ext cx="804089" cy="438594"/>
            </a:xfrm>
            <a:prstGeom prst="rect">
              <a:avLst/>
            </a:prstGeom>
          </p:spPr>
        </p:pic>
        <p:pic>
          <p:nvPicPr>
            <p:cNvPr id="29" name="Picture 28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04248" y="3501008"/>
              <a:ext cx="804089" cy="438594"/>
            </a:xfrm>
            <a:prstGeom prst="rect">
              <a:avLst/>
            </a:prstGeom>
          </p:spPr>
        </p:pic>
        <p:pic>
          <p:nvPicPr>
            <p:cNvPr id="30" name="Picture 29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60399" y="3501008"/>
              <a:ext cx="804089" cy="438594"/>
            </a:xfrm>
            <a:prstGeom prst="rect">
              <a:avLst/>
            </a:prstGeom>
          </p:spPr>
        </p:pic>
        <p:pic>
          <p:nvPicPr>
            <p:cNvPr id="31" name="Picture 30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3968" y="4077072"/>
              <a:ext cx="804089" cy="438594"/>
            </a:xfrm>
            <a:prstGeom prst="rect">
              <a:avLst/>
            </a:prstGeom>
          </p:spPr>
        </p:pic>
        <p:pic>
          <p:nvPicPr>
            <p:cNvPr id="32" name="Picture 31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96103" y="4077072"/>
              <a:ext cx="804089" cy="438594"/>
            </a:xfrm>
            <a:prstGeom prst="rect">
              <a:avLst/>
            </a:prstGeom>
          </p:spPr>
        </p:pic>
        <p:pic>
          <p:nvPicPr>
            <p:cNvPr id="33" name="Picture 32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92247" y="4077072"/>
              <a:ext cx="804089" cy="438594"/>
            </a:xfrm>
            <a:prstGeom prst="rect">
              <a:avLst/>
            </a:prstGeom>
          </p:spPr>
        </p:pic>
        <p:pic>
          <p:nvPicPr>
            <p:cNvPr id="34" name="Picture 33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60399" y="4077072"/>
              <a:ext cx="804089" cy="438594"/>
            </a:xfrm>
            <a:prstGeom prst="rect">
              <a:avLst/>
            </a:prstGeom>
          </p:spPr>
        </p:pic>
        <p:pic>
          <p:nvPicPr>
            <p:cNvPr id="35" name="Picture 34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3968" y="4718598"/>
              <a:ext cx="804089" cy="438594"/>
            </a:xfrm>
            <a:prstGeom prst="rect">
              <a:avLst/>
            </a:prstGeom>
          </p:spPr>
        </p:pic>
        <p:pic>
          <p:nvPicPr>
            <p:cNvPr id="36" name="Picture 35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96103" y="4718598"/>
              <a:ext cx="804089" cy="438594"/>
            </a:xfrm>
            <a:prstGeom prst="rect">
              <a:avLst/>
            </a:prstGeom>
          </p:spPr>
        </p:pic>
        <p:pic>
          <p:nvPicPr>
            <p:cNvPr id="37" name="Picture 36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60399" y="4718598"/>
              <a:ext cx="804089" cy="438594"/>
            </a:xfrm>
            <a:prstGeom prst="rect">
              <a:avLst/>
            </a:prstGeom>
          </p:spPr>
        </p:pic>
        <p:pic>
          <p:nvPicPr>
            <p:cNvPr id="38" name="Picture 37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3968" y="5301208"/>
              <a:ext cx="804089" cy="438594"/>
            </a:xfrm>
            <a:prstGeom prst="rect">
              <a:avLst/>
            </a:prstGeom>
          </p:spPr>
        </p:pic>
        <p:pic>
          <p:nvPicPr>
            <p:cNvPr id="39" name="Picture 38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3968" y="5798718"/>
              <a:ext cx="804089" cy="438594"/>
            </a:xfrm>
            <a:prstGeom prst="rect">
              <a:avLst/>
            </a:prstGeom>
          </p:spPr>
        </p:pic>
        <p:pic>
          <p:nvPicPr>
            <p:cNvPr id="40" name="Picture 39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96103" y="5301208"/>
              <a:ext cx="804089" cy="438594"/>
            </a:xfrm>
            <a:prstGeom prst="rect">
              <a:avLst/>
            </a:prstGeom>
          </p:spPr>
        </p:pic>
        <p:pic>
          <p:nvPicPr>
            <p:cNvPr id="41" name="Picture 40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08104" y="5798718"/>
              <a:ext cx="804089" cy="438594"/>
            </a:xfrm>
            <a:prstGeom prst="rect">
              <a:avLst/>
            </a:prstGeom>
          </p:spPr>
        </p:pic>
        <p:pic>
          <p:nvPicPr>
            <p:cNvPr id="42" name="Picture 41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92247" y="5301208"/>
              <a:ext cx="804089" cy="438594"/>
            </a:xfrm>
            <a:prstGeom prst="rect">
              <a:avLst/>
            </a:prstGeom>
          </p:spPr>
        </p:pic>
        <p:pic>
          <p:nvPicPr>
            <p:cNvPr id="43" name="Picture 42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92247" y="5798718"/>
              <a:ext cx="804089" cy="438594"/>
            </a:xfrm>
            <a:prstGeom prst="rect">
              <a:avLst/>
            </a:prstGeom>
          </p:spPr>
        </p:pic>
        <p:pic>
          <p:nvPicPr>
            <p:cNvPr id="44" name="Picture 43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60399" y="5798718"/>
              <a:ext cx="804089" cy="438594"/>
            </a:xfrm>
            <a:prstGeom prst="rect">
              <a:avLst/>
            </a:prstGeom>
          </p:spPr>
        </p:pic>
        <p:pic>
          <p:nvPicPr>
            <p:cNvPr id="45" name="Picture 44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60399" y="5301208"/>
              <a:ext cx="804089" cy="438594"/>
            </a:xfrm>
            <a:prstGeom prst="rect">
              <a:avLst/>
            </a:prstGeom>
          </p:spPr>
        </p:pic>
        <p:sp>
          <p:nvSpPr>
            <p:cNvPr id="46" name="Rectangle 45"/>
            <p:cNvSpPr/>
            <p:nvPr/>
          </p:nvSpPr>
          <p:spPr>
            <a:xfrm>
              <a:off x="0" y="2132856"/>
              <a:ext cx="9144000" cy="136815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th-TH"/>
              </a:defPPr>
              <a:lvl1pPr marL="0" algn="l" defTabSz="914400" rtl="0" eaLnBrk="1" latinLnBrk="0" hangingPunct="1"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th-TH"/>
            </a:p>
          </p:txBody>
        </p:sp>
        <p:grpSp>
          <p:nvGrpSpPr>
            <p:cNvPr id="3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6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9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52" name="Straight Connector 51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3" name="Rectangle 52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54" name="Rectangle 53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51" name="Straight Connector 50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9" name="Oval 48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ประชุม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84440" y="3752811"/>
            <a:ext cx="3408040" cy="22684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285720" y="1357298"/>
            <a:ext cx="8568952" cy="4824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/>
            <a:r>
              <a:rPr lang="th-TH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</a:t>
            </a:r>
            <a:r>
              <a:rPr lang="en-US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 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ตรวจ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รับพัสดุ ณ 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ที่ทำการ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ของผู้ใช้พัสดุนั้น หรือสถานที่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ซึ่งกำหนดไว้</a:t>
            </a:r>
          </a:p>
          <a:p>
            <a:pPr marL="514350" indent="-514350"/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ใน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สัญญาหรือ ข้อตกลง </a:t>
            </a:r>
            <a:endParaRPr lang="th-TH" b="1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514350" indent="-514350"/>
            <a:r>
              <a:rPr lang="th-TH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ตรวจรับพัสดุ ณ สถานที่อื่น ในกรณีที่ไม่มีสัญญาหรือข้อตกลง จะต้องได้รับอนุมัติ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จากหัวหน้า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หน่วยงานของรัฐ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ก่อน</a:t>
            </a:r>
          </a:p>
          <a:p>
            <a:pPr marL="514350" indent="-514350"/>
            <a:r>
              <a:rPr lang="th-TH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 </a:t>
            </a:r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ตรวจ</a:t>
            </a: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รับพัสดุให้ถูกต้องครบถ้วนตามหลักฐานที่ตกลงกันไว้ </a:t>
            </a: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สำหรับ</a:t>
            </a: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กรณีที่มีการทดลอง หรือตรวจสอบในทางเทคนิคหรือทางวิทยาศาสตร์ จะเชิญ</a:t>
            </a: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ผู้ชำนาญการ</a:t>
            </a: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หรือผู้ทรงคุณวุฒิเกี่ยวกับพัสดุนั้นมาให้ </a:t>
            </a: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คำปรึกษา </a:t>
            </a:r>
          </a:p>
          <a:p>
            <a:pPr marL="514350" indent="-514350"/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หรือ</a:t>
            </a: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ส่งพัสดุนั้นไปทดลองหรือตรวจสอบ ณ </a:t>
            </a:r>
            <a:endParaRPr lang="th-TH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514350" indent="-514350"/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สถานที่</a:t>
            </a: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ผู้ชำนาญการ</a:t>
            </a: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หรือผู้ทรงคุณวุฒินั้นๆ ก็</a:t>
            </a: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ได้</a:t>
            </a:r>
          </a:p>
          <a:p>
            <a:pPr marL="446088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ในกรณีจำเป็น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ที่ไม่สามารถตรวจ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นับ</a:t>
            </a:r>
          </a:p>
          <a:p>
            <a:pPr marL="446088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เป็นจำนวนหน่วย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ทั้งหมดได้ ให้ตรวจ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รับ</a:t>
            </a:r>
          </a:p>
          <a:p>
            <a:pPr marL="446088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ตาม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หลัก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วิชาการสถิติ 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72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251520" y="260648"/>
            <a:ext cx="8676456" cy="86409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หน้าที่คณะกรรมการตรวจรับพัสดุในงานซื้อหรืองานจ้าง </a:t>
            </a:r>
            <a:endParaRPr lang="th-TH" sz="36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7858148" y="980728"/>
            <a:ext cx="1071570" cy="989302"/>
          </a:xfrm>
          <a:prstGeom prst="wedgeEllipseCallout">
            <a:avLst>
              <a:gd name="adj1" fmla="val -45814"/>
              <a:gd name="adj2" fmla="val -55715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17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</a:rPr>
              <a:t>5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30383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รายงาน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3080" y="4221088"/>
            <a:ext cx="3240359" cy="2160240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395536" y="1268760"/>
            <a:ext cx="8568952" cy="3982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42913" indent="-442913"/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 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ให้ตรวจรับพัสดุในวันที่ผู้ขายหรือผู้รับจ้างนำพัสดุมาส่งและ</a:t>
            </a:r>
          </a:p>
          <a:p>
            <a:pPr marL="442913" indent="-442913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ให้ดำเนินการให้เสร็จสิ้น โดยเร็วที่สุด </a:t>
            </a:r>
          </a:p>
          <a:p>
            <a:r>
              <a:rPr lang="th-TH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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เมื่อตรวจถูกต้องครบถ้วนแล้วให้รับพัสดุไว้ และถือว่าผู้ขายหรือผู้รับจ้างได้ส่งมอบพัสดุ </a:t>
            </a:r>
            <a:r>
              <a:rPr lang="th-TH" b="1" u="sng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ถูกต้องครบถ้วนตั้งแต่วันที่ผู้ขายหรือผู้รับจ้างนำพัสดุนั้นมาส่ง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แล้วมอบแก่เจ้าหน้าที่พร้อมกับทำใบตรวจรับ โดยลงชื่อไว้เป็นหลักฐานอย่างน้อยสองฉบับ มอบแก่ผู้ขายหรือผู้รับจ้าง 1 ฉบับ และเจ้าหน้าที่ 1 ฉบับ เพื่อ ดำเนินการเบิกจ่ายเงินตามระเบียบของหน่วยงานของรัฐและรายงานให้หัวหน้าหน่วยงานของรัฐทราบ </a:t>
            </a:r>
          </a:p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	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73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251520" y="285728"/>
            <a:ext cx="8676456" cy="83901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หน้าที่คณะกรรมการตรวจรับพัสดุในงานซื้อหรืองานจ้าง </a:t>
            </a:r>
            <a:endParaRPr lang="th-TH" sz="36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คำบรรยายภาพแบบวงรี 3"/>
          <p:cNvSpPr/>
          <p:nvPr/>
        </p:nvSpPr>
        <p:spPr>
          <a:xfrm>
            <a:off x="7715272" y="993268"/>
            <a:ext cx="1071570" cy="1067580"/>
          </a:xfrm>
          <a:prstGeom prst="wedgeEllipseCallout">
            <a:avLst>
              <a:gd name="adj1" fmla="val -49783"/>
              <a:gd name="adj2" fmla="val -5170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17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</a:rPr>
              <a:t>5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23928" y="4437112"/>
            <a:ext cx="496855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ในกรณีที่เห็นว่าพัสดุที่ส่งมอบ มีรายละเอียด</a:t>
            </a:r>
          </a:p>
          <a:p>
            <a:r>
              <a:rPr 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ไม่เป็นไปตามข้อกำหนดในสัญญาหรือข้อตกลงให้รายงานหัวหน้าหน่วยงานของรัฐ</a:t>
            </a:r>
            <a:r>
              <a:rPr lang="th-TH" b="1" u="sng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ผ่านหัวหน้าเจ้าหน้าที่ </a:t>
            </a:r>
            <a:r>
              <a:rPr lang="th-TH" b="1" u="sng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เพื่อทราบและสั่งการ</a:t>
            </a:r>
            <a:endParaRPr lang="th-TH" b="1" u="sng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82763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74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6561" name="Rectangle 1"/>
          <p:cNvSpPr>
            <a:spLocks noChangeArrowheads="1"/>
          </p:cNvSpPr>
          <p:nvPr/>
        </p:nvSpPr>
        <p:spPr bwMode="auto">
          <a:xfrm>
            <a:off x="251520" y="1124744"/>
            <a:ext cx="8712968" cy="5293757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900113" algn="l"/>
                <a:tab pos="1169988" algn="l"/>
              </a:tabLst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  <a:sym typeface="Wingdings 2"/>
              </a:rPr>
              <a:t></a:t>
            </a:r>
            <a:r>
              <a:rPr lang="en-US" sz="2600" b="1" dirty="0" smtClean="0">
                <a:solidFill>
                  <a:schemeClr val="tx1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  <a:sym typeface="Wingdings 2"/>
              </a:rPr>
              <a:t> </a:t>
            </a: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ในกรณีที่ผู้ขายหรือผู้รับจ้างส่งมอบพัสดุถูกต้องแต่ไม่ครบจำนวน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900113" algn="l"/>
                <a:tab pos="1169988" algn="l"/>
              </a:tabLst>
            </a:pP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หรือส่งมอบครบจำนวนแต่ไม่ถูกต้องทั้งหมด ถ้าสัญญาหรือข้อตกลงมิได้กำหนดไว้เป็นอย่างอื่น ให้ตรวจรับไว้เฉพาะจำนวนที่ถูกต้อง โดยถือปฏิบัติตาม 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  <a:sym typeface="Wingdings 2"/>
              </a:rPr>
              <a:t></a:t>
            </a: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และให้รีบรายงานหัวหน้าหน่วยงานของรัฐผ่านหัวหน้าเจ้าหน้าที่เพื่อแจ้งให้ผู้ขายหรือผู้รับจ้างทราบภายใน 3 วันทำการ นับถัดจากวันตรวจพบ แต่ทั้งนี้ ไม่ตัดสิทธิ์หน่วยงานของรัฐที่จะปรับผู้ขายหรือผู้รับจ้างในจำนวนที่ส่งมอบไม่ครบถ้วนหรือไม่ถูกต้องนั้น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</a:t>
            </a:r>
            <a:r>
              <a:rPr lang="th-TH" sz="26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  <a:sym typeface="Wingdings 2"/>
              </a:rPr>
              <a:t></a:t>
            </a:r>
            <a:r>
              <a:rPr lang="en-US" sz="26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  <a:sym typeface="Wingdings 2"/>
              </a:rPr>
              <a:t> </a:t>
            </a: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การตรวจรับพัสดุที่ประกอบกันเป็นชุดหรือหน่วย ถ้าขาดส่วนประกอบอย่างใดอย่างหนึ่งไปแล้วจะไม่สามารถใช้การได้โดยสมบูรณ์ ให้ถือว่าผู้ขายหรือผู้รับจ้างยังมิได้ส่งมอบพัสดุนั้น และโดยปกติให้รีบรายงานหัวหน้าหน่วยงานของรัฐเพื่อแจ้งให้ผู้ขายหรือผู้รับจ้างทราบภายใน 3 วันทำการ นับถัดจากวันที่ตรวจพบ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900113" algn="l"/>
                <a:tab pos="1169988" algn="l"/>
              </a:tabLst>
            </a:pP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</a:t>
            </a:r>
            <a:r>
              <a:rPr lang="th-TH" sz="2600" b="1" dirty="0" smtClean="0">
                <a:solidFill>
                  <a:srgbClr val="0066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  <a:sym typeface="Wingdings 2"/>
              </a:rPr>
              <a:t></a:t>
            </a:r>
            <a:r>
              <a:rPr lang="en-US" sz="2600" b="1" dirty="0" smtClean="0">
                <a:solidFill>
                  <a:srgbClr val="0066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  <a:sym typeface="Wingdings 2"/>
              </a:rPr>
              <a:t> </a:t>
            </a: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ถ้ากรรมการตรวจรับพัสดุบางคนไม่ยอมรับพัสดุโดยทำความเห็นแย้งไว้ให้เสนอหัวหน้าหน่วยงานของรัฐเพื่อพิจารณาสั่งการ ถ้าหัวหน้าหน่วยงานของรัฐสั่งการให้รับพัสดุนั้นไว้ จึงดำเนินการตาม </a:t>
            </a:r>
            <a:r>
              <a:rPr lang="th-TH" sz="2600" b="1" dirty="0" smtClean="0">
                <a:solidFill>
                  <a:srgbClr val="0066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  <a:sym typeface="Wingdings 2"/>
              </a:rPr>
              <a:t></a:t>
            </a: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หรือ </a:t>
            </a: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  <a:sym typeface="Wingdings 2"/>
              </a:rPr>
              <a:t>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  <a:sym typeface="Wingdings 2"/>
              </a:rPr>
              <a:t> </a:t>
            </a:r>
            <a:r>
              <a:rPr kumimoji="0" lang="th-TH" sz="2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แล้วแต่กรณี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51520" y="194910"/>
            <a:ext cx="7488832" cy="785818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หน้าที่คณะกรรมการตรวจรับพัสดุในงานซื้อหรืองานจ้าง </a:t>
            </a:r>
            <a:endParaRPr lang="th-TH" sz="36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7668344" y="476672"/>
            <a:ext cx="1177778" cy="1152128"/>
          </a:xfrm>
          <a:prstGeom prst="wedgeEllipseCallout">
            <a:avLst>
              <a:gd name="adj1" fmla="val -57061"/>
              <a:gd name="adj2" fmla="val -3016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17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5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AE86A5-8001-4C08-BEA8-03D5F7216281}" type="slidenum">
              <a:rPr lang="en-US" smtClean="0"/>
              <a:pPr>
                <a:defRPr/>
              </a:pPr>
              <a:t>75</a:t>
            </a:fld>
            <a:endParaRPr lang="th-TH"/>
          </a:p>
        </p:txBody>
      </p:sp>
      <p:sp>
        <p:nvSpPr>
          <p:cNvPr id="62" name="Rectangle 61"/>
          <p:cNvSpPr/>
          <p:nvPr/>
        </p:nvSpPr>
        <p:spPr bwMode="auto">
          <a:xfrm>
            <a:off x="72008" y="72008"/>
            <a:ext cx="8964488" cy="666936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84" name="Group 83"/>
          <p:cNvGrpSpPr/>
          <p:nvPr/>
        </p:nvGrpSpPr>
        <p:grpSpPr>
          <a:xfrm>
            <a:off x="0" y="72008"/>
            <a:ext cx="9144000" cy="6741368"/>
            <a:chOff x="0" y="0"/>
            <a:chExt cx="9144000" cy="6741368"/>
          </a:xfrm>
        </p:grpSpPr>
        <p:grpSp>
          <p:nvGrpSpPr>
            <p:cNvPr id="20" name="Group 68"/>
            <p:cNvGrpSpPr/>
            <p:nvPr/>
          </p:nvGrpSpPr>
          <p:grpSpPr>
            <a:xfrm>
              <a:off x="0" y="6165304"/>
              <a:ext cx="9144000" cy="576064"/>
              <a:chOff x="0" y="6165304"/>
              <a:chExt cx="9144000" cy="576064"/>
            </a:xfrm>
          </p:grpSpPr>
          <p:grpSp>
            <p:nvGrpSpPr>
              <p:cNvPr id="23" name="Group 10"/>
              <p:cNvGrpSpPr/>
              <p:nvPr/>
            </p:nvGrpSpPr>
            <p:grpSpPr>
              <a:xfrm>
                <a:off x="0" y="6165304"/>
                <a:ext cx="9144000" cy="576064"/>
                <a:chOff x="0" y="5877272"/>
                <a:chExt cx="9144000" cy="576064"/>
              </a:xfrm>
            </p:grpSpPr>
            <p:grpSp>
              <p:nvGrpSpPr>
                <p:cNvPr id="28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81" name="Straight Connector 80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2" name="Rectangle 81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83" name="Rectangle 82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80" name="Straight Connector 79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2" name="Oval 71"/>
              <p:cNvSpPr/>
              <p:nvPr/>
            </p:nvSpPr>
            <p:spPr>
              <a:xfrm>
                <a:off x="7092280" y="6453336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  <p:sp>
          <p:nvSpPr>
            <p:cNvPr id="95" name="สี่เหลี่ยมผืนผ้ามุมมน 94"/>
            <p:cNvSpPr/>
            <p:nvPr/>
          </p:nvSpPr>
          <p:spPr bwMode="auto">
            <a:xfrm rot="16200000">
              <a:off x="7569362" y="3785304"/>
              <a:ext cx="1473742" cy="303934"/>
            </a:xfrm>
            <a:prstGeom prst="roundRect">
              <a:avLst/>
            </a:prstGeom>
            <a:ln>
              <a:noFill/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kern="2400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ภายใน </a:t>
              </a:r>
              <a:r>
                <a:rPr lang="th-TH" sz="1600" b="1" kern="2400" dirty="0" smtClean="0">
                  <a:solidFill>
                    <a:schemeClr val="tx1"/>
                  </a:solidFill>
                </a:rPr>
                <a:t>3 วันทำการ</a:t>
              </a:r>
              <a:endParaRPr kumimoji="0" lang="th-TH" sz="1600" b="1" i="0" u="none" strike="noStrike" kern="2400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" name="สี่เหลี่ยมผืนผ้ามุมมน 2"/>
            <p:cNvSpPr/>
            <p:nvPr/>
          </p:nvSpPr>
          <p:spPr bwMode="auto">
            <a:xfrm>
              <a:off x="285720" y="2964872"/>
              <a:ext cx="1162080" cy="921327"/>
            </a:xfrm>
            <a:prstGeom prst="roundRect">
              <a:avLst/>
            </a:prstGeom>
            <a:solidFill>
              <a:srgbClr val="CCECFF"/>
            </a:solidFill>
            <a:ln>
              <a:solidFill>
                <a:srgbClr val="0000FF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คณะกรรมการตรวจรับพัสดุ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>
                  <a:solidFill>
                    <a:schemeClr val="tx1"/>
                  </a:solidFill>
                </a:rPr>
                <a:t>(องค์ประชุม)</a:t>
              </a:r>
              <a:endPara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" name="สี่เหลี่ยมผืนผ้ามุมมน 3"/>
            <p:cNvSpPr/>
            <p:nvPr/>
          </p:nvSpPr>
          <p:spPr bwMode="auto">
            <a:xfrm>
              <a:off x="1905000" y="5600700"/>
              <a:ext cx="1447800" cy="723900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มติองค์ประชุม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: </a:t>
              </a: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บางคนไม่รับมอบ</a:t>
              </a:r>
            </a:p>
          </p:txBody>
        </p:sp>
        <p:sp>
          <p:nvSpPr>
            <p:cNvPr id="5" name="สี่เหลี่ยมผืนผ้ามุมมน 4"/>
            <p:cNvSpPr/>
            <p:nvPr/>
          </p:nvSpPr>
          <p:spPr bwMode="auto">
            <a:xfrm>
              <a:off x="1905000" y="2258290"/>
              <a:ext cx="1452554" cy="789709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มติองค์ประชุม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600" b="1" dirty="0" smtClean="0"/>
                <a:t>: </a:t>
              </a:r>
              <a:r>
                <a:rPr lang="th-TH" sz="1600" b="1" dirty="0" smtClean="0"/>
                <a:t>เห็นว่า ถูกต้อง</a:t>
              </a:r>
              <a:endPara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" name="สี่เหลี่ยมผืนผ้ามุมมน 5"/>
            <p:cNvSpPr/>
            <p:nvPr/>
          </p:nvSpPr>
          <p:spPr bwMode="auto">
            <a:xfrm>
              <a:off x="1905000" y="505690"/>
              <a:ext cx="1447800" cy="789709"/>
            </a:xfrm>
            <a:prstGeom prst="roundRect">
              <a:avLst/>
            </a:prstGeom>
            <a:solidFill>
              <a:srgbClr val="CCFF99"/>
            </a:solidFill>
            <a:ln>
              <a:solidFill>
                <a:srgbClr val="008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มติองค์ประชุม</a:t>
              </a: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: </a:t>
              </a: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เห็นว่า ไม่ถูกต้อง</a:t>
              </a:r>
            </a:p>
          </p:txBody>
        </p:sp>
        <p:sp>
          <p:nvSpPr>
            <p:cNvPr id="7" name="สี่เหลี่ยมผืนผ้ามุมมน 6"/>
            <p:cNvSpPr/>
            <p:nvPr/>
          </p:nvSpPr>
          <p:spPr bwMode="auto">
            <a:xfrm>
              <a:off x="3733800" y="3200400"/>
              <a:ext cx="2743200" cy="495300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>
                  <a:cs typeface="+mn-cs"/>
                </a:rPr>
                <a:t>รายงานหัวหน้าหน่วยงานของรัฐ</a:t>
              </a:r>
              <a:r>
                <a:rPr lang="th-TH" sz="1600" b="1" u="sng" dirty="0" smtClean="0">
                  <a:cs typeface="+mn-cs"/>
                </a:rPr>
                <a:t>เพื่อทราบ</a:t>
              </a:r>
              <a:endParaRPr kumimoji="0" lang="th-TH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+mn-cs"/>
              </a:endParaRPr>
            </a:p>
          </p:txBody>
        </p:sp>
        <p:sp>
          <p:nvSpPr>
            <p:cNvPr id="8" name="สี่เหลี่ยมผืนผ้ามุมมน 7"/>
            <p:cNvSpPr/>
            <p:nvPr/>
          </p:nvSpPr>
          <p:spPr bwMode="auto">
            <a:xfrm>
              <a:off x="3739117" y="2415283"/>
              <a:ext cx="2789274" cy="632716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ทำใบตรวจรับ อย่างน้อย 2 ฉบับ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ให้ผู้ขาย</a:t>
              </a:r>
              <a:r>
                <a:rPr kumimoji="0" lang="th-TH" sz="1600" b="1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 1 และ </a:t>
              </a:r>
              <a:r>
                <a:rPr lang="th-TH" sz="1600" b="1" dirty="0" smtClean="0">
                  <a:solidFill>
                    <a:schemeClr val="tx1"/>
                  </a:solidFill>
                </a:rPr>
                <a:t>เจ้าหน้าที่</a:t>
              </a:r>
              <a:r>
                <a:rPr kumimoji="0" lang="th-TH" sz="1600" b="1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 1 </a:t>
              </a:r>
              <a:endPara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9" name="สี่เหลี่ยมผืนผ้ามุมมน 8"/>
            <p:cNvSpPr/>
            <p:nvPr/>
          </p:nvSpPr>
          <p:spPr bwMode="auto">
            <a:xfrm>
              <a:off x="3739117" y="1524000"/>
              <a:ext cx="2761709" cy="734290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600" dirty="0" smtClean="0">
                  <a:solidFill>
                    <a:schemeClr val="tx1"/>
                  </a:solidFill>
                </a:rPr>
                <a:t>: </a:t>
              </a:r>
              <a:r>
                <a:rPr lang="th-TH" sz="1600" dirty="0" smtClean="0">
                  <a:solidFill>
                    <a:schemeClr val="tx1"/>
                  </a:solidFill>
                </a:rPr>
                <a:t>รับพัสดุไว้  ถือว่าส่งมอบถูกต้อง ณ วันที่ส่ง</a:t>
              </a: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:</a:t>
              </a: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  ส่งมอบพัสดุให้</a:t>
              </a:r>
              <a:r>
                <a:rPr lang="th-TH" sz="1600" b="1" baseline="0" dirty="0" smtClean="0">
                  <a:solidFill>
                    <a:schemeClr val="tx1"/>
                  </a:solidFill>
                </a:rPr>
                <a:t>เจ้าหน้าที่</a:t>
              </a: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 </a:t>
              </a:r>
            </a:p>
          </p:txBody>
        </p:sp>
        <p:sp>
          <p:nvSpPr>
            <p:cNvPr id="10" name="สี่เหลี่ยมผืนผ้ามุมมน 9"/>
            <p:cNvSpPr/>
            <p:nvPr/>
          </p:nvSpPr>
          <p:spPr bwMode="auto">
            <a:xfrm>
              <a:off x="1905000" y="4097482"/>
              <a:ext cx="1447800" cy="855518"/>
            </a:xfrm>
            <a:prstGeom prst="roundRect">
              <a:avLst/>
            </a:prstGeom>
            <a:solidFill>
              <a:srgbClr val="FFCCFF"/>
            </a:solidFill>
            <a:ln>
              <a:solidFill>
                <a:srgbClr val="FF66FF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มติองค์ประชุม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600" b="1" dirty="0" smtClean="0"/>
                <a:t>: </a:t>
              </a:r>
              <a:r>
                <a:rPr lang="th-TH" sz="1600" b="1" dirty="0" smtClean="0"/>
                <a:t>เห็นว่า ถูกต้องเพียงบางส่วน</a:t>
              </a:r>
              <a:endPara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1" name="สี่เหลี่ยมผืนผ้ามุมมน 10"/>
            <p:cNvSpPr/>
            <p:nvPr/>
          </p:nvSpPr>
          <p:spPr bwMode="auto">
            <a:xfrm>
              <a:off x="3739117" y="615639"/>
              <a:ext cx="2743200" cy="603561"/>
            </a:xfrm>
            <a:prstGeom prst="roundRect">
              <a:avLst/>
            </a:prstGeom>
            <a:solidFill>
              <a:srgbClr val="CCFF99"/>
            </a:solidFill>
            <a:ln>
              <a:solidFill>
                <a:srgbClr val="008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>
                  <a:cs typeface="+mn-cs"/>
                </a:rPr>
                <a:t>รายงานหัวหน้าหน่วยงานของรัฐ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u="sng" dirty="0" smtClean="0">
                  <a:cs typeface="+mn-cs"/>
                </a:rPr>
                <a:t>เพื่อทราบและสั่งการ</a:t>
              </a:r>
              <a:endParaRPr kumimoji="0" lang="th-TH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+mn-cs"/>
              </a:endParaRPr>
            </a:p>
          </p:txBody>
        </p:sp>
        <p:sp>
          <p:nvSpPr>
            <p:cNvPr id="12" name="สี่เหลี่ยมผืนผ้ามุมมน 11"/>
            <p:cNvSpPr/>
            <p:nvPr/>
          </p:nvSpPr>
          <p:spPr bwMode="auto">
            <a:xfrm>
              <a:off x="6934200" y="277090"/>
              <a:ext cx="990600" cy="564128"/>
            </a:xfrm>
            <a:prstGeom prst="roundRect">
              <a:avLst/>
            </a:prstGeom>
            <a:solidFill>
              <a:srgbClr val="CCFF99"/>
            </a:solidFill>
            <a:ln>
              <a:solidFill>
                <a:srgbClr val="008000"/>
              </a:solidFill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ทราบ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(ตามมติ)</a:t>
              </a:r>
            </a:p>
          </p:txBody>
        </p:sp>
        <p:sp>
          <p:nvSpPr>
            <p:cNvPr id="13" name="สี่เหลี่ยมผืนผ้ามุมมน 12"/>
            <p:cNvSpPr/>
            <p:nvPr/>
          </p:nvSpPr>
          <p:spPr bwMode="auto">
            <a:xfrm>
              <a:off x="6934200" y="1066801"/>
              <a:ext cx="990600" cy="533400"/>
            </a:xfrm>
            <a:prstGeom prst="roundRect">
              <a:avLst/>
            </a:prstGeom>
            <a:solidFill>
              <a:srgbClr val="CCFF99"/>
            </a:solidFill>
            <a:ln>
              <a:solidFill>
                <a:srgbClr val="008000"/>
              </a:solidFill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400" b="1" dirty="0" smtClean="0"/>
                <a:t>สั่งการ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(ต่างจากมติ)</a:t>
              </a:r>
            </a:p>
          </p:txBody>
        </p:sp>
        <p:sp>
          <p:nvSpPr>
            <p:cNvPr id="14" name="สี่เหลี่ยมผืนผ้ามุมมน 13"/>
            <p:cNvSpPr/>
            <p:nvPr/>
          </p:nvSpPr>
          <p:spPr bwMode="auto">
            <a:xfrm>
              <a:off x="8001000" y="2500746"/>
              <a:ext cx="838200" cy="699654"/>
            </a:xfrm>
            <a:prstGeom prst="roundRect">
              <a:avLst/>
            </a:prstGeom>
            <a:solidFill>
              <a:srgbClr val="CCCCFF"/>
            </a:solidFill>
            <a:ln>
              <a:solidFill>
                <a:srgbClr val="7030A0"/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แจ้งคู่สัญญา</a:t>
              </a:r>
              <a:endPara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5" name="สี่เหลี่ยมผืนผ้ามุมมน 14"/>
            <p:cNvSpPr/>
            <p:nvPr/>
          </p:nvSpPr>
          <p:spPr bwMode="auto">
            <a:xfrm>
              <a:off x="3707904" y="4071942"/>
              <a:ext cx="1143000" cy="855518"/>
            </a:xfrm>
            <a:prstGeom prst="roundRect">
              <a:avLst/>
            </a:prstGeom>
            <a:solidFill>
              <a:srgbClr val="FFCCFF"/>
            </a:solidFill>
            <a:ln>
              <a:solidFill>
                <a:srgbClr val="FF66FF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สัญญา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ไม่ได้กำหนด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>
                  <a:solidFill>
                    <a:schemeClr val="tx1"/>
                  </a:solidFill>
                </a:rPr>
                <a:t>เป็นอย่างอื่น</a:t>
              </a:r>
              <a:endPara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6" name="สี่เหลี่ยมผืนผ้ามุมมน 15"/>
            <p:cNvSpPr/>
            <p:nvPr/>
          </p:nvSpPr>
          <p:spPr bwMode="auto">
            <a:xfrm>
              <a:off x="5232991" y="4038600"/>
              <a:ext cx="1701209" cy="404923"/>
            </a:xfrm>
            <a:prstGeom prst="roundRect">
              <a:avLst/>
            </a:prstGeom>
            <a:solidFill>
              <a:srgbClr val="FFCCFF"/>
            </a:solidFill>
            <a:ln>
              <a:solidFill>
                <a:srgbClr val="FF66FF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รับไว้เฉพาะที่ถูกต้อง</a:t>
              </a:r>
            </a:p>
          </p:txBody>
        </p:sp>
        <p:sp>
          <p:nvSpPr>
            <p:cNvPr id="17" name="สี่เหลี่ยมผืนผ้ามุมมน 16"/>
            <p:cNvSpPr/>
            <p:nvPr/>
          </p:nvSpPr>
          <p:spPr bwMode="auto">
            <a:xfrm>
              <a:off x="5232991" y="4548077"/>
              <a:ext cx="1701209" cy="481123"/>
            </a:xfrm>
            <a:prstGeom prst="roundRect">
              <a:avLst/>
            </a:prstGeom>
            <a:solidFill>
              <a:srgbClr val="FFCCFF"/>
            </a:solidFill>
            <a:ln>
              <a:solidFill>
                <a:srgbClr val="FF66FF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รายงาน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หัวหน้าหน่วยงานของรัฐ</a:t>
              </a:r>
            </a:p>
          </p:txBody>
        </p:sp>
        <p:sp>
          <p:nvSpPr>
            <p:cNvPr id="18" name="สี่เหลี่ยมผืนผ้ามุมมน 17"/>
            <p:cNvSpPr/>
            <p:nvPr/>
          </p:nvSpPr>
          <p:spPr bwMode="auto">
            <a:xfrm>
              <a:off x="3708991" y="6096000"/>
              <a:ext cx="1981200" cy="457200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ทำบันทึกความเห็นแย้ง</a:t>
              </a:r>
              <a:endPara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9" name="สี่เหลี่ยมผืนผ้ามุมมน 18"/>
            <p:cNvSpPr/>
            <p:nvPr/>
          </p:nvSpPr>
          <p:spPr bwMode="auto">
            <a:xfrm>
              <a:off x="3708991" y="5214950"/>
              <a:ext cx="1981200" cy="728650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เสนอ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หัวหน้าหน่วยงานของรัฐ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u="sng" dirty="0" smtClean="0"/>
                <a:t>เพื่อสั่งการ</a:t>
              </a:r>
              <a:endParaRPr kumimoji="0" lang="th-TH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1" name="สี่เหลี่ยมผืนผ้ามุมมน 20"/>
            <p:cNvSpPr/>
            <p:nvPr/>
          </p:nvSpPr>
          <p:spPr bwMode="auto">
            <a:xfrm>
              <a:off x="6083594" y="5181600"/>
              <a:ext cx="850605" cy="456334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ให้รับ</a:t>
              </a:r>
              <a:endPara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2" name="สี่เหลี่ยมผืนผ้ามุมมน 21"/>
            <p:cNvSpPr/>
            <p:nvPr/>
          </p:nvSpPr>
          <p:spPr bwMode="auto">
            <a:xfrm>
              <a:off x="6071191" y="5791200"/>
              <a:ext cx="863008" cy="456334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ไม่รับ</a:t>
              </a:r>
              <a:endPara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cxnSp>
          <p:nvCxnSpPr>
            <p:cNvPr id="24" name="ลูกศรเชื่อมต่อแบบตรง 23"/>
            <p:cNvCxnSpPr>
              <a:endCxn id="6" idx="1"/>
            </p:cNvCxnSpPr>
            <p:nvPr/>
          </p:nvCxnSpPr>
          <p:spPr bwMode="auto">
            <a:xfrm>
              <a:off x="1676400" y="900544"/>
              <a:ext cx="22860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ลูกศรเชื่อมต่อแบบตรง 24"/>
            <p:cNvCxnSpPr/>
            <p:nvPr/>
          </p:nvCxnSpPr>
          <p:spPr bwMode="auto">
            <a:xfrm>
              <a:off x="1676400" y="2653144"/>
              <a:ext cx="228600" cy="13857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ลูกศรเชื่อมต่อแบบตรง 25"/>
            <p:cNvCxnSpPr/>
            <p:nvPr/>
          </p:nvCxnSpPr>
          <p:spPr bwMode="auto">
            <a:xfrm>
              <a:off x="1676400" y="4495800"/>
              <a:ext cx="228600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ลูกศรเชื่อมต่อแบบตรง 26"/>
            <p:cNvCxnSpPr/>
            <p:nvPr/>
          </p:nvCxnSpPr>
          <p:spPr bwMode="auto">
            <a:xfrm>
              <a:off x="1695450" y="5943600"/>
              <a:ext cx="20955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ตัวเชื่อมต่อตรง 28"/>
            <p:cNvCxnSpPr/>
            <p:nvPr/>
          </p:nvCxnSpPr>
          <p:spPr bwMode="auto">
            <a:xfrm>
              <a:off x="1676400" y="900544"/>
              <a:ext cx="0" cy="5062106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ลูกศรเชื่อมต่อแบบตรง 41"/>
            <p:cNvCxnSpPr>
              <a:stCxn id="6" idx="3"/>
            </p:cNvCxnSpPr>
            <p:nvPr/>
          </p:nvCxnSpPr>
          <p:spPr bwMode="auto">
            <a:xfrm>
              <a:off x="3352800" y="900545"/>
              <a:ext cx="386317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ลูกศรเชื่อมต่อแบบตรง 42"/>
            <p:cNvCxnSpPr/>
            <p:nvPr/>
          </p:nvCxnSpPr>
          <p:spPr bwMode="auto">
            <a:xfrm>
              <a:off x="6705600" y="1295400"/>
              <a:ext cx="22860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ลูกศรเชื่อมต่อแบบตรง 43"/>
            <p:cNvCxnSpPr/>
            <p:nvPr/>
          </p:nvCxnSpPr>
          <p:spPr bwMode="auto">
            <a:xfrm>
              <a:off x="6705600" y="533399"/>
              <a:ext cx="22860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ตัวเชื่อมต่อตรง 48"/>
            <p:cNvCxnSpPr>
              <a:stCxn id="11" idx="3"/>
            </p:cNvCxnSpPr>
            <p:nvPr/>
          </p:nvCxnSpPr>
          <p:spPr bwMode="auto">
            <a:xfrm flipV="1">
              <a:off x="6482317" y="917419"/>
              <a:ext cx="223283" cy="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ตัวเชื่อมต่อตรง 50"/>
            <p:cNvCxnSpPr/>
            <p:nvPr/>
          </p:nvCxnSpPr>
          <p:spPr bwMode="auto">
            <a:xfrm>
              <a:off x="6705600" y="533399"/>
              <a:ext cx="0" cy="76200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ตัวเชื่อมต่อหักมุม 52"/>
            <p:cNvCxnSpPr>
              <a:stCxn id="12" idx="3"/>
              <a:endCxn id="14" idx="0"/>
            </p:cNvCxnSpPr>
            <p:nvPr/>
          </p:nvCxnSpPr>
          <p:spPr bwMode="auto">
            <a:xfrm>
              <a:off x="7924800" y="559154"/>
              <a:ext cx="495300" cy="1941592"/>
            </a:xfrm>
            <a:prstGeom prst="bentConnector2">
              <a:avLst/>
            </a:prstGeom>
            <a:ln>
              <a:prstDash val="sysDash"/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ตัวเชื่อมต่อหักมุม 55"/>
            <p:cNvCxnSpPr>
              <a:stCxn id="13" idx="2"/>
            </p:cNvCxnSpPr>
            <p:nvPr/>
          </p:nvCxnSpPr>
          <p:spPr bwMode="auto">
            <a:xfrm rot="5400000">
              <a:off x="6872300" y="1228727"/>
              <a:ext cx="185727" cy="928674"/>
            </a:xfrm>
            <a:prstGeom prst="bentConnector2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ตัวเชื่อมต่อหักมุม 57"/>
            <p:cNvCxnSpPr/>
            <p:nvPr/>
          </p:nvCxnSpPr>
          <p:spPr bwMode="auto">
            <a:xfrm rot="10800000" flipV="1">
              <a:off x="6528395" y="1600201"/>
              <a:ext cx="1091606" cy="900544"/>
            </a:xfrm>
            <a:prstGeom prst="bentConnector3">
              <a:avLst>
                <a:gd name="adj1" fmla="val 1299"/>
              </a:avLst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ลูกศรเชื่อมต่อแบบตรง 63"/>
            <p:cNvCxnSpPr>
              <a:endCxn id="9" idx="1"/>
            </p:cNvCxnSpPr>
            <p:nvPr/>
          </p:nvCxnSpPr>
          <p:spPr bwMode="auto">
            <a:xfrm>
              <a:off x="3545958" y="1891144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ลูกศรเชื่อมต่อแบบตรง 64"/>
            <p:cNvCxnSpPr/>
            <p:nvPr/>
          </p:nvCxnSpPr>
          <p:spPr bwMode="auto">
            <a:xfrm>
              <a:off x="3540641" y="3429000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ลูกศรเชื่อมต่อแบบตรง 65"/>
            <p:cNvCxnSpPr/>
            <p:nvPr/>
          </p:nvCxnSpPr>
          <p:spPr bwMode="auto">
            <a:xfrm>
              <a:off x="3540641" y="2714619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ตัวเชื่อมต่อตรง 67"/>
            <p:cNvCxnSpPr/>
            <p:nvPr/>
          </p:nvCxnSpPr>
          <p:spPr bwMode="auto">
            <a:xfrm>
              <a:off x="3545958" y="1891146"/>
              <a:ext cx="0" cy="155690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ลูกศรเชื่อมต่อแบบตรง 72"/>
            <p:cNvCxnSpPr/>
            <p:nvPr/>
          </p:nvCxnSpPr>
          <p:spPr bwMode="auto">
            <a:xfrm>
              <a:off x="3352800" y="4495800"/>
              <a:ext cx="386317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ลูกศรเชื่อมต่อแบบตรง 73"/>
            <p:cNvCxnSpPr/>
            <p:nvPr/>
          </p:nvCxnSpPr>
          <p:spPr bwMode="auto">
            <a:xfrm>
              <a:off x="5064641" y="4800599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ลูกศรเชื่อมต่อแบบตรง 74"/>
            <p:cNvCxnSpPr/>
            <p:nvPr/>
          </p:nvCxnSpPr>
          <p:spPr bwMode="auto">
            <a:xfrm>
              <a:off x="5064641" y="4267199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ตัวเชื่อมต่อตรง 76"/>
            <p:cNvCxnSpPr/>
            <p:nvPr/>
          </p:nvCxnSpPr>
          <p:spPr bwMode="auto">
            <a:xfrm>
              <a:off x="5064641" y="4267199"/>
              <a:ext cx="0" cy="53340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ตัวเชื่อมต่อตรง 78"/>
            <p:cNvCxnSpPr>
              <a:stCxn id="15" idx="3"/>
            </p:cNvCxnSpPr>
            <p:nvPr/>
          </p:nvCxnSpPr>
          <p:spPr bwMode="auto">
            <a:xfrm>
              <a:off x="4850904" y="4499701"/>
              <a:ext cx="21265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ตัวเชื่อมต่อหักมุม 91"/>
            <p:cNvCxnSpPr/>
            <p:nvPr/>
          </p:nvCxnSpPr>
          <p:spPr bwMode="auto">
            <a:xfrm flipH="1" flipV="1">
              <a:off x="6528391" y="2757779"/>
              <a:ext cx="405809" cy="1509421"/>
            </a:xfrm>
            <a:prstGeom prst="bentConnector3">
              <a:avLst>
                <a:gd name="adj1" fmla="val -56332"/>
              </a:avLst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ตัวเชื่อมต่อหักมุม 93"/>
            <p:cNvCxnSpPr>
              <a:stCxn id="17" idx="3"/>
              <a:endCxn id="14" idx="2"/>
            </p:cNvCxnSpPr>
            <p:nvPr/>
          </p:nvCxnSpPr>
          <p:spPr bwMode="auto">
            <a:xfrm flipV="1">
              <a:off x="6934200" y="3200400"/>
              <a:ext cx="1485900" cy="1588239"/>
            </a:xfrm>
            <a:prstGeom prst="bentConnector2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ลูกศรเชื่อมต่อแบบตรง 95"/>
            <p:cNvCxnSpPr/>
            <p:nvPr/>
          </p:nvCxnSpPr>
          <p:spPr bwMode="auto">
            <a:xfrm>
              <a:off x="3540641" y="6324599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ลูกศรเชื่อมต่อแบบตรง 96"/>
            <p:cNvCxnSpPr/>
            <p:nvPr/>
          </p:nvCxnSpPr>
          <p:spPr bwMode="auto">
            <a:xfrm>
              <a:off x="3540641" y="5638800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8" name="ตัวเชื่อมต่อตรง 97"/>
            <p:cNvCxnSpPr/>
            <p:nvPr/>
          </p:nvCxnSpPr>
          <p:spPr bwMode="auto">
            <a:xfrm>
              <a:off x="3540641" y="5637934"/>
              <a:ext cx="0" cy="686666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9" name="ตัวเชื่อมต่อตรง 98"/>
            <p:cNvCxnSpPr/>
            <p:nvPr/>
          </p:nvCxnSpPr>
          <p:spPr bwMode="auto">
            <a:xfrm>
              <a:off x="3327991" y="5973041"/>
              <a:ext cx="21265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ลูกศรเชื่อมต่อแบบตรง 101"/>
            <p:cNvCxnSpPr/>
            <p:nvPr/>
          </p:nvCxnSpPr>
          <p:spPr bwMode="auto">
            <a:xfrm>
              <a:off x="5902841" y="5943599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ลูกศรเชื่อมต่อแบบตรง 102"/>
            <p:cNvCxnSpPr/>
            <p:nvPr/>
          </p:nvCxnSpPr>
          <p:spPr bwMode="auto">
            <a:xfrm>
              <a:off x="5902841" y="5410199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ตัวเชื่อมต่อตรง 103"/>
            <p:cNvCxnSpPr/>
            <p:nvPr/>
          </p:nvCxnSpPr>
          <p:spPr bwMode="auto">
            <a:xfrm>
              <a:off x="5902841" y="5410199"/>
              <a:ext cx="0" cy="53340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ตัวเชื่อมต่อตรง 104"/>
            <p:cNvCxnSpPr/>
            <p:nvPr/>
          </p:nvCxnSpPr>
          <p:spPr bwMode="auto">
            <a:xfrm>
              <a:off x="5690191" y="5668241"/>
              <a:ext cx="21265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1" name="ตัวเชื่อมต่อหักมุม 110"/>
            <p:cNvCxnSpPr/>
            <p:nvPr/>
          </p:nvCxnSpPr>
          <p:spPr bwMode="auto">
            <a:xfrm rot="5400000" flipH="1" flipV="1">
              <a:off x="5850949" y="3731651"/>
              <a:ext cx="2847557" cy="690547"/>
            </a:xfrm>
            <a:prstGeom prst="bentConnector3">
              <a:avLst>
                <a:gd name="adj1" fmla="val -44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4" name="ลูกศรเชื่อมต่อแบบตรง 113"/>
            <p:cNvCxnSpPr/>
            <p:nvPr/>
          </p:nvCxnSpPr>
          <p:spPr bwMode="auto">
            <a:xfrm flipH="1">
              <a:off x="6528395" y="2653144"/>
              <a:ext cx="1091606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6" name="ตัวเชื่อมต่อหักมุม 115"/>
            <p:cNvCxnSpPr>
              <a:stCxn id="22" idx="3"/>
            </p:cNvCxnSpPr>
            <p:nvPr/>
          </p:nvCxnSpPr>
          <p:spPr bwMode="auto">
            <a:xfrm flipV="1">
              <a:off x="6934199" y="3200400"/>
              <a:ext cx="1676401" cy="2818967"/>
            </a:xfrm>
            <a:prstGeom prst="bentConnector2">
              <a:avLst/>
            </a:prstGeom>
            <a:ln>
              <a:prstDash val="sysDash"/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8" name="ตัวเชื่อมต่อตรง 117"/>
            <p:cNvCxnSpPr>
              <a:stCxn id="3" idx="3"/>
            </p:cNvCxnSpPr>
            <p:nvPr/>
          </p:nvCxnSpPr>
          <p:spPr bwMode="auto">
            <a:xfrm>
              <a:off x="1447800" y="3425536"/>
              <a:ext cx="228600" cy="158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รูปร่าง 69"/>
            <p:cNvCxnSpPr>
              <a:stCxn id="21" idx="3"/>
            </p:cNvCxnSpPr>
            <p:nvPr/>
          </p:nvCxnSpPr>
          <p:spPr bwMode="auto">
            <a:xfrm flipV="1">
              <a:off x="6934199" y="2000240"/>
              <a:ext cx="495321" cy="3409527"/>
            </a:xfrm>
            <a:prstGeom prst="bentConnector2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ลูกศรเชื่อมต่อแบบตรง 75"/>
            <p:cNvCxnSpPr/>
            <p:nvPr/>
          </p:nvCxnSpPr>
          <p:spPr bwMode="auto">
            <a:xfrm rot="10800000">
              <a:off x="6500826" y="2000240"/>
              <a:ext cx="928694" cy="158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ตัวเชื่อมต่อตรง 85"/>
            <p:cNvCxnSpPr/>
            <p:nvPr/>
          </p:nvCxnSpPr>
          <p:spPr bwMode="auto">
            <a:xfrm>
              <a:off x="3359218" y="2714620"/>
              <a:ext cx="21265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3" name="Rectangle 62"/>
            <p:cNvSpPr/>
            <p:nvPr/>
          </p:nvSpPr>
          <p:spPr>
            <a:xfrm>
              <a:off x="179512" y="0"/>
              <a:ext cx="5400600" cy="62068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Font typeface="Courier New" pitchFamily="49" charset="0"/>
                <a:buChar char="o"/>
              </a:pPr>
              <a:r>
                <a:rPr lang="en-US" sz="2400" b="1" dirty="0" smtClean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 Work flow </a:t>
              </a:r>
              <a:r>
                <a:rPr lang="th-TH" sz="2400" b="1" dirty="0" smtClean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การตรวจรับพัสดุที่เป็นงานซื้อหรือจ้างทั่วไป</a:t>
              </a:r>
              <a:endPara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pic>
          <p:nvPicPr>
            <p:cNvPr id="67" name="Picture 66" descr="ไฟ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21157125">
              <a:off x="319439" y="1544931"/>
              <a:ext cx="1008748" cy="112241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</p:spTree>
    <p:extLst>
      <p:ext uri="{BB962C8B-B14F-4D97-AF65-F5344CB8AC3E}">
        <p14:creationId xmlns="" xmlns:p14="http://schemas.microsoft.com/office/powerpoint/2010/main" val="45322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ประชุม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44207" y="111561"/>
            <a:ext cx="2699793" cy="2287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357158" y="1285290"/>
            <a:ext cx="8568952" cy="5240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/>
            <a:r>
              <a:rPr lang="th-TH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</a:t>
            </a:r>
            <a:r>
              <a:rPr lang="en-US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ตรวจสอบ</a:t>
            </a: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คุณวุฒิของผู้ควบคุมงานก่อสร้างของผู้</a:t>
            </a:r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รับจ้าง</a:t>
            </a:r>
          </a:p>
          <a:p>
            <a:pPr marL="514350" indent="-514350"/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ให้เป็นไปตาม</a:t>
            </a: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กฎหมายว่า</a:t>
            </a:r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ด้วยการ</a:t>
            </a: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ควบคุม</a:t>
            </a:r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อาคาร</a:t>
            </a:r>
          </a:p>
          <a:p>
            <a:pPr marL="354013" indent="-354013"/>
            <a:r>
              <a:rPr lang="en-US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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ตรวจสอบ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รายงานการปฏิบัติงานของผู้รับจ้าง และเหตุการณ์แวดล้อมที่ผู้ควบคุมงาน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ของหน่วยงาน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ของรัฐรายงาน โดยตรวจสอบกับแบบรูปรายการละเอียดและ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ข้อกำหนด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ในสัญญาหรือข้อตกลง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ทุกสัปดาห์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รวมทั้งรับทราบหรือพิจารณาการสั่งหยุดงาน หรือพักงานของผู้ควบคุมงาน แล้วรายงานหัวหน้า หน่วยงานของรัฐเพื่อพิจารณาสั่งการต่อไป </a:t>
            </a:r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pPr marL="442913" indent="-442913"/>
            <a:r>
              <a:rPr lang="en-US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 </a:t>
            </a: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คณะกรรมการตรวจรับพัสดุหรือกรรมการที่ได้รับมอบหมายจากคณะกรรมการ ตรวจรับพัสดุออกตรวจงานจ้าง ณ สถานที่</a:t>
            </a: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ที่กำหนด</a:t>
            </a: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ไว้ในสัญญาหรือที่ตกลง</a:t>
            </a: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ให้ทำงาน</a:t>
            </a: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จ้างนั้นๆ ตามเวลาที่ เหมาะสมและเห็นสมควร และ</a:t>
            </a: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จัดทำบันทึก</a:t>
            </a: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ผลการออกตรวจงานจ้างนั้นไว้เพื่อเป็นหลักฐาน</a:t>
            </a: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ด้วย</a:t>
            </a:r>
            <a:endParaRPr lang="th-TH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539552" y="260648"/>
            <a:ext cx="6120680" cy="1152128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    หน้าที่คณะกรรมการ</a:t>
            </a:r>
            <a:r>
              <a:rPr 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ตรวจรับ</a:t>
            </a:r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พัสดุ</a:t>
            </a:r>
          </a:p>
          <a:p>
            <a:pPr algn="ctr"/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งานจ้าง</a:t>
            </a:r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ก่อสร้าง</a:t>
            </a:r>
            <a:endParaRPr lang="th-TH" sz="36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76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395536" y="495482"/>
            <a:ext cx="1046490" cy="1061310"/>
          </a:xfrm>
          <a:prstGeom prst="wedgeEllipseCallout">
            <a:avLst>
              <a:gd name="adj1" fmla="val 62995"/>
              <a:gd name="adj2" fmla="val -1702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17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</a:rPr>
              <a:t>6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79154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466974" y="1500174"/>
            <a:ext cx="8462744" cy="464347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marL="442913" indent="-442913"/>
            <a:r>
              <a:rPr lang="th-TH" sz="3200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</a:t>
            </a:r>
            <a:r>
              <a:rPr lang="en-US" sz="3200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นอกจากการดำเนินการ</a:t>
            </a: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ตาม 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</a:t>
            </a:r>
            <a:r>
              <a:rPr lang="en-US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และ 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ในกรณี</a:t>
            </a:r>
          </a:p>
          <a:p>
            <a:pPr marL="442913" indent="-442913"/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มี</a:t>
            </a: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ข้อสงสัยหรือมีกรณีที่เห็นว่า แบบรูป รายการละเอียดและ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ข้อกำหนด</a:t>
            </a: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ในสัญญามีข้อความคลาดเคลื่อนเล็กน้อย หรือไม่เป็นไปตามหลักวิชาการช่าง 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ให้มีอำนาจ</a:t>
            </a: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สั่งเปลี่ยนแปลงแก้ไขเพิ่มเติม หรือตัดทอนงานจ้างได้ตามที่เห็นสมควร และตามหลักวิชาการช่าง เพื่อให้เป็นไปตามแบบรูปรายการละเอียด </a:t>
            </a:r>
            <a:endParaRPr lang="th-TH" sz="32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442913" indent="-442913"/>
            <a:r>
              <a:rPr lang="th-TH" sz="3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</a:t>
            </a:r>
            <a:r>
              <a:rPr lang="en-US" sz="3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โดย</a:t>
            </a:r>
            <a:r>
              <a:rPr lang="th-TH" sz="3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ปกติให้ตรวจผลงานที่ผู้รับจ้างส่งมอบภายใน 3 </a:t>
            </a:r>
            <a:r>
              <a:rPr lang="th-TH" sz="3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วันทำการ </a:t>
            </a:r>
            <a:r>
              <a:rPr lang="th-TH" sz="3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นับแต่วันที่ประธาน กรรมการได้รับทราบการส่งมอบงาน และ</a:t>
            </a:r>
            <a:r>
              <a:rPr lang="th-TH" sz="3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ให้ทำการ</a:t>
            </a:r>
            <a:r>
              <a:rPr lang="th-TH" sz="3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ตรวจรับให้เสร็จสิ้นไปโดยเร็วที่สุด </a:t>
            </a:r>
            <a:endParaRPr lang="th-TH" sz="3200" b="1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77</a:t>
            </a:fld>
            <a:endParaRPr lang="th-TH"/>
          </a:p>
        </p:txBody>
      </p:sp>
      <p:sp>
        <p:nvSpPr>
          <p:cNvPr id="4" name="สี่เหลี่ยมผืนผ้ามุมมน 2"/>
          <p:cNvSpPr/>
          <p:nvPr/>
        </p:nvSpPr>
        <p:spPr>
          <a:xfrm>
            <a:off x="539552" y="350326"/>
            <a:ext cx="8208912" cy="864096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หน้าที่คณะกรรมการ</a:t>
            </a:r>
            <a:r>
              <a:rPr 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ตรวจรับพัสดุในงานจ้าง</a:t>
            </a:r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ก่อสร้าง</a:t>
            </a:r>
            <a:endParaRPr lang="th-TH" sz="36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7740352" y="1071546"/>
            <a:ext cx="1046490" cy="1061310"/>
          </a:xfrm>
          <a:prstGeom prst="wedgeEllipseCallout">
            <a:avLst>
              <a:gd name="adj1" fmla="val -49783"/>
              <a:gd name="adj2" fmla="val -53087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17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</a:rPr>
              <a:t>6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05927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95536" y="3789040"/>
            <a:ext cx="8462744" cy="135732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th-TH" sz="26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ใน</a:t>
            </a:r>
            <a:r>
              <a:rPr lang="th-TH" sz="26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กรณีที่คณะกรรมการตรวจรับพัสดุเห็นว่าผลงานที่ส่งมอบทั้งหมดหรืองวดใดก็</a:t>
            </a:r>
            <a:r>
              <a:rPr lang="th-TH" sz="26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ตามไม่</a:t>
            </a:r>
            <a:r>
              <a:rPr lang="th-TH" sz="26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เป็นไป ตามแบบรูปรายการละเอียดและ</a:t>
            </a:r>
            <a:r>
              <a:rPr lang="th-TH" sz="26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ข้อกำหนด</a:t>
            </a:r>
            <a:r>
              <a:rPr lang="th-TH" sz="26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ในสัญญา </a:t>
            </a:r>
            <a:r>
              <a:rPr lang="th-TH" sz="26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6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รายงานหัวหน้าหน่วยงานของรัฐผ่านหัวหน้าเจ้าหน้าที่ เพื่อทราบหรือสั่งการ แล้วแต่กรณี </a:t>
            </a:r>
            <a:endParaRPr lang="th-TH" sz="2600" b="1" dirty="0" smtClean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360040" y="5013176"/>
            <a:ext cx="8748464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th-TH" sz="26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</a:t>
            </a:r>
            <a:r>
              <a:rPr lang="en-US" sz="26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26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sz="26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กรณีที่กรรมการตรวจรับพัสดุบางคน </a:t>
            </a:r>
            <a:r>
              <a:rPr lang="th-TH" sz="2600" b="1" u="sng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ไม่ยอมรับงานโดยทำความเห็นแย้ง</a:t>
            </a:r>
            <a:r>
              <a:rPr lang="th-TH" sz="2600" b="1" u="sng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ไว้</a:t>
            </a:r>
            <a:r>
              <a:rPr lang="th-TH" sz="26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ให้เสนอหัวหน้าหน่วยงานของรัฐเพื่อพิจารณาสั่ง</a:t>
            </a:r>
            <a:r>
              <a:rPr lang="th-TH" sz="26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 </a:t>
            </a:r>
            <a:r>
              <a:rPr lang="th-TH" sz="2600" b="1" u="sng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ถ้า</a:t>
            </a:r>
            <a:r>
              <a:rPr lang="th-TH" sz="2600" b="1" u="sng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หัวหน้าหน่วยงานของรัฐสั่งการให้ตรวจรับงานจ้างนั้นไว้ </a:t>
            </a:r>
            <a:r>
              <a:rPr lang="th-TH" sz="26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จึงจะดำเนินการตาม </a:t>
            </a:r>
            <a:r>
              <a:rPr lang="th-TH" sz="26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</a:t>
            </a:r>
            <a:endParaRPr lang="th-TH" sz="2600" b="1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78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428596" y="1039956"/>
            <a:ext cx="821537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 </a:t>
            </a: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เมื่อตรวจเห็นว่าเป็นการถูกต้องครบถ้วนเป็นไปตามแบบรูป</a:t>
            </a:r>
          </a:p>
          <a:p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รายการละเอียดและ ข้อกำหนดในสัญญาหรือข้อตกลงแล้ว ให้ถือว่า</a:t>
            </a:r>
          </a:p>
          <a:p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ผู้รับจ้างส่งมอบงานครบถ้วนตั้งแต่วันที่ผู้รับจ้างส่งงานจ้างนั้น และให้ทำใบรับรองผลการปฏิบัติงานทั้งหมดหรือเฉพาะงวด แล้วแต่กรณี โดยลงชื่อไว้เป็นหลักฐานอย่างน้อย 2 ฉบับ มอบให้แก่ผู้รับจ้าง 1 ฉบับ และเจ้าหน้าที่ 1 ฉบับ เพื่อทำการเบิกจ่ายเงินตามระเบียบว่าด้วยการเบิกจ่ายเงินของหน่วยงานของรัฐ และรายงานให้หัวหน้าหน่วยงานของรัฐทราบ</a:t>
            </a:r>
            <a:endParaRPr lang="th-TH" sz="26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มุมมน 2"/>
          <p:cNvSpPr/>
          <p:nvPr/>
        </p:nvSpPr>
        <p:spPr>
          <a:xfrm>
            <a:off x="539552" y="142852"/>
            <a:ext cx="8208912" cy="71438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หน้าที่คณะกรรมการ</a:t>
            </a:r>
            <a:r>
              <a:rPr 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ตรวจรับพัสดุในงานจ้าง</a:t>
            </a:r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ก่อสร้าง</a:t>
            </a:r>
            <a:endParaRPr lang="th-TH" sz="36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7643834" y="857232"/>
            <a:ext cx="1143008" cy="1059600"/>
          </a:xfrm>
          <a:prstGeom prst="wedgeEllipseCallout">
            <a:avLst>
              <a:gd name="adj1" fmla="val -38721"/>
              <a:gd name="adj2" fmla="val -58315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17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</a:rPr>
              <a:t>6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0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27905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412081"/>
            <a:ext cx="8496944" cy="928687"/>
          </a:xfrm>
          <a:solidFill>
            <a:srgbClr val="CCFFF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altLang="th-TH" sz="4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การบริหารสัญญาและการตรวจรับพัสดุ </a:t>
            </a:r>
            <a:endParaRPr lang="th-TH" sz="40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 bwMode="auto">
          <a:xfrm>
            <a:off x="827584" y="1574478"/>
            <a:ext cx="8030666" cy="487885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3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งานก่อสร้างที่มีขั้นตอนดำเนินการเป็นระยะๆ 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3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จำเป็นต้องมีการควบคุมงานอย่างใกล้ชิด หรือ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36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มีเงื่อนไขการจ่ายเงินเป็นงวด</a:t>
            </a:r>
            <a:br>
              <a:rPr lang="th-TH" altLang="th-TH" sz="36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36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    ตามความก้าวหน้า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3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ให้มีผู้ควบคุมงาน</a:t>
            </a:r>
          </a:p>
          <a:p>
            <a:pPr algn="l" eaLnBrk="1" hangingPunct="1">
              <a:defRPr/>
            </a:pPr>
            <a:endParaRPr lang="th-TH" altLang="th-TH" sz="24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l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th-TH" altLang="th-TH" sz="3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ค่าตอบแทน กระทรวงการคลังกำหนด</a:t>
            </a:r>
          </a:p>
          <a:p>
            <a:pPr algn="l" eaLnBrk="1" hangingPunct="1">
              <a:spcBef>
                <a:spcPts val="0"/>
              </a:spcBef>
              <a:defRPr/>
            </a:pPr>
            <a:r>
              <a:rPr lang="th-TH" alt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(หนังสือกระทรวงการคลัง ด่วนที่สุด ที่ </a:t>
            </a:r>
            <a:r>
              <a:rPr lang="th-TH" altLang="th-TH" sz="26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alt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0402.5/ว 85 </a:t>
            </a:r>
            <a:r>
              <a:rPr lang="th-TH" altLang="th-TH" sz="26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alt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6 ก.ย. 61)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endParaRPr lang="th-TH" altLang="th-TH" sz="36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5" name="Picture 5" descr="124284745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5115" y="2990101"/>
            <a:ext cx="2131661" cy="2224849"/>
          </a:xfrm>
          <a:prstGeom prst="roundRect">
            <a:avLst>
              <a:gd name="adj" fmla="val 16830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คำบรรยายภาพแบบวงรี 3"/>
          <p:cNvSpPr/>
          <p:nvPr/>
        </p:nvSpPr>
        <p:spPr>
          <a:xfrm>
            <a:off x="7452320" y="980728"/>
            <a:ext cx="1440160" cy="1440160"/>
          </a:xfrm>
          <a:prstGeom prst="wedgeEllipseCallout">
            <a:avLst>
              <a:gd name="adj1" fmla="val -50596"/>
              <a:gd name="adj2" fmla="val -4045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มาตรา 101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7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79512" y="260648"/>
            <a:ext cx="8784976" cy="122413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ประกาศคณะกรรมการนโยบายการจัดซื้อจัดจ้างและการบริหารพัสดุภาครัฐ</a:t>
            </a:r>
          </a:p>
          <a:p>
            <a:pPr algn="ctr"/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เรื่อง แบบสัญญาเกี่ยวกับการจัดซื้อจัดจ้าง</a:t>
            </a:r>
          </a:p>
          <a:p>
            <a:pPr algn="ctr"/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ตามพระราชบัญญัติการจัดซื้อจัดจ้างและการบริหารพัสดุภาครัฐ พ.ศ. 2560 (ฉบับที่ 2)</a:t>
            </a:r>
            <a:endParaRPr lang="th-TH" sz="26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aphicFrame>
        <p:nvGraphicFramePr>
          <p:cNvPr id="11" name="Diagram 10"/>
          <p:cNvGraphicFramePr/>
          <p:nvPr/>
        </p:nvGraphicFramePr>
        <p:xfrm>
          <a:off x="1187624" y="1340768"/>
          <a:ext cx="7080448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84217"/>
            <a:ext cx="1688604" cy="1184543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467544" y="1268760"/>
            <a:ext cx="8352928" cy="244827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sz="3200" b="1" dirty="0" smtClean="0">
              <a:solidFill>
                <a:srgbClr val="80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3200" b="1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   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การจ้างก่อสร้างแต่ละครั้งที่มีขั้นตอน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การดำเนินการ     </a:t>
            </a:r>
          </a:p>
          <a:p>
            <a:pPr algn="ctr"/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เป็น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ระยะๆ 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อันจำเป็นต้องมีการ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ควบคุมงานอย่างใกล้ชิด 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หรือ   </a:t>
            </a:r>
          </a:p>
          <a:p>
            <a:pPr algn="ctr"/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มี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เงื่อนไขการจ่ายเงินเป็นงวดตามความก้าวหน้าของงาน </a:t>
            </a:r>
            <a:endParaRPr lang="th-TH" sz="32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marL="628650" indent="-273050"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3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หัวหน้า</a:t>
            </a:r>
            <a:r>
              <a:rPr lang="th-TH" sz="3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หน่วยงานของ</a:t>
            </a:r>
            <a:r>
              <a:rPr lang="th-TH" sz="3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รัฐแต่งตั้งผู้ควบคุมงานที่มี</a:t>
            </a:r>
            <a:r>
              <a:rPr lang="th-TH" sz="3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ความรู้     ความชำนาญ</a:t>
            </a:r>
            <a:r>
              <a:rPr lang="th-TH" sz="3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ทางด้านช่างตามลักษณะของงานก่อสร้าง</a:t>
            </a:r>
            <a:r>
              <a:rPr lang="th-TH" sz="3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จาก.........</a:t>
            </a:r>
          </a:p>
          <a:p>
            <a:pPr marL="457200" indent="-457200">
              <a:buFont typeface="Wingdings" pitchFamily="2" charset="2"/>
              <a:buChar char="q"/>
            </a:pPr>
            <a:endParaRPr lang="th-TH" sz="3200" b="1" dirty="0" smtClean="0">
              <a:solidFill>
                <a:srgbClr val="CC0066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467544" y="260648"/>
            <a:ext cx="6624736" cy="792088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การแต่งตั้งผู้ควบคุมงานจ้างก่อสร้าง</a:t>
            </a:r>
            <a:endParaRPr lang="th-TH" sz="36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80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251520" y="692696"/>
            <a:ext cx="1224136" cy="1224136"/>
          </a:xfrm>
          <a:prstGeom prst="wedgeEllipseCallout">
            <a:avLst>
              <a:gd name="adj1" fmla="val 51098"/>
              <a:gd name="adj2" fmla="val -3905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17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</a:rPr>
              <a:t>7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5896" y="3913892"/>
            <a:ext cx="14478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b="1" dirty="0" smtClean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ข้าราชการ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87624" y="4581128"/>
            <a:ext cx="17443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b="1" dirty="0" smtClean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ลูกจ้างประจำ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87824" y="3913892"/>
            <a:ext cx="21531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b="1" dirty="0" smtClean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พนักงานราชการ 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64088" y="3933056"/>
            <a:ext cx="2664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th-TH" b="1" dirty="0" smtClean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พนักงานมหาวิทยาลัย 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07904" y="4581128"/>
            <a:ext cx="19656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th-TH" b="1" dirty="0" smtClean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พนักงานของรัฐ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156176" y="4365104"/>
            <a:ext cx="27504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th-TH" b="1" dirty="0" smtClean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พนักงานของหน่วยงานของรัฐที่เรียกชื่ออย่างอื่น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15616" y="5157192"/>
            <a:ext cx="67687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h-TH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ของหน่วยงานของรัฐนั้น (หน่วยงานที่จัดซื้อจัดจ้าง) หรือ</a:t>
            </a:r>
            <a:endParaRPr lang="th-TH" dirty="0"/>
          </a:p>
        </p:txBody>
      </p:sp>
      <p:sp>
        <p:nvSpPr>
          <p:cNvPr id="16" name="Rectangle 15"/>
          <p:cNvSpPr/>
          <p:nvPr/>
        </p:nvSpPr>
        <p:spPr>
          <a:xfrm>
            <a:off x="1115616" y="5589240"/>
            <a:ext cx="7560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ของหน่วยงานของรัฐแห่งอื่น </a:t>
            </a:r>
            <a:r>
              <a:rPr lang="th-TH" b="1" i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ตามที่ได้รับความยินยอมจากหัวหน้าหน่วยงานของรัฐที่ผู้นั้นสังกัดแล้ว</a:t>
            </a:r>
            <a:endParaRPr lang="th-TH" dirty="0">
              <a:solidFill>
                <a:srgbClr val="0000FF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1619672" y="3645024"/>
            <a:ext cx="0" cy="360040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339752" y="3645024"/>
            <a:ext cx="0" cy="936104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endCxn id="11" idx="0"/>
          </p:cNvCxnSpPr>
          <p:nvPr/>
        </p:nvCxnSpPr>
        <p:spPr>
          <a:xfrm flipH="1">
            <a:off x="4064401" y="3645024"/>
            <a:ext cx="3543" cy="268868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5148064" y="3645024"/>
            <a:ext cx="0" cy="864096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6804248" y="3573016"/>
            <a:ext cx="0" cy="432048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8244408" y="3717032"/>
            <a:ext cx="0" cy="792088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21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23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2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9" name="Straight Connector 2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Rectangle 3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2" name="Rectangle 3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8" name="Straight Connector 2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Oval 24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07823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81</a:t>
            </a:fld>
            <a:endParaRPr lang="th-TH"/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228233"/>
            <a:ext cx="1688604" cy="1184543"/>
          </a:xfrm>
          <a:prstGeom prst="rect">
            <a:avLst/>
          </a:prstGeom>
        </p:spPr>
      </p:pic>
      <p:sp>
        <p:nvSpPr>
          <p:cNvPr id="4" name="สี่เหลี่ยมผืนผ้ามุมมน 3"/>
          <p:cNvSpPr/>
          <p:nvPr/>
        </p:nvSpPr>
        <p:spPr>
          <a:xfrm>
            <a:off x="971600" y="260648"/>
            <a:ext cx="6264696" cy="1152128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8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การแต่งตั้งผู้ควบคุมงานจ้างก่อสร้าง</a:t>
            </a:r>
            <a:endParaRPr lang="th-TH" sz="38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323528" y="836712"/>
            <a:ext cx="1143008" cy="1152128"/>
          </a:xfrm>
          <a:prstGeom prst="wedgeEllipseCallout">
            <a:avLst>
              <a:gd name="adj1" fmla="val 69938"/>
              <a:gd name="adj2" fmla="val -2972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17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</a:rPr>
              <a:t>7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มุมมน 2"/>
          <p:cNvSpPr/>
          <p:nvPr/>
        </p:nvSpPr>
        <p:spPr>
          <a:xfrm>
            <a:off x="467544" y="1844824"/>
            <a:ext cx="8352928" cy="439248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276225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rPr>
              <a:t> ใน</a:t>
            </a:r>
            <a:r>
              <a:rPr lang="th-TH" sz="3200" b="1" dirty="0"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rPr>
              <a:t>กรณีที่ลักษณะของงานก่อสร้างมี ความจำเป็นต้องใช้ความรู้ความชำนาญหลายด้าน จะแต่งตั้งผู้ควบคุมงานเฉพาะด้านหรือเป็นกลุ่มบุคคลก็</a:t>
            </a:r>
            <a:r>
              <a:rPr lang="th-TH" sz="3200" b="1" dirty="0" smtClean="0"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rPr>
              <a:t>ได้</a:t>
            </a:r>
          </a:p>
          <a:p>
            <a:pPr marL="457200" indent="-276225"/>
            <a:endParaRPr lang="th-TH" sz="800" b="1" dirty="0" smtClean="0"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457200" indent="-276225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ผู้</a:t>
            </a:r>
            <a:r>
              <a:rPr lang="th-TH" sz="32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ควบคุมงานควรมีคุณวุฒิตามที่ผู้ออกแบบเสนอแนะ </a:t>
            </a:r>
            <a:r>
              <a:rPr lang="th-TH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และ  โดย</a:t>
            </a:r>
            <a:r>
              <a:rPr lang="th-TH" sz="32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ปกติจะต้องมีคุณวุฒิไม่ต่ำ</a:t>
            </a:r>
            <a:r>
              <a:rPr lang="th-TH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กว่าระดับ</a:t>
            </a:r>
            <a:r>
              <a:rPr lang="th-TH" sz="32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ประกาศนียบัตร</a:t>
            </a:r>
            <a:r>
              <a:rPr lang="th-TH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วิชาชีพ</a:t>
            </a:r>
          </a:p>
          <a:p>
            <a:pPr marL="457200" indent="-276225"/>
            <a:endParaRPr lang="th-TH" sz="800" b="1" dirty="0" smtClean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180975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 ใน</a:t>
            </a:r>
            <a:r>
              <a:rPr lang="th-TH" sz="32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กรณีจำเป็นจะต้องจ้างผู้ให้บริการควบคุมงานก่อสร้าง</a:t>
            </a:r>
            <a:r>
              <a:rPr lang="th-TH" sz="32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เป็น     ผู้</a:t>
            </a:r>
            <a:r>
              <a:rPr lang="th-TH" sz="32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ควบคุมงาน ให้ดำเนินการจ้าง</a:t>
            </a:r>
            <a:r>
              <a:rPr lang="th-TH" sz="32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โดยถือ</a:t>
            </a:r>
            <a:r>
              <a:rPr lang="th-TH" sz="32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ปฏิบัติตามหมวด </a:t>
            </a:r>
            <a:r>
              <a:rPr lang="th-TH" sz="32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4    (จ้างควบคุมงานก่อสร้าง)</a:t>
            </a:r>
            <a:endParaRPr lang="th-TH" sz="3200" b="1" dirty="0">
              <a:solidFill>
                <a:srgbClr val="0000FF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7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467544" y="1556792"/>
            <a:ext cx="8568952" cy="288032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 2" pitchFamily="18" charset="2"/>
              <a:buChar char="u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ตรวจ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และควบคุมงาน ณ สถานที่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ที่กำหนด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ไว้ในสัญญา หรือที่ตกลง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ให้</a:t>
            </a:r>
          </a:p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ทำงาน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จ้าง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นั้นๆ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ทุกวันให้เป็นไปตามแบบรูปรายการ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ละเอียดและข้อกำหนด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ในสัญญาทุก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ประการ</a:t>
            </a:r>
          </a:p>
          <a:p>
            <a:pPr marL="361950" indent="-180975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โดย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สั่งเปลี่ยนแปลง แก้ไข เพิ่มเติมหรือตัดทอนงานจ้างได้ตามที่เห็นสมควร และตามหลักวิชา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ช่าง เพื่อให้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เป็นไปตามแบบรูปรายการ ละเอียด และ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ข้อกำหนด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สัญญา</a:t>
            </a:r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82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6" name="รูปภาพ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228233"/>
            <a:ext cx="1688604" cy="1184543"/>
          </a:xfrm>
          <a:prstGeom prst="rect">
            <a:avLst/>
          </a:prstGeom>
        </p:spPr>
      </p:pic>
      <p:sp>
        <p:nvSpPr>
          <p:cNvPr id="7" name="สี่เหลี่ยมผืนผ้ามุมมน 3"/>
          <p:cNvSpPr/>
          <p:nvPr/>
        </p:nvSpPr>
        <p:spPr>
          <a:xfrm>
            <a:off x="1907704" y="332656"/>
            <a:ext cx="5184576" cy="1080120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   หน้าที่ของผู้ควบคุมงาน</a:t>
            </a:r>
            <a:endParaRPr lang="th-TH" sz="40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683568" y="404664"/>
            <a:ext cx="1143008" cy="1152128"/>
          </a:xfrm>
          <a:prstGeom prst="wedgeEllipseCallout">
            <a:avLst>
              <a:gd name="adj1" fmla="val 81411"/>
              <a:gd name="adj2" fmla="val -420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17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</a:rPr>
              <a:t>8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มุมมน 2"/>
          <p:cNvSpPr/>
          <p:nvPr/>
        </p:nvSpPr>
        <p:spPr>
          <a:xfrm>
            <a:off x="467544" y="4221088"/>
            <a:ext cx="8424936" cy="2331640"/>
          </a:xfrm>
          <a:prstGeom prst="roundRect">
            <a:avLst/>
          </a:prstGeom>
          <a:solidFill>
            <a:srgbClr val="FFFF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ถ้า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ผู้รับจ้างขัดขืนไม่ปฏิบัติ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ตาม 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ก็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สั่งให้หยุดงาน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นั้นเฉพาะส่วนหนึ่งส่วน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ใด หรือ 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ทั้งหมดแล้วแต่กรณีไว้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ก่อน จนกว่า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ผู้รับจ้างจะปฏิบัติให้ถูกต้องตาม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คำสั่ง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และ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ให้รายงานคณะกรรมการตรวจ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รับพัสดุ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หรือผู้ที่ได้รับมอบหมายให้ทำหน้าที่รับผิดชอบการบริหารสัญญาหรือ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ข้อตกลงหรือ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การตรวจรับพัสดุที่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เป็นงาน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จ้างก่อสร้างทันที</a:t>
            </a:r>
          </a:p>
        </p:txBody>
      </p:sp>
      <p:grpSp>
        <p:nvGrpSpPr>
          <p:cNvPr id="10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24917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131840" y="1988840"/>
            <a:ext cx="5509120" cy="432048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หรือ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เป็นที่คาดหมายได้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ว่า ถึงแม้ว่า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งานนั้นจะได้เป็นไปตามแบบรูปรายการละเอียด และ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ข้อกำหนด ใน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สัญญา แต่เมื่อ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สำเร็จ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แล้วจะไม่มั่นคงแข็งแรง หรือไม่เป็นไปตามหลักวิชาช่างที่ดีหรือไม่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ปลอดภัย 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สั่งพักงาน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นั้นไว้ก่อน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แล้ว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รายงานคณะกรรมการตรวจรับพัสดุหรือ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 ผู้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ที่ได้รับมอบหมาย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ให้ทำหน้าที่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รับผิดชอบการ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บริหารสัญญา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หรือข้อตกลง หรือการตรวจรับ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พัสดุที่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เป็นงานจ้างก่อสร้าง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โดยเร็ว</a:t>
            </a:r>
            <a:endParaRPr lang="th-TH" b="1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83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7" name="รูปภาพ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228233"/>
            <a:ext cx="1688604" cy="1184543"/>
          </a:xfrm>
          <a:prstGeom prst="rect">
            <a:avLst/>
          </a:prstGeom>
        </p:spPr>
      </p:pic>
      <p:sp>
        <p:nvSpPr>
          <p:cNvPr id="8" name="สี่เหลี่ยมผืนผ้ามุมมน 3"/>
          <p:cNvSpPr/>
          <p:nvPr/>
        </p:nvSpPr>
        <p:spPr>
          <a:xfrm>
            <a:off x="611560" y="404664"/>
            <a:ext cx="6480720" cy="936104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   หน้าที่ของผู้ควบคุมงาน</a:t>
            </a:r>
            <a:endParaRPr lang="th-TH" sz="40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827584" y="196620"/>
            <a:ext cx="1143008" cy="1144148"/>
          </a:xfrm>
          <a:prstGeom prst="wedgeEllipseCallout">
            <a:avLst>
              <a:gd name="adj1" fmla="val 74590"/>
              <a:gd name="adj2" fmla="val 1662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17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</a:rPr>
              <a:t>8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55576" y="1466781"/>
            <a:ext cx="806489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 2" pitchFamily="18" charset="2"/>
              <a:buChar char="v"/>
            </a:pPr>
            <a:r>
              <a:rPr lang="th-TH" sz="29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ในกรณีที่ปรากฏว่า</a:t>
            </a:r>
            <a:r>
              <a:rPr lang="th-TH" sz="29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แบบรูปรายการละเอียด หรือข้อกำหนดในสัญญา   </a:t>
            </a:r>
          </a:p>
          <a:p>
            <a:r>
              <a:rPr lang="th-TH" sz="29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มีข้อความขัดกัน</a:t>
            </a:r>
          </a:p>
        </p:txBody>
      </p:sp>
      <p:pic>
        <p:nvPicPr>
          <p:cNvPr id="11" name="Picture 10" descr="คุมงาน 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4079" y="2510224"/>
            <a:ext cx="2431737" cy="3511064"/>
          </a:xfrm>
          <a:prstGeom prst="rect">
            <a:avLst/>
          </a:prstGeom>
        </p:spPr>
      </p:pic>
      <p:grpSp>
        <p:nvGrpSpPr>
          <p:cNvPr id="12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0705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คุมงาน 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858278" y="2564905"/>
            <a:ext cx="2273562" cy="280831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84</a:t>
            </a:fld>
            <a:endParaRPr lang="th-TH"/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228233"/>
            <a:ext cx="1688604" cy="1184543"/>
          </a:xfrm>
          <a:prstGeom prst="rect">
            <a:avLst/>
          </a:prstGeom>
        </p:spPr>
      </p:pic>
      <p:sp>
        <p:nvSpPr>
          <p:cNvPr id="4" name="สี่เหลี่ยมผืนผ้ามุมมน 3"/>
          <p:cNvSpPr/>
          <p:nvPr/>
        </p:nvSpPr>
        <p:spPr>
          <a:xfrm>
            <a:off x="611560" y="476672"/>
            <a:ext cx="6480720" cy="936104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   หน้าที่ของผู้ควบคุมงาน</a:t>
            </a:r>
            <a:endParaRPr lang="th-TH" sz="40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827584" y="196620"/>
            <a:ext cx="1143008" cy="1144148"/>
          </a:xfrm>
          <a:prstGeom prst="wedgeEllipseCallout">
            <a:avLst>
              <a:gd name="adj1" fmla="val 73911"/>
              <a:gd name="adj2" fmla="val 1722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17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</a:rPr>
              <a:t>8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มุมมน 2"/>
          <p:cNvSpPr/>
          <p:nvPr/>
        </p:nvSpPr>
        <p:spPr>
          <a:xfrm>
            <a:off x="3059832" y="2060848"/>
            <a:ext cx="5832648" cy="367240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อย่าง</a:t>
            </a:r>
            <a:r>
              <a:rPr lang="th-TH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น้อย </a:t>
            </a:r>
            <a:r>
              <a:rPr lang="th-TH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2 </a:t>
            </a:r>
            <a:r>
              <a:rPr lang="th-TH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ฉบับ เพื่อรายงาน</a:t>
            </a:r>
            <a:r>
              <a:rPr lang="th-TH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ให้คณะกรรมการ</a:t>
            </a:r>
            <a:r>
              <a:rPr lang="th-TH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ตรวจรับพัสดุหรือผู้ที่ได้รับมอบหมาย</a:t>
            </a:r>
            <a:r>
              <a:rPr lang="th-TH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ให้ทำหน้าที่</a:t>
            </a:r>
            <a:r>
              <a:rPr lang="th-TH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รับผิดชอบการบริหารสัญญาหรือข้อตกลง </a:t>
            </a:r>
            <a:r>
              <a:rPr lang="th-TH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หรือการ</a:t>
            </a:r>
            <a:r>
              <a:rPr lang="th-TH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ตรวจรับพัสดุที่เป็นงานจ้างก่อสร้างทราบทุก</a:t>
            </a:r>
            <a:r>
              <a:rPr lang="th-TH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สัปดาห์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และ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เก็บรักษาไว้เพื่อมอบให้แก่เจ้าหน้าที่เมื่อเสร็จ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งานแต่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ละงวด โดยถือว่าเป็นเอกสาร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สำคัญ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ของทางราชการเพื่อประกอบการตรวจสอบของผู้มี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หน้าที่</a:t>
            </a:r>
          </a:p>
        </p:txBody>
      </p:sp>
      <p:sp>
        <p:nvSpPr>
          <p:cNvPr id="8" name="Rectangle 7"/>
          <p:cNvSpPr/>
          <p:nvPr/>
        </p:nvSpPr>
        <p:spPr>
          <a:xfrm>
            <a:off x="611560" y="1484784"/>
            <a:ext cx="8064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</a:t>
            </a:r>
            <a:r>
              <a:rPr lang="en-US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จดบันทึก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สภาพการปฏิบัติงานของผู้รับจ้างและเหตุการณ์แวดล้อมเป็นรายวัน พร้อมทั้งผลการปฏิบัติงาน หรือการหยุดงานและสาเหตุที่มีการหยุดงาน</a:t>
            </a:r>
          </a:p>
        </p:txBody>
      </p:sp>
      <p:sp>
        <p:nvSpPr>
          <p:cNvPr id="9" name="Rectangle 8"/>
          <p:cNvSpPr/>
          <p:nvPr/>
        </p:nvSpPr>
        <p:spPr>
          <a:xfrm>
            <a:off x="467544" y="5445224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การบันทึกการปฏิบัติงานของผู้รับจ้าง  ให้ระบุรายละเอียดขั้นตอนการปฏิบัติงานและวัสดุที่ใช้ด้วย</a:t>
            </a:r>
            <a:endParaRPr lang="th-TH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0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คุมงาน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582435" y="2924944"/>
            <a:ext cx="2477397" cy="326649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85</a:t>
            </a:fld>
            <a:endParaRPr lang="th-TH"/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228233"/>
            <a:ext cx="1688604" cy="1184543"/>
          </a:xfrm>
          <a:prstGeom prst="rect">
            <a:avLst/>
          </a:prstGeom>
        </p:spPr>
      </p:pic>
      <p:sp>
        <p:nvSpPr>
          <p:cNvPr id="4" name="สี่เหลี่ยมผืนผ้ามุมมน 3"/>
          <p:cNvSpPr/>
          <p:nvPr/>
        </p:nvSpPr>
        <p:spPr>
          <a:xfrm>
            <a:off x="611560" y="476672"/>
            <a:ext cx="6480720" cy="936104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   หน้าที่ของผู้ควบคุมงาน</a:t>
            </a:r>
            <a:endParaRPr lang="th-TH" sz="40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827584" y="196620"/>
            <a:ext cx="1143008" cy="1144148"/>
          </a:xfrm>
          <a:prstGeom prst="wedgeEllipseCallout">
            <a:avLst>
              <a:gd name="adj1" fmla="val 72729"/>
              <a:gd name="adj2" fmla="val 20907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17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</a:rPr>
              <a:t>8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1"/>
          <p:cNvSpPr/>
          <p:nvPr/>
        </p:nvSpPr>
        <p:spPr>
          <a:xfrm>
            <a:off x="3203848" y="2348880"/>
            <a:ext cx="5832648" cy="41044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รายงานผลการปฏิบัติงานของผู้รับจ้างว่าเป็นไปตามสัญญา</a:t>
            </a: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หรือไม่</a:t>
            </a:r>
          </a:p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โดยรายงานไปยัง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คณะกรรมการ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ตรวจรับพัสดุหรือผู้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ที่ได้รับ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มอบหมาย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ให้ทำหน้าที่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รับผิดชอบการบริหารสัญญาหรือ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ข้อตกลงหรือ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การตรวจรับ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พัสดุที่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เป็นงาน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จ้างก่อสร้างทราบ</a:t>
            </a: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ภายใน </a:t>
            </a: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3</a:t>
            </a: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วันทำการ </a:t>
            </a: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นับแต่วัน</a:t>
            </a: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ถึงกำหนด</a:t>
            </a: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นั้นๆ</a:t>
            </a:r>
          </a:p>
        </p:txBody>
      </p:sp>
      <p:sp>
        <p:nvSpPr>
          <p:cNvPr id="8" name="Rectangle 7"/>
          <p:cNvSpPr/>
          <p:nvPr/>
        </p:nvSpPr>
        <p:spPr>
          <a:xfrm>
            <a:off x="611560" y="1631702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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ในวันกำหนดเริ่มงานของผู้รับจ้างตามสัญญาและในวันถึงกำหนดส่งมอบงานแต่ละงวด</a:t>
            </a:r>
          </a:p>
        </p:txBody>
      </p:sp>
      <p:grpSp>
        <p:nvGrpSpPr>
          <p:cNvPr id="9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/>
        </p:nvSpPr>
        <p:spPr bwMode="auto">
          <a:xfrm>
            <a:off x="72008" y="72008"/>
            <a:ext cx="8964488" cy="666936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AE86A5-8001-4C08-BEA8-03D5F7216281}" type="slidenum">
              <a:rPr lang="en-US" smtClean="0"/>
              <a:pPr>
                <a:defRPr/>
              </a:pPr>
              <a:t>86</a:t>
            </a:fld>
            <a:endParaRPr lang="th-TH"/>
          </a:p>
        </p:txBody>
      </p:sp>
      <p:cxnSp>
        <p:nvCxnSpPr>
          <p:cNvPr id="49" name="ลูกศรเชื่อมต่อแบบตรง 48"/>
          <p:cNvCxnSpPr/>
          <p:nvPr/>
        </p:nvCxnSpPr>
        <p:spPr bwMode="auto">
          <a:xfrm>
            <a:off x="7058044" y="857232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ลูกศรเชื่อมต่อแบบตรง 49"/>
          <p:cNvCxnSpPr/>
          <p:nvPr/>
        </p:nvCxnSpPr>
        <p:spPr bwMode="auto">
          <a:xfrm>
            <a:off x="7058044" y="1643050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66" name="Group 65"/>
          <p:cNvGrpSpPr/>
          <p:nvPr/>
        </p:nvGrpSpPr>
        <p:grpSpPr>
          <a:xfrm>
            <a:off x="0" y="116632"/>
            <a:ext cx="9144000" cy="6624736"/>
            <a:chOff x="0" y="116632"/>
            <a:chExt cx="9144000" cy="6624736"/>
          </a:xfrm>
        </p:grpSpPr>
        <p:sp>
          <p:nvSpPr>
            <p:cNvPr id="3" name="สี่เหลี่ยมผืนผ้ามุมมน 2"/>
            <p:cNvSpPr/>
            <p:nvPr/>
          </p:nvSpPr>
          <p:spPr bwMode="auto">
            <a:xfrm>
              <a:off x="1647812" y="2886056"/>
              <a:ext cx="1138238" cy="885827"/>
            </a:xfrm>
            <a:prstGeom prst="roundRect">
              <a:avLst/>
            </a:prstGeom>
            <a:solidFill>
              <a:srgbClr val="CCECFF"/>
            </a:solidFill>
            <a:ln>
              <a:solidFill>
                <a:srgbClr val="0000FF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คณะกรรมการตรวจการจ้าง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>
                  <a:solidFill>
                    <a:schemeClr val="tx1"/>
                  </a:solidFill>
                </a:rPr>
                <a:t>(องค์ประชุม)</a:t>
              </a:r>
              <a:endPara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" name="สี่เหลี่ยมผืนผ้ามุมมน 2"/>
            <p:cNvSpPr/>
            <p:nvPr/>
          </p:nvSpPr>
          <p:spPr bwMode="auto">
            <a:xfrm>
              <a:off x="361928" y="2886056"/>
              <a:ext cx="1066800" cy="900134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ผู้ควบคุมงาน</a:t>
              </a:r>
            </a:p>
          </p:txBody>
        </p:sp>
        <p:sp>
          <p:nvSpPr>
            <p:cNvPr id="5" name="สี่เหลี่ยมผืนผ้ามุมมน 6"/>
            <p:cNvSpPr/>
            <p:nvPr/>
          </p:nvSpPr>
          <p:spPr bwMode="auto">
            <a:xfrm>
              <a:off x="5000628" y="3357562"/>
              <a:ext cx="1928826" cy="928694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>
                  <a:cs typeface="+mn-cs"/>
                </a:rPr>
                <a:t>รายงาน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>
                  <a:cs typeface="+mn-cs"/>
                </a:rPr>
                <a:t>หัวหน้าหน่วยงานของรัฐ </a:t>
              </a:r>
              <a:endParaRPr lang="th-TH" sz="1600" b="1" dirty="0" smtClean="0"/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u="sng" dirty="0" smtClean="0">
                  <a:cs typeface="+mn-cs"/>
                </a:rPr>
                <a:t>เพื่อทราบ</a:t>
              </a:r>
              <a:endParaRPr kumimoji="0" lang="th-TH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+mn-cs"/>
              </a:endParaRPr>
            </a:p>
          </p:txBody>
        </p:sp>
        <p:sp>
          <p:nvSpPr>
            <p:cNvPr id="6" name="สี่เหลี่ยมผืนผ้ามุมมน 7"/>
            <p:cNvSpPr/>
            <p:nvPr/>
          </p:nvSpPr>
          <p:spPr bwMode="auto">
            <a:xfrm>
              <a:off x="5000628" y="2214554"/>
              <a:ext cx="1928826" cy="1000132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500" b="1" dirty="0" smtClean="0"/>
                <a:t>ทำใบรับรอง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500" b="1" dirty="0" smtClean="0"/>
                <a:t>ผลการปฏิบัติงาน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500" b="1" dirty="0" smtClean="0"/>
                <a:t>อย่างน้อย 2 ฉบับ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ให้ผู้ขาย</a:t>
              </a:r>
              <a:r>
                <a:rPr kumimoji="0" lang="th-TH" sz="1500" b="1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 1 และเจ้าหน้าที่ 1 </a:t>
              </a:r>
              <a:endPara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8" name="สี่เหลี่ยมผืนผ้ามุมมน 4"/>
            <p:cNvSpPr/>
            <p:nvPr/>
          </p:nvSpPr>
          <p:spPr bwMode="auto">
            <a:xfrm>
              <a:off x="3000364" y="2857497"/>
              <a:ext cx="1571636" cy="928694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มติองค์ประชุม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600" b="1" dirty="0" smtClean="0"/>
                <a:t>: </a:t>
              </a:r>
              <a:r>
                <a:rPr lang="th-TH" sz="1600" b="1" dirty="0" smtClean="0"/>
                <a:t>เห็นว่า ถูกต้อง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ทั้งหมด /</a:t>
              </a:r>
              <a:r>
                <a:rPr kumimoji="0" lang="th-TH" sz="1600" b="1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 เฉพาะงวด</a:t>
              </a:r>
              <a:endPara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9" name="สี่เหลี่ยมผืนผ้ามุมมน 5"/>
            <p:cNvSpPr/>
            <p:nvPr/>
          </p:nvSpPr>
          <p:spPr bwMode="auto">
            <a:xfrm>
              <a:off x="3071802" y="800080"/>
              <a:ext cx="1428760" cy="789709"/>
            </a:xfrm>
            <a:prstGeom prst="roundRect">
              <a:avLst/>
            </a:prstGeom>
            <a:solidFill>
              <a:srgbClr val="CCFF99"/>
            </a:solidFill>
            <a:ln>
              <a:solidFill>
                <a:srgbClr val="008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มติองค์ประชุม</a:t>
              </a: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: </a:t>
              </a: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เห็นว่า ไม่ถูกต้อง</a:t>
              </a:r>
            </a:p>
          </p:txBody>
        </p:sp>
        <p:sp>
          <p:nvSpPr>
            <p:cNvPr id="10" name="สี่เหลี่ยมผืนผ้ามุมมน 10"/>
            <p:cNvSpPr/>
            <p:nvPr/>
          </p:nvSpPr>
          <p:spPr bwMode="auto">
            <a:xfrm>
              <a:off x="5000628" y="794432"/>
              <a:ext cx="1857388" cy="785818"/>
            </a:xfrm>
            <a:prstGeom prst="roundRect">
              <a:avLst/>
            </a:prstGeom>
            <a:solidFill>
              <a:srgbClr val="CCFF99"/>
            </a:solidFill>
            <a:ln>
              <a:solidFill>
                <a:srgbClr val="008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>
                  <a:cs typeface="+mn-cs"/>
                </a:rPr>
                <a:t>รายงาน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>
                  <a:cs typeface="+mn-cs"/>
                </a:rPr>
                <a:t>หัวหน้าหน่วยงานของรัฐ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u="sng" dirty="0" smtClean="0">
                  <a:cs typeface="+mn-cs"/>
                </a:rPr>
                <a:t>เพื่อทราบหรือสั่งการ</a:t>
              </a:r>
              <a:endParaRPr kumimoji="0" lang="th-TH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+mn-cs"/>
              </a:endParaRPr>
            </a:p>
          </p:txBody>
        </p:sp>
        <p:sp>
          <p:nvSpPr>
            <p:cNvPr id="11" name="สี่เหลี่ยมผืนผ้ามุมมน 11"/>
            <p:cNvSpPr/>
            <p:nvPr/>
          </p:nvSpPr>
          <p:spPr bwMode="auto">
            <a:xfrm>
              <a:off x="7286644" y="571480"/>
              <a:ext cx="928694" cy="564128"/>
            </a:xfrm>
            <a:prstGeom prst="roundRect">
              <a:avLst/>
            </a:prstGeom>
            <a:solidFill>
              <a:srgbClr val="CCFF99"/>
            </a:solidFill>
            <a:ln>
              <a:solidFill>
                <a:srgbClr val="008000"/>
              </a:solidFill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ทราบ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(ตามมติ)</a:t>
              </a:r>
            </a:p>
          </p:txBody>
        </p:sp>
        <p:sp>
          <p:nvSpPr>
            <p:cNvPr id="12" name="สี่เหลี่ยมผืนผ้ามุมมน 12"/>
            <p:cNvSpPr/>
            <p:nvPr/>
          </p:nvSpPr>
          <p:spPr bwMode="auto">
            <a:xfrm>
              <a:off x="7286644" y="1361191"/>
              <a:ext cx="928694" cy="533400"/>
            </a:xfrm>
            <a:prstGeom prst="roundRect">
              <a:avLst/>
            </a:prstGeom>
            <a:solidFill>
              <a:srgbClr val="CCFF99"/>
            </a:solidFill>
            <a:ln>
              <a:solidFill>
                <a:srgbClr val="008000"/>
              </a:solidFill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400" b="1" dirty="0" smtClean="0"/>
                <a:t>สั่งการ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(ต่างจากมติ)</a:t>
              </a:r>
            </a:p>
          </p:txBody>
        </p:sp>
        <p:sp>
          <p:nvSpPr>
            <p:cNvPr id="13" name="สี่เหลี่ยมผืนผ้ามุมมน 13"/>
            <p:cNvSpPr/>
            <p:nvPr/>
          </p:nvSpPr>
          <p:spPr bwMode="auto">
            <a:xfrm>
              <a:off x="8001024" y="2857496"/>
              <a:ext cx="785818" cy="785818"/>
            </a:xfrm>
            <a:prstGeom prst="roundRect">
              <a:avLst/>
            </a:prstGeom>
            <a:solidFill>
              <a:srgbClr val="CCCCFF"/>
            </a:solidFill>
            <a:ln>
              <a:solidFill>
                <a:srgbClr val="7030A0"/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แจ้งคู่สัญญา</a:t>
              </a:r>
              <a:endPara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4" name="สี่เหลี่ยมผืนผ้ามุมมน 3"/>
            <p:cNvSpPr/>
            <p:nvPr/>
          </p:nvSpPr>
          <p:spPr bwMode="auto">
            <a:xfrm>
              <a:off x="3000364" y="5048268"/>
              <a:ext cx="1571636" cy="809624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มติองค์ประชุม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: </a:t>
              </a: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บางคนไม่รับมอบ</a:t>
              </a:r>
            </a:p>
          </p:txBody>
        </p:sp>
        <p:sp>
          <p:nvSpPr>
            <p:cNvPr id="15" name="สี่เหลี่ยมผืนผ้ามุมมน 17"/>
            <p:cNvSpPr/>
            <p:nvPr/>
          </p:nvSpPr>
          <p:spPr bwMode="auto">
            <a:xfrm>
              <a:off x="5019692" y="5615006"/>
              <a:ext cx="1909762" cy="600076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ทำบันทึกความเห็นแย้ง</a:t>
              </a:r>
              <a:endPara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6" name="สี่เหลี่ยมผืนผ้ามุมมน 18"/>
            <p:cNvSpPr/>
            <p:nvPr/>
          </p:nvSpPr>
          <p:spPr bwMode="auto">
            <a:xfrm>
              <a:off x="5019692" y="4643446"/>
              <a:ext cx="1909762" cy="747722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เสนอ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หัวหน้าหน่วยงานของรัฐ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u="sng" dirty="0" smtClean="0"/>
                <a:t>เพื่อสั่งการ</a:t>
              </a:r>
              <a:endParaRPr kumimoji="0" lang="th-TH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7" name="สี่เหลี่ยมผืนผ้ามุมมน 20"/>
            <p:cNvSpPr/>
            <p:nvPr/>
          </p:nvSpPr>
          <p:spPr bwMode="auto">
            <a:xfrm>
              <a:off x="7364733" y="4500570"/>
              <a:ext cx="850605" cy="456334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ให้รับ</a:t>
              </a:r>
              <a:endPara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8" name="สี่เหลี่ยมผืนผ้ามุมมน 21"/>
            <p:cNvSpPr/>
            <p:nvPr/>
          </p:nvSpPr>
          <p:spPr bwMode="auto">
            <a:xfrm>
              <a:off x="7352330" y="5258682"/>
              <a:ext cx="863008" cy="456334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ไม่รับ</a:t>
              </a:r>
              <a:endPara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cxnSp>
          <p:nvCxnSpPr>
            <p:cNvPr id="23" name="ลูกศรเชื่อมต่อแบบตรง 22"/>
            <p:cNvCxnSpPr/>
            <p:nvPr/>
          </p:nvCxnSpPr>
          <p:spPr bwMode="auto">
            <a:xfrm>
              <a:off x="1414442" y="3357561"/>
              <a:ext cx="22860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ลูกศรเชื่อมต่อแบบตรง 23"/>
            <p:cNvCxnSpPr/>
            <p:nvPr/>
          </p:nvCxnSpPr>
          <p:spPr bwMode="auto">
            <a:xfrm>
              <a:off x="2786050" y="3357562"/>
              <a:ext cx="22860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รูปร่าง 25"/>
            <p:cNvCxnSpPr>
              <a:stCxn id="3" idx="0"/>
              <a:endCxn id="9" idx="1"/>
            </p:cNvCxnSpPr>
            <p:nvPr/>
          </p:nvCxnSpPr>
          <p:spPr bwMode="auto">
            <a:xfrm rot="5400000" flipH="1" flipV="1">
              <a:off x="1798806" y="1613061"/>
              <a:ext cx="1691121" cy="854871"/>
            </a:xfrm>
            <a:prstGeom prst="bentConnector2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รูปร่าง 27"/>
            <p:cNvCxnSpPr>
              <a:stCxn id="3" idx="2"/>
              <a:endCxn id="14" idx="1"/>
            </p:cNvCxnSpPr>
            <p:nvPr/>
          </p:nvCxnSpPr>
          <p:spPr bwMode="auto">
            <a:xfrm rot="16200000" flipH="1">
              <a:off x="1768049" y="4220764"/>
              <a:ext cx="1681197" cy="783433"/>
            </a:xfrm>
            <a:prstGeom prst="bentConnector2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ลูกศรเชื่อมต่อแบบตรง 31"/>
            <p:cNvCxnSpPr/>
            <p:nvPr/>
          </p:nvCxnSpPr>
          <p:spPr bwMode="auto">
            <a:xfrm>
              <a:off x="4786314" y="2714619"/>
              <a:ext cx="22860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ลูกศรเชื่อมต่อแบบตรง 32"/>
            <p:cNvCxnSpPr/>
            <p:nvPr/>
          </p:nvCxnSpPr>
          <p:spPr bwMode="auto">
            <a:xfrm>
              <a:off x="4772028" y="3786189"/>
              <a:ext cx="22860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ลูกศรเชื่อมต่อแบบตรง 33"/>
            <p:cNvCxnSpPr/>
            <p:nvPr/>
          </p:nvCxnSpPr>
          <p:spPr bwMode="auto">
            <a:xfrm>
              <a:off x="4786314" y="5072073"/>
              <a:ext cx="22860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ลูกศรเชื่อมต่อแบบตรง 34"/>
            <p:cNvCxnSpPr/>
            <p:nvPr/>
          </p:nvCxnSpPr>
          <p:spPr bwMode="auto">
            <a:xfrm>
              <a:off x="4786314" y="5929329"/>
              <a:ext cx="22860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ตัวเชื่อมต่อตรง 36"/>
            <p:cNvCxnSpPr/>
            <p:nvPr/>
          </p:nvCxnSpPr>
          <p:spPr bwMode="auto">
            <a:xfrm rot="5400000">
              <a:off x="4250529" y="3250405"/>
              <a:ext cx="1071570" cy="158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ตัวเชื่อมต่อตรง 38"/>
            <p:cNvCxnSpPr/>
            <p:nvPr/>
          </p:nvCxnSpPr>
          <p:spPr bwMode="auto">
            <a:xfrm rot="5400000">
              <a:off x="4357686" y="5500702"/>
              <a:ext cx="857256" cy="158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ตัวเชื่อมต่อตรง 39"/>
            <p:cNvCxnSpPr/>
            <p:nvPr/>
          </p:nvCxnSpPr>
          <p:spPr bwMode="auto">
            <a:xfrm>
              <a:off x="4572000" y="3286124"/>
              <a:ext cx="21265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ตัวเชื่อมต่อตรง 40"/>
            <p:cNvCxnSpPr/>
            <p:nvPr/>
          </p:nvCxnSpPr>
          <p:spPr bwMode="auto">
            <a:xfrm>
              <a:off x="4573664" y="5500702"/>
              <a:ext cx="21265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ลูกศรเชื่อมต่อแบบตรง 47"/>
            <p:cNvCxnSpPr>
              <a:stCxn id="9" idx="3"/>
              <a:endCxn id="10" idx="1"/>
            </p:cNvCxnSpPr>
            <p:nvPr/>
          </p:nvCxnSpPr>
          <p:spPr bwMode="auto">
            <a:xfrm flipV="1">
              <a:off x="4500562" y="1187341"/>
              <a:ext cx="500066" cy="7594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ลูกศรเชื่อมต่อแบบตรง 50"/>
            <p:cNvCxnSpPr/>
            <p:nvPr/>
          </p:nvCxnSpPr>
          <p:spPr bwMode="auto">
            <a:xfrm>
              <a:off x="7143768" y="4714884"/>
              <a:ext cx="22860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ลูกศรเชื่อมต่อแบบตรง 51"/>
            <p:cNvCxnSpPr/>
            <p:nvPr/>
          </p:nvCxnSpPr>
          <p:spPr bwMode="auto">
            <a:xfrm>
              <a:off x="7129482" y="5500701"/>
              <a:ext cx="22860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ตัวเชื่อมต่อตรง 53"/>
            <p:cNvCxnSpPr/>
            <p:nvPr/>
          </p:nvCxnSpPr>
          <p:spPr bwMode="auto">
            <a:xfrm rot="5400000">
              <a:off x="6679421" y="1250141"/>
              <a:ext cx="785818" cy="158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ตัวเชื่อมต่อตรง 55"/>
            <p:cNvCxnSpPr/>
            <p:nvPr/>
          </p:nvCxnSpPr>
          <p:spPr bwMode="auto">
            <a:xfrm rot="5400000">
              <a:off x="6750065" y="5107793"/>
              <a:ext cx="786612" cy="79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ตัวเชื่อมต่อตรง 56"/>
            <p:cNvCxnSpPr/>
            <p:nvPr/>
          </p:nvCxnSpPr>
          <p:spPr bwMode="auto">
            <a:xfrm>
              <a:off x="6859680" y="1214422"/>
              <a:ext cx="21265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ตัวเชื่อมต่อตรง 57"/>
            <p:cNvCxnSpPr/>
            <p:nvPr/>
          </p:nvCxnSpPr>
          <p:spPr bwMode="auto">
            <a:xfrm>
              <a:off x="6931118" y="5072074"/>
              <a:ext cx="21265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รูปร่าง 62"/>
            <p:cNvCxnSpPr>
              <a:stCxn id="17" idx="0"/>
              <a:endCxn id="6" idx="3"/>
            </p:cNvCxnSpPr>
            <p:nvPr/>
          </p:nvCxnSpPr>
          <p:spPr bwMode="auto">
            <a:xfrm rot="16200000" flipV="1">
              <a:off x="6466770" y="3177304"/>
              <a:ext cx="1785950" cy="860582"/>
            </a:xfrm>
            <a:prstGeom prst="bentConnector2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รูปร่าง 64"/>
            <p:cNvCxnSpPr>
              <a:stCxn id="12" idx="2"/>
            </p:cNvCxnSpPr>
            <p:nvPr/>
          </p:nvCxnSpPr>
          <p:spPr bwMode="auto">
            <a:xfrm rot="5400000">
              <a:off x="7001647" y="1822399"/>
              <a:ext cx="677153" cy="821537"/>
            </a:xfrm>
            <a:prstGeom prst="bentConnector2">
              <a:avLst/>
            </a:prstGeom>
            <a:ln>
              <a:prstDash val="sysDot"/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รูปร่าง 66"/>
            <p:cNvCxnSpPr>
              <a:stCxn id="11" idx="3"/>
              <a:endCxn id="13" idx="0"/>
            </p:cNvCxnSpPr>
            <p:nvPr/>
          </p:nvCxnSpPr>
          <p:spPr bwMode="auto">
            <a:xfrm>
              <a:off x="8215338" y="853544"/>
              <a:ext cx="178595" cy="2003952"/>
            </a:xfrm>
            <a:prstGeom prst="bentConnector2">
              <a:avLst/>
            </a:prstGeom>
            <a:ln>
              <a:prstDash val="sysDot"/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รูปร่าง 68"/>
            <p:cNvCxnSpPr>
              <a:stCxn id="18" idx="3"/>
              <a:endCxn id="13" idx="2"/>
            </p:cNvCxnSpPr>
            <p:nvPr/>
          </p:nvCxnSpPr>
          <p:spPr bwMode="auto">
            <a:xfrm flipV="1">
              <a:off x="8215338" y="3643314"/>
              <a:ext cx="178595" cy="1843535"/>
            </a:xfrm>
            <a:prstGeom prst="bentConnector2">
              <a:avLst/>
            </a:prstGeom>
            <a:ln>
              <a:prstDash val="sysDot"/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0" name="สี่เหลี่ยมผืนผ้ามุมมน 8"/>
            <p:cNvSpPr/>
            <p:nvPr/>
          </p:nvSpPr>
          <p:spPr bwMode="auto">
            <a:xfrm>
              <a:off x="4786315" y="1785926"/>
              <a:ext cx="2357454" cy="357190"/>
            </a:xfrm>
            <a:prstGeom prst="roundRect">
              <a:avLst/>
            </a:prstGeom>
            <a:noFill/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600" b="1" i="1" dirty="0" smtClean="0">
                  <a:solidFill>
                    <a:schemeClr val="tx1"/>
                  </a:solidFill>
                </a:rPr>
                <a:t>: </a:t>
              </a:r>
              <a:r>
                <a:rPr lang="th-TH" sz="1600" b="1" i="1" dirty="0" smtClean="0">
                  <a:solidFill>
                    <a:schemeClr val="tx1"/>
                  </a:solidFill>
                </a:rPr>
                <a:t>ถือว่าส่งมอบครบถ้วน ณ วันที่ส่ง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179512" y="116632"/>
              <a:ext cx="5256584" cy="6480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Font typeface="Courier New" pitchFamily="49" charset="0"/>
                <a:buChar char="o"/>
              </a:pPr>
              <a:r>
                <a:rPr lang="en-US" b="1" dirty="0" smtClean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 Work flow </a:t>
              </a:r>
              <a:r>
                <a:rPr lang="th-TH" b="1" dirty="0" smtClean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การตรวจรับพัสดุที่เป็นงานก่อสร้าง</a:t>
              </a:r>
              <a:endPara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pic>
          <p:nvPicPr>
            <p:cNvPr id="46" name="Picture 45" descr="ไฟ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21157125">
              <a:off x="378285" y="4201929"/>
              <a:ext cx="1443619" cy="160628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grpSp>
          <p:nvGrpSpPr>
            <p:cNvPr id="7" name="Group 65"/>
            <p:cNvGrpSpPr/>
            <p:nvPr/>
          </p:nvGrpSpPr>
          <p:grpSpPr>
            <a:xfrm>
              <a:off x="0" y="6165304"/>
              <a:ext cx="9144000" cy="576064"/>
              <a:chOff x="0" y="6165304"/>
              <a:chExt cx="9144000" cy="576064"/>
            </a:xfrm>
          </p:grpSpPr>
          <p:grpSp>
            <p:nvGrpSpPr>
              <p:cNvPr id="19" name="Group 10"/>
              <p:cNvGrpSpPr/>
              <p:nvPr/>
            </p:nvGrpSpPr>
            <p:grpSpPr>
              <a:xfrm>
                <a:off x="0" y="6165304"/>
                <a:ext cx="9144000" cy="576064"/>
                <a:chOff x="0" y="5877272"/>
                <a:chExt cx="9144000" cy="576064"/>
              </a:xfrm>
            </p:grpSpPr>
            <p:grpSp>
              <p:nvGrpSpPr>
                <p:cNvPr id="20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61" name="Straight Connector 60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2" name="Rectangle 61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64" name="Rectangle 63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60" name="Straight Connector 59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5" name="Oval 54"/>
              <p:cNvSpPr/>
              <p:nvPr/>
            </p:nvSpPr>
            <p:spPr>
              <a:xfrm>
                <a:off x="7092280" y="6453336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ประชุม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84440" y="3752811"/>
            <a:ext cx="3408040" cy="22684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285720" y="1357298"/>
            <a:ext cx="8568952" cy="4824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/>
            <a:r>
              <a:rPr lang="th-TH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 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กำกับและติดตามงานจ้างที่ปรึกษาให้เป็นไปตามเงื่อนไขที่กำหนดไว้ในสัญญา</a:t>
            </a:r>
          </a:p>
          <a:p>
            <a:pPr marL="542925" indent="-542925"/>
            <a:r>
              <a:rPr lang="th-TH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ตรวจรับงานที่ปรึกษา 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ณ 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ที่ทำการ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ผู้ว่าจ้าง 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หรือสถานที่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ซึ่งกำหนดไว้</a:t>
            </a:r>
          </a:p>
          <a:p>
            <a:pPr marL="514350" indent="-514350"/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ใน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สัญญา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หรือข้อตกลง</a:t>
            </a:r>
          </a:p>
          <a:p>
            <a:pPr marL="442913" indent="-442913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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โดยปกติ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ให้ตรวจรับในวันที่ที่ปรึกษานำผลงานมาส่ง และให้ดำเนินการ          ให้เสร็จสิ้น โดยเร็วที่สุด</a:t>
            </a:r>
            <a:endParaRPr lang="th-TH" b="1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442913" indent="-442913"/>
            <a:r>
              <a:rPr lang="th-TH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</a:t>
            </a:r>
            <a:r>
              <a:rPr lang="en-US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เมื่อตรวจถูกต้องและครบถ้วนตามที่กำหนดไว้ในสัญญาแล้ว ให้รับงานจ้างที่ปรึกษาไว้ และถือว่าที่ปรึกษาได้ส่งมอบงาน</a:t>
            </a:r>
            <a:r>
              <a:rPr lang="th-TH" b="1" u="sng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ถูกต้องครบถ้วนตั้งแต่วันที่นำผลงานมาส่ง </a:t>
            </a:r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แล้วมอบแก่เจ้าหน้าที่พร้อมกับทำใบตรวจรับ โดยลงชื่อไว้เป็นหลักฐานอย่างน้อย 2 ฉบับ มอบแก่ที่ปรึกษา 1 ฉบับ และเจ้าหน้าที่ 1 ฉบับ เพื่อ ดำเนินการเบิกจ่ายเงินตามระเบียบของหน่วยงานของรัฐ</a:t>
            </a:r>
          </a:p>
          <a:p>
            <a:pPr marL="442913" indent="-442913"/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และรายงานให้หัวหน้าหน่วยงานของรัฐทราบ </a:t>
            </a:r>
            <a:endParaRPr lang="th-TH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87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251520" y="260648"/>
            <a:ext cx="7344816" cy="86409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หน้าที่คณะกรรมการตรวจรับพัสดุในงานจ้างที่ปรึกษา </a:t>
            </a:r>
            <a:endParaRPr lang="th-TH" sz="36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7858148" y="260648"/>
            <a:ext cx="1071570" cy="1080120"/>
          </a:xfrm>
          <a:prstGeom prst="wedgeEllipseCallout">
            <a:avLst>
              <a:gd name="adj1" fmla="val -79592"/>
              <a:gd name="adj2" fmla="val -4687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17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</a:rPr>
              <a:t>9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3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30383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รายงาน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3080" y="4221088"/>
            <a:ext cx="3240359" cy="2160240"/>
          </a:xfrm>
          <a:prstGeom prst="rect">
            <a:avLst/>
          </a:prstGeom>
        </p:spPr>
      </p:pic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88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9552" y="1469102"/>
            <a:ext cx="835292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ในกรณีที่เห็นว่าผลงานที่ส่งมอบทั้งหมดหรืองวดใดก็ตามไม่เป็นไปตามข้อกำหนดในสัญญาหรือข้อตกลง มีอำนาจสั่งให้แก้ไขเปลี่ยนแปลงเพิ่มเติม หรือตัดทอน แล้วให้รายงานหัวหน้าหน่วยงานของรัฐ</a:t>
            </a:r>
            <a:r>
              <a:rPr lang="th-TH" b="1" u="sng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ผ่านหัวหน้าเจ้าหน้าที่ เพื่อทราบหรือสั่งการ แล้วแต่กรณี</a:t>
            </a:r>
            <a:endParaRPr lang="th-TH" b="1" u="sng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8" name="สี่เหลี่ยมผืนผ้า 5"/>
          <p:cNvSpPr/>
          <p:nvPr/>
        </p:nvSpPr>
        <p:spPr>
          <a:xfrm>
            <a:off x="323528" y="332656"/>
            <a:ext cx="7344816" cy="86409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หน้าที่คณะกรรมการตรวจรับพัสดุในงานจ้างที่ปรึกษา </a:t>
            </a:r>
            <a:endParaRPr lang="th-TH" sz="36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คำบรรยายภาพแบบวงรี 3"/>
          <p:cNvSpPr/>
          <p:nvPr/>
        </p:nvSpPr>
        <p:spPr>
          <a:xfrm>
            <a:off x="7858148" y="404664"/>
            <a:ext cx="1071570" cy="1080120"/>
          </a:xfrm>
          <a:prstGeom prst="wedgeEllipseCallout">
            <a:avLst>
              <a:gd name="adj1" fmla="val -80481"/>
              <a:gd name="adj2" fmla="val -17915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17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</a:rPr>
              <a:t>9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923928" y="3140968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h-TH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</a:t>
            </a:r>
            <a:r>
              <a:rPr lang="en-US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ในกรณีกรรมการตรวจรับพัสดุบางคนไม่ยอมรับงาน ให้กรรมการดังกล่าวทำความเห็นแย้งไว้ แล้วให้เสนอหัวหน้าหน่วยงานของรัฐเพื่อพิจารณาสั่งการ ถ้าหัวหน้าหน่วยงานของรัฐสั่งการให้รับผลงานนั้นไว้ จึงดำเนินการตาม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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763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6" name="Straight Connector 145"/>
          <p:cNvCxnSpPr/>
          <p:nvPr/>
        </p:nvCxnSpPr>
        <p:spPr>
          <a:xfrm flipV="1">
            <a:off x="7308304" y="1988840"/>
            <a:ext cx="0" cy="144016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AE86A5-8001-4C08-BEA8-03D5F7216281}" type="slidenum">
              <a:rPr lang="en-US" smtClean="0"/>
              <a:pPr>
                <a:defRPr/>
              </a:pPr>
              <a:t>89</a:t>
            </a:fld>
            <a:endParaRPr lang="th-TH"/>
          </a:p>
        </p:txBody>
      </p:sp>
      <p:sp>
        <p:nvSpPr>
          <p:cNvPr id="62" name="Rectangle 61"/>
          <p:cNvSpPr/>
          <p:nvPr/>
        </p:nvSpPr>
        <p:spPr bwMode="auto">
          <a:xfrm>
            <a:off x="72008" y="72008"/>
            <a:ext cx="8964488" cy="666936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20" name="Group 83"/>
          <p:cNvGrpSpPr/>
          <p:nvPr/>
        </p:nvGrpSpPr>
        <p:grpSpPr>
          <a:xfrm>
            <a:off x="0" y="216024"/>
            <a:ext cx="9144000" cy="6597352"/>
            <a:chOff x="0" y="144016"/>
            <a:chExt cx="9144000" cy="6597352"/>
          </a:xfrm>
        </p:grpSpPr>
        <p:cxnSp>
          <p:nvCxnSpPr>
            <p:cNvPr id="99" name="ตัวเชื่อมต่อตรง 98"/>
            <p:cNvCxnSpPr/>
            <p:nvPr/>
          </p:nvCxnSpPr>
          <p:spPr bwMode="auto">
            <a:xfrm>
              <a:off x="3327991" y="5585145"/>
              <a:ext cx="21265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ตัวเชื่อมต่อหักมุม 55"/>
            <p:cNvCxnSpPr/>
            <p:nvPr/>
          </p:nvCxnSpPr>
          <p:spPr bwMode="auto">
            <a:xfrm rot="10800000" flipV="1">
              <a:off x="6500834" y="1988840"/>
              <a:ext cx="663455" cy="360040"/>
            </a:xfrm>
            <a:prstGeom prst="bentConnector3">
              <a:avLst>
                <a:gd name="adj1" fmla="val -1684"/>
              </a:avLst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23" name="Group 68"/>
            <p:cNvGrpSpPr/>
            <p:nvPr/>
          </p:nvGrpSpPr>
          <p:grpSpPr>
            <a:xfrm>
              <a:off x="0" y="6165304"/>
              <a:ext cx="9144000" cy="576064"/>
              <a:chOff x="0" y="6165304"/>
              <a:chExt cx="9144000" cy="576064"/>
            </a:xfrm>
          </p:grpSpPr>
          <p:grpSp>
            <p:nvGrpSpPr>
              <p:cNvPr id="28" name="Group 10"/>
              <p:cNvGrpSpPr/>
              <p:nvPr/>
            </p:nvGrpSpPr>
            <p:grpSpPr>
              <a:xfrm>
                <a:off x="0" y="6165304"/>
                <a:ext cx="9144000" cy="576064"/>
                <a:chOff x="0" y="5877272"/>
                <a:chExt cx="9144000" cy="576064"/>
              </a:xfrm>
            </p:grpSpPr>
            <p:grpSp>
              <p:nvGrpSpPr>
                <p:cNvPr id="30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81" name="Straight Connector 80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2" name="Rectangle 81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83" name="Rectangle 82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80" name="Straight Connector 79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2" name="Oval 71"/>
              <p:cNvSpPr/>
              <p:nvPr/>
            </p:nvSpPr>
            <p:spPr>
              <a:xfrm>
                <a:off x="7092280" y="6453336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  <p:sp>
          <p:nvSpPr>
            <p:cNvPr id="3" name="สี่เหลี่ยมผืนผ้ามุมมน 2"/>
            <p:cNvSpPr/>
            <p:nvPr/>
          </p:nvSpPr>
          <p:spPr bwMode="auto">
            <a:xfrm>
              <a:off x="285720" y="2964872"/>
              <a:ext cx="1162080" cy="921327"/>
            </a:xfrm>
            <a:prstGeom prst="roundRect">
              <a:avLst/>
            </a:prstGeom>
            <a:solidFill>
              <a:srgbClr val="CCECFF"/>
            </a:solidFill>
            <a:ln>
              <a:solidFill>
                <a:srgbClr val="0000FF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คณะกรรมการตรวจรับพัสดุ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>
                  <a:solidFill>
                    <a:schemeClr val="tx1"/>
                  </a:solidFill>
                </a:rPr>
                <a:t>(องค์ประชุม)</a:t>
              </a:r>
              <a:endPara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" name="สี่เหลี่ยมผืนผ้ามุมมน 3"/>
            <p:cNvSpPr/>
            <p:nvPr/>
          </p:nvSpPr>
          <p:spPr bwMode="auto">
            <a:xfrm>
              <a:off x="1905000" y="5212804"/>
              <a:ext cx="1447800" cy="723900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มติองค์ประชุม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: </a:t>
              </a: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บางคนไม่รับงาน</a:t>
              </a:r>
            </a:p>
          </p:txBody>
        </p:sp>
        <p:sp>
          <p:nvSpPr>
            <p:cNvPr id="5" name="สี่เหลี่ยมผืนผ้ามุมมน 4"/>
            <p:cNvSpPr/>
            <p:nvPr/>
          </p:nvSpPr>
          <p:spPr bwMode="auto">
            <a:xfrm>
              <a:off x="1905000" y="2994899"/>
              <a:ext cx="1452554" cy="789709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มติองค์ประชุม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600" b="1" dirty="0" smtClean="0"/>
                <a:t>: </a:t>
              </a:r>
              <a:r>
                <a:rPr lang="th-TH" sz="1600" b="1" dirty="0" smtClean="0"/>
                <a:t>เห็นว่า ถูกต้อง</a:t>
              </a:r>
              <a:endPara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" name="สี่เหลี่ยมผืนผ้ามุมมน 5"/>
            <p:cNvSpPr/>
            <p:nvPr/>
          </p:nvSpPr>
          <p:spPr bwMode="auto">
            <a:xfrm>
              <a:off x="1905000" y="908720"/>
              <a:ext cx="1447800" cy="789709"/>
            </a:xfrm>
            <a:prstGeom prst="roundRect">
              <a:avLst/>
            </a:prstGeom>
            <a:solidFill>
              <a:srgbClr val="CCFF99"/>
            </a:solidFill>
            <a:ln>
              <a:solidFill>
                <a:srgbClr val="008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มติองค์ประชุม</a:t>
              </a: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: </a:t>
              </a: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เห็นว่า ไม่ถูกต้อง</a:t>
              </a:r>
            </a:p>
          </p:txBody>
        </p:sp>
        <p:sp>
          <p:nvSpPr>
            <p:cNvPr id="7" name="สี่เหลี่ยมผืนผ้ามุมมน 6"/>
            <p:cNvSpPr/>
            <p:nvPr/>
          </p:nvSpPr>
          <p:spPr bwMode="auto">
            <a:xfrm>
              <a:off x="3733800" y="3937009"/>
              <a:ext cx="2743200" cy="495300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>
                  <a:cs typeface="+mn-cs"/>
                </a:rPr>
                <a:t>รายงานหัวหน้าหน่วยงานของรัฐ</a:t>
              </a:r>
              <a:r>
                <a:rPr lang="th-TH" sz="1600" b="1" u="sng" dirty="0" smtClean="0">
                  <a:cs typeface="+mn-cs"/>
                </a:rPr>
                <a:t>เพื่อทราบ</a:t>
              </a:r>
              <a:endParaRPr kumimoji="0" lang="th-TH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+mn-cs"/>
              </a:endParaRPr>
            </a:p>
          </p:txBody>
        </p:sp>
        <p:sp>
          <p:nvSpPr>
            <p:cNvPr id="8" name="สี่เหลี่ยมผืนผ้ามุมมน 7"/>
            <p:cNvSpPr/>
            <p:nvPr/>
          </p:nvSpPr>
          <p:spPr bwMode="auto">
            <a:xfrm>
              <a:off x="3739117" y="3151892"/>
              <a:ext cx="2789274" cy="632716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ทำใบตรวจรับ อย่างน้อย 2 ฉบับ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ให้ที่ปรึกษา</a:t>
              </a:r>
              <a:r>
                <a:rPr kumimoji="0" lang="th-TH" sz="1600" b="1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 1 และ </a:t>
              </a:r>
              <a:r>
                <a:rPr lang="th-TH" sz="1600" b="1" dirty="0" smtClean="0">
                  <a:solidFill>
                    <a:schemeClr val="tx1"/>
                  </a:solidFill>
                </a:rPr>
                <a:t>เจ้าหน้าที่</a:t>
              </a:r>
              <a:r>
                <a:rPr kumimoji="0" lang="th-TH" sz="1600" b="1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 1 </a:t>
              </a:r>
              <a:endPara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9" name="สี่เหลี่ยมผืนผ้ามุมมน 8"/>
            <p:cNvSpPr/>
            <p:nvPr/>
          </p:nvSpPr>
          <p:spPr bwMode="auto">
            <a:xfrm>
              <a:off x="3739117" y="2149385"/>
              <a:ext cx="2761709" cy="845514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600" dirty="0" smtClean="0">
                  <a:solidFill>
                    <a:schemeClr val="tx1"/>
                  </a:solidFill>
                </a:rPr>
                <a:t>: </a:t>
              </a:r>
              <a:r>
                <a:rPr lang="th-TH" sz="1600" b="1" dirty="0" smtClean="0">
                  <a:solidFill>
                    <a:schemeClr val="tx1"/>
                  </a:solidFill>
                </a:rPr>
                <a:t>รับผลงานไว้  และถือว่าส่งมอบถูกต้อง</a:t>
              </a: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>
                  <a:solidFill>
                    <a:schemeClr val="tx1"/>
                  </a:solidFill>
                </a:rPr>
                <a:t>  ณ วันที่ส่ง</a:t>
              </a: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:</a:t>
              </a: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  ส่งมอบผลงานให้</a:t>
              </a:r>
              <a:r>
                <a:rPr lang="th-TH" sz="1600" b="1" baseline="0" dirty="0" smtClean="0">
                  <a:solidFill>
                    <a:schemeClr val="tx1"/>
                  </a:solidFill>
                </a:rPr>
                <a:t>เจ้าหน้าที่</a:t>
              </a: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 </a:t>
              </a:r>
            </a:p>
          </p:txBody>
        </p:sp>
        <p:sp>
          <p:nvSpPr>
            <p:cNvPr id="11" name="สี่เหลี่ยมผืนผ้ามุมมน 10"/>
            <p:cNvSpPr/>
            <p:nvPr/>
          </p:nvSpPr>
          <p:spPr bwMode="auto">
            <a:xfrm>
              <a:off x="5004048" y="908721"/>
              <a:ext cx="1440160" cy="792087"/>
            </a:xfrm>
            <a:prstGeom prst="roundRect">
              <a:avLst/>
            </a:prstGeom>
            <a:solidFill>
              <a:srgbClr val="CCFF99"/>
            </a:solidFill>
            <a:ln>
              <a:solidFill>
                <a:srgbClr val="008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400" b="1" dirty="0" smtClean="0">
                  <a:cs typeface="+mn-cs"/>
                </a:rPr>
                <a:t>รายงานหัวหน้าหน่วยงานของรัฐ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400" b="1" u="sng" dirty="0" smtClean="0">
                  <a:cs typeface="+mn-cs"/>
                </a:rPr>
                <a:t>เพื่อทราบหรือสั่งการ</a:t>
              </a:r>
              <a:endParaRPr kumimoji="0" lang="th-TH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+mn-cs"/>
              </a:endParaRPr>
            </a:p>
          </p:txBody>
        </p:sp>
        <p:sp>
          <p:nvSpPr>
            <p:cNvPr id="12" name="สี่เหลี่ยมผืนผ้ามุมมน 11"/>
            <p:cNvSpPr/>
            <p:nvPr/>
          </p:nvSpPr>
          <p:spPr bwMode="auto">
            <a:xfrm>
              <a:off x="6934200" y="620688"/>
              <a:ext cx="990600" cy="564128"/>
            </a:xfrm>
            <a:prstGeom prst="roundRect">
              <a:avLst/>
            </a:prstGeom>
            <a:solidFill>
              <a:srgbClr val="CCFF99"/>
            </a:solidFill>
            <a:ln>
              <a:solidFill>
                <a:srgbClr val="008000"/>
              </a:solidFill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ทราบ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(ตามมติ)</a:t>
              </a:r>
            </a:p>
          </p:txBody>
        </p:sp>
        <p:sp>
          <p:nvSpPr>
            <p:cNvPr id="14" name="สี่เหลี่ยมผืนผ้ามุมมน 13"/>
            <p:cNvSpPr/>
            <p:nvPr/>
          </p:nvSpPr>
          <p:spPr bwMode="auto">
            <a:xfrm>
              <a:off x="8001000" y="2500746"/>
              <a:ext cx="838200" cy="699654"/>
            </a:xfrm>
            <a:prstGeom prst="roundRect">
              <a:avLst/>
            </a:prstGeom>
            <a:solidFill>
              <a:srgbClr val="CCCCFF"/>
            </a:solidFill>
            <a:ln>
              <a:solidFill>
                <a:srgbClr val="7030A0"/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แจ้ง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ที่ปรึกษา</a:t>
              </a:r>
              <a:endPara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8" name="สี่เหลี่ยมผืนผ้ามุมมน 17"/>
            <p:cNvSpPr/>
            <p:nvPr/>
          </p:nvSpPr>
          <p:spPr bwMode="auto">
            <a:xfrm>
              <a:off x="3708991" y="5708104"/>
              <a:ext cx="1981200" cy="457200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ทำบันทึกความเห็นแย้ง</a:t>
              </a:r>
              <a:endPara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9" name="สี่เหลี่ยมผืนผ้ามุมมน 18"/>
            <p:cNvSpPr/>
            <p:nvPr/>
          </p:nvSpPr>
          <p:spPr bwMode="auto">
            <a:xfrm>
              <a:off x="3708991" y="4827054"/>
              <a:ext cx="1981200" cy="728650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เสนอ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หัวหน้าหน่วยงานของรัฐ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u="sng" dirty="0" smtClean="0"/>
                <a:t>เพื่อสั่งการ</a:t>
              </a:r>
              <a:endParaRPr kumimoji="0" lang="th-TH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1" name="สี่เหลี่ยมผืนผ้ามุมมน 20"/>
            <p:cNvSpPr/>
            <p:nvPr/>
          </p:nvSpPr>
          <p:spPr bwMode="auto">
            <a:xfrm>
              <a:off x="6083594" y="4793704"/>
              <a:ext cx="850605" cy="456334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ให้รับ</a:t>
              </a:r>
              <a:endPara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2" name="สี่เหลี่ยมผืนผ้ามุมมน 21"/>
            <p:cNvSpPr/>
            <p:nvPr/>
          </p:nvSpPr>
          <p:spPr bwMode="auto">
            <a:xfrm>
              <a:off x="6071191" y="5403304"/>
              <a:ext cx="863008" cy="456334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ไม่รับ</a:t>
              </a:r>
              <a:endPara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cxnSp>
          <p:nvCxnSpPr>
            <p:cNvPr id="24" name="ลูกศรเชื่อมต่อแบบตรง 23"/>
            <p:cNvCxnSpPr/>
            <p:nvPr/>
          </p:nvCxnSpPr>
          <p:spPr bwMode="auto">
            <a:xfrm>
              <a:off x="1607096" y="1268759"/>
              <a:ext cx="300608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ตัวเชื่อมต่อตรง 28"/>
            <p:cNvCxnSpPr/>
            <p:nvPr/>
          </p:nvCxnSpPr>
          <p:spPr bwMode="auto">
            <a:xfrm>
              <a:off x="1619672" y="1268760"/>
              <a:ext cx="0" cy="432048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ลูกศรเชื่อมต่อแบบตรง 42"/>
            <p:cNvCxnSpPr/>
            <p:nvPr/>
          </p:nvCxnSpPr>
          <p:spPr bwMode="auto">
            <a:xfrm>
              <a:off x="6705600" y="1670721"/>
              <a:ext cx="22860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ลูกศรเชื่อมต่อแบบตรง 43"/>
            <p:cNvCxnSpPr/>
            <p:nvPr/>
          </p:nvCxnSpPr>
          <p:spPr bwMode="auto">
            <a:xfrm>
              <a:off x="6705600" y="908720"/>
              <a:ext cx="22860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ตัวเชื่อมต่อตรง 50"/>
            <p:cNvCxnSpPr/>
            <p:nvPr/>
          </p:nvCxnSpPr>
          <p:spPr bwMode="auto">
            <a:xfrm>
              <a:off x="6705600" y="908720"/>
              <a:ext cx="0" cy="76200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ตัวเชื่อมต่อหักมุม 52"/>
            <p:cNvCxnSpPr>
              <a:stCxn id="12" idx="3"/>
              <a:endCxn id="14" idx="0"/>
            </p:cNvCxnSpPr>
            <p:nvPr/>
          </p:nvCxnSpPr>
          <p:spPr bwMode="auto">
            <a:xfrm>
              <a:off x="7924800" y="902752"/>
              <a:ext cx="495300" cy="1597994"/>
            </a:xfrm>
            <a:prstGeom prst="bentConnector2">
              <a:avLst/>
            </a:prstGeom>
            <a:ln>
              <a:prstDash val="sysDash"/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ลูกศรเชื่อมต่อแบบตรง 64"/>
            <p:cNvCxnSpPr/>
            <p:nvPr/>
          </p:nvCxnSpPr>
          <p:spPr bwMode="auto">
            <a:xfrm>
              <a:off x="3540641" y="4165609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ลูกศรเชื่อมต่อแบบตรง 65"/>
            <p:cNvCxnSpPr/>
            <p:nvPr/>
          </p:nvCxnSpPr>
          <p:spPr bwMode="auto">
            <a:xfrm>
              <a:off x="3540641" y="3451228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ตัวเชื่อมต่อตรง 67"/>
            <p:cNvCxnSpPr/>
            <p:nvPr/>
          </p:nvCxnSpPr>
          <p:spPr bwMode="auto">
            <a:xfrm>
              <a:off x="3545958" y="2627755"/>
              <a:ext cx="0" cy="155690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ลูกศรเชื่อมต่อแบบตรง 95"/>
            <p:cNvCxnSpPr/>
            <p:nvPr/>
          </p:nvCxnSpPr>
          <p:spPr bwMode="auto">
            <a:xfrm>
              <a:off x="3540641" y="5936703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ลูกศรเชื่อมต่อแบบตรง 96"/>
            <p:cNvCxnSpPr/>
            <p:nvPr/>
          </p:nvCxnSpPr>
          <p:spPr bwMode="auto">
            <a:xfrm>
              <a:off x="3540641" y="5250904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8" name="ตัวเชื่อมต่อตรง 97"/>
            <p:cNvCxnSpPr/>
            <p:nvPr/>
          </p:nvCxnSpPr>
          <p:spPr bwMode="auto">
            <a:xfrm>
              <a:off x="3540641" y="5250038"/>
              <a:ext cx="0" cy="686666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ลูกศรเชื่อมต่อแบบตรง 101"/>
            <p:cNvCxnSpPr/>
            <p:nvPr/>
          </p:nvCxnSpPr>
          <p:spPr bwMode="auto">
            <a:xfrm>
              <a:off x="5902841" y="5555703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ลูกศรเชื่อมต่อแบบตรง 102"/>
            <p:cNvCxnSpPr/>
            <p:nvPr/>
          </p:nvCxnSpPr>
          <p:spPr bwMode="auto">
            <a:xfrm>
              <a:off x="5902841" y="5022303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ตัวเชื่อมต่อตรง 103"/>
            <p:cNvCxnSpPr/>
            <p:nvPr/>
          </p:nvCxnSpPr>
          <p:spPr bwMode="auto">
            <a:xfrm>
              <a:off x="5902841" y="5022303"/>
              <a:ext cx="0" cy="53340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ตัวเชื่อมต่อตรง 104"/>
            <p:cNvCxnSpPr/>
            <p:nvPr/>
          </p:nvCxnSpPr>
          <p:spPr bwMode="auto">
            <a:xfrm>
              <a:off x="5690191" y="5280345"/>
              <a:ext cx="21265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1" name="ตัวเชื่อมต่อหักมุม 110"/>
            <p:cNvCxnSpPr/>
            <p:nvPr/>
          </p:nvCxnSpPr>
          <p:spPr bwMode="auto">
            <a:xfrm rot="5400000" flipH="1" flipV="1">
              <a:off x="5786731" y="3707628"/>
              <a:ext cx="2952329" cy="666882"/>
            </a:xfrm>
            <a:prstGeom prst="bentConnector3">
              <a:avLst>
                <a:gd name="adj1" fmla="val 315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4" name="ลูกศรเชื่อมต่อแบบตรง 113"/>
            <p:cNvCxnSpPr/>
            <p:nvPr/>
          </p:nvCxnSpPr>
          <p:spPr bwMode="auto">
            <a:xfrm flipH="1">
              <a:off x="6528395" y="2564904"/>
              <a:ext cx="1091606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6" name="ตัวเชื่อมต่อหักมุม 115"/>
            <p:cNvCxnSpPr>
              <a:stCxn id="22" idx="3"/>
              <a:endCxn id="14" idx="2"/>
            </p:cNvCxnSpPr>
            <p:nvPr/>
          </p:nvCxnSpPr>
          <p:spPr bwMode="auto">
            <a:xfrm flipV="1">
              <a:off x="6934199" y="3200400"/>
              <a:ext cx="1485901" cy="2431071"/>
            </a:xfrm>
            <a:prstGeom prst="bentConnector2">
              <a:avLst/>
            </a:prstGeom>
            <a:ln>
              <a:prstDash val="sysDash"/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รูปร่าง 69"/>
            <p:cNvCxnSpPr/>
            <p:nvPr/>
          </p:nvCxnSpPr>
          <p:spPr bwMode="auto">
            <a:xfrm rot="5400000" flipH="1" flipV="1">
              <a:off x="6036783" y="3669647"/>
              <a:ext cx="2312952" cy="518121"/>
            </a:xfrm>
            <a:prstGeom prst="bentConnector3">
              <a:avLst>
                <a:gd name="adj1" fmla="val -653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ลูกศรเชื่อมต่อแบบตรง 75"/>
            <p:cNvCxnSpPr/>
            <p:nvPr/>
          </p:nvCxnSpPr>
          <p:spPr bwMode="auto">
            <a:xfrm rot="10800000">
              <a:off x="6523626" y="2779340"/>
              <a:ext cx="928694" cy="158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ตัวเชื่อมต่อตรง 85"/>
            <p:cNvCxnSpPr/>
            <p:nvPr/>
          </p:nvCxnSpPr>
          <p:spPr bwMode="auto">
            <a:xfrm>
              <a:off x="3359218" y="3451229"/>
              <a:ext cx="21265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3" name="Rectangle 62"/>
            <p:cNvSpPr/>
            <p:nvPr/>
          </p:nvSpPr>
          <p:spPr>
            <a:xfrm>
              <a:off x="683568" y="144016"/>
              <a:ext cx="5400600" cy="62068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Font typeface="Courier New" pitchFamily="49" charset="0"/>
                <a:buChar char="o"/>
              </a:pPr>
              <a:r>
                <a:rPr lang="en-US" sz="2400" b="1" dirty="0" smtClean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 Work flow </a:t>
              </a:r>
              <a:r>
                <a:rPr lang="th-TH" sz="2400" b="1" dirty="0" smtClean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การตรวจรับงานจ้างที่ปรึกษา</a:t>
              </a:r>
              <a:endPara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pic>
          <p:nvPicPr>
            <p:cNvPr id="67" name="Picture 66" descr="ไฟ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21157125">
              <a:off x="319439" y="1544931"/>
              <a:ext cx="1008748" cy="112241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3" name="สี่เหลี่ยมผืนผ้ามุมมน 12"/>
            <p:cNvSpPr/>
            <p:nvPr/>
          </p:nvSpPr>
          <p:spPr bwMode="auto">
            <a:xfrm>
              <a:off x="6934200" y="1410399"/>
              <a:ext cx="990600" cy="533400"/>
            </a:xfrm>
            <a:prstGeom prst="roundRect">
              <a:avLst/>
            </a:prstGeom>
            <a:solidFill>
              <a:srgbClr val="CCFF99"/>
            </a:solidFill>
            <a:ln>
              <a:solidFill>
                <a:srgbClr val="008000"/>
              </a:solidFill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400" b="1" dirty="0" smtClean="0"/>
                <a:t>สั่งการ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(ต่างจากมติ)</a:t>
              </a:r>
            </a:p>
          </p:txBody>
        </p:sp>
      </p:grpSp>
      <p:sp>
        <p:nvSpPr>
          <p:cNvPr id="90" name="สี่เหลี่ยมผืนผ้ามุมมน 5"/>
          <p:cNvSpPr/>
          <p:nvPr/>
        </p:nvSpPr>
        <p:spPr bwMode="auto">
          <a:xfrm>
            <a:off x="3563888" y="983107"/>
            <a:ext cx="1224136" cy="789709"/>
          </a:xfrm>
          <a:prstGeom prst="roundRect">
            <a:avLst/>
          </a:prstGeom>
          <a:solidFill>
            <a:srgbClr val="CCFF99"/>
          </a:solidFill>
          <a:ln>
            <a:solidFill>
              <a:srgbClr val="008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สั่งให้แก้ไข</a:t>
            </a:r>
            <a:r>
              <a:rPr kumimoji="0" lang="th-TH" sz="1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/เปลี่ยนแปลง /เพิ่มเติม /ตัดทอน</a:t>
            </a:r>
            <a:endParaRPr kumimoji="0" lang="th-TH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91" name="ลูกศรเชื่อมต่อแบบตรง 23"/>
          <p:cNvCxnSpPr/>
          <p:nvPr/>
        </p:nvCxnSpPr>
        <p:spPr bwMode="auto">
          <a:xfrm>
            <a:off x="3335288" y="1343147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3" name="ลูกศรเชื่อมต่อแบบตรง 23"/>
          <p:cNvCxnSpPr/>
          <p:nvPr/>
        </p:nvCxnSpPr>
        <p:spPr bwMode="auto">
          <a:xfrm>
            <a:off x="6444208" y="1340767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0" name="ลูกศรเชื่อมต่อแบบตรง 23"/>
          <p:cNvCxnSpPr/>
          <p:nvPr/>
        </p:nvCxnSpPr>
        <p:spPr bwMode="auto">
          <a:xfrm>
            <a:off x="4775448" y="1343147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1" name="ลูกศรเชื่อมต่อแบบตรง 23"/>
          <p:cNvCxnSpPr/>
          <p:nvPr/>
        </p:nvCxnSpPr>
        <p:spPr bwMode="auto">
          <a:xfrm>
            <a:off x="3551312" y="2708919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6" name="ลูกศรเชื่อมต่อแบบตรง 23"/>
          <p:cNvCxnSpPr>
            <a:stCxn id="3" idx="3"/>
          </p:cNvCxnSpPr>
          <p:nvPr/>
        </p:nvCxnSpPr>
        <p:spPr bwMode="auto">
          <a:xfrm>
            <a:off x="1447800" y="3497544"/>
            <a:ext cx="472480" cy="3464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9" name="ลูกศรเชื่อมต่อแบบตรง 75"/>
          <p:cNvCxnSpPr/>
          <p:nvPr/>
        </p:nvCxnSpPr>
        <p:spPr bwMode="auto">
          <a:xfrm flipH="1" flipV="1">
            <a:off x="6516216" y="3643436"/>
            <a:ext cx="72008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2" name="รูปร่าง 69"/>
          <p:cNvCxnSpPr/>
          <p:nvPr/>
        </p:nvCxnSpPr>
        <p:spPr bwMode="auto">
          <a:xfrm rot="5400000" flipH="1" flipV="1">
            <a:off x="6403857" y="4189432"/>
            <a:ext cx="1376849" cy="288034"/>
          </a:xfrm>
          <a:prstGeom prst="bentConnector3">
            <a:avLst>
              <a:gd name="adj1" fmla="val 1574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3" name="ลูกศรเชื่อมต่อแบบตรง 75"/>
          <p:cNvCxnSpPr/>
          <p:nvPr/>
        </p:nvCxnSpPr>
        <p:spPr bwMode="auto">
          <a:xfrm flipH="1">
            <a:off x="6516216" y="3429000"/>
            <a:ext cx="792088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4" name="ลูกศรเชื่อมต่อแบบตรง 23"/>
          <p:cNvCxnSpPr/>
          <p:nvPr/>
        </p:nvCxnSpPr>
        <p:spPr bwMode="auto">
          <a:xfrm>
            <a:off x="1619672" y="5661247"/>
            <a:ext cx="300608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5322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79512" y="116632"/>
            <a:ext cx="8784976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การกำหนดเงื่อนไขและหลักเกณฑ์สัญญาแบบปรับราคาได้ (ค่า </a:t>
            </a:r>
            <a:r>
              <a:rPr lang="en-US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K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) ไว้ในสัญญาจ้างก่อสร้าง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6" name="Picture 5" descr="ค่า 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764704"/>
            <a:ext cx="7777126" cy="5416471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ประชุม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4168" y="3752811"/>
            <a:ext cx="2808312" cy="18692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285720" y="1268760"/>
            <a:ext cx="8568952" cy="4824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/>
            <a:r>
              <a:rPr lang="th-TH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 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ตรวจให้ถูกต้องตามที่ระบุไว้ในสัญญาหรือข้อตกลง</a:t>
            </a:r>
          </a:p>
          <a:p>
            <a:pPr marL="542925" indent="-542925"/>
            <a:r>
              <a:rPr lang="th-TH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ตรวจรับงาน ณ ที่ทำการ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ผู้ว่าจ้าง 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หรือสถานที่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ซึ่งกำหนดไว้ใน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สัญญา</a:t>
            </a: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หรือข้อตกลง</a:t>
            </a:r>
          </a:p>
          <a:p>
            <a:pPr marL="442913" indent="-442913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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โดยปกติ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ให้ตรวจรับในวันที่ผู้ให้บริการนำผลงานมาส่ง และให้ดำเนินการ          ให้เสร็จสิ้น โดยเร็วที่สุด</a:t>
            </a:r>
            <a:endParaRPr lang="th-TH" b="1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442913" indent="-442913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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 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ในกรณีที่ผลงานบกพร่องหรือไม่เป็นไปตามความประสงค์</a:t>
            </a:r>
          </a:p>
          <a:p>
            <a:pPr marL="442913" indent="-442913"/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    ของหน่วยงานของรัฐ อันเนื่องมาจากไม่ได้ดำเนินการ</a:t>
            </a:r>
          </a:p>
          <a:p>
            <a:pPr marL="442913" indent="-442913"/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    ให้ถูกต้องตามหลักวิชาการทางสถาปัตยกรรม และหรือ</a:t>
            </a:r>
          </a:p>
          <a:p>
            <a:pPr marL="442913" indent="-442913"/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    วิศวกรรม ต้องรีบแจ้งให้ผู้ให้บริการดำเนินการแก้ไข</a:t>
            </a:r>
          </a:p>
          <a:p>
            <a:pPr marL="442913" indent="-442913"/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    ให้เป็นที่เรียบร้อยโดยเร็ว</a:t>
            </a:r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endParaRPr lang="th-TH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90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467544" y="332656"/>
            <a:ext cx="7344816" cy="86409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หน้าที่คณะกรรมการตรวจรับพัสดุในงานจ้างออกแบบฯ</a:t>
            </a:r>
            <a:endParaRPr lang="th-TH" sz="36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7812360" y="764704"/>
            <a:ext cx="1071570" cy="1080120"/>
          </a:xfrm>
          <a:prstGeom prst="wedgeEllipseCallout">
            <a:avLst>
              <a:gd name="adj1" fmla="val -69814"/>
              <a:gd name="adj2" fmla="val -3202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180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3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30383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รายงาน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077072"/>
            <a:ext cx="3240359" cy="2160240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395536" y="1196752"/>
            <a:ext cx="8424936" cy="2304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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เมื่อตรวจถูกต้องครบถ้วนตามที่กำหนดไว้ในสัญญาแล้ว ให้รับงานไว้ และถือว่าผู้ให้บริการได้ส่งมอบงาน</a:t>
            </a:r>
            <a:r>
              <a:rPr lang="th-TH" b="1" u="sng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ถูกต้องครบถ้วนตั้งแต่วันที่นำผลงานมาส่ง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แล้วมอบแก่เจ้าหน้าที่ พร้อมกับทำใบตรวจรับ โดยลงชื่อไว้เป็นหลักฐานอย่างน้อย 2 ฉบับ มอบแก่ผู้ให้บริการ 1 ฉบับ และเจ้าหน้าที่ 1 ฉบับ เพื่อ ดำเนินการเบิกจ่ายเงินตามระเบียบของหน่วยงานของรัฐ และรายงานให้หัวหน้าหน่วยงานของรัฐทราบ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91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07904" y="3356992"/>
            <a:ext cx="4968552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ในกรณีที่เห็นว่าผลงานที่ส่งมอบทั้งหมดหรืองวดใดก็ตาม ไม่เป็นไปตามข้อกำหนดในสัญญาหรือข้อตกลง มีอำนาจสั่งแก้ไขเปลี่ยนแปลงเพิ่มเติมหรือตัดทอน หากคู่สัญญาไม่ปฏิบัติตามมีอำนาจจะสั่งให้หยุดงานชั่วคราว หรือให้รายงานหัวหน้าหน่วยงานของรัฐ</a:t>
            </a:r>
            <a:r>
              <a:rPr lang="th-TH" b="1" u="sng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ผ่านหัวหน้าเจ้าหน้าที่ เพื่อทราบหรือสั่งการ</a:t>
            </a:r>
            <a:endParaRPr lang="th-TH" b="1" u="sng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7" name="สี่เหลี่ยมผืนผ้า 5"/>
          <p:cNvSpPr/>
          <p:nvPr/>
        </p:nvSpPr>
        <p:spPr>
          <a:xfrm>
            <a:off x="395536" y="260648"/>
            <a:ext cx="7344816" cy="86409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หน้าที่คณะกรรมการตรวจรับพัสดุในงานจ้างออกแบบฯ</a:t>
            </a:r>
            <a:endParaRPr lang="th-TH" sz="36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คำบรรยายภาพแบบวงรี 3"/>
          <p:cNvSpPr/>
          <p:nvPr/>
        </p:nvSpPr>
        <p:spPr>
          <a:xfrm>
            <a:off x="7812360" y="260648"/>
            <a:ext cx="1071570" cy="1080120"/>
          </a:xfrm>
          <a:prstGeom prst="wedgeEllipseCallout">
            <a:avLst>
              <a:gd name="adj1" fmla="val -63592"/>
              <a:gd name="adj2" fmla="val -1262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180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763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รายงาน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4427984" y="3645024"/>
            <a:ext cx="3096344" cy="2160240"/>
          </a:xfrm>
          <a:prstGeom prst="rect">
            <a:avLst/>
          </a:prstGeom>
        </p:spPr>
      </p:pic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92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7" name="สี่เหลี่ยมผืนผ้า 5"/>
          <p:cNvSpPr/>
          <p:nvPr/>
        </p:nvSpPr>
        <p:spPr>
          <a:xfrm>
            <a:off x="395536" y="260648"/>
            <a:ext cx="7344816" cy="86409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หน้าที่คณะกรรมการตรวจรับพัสดุในงานจ้างออกแบบฯ</a:t>
            </a:r>
            <a:endParaRPr lang="th-TH" sz="36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คำบรรยายภาพแบบวงรี 3"/>
          <p:cNvSpPr/>
          <p:nvPr/>
        </p:nvSpPr>
        <p:spPr>
          <a:xfrm>
            <a:off x="7668344" y="692696"/>
            <a:ext cx="1071570" cy="1080120"/>
          </a:xfrm>
          <a:prstGeom prst="wedgeEllipseCallout">
            <a:avLst>
              <a:gd name="adj1" fmla="val -61814"/>
              <a:gd name="adj2" fmla="val -32025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180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115616" y="1484784"/>
            <a:ext cx="6713697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kumimoji="0" lang="th-TH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  <a:sym typeface="Wingdings 2"/>
              </a:rPr>
              <a:t>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  <a:sym typeface="Wingdings 2"/>
              </a:rPr>
              <a:t> </a:t>
            </a:r>
            <a:r>
              <a:rPr kumimoji="0" lang="th-TH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ในกรณีกรรมการตรวจรับพัสดุบางคนไม่ยอมรับงาน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kumimoji="0" lang="th-TH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ให้กรรมการดังกล่าวทำความเห็นแย้งไว้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kumimoji="0" lang="th-TH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แล้วให้เสนอหัวหน้าหน่วยงานของรัฐเพื่อพิจารณาสั่งการ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kumimoji="0" lang="th-TH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ถ้าหัวหน้าหน่วยงานของรัฐสั่งการให้รับผลงานนั้นไว้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kumimoji="0" lang="th-TH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จึงดำเนินการตาม </a:t>
            </a:r>
            <a:r>
              <a:rPr kumimoji="0" lang="th-TH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  <a:sym typeface="Wingdings 2"/>
              </a:rPr>
              <a:t></a:t>
            </a:r>
            <a:endParaRPr kumimoji="0" lang="th-TH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763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5" name="ลูกศรเชื่อมต่อแบบตรง 25"/>
          <p:cNvCxnSpPr/>
          <p:nvPr/>
        </p:nvCxnSpPr>
        <p:spPr bwMode="auto">
          <a:xfrm>
            <a:off x="4788024" y="980728"/>
            <a:ext cx="300608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AE86A5-8001-4C08-BEA8-03D5F7216281}" type="slidenum">
              <a:rPr lang="en-US" smtClean="0"/>
              <a:pPr>
                <a:defRPr/>
              </a:pPr>
              <a:t>93</a:t>
            </a:fld>
            <a:endParaRPr lang="th-TH"/>
          </a:p>
        </p:txBody>
      </p:sp>
      <p:sp>
        <p:nvSpPr>
          <p:cNvPr id="62" name="Rectangle 61"/>
          <p:cNvSpPr/>
          <p:nvPr/>
        </p:nvSpPr>
        <p:spPr bwMode="auto">
          <a:xfrm>
            <a:off x="72008" y="72008"/>
            <a:ext cx="8964488" cy="666936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20" name="Group 83"/>
          <p:cNvGrpSpPr/>
          <p:nvPr/>
        </p:nvGrpSpPr>
        <p:grpSpPr>
          <a:xfrm>
            <a:off x="0" y="349098"/>
            <a:ext cx="9144000" cy="6464278"/>
            <a:chOff x="0" y="277090"/>
            <a:chExt cx="9144000" cy="6464278"/>
          </a:xfrm>
        </p:grpSpPr>
        <p:cxnSp>
          <p:nvCxnSpPr>
            <p:cNvPr id="99" name="ตัวเชื่อมต่อตรง 98"/>
            <p:cNvCxnSpPr/>
            <p:nvPr/>
          </p:nvCxnSpPr>
          <p:spPr bwMode="auto">
            <a:xfrm>
              <a:off x="3327991" y="5973041"/>
              <a:ext cx="21265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23" name="Group 68"/>
            <p:cNvGrpSpPr/>
            <p:nvPr/>
          </p:nvGrpSpPr>
          <p:grpSpPr>
            <a:xfrm>
              <a:off x="0" y="6165304"/>
              <a:ext cx="9144000" cy="576064"/>
              <a:chOff x="0" y="6165304"/>
              <a:chExt cx="9144000" cy="576064"/>
            </a:xfrm>
          </p:grpSpPr>
          <p:grpSp>
            <p:nvGrpSpPr>
              <p:cNvPr id="28" name="Group 10"/>
              <p:cNvGrpSpPr/>
              <p:nvPr/>
            </p:nvGrpSpPr>
            <p:grpSpPr>
              <a:xfrm>
                <a:off x="0" y="6165304"/>
                <a:ext cx="9144000" cy="576064"/>
                <a:chOff x="0" y="5877272"/>
                <a:chExt cx="9144000" cy="576064"/>
              </a:xfrm>
            </p:grpSpPr>
            <p:grpSp>
              <p:nvGrpSpPr>
                <p:cNvPr id="30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81" name="Straight Connector 80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2" name="Rectangle 81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 smtClean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83" name="Rectangle 82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smtClean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80" name="Straight Connector 79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2" name="Oval 71"/>
              <p:cNvSpPr/>
              <p:nvPr/>
            </p:nvSpPr>
            <p:spPr>
              <a:xfrm>
                <a:off x="7092280" y="6453336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  <p:sp>
          <p:nvSpPr>
            <p:cNvPr id="3" name="สี่เหลี่ยมผืนผ้ามุมมน 2"/>
            <p:cNvSpPr/>
            <p:nvPr/>
          </p:nvSpPr>
          <p:spPr bwMode="auto">
            <a:xfrm>
              <a:off x="285720" y="2964872"/>
              <a:ext cx="1162080" cy="921327"/>
            </a:xfrm>
            <a:prstGeom prst="roundRect">
              <a:avLst/>
            </a:prstGeom>
            <a:solidFill>
              <a:srgbClr val="CCECFF"/>
            </a:solidFill>
            <a:ln>
              <a:solidFill>
                <a:srgbClr val="0000FF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คณะกรรมการตรวจรับพัสดุ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>
                  <a:solidFill>
                    <a:schemeClr val="tx1"/>
                  </a:solidFill>
                </a:rPr>
                <a:t>(องค์ประชุม)</a:t>
              </a:r>
              <a:endPara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" name="สี่เหลี่ยมผืนผ้ามุมมน 3"/>
            <p:cNvSpPr/>
            <p:nvPr/>
          </p:nvSpPr>
          <p:spPr bwMode="auto">
            <a:xfrm>
              <a:off x="1905000" y="5600700"/>
              <a:ext cx="1447800" cy="723900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มติองค์ประชุม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: </a:t>
              </a: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บางคนไม่รับมอบ</a:t>
              </a:r>
            </a:p>
          </p:txBody>
        </p:sp>
        <p:sp>
          <p:nvSpPr>
            <p:cNvPr id="5" name="สี่เหลี่ยมผืนผ้ามุมมน 4"/>
            <p:cNvSpPr/>
            <p:nvPr/>
          </p:nvSpPr>
          <p:spPr bwMode="auto">
            <a:xfrm>
              <a:off x="1905000" y="2258290"/>
              <a:ext cx="1452554" cy="789709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มติองค์ประชุม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600" b="1" dirty="0" smtClean="0"/>
                <a:t>: </a:t>
              </a:r>
              <a:r>
                <a:rPr lang="th-TH" sz="1600" b="1" dirty="0" smtClean="0"/>
                <a:t>เห็นว่า ถูกต้อง</a:t>
              </a:r>
              <a:endPara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" name="สี่เหลี่ยมผืนผ้ามุมมน 5"/>
            <p:cNvSpPr/>
            <p:nvPr/>
          </p:nvSpPr>
          <p:spPr bwMode="auto">
            <a:xfrm>
              <a:off x="1905000" y="548680"/>
              <a:ext cx="1447800" cy="792088"/>
            </a:xfrm>
            <a:prstGeom prst="roundRect">
              <a:avLst/>
            </a:prstGeom>
            <a:solidFill>
              <a:srgbClr val="CCFF99"/>
            </a:solidFill>
            <a:ln>
              <a:solidFill>
                <a:srgbClr val="008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มติองค์ประชุม</a:t>
              </a: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: </a:t>
              </a: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เห็นว่า ไม่ถูกต้อง</a:t>
              </a:r>
            </a:p>
          </p:txBody>
        </p:sp>
        <p:sp>
          <p:nvSpPr>
            <p:cNvPr id="7" name="สี่เหลี่ยมผืนผ้ามุมมน 6"/>
            <p:cNvSpPr/>
            <p:nvPr/>
          </p:nvSpPr>
          <p:spPr bwMode="auto">
            <a:xfrm>
              <a:off x="3733800" y="3200400"/>
              <a:ext cx="2743200" cy="495300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>
                  <a:cs typeface="+mn-cs"/>
                </a:rPr>
                <a:t>รายงานหัวหน้าหน่วยงานของรัฐ</a:t>
              </a:r>
              <a:r>
                <a:rPr lang="th-TH" sz="1600" b="1" u="sng" dirty="0" smtClean="0">
                  <a:cs typeface="+mn-cs"/>
                </a:rPr>
                <a:t>เพื่อทราบ</a:t>
              </a:r>
              <a:endParaRPr kumimoji="0" lang="th-TH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+mn-cs"/>
              </a:endParaRPr>
            </a:p>
          </p:txBody>
        </p:sp>
        <p:sp>
          <p:nvSpPr>
            <p:cNvPr id="8" name="สี่เหลี่ยมผืนผ้ามุมมน 7"/>
            <p:cNvSpPr/>
            <p:nvPr/>
          </p:nvSpPr>
          <p:spPr bwMode="auto">
            <a:xfrm>
              <a:off x="3739117" y="2415283"/>
              <a:ext cx="2789274" cy="632716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ทำใบตรวจรับ อย่างน้อย 2 ฉบับ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ให้ผู้ให้บริการ</a:t>
              </a:r>
              <a:r>
                <a:rPr kumimoji="0" lang="th-TH" sz="1600" b="1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 1 และ </a:t>
              </a:r>
              <a:r>
                <a:rPr lang="th-TH" sz="1600" b="1" dirty="0" smtClean="0">
                  <a:solidFill>
                    <a:schemeClr val="tx1"/>
                  </a:solidFill>
                </a:rPr>
                <a:t>เจ้าหน้าที่</a:t>
              </a:r>
              <a:r>
                <a:rPr kumimoji="0" lang="th-TH" sz="1600" b="1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 1 </a:t>
              </a:r>
              <a:endPara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9" name="สี่เหลี่ยมผืนผ้ามุมมน 8"/>
            <p:cNvSpPr/>
            <p:nvPr/>
          </p:nvSpPr>
          <p:spPr bwMode="auto">
            <a:xfrm>
              <a:off x="3739117" y="1524000"/>
              <a:ext cx="2761709" cy="734290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600" b="1" dirty="0" smtClean="0">
                  <a:solidFill>
                    <a:schemeClr val="tx1"/>
                  </a:solidFill>
                </a:rPr>
                <a:t>: </a:t>
              </a:r>
              <a:r>
                <a:rPr lang="th-TH" sz="1600" b="1" dirty="0" smtClean="0">
                  <a:solidFill>
                    <a:schemeClr val="tx1"/>
                  </a:solidFill>
                </a:rPr>
                <a:t>รับงานไว้  ถือว่าส่งมอบถูกต้อง</a:t>
              </a: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>
                  <a:solidFill>
                    <a:schemeClr val="tx1"/>
                  </a:solidFill>
                </a:rPr>
                <a:t>ณ วันที่ส่ง</a:t>
              </a: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:</a:t>
              </a: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  ส่งมอบพัสดุให้</a:t>
              </a:r>
              <a:r>
                <a:rPr lang="th-TH" sz="1600" b="1" baseline="0" dirty="0" smtClean="0">
                  <a:solidFill>
                    <a:schemeClr val="tx1"/>
                  </a:solidFill>
                </a:rPr>
                <a:t>เจ้าหน้าที่</a:t>
              </a: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 </a:t>
              </a:r>
            </a:p>
          </p:txBody>
        </p:sp>
        <p:sp>
          <p:nvSpPr>
            <p:cNvPr id="10" name="สี่เหลี่ยมผืนผ้ามุมมน 9"/>
            <p:cNvSpPr/>
            <p:nvPr/>
          </p:nvSpPr>
          <p:spPr bwMode="auto">
            <a:xfrm>
              <a:off x="1905000" y="3933056"/>
              <a:ext cx="1447800" cy="1080120"/>
            </a:xfrm>
            <a:prstGeom prst="roundRect">
              <a:avLst/>
            </a:prstGeom>
            <a:solidFill>
              <a:srgbClr val="FFCCFF"/>
            </a:solidFill>
            <a:ln>
              <a:solidFill>
                <a:srgbClr val="FF66FF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มติองค์ประชุม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600" b="1" dirty="0" smtClean="0"/>
                <a:t>: </a:t>
              </a:r>
              <a:r>
                <a:rPr lang="th-TH" sz="1600" b="1" dirty="0" smtClean="0"/>
                <a:t>เห็นว่าผลงานบกพร่องไม่เป็นไปตามความประสงค์</a:t>
              </a:r>
              <a:endPara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2" name="สี่เหลี่ยมผืนผ้ามุมมน 11"/>
            <p:cNvSpPr/>
            <p:nvPr/>
          </p:nvSpPr>
          <p:spPr bwMode="auto">
            <a:xfrm>
              <a:off x="6934200" y="277090"/>
              <a:ext cx="990600" cy="564128"/>
            </a:xfrm>
            <a:prstGeom prst="roundRect">
              <a:avLst/>
            </a:prstGeom>
            <a:solidFill>
              <a:srgbClr val="CCFF99"/>
            </a:solidFill>
            <a:ln>
              <a:solidFill>
                <a:srgbClr val="008000"/>
              </a:solidFill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ทราบ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(ตามมติ)</a:t>
              </a:r>
            </a:p>
          </p:txBody>
        </p:sp>
        <p:sp>
          <p:nvSpPr>
            <p:cNvPr id="13" name="สี่เหลี่ยมผืนผ้ามุมมน 12"/>
            <p:cNvSpPr/>
            <p:nvPr/>
          </p:nvSpPr>
          <p:spPr bwMode="auto">
            <a:xfrm>
              <a:off x="6934200" y="1066801"/>
              <a:ext cx="990600" cy="533400"/>
            </a:xfrm>
            <a:prstGeom prst="roundRect">
              <a:avLst/>
            </a:prstGeom>
            <a:solidFill>
              <a:srgbClr val="CCFF99"/>
            </a:solidFill>
            <a:ln>
              <a:solidFill>
                <a:srgbClr val="008000"/>
              </a:solidFill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400" b="1" dirty="0" smtClean="0"/>
                <a:t>สั่งการ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(ต่างจากมติ)</a:t>
              </a:r>
            </a:p>
          </p:txBody>
        </p:sp>
        <p:sp>
          <p:nvSpPr>
            <p:cNvPr id="14" name="สี่เหลี่ยมผืนผ้ามุมมน 13"/>
            <p:cNvSpPr/>
            <p:nvPr/>
          </p:nvSpPr>
          <p:spPr bwMode="auto">
            <a:xfrm>
              <a:off x="7884368" y="2500746"/>
              <a:ext cx="1008112" cy="699654"/>
            </a:xfrm>
            <a:prstGeom prst="roundRect">
              <a:avLst/>
            </a:prstGeom>
            <a:solidFill>
              <a:srgbClr val="CCCCFF"/>
            </a:solidFill>
            <a:ln>
              <a:solidFill>
                <a:srgbClr val="7030A0"/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แจ้ง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ผู้ให้บริการ</a:t>
              </a:r>
              <a:endPara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5" name="สี่เหลี่ยมผืนผ้ามุมมน 14"/>
            <p:cNvSpPr/>
            <p:nvPr/>
          </p:nvSpPr>
          <p:spPr bwMode="auto">
            <a:xfrm>
              <a:off x="3707904" y="3933056"/>
              <a:ext cx="2808312" cy="1080120"/>
            </a:xfrm>
            <a:prstGeom prst="roundRect">
              <a:avLst/>
            </a:prstGeom>
            <a:solidFill>
              <a:srgbClr val="FFCCFF"/>
            </a:solidFill>
            <a:ln>
              <a:solidFill>
                <a:srgbClr val="FF66FF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เนื่องจากไม่ได้ดำเนินการตามหลักวิชาการทางสถาปัตยกรรม และหรือวิศวกรรม</a:t>
              </a:r>
            </a:p>
          </p:txBody>
        </p:sp>
        <p:sp>
          <p:nvSpPr>
            <p:cNvPr id="18" name="สี่เหลี่ยมผืนผ้ามุมมน 17"/>
            <p:cNvSpPr/>
            <p:nvPr/>
          </p:nvSpPr>
          <p:spPr bwMode="auto">
            <a:xfrm>
              <a:off x="3708991" y="6096000"/>
              <a:ext cx="1981200" cy="457200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ทำบันทึกความเห็นแย้ง</a:t>
              </a:r>
              <a:endPara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9" name="สี่เหลี่ยมผืนผ้ามุมมน 18"/>
            <p:cNvSpPr/>
            <p:nvPr/>
          </p:nvSpPr>
          <p:spPr bwMode="auto">
            <a:xfrm>
              <a:off x="3708991" y="5214950"/>
              <a:ext cx="1981200" cy="728650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เสนอ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หัวหน้าหน่วยงานของรัฐ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u="sng" dirty="0" smtClean="0"/>
                <a:t>เพื่อสั่งการ</a:t>
              </a:r>
              <a:endParaRPr kumimoji="0" lang="th-TH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1" name="สี่เหลี่ยมผืนผ้ามุมมน 20"/>
            <p:cNvSpPr/>
            <p:nvPr/>
          </p:nvSpPr>
          <p:spPr bwMode="auto">
            <a:xfrm>
              <a:off x="6083594" y="5181600"/>
              <a:ext cx="850605" cy="456334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ให้รับ</a:t>
              </a:r>
              <a:endPara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2" name="สี่เหลี่ยมผืนผ้ามุมมน 21"/>
            <p:cNvSpPr/>
            <p:nvPr/>
          </p:nvSpPr>
          <p:spPr bwMode="auto">
            <a:xfrm>
              <a:off x="6071191" y="5791200"/>
              <a:ext cx="863008" cy="456334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 smtClean="0"/>
                <a:t>ไม่รับ</a:t>
              </a:r>
              <a:endPara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cxnSp>
          <p:nvCxnSpPr>
            <p:cNvPr id="26" name="ลูกศรเชื่อมต่อแบบตรง 25"/>
            <p:cNvCxnSpPr/>
            <p:nvPr/>
          </p:nvCxnSpPr>
          <p:spPr bwMode="auto">
            <a:xfrm>
              <a:off x="1676400" y="4495800"/>
              <a:ext cx="228600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ลูกศรเชื่อมต่อแบบตรง 26"/>
            <p:cNvCxnSpPr/>
            <p:nvPr/>
          </p:nvCxnSpPr>
          <p:spPr bwMode="auto">
            <a:xfrm>
              <a:off x="1695450" y="5943600"/>
              <a:ext cx="20955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ตัวเชื่อมต่อตรง 28"/>
            <p:cNvCxnSpPr/>
            <p:nvPr/>
          </p:nvCxnSpPr>
          <p:spPr bwMode="auto">
            <a:xfrm>
              <a:off x="1691680" y="900544"/>
              <a:ext cx="0" cy="5062106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ลูกศรเชื่อมต่อแบบตรง 42"/>
            <p:cNvCxnSpPr/>
            <p:nvPr/>
          </p:nvCxnSpPr>
          <p:spPr bwMode="auto">
            <a:xfrm>
              <a:off x="6705600" y="1295400"/>
              <a:ext cx="22860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ลูกศรเชื่อมต่อแบบตรง 43"/>
            <p:cNvCxnSpPr/>
            <p:nvPr/>
          </p:nvCxnSpPr>
          <p:spPr bwMode="auto">
            <a:xfrm>
              <a:off x="6705600" y="533399"/>
              <a:ext cx="22860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ตัวเชื่อมต่อตรง 48"/>
            <p:cNvCxnSpPr/>
            <p:nvPr/>
          </p:nvCxnSpPr>
          <p:spPr bwMode="auto">
            <a:xfrm flipV="1">
              <a:off x="6482317" y="917419"/>
              <a:ext cx="223283" cy="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ตัวเชื่อมต่อตรง 50"/>
            <p:cNvCxnSpPr/>
            <p:nvPr/>
          </p:nvCxnSpPr>
          <p:spPr bwMode="auto">
            <a:xfrm>
              <a:off x="6705600" y="533399"/>
              <a:ext cx="0" cy="76200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ตัวเชื่อมต่อหักมุม 52"/>
            <p:cNvCxnSpPr>
              <a:stCxn id="12" idx="3"/>
              <a:endCxn id="14" idx="0"/>
            </p:cNvCxnSpPr>
            <p:nvPr/>
          </p:nvCxnSpPr>
          <p:spPr bwMode="auto">
            <a:xfrm>
              <a:off x="7924800" y="559154"/>
              <a:ext cx="463624" cy="1941592"/>
            </a:xfrm>
            <a:prstGeom prst="bentConnector2">
              <a:avLst/>
            </a:prstGeom>
            <a:ln>
              <a:prstDash val="sysDash"/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ตัวเชื่อมต่อหักมุม 55"/>
            <p:cNvCxnSpPr>
              <a:stCxn id="13" idx="2"/>
            </p:cNvCxnSpPr>
            <p:nvPr/>
          </p:nvCxnSpPr>
          <p:spPr bwMode="auto">
            <a:xfrm rot="5400000">
              <a:off x="6872300" y="1228727"/>
              <a:ext cx="185727" cy="928674"/>
            </a:xfrm>
            <a:prstGeom prst="bentConnector2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ตัวเชื่อมต่อหักมุม 57"/>
            <p:cNvCxnSpPr/>
            <p:nvPr/>
          </p:nvCxnSpPr>
          <p:spPr bwMode="auto">
            <a:xfrm rot="10800000" flipV="1">
              <a:off x="6528396" y="1628800"/>
              <a:ext cx="1139949" cy="1008112"/>
            </a:xfrm>
            <a:prstGeom prst="bentConnector3">
              <a:avLst>
                <a:gd name="adj1" fmla="val 702"/>
              </a:avLst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ลูกศรเชื่อมต่อแบบตรง 63"/>
            <p:cNvCxnSpPr>
              <a:endCxn id="9" idx="1"/>
            </p:cNvCxnSpPr>
            <p:nvPr/>
          </p:nvCxnSpPr>
          <p:spPr bwMode="auto">
            <a:xfrm>
              <a:off x="3545958" y="1891144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ลูกศรเชื่อมต่อแบบตรง 64"/>
            <p:cNvCxnSpPr/>
            <p:nvPr/>
          </p:nvCxnSpPr>
          <p:spPr bwMode="auto">
            <a:xfrm>
              <a:off x="3540641" y="3429000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ลูกศรเชื่อมต่อแบบตรง 65"/>
            <p:cNvCxnSpPr/>
            <p:nvPr/>
          </p:nvCxnSpPr>
          <p:spPr bwMode="auto">
            <a:xfrm>
              <a:off x="3540641" y="2714619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ตัวเชื่อมต่อตรง 67"/>
            <p:cNvCxnSpPr/>
            <p:nvPr/>
          </p:nvCxnSpPr>
          <p:spPr bwMode="auto">
            <a:xfrm>
              <a:off x="3545958" y="1891146"/>
              <a:ext cx="0" cy="155690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ลูกศรเชื่อมต่อแบบตรง 72"/>
            <p:cNvCxnSpPr/>
            <p:nvPr/>
          </p:nvCxnSpPr>
          <p:spPr bwMode="auto">
            <a:xfrm>
              <a:off x="3352800" y="4495800"/>
              <a:ext cx="386317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ตัวเชื่อมต่อหักมุม 93"/>
            <p:cNvCxnSpPr>
              <a:endCxn id="14" idx="2"/>
            </p:cNvCxnSpPr>
            <p:nvPr/>
          </p:nvCxnSpPr>
          <p:spPr bwMode="auto">
            <a:xfrm flipV="1">
              <a:off x="6516216" y="3200400"/>
              <a:ext cx="1872208" cy="1384792"/>
            </a:xfrm>
            <a:prstGeom prst="bentConnector2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ลูกศรเชื่อมต่อแบบตรง 95"/>
            <p:cNvCxnSpPr/>
            <p:nvPr/>
          </p:nvCxnSpPr>
          <p:spPr bwMode="auto">
            <a:xfrm>
              <a:off x="3540641" y="6324599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ลูกศรเชื่อมต่อแบบตรง 96"/>
            <p:cNvCxnSpPr/>
            <p:nvPr/>
          </p:nvCxnSpPr>
          <p:spPr bwMode="auto">
            <a:xfrm>
              <a:off x="3540641" y="5638800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8" name="ตัวเชื่อมต่อตรง 97"/>
            <p:cNvCxnSpPr/>
            <p:nvPr/>
          </p:nvCxnSpPr>
          <p:spPr bwMode="auto">
            <a:xfrm>
              <a:off x="3540641" y="5637934"/>
              <a:ext cx="0" cy="686666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ลูกศรเชื่อมต่อแบบตรง 101"/>
            <p:cNvCxnSpPr/>
            <p:nvPr/>
          </p:nvCxnSpPr>
          <p:spPr bwMode="auto">
            <a:xfrm>
              <a:off x="5902841" y="5943599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ลูกศรเชื่อมต่อแบบตรง 102"/>
            <p:cNvCxnSpPr/>
            <p:nvPr/>
          </p:nvCxnSpPr>
          <p:spPr bwMode="auto">
            <a:xfrm>
              <a:off x="5902841" y="5410199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ตัวเชื่อมต่อตรง 103"/>
            <p:cNvCxnSpPr/>
            <p:nvPr/>
          </p:nvCxnSpPr>
          <p:spPr bwMode="auto">
            <a:xfrm>
              <a:off x="5902841" y="5410199"/>
              <a:ext cx="0" cy="53340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ตัวเชื่อมต่อตรง 104"/>
            <p:cNvCxnSpPr/>
            <p:nvPr/>
          </p:nvCxnSpPr>
          <p:spPr bwMode="auto">
            <a:xfrm>
              <a:off x="5690191" y="5668241"/>
              <a:ext cx="21265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1" name="ตัวเชื่อมต่อหักมุม 110"/>
            <p:cNvCxnSpPr/>
            <p:nvPr/>
          </p:nvCxnSpPr>
          <p:spPr bwMode="auto">
            <a:xfrm rot="5400000" flipH="1" flipV="1">
              <a:off x="5903007" y="3807375"/>
              <a:ext cx="2719776" cy="666882"/>
            </a:xfrm>
            <a:prstGeom prst="bentConnector3">
              <a:avLst>
                <a:gd name="adj1" fmla="val 27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4" name="ลูกศรเชื่อมต่อแบบตรง 113"/>
            <p:cNvCxnSpPr/>
            <p:nvPr/>
          </p:nvCxnSpPr>
          <p:spPr bwMode="auto">
            <a:xfrm flipH="1">
              <a:off x="6528395" y="2780928"/>
              <a:ext cx="1091606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6" name="ตัวเชื่อมต่อหักมุม 115"/>
            <p:cNvCxnSpPr>
              <a:stCxn id="22" idx="3"/>
            </p:cNvCxnSpPr>
            <p:nvPr/>
          </p:nvCxnSpPr>
          <p:spPr bwMode="auto">
            <a:xfrm flipV="1">
              <a:off x="6934199" y="3200400"/>
              <a:ext cx="1676401" cy="2818967"/>
            </a:xfrm>
            <a:prstGeom prst="bentConnector2">
              <a:avLst/>
            </a:prstGeom>
            <a:ln>
              <a:prstDash val="sysDash"/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8" name="ตัวเชื่อมต่อตรง 117"/>
            <p:cNvCxnSpPr>
              <a:stCxn id="3" idx="3"/>
            </p:cNvCxnSpPr>
            <p:nvPr/>
          </p:nvCxnSpPr>
          <p:spPr bwMode="auto">
            <a:xfrm>
              <a:off x="1447800" y="3425536"/>
              <a:ext cx="228600" cy="158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รูปร่าง 69"/>
            <p:cNvCxnSpPr>
              <a:stCxn id="21" idx="3"/>
            </p:cNvCxnSpPr>
            <p:nvPr/>
          </p:nvCxnSpPr>
          <p:spPr bwMode="auto">
            <a:xfrm flipV="1">
              <a:off x="6934199" y="2000240"/>
              <a:ext cx="495321" cy="3409527"/>
            </a:xfrm>
            <a:prstGeom prst="bentConnector2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ลูกศรเชื่อมต่อแบบตรง 75"/>
            <p:cNvCxnSpPr/>
            <p:nvPr/>
          </p:nvCxnSpPr>
          <p:spPr bwMode="auto">
            <a:xfrm rot="10800000">
              <a:off x="6500826" y="2000240"/>
              <a:ext cx="928694" cy="158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ตัวเชื่อมต่อตรง 85"/>
            <p:cNvCxnSpPr/>
            <p:nvPr/>
          </p:nvCxnSpPr>
          <p:spPr bwMode="auto">
            <a:xfrm>
              <a:off x="3359218" y="2714620"/>
              <a:ext cx="21265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67" name="Picture 66" descr="ไฟ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21157125">
              <a:off x="319439" y="1544931"/>
              <a:ext cx="1008748" cy="112241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sp>
        <p:nvSpPr>
          <p:cNvPr id="150" name="สี่เหลี่ยมผืนผ้ามุมมน 5"/>
          <p:cNvSpPr/>
          <p:nvPr/>
        </p:nvSpPr>
        <p:spPr bwMode="auto">
          <a:xfrm>
            <a:off x="3635896" y="623067"/>
            <a:ext cx="1224136" cy="789709"/>
          </a:xfrm>
          <a:prstGeom prst="roundRect">
            <a:avLst/>
          </a:prstGeom>
          <a:solidFill>
            <a:srgbClr val="CCFF99"/>
          </a:solidFill>
          <a:ln>
            <a:solidFill>
              <a:srgbClr val="008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สั่งให้แก้ไข</a:t>
            </a:r>
            <a:r>
              <a:rPr kumimoji="0" lang="th-TH" sz="1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/เปลี่ยนแปลง /เพิ่มเติม /ตัดทอน</a:t>
            </a:r>
            <a:endParaRPr kumimoji="0" lang="th-TH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1" name="สี่เหลี่ยมผืนผ้ามุมมน 10"/>
          <p:cNvSpPr/>
          <p:nvPr/>
        </p:nvSpPr>
        <p:spPr bwMode="auto">
          <a:xfrm>
            <a:off x="5076056" y="620688"/>
            <a:ext cx="1440160" cy="792087"/>
          </a:xfrm>
          <a:prstGeom prst="roundRect">
            <a:avLst/>
          </a:prstGeom>
          <a:solidFill>
            <a:srgbClr val="CCFF99"/>
          </a:solidFill>
          <a:ln>
            <a:solidFill>
              <a:srgbClr val="008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1400" b="1" dirty="0" smtClean="0">
                <a:cs typeface="+mn-cs"/>
              </a:rPr>
              <a:t>รายงานหัวหน้าหน่วยงานของรัฐ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1400" b="1" u="sng" dirty="0" smtClean="0">
                <a:cs typeface="+mn-cs"/>
              </a:rPr>
              <a:t>เพื่อทราบหรือสั่งการ</a:t>
            </a:r>
            <a:endParaRPr kumimoji="0" lang="th-TH" sz="1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+mn-cs"/>
            </a:endParaRPr>
          </a:p>
        </p:txBody>
      </p:sp>
      <p:cxnSp>
        <p:nvCxnSpPr>
          <p:cNvPr id="154" name="ลูกศรเชื่อมต่อแบบตรง 25"/>
          <p:cNvCxnSpPr/>
          <p:nvPr/>
        </p:nvCxnSpPr>
        <p:spPr bwMode="auto">
          <a:xfrm>
            <a:off x="1691680" y="980728"/>
            <a:ext cx="228600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7" name="ลูกศรเชื่อมต่อแบบตรง 25"/>
          <p:cNvCxnSpPr/>
          <p:nvPr/>
        </p:nvCxnSpPr>
        <p:spPr bwMode="auto">
          <a:xfrm>
            <a:off x="3347864" y="980728"/>
            <a:ext cx="300608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3" name="Rectangle 162"/>
          <p:cNvSpPr/>
          <p:nvPr/>
        </p:nvSpPr>
        <p:spPr>
          <a:xfrm>
            <a:off x="6710014" y="4293096"/>
            <a:ext cx="16001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th-TH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แจ้งให้แก้ไขโดยเร็ว</a:t>
            </a:r>
          </a:p>
        </p:txBody>
      </p:sp>
      <p:cxnSp>
        <p:nvCxnSpPr>
          <p:cNvPr id="168" name="ลูกศรเชื่อมต่อแบบตรง 25"/>
          <p:cNvCxnSpPr/>
          <p:nvPr/>
        </p:nvCxnSpPr>
        <p:spPr bwMode="auto">
          <a:xfrm>
            <a:off x="1691680" y="2780928"/>
            <a:ext cx="228600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9" name="Rectangle 168"/>
          <p:cNvSpPr/>
          <p:nvPr/>
        </p:nvSpPr>
        <p:spPr>
          <a:xfrm>
            <a:off x="683568" y="44624"/>
            <a:ext cx="5400600" cy="620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en-US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Work flow </a:t>
            </a:r>
            <a:r>
              <a:rPr lang="th-TH" sz="2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การตรวจรับงานจ้างออกแบบหรือควบคุมงาน</a:t>
            </a:r>
            <a:endParaRPr lang="th-TH" sz="24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322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ตรวจด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467542" y="3573016"/>
            <a:ext cx="3168354" cy="3013942"/>
          </a:xfrm>
          <a:prstGeom prst="rect">
            <a:avLst/>
          </a:prstGeom>
        </p:spPr>
      </p:pic>
      <p:sp>
        <p:nvSpPr>
          <p:cNvPr id="3" name="สี่เหลี่ยมผืนผ้ามุมมน 2"/>
          <p:cNvSpPr/>
          <p:nvPr/>
        </p:nvSpPr>
        <p:spPr>
          <a:xfrm>
            <a:off x="3491880" y="4149080"/>
            <a:ext cx="5472608" cy="19442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213" indent="4763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หน้าที่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รับผิดชอบดูแลบำรุงรักษาและตรวจสอบความชำรุดบกพร่อง ของพัสดุนั้น 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ในกรณีดังนี้</a:t>
            </a:r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marL="712788" indent="-269875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ไม่</a:t>
            </a:r>
            <a:r>
              <a:rPr lang="th-TH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มีผู้ครอบครอง</a:t>
            </a:r>
            <a:r>
              <a:rPr lang="th-TH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พัสดุ หรือ</a:t>
            </a:r>
          </a:p>
          <a:p>
            <a:pPr marL="712788" indent="-269875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มี</a:t>
            </a:r>
            <a:r>
              <a:rPr lang="th-TH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หลายหน่วยงานครอบครอง </a:t>
            </a: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683568" y="1124744"/>
            <a:ext cx="8352928" cy="129614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ภายหลัง</a:t>
            </a: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จากสิ้นสุด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สัญญา และอยู่ในระหว่างระยะเวลา</a:t>
            </a:r>
          </a:p>
          <a:p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รับประกัน</a:t>
            </a: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ความชำรุดบกพร่อง</a:t>
            </a:r>
            <a:endParaRPr lang="th-TH" sz="3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" name="สี่เหลี่ยมผืนผ้ามุมมน 1"/>
          <p:cNvSpPr/>
          <p:nvPr/>
        </p:nvSpPr>
        <p:spPr>
          <a:xfrm>
            <a:off x="467544" y="2204864"/>
            <a:ext cx="3168352" cy="172819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ให้หัวหน้า</a:t>
            </a:r>
            <a:r>
              <a:rPr lang="th-TH" sz="3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หน่วยงาน              ผู้</a:t>
            </a:r>
            <a:r>
              <a:rPr lang="th-TH" sz="3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ครอบครองพัสดุ </a:t>
            </a:r>
            <a:endParaRPr lang="th-TH" sz="3200" b="1" dirty="0" smtClean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3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sz="3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ผู้ที่ได้รับมอบหมาย </a:t>
            </a:r>
            <a:endParaRPr lang="th-TH" sz="32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3779912" y="2348880"/>
            <a:ext cx="5112568" cy="144016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3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มีหน้าที่รับผิดชอบ</a:t>
            </a:r>
            <a:r>
              <a:rPr lang="th-TH" sz="3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ดูแล บำรุงรักษาและตรวจสอบความชำรุดบกพร่องของพัสดุ </a:t>
            </a: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467544" y="4221088"/>
            <a:ext cx="3168352" cy="1872208"/>
          </a:xfrm>
          <a:prstGeom prst="roundRect">
            <a:avLst/>
          </a:prstGeom>
          <a:noFill/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หัวหน้า</a:t>
            </a:r>
            <a:r>
              <a:rPr 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เจ้าหน้าที่ </a:t>
            </a:r>
            <a:endParaRPr lang="th-TH" sz="36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94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มุมมน 2"/>
          <p:cNvSpPr/>
          <p:nvPr/>
        </p:nvSpPr>
        <p:spPr>
          <a:xfrm>
            <a:off x="539552" y="266348"/>
            <a:ext cx="8208912" cy="858396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4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การดูแล บำรุงรักษา และตรวจสอบความชำรุดบกพร่องของพัสดุ</a:t>
            </a:r>
            <a:endParaRPr lang="th-TH" sz="34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คำบรรยายภาพแบบวงรี 3"/>
          <p:cNvSpPr/>
          <p:nvPr/>
        </p:nvSpPr>
        <p:spPr>
          <a:xfrm>
            <a:off x="7605456" y="1060716"/>
            <a:ext cx="1215016" cy="1216156"/>
          </a:xfrm>
          <a:prstGeom prst="wedgeEllipseCallout">
            <a:avLst>
              <a:gd name="adj1" fmla="val -48182"/>
              <a:gd name="adj2" fmla="val -6002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184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2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26234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ซ่อม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52992" y="4437112"/>
            <a:ext cx="2259900" cy="172819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95</a:t>
            </a:fld>
            <a:endParaRPr lang="th-TH"/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539552" y="266348"/>
            <a:ext cx="8208912" cy="858396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การดูแล บำรุงรักษา และตรวจสอบความชำรุดบกพร่องของพัสดุ</a:t>
            </a:r>
            <a:endParaRPr lang="th-TH" sz="32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คำบรรยายภาพแบบวงรี 3"/>
          <p:cNvSpPr/>
          <p:nvPr/>
        </p:nvSpPr>
        <p:spPr>
          <a:xfrm>
            <a:off x="260640" y="916700"/>
            <a:ext cx="1143008" cy="1144148"/>
          </a:xfrm>
          <a:prstGeom prst="wedgeEllipseCallout">
            <a:avLst>
              <a:gd name="adj1" fmla="val 59922"/>
              <a:gd name="adj2" fmla="val 3241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185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71600" y="1484784"/>
            <a:ext cx="77768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       ในกรณีที่ปรากฏความชำรุดบกพร่องของพัสดุภายในระยะเวลาของการประกันความชำรุดบกพร่องตามสัญญา ให้ผู้มีหน้าที่รับผิดชอบตามข้อ 184 รีบรายงานหัวหน้าหน่วยงานของรัฐ เพื่อแจ้งให้ผู้ขายหรือผู้รับจ้างดำเนินการแก้ไขหรือซ่อมแซมทันที พร้อมทั้งแจ้งให้ผู้ค้ำประกัน (ถ้ามี) ทราบด้วย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27584" y="3789040"/>
            <a:ext cx="7632848" cy="2246769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เมื่อได้ดำเนินการตามข้อ 184 แล้ว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กรณีที่สัญญาจะครบกำหนดรับประกันความชำรุดบกพร่อง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ให้หน่วยงานของรัฐพิจารณาถึงความชำรุดบกพร่อง</a:t>
            </a:r>
          </a:p>
          <a:p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ของพัสดุเพื่อป้องกันความเสียหาย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จากนั้นให้คืนหลักประกันสัญญาต่อไป</a:t>
            </a:r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6588224" y="3212976"/>
            <a:ext cx="1224136" cy="1152128"/>
          </a:xfrm>
          <a:prstGeom prst="wedgeEllipseCallout">
            <a:avLst>
              <a:gd name="adj1" fmla="val -54728"/>
              <a:gd name="adj2" fmla="val 39557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186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96</a:t>
            </a:fld>
            <a:endParaRPr lang="th-TH"/>
          </a:p>
        </p:txBody>
      </p:sp>
      <p:grpSp>
        <p:nvGrpSpPr>
          <p:cNvPr id="3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รูปภาพ 10" descr="คืนหลัก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6371" y="764704"/>
            <a:ext cx="8332093" cy="3544592"/>
          </a:xfrm>
          <a:prstGeom prst="rect">
            <a:avLst/>
          </a:prstGeom>
        </p:spPr>
      </p:pic>
      <p:pic>
        <p:nvPicPr>
          <p:cNvPr id="12" name="รูปภาพ 11" descr="คืนหลัก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2272" y="4365104"/>
            <a:ext cx="8314184" cy="1900652"/>
          </a:xfrm>
          <a:prstGeom prst="rect">
            <a:avLst/>
          </a:prstGeom>
        </p:spPr>
      </p:pic>
      <p:sp>
        <p:nvSpPr>
          <p:cNvPr id="13" name="Rectangle 10"/>
          <p:cNvSpPr/>
          <p:nvPr/>
        </p:nvSpPr>
        <p:spPr>
          <a:xfrm>
            <a:off x="395536" y="188640"/>
            <a:ext cx="8352928" cy="576064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แนวทางปฏิบัติเพิ่มเติมเกี่ยวกับการตรวจสอบความชำรุดบกพร่อง ก่อนคืนหลักประกันสัญญา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97</a:t>
            </a:fld>
            <a:endParaRPr lang="th-TH"/>
          </a:p>
        </p:txBody>
      </p:sp>
      <p:grpSp>
        <p:nvGrpSpPr>
          <p:cNvPr id="3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95536" y="188640"/>
            <a:ext cx="8352928" cy="576064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แนวทางปฏิบัติเพิ่มเติมเกี่ยวกับการตรวจสอบความชำรุดบกพร่อง ก่อนคืนหลักประกันสัญญา</a:t>
            </a:r>
          </a:p>
        </p:txBody>
      </p:sp>
      <p:pic>
        <p:nvPicPr>
          <p:cNvPr id="12" name="รูปภาพ 11" descr="คืนหลัก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949936"/>
            <a:ext cx="8007424" cy="2420426"/>
          </a:xfrm>
          <a:prstGeom prst="rect">
            <a:avLst/>
          </a:prstGeom>
        </p:spPr>
      </p:pic>
      <p:pic>
        <p:nvPicPr>
          <p:cNvPr id="13" name="รูปภาพ 12" descr="คืนหลัก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5967" y="3356992"/>
            <a:ext cx="8070489" cy="2808312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รูปภาพ 13" descr="ว1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0"/>
            <a:ext cx="6552728" cy="6453336"/>
          </a:xfrm>
          <a:prstGeom prst="rect">
            <a:avLst/>
          </a:prstGeom>
        </p:spPr>
      </p:pic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98</a:t>
            </a:fld>
            <a:endParaRPr lang="th-TH"/>
          </a:p>
        </p:txBody>
      </p:sp>
      <p:grpSp>
        <p:nvGrpSpPr>
          <p:cNvPr id="3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179512" y="116632"/>
            <a:ext cx="1944216" cy="6264696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แนวทางปฏิบัติเกี่ยวกับ</a:t>
            </a:r>
          </a:p>
          <a:p>
            <a:pPr algn="ctr">
              <a:lnSpc>
                <a:spcPct val="150000"/>
              </a:lnSpc>
            </a:pPr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การใช้สิทธิ</a:t>
            </a:r>
          </a:p>
          <a:p>
            <a:pPr algn="ctr">
              <a:lnSpc>
                <a:spcPct val="150000"/>
              </a:lnSpc>
            </a:pPr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ตามสัญญาจ้าง กรณีมีการโอนสิทธิเรียกร้อง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1147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>
            <a:off x="1439652" y="-927484"/>
            <a:ext cx="6264696" cy="8352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1772816"/>
            <a:ext cx="7772400" cy="1296144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sz="48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การประเมินผล</a:t>
            </a:r>
            <a:br>
              <a:rPr lang="th-TH" sz="48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48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การปฏิบัติงานของผู้ประกอบการ</a:t>
            </a:r>
            <a:endParaRPr lang="th-TH" sz="4800" b="1" dirty="0" smtClean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179512" y="260648"/>
            <a:ext cx="8784976" cy="6336703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67744" y="4293096"/>
            <a:ext cx="483177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พ.ร.บ. มาตรา </a:t>
            </a:r>
            <a:r>
              <a:rPr lang="en-US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106</a:t>
            </a:r>
            <a:r>
              <a:rPr lang="th-TH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–</a:t>
            </a:r>
            <a:r>
              <a:rPr lang="en-US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108</a:t>
            </a:r>
            <a:endParaRPr lang="th-TH" sz="4400" dirty="0"/>
          </a:p>
        </p:txBody>
      </p:sp>
      <p:sp>
        <p:nvSpPr>
          <p:cNvPr id="6" name="Rectangle 5"/>
          <p:cNvSpPr/>
          <p:nvPr/>
        </p:nvSpPr>
        <p:spPr>
          <a:xfrm>
            <a:off x="2340786" y="4869160"/>
            <a:ext cx="467948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ระเบียบฯ ข้อ </a:t>
            </a:r>
            <a:r>
              <a:rPr lang="en-US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190</a:t>
            </a:r>
            <a:r>
              <a:rPr lang="th-TH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–</a:t>
            </a:r>
            <a:r>
              <a:rPr lang="en-US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191</a:t>
            </a:r>
            <a:endParaRPr lang="th-TH" sz="4400" dirty="0"/>
          </a:p>
        </p:txBody>
      </p:sp>
      <p:grpSp>
        <p:nvGrpSpPr>
          <p:cNvPr id="7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33680</TotalTime>
  <Words>10243</Words>
  <Application>Microsoft Office PowerPoint</Application>
  <PresentationFormat>นำเสนอทางหน้าจอ (4:3)</PresentationFormat>
  <Paragraphs>1385</Paragraphs>
  <Slides>110</Slides>
  <Notes>1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110</vt:i4>
      </vt:variant>
    </vt:vector>
  </HeadingPairs>
  <TitlesOfParts>
    <vt:vector size="111" baseType="lpstr">
      <vt:lpstr>ชุดรูปแบบของ Office</vt:lpstr>
      <vt:lpstr>ภาพนิ่ง 1</vt:lpstr>
      <vt:lpstr> พ.ร.บ. หมวด 9 มาตรา 93-99</vt:lpstr>
      <vt:lpstr>การทำสัญญา</vt:lpstr>
      <vt:lpstr>ภาพนิ่ง 4</vt:lpstr>
      <vt:lpstr>ภาพนิ่ง 5</vt:lpstr>
      <vt:lpstr>การทำสัญญา</vt:lpstr>
      <vt:lpstr>ภาพนิ่ง 7</vt:lpstr>
      <vt:lpstr>ภาพนิ่ง 8</vt:lpstr>
      <vt:lpstr>ภาพนิ่ง 9</vt:lpstr>
      <vt:lpstr>ภาพนิ่ง 10</vt:lpstr>
      <vt:lpstr>ภาพนิ่ง 11</vt:lpstr>
      <vt:lpstr>การทำสัญญาของหน่วยงานในต่างประเทศ</vt:lpstr>
      <vt:lpstr>การจ้างช่วง</vt:lpstr>
      <vt:lpstr>การทำข้อตกลงเป็นหนังสือ</vt:lpstr>
      <vt:lpstr>ภาพนิ่ง 15</vt:lpstr>
      <vt:lpstr>ภาพนิ่ง 16</vt:lpstr>
      <vt:lpstr>ภาพนิ่ง 17</vt:lpstr>
      <vt:lpstr>ภาพนิ่ง 18</vt:lpstr>
      <vt:lpstr>ภาพนิ่ง 19</vt:lpstr>
      <vt:lpstr>ภาพนิ่ง 20</vt:lpstr>
      <vt:lpstr>ภาพนิ่ง 21</vt:lpstr>
      <vt:lpstr>ภาพนิ่ง 22</vt:lpstr>
      <vt:lpstr>ภาพนิ่ง 23</vt:lpstr>
      <vt:lpstr>ภาพนิ่ง 24</vt:lpstr>
      <vt:lpstr>ภาพนิ่ง 25</vt:lpstr>
      <vt:lpstr>ภาพนิ่ง 26</vt:lpstr>
      <vt:lpstr>ภาพนิ่ง 27</vt:lpstr>
      <vt:lpstr>ภาพนิ่ง 28</vt:lpstr>
      <vt:lpstr>ภาพนิ่ง 29</vt:lpstr>
      <vt:lpstr>ภาพนิ่ง 30</vt:lpstr>
      <vt:lpstr>ภาพนิ่ง 31</vt:lpstr>
      <vt:lpstr>ภาพนิ่ง 32</vt:lpstr>
      <vt:lpstr>ภาพนิ่ง 33</vt:lpstr>
      <vt:lpstr>การแก้ไขสัญญา</vt:lpstr>
      <vt:lpstr>การแก้ไขสัญญา</vt:lpstr>
      <vt:lpstr>ภาพนิ่ง 36</vt:lpstr>
      <vt:lpstr>ภาพนิ่ง 37</vt:lpstr>
      <vt:lpstr>ภาพนิ่ง 38</vt:lpstr>
      <vt:lpstr>ภาพนิ่ง 39</vt:lpstr>
      <vt:lpstr>ภาพนิ่ง 40</vt:lpstr>
      <vt:lpstr>การเผยแพร่สาระสำคัญของสัญญาที่แก้ไข</vt:lpstr>
      <vt:lpstr> พ.ร.บ. หมวด 10 ม.100-105</vt:lpstr>
      <vt:lpstr>การบริหารสัญญาและการตรวจรับพัสดุ</vt:lpstr>
      <vt:lpstr>การงด ลดค่าปรับ การขยายเวลา</vt:lpstr>
      <vt:lpstr>ภาพนิ่ง 45</vt:lpstr>
      <vt:lpstr>ภาพนิ่ง 46</vt:lpstr>
      <vt:lpstr>ภาพนิ่ง 47</vt:lpstr>
      <vt:lpstr>ภาพนิ่ง 48</vt:lpstr>
      <vt:lpstr>ภาพนิ่ง 49</vt:lpstr>
      <vt:lpstr>ภาพนิ่ง 50</vt:lpstr>
      <vt:lpstr>ภาพนิ่ง 51</vt:lpstr>
      <vt:lpstr>ภาพนิ่ง 52</vt:lpstr>
      <vt:lpstr>ภาพนิ่ง 53</vt:lpstr>
      <vt:lpstr>การบอกเลิกสัญญา</vt:lpstr>
      <vt:lpstr>ภาพนิ่ง 55</vt:lpstr>
      <vt:lpstr>ภาพนิ่ง 56</vt:lpstr>
      <vt:lpstr>ภาพนิ่ง 57</vt:lpstr>
      <vt:lpstr>ภาพนิ่ง 58</vt:lpstr>
      <vt:lpstr>ภาพนิ่ง 59</vt:lpstr>
      <vt:lpstr>ภาพนิ่ง 60</vt:lpstr>
      <vt:lpstr>ภาพนิ่ง 61</vt:lpstr>
      <vt:lpstr>ภาพนิ่ง 62</vt:lpstr>
      <vt:lpstr>ภาพนิ่ง 63</vt:lpstr>
      <vt:lpstr>ภาพนิ่ง 64</vt:lpstr>
      <vt:lpstr>ภาพนิ่ง 65</vt:lpstr>
      <vt:lpstr>ภาพนิ่ง 66</vt:lpstr>
      <vt:lpstr>ภาพนิ่ง 67</vt:lpstr>
      <vt:lpstr>การตรวจรับพัสดุ</vt:lpstr>
      <vt:lpstr>การแต่งตั้งคณะกรรมการ ตรวจรับพัสดุ</vt:lpstr>
      <vt:lpstr>ภาพนิ่ง 70</vt:lpstr>
      <vt:lpstr>ภาพนิ่ง 71</vt:lpstr>
      <vt:lpstr>ภาพนิ่ง 72</vt:lpstr>
      <vt:lpstr>ภาพนิ่ง 73</vt:lpstr>
      <vt:lpstr>ภาพนิ่ง 74</vt:lpstr>
      <vt:lpstr>ภาพนิ่ง 75</vt:lpstr>
      <vt:lpstr>ภาพนิ่ง 76</vt:lpstr>
      <vt:lpstr>ภาพนิ่ง 77</vt:lpstr>
      <vt:lpstr>ภาพนิ่ง 78</vt:lpstr>
      <vt:lpstr>การบริหารสัญญาและการตรวจรับพัสดุ </vt:lpstr>
      <vt:lpstr>ภาพนิ่ง 80</vt:lpstr>
      <vt:lpstr>ภาพนิ่ง 81</vt:lpstr>
      <vt:lpstr>ภาพนิ่ง 82</vt:lpstr>
      <vt:lpstr>ภาพนิ่ง 83</vt:lpstr>
      <vt:lpstr>ภาพนิ่ง 84</vt:lpstr>
      <vt:lpstr>ภาพนิ่ง 85</vt:lpstr>
      <vt:lpstr>ภาพนิ่ง 86</vt:lpstr>
      <vt:lpstr>ภาพนิ่ง 87</vt:lpstr>
      <vt:lpstr>ภาพนิ่ง 88</vt:lpstr>
      <vt:lpstr>ภาพนิ่ง 89</vt:lpstr>
      <vt:lpstr>ภาพนิ่ง 90</vt:lpstr>
      <vt:lpstr>ภาพนิ่ง 91</vt:lpstr>
      <vt:lpstr>ภาพนิ่ง 92</vt:lpstr>
      <vt:lpstr>ภาพนิ่ง 93</vt:lpstr>
      <vt:lpstr>ภาพนิ่ง 94</vt:lpstr>
      <vt:lpstr>ภาพนิ่ง 95</vt:lpstr>
      <vt:lpstr>ภาพนิ่ง 96</vt:lpstr>
      <vt:lpstr>ภาพนิ่ง 97</vt:lpstr>
      <vt:lpstr>ภาพนิ่ง 98</vt:lpstr>
      <vt:lpstr>การประเมินผล การปฏิบัติงานของผู้ประกอบการ</vt:lpstr>
      <vt:lpstr>การประเมินผลการปฏิบัติงาน ของผู้ประกอบการ</vt:lpstr>
      <vt:lpstr>ภาพนิ่ง 101</vt:lpstr>
      <vt:lpstr>ภาพนิ่ง 102</vt:lpstr>
      <vt:lpstr>ภาพนิ่ง 103</vt:lpstr>
      <vt:lpstr>ภาพนิ่ง 104</vt:lpstr>
      <vt:lpstr>หลักเกณฑ์การพิจารณาคัดเลือกข้อเสนอ</vt:lpstr>
      <vt:lpstr>ภาพนิ่ง 106</vt:lpstr>
      <vt:lpstr>ภาพนิ่ง 107</vt:lpstr>
      <vt:lpstr>ภาพนิ่ง 108</vt:lpstr>
      <vt:lpstr>ภาพนิ่ง 109</vt:lpstr>
      <vt:lpstr>ภาพนิ่ง 110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โครงการพัฒนาศักยภาพการปฏิบัติงานพัสดุของบุคลากรในสังกัด  วิทยาลัยเทคโนโลยีทางการแพทย์และสาธารณสุข กาญจนาภิเษก  วิชา “การบริหารงานพัสดุอย่างมีประสิทธิภาพ”   บรรยายโดย อาจารย์ รวีวัลย์ แสงจันทร์ อดีต ผู้อำนวยการกลุ่มงานระเบียบว่าด้วยการพัสดุ   กรรมการและผู้ช่วยเลขานุการ กวพ. กวพอ.  และผู้อำนวยการเฉพาะด้านวิชาการคลังสูง(คลังจังหวัดเชียงราย) กรมบัญชีกลาง  โทร. ๐๘๑-๙๙๔ ๙๒๔๕  สืบหาข้อมูลเพิ่มเติมได้ที่ ศูนย์ข้อมูลจัดซื้อจัดจ้าง www.gprocurement.go.th)  (สงวนลิขสิทธิ์)</dc:title>
  <dc:creator>User</dc:creator>
  <cp:lastModifiedBy>natchanon.s</cp:lastModifiedBy>
  <cp:revision>2668</cp:revision>
  <dcterms:created xsi:type="dcterms:W3CDTF">2016-06-09T14:32:02Z</dcterms:created>
  <dcterms:modified xsi:type="dcterms:W3CDTF">2019-04-22T03:09:02Z</dcterms:modified>
</cp:coreProperties>
</file>