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5"/>
  </p:notesMasterIdLst>
  <p:sldIdLst>
    <p:sldId id="256" r:id="rId2"/>
    <p:sldId id="266" r:id="rId3"/>
    <p:sldId id="260" r:id="rId4"/>
    <p:sldId id="268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83" autoAdjust="0"/>
    <p:restoredTop sz="94606" autoAdjust="0"/>
  </p:normalViewPr>
  <p:slideViewPr>
    <p:cSldViewPr>
      <p:cViewPr varScale="1">
        <p:scale>
          <a:sx n="111" d="100"/>
          <a:sy n="111" d="100"/>
        </p:scale>
        <p:origin x="-1185" y="-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DF45-5B74-4D57-BD4B-2485B982583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8F2AE-4F8E-4642-854B-CE71330D2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674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8F2AE-4F8E-4642-854B-CE71330D22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1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6C761-9663-44DE-9FBB-3B157A658F7A}" type="slidenum">
              <a:rPr lang="th-TH" smtClean="0"/>
              <a:t>10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5349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6C761-9663-44DE-9FBB-3B157A658F7A}" type="slidenum">
              <a:rPr lang="th-TH" smtClean="0"/>
              <a:t>11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5349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6C761-9663-44DE-9FBB-3B157A658F7A}" type="slidenum">
              <a:rPr lang="th-TH" smtClean="0"/>
              <a:t>12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5349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9158808" cy="764704"/>
          </a:xfrm>
          <a:solidFill>
            <a:schemeClr val="tx2"/>
          </a:solidFill>
          <a:effectLst/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ngsanaUPC" panose="02020603050405020304" pitchFamily="18" charset="-34"/>
                <a:cs typeface="+mj-cs"/>
              </a:defRPr>
            </a:lvl1pPr>
          </a:lstStyle>
          <a:p>
            <a:r>
              <a:rPr lang="th-TH" dirty="0"/>
              <a:t>คลิกเพื่อแก้ไขลักษณะชื่อเรื่องต้นแบบ</a:t>
            </a:r>
          </a:p>
        </p:txBody>
      </p:sp>
      <p:sp>
        <p:nvSpPr>
          <p:cNvPr id="8" name="ตัวแทนเนื้อหา 2"/>
          <p:cNvSpPr>
            <a:spLocks noGrp="1"/>
          </p:cNvSpPr>
          <p:nvPr>
            <p:ph idx="1"/>
          </p:nvPr>
        </p:nvSpPr>
        <p:spPr>
          <a:xfrm>
            <a:off x="0" y="836712"/>
            <a:ext cx="9108504" cy="5544616"/>
          </a:xfrm>
        </p:spPr>
        <p:txBody>
          <a:bodyPr/>
          <a:lstStyle>
            <a:lvl1pPr>
              <a:defRPr>
                <a:latin typeface="AngsanaUPC" panose="02020603050405020304" pitchFamily="18" charset="-34"/>
                <a:cs typeface="AngsanaUPC" panose="02020603050405020304" pitchFamily="18" charset="-34"/>
              </a:defRPr>
            </a:lvl1pPr>
            <a:lvl2pPr>
              <a:defRPr>
                <a:latin typeface="AngsanaUPC" panose="02020603050405020304" pitchFamily="18" charset="-34"/>
                <a:cs typeface="AngsanaUPC" panose="02020603050405020304" pitchFamily="18" charset="-34"/>
              </a:defRPr>
            </a:lvl2pPr>
            <a:lvl3pPr>
              <a:defRPr>
                <a:latin typeface="AngsanaUPC" panose="02020603050405020304" pitchFamily="18" charset="-34"/>
                <a:cs typeface="AngsanaUPC" panose="02020603050405020304" pitchFamily="18" charset="-34"/>
              </a:defRPr>
            </a:lvl3pPr>
            <a:lvl4pPr>
              <a:defRPr>
                <a:latin typeface="AngsanaUPC" panose="02020603050405020304" pitchFamily="18" charset="-34"/>
                <a:cs typeface="AngsanaUPC" panose="02020603050405020304" pitchFamily="18" charset="-34"/>
              </a:defRPr>
            </a:lvl4pPr>
            <a:lvl5pPr>
              <a:defRPr>
                <a:latin typeface="AngsanaUPC" panose="02020603050405020304" pitchFamily="18" charset="-34"/>
                <a:cs typeface="AngsanaUPC" panose="02020603050405020304" pitchFamily="18" charset="-34"/>
              </a:defRPr>
            </a:lvl5pPr>
          </a:lstStyle>
          <a:p>
            <a:pPr lvl="0"/>
            <a:r>
              <a:rPr lang="th-TH" dirty="0"/>
              <a:t>คลิกเพื่อแก้ไขลักษณะของข้อความต้นแบบ</a:t>
            </a:r>
          </a:p>
          <a:p>
            <a:pPr lvl="1"/>
            <a:r>
              <a:rPr lang="th-TH" dirty="0"/>
              <a:t>ระดับที่สอง</a:t>
            </a:r>
          </a:p>
          <a:p>
            <a:pPr lvl="2"/>
            <a:r>
              <a:rPr lang="th-TH" dirty="0"/>
              <a:t>ระดับที่สาม</a:t>
            </a:r>
          </a:p>
          <a:p>
            <a:pPr lvl="3"/>
            <a:r>
              <a:rPr lang="th-TH" dirty="0"/>
              <a:t>ระดับที่สี่</a:t>
            </a:r>
          </a:p>
          <a:p>
            <a:pPr lvl="4"/>
            <a:r>
              <a:rPr lang="th-TH" dirty="0"/>
              <a:t>ระดับที่ห้า</a:t>
            </a:r>
          </a:p>
        </p:txBody>
      </p:sp>
      <p:sp>
        <p:nvSpPr>
          <p:cNvPr id="9" name="ตัวแทน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9144000" cy="404664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defRPr>
            </a:lvl1pPr>
          </a:lstStyle>
          <a:p>
            <a:r>
              <a:rPr lang="th-TH" dirty="0"/>
              <a:t>©มหาวิทยาลัยแม่โจ้ </a:t>
            </a:r>
            <a:r>
              <a:rPr lang="en-US" dirty="0"/>
              <a:t>2561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9448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1D919-2484-4F86-BD00-8C4080D8C623}" type="datetimeFigureOut">
              <a:rPr lang="th-TH" smtClean="0"/>
              <a:t>04/05/61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66CC9-2434-4929-BF94-DECA62FEB4B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16062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dirty="0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1D919-2484-4F86-BD00-8C4080D8C623}" type="datetimeFigureOut">
              <a:rPr lang="th-TH" smtClean="0"/>
              <a:t>04/05/61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66CC9-2434-4929-BF94-DECA62FEB4B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107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1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file:///C:\new%20finance\documents\&#3611;&#3619;&#3633;&#3610;&#3611;&#3619;&#3640;&#3591;&#3610;&#3633;&#3597;&#3594;&#3637;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new%20finance\documents\financeReceiptMJ2-042861040004.pdf" TargetMode="External"/><Relationship Id="rId2" Type="http://schemas.openxmlformats.org/officeDocument/2006/relationships/hyperlink" Target="file:///C:\new%20finance\documents\&#3651;&#3610;&#3609;&#3635;&#3626;&#3656;&#3591;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ancial.mju.ac.th/financeShortMasterDataType.aspx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สี่เหลี่ยมผืนผ้า 35"/>
          <p:cNvSpPr/>
          <p:nvPr/>
        </p:nvSpPr>
        <p:spPr>
          <a:xfrm>
            <a:off x="251520" y="4797152"/>
            <a:ext cx="8712968" cy="1944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dirty="0">
                <a:cs typeface="+mj-cs"/>
              </a:rPr>
              <a:t>โครงสร้างระบบบริหารการเงิน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251520" y="1052736"/>
            <a:ext cx="237626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ระบบการเงินรับ</a:t>
            </a: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467544" y="5877272"/>
            <a:ext cx="237626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ระบบงบประมาณ</a:t>
            </a: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3209892" y="5877272"/>
            <a:ext cx="237626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E-Form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6018204" y="5877272"/>
            <a:ext cx="27363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E-Passbook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3419872" y="1052736"/>
            <a:ext cx="237626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ระบบสินทรัพย์</a:t>
            </a:r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6516216" y="3356992"/>
            <a:ext cx="237626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ระบบพื้นฐาน</a:t>
            </a: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3419872" y="3356992"/>
            <a:ext cx="237626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ระบบบัญชี</a:t>
            </a:r>
          </a:p>
        </p:txBody>
      </p:sp>
      <p:cxnSp>
        <p:nvCxnSpPr>
          <p:cNvPr id="16" name="ตัวเชื่อมต่อหักมุม 15"/>
          <p:cNvCxnSpPr>
            <a:stCxn id="4" idx="2"/>
            <a:endCxn id="11" idx="1"/>
          </p:cNvCxnSpPr>
          <p:nvPr/>
        </p:nvCxnSpPr>
        <p:spPr>
          <a:xfrm rot="16200000" flipH="1">
            <a:off x="1457654" y="1754814"/>
            <a:ext cx="1944216" cy="1980220"/>
          </a:xfrm>
          <a:prstGeom prst="bentConnector2">
            <a:avLst/>
          </a:prstGeom>
          <a:ln w="25400">
            <a:solidFill>
              <a:schemeClr val="tx2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ลูกศรเชื่อมต่อแบบตรง 29"/>
          <p:cNvCxnSpPr>
            <a:stCxn id="5" idx="3"/>
            <a:endCxn id="6" idx="1"/>
          </p:cNvCxnSpPr>
          <p:nvPr/>
        </p:nvCxnSpPr>
        <p:spPr>
          <a:xfrm>
            <a:off x="2843808" y="6237312"/>
            <a:ext cx="366084" cy="0"/>
          </a:xfrm>
          <a:prstGeom prst="straightConnector1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ลูกศรเชื่อมต่อแบบตรง 32"/>
          <p:cNvCxnSpPr>
            <a:stCxn id="6" idx="3"/>
            <a:endCxn id="7" idx="1"/>
          </p:cNvCxnSpPr>
          <p:nvPr/>
        </p:nvCxnSpPr>
        <p:spPr>
          <a:xfrm>
            <a:off x="5586156" y="6237312"/>
            <a:ext cx="432048" cy="0"/>
          </a:xfrm>
          <a:prstGeom prst="straightConnector1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สี่เหลี่ยมผืนผ้า 36"/>
          <p:cNvSpPr/>
          <p:nvPr/>
        </p:nvSpPr>
        <p:spPr>
          <a:xfrm>
            <a:off x="251520" y="4797152"/>
            <a:ext cx="1728192" cy="4294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ระบบเบิกจ่าย</a:t>
            </a:r>
          </a:p>
        </p:txBody>
      </p:sp>
      <p:cxnSp>
        <p:nvCxnSpPr>
          <p:cNvPr id="39" name="ลูกศรเชื่อมต่อแบบตรง 38"/>
          <p:cNvCxnSpPr>
            <a:stCxn id="36" idx="0"/>
            <a:endCxn id="11" idx="2"/>
          </p:cNvCxnSpPr>
          <p:nvPr/>
        </p:nvCxnSpPr>
        <p:spPr>
          <a:xfrm flipV="1">
            <a:off x="4608004" y="4077072"/>
            <a:ext cx="0" cy="720080"/>
          </a:xfrm>
          <a:prstGeom prst="straightConnector1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ลูกศรเชื่อมต่อแบบตรง 41"/>
          <p:cNvCxnSpPr/>
          <p:nvPr/>
        </p:nvCxnSpPr>
        <p:spPr>
          <a:xfrm>
            <a:off x="1259632" y="1772816"/>
            <a:ext cx="0" cy="3024336"/>
          </a:xfrm>
          <a:prstGeom prst="straightConnector1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สี่เหลี่ยมผืนผ้า 42"/>
          <p:cNvSpPr/>
          <p:nvPr/>
        </p:nvSpPr>
        <p:spPr>
          <a:xfrm>
            <a:off x="3209892" y="4941168"/>
            <a:ext cx="2376264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ระบบซื้อจ้าง</a:t>
            </a:r>
          </a:p>
        </p:txBody>
      </p:sp>
      <p:cxnSp>
        <p:nvCxnSpPr>
          <p:cNvPr id="51" name="ตัวเชื่อมต่อหักมุม 50"/>
          <p:cNvCxnSpPr>
            <a:stCxn id="5" idx="0"/>
            <a:endCxn id="43" idx="1"/>
          </p:cNvCxnSpPr>
          <p:nvPr/>
        </p:nvCxnSpPr>
        <p:spPr>
          <a:xfrm rot="5400000" flipH="1" flipV="1">
            <a:off x="2144752" y="4812132"/>
            <a:ext cx="576064" cy="1554216"/>
          </a:xfrm>
          <a:prstGeom prst="bentConnector2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ตัวเชื่อมต่อหักมุม 55"/>
          <p:cNvCxnSpPr>
            <a:stCxn id="43" idx="3"/>
            <a:endCxn id="7" idx="0"/>
          </p:cNvCxnSpPr>
          <p:nvPr/>
        </p:nvCxnSpPr>
        <p:spPr>
          <a:xfrm>
            <a:off x="5586156" y="5301208"/>
            <a:ext cx="1800200" cy="576064"/>
          </a:xfrm>
          <a:prstGeom prst="bentConnector2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ลูกศรเชื่อมต่อแบบตรง 65"/>
          <p:cNvCxnSpPr>
            <a:stCxn id="9" idx="2"/>
            <a:endCxn id="11" idx="0"/>
          </p:cNvCxnSpPr>
          <p:nvPr/>
        </p:nvCxnSpPr>
        <p:spPr>
          <a:xfrm>
            <a:off x="4608004" y="1772816"/>
            <a:ext cx="0" cy="1584176"/>
          </a:xfrm>
          <a:prstGeom prst="straightConnector1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320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/>
              <a:t>ระบบสินทรัพย์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323528" y="913309"/>
            <a:ext cx="2267295" cy="27445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5" name="กลุ่ม 4"/>
          <p:cNvGrpSpPr/>
          <p:nvPr/>
        </p:nvGrpSpPr>
        <p:grpSpPr>
          <a:xfrm>
            <a:off x="323528" y="908720"/>
            <a:ext cx="2267295" cy="580653"/>
            <a:chOff x="144639" y="27545"/>
            <a:chExt cx="1056420" cy="1616605"/>
          </a:xfrm>
        </p:grpSpPr>
        <p:sp>
          <p:nvSpPr>
            <p:cNvPr id="6" name="สี่เหลี่ยมผืนผ้ามุมมน 5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กำหนดข้อมูลพื้นฐาน</a:t>
              </a:r>
            </a:p>
          </p:txBody>
        </p:sp>
      </p:grpSp>
      <p:grpSp>
        <p:nvGrpSpPr>
          <p:cNvPr id="8" name="กลุ่ม 7"/>
          <p:cNvGrpSpPr/>
          <p:nvPr/>
        </p:nvGrpSpPr>
        <p:grpSpPr>
          <a:xfrm>
            <a:off x="395536" y="1412776"/>
            <a:ext cx="2129884" cy="648072"/>
            <a:chOff x="1440783" y="1032893"/>
            <a:chExt cx="1056420" cy="1403350"/>
          </a:xfrm>
        </p:grpSpPr>
        <p:sp>
          <p:nvSpPr>
            <p:cNvPr id="9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ประเภทการได้มาสินทรัพย์</a:t>
              </a:r>
            </a:p>
          </p:txBody>
        </p:sp>
      </p:grpSp>
      <p:grpSp>
        <p:nvGrpSpPr>
          <p:cNvPr id="11" name="กลุ่ม 10"/>
          <p:cNvGrpSpPr/>
          <p:nvPr/>
        </p:nvGrpSpPr>
        <p:grpSpPr>
          <a:xfrm>
            <a:off x="398896" y="2060848"/>
            <a:ext cx="2126677" cy="504056"/>
            <a:chOff x="2808310" y="1032893"/>
            <a:chExt cx="1056420" cy="1403350"/>
          </a:xfrm>
        </p:grpSpPr>
        <p:sp>
          <p:nvSpPr>
            <p:cNvPr id="12" name="สี่เหลี่ยมผืนผ้ามุมมน 11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สี่เหลี่ยมผืนผ้ามุมมน 10"/>
            <p:cNvSpPr/>
            <p:nvPr/>
          </p:nvSpPr>
          <p:spPr>
            <a:xfrm>
              <a:off x="2859880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 err="1">
                  <a:latin typeface="Angsana New" panose="02020603050405020304" pitchFamily="18" charset="-34"/>
                  <a:cs typeface="Angsana New" panose="02020603050405020304" pitchFamily="18" charset="-34"/>
                </a:rPr>
                <a:t>สถานะการ</a:t>
              </a: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ใช้งาน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20" name="สี่เหลี่ยมผืนผ้า 19"/>
          <p:cNvSpPr/>
          <p:nvPr/>
        </p:nvSpPr>
        <p:spPr>
          <a:xfrm>
            <a:off x="3203848" y="913309"/>
            <a:ext cx="2267295" cy="27445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1" name="กลุ่ม 20"/>
          <p:cNvGrpSpPr/>
          <p:nvPr/>
        </p:nvGrpSpPr>
        <p:grpSpPr>
          <a:xfrm>
            <a:off x="3203848" y="908720"/>
            <a:ext cx="2267295" cy="580653"/>
            <a:chOff x="144639" y="27545"/>
            <a:chExt cx="1056420" cy="1616605"/>
          </a:xfrm>
        </p:grpSpPr>
        <p:sp>
          <p:nvSpPr>
            <p:cNvPr id="22" name="สี่เหลี่ยมผืนผ้ามุมมน 21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กำหนดโครงสร้าง</a:t>
              </a:r>
            </a:p>
          </p:txBody>
        </p:sp>
      </p:grpSp>
      <p:grpSp>
        <p:nvGrpSpPr>
          <p:cNvPr id="24" name="กลุ่ม 23"/>
          <p:cNvGrpSpPr/>
          <p:nvPr/>
        </p:nvGrpSpPr>
        <p:grpSpPr>
          <a:xfrm>
            <a:off x="3275856" y="1412776"/>
            <a:ext cx="2129884" cy="648072"/>
            <a:chOff x="1440783" y="1032893"/>
            <a:chExt cx="1056420" cy="1403350"/>
          </a:xfrm>
        </p:grpSpPr>
        <p:sp>
          <p:nvSpPr>
            <p:cNvPr id="25" name="สี่เหลี่ยมผืนผ้ามุมมน 24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โครงสร้างสินทรัพย์</a:t>
              </a:r>
            </a:p>
          </p:txBody>
        </p:sp>
      </p:grpSp>
      <p:grpSp>
        <p:nvGrpSpPr>
          <p:cNvPr id="27" name="กลุ่ม 26"/>
          <p:cNvGrpSpPr/>
          <p:nvPr/>
        </p:nvGrpSpPr>
        <p:grpSpPr>
          <a:xfrm>
            <a:off x="3279216" y="2060848"/>
            <a:ext cx="2126677" cy="648072"/>
            <a:chOff x="2808310" y="1032893"/>
            <a:chExt cx="1056420" cy="1403350"/>
          </a:xfrm>
        </p:grpSpPr>
        <p:sp>
          <p:nvSpPr>
            <p:cNvPr id="28" name="สี่เหลี่ยมผืนผ้ามุมมน 27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สี่เหลี่ยมผืนผ้ามุมมน 10"/>
            <p:cNvSpPr/>
            <p:nvPr/>
          </p:nvSpPr>
          <p:spPr>
            <a:xfrm>
              <a:off x="2859880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โครงสร้างการออกเลขสินทรัพย์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30" name="สี่เหลี่ยมผืนผ้า 29"/>
          <p:cNvSpPr/>
          <p:nvPr/>
        </p:nvSpPr>
        <p:spPr>
          <a:xfrm>
            <a:off x="6156176" y="931832"/>
            <a:ext cx="2267295" cy="54494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31" name="กลุ่ม 30"/>
          <p:cNvGrpSpPr/>
          <p:nvPr/>
        </p:nvGrpSpPr>
        <p:grpSpPr>
          <a:xfrm>
            <a:off x="6156176" y="927243"/>
            <a:ext cx="2267295" cy="580653"/>
            <a:chOff x="144639" y="27545"/>
            <a:chExt cx="1056420" cy="1616605"/>
          </a:xfrm>
        </p:grpSpPr>
        <p:sp>
          <p:nvSpPr>
            <p:cNvPr id="32" name="สี่เหลี่ยมผืนผ้ามุมมน 31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สินทรัพย์</a:t>
              </a:r>
            </a:p>
          </p:txBody>
        </p:sp>
      </p:grpSp>
      <p:grpSp>
        <p:nvGrpSpPr>
          <p:cNvPr id="34" name="กลุ่ม 33"/>
          <p:cNvGrpSpPr/>
          <p:nvPr/>
        </p:nvGrpSpPr>
        <p:grpSpPr>
          <a:xfrm>
            <a:off x="6228184" y="1431299"/>
            <a:ext cx="2129884" cy="648072"/>
            <a:chOff x="1440783" y="1032893"/>
            <a:chExt cx="1056420" cy="1403350"/>
          </a:xfrm>
        </p:grpSpPr>
        <p:sp>
          <p:nvSpPr>
            <p:cNvPr id="35" name="สี่เหลี่ยมผืนผ้ามุมมน 34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เพิ่มสินทรัพย์</a:t>
              </a:r>
            </a:p>
          </p:txBody>
        </p:sp>
      </p:grpSp>
      <p:grpSp>
        <p:nvGrpSpPr>
          <p:cNvPr id="37" name="กลุ่ม 36"/>
          <p:cNvGrpSpPr/>
          <p:nvPr/>
        </p:nvGrpSpPr>
        <p:grpSpPr>
          <a:xfrm>
            <a:off x="6231544" y="2079371"/>
            <a:ext cx="2126677" cy="648072"/>
            <a:chOff x="2808310" y="1032893"/>
            <a:chExt cx="1056420" cy="1403350"/>
          </a:xfrm>
        </p:grpSpPr>
        <p:sp>
          <p:nvSpPr>
            <p:cNvPr id="38" name="สี่เหลี่ยมผืนผ้ามุมมน 37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สี่เหลี่ยมผืนผ้ามุมมน 10"/>
            <p:cNvSpPr/>
            <p:nvPr/>
          </p:nvSpPr>
          <p:spPr>
            <a:xfrm>
              <a:off x="2859880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รายการสินทรัพย์</a:t>
              </a:r>
            </a:p>
          </p:txBody>
        </p:sp>
      </p:grpSp>
      <p:grpSp>
        <p:nvGrpSpPr>
          <p:cNvPr id="40" name="กลุ่ม 39"/>
          <p:cNvGrpSpPr/>
          <p:nvPr/>
        </p:nvGrpSpPr>
        <p:grpSpPr>
          <a:xfrm>
            <a:off x="6231544" y="2727443"/>
            <a:ext cx="2126677" cy="648072"/>
            <a:chOff x="2808310" y="1032893"/>
            <a:chExt cx="1056420" cy="1403350"/>
          </a:xfrm>
        </p:grpSpPr>
        <p:sp>
          <p:nvSpPr>
            <p:cNvPr id="41" name="สี่เหลี่ยมผืนผ้ามุมมน 40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สี่เหลี่ยมผืนผ้ามุมมน 10"/>
            <p:cNvSpPr/>
            <p:nvPr/>
          </p:nvSpPr>
          <p:spPr>
            <a:xfrm>
              <a:off x="2859880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ทะเบียนสินทรัพย์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46" name="สี่เหลี่ยมผืนผ้ามุมมน 10"/>
          <p:cNvSpPr/>
          <p:nvPr/>
        </p:nvSpPr>
        <p:spPr>
          <a:xfrm>
            <a:off x="6231544" y="3584382"/>
            <a:ext cx="2153250" cy="17072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ระบบอื่นที่เกี่ยวข้องทะเบียนสินทรัพย์</a:t>
            </a:r>
            <a:endParaRPr lang="en-US" sz="1400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1. </a:t>
            </a:r>
            <a:r>
              <a:rPr lang="th-TH" sz="1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การคำนวณค่าเสื่อมราคา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2. </a:t>
            </a:r>
            <a:r>
              <a:rPr lang="th-TH" sz="1400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พิมพ์ </a:t>
            </a:r>
            <a:r>
              <a:rPr lang="en-US" sz="1400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QR COD</a:t>
            </a:r>
            <a:r>
              <a:rPr lang="en-US" sz="1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 </a:t>
            </a:r>
            <a:endParaRPr lang="th-TH" sz="1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3. </a:t>
            </a:r>
            <a:r>
              <a:rPr lang="th-TH" sz="1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ภาพประกอบ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4. </a:t>
            </a:r>
            <a:r>
              <a:rPr lang="th-TH" sz="1400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แก้ไขข้อมูล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5. </a:t>
            </a:r>
            <a:r>
              <a:rPr lang="th-TH" sz="1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ลบข้อมูล (กรณีที่ป้อนข้อมูลผิด)</a:t>
            </a:r>
            <a:endParaRPr lang="th-TH" sz="1400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55" name="กลุ่ม 54"/>
          <p:cNvGrpSpPr/>
          <p:nvPr/>
        </p:nvGrpSpPr>
        <p:grpSpPr>
          <a:xfrm>
            <a:off x="3314528" y="4544002"/>
            <a:ext cx="2126677" cy="504056"/>
            <a:chOff x="2808310" y="1032893"/>
            <a:chExt cx="1056420" cy="1403350"/>
          </a:xfrm>
        </p:grpSpPr>
        <p:sp>
          <p:nvSpPr>
            <p:cNvPr id="56" name="สี่เหลี่ยมผืนผ้ามุมมน 55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7" name="สี่เหลี่ยมผืนผ้ามุมมน 10"/>
            <p:cNvSpPr/>
            <p:nvPr/>
          </p:nvSpPr>
          <p:spPr>
            <a:xfrm>
              <a:off x="2859880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รายงานสินทรัพย์</a:t>
              </a:r>
              <a:endParaRPr lang="th-TH" sz="2100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58" name="ลูกศรขวา 57"/>
          <p:cNvSpPr/>
          <p:nvPr/>
        </p:nvSpPr>
        <p:spPr>
          <a:xfrm>
            <a:off x="2691788" y="2195246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9" name="ลูกศรขวา 58"/>
          <p:cNvSpPr/>
          <p:nvPr/>
        </p:nvSpPr>
        <p:spPr>
          <a:xfrm>
            <a:off x="5580112" y="2195246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0" name="ลูกศรขวา 59"/>
          <p:cNvSpPr/>
          <p:nvPr/>
        </p:nvSpPr>
        <p:spPr>
          <a:xfrm rot="10800000">
            <a:off x="5580112" y="4598008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0287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/>
              <a:t>ระบบ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E-Passbook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323528" y="947256"/>
            <a:ext cx="2267295" cy="32738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5" name="กลุ่ม 4"/>
          <p:cNvGrpSpPr/>
          <p:nvPr/>
        </p:nvGrpSpPr>
        <p:grpSpPr>
          <a:xfrm>
            <a:off x="323528" y="933872"/>
            <a:ext cx="2267295" cy="580653"/>
            <a:chOff x="144639" y="27545"/>
            <a:chExt cx="1056420" cy="1616605"/>
          </a:xfrm>
        </p:grpSpPr>
        <p:sp>
          <p:nvSpPr>
            <p:cNvPr id="6" name="สี่เหลี่ยมผืนผ้ามุมมน 5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จองฎีกา</a:t>
              </a:r>
            </a:p>
          </p:txBody>
        </p:sp>
      </p:grpSp>
      <p:grpSp>
        <p:nvGrpSpPr>
          <p:cNvPr id="8" name="กลุ่ม 7"/>
          <p:cNvGrpSpPr/>
          <p:nvPr/>
        </p:nvGrpSpPr>
        <p:grpSpPr>
          <a:xfrm>
            <a:off x="395536" y="1437928"/>
            <a:ext cx="2129884" cy="648072"/>
            <a:chOff x="1440783" y="1032893"/>
            <a:chExt cx="1056420" cy="1403350"/>
          </a:xfrm>
        </p:grpSpPr>
        <p:sp>
          <p:nvSpPr>
            <p:cNvPr id="9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จองเลข </a:t>
              </a:r>
              <a:r>
                <a:rPr lang="en-US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E-Passbook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11" name="กลุ่ม 10"/>
          <p:cNvGrpSpPr/>
          <p:nvPr/>
        </p:nvGrpSpPr>
        <p:grpSpPr>
          <a:xfrm>
            <a:off x="393836" y="2104523"/>
            <a:ext cx="2126677" cy="504056"/>
            <a:chOff x="2808310" y="1032893"/>
            <a:chExt cx="1056420" cy="1403350"/>
          </a:xfrm>
        </p:grpSpPr>
        <p:sp>
          <p:nvSpPr>
            <p:cNvPr id="12" name="สี่เหลี่ยมผืนผ้ามุมมน 11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สี่เหลี่ยมผืนผ้ามุมมน 10"/>
            <p:cNvSpPr/>
            <p:nvPr/>
          </p:nvSpPr>
          <p:spPr>
            <a:xfrm>
              <a:off x="2859880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ส่งรายการจองเลข</a:t>
              </a:r>
            </a:p>
          </p:txBody>
        </p:sp>
      </p:grpSp>
      <p:sp>
        <p:nvSpPr>
          <p:cNvPr id="20" name="สี่เหลี่ยมผืนผ้า 19"/>
          <p:cNvSpPr/>
          <p:nvPr/>
        </p:nvSpPr>
        <p:spPr>
          <a:xfrm>
            <a:off x="3203848" y="985317"/>
            <a:ext cx="2267295" cy="32357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1" name="กลุ่ม 20"/>
          <p:cNvGrpSpPr/>
          <p:nvPr/>
        </p:nvGrpSpPr>
        <p:grpSpPr>
          <a:xfrm>
            <a:off x="3203848" y="933872"/>
            <a:ext cx="2267295" cy="580653"/>
            <a:chOff x="144639" y="27545"/>
            <a:chExt cx="1056420" cy="1616605"/>
          </a:xfrm>
        </p:grpSpPr>
        <p:sp>
          <p:nvSpPr>
            <p:cNvPr id="22" name="สี่เหลี่ยมผืนผ้ามุมมน 21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รับงบ</a:t>
              </a:r>
            </a:p>
          </p:txBody>
        </p:sp>
      </p:grpSp>
      <p:grpSp>
        <p:nvGrpSpPr>
          <p:cNvPr id="24" name="กลุ่ม 23"/>
          <p:cNvGrpSpPr/>
          <p:nvPr/>
        </p:nvGrpSpPr>
        <p:grpSpPr>
          <a:xfrm>
            <a:off x="3275856" y="1437928"/>
            <a:ext cx="2129884" cy="648072"/>
            <a:chOff x="1440783" y="1032893"/>
            <a:chExt cx="1056420" cy="1403350"/>
          </a:xfrm>
        </p:grpSpPr>
        <p:sp>
          <p:nvSpPr>
            <p:cNvPr id="25" name="สี่เหลี่ยมผืนผ้ามุมมน 24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รับงบ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27" name="กลุ่ม 26"/>
          <p:cNvGrpSpPr/>
          <p:nvPr/>
        </p:nvGrpSpPr>
        <p:grpSpPr>
          <a:xfrm>
            <a:off x="3274155" y="2113820"/>
            <a:ext cx="2126677" cy="814269"/>
            <a:chOff x="2808310" y="940714"/>
            <a:chExt cx="1056420" cy="1403350"/>
          </a:xfrm>
        </p:grpSpPr>
        <p:sp>
          <p:nvSpPr>
            <p:cNvPr id="28" name="สี่เหลี่ยมผืนผ้ามุมมน 27"/>
            <p:cNvSpPr/>
            <p:nvPr/>
          </p:nvSpPr>
          <p:spPr>
            <a:xfrm>
              <a:off x="2808310" y="940714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สี่เหลี่ยมผืนผ้ามุมมน 10"/>
            <p:cNvSpPr/>
            <p:nvPr/>
          </p:nvSpPr>
          <p:spPr>
            <a:xfrm>
              <a:off x="2859880" y="1008137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ยกเลิกงบ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(กรณีที่ไม่ส่งงบ)</a:t>
              </a:r>
            </a:p>
          </p:txBody>
        </p:sp>
      </p:grpSp>
      <p:sp>
        <p:nvSpPr>
          <p:cNvPr id="58" name="ลูกศรขวา 57"/>
          <p:cNvSpPr/>
          <p:nvPr/>
        </p:nvSpPr>
        <p:spPr>
          <a:xfrm>
            <a:off x="2691788" y="2220398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43" name="กลุ่ม 42"/>
          <p:cNvGrpSpPr/>
          <p:nvPr/>
        </p:nvGrpSpPr>
        <p:grpSpPr>
          <a:xfrm>
            <a:off x="3285623" y="2956356"/>
            <a:ext cx="2126677" cy="1023544"/>
            <a:chOff x="2808310" y="1032893"/>
            <a:chExt cx="1056420" cy="1403350"/>
          </a:xfrm>
        </p:grpSpPr>
        <p:sp>
          <p:nvSpPr>
            <p:cNvPr id="44" name="สี่เหลี่ยมผืนผ้ามุมมน 43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สี่เหลี่ยมผืนผ้ามุมมน 10"/>
            <p:cNvSpPr/>
            <p:nvPr/>
          </p:nvSpPr>
          <p:spPr>
            <a:xfrm>
              <a:off x="2859880" y="1152778"/>
              <a:ext cx="953280" cy="12318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ส่งคืน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(กรณีที่มีข้อมูลผิดพลาด)</a:t>
              </a:r>
            </a:p>
          </p:txBody>
        </p:sp>
      </p:grpSp>
      <p:grpSp>
        <p:nvGrpSpPr>
          <p:cNvPr id="47" name="กลุ่ม 46"/>
          <p:cNvGrpSpPr/>
          <p:nvPr/>
        </p:nvGrpSpPr>
        <p:grpSpPr>
          <a:xfrm>
            <a:off x="410005" y="2634287"/>
            <a:ext cx="2126677" cy="504056"/>
            <a:chOff x="2808310" y="1032893"/>
            <a:chExt cx="1056420" cy="1403350"/>
          </a:xfrm>
        </p:grpSpPr>
        <p:sp>
          <p:nvSpPr>
            <p:cNvPr id="48" name="สี่เหลี่ยมผืนผ้ามุมมน 47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สี่เหลี่ยมผืนผ้ามุมมน 10"/>
            <p:cNvSpPr/>
            <p:nvPr/>
          </p:nvSpPr>
          <p:spPr>
            <a:xfrm>
              <a:off x="2859880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รายการจองฎีกา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50" name="กลุ่ม 49"/>
          <p:cNvGrpSpPr/>
          <p:nvPr/>
        </p:nvGrpSpPr>
        <p:grpSpPr>
          <a:xfrm>
            <a:off x="429099" y="3166120"/>
            <a:ext cx="2126677" cy="504056"/>
            <a:chOff x="2808310" y="1032893"/>
            <a:chExt cx="1056420" cy="1403350"/>
          </a:xfrm>
        </p:grpSpPr>
        <p:sp>
          <p:nvSpPr>
            <p:cNvPr id="51" name="สี่เหลี่ยมผืนผ้ามุมมน 50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สี่เหลี่ยมผืนผ้ามุมมน 10"/>
            <p:cNvSpPr/>
            <p:nvPr/>
          </p:nvSpPr>
          <p:spPr>
            <a:xfrm>
              <a:off x="2859880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ส่งออกเป็น </a:t>
              </a:r>
              <a:r>
                <a:rPr lang="en-US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Excel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53" name="สี่เหลี่ยมผืนผ้า 52"/>
          <p:cNvSpPr/>
          <p:nvPr/>
        </p:nvSpPr>
        <p:spPr>
          <a:xfrm>
            <a:off x="6156176" y="960165"/>
            <a:ext cx="2267295" cy="32609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54" name="กลุ่ม 53"/>
          <p:cNvGrpSpPr/>
          <p:nvPr/>
        </p:nvGrpSpPr>
        <p:grpSpPr>
          <a:xfrm>
            <a:off x="6156176" y="908720"/>
            <a:ext cx="2267295" cy="580653"/>
            <a:chOff x="144639" y="27545"/>
            <a:chExt cx="1056420" cy="1616605"/>
          </a:xfrm>
        </p:grpSpPr>
        <p:sp>
          <p:nvSpPr>
            <p:cNvPr id="61" name="สี่เหลี่ยมผืนผ้ามุมมน 60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2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เตรียมจ่าย (</a:t>
              </a:r>
              <a:r>
                <a:rPr lang="en-US" sz="2100" b="1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PPV)</a:t>
              </a:r>
              <a:endParaRPr lang="th-TH" sz="2100" b="1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63" name="กลุ่ม 62"/>
          <p:cNvGrpSpPr/>
          <p:nvPr/>
        </p:nvGrpSpPr>
        <p:grpSpPr>
          <a:xfrm>
            <a:off x="6228184" y="1412776"/>
            <a:ext cx="2129884" cy="648072"/>
            <a:chOff x="1440783" y="1032893"/>
            <a:chExt cx="1056420" cy="1403350"/>
          </a:xfrm>
        </p:grpSpPr>
        <p:sp>
          <p:nvSpPr>
            <p:cNvPr id="64" name="สี่เหลี่ยมผืนผ้ามุมมน 63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5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บันทึกการเตรียมจ่าย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66" name="กลุ่ม 65"/>
          <p:cNvGrpSpPr/>
          <p:nvPr/>
        </p:nvGrpSpPr>
        <p:grpSpPr>
          <a:xfrm>
            <a:off x="6226483" y="2088668"/>
            <a:ext cx="2126677" cy="589167"/>
            <a:chOff x="2808310" y="940714"/>
            <a:chExt cx="1056420" cy="1403350"/>
          </a:xfrm>
        </p:grpSpPr>
        <p:sp>
          <p:nvSpPr>
            <p:cNvPr id="67" name="สี่เหลี่ยมผืนผ้ามุมมน 66"/>
            <p:cNvSpPr/>
            <p:nvPr/>
          </p:nvSpPr>
          <p:spPr>
            <a:xfrm>
              <a:off x="2808310" y="940714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สี่เหลี่ยมผืนผ้ามุมมน 10"/>
            <p:cNvSpPr/>
            <p:nvPr/>
          </p:nvSpPr>
          <p:spPr>
            <a:xfrm>
              <a:off x="2859880" y="1008137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รายการเตรียมจ่าย</a:t>
              </a:r>
            </a:p>
          </p:txBody>
        </p:sp>
      </p:grpSp>
      <p:grpSp>
        <p:nvGrpSpPr>
          <p:cNvPr id="69" name="กลุ่ม 68"/>
          <p:cNvGrpSpPr/>
          <p:nvPr/>
        </p:nvGrpSpPr>
        <p:grpSpPr>
          <a:xfrm>
            <a:off x="6262318" y="3379783"/>
            <a:ext cx="2126677" cy="664807"/>
            <a:chOff x="2808310" y="1032893"/>
            <a:chExt cx="1056420" cy="1403350"/>
          </a:xfrm>
        </p:grpSpPr>
        <p:sp>
          <p:nvSpPr>
            <p:cNvPr id="70" name="สี่เหลี่ยมผืนผ้ามุมมน 69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" name="สี่เหลี่ยมผืนผ้ามุมมน 10"/>
            <p:cNvSpPr/>
            <p:nvPr/>
          </p:nvSpPr>
          <p:spPr>
            <a:xfrm>
              <a:off x="2859880" y="1152778"/>
              <a:ext cx="953280" cy="12318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ส่งรายการเตรียมจ่าย</a:t>
              </a:r>
            </a:p>
          </p:txBody>
        </p:sp>
      </p:grpSp>
      <p:sp>
        <p:nvSpPr>
          <p:cNvPr id="82" name="สี่เหลี่ยมผืนผ้า 81"/>
          <p:cNvSpPr/>
          <p:nvPr/>
        </p:nvSpPr>
        <p:spPr>
          <a:xfrm>
            <a:off x="6243173" y="4869160"/>
            <a:ext cx="2267295" cy="13681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83" name="กลุ่ม 82"/>
          <p:cNvGrpSpPr/>
          <p:nvPr/>
        </p:nvGrpSpPr>
        <p:grpSpPr>
          <a:xfrm>
            <a:off x="6243173" y="4817714"/>
            <a:ext cx="2267295" cy="580653"/>
            <a:chOff x="144639" y="27545"/>
            <a:chExt cx="1056420" cy="1616605"/>
          </a:xfrm>
        </p:grpSpPr>
        <p:sp>
          <p:nvSpPr>
            <p:cNvPr id="84" name="สี่เหลี่ยมผืนผ้ามุมมน 83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5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รับการเตรียมจ่าย</a:t>
              </a:r>
            </a:p>
          </p:txBody>
        </p:sp>
      </p:grpSp>
      <p:grpSp>
        <p:nvGrpSpPr>
          <p:cNvPr id="86" name="กลุ่ม 85"/>
          <p:cNvGrpSpPr/>
          <p:nvPr/>
        </p:nvGrpSpPr>
        <p:grpSpPr>
          <a:xfrm>
            <a:off x="6315181" y="5321770"/>
            <a:ext cx="2129884" cy="648072"/>
            <a:chOff x="1440783" y="1032893"/>
            <a:chExt cx="1056420" cy="1403350"/>
          </a:xfrm>
        </p:grpSpPr>
        <p:sp>
          <p:nvSpPr>
            <p:cNvPr id="87" name="สี่เหลี่ยมผืนผ้ามุมมน 86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8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บันทึกรับการเตรียมจ่าย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95" name="กลุ่ม 94"/>
          <p:cNvGrpSpPr/>
          <p:nvPr/>
        </p:nvGrpSpPr>
        <p:grpSpPr>
          <a:xfrm>
            <a:off x="6221277" y="2749211"/>
            <a:ext cx="2126677" cy="589167"/>
            <a:chOff x="2808310" y="940714"/>
            <a:chExt cx="1056420" cy="1403350"/>
          </a:xfrm>
        </p:grpSpPr>
        <p:sp>
          <p:nvSpPr>
            <p:cNvPr id="96" name="สี่เหลี่ยมผืนผ้ามุมมน 95"/>
            <p:cNvSpPr/>
            <p:nvPr/>
          </p:nvSpPr>
          <p:spPr>
            <a:xfrm>
              <a:off x="2808310" y="940714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7" name="สี่เหลี่ยมผืนผ้ามุมมน 10"/>
            <p:cNvSpPr/>
            <p:nvPr/>
          </p:nvSpPr>
          <p:spPr>
            <a:xfrm>
              <a:off x="2859880" y="1008137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พิมพ์ใบเบิก</a:t>
              </a:r>
            </a:p>
          </p:txBody>
        </p:sp>
      </p:grpSp>
      <p:sp>
        <p:nvSpPr>
          <p:cNvPr id="105" name="สี่เหลี่ยมผืนผ้า 104"/>
          <p:cNvSpPr/>
          <p:nvPr/>
        </p:nvSpPr>
        <p:spPr>
          <a:xfrm>
            <a:off x="3312817" y="4848598"/>
            <a:ext cx="2267295" cy="18207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06" name="กลุ่ม 105"/>
          <p:cNvGrpSpPr/>
          <p:nvPr/>
        </p:nvGrpSpPr>
        <p:grpSpPr>
          <a:xfrm>
            <a:off x="3312817" y="4797152"/>
            <a:ext cx="2267295" cy="580653"/>
            <a:chOff x="144639" y="27545"/>
            <a:chExt cx="1056420" cy="1616605"/>
          </a:xfrm>
        </p:grpSpPr>
        <p:sp>
          <p:nvSpPr>
            <p:cNvPr id="107" name="สี่เหลี่ยมผืนผ้ามุมมน 106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8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เตรียมจ่าย</a:t>
              </a:r>
            </a:p>
          </p:txBody>
        </p:sp>
      </p:grpSp>
      <p:grpSp>
        <p:nvGrpSpPr>
          <p:cNvPr id="109" name="กลุ่ม 108"/>
          <p:cNvGrpSpPr/>
          <p:nvPr/>
        </p:nvGrpSpPr>
        <p:grpSpPr>
          <a:xfrm>
            <a:off x="3384825" y="5301208"/>
            <a:ext cx="2129884" cy="648072"/>
            <a:chOff x="1440783" y="1032893"/>
            <a:chExt cx="1056420" cy="1403350"/>
          </a:xfrm>
        </p:grpSpPr>
        <p:sp>
          <p:nvSpPr>
            <p:cNvPr id="110" name="สี่เหลี่ยมผืนผ้ามุมมน 109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1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บันทึกการเตรียมจ่าย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112" name="กลุ่ม 111"/>
          <p:cNvGrpSpPr/>
          <p:nvPr/>
        </p:nvGrpSpPr>
        <p:grpSpPr>
          <a:xfrm>
            <a:off x="3384825" y="5982249"/>
            <a:ext cx="2129884" cy="648072"/>
            <a:chOff x="1440783" y="1032893"/>
            <a:chExt cx="1056420" cy="1403350"/>
          </a:xfrm>
        </p:grpSpPr>
        <p:sp>
          <p:nvSpPr>
            <p:cNvPr id="113" name="สี่เหลี่ยมผืนผ้ามุมมน 112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4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รายการเตรียมจ่าย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115" name="สี่เหลี่ยมผืนผ้า 114"/>
          <p:cNvSpPr/>
          <p:nvPr/>
        </p:nvSpPr>
        <p:spPr>
          <a:xfrm>
            <a:off x="434208" y="4848598"/>
            <a:ext cx="2267295" cy="18207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16" name="กลุ่ม 115"/>
          <p:cNvGrpSpPr/>
          <p:nvPr/>
        </p:nvGrpSpPr>
        <p:grpSpPr>
          <a:xfrm>
            <a:off x="434208" y="4797152"/>
            <a:ext cx="2267295" cy="580653"/>
            <a:chOff x="144639" y="27545"/>
            <a:chExt cx="1056420" cy="1616605"/>
          </a:xfrm>
        </p:grpSpPr>
        <p:sp>
          <p:nvSpPr>
            <p:cNvPr id="117" name="สี่เหลี่ยมผืนผ้ามุมมน 116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8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งบเดือน</a:t>
              </a:r>
            </a:p>
          </p:txBody>
        </p:sp>
      </p:grpSp>
      <p:sp>
        <p:nvSpPr>
          <p:cNvPr id="125" name="ลูกศรขวา 124"/>
          <p:cNvSpPr/>
          <p:nvPr/>
        </p:nvSpPr>
        <p:spPr>
          <a:xfrm>
            <a:off x="5580112" y="2322932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6" name="ลูกศรขวา 125"/>
          <p:cNvSpPr/>
          <p:nvPr/>
        </p:nvSpPr>
        <p:spPr>
          <a:xfrm rot="5400000">
            <a:off x="7160796" y="4328137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7" name="ลูกศรขวา 126"/>
          <p:cNvSpPr/>
          <p:nvPr/>
        </p:nvSpPr>
        <p:spPr>
          <a:xfrm rot="10800000">
            <a:off x="5724127" y="5375572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8" name="ลูกศรขวา 127"/>
          <p:cNvSpPr/>
          <p:nvPr/>
        </p:nvSpPr>
        <p:spPr>
          <a:xfrm rot="10800000">
            <a:off x="2771800" y="5365818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9" name="ลูกศรขวา 128"/>
          <p:cNvSpPr/>
          <p:nvPr/>
        </p:nvSpPr>
        <p:spPr>
          <a:xfrm rot="10800000">
            <a:off x="2691788" y="2880641"/>
            <a:ext cx="432048" cy="396044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0" name="สี่เหลี่ยมผืนผ้ามุมมน 8"/>
          <p:cNvSpPr/>
          <p:nvPr/>
        </p:nvSpPr>
        <p:spPr>
          <a:xfrm>
            <a:off x="2632272" y="3284984"/>
            <a:ext cx="787600" cy="36440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b="1" dirty="0">
                <a:solidFill>
                  <a:schemeClr val="accent6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ส่งคืน</a:t>
            </a:r>
            <a:endParaRPr lang="th-TH" sz="1600" dirty="0">
              <a:solidFill>
                <a:schemeClr val="accent6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753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/>
              <a:t>ระบบ ทะเบียนคุมการรับ </a:t>
            </a:r>
            <a:r>
              <a:rPr lang="en-US" dirty="0"/>
              <a:t>- </a:t>
            </a:r>
            <a:r>
              <a:rPr lang="th-TH" dirty="0"/>
              <a:t>จ่าย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323528" y="1307296"/>
            <a:ext cx="2267295" cy="22657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5" name="กลุ่ม 4"/>
          <p:cNvGrpSpPr/>
          <p:nvPr/>
        </p:nvGrpSpPr>
        <p:grpSpPr>
          <a:xfrm>
            <a:off x="323528" y="1293912"/>
            <a:ext cx="2267295" cy="580653"/>
            <a:chOff x="144639" y="27545"/>
            <a:chExt cx="1056420" cy="1616605"/>
          </a:xfrm>
        </p:grpSpPr>
        <p:sp>
          <p:nvSpPr>
            <p:cNvPr id="6" name="สี่เหลี่ยมผืนผ้ามุมมน 5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กำหนดข้อมูลพื้นฐาน</a:t>
              </a:r>
            </a:p>
          </p:txBody>
        </p:sp>
      </p:grpSp>
      <p:grpSp>
        <p:nvGrpSpPr>
          <p:cNvPr id="8" name="กลุ่ม 7"/>
          <p:cNvGrpSpPr/>
          <p:nvPr/>
        </p:nvGrpSpPr>
        <p:grpSpPr>
          <a:xfrm>
            <a:off x="395536" y="1797968"/>
            <a:ext cx="2129884" cy="648072"/>
            <a:chOff x="1440783" y="1032893"/>
            <a:chExt cx="1056420" cy="1403350"/>
          </a:xfrm>
        </p:grpSpPr>
        <p:sp>
          <p:nvSpPr>
            <p:cNvPr id="9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กำหนดบัญชีธนาคาร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11" name="กลุ่ม 10"/>
          <p:cNvGrpSpPr/>
          <p:nvPr/>
        </p:nvGrpSpPr>
        <p:grpSpPr>
          <a:xfrm>
            <a:off x="393836" y="2464563"/>
            <a:ext cx="2126677" cy="504056"/>
            <a:chOff x="2808310" y="1032893"/>
            <a:chExt cx="1056420" cy="1403350"/>
          </a:xfrm>
        </p:grpSpPr>
        <p:sp>
          <p:nvSpPr>
            <p:cNvPr id="12" name="สี่เหลี่ยมผืนผ้ามุมมน 11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สี่เหลี่ยมผืนผ้ามุมมน 10"/>
            <p:cNvSpPr/>
            <p:nvPr/>
          </p:nvSpPr>
          <p:spPr>
            <a:xfrm>
              <a:off x="2859880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กำหนดประเภททะเบียน</a:t>
              </a:r>
            </a:p>
          </p:txBody>
        </p:sp>
      </p:grpSp>
      <p:sp>
        <p:nvSpPr>
          <p:cNvPr id="20" name="สี่เหลี่ยมผืนผ้า 19"/>
          <p:cNvSpPr/>
          <p:nvPr/>
        </p:nvSpPr>
        <p:spPr>
          <a:xfrm>
            <a:off x="3203848" y="1345357"/>
            <a:ext cx="2267295" cy="22276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1" name="กลุ่ม 20"/>
          <p:cNvGrpSpPr/>
          <p:nvPr/>
        </p:nvGrpSpPr>
        <p:grpSpPr>
          <a:xfrm>
            <a:off x="3203848" y="1293912"/>
            <a:ext cx="2267295" cy="580653"/>
            <a:chOff x="144639" y="27545"/>
            <a:chExt cx="1056420" cy="1616605"/>
          </a:xfrm>
        </p:grpSpPr>
        <p:sp>
          <p:nvSpPr>
            <p:cNvPr id="22" name="สี่เหลี่ยมผืนผ้ามุมมน 21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ทะเบียนคุมรับ</a:t>
              </a:r>
              <a:r>
                <a:rPr lang="en-US" sz="2100" b="1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-</a:t>
              </a:r>
              <a:r>
                <a:rPr lang="th-TH" sz="2100" b="1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จ่าย</a:t>
              </a:r>
              <a:endParaRPr lang="th-TH" sz="2100" b="1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24" name="กลุ่ม 23"/>
          <p:cNvGrpSpPr/>
          <p:nvPr/>
        </p:nvGrpSpPr>
        <p:grpSpPr>
          <a:xfrm>
            <a:off x="3275856" y="1797968"/>
            <a:ext cx="2129884" cy="782469"/>
            <a:chOff x="1440783" y="1032893"/>
            <a:chExt cx="1056420" cy="1694376"/>
          </a:xfrm>
        </p:grpSpPr>
        <p:sp>
          <p:nvSpPr>
            <p:cNvPr id="25" name="สี่เหลี่ยมผืนผ้ามุมมน 24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สี่เหลี่ยมผืนผ้ามุมมน 8"/>
            <p:cNvSpPr/>
            <p:nvPr/>
          </p:nvSpPr>
          <p:spPr>
            <a:xfrm>
              <a:off x="1492353" y="1084460"/>
              <a:ext cx="953280" cy="16428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บันทึกทะเบียนคุมรับ</a:t>
              </a:r>
              <a:r>
                <a:rPr lang="en-US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-</a:t>
              </a: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จ่าย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27" name="กลุ่ม 26"/>
          <p:cNvGrpSpPr/>
          <p:nvPr/>
        </p:nvGrpSpPr>
        <p:grpSpPr>
          <a:xfrm>
            <a:off x="3274155" y="2614731"/>
            <a:ext cx="2126677" cy="814269"/>
            <a:chOff x="2808310" y="940714"/>
            <a:chExt cx="1056420" cy="1403350"/>
          </a:xfrm>
        </p:grpSpPr>
        <p:sp>
          <p:nvSpPr>
            <p:cNvPr id="28" name="สี่เหลี่ยมผืนผ้ามุมมน 27"/>
            <p:cNvSpPr/>
            <p:nvPr/>
          </p:nvSpPr>
          <p:spPr>
            <a:xfrm>
              <a:off x="2808310" y="940714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สี่เหลี่ยมผืนผ้ามุมมน 10"/>
            <p:cNvSpPr/>
            <p:nvPr/>
          </p:nvSpPr>
          <p:spPr>
            <a:xfrm>
              <a:off x="2859880" y="1008137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ตรวจเช็คข้อมูลการรับ </a:t>
              </a:r>
              <a:r>
                <a:rPr lang="en-US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-</a:t>
              </a: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จ่าย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58" name="ลูกศรขวา 57"/>
          <p:cNvSpPr/>
          <p:nvPr/>
        </p:nvSpPr>
        <p:spPr>
          <a:xfrm>
            <a:off x="2691788" y="2181129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5" name="ลูกศรขวา 124"/>
          <p:cNvSpPr/>
          <p:nvPr/>
        </p:nvSpPr>
        <p:spPr>
          <a:xfrm>
            <a:off x="5580112" y="2181129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79" name="กลุ่ม 78"/>
          <p:cNvGrpSpPr/>
          <p:nvPr/>
        </p:nvGrpSpPr>
        <p:grpSpPr>
          <a:xfrm>
            <a:off x="6156175" y="2008420"/>
            <a:ext cx="2126677" cy="827609"/>
            <a:chOff x="2808310" y="1032893"/>
            <a:chExt cx="1056420" cy="1403350"/>
          </a:xfrm>
        </p:grpSpPr>
        <p:sp>
          <p:nvSpPr>
            <p:cNvPr id="80" name="สี่เหลี่ยมผืนผ้ามุมมน 79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1" name="สี่เหลี่ยมผืนผ้ามุมมน 10"/>
            <p:cNvSpPr/>
            <p:nvPr/>
          </p:nvSpPr>
          <p:spPr>
            <a:xfrm>
              <a:off x="2859880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รายงานทะเบียนคุมรับ</a:t>
              </a:r>
              <a:r>
                <a:rPr lang="en-US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-</a:t>
              </a:r>
              <a:r>
                <a:rPr lang="th-TH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จ่าย</a:t>
              </a:r>
              <a:endParaRPr lang="th-TH" sz="2100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618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9158808" cy="764704"/>
          </a:xfrm>
        </p:spPr>
        <p:txBody>
          <a:bodyPr>
            <a:normAutofit/>
          </a:bodyPr>
          <a:lstStyle/>
          <a:p>
            <a:r>
              <a:rPr lang="th-TH" sz="4000" dirty="0">
                <a:cs typeface="+mj-cs"/>
              </a:rPr>
              <a:t>บัญชี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6228184" y="878331"/>
            <a:ext cx="2599214" cy="2592288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5" name="กลุ่ม 4"/>
          <p:cNvGrpSpPr/>
          <p:nvPr/>
        </p:nvGrpSpPr>
        <p:grpSpPr>
          <a:xfrm>
            <a:off x="6358144" y="1382387"/>
            <a:ext cx="2340000" cy="540000"/>
            <a:chOff x="4176461" y="1032893"/>
            <a:chExt cx="1056420" cy="1403350"/>
          </a:xfrm>
        </p:grpSpPr>
        <p:sp>
          <p:nvSpPr>
            <p:cNvPr id="6" name="สี่เหลี่ยมผืนผ้ามุมมน 5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chemeClr val="accent6">
                      <a:lumMod val="7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รายการบัญชี</a:t>
              </a:r>
            </a:p>
          </p:txBody>
        </p:sp>
      </p:grpSp>
      <p:sp>
        <p:nvSpPr>
          <p:cNvPr id="8" name="สี่เหลี่ยมผืนผ้ามุมมน 4"/>
          <p:cNvSpPr/>
          <p:nvPr/>
        </p:nvSpPr>
        <p:spPr>
          <a:xfrm>
            <a:off x="6228184" y="915377"/>
            <a:ext cx="2599214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ปรับปรุงบัญชี</a:t>
            </a:r>
          </a:p>
        </p:txBody>
      </p:sp>
      <p:grpSp>
        <p:nvGrpSpPr>
          <p:cNvPr id="9" name="กลุ่ม 8"/>
          <p:cNvGrpSpPr/>
          <p:nvPr/>
        </p:nvGrpSpPr>
        <p:grpSpPr>
          <a:xfrm>
            <a:off x="6372200" y="1988840"/>
            <a:ext cx="2340000" cy="540000"/>
            <a:chOff x="4176461" y="1032893"/>
            <a:chExt cx="1056420" cy="1403350"/>
          </a:xfrm>
        </p:grpSpPr>
        <p:sp>
          <p:nvSpPr>
            <p:cNvPr id="10" name="สี่เหลี่ยมผืนผ้ามุมมน 9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chemeClr val="accent6">
                      <a:lumMod val="7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ใบปรับปรุงบัญชี</a:t>
              </a:r>
            </a:p>
          </p:txBody>
        </p:sp>
      </p:grpSp>
      <p:grpSp>
        <p:nvGrpSpPr>
          <p:cNvPr id="12" name="กลุ่ม 11"/>
          <p:cNvGrpSpPr/>
          <p:nvPr/>
        </p:nvGrpSpPr>
        <p:grpSpPr>
          <a:xfrm>
            <a:off x="6372200" y="2600968"/>
            <a:ext cx="2340000" cy="540000"/>
            <a:chOff x="4176461" y="1032893"/>
            <a:chExt cx="1056420" cy="1403350"/>
          </a:xfrm>
        </p:grpSpPr>
        <p:sp>
          <p:nvSpPr>
            <p:cNvPr id="13" name="สี่เหลี่ยมผืนผ้ามุมมน 12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solidFill>
                    <a:schemeClr val="accent6">
                      <a:lumMod val="7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ยืนยันการลง</a:t>
              </a:r>
              <a:r>
                <a:rPr lang="th-TH" sz="2100" kern="1200" dirty="0">
                  <a:solidFill>
                    <a:schemeClr val="accent6">
                      <a:lumMod val="7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บัญชี</a:t>
              </a:r>
            </a:p>
          </p:txBody>
        </p:sp>
      </p:grpSp>
      <p:sp>
        <p:nvSpPr>
          <p:cNvPr id="38" name="สี่เหลี่ยมผืนผ้า 37"/>
          <p:cNvSpPr/>
          <p:nvPr/>
        </p:nvSpPr>
        <p:spPr>
          <a:xfrm>
            <a:off x="212326" y="878331"/>
            <a:ext cx="2599214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2" name="สี่เหลี่ยมผืนผ้ามุมมน 4"/>
          <p:cNvSpPr/>
          <p:nvPr/>
        </p:nvSpPr>
        <p:spPr>
          <a:xfrm>
            <a:off x="212326" y="915377"/>
            <a:ext cx="2599214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ผัง</a:t>
            </a:r>
            <a:r>
              <a:rPr lang="th-TH" sz="2100" b="1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บัญชี</a:t>
            </a:r>
          </a:p>
        </p:txBody>
      </p:sp>
      <p:grpSp>
        <p:nvGrpSpPr>
          <p:cNvPr id="49" name="กลุ่ม 48"/>
          <p:cNvGrpSpPr/>
          <p:nvPr/>
        </p:nvGrpSpPr>
        <p:grpSpPr>
          <a:xfrm>
            <a:off x="339245" y="1382387"/>
            <a:ext cx="2345376" cy="540000"/>
            <a:chOff x="4176461" y="1005492"/>
            <a:chExt cx="1056420" cy="1403350"/>
          </a:xfrm>
        </p:grpSpPr>
        <p:sp>
          <p:nvSpPr>
            <p:cNvPr id="50" name="สี่เหลี่ยมผืนผ้ามุมมน 49"/>
            <p:cNvSpPr/>
            <p:nvPr/>
          </p:nvSpPr>
          <p:spPr>
            <a:xfrm>
              <a:off x="4176461" y="1005492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กำหนดรหัสและชื่อบัญชี</a:t>
              </a:r>
            </a:p>
          </p:txBody>
        </p:sp>
      </p:grpSp>
      <p:sp>
        <p:nvSpPr>
          <p:cNvPr id="30" name="ปุ่มปฏิบัติการ: เอกสาร 29">
            <a:hlinkClick r:id="rId2" action="ppaction://hlinkfile" highlightClick="1"/>
          </p:cNvPr>
          <p:cNvSpPr/>
          <p:nvPr/>
        </p:nvSpPr>
        <p:spPr>
          <a:xfrm>
            <a:off x="8244408" y="2090135"/>
            <a:ext cx="216024" cy="283443"/>
          </a:xfrm>
          <a:prstGeom prst="actionButtonDocumen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2" name="สี่เหลี่ยมผืนผ้า 14">
            <a:extLst>
              <a:ext uri="{FF2B5EF4-FFF2-40B4-BE49-F238E27FC236}">
                <a16:creationId xmlns:a16="http://schemas.microsoft.com/office/drawing/2014/main" xmlns="" id="{40C887E4-EB05-E846-9276-E35D8D456DBA}"/>
              </a:ext>
            </a:extLst>
          </p:cNvPr>
          <p:cNvSpPr/>
          <p:nvPr/>
        </p:nvSpPr>
        <p:spPr>
          <a:xfrm>
            <a:off x="216054" y="3997353"/>
            <a:ext cx="8611343" cy="1159839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3" name="สี่เหลี่ยมผืนผ้ามุมมน 4">
            <a:extLst>
              <a:ext uri="{FF2B5EF4-FFF2-40B4-BE49-F238E27FC236}">
                <a16:creationId xmlns:a16="http://schemas.microsoft.com/office/drawing/2014/main" xmlns="" id="{2CBB830A-595B-0A4C-AC47-2AB730F5589D}"/>
              </a:ext>
            </a:extLst>
          </p:cNvPr>
          <p:cNvSpPr/>
          <p:nvPr/>
        </p:nvSpPr>
        <p:spPr>
          <a:xfrm>
            <a:off x="216054" y="4002980"/>
            <a:ext cx="8611343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รายงานบัญชี</a:t>
            </a:r>
          </a:p>
        </p:txBody>
      </p:sp>
      <p:grpSp>
        <p:nvGrpSpPr>
          <p:cNvPr id="54" name="กลุ่ม 16">
            <a:extLst>
              <a:ext uri="{FF2B5EF4-FFF2-40B4-BE49-F238E27FC236}">
                <a16:creationId xmlns:a16="http://schemas.microsoft.com/office/drawing/2014/main" xmlns="" id="{7D7B2BBB-9E7E-714E-922F-B3E796D4044E}"/>
              </a:ext>
            </a:extLst>
          </p:cNvPr>
          <p:cNvGrpSpPr/>
          <p:nvPr/>
        </p:nvGrpSpPr>
        <p:grpSpPr>
          <a:xfrm>
            <a:off x="359621" y="4488513"/>
            <a:ext cx="2634965" cy="518400"/>
            <a:chOff x="4176461" y="1032893"/>
            <a:chExt cx="1056420" cy="1403350"/>
          </a:xfrm>
        </p:grpSpPr>
        <p:sp>
          <p:nvSpPr>
            <p:cNvPr id="55" name="สี่เหลี่ยมผืนผ้ามุมมน 17">
              <a:extLst>
                <a:ext uri="{FF2B5EF4-FFF2-40B4-BE49-F238E27FC236}">
                  <a16:creationId xmlns:a16="http://schemas.microsoft.com/office/drawing/2014/main" xmlns="" id="{52DFE4C0-EA97-B540-9308-3FAE6D9ED455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FE67C98A-E8AF-3F48-8C65-617A87577494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สมุดรายวัน</a:t>
              </a:r>
              <a:endParaRPr lang="th-TH" sz="2100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57" name="กลุ่ม 19">
            <a:extLst>
              <a:ext uri="{FF2B5EF4-FFF2-40B4-BE49-F238E27FC236}">
                <a16:creationId xmlns:a16="http://schemas.microsoft.com/office/drawing/2014/main" xmlns="" id="{37D67D92-F677-9F42-B606-30BC02E71F3B}"/>
              </a:ext>
            </a:extLst>
          </p:cNvPr>
          <p:cNvGrpSpPr/>
          <p:nvPr/>
        </p:nvGrpSpPr>
        <p:grpSpPr>
          <a:xfrm>
            <a:off x="6063179" y="4469463"/>
            <a:ext cx="2634965" cy="518400"/>
            <a:chOff x="4176461" y="1032893"/>
            <a:chExt cx="1056420" cy="1403350"/>
          </a:xfrm>
        </p:grpSpPr>
        <p:sp>
          <p:nvSpPr>
            <p:cNvPr id="58" name="สี่เหลี่ยมผืนผ้ามุมมน 20">
              <a:extLst>
                <a:ext uri="{FF2B5EF4-FFF2-40B4-BE49-F238E27FC236}">
                  <a16:creationId xmlns:a16="http://schemas.microsoft.com/office/drawing/2014/main" xmlns="" id="{A675F7C1-D334-4A41-90AA-66FE3DD67ED2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9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E093F8C7-81C3-2D4E-9DC5-BED17C4EF3E0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งบทดลอง</a:t>
              </a:r>
              <a:endParaRPr lang="th-TH" sz="2100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60" name="กลุ่ม 34">
            <a:extLst>
              <a:ext uri="{FF2B5EF4-FFF2-40B4-BE49-F238E27FC236}">
                <a16:creationId xmlns:a16="http://schemas.microsoft.com/office/drawing/2014/main" xmlns="" id="{685A1B8A-FAE0-0643-905F-20F712278598}"/>
              </a:ext>
            </a:extLst>
          </p:cNvPr>
          <p:cNvGrpSpPr/>
          <p:nvPr/>
        </p:nvGrpSpPr>
        <p:grpSpPr>
          <a:xfrm>
            <a:off x="3210774" y="4488513"/>
            <a:ext cx="2634965" cy="518400"/>
            <a:chOff x="4176461" y="1032893"/>
            <a:chExt cx="1056420" cy="1403350"/>
          </a:xfrm>
        </p:grpSpPr>
        <p:sp>
          <p:nvSpPr>
            <p:cNvPr id="61" name="สี่เหลี่ยมผืนผ้ามุมมน 35">
              <a:extLst>
                <a:ext uri="{FF2B5EF4-FFF2-40B4-BE49-F238E27FC236}">
                  <a16:creationId xmlns:a16="http://schemas.microsoft.com/office/drawing/2014/main" xmlns="" id="{FF63FFBE-C341-A24E-ACA7-AACB1FF79752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2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A1103A2B-3E4A-5045-BD11-32E5318A001D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บัญชีแยกประเภท</a:t>
              </a:r>
              <a:endParaRPr lang="th-TH" sz="2100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63" name="สี่เหลี่ยมผืนผ้า 3">
            <a:extLst>
              <a:ext uri="{FF2B5EF4-FFF2-40B4-BE49-F238E27FC236}">
                <a16:creationId xmlns:a16="http://schemas.microsoft.com/office/drawing/2014/main" xmlns="" id="{729994D4-C3CF-C141-87C2-9B5D66741065}"/>
              </a:ext>
            </a:extLst>
          </p:cNvPr>
          <p:cNvSpPr/>
          <p:nvPr/>
        </p:nvSpPr>
        <p:spPr>
          <a:xfrm>
            <a:off x="3210774" y="884081"/>
            <a:ext cx="2599214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64" name="กลุ่ม 4">
            <a:extLst>
              <a:ext uri="{FF2B5EF4-FFF2-40B4-BE49-F238E27FC236}">
                <a16:creationId xmlns:a16="http://schemas.microsoft.com/office/drawing/2014/main" xmlns="" id="{26E20277-2E99-C04A-B518-AC507F65AA9B}"/>
              </a:ext>
            </a:extLst>
          </p:cNvPr>
          <p:cNvGrpSpPr/>
          <p:nvPr/>
        </p:nvGrpSpPr>
        <p:grpSpPr>
          <a:xfrm>
            <a:off x="3340734" y="1388137"/>
            <a:ext cx="2340000" cy="540000"/>
            <a:chOff x="4176461" y="1032893"/>
            <a:chExt cx="1056420" cy="1403350"/>
          </a:xfrm>
        </p:grpSpPr>
        <p:sp>
          <p:nvSpPr>
            <p:cNvPr id="65" name="สี่เหลี่ยมผืนผ้ามุมมน 5">
              <a:extLst>
                <a:ext uri="{FF2B5EF4-FFF2-40B4-BE49-F238E27FC236}">
                  <a16:creationId xmlns:a16="http://schemas.microsoft.com/office/drawing/2014/main" xmlns="" id="{A8AF74B2-946E-3643-89CB-85EA313EFA49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50C033C1-067B-2843-AD85-DE215BD6C2F4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ระบบเงินรับ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67" name="กลุ่ม 8">
            <a:extLst>
              <a:ext uri="{FF2B5EF4-FFF2-40B4-BE49-F238E27FC236}">
                <a16:creationId xmlns:a16="http://schemas.microsoft.com/office/drawing/2014/main" xmlns="" id="{24AC3D87-6812-F440-90D5-F220C0F04BC8}"/>
              </a:ext>
            </a:extLst>
          </p:cNvPr>
          <p:cNvGrpSpPr/>
          <p:nvPr/>
        </p:nvGrpSpPr>
        <p:grpSpPr>
          <a:xfrm>
            <a:off x="3354790" y="1965303"/>
            <a:ext cx="2340000" cy="540000"/>
            <a:chOff x="4176461" y="1032893"/>
            <a:chExt cx="1056420" cy="1403350"/>
          </a:xfrm>
        </p:grpSpPr>
        <p:sp>
          <p:nvSpPr>
            <p:cNvPr id="68" name="สี่เหลี่ยมผืนผ้ามุมมน 9">
              <a:extLst>
                <a:ext uri="{FF2B5EF4-FFF2-40B4-BE49-F238E27FC236}">
                  <a16:creationId xmlns:a16="http://schemas.microsoft.com/office/drawing/2014/main" xmlns="" id="{8303FE3E-9C17-D042-BD59-1B4387F98F1F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9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50C315C4-4146-304B-A536-653392914B46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ระบบเงินจ่าย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70" name="กลุ่ม 11">
            <a:extLst>
              <a:ext uri="{FF2B5EF4-FFF2-40B4-BE49-F238E27FC236}">
                <a16:creationId xmlns:a16="http://schemas.microsoft.com/office/drawing/2014/main" xmlns="" id="{049DEC70-33CD-124F-9A8D-3BD27E16218E}"/>
              </a:ext>
            </a:extLst>
          </p:cNvPr>
          <p:cNvGrpSpPr/>
          <p:nvPr/>
        </p:nvGrpSpPr>
        <p:grpSpPr>
          <a:xfrm>
            <a:off x="3354790" y="2541367"/>
            <a:ext cx="2340000" cy="540000"/>
            <a:chOff x="4176461" y="1032893"/>
            <a:chExt cx="1056420" cy="1403350"/>
          </a:xfrm>
        </p:grpSpPr>
        <p:sp>
          <p:nvSpPr>
            <p:cNvPr id="71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A5220B4D-5B6E-944F-9DBB-EDC4F932AC4E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2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EBDD6C75-1832-184A-A943-527EFCD8358A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ระบบซื้อจ้าง</a:t>
              </a:r>
            </a:p>
          </p:txBody>
        </p:sp>
      </p:grpSp>
      <p:sp>
        <p:nvSpPr>
          <p:cNvPr id="73" name="สี่เหลี่ยมผืนผ้ามุมมน 4">
            <a:extLst>
              <a:ext uri="{FF2B5EF4-FFF2-40B4-BE49-F238E27FC236}">
                <a16:creationId xmlns:a16="http://schemas.microsoft.com/office/drawing/2014/main" xmlns="" id="{866334F6-7838-8847-915E-D5D48DDDB1F1}"/>
              </a:ext>
            </a:extLst>
          </p:cNvPr>
          <p:cNvSpPr/>
          <p:nvPr/>
        </p:nvSpPr>
        <p:spPr>
          <a:xfrm>
            <a:off x="3203848" y="908720"/>
            <a:ext cx="2599214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ระบบที่เกี่ยวข้อง</a:t>
            </a:r>
          </a:p>
        </p:txBody>
      </p:sp>
      <p:sp>
        <p:nvSpPr>
          <p:cNvPr id="43" name="ลูกศรขวา 88">
            <a:extLst>
              <a:ext uri="{FF2B5EF4-FFF2-40B4-BE49-F238E27FC236}">
                <a16:creationId xmlns:a16="http://schemas.microsoft.com/office/drawing/2014/main" xmlns="" id="{A8774709-7828-A040-AEF6-C6B41207770E}"/>
              </a:ext>
            </a:extLst>
          </p:cNvPr>
          <p:cNvSpPr/>
          <p:nvPr/>
        </p:nvSpPr>
        <p:spPr>
          <a:xfrm>
            <a:off x="2901892" y="1988840"/>
            <a:ext cx="25176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4" name="ลูกศรขวา 88">
            <a:extLst>
              <a:ext uri="{FF2B5EF4-FFF2-40B4-BE49-F238E27FC236}">
                <a16:creationId xmlns:a16="http://schemas.microsoft.com/office/drawing/2014/main" xmlns="" id="{76ACFE1B-29B0-694E-8D07-0E48EA66CD29}"/>
              </a:ext>
            </a:extLst>
          </p:cNvPr>
          <p:cNvSpPr/>
          <p:nvPr/>
        </p:nvSpPr>
        <p:spPr>
          <a:xfrm>
            <a:off x="5904408" y="1988840"/>
            <a:ext cx="251768" cy="396044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5" name="ลูกศรขวา 125">
            <a:extLst>
              <a:ext uri="{FF2B5EF4-FFF2-40B4-BE49-F238E27FC236}">
                <a16:creationId xmlns:a16="http://schemas.microsoft.com/office/drawing/2014/main" xmlns="" id="{57BA5999-6FBC-F54D-A2A5-1F9DF9946523}"/>
              </a:ext>
            </a:extLst>
          </p:cNvPr>
          <p:cNvSpPr/>
          <p:nvPr/>
        </p:nvSpPr>
        <p:spPr>
          <a:xfrm rot="5400000">
            <a:off x="4336815" y="3541634"/>
            <a:ext cx="333279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6" name="ลูกศรขวา 125">
            <a:extLst>
              <a:ext uri="{FF2B5EF4-FFF2-40B4-BE49-F238E27FC236}">
                <a16:creationId xmlns:a16="http://schemas.microsoft.com/office/drawing/2014/main" xmlns="" id="{BECEAE91-0CAE-5542-AA5B-6010C96D21F5}"/>
              </a:ext>
            </a:extLst>
          </p:cNvPr>
          <p:cNvSpPr/>
          <p:nvPr/>
        </p:nvSpPr>
        <p:spPr>
          <a:xfrm rot="5400000">
            <a:off x="7411695" y="3552864"/>
            <a:ext cx="333279" cy="396044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7586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การเงินรับ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323528" y="913309"/>
            <a:ext cx="2267295" cy="27445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5" name="กลุ่ม 4"/>
          <p:cNvGrpSpPr/>
          <p:nvPr/>
        </p:nvGrpSpPr>
        <p:grpSpPr>
          <a:xfrm>
            <a:off x="323528" y="908720"/>
            <a:ext cx="2267295" cy="580653"/>
            <a:chOff x="144639" y="27545"/>
            <a:chExt cx="1056420" cy="1616605"/>
          </a:xfrm>
        </p:grpSpPr>
        <p:sp>
          <p:nvSpPr>
            <p:cNvPr id="6" name="สี่เหลี่ยมผืนผ้ามุมมน 5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สี่เหลี่ยมผืนผ้ามุมมน 4"/>
            <p:cNvSpPr/>
            <p:nvPr/>
          </p:nvSpPr>
          <p:spPr>
            <a:xfrm>
              <a:off x="196209" y="27545"/>
              <a:ext cx="953280" cy="130020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ออกใบเสร็จ</a:t>
              </a:r>
            </a:p>
          </p:txBody>
        </p:sp>
      </p:grpSp>
      <p:grpSp>
        <p:nvGrpSpPr>
          <p:cNvPr id="8" name="กลุ่ม 7"/>
          <p:cNvGrpSpPr/>
          <p:nvPr/>
        </p:nvGrpSpPr>
        <p:grpSpPr>
          <a:xfrm>
            <a:off x="395536" y="1412776"/>
            <a:ext cx="2129884" cy="517990"/>
            <a:chOff x="1440783" y="1032893"/>
            <a:chExt cx="1056420" cy="1403350"/>
          </a:xfrm>
        </p:grpSpPr>
        <p:sp>
          <p:nvSpPr>
            <p:cNvPr id="9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ส่วนหัวใบเสร็จ</a:t>
              </a:r>
            </a:p>
          </p:txBody>
        </p:sp>
      </p:grpSp>
      <p:grpSp>
        <p:nvGrpSpPr>
          <p:cNvPr id="11" name="กลุ่ม 10"/>
          <p:cNvGrpSpPr/>
          <p:nvPr/>
        </p:nvGrpSpPr>
        <p:grpSpPr>
          <a:xfrm>
            <a:off x="398896" y="1916832"/>
            <a:ext cx="2126677" cy="504056"/>
            <a:chOff x="2808310" y="1032893"/>
            <a:chExt cx="1056420" cy="1403350"/>
          </a:xfrm>
        </p:grpSpPr>
        <p:sp>
          <p:nvSpPr>
            <p:cNvPr id="12" name="สี่เหลี่ยมผืนผ้ามุมมน 11"/>
            <p:cNvSpPr/>
            <p:nvPr/>
          </p:nvSpPr>
          <p:spPr>
            <a:xfrm>
              <a:off x="2808310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สี่เหลี่ยมผืนผ้ามุมมน 10"/>
            <p:cNvSpPr/>
            <p:nvPr/>
          </p:nvSpPr>
          <p:spPr>
            <a:xfrm>
              <a:off x="2859880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รายการรับเงิน</a:t>
              </a:r>
            </a:p>
          </p:txBody>
        </p:sp>
      </p:grpSp>
      <p:grpSp>
        <p:nvGrpSpPr>
          <p:cNvPr id="14" name="กลุ่ม 13"/>
          <p:cNvGrpSpPr/>
          <p:nvPr/>
        </p:nvGrpSpPr>
        <p:grpSpPr>
          <a:xfrm>
            <a:off x="398896" y="2420888"/>
            <a:ext cx="2126677" cy="535335"/>
            <a:chOff x="4176461" y="1032893"/>
            <a:chExt cx="1056420" cy="1403350"/>
          </a:xfrm>
        </p:grpSpPr>
        <p:sp>
          <p:nvSpPr>
            <p:cNvPr id="15" name="สี่เหลี่ยมผืนผ้ามุมมน 14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ออกใบเสร็จ</a:t>
              </a:r>
            </a:p>
          </p:txBody>
        </p:sp>
      </p:grpSp>
      <p:sp>
        <p:nvSpPr>
          <p:cNvPr id="17" name="สี่เหลี่ยมผืนผ้า 16"/>
          <p:cNvSpPr/>
          <p:nvPr/>
        </p:nvSpPr>
        <p:spPr>
          <a:xfrm>
            <a:off x="3203848" y="908720"/>
            <a:ext cx="2304256" cy="27491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2" name="กลุ่ม 21"/>
          <p:cNvGrpSpPr/>
          <p:nvPr/>
        </p:nvGrpSpPr>
        <p:grpSpPr>
          <a:xfrm>
            <a:off x="3203849" y="908720"/>
            <a:ext cx="2304255" cy="504056"/>
            <a:chOff x="144639" y="240800"/>
            <a:chExt cx="1056420" cy="1403350"/>
          </a:xfrm>
        </p:grpSpPr>
        <p:sp>
          <p:nvSpPr>
            <p:cNvPr id="23" name="สี่เหลี่ยมผืนผ้ามุมมน 22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สี่เหลี่ยมผืนผ้ามุมมน 4"/>
            <p:cNvSpPr/>
            <p:nvPr/>
          </p:nvSpPr>
          <p:spPr>
            <a:xfrm>
              <a:off x="196209" y="292370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นำส่ง</a:t>
              </a:r>
            </a:p>
          </p:txBody>
        </p:sp>
      </p:grpSp>
      <p:grpSp>
        <p:nvGrpSpPr>
          <p:cNvPr id="25" name="กลุ่ม 24"/>
          <p:cNvGrpSpPr/>
          <p:nvPr/>
        </p:nvGrpSpPr>
        <p:grpSpPr>
          <a:xfrm>
            <a:off x="3275855" y="1412776"/>
            <a:ext cx="2164605" cy="517990"/>
            <a:chOff x="1440783" y="1032893"/>
            <a:chExt cx="1056420" cy="1403350"/>
          </a:xfrm>
        </p:grpSpPr>
        <p:sp>
          <p:nvSpPr>
            <p:cNvPr id="26" name="สี่เหลี่ยมผืนผ้ามุมมน 25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ใบนำส่ง   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28" name="กลุ่ม 27"/>
          <p:cNvGrpSpPr/>
          <p:nvPr/>
        </p:nvGrpSpPr>
        <p:grpSpPr>
          <a:xfrm>
            <a:off x="3275856" y="1935356"/>
            <a:ext cx="2164605" cy="1020868"/>
            <a:chOff x="1440783" y="1032893"/>
            <a:chExt cx="1056420" cy="1403350"/>
          </a:xfrm>
        </p:grpSpPr>
        <p:sp>
          <p:nvSpPr>
            <p:cNvPr id="29" name="สี่เหลี่ยมผืนผ้ามุมมน 2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กำหนดกรรมการสำหรับการอนุมัติ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31" name="สี่เหลี่ยมผืนผ้า 30"/>
          <p:cNvSpPr/>
          <p:nvPr/>
        </p:nvSpPr>
        <p:spPr>
          <a:xfrm>
            <a:off x="6077241" y="913310"/>
            <a:ext cx="2636897" cy="27445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4" name="สี่เหลี่ยมผืนผ้ามุมมน 4"/>
          <p:cNvSpPr/>
          <p:nvPr/>
        </p:nvSpPr>
        <p:spPr>
          <a:xfrm>
            <a:off x="6077242" y="908720"/>
            <a:ext cx="2636897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อนุมัติจากหน่วยงาน</a:t>
            </a:r>
            <a:endParaRPr lang="th-TH" sz="21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35" name="กลุ่ม 34"/>
          <p:cNvGrpSpPr/>
          <p:nvPr/>
        </p:nvGrpSpPr>
        <p:grpSpPr>
          <a:xfrm>
            <a:off x="6156176" y="1412776"/>
            <a:ext cx="2475599" cy="1003523"/>
            <a:chOff x="1440783" y="1032893"/>
            <a:chExt cx="1056420" cy="1403350"/>
          </a:xfrm>
        </p:grpSpPr>
        <p:sp>
          <p:nvSpPr>
            <p:cNvPr id="36" name="สี่เหลี่ยมผืนผ้ามุมมน 35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กรรมการลงนามตามลำดับที่กำหนด</a:t>
              </a:r>
            </a:p>
          </p:txBody>
        </p:sp>
      </p:grpSp>
      <p:sp>
        <p:nvSpPr>
          <p:cNvPr id="43" name="สี่เหลี่ยมผืนผ้ามุมมน 8"/>
          <p:cNvSpPr/>
          <p:nvPr/>
        </p:nvSpPr>
        <p:spPr>
          <a:xfrm>
            <a:off x="6312494" y="2420888"/>
            <a:ext cx="2233902" cy="121905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ตัวอย่างเช่น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1. </a:t>
            </a: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ผู้นำส่ง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2. </a:t>
            </a: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หน่วยงาน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3. </a:t>
            </a: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กองคลัง</a:t>
            </a:r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323528" y="4149080"/>
            <a:ext cx="5184576" cy="2592288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9" name="สี่เหลี่ยมผืนผ้ามุมมน 4"/>
          <p:cNvSpPr/>
          <p:nvPr/>
        </p:nvSpPr>
        <p:spPr>
          <a:xfrm>
            <a:off x="323528" y="4167603"/>
            <a:ext cx="5112568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รายงานการรับเงิน</a:t>
            </a:r>
          </a:p>
        </p:txBody>
      </p:sp>
      <p:grpSp>
        <p:nvGrpSpPr>
          <p:cNvPr id="60" name="กลุ่ม 59"/>
          <p:cNvGrpSpPr/>
          <p:nvPr/>
        </p:nvGrpSpPr>
        <p:grpSpPr>
          <a:xfrm>
            <a:off x="467792" y="4653136"/>
            <a:ext cx="2232000" cy="518400"/>
            <a:chOff x="4176461" y="1032893"/>
            <a:chExt cx="1056420" cy="1403350"/>
          </a:xfrm>
        </p:grpSpPr>
        <p:sp>
          <p:nvSpPr>
            <p:cNvPr id="61" name="สี่เหลี่ยมผืนผ้ามุมมน 60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2" name="สี่เหลี่ยมผืนผ้ามุมมน 12"/>
            <p:cNvSpPr/>
            <p:nvPr/>
          </p:nvSpPr>
          <p:spPr>
            <a:xfrm>
              <a:off x="4228031" y="1032893"/>
              <a:ext cx="953280" cy="13645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รายงานรับเงิน</a:t>
              </a:r>
            </a:p>
          </p:txBody>
        </p:sp>
      </p:grpSp>
      <p:grpSp>
        <p:nvGrpSpPr>
          <p:cNvPr id="63" name="กลุ่ม 62"/>
          <p:cNvGrpSpPr/>
          <p:nvPr/>
        </p:nvGrpSpPr>
        <p:grpSpPr>
          <a:xfrm>
            <a:off x="467792" y="5229200"/>
            <a:ext cx="2232000" cy="518400"/>
            <a:chOff x="4176461" y="1032893"/>
            <a:chExt cx="1056420" cy="1403350"/>
          </a:xfrm>
        </p:grpSpPr>
        <p:sp>
          <p:nvSpPr>
            <p:cNvPr id="64" name="สี่เหลี่ยมผืนผ้ามุมมน 63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5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รายงานประจำวัน</a:t>
              </a:r>
            </a:p>
          </p:txBody>
        </p:sp>
      </p:grpSp>
      <p:grpSp>
        <p:nvGrpSpPr>
          <p:cNvPr id="66" name="กลุ่ม 65"/>
          <p:cNvGrpSpPr/>
          <p:nvPr/>
        </p:nvGrpSpPr>
        <p:grpSpPr>
          <a:xfrm>
            <a:off x="2801095" y="5733256"/>
            <a:ext cx="2562993" cy="534554"/>
            <a:chOff x="4176461" y="1032893"/>
            <a:chExt cx="1056420" cy="1403350"/>
          </a:xfrm>
        </p:grpSpPr>
        <p:sp>
          <p:nvSpPr>
            <p:cNvPr id="67" name="สี่เหลี่ยมผืนผ้ามุมมน 66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รายงานสรุปการรับเงิน</a:t>
              </a:r>
            </a:p>
          </p:txBody>
        </p:sp>
      </p:grpSp>
      <p:grpSp>
        <p:nvGrpSpPr>
          <p:cNvPr id="69" name="กลุ่ม 68"/>
          <p:cNvGrpSpPr/>
          <p:nvPr/>
        </p:nvGrpSpPr>
        <p:grpSpPr>
          <a:xfrm>
            <a:off x="467792" y="5805264"/>
            <a:ext cx="2232000" cy="518400"/>
            <a:chOff x="4176461" y="1032893"/>
            <a:chExt cx="1056420" cy="1403350"/>
          </a:xfrm>
        </p:grpSpPr>
        <p:sp>
          <p:nvSpPr>
            <p:cNvPr id="70" name="สี่เหลี่ยมผืนผ้ามุมมน 69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รายงานการจัดสรรเงินรับ</a:t>
              </a:r>
            </a:p>
          </p:txBody>
        </p:sp>
      </p:grpSp>
      <p:grpSp>
        <p:nvGrpSpPr>
          <p:cNvPr id="72" name="กลุ่ม 71"/>
          <p:cNvGrpSpPr/>
          <p:nvPr/>
        </p:nvGrpSpPr>
        <p:grpSpPr>
          <a:xfrm>
            <a:off x="2771800" y="4672186"/>
            <a:ext cx="2592288" cy="1001214"/>
            <a:chOff x="4176461" y="1032893"/>
            <a:chExt cx="1056420" cy="1403350"/>
          </a:xfrm>
        </p:grpSpPr>
        <p:sp>
          <p:nvSpPr>
            <p:cNvPr id="73" name="สี่เหลี่ยมผืนผ้ามุมมน 72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4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รายงานสถานะการอนุมัติ(ทางเดินเอกสาร)</a:t>
              </a:r>
            </a:p>
          </p:txBody>
        </p:sp>
      </p:grpSp>
      <p:grpSp>
        <p:nvGrpSpPr>
          <p:cNvPr id="75" name="กลุ่ม 74"/>
          <p:cNvGrpSpPr/>
          <p:nvPr/>
        </p:nvGrpSpPr>
        <p:grpSpPr>
          <a:xfrm>
            <a:off x="395536" y="3037681"/>
            <a:ext cx="2126677" cy="535335"/>
            <a:chOff x="4176461" y="1032893"/>
            <a:chExt cx="1056420" cy="1403350"/>
          </a:xfrm>
        </p:grpSpPr>
        <p:sp>
          <p:nvSpPr>
            <p:cNvPr id="76" name="สี่เหลี่ยมผืนผ้ามุมมน 75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7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rgbClr val="FF000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ยกเลิกใบเสร็จ</a:t>
              </a:r>
            </a:p>
          </p:txBody>
        </p:sp>
      </p:grpSp>
      <p:sp>
        <p:nvSpPr>
          <p:cNvPr id="79" name="ลูกศรขวา 78"/>
          <p:cNvSpPr/>
          <p:nvPr/>
        </p:nvSpPr>
        <p:spPr>
          <a:xfrm>
            <a:off x="5580112" y="2195246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0" name="สี่เหลี่ยมผืนผ้า 79"/>
          <p:cNvSpPr/>
          <p:nvPr/>
        </p:nvSpPr>
        <p:spPr>
          <a:xfrm>
            <a:off x="6077242" y="4149080"/>
            <a:ext cx="2599214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84" name="กลุ่ม 83"/>
          <p:cNvGrpSpPr/>
          <p:nvPr/>
        </p:nvGrpSpPr>
        <p:grpSpPr>
          <a:xfrm>
            <a:off x="6207202" y="4653136"/>
            <a:ext cx="2362922" cy="1003406"/>
            <a:chOff x="4176461" y="1032893"/>
            <a:chExt cx="1056420" cy="1403350"/>
          </a:xfrm>
        </p:grpSpPr>
        <p:sp>
          <p:nvSpPr>
            <p:cNvPr id="85" name="สี่เหลี่ยมผืนผ้ามุมมน 84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6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การจัดสรรและลงบัญชี</a:t>
              </a:r>
            </a:p>
          </p:txBody>
        </p:sp>
      </p:grpSp>
      <p:sp>
        <p:nvSpPr>
          <p:cNvPr id="87" name="ลูกศรขวา 86"/>
          <p:cNvSpPr/>
          <p:nvPr/>
        </p:nvSpPr>
        <p:spPr>
          <a:xfrm rot="5400000">
            <a:off x="7191291" y="3691313"/>
            <a:ext cx="34203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8" name="ลูกศรขวา 87"/>
          <p:cNvSpPr/>
          <p:nvPr/>
        </p:nvSpPr>
        <p:spPr>
          <a:xfrm rot="10800000">
            <a:off x="5580112" y="5121188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9" name="ลูกศรขวา 88"/>
          <p:cNvSpPr/>
          <p:nvPr/>
        </p:nvSpPr>
        <p:spPr>
          <a:xfrm>
            <a:off x="2691788" y="2195246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0" name="สี่เหลี่ยมผืนผ้ามุมมน 4"/>
          <p:cNvSpPr/>
          <p:nvPr/>
        </p:nvSpPr>
        <p:spPr>
          <a:xfrm>
            <a:off x="6077242" y="4186126"/>
            <a:ext cx="2599214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จัดสรรและลงบัญชี</a:t>
            </a:r>
          </a:p>
        </p:txBody>
      </p:sp>
      <p:sp>
        <p:nvSpPr>
          <p:cNvPr id="3" name="ปุ่มปฏิบัติการ: เอกสาร 2">
            <a:hlinkClick r:id="rId2" action="ppaction://hlinkfile" highlightClick="1"/>
          </p:cNvPr>
          <p:cNvSpPr/>
          <p:nvPr/>
        </p:nvSpPr>
        <p:spPr>
          <a:xfrm>
            <a:off x="4779432" y="1489372"/>
            <a:ext cx="216024" cy="283443"/>
          </a:xfrm>
          <a:prstGeom prst="actionButtonDocumen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8" name="ปุ่มปฏิบัติการ: เอกสาร 77">
            <a:hlinkClick r:id="rId3" action="ppaction://hlinkfile" highlightClick="1"/>
          </p:cNvPr>
          <p:cNvSpPr/>
          <p:nvPr/>
        </p:nvSpPr>
        <p:spPr>
          <a:xfrm>
            <a:off x="1979712" y="2492896"/>
            <a:ext cx="216024" cy="283443"/>
          </a:xfrm>
          <a:prstGeom prst="actionButtonDocumen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66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h-TH" sz="40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การเงินรับ</a:t>
            </a:r>
          </a:p>
        </p:txBody>
      </p:sp>
      <p:grpSp>
        <p:nvGrpSpPr>
          <p:cNvPr id="4" name="กลุ่ม 3"/>
          <p:cNvGrpSpPr/>
          <p:nvPr/>
        </p:nvGrpSpPr>
        <p:grpSpPr>
          <a:xfrm>
            <a:off x="1259632" y="2852936"/>
            <a:ext cx="2808312" cy="648072"/>
            <a:chOff x="4176461" y="1032893"/>
            <a:chExt cx="1056420" cy="1403350"/>
          </a:xfrm>
        </p:grpSpPr>
        <p:sp>
          <p:nvSpPr>
            <p:cNvPr id="5" name="สี่เหลี่ยมผืนผ้ามุมมน 4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รายงานสรุปการรับเงิน</a:t>
              </a:r>
            </a:p>
          </p:txBody>
        </p:sp>
      </p:grpSp>
      <p:grpSp>
        <p:nvGrpSpPr>
          <p:cNvPr id="7" name="กลุ่ม 6"/>
          <p:cNvGrpSpPr/>
          <p:nvPr/>
        </p:nvGrpSpPr>
        <p:grpSpPr>
          <a:xfrm>
            <a:off x="1295488" y="3653904"/>
            <a:ext cx="2808312" cy="648072"/>
            <a:chOff x="4176461" y="1032893"/>
            <a:chExt cx="1056420" cy="1403350"/>
          </a:xfrm>
        </p:grpSpPr>
        <p:sp>
          <p:nvSpPr>
            <p:cNvPr id="8" name="สี่เหลี่ยมผืนผ้ามุมมน 7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รายงานนำส่งแยกตามบัญชี</a:t>
              </a:r>
            </a:p>
          </p:txBody>
        </p:sp>
      </p:grpSp>
      <p:grpSp>
        <p:nvGrpSpPr>
          <p:cNvPr id="10" name="กลุ่ม 9"/>
          <p:cNvGrpSpPr/>
          <p:nvPr/>
        </p:nvGrpSpPr>
        <p:grpSpPr>
          <a:xfrm>
            <a:off x="1295488" y="4445992"/>
            <a:ext cx="2808312" cy="648072"/>
            <a:chOff x="4176461" y="1032893"/>
            <a:chExt cx="1056420" cy="1403350"/>
          </a:xfrm>
        </p:grpSpPr>
        <p:sp>
          <p:nvSpPr>
            <p:cNvPr id="11" name="สี่เหลี่ยมผืนผ้ามุมมน 10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รายงานทะเบียนคุมใบเสร็จ</a:t>
              </a:r>
            </a:p>
          </p:txBody>
        </p:sp>
      </p:grpSp>
      <p:grpSp>
        <p:nvGrpSpPr>
          <p:cNvPr id="14" name="กลุ่ม 13"/>
          <p:cNvGrpSpPr/>
          <p:nvPr/>
        </p:nvGrpSpPr>
        <p:grpSpPr>
          <a:xfrm>
            <a:off x="179632" y="1952936"/>
            <a:ext cx="2700000" cy="648072"/>
            <a:chOff x="4176461" y="1032893"/>
            <a:chExt cx="1056420" cy="1403350"/>
          </a:xfrm>
        </p:grpSpPr>
        <p:sp>
          <p:nvSpPr>
            <p:cNvPr id="15" name="สี่เหลี่ยมผืนผ้ามุมมน 14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รายงานสรุปการรับเงิน</a:t>
              </a:r>
            </a:p>
          </p:txBody>
        </p:sp>
      </p:grpSp>
      <p:grpSp>
        <p:nvGrpSpPr>
          <p:cNvPr id="29" name="กลุ่ม 3">
            <a:extLst>
              <a:ext uri="{FF2B5EF4-FFF2-40B4-BE49-F238E27FC236}">
                <a16:creationId xmlns:a16="http://schemas.microsoft.com/office/drawing/2014/main" xmlns="" id="{9F227F89-A641-7A4E-B915-EA684BEA2264}"/>
              </a:ext>
            </a:extLst>
          </p:cNvPr>
          <p:cNvGrpSpPr/>
          <p:nvPr/>
        </p:nvGrpSpPr>
        <p:grpSpPr>
          <a:xfrm>
            <a:off x="5774552" y="2852936"/>
            <a:ext cx="3168352" cy="1089000"/>
            <a:chOff x="4176461" y="1032893"/>
            <a:chExt cx="1056420" cy="1403350"/>
          </a:xfrm>
        </p:grpSpPr>
        <p:sp>
          <p:nvSpPr>
            <p:cNvPr id="30" name="สี่เหลี่ยมผืนผ้ามุมมน 4">
              <a:extLst>
                <a:ext uri="{FF2B5EF4-FFF2-40B4-BE49-F238E27FC236}">
                  <a16:creationId xmlns:a16="http://schemas.microsoft.com/office/drawing/2014/main" xmlns="" id="{51B66750-F6D2-9E4C-95A3-A62C4D5A119F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39EFE2D0-9003-5A4D-8013-848A37126E9C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ระบบกำหนดลำดับ</a:t>
              </a:r>
              <a:r>
                <a:rPr lang="en-US" sz="24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/</a:t>
              </a:r>
              <a:r>
                <a:rPr lang="th-TH" sz="24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เส้นทางกรรมการอนุมัติ</a:t>
              </a:r>
            </a:p>
          </p:txBody>
        </p:sp>
      </p:grpSp>
      <p:grpSp>
        <p:nvGrpSpPr>
          <p:cNvPr id="32" name="กลุ่ม 6">
            <a:extLst>
              <a:ext uri="{FF2B5EF4-FFF2-40B4-BE49-F238E27FC236}">
                <a16:creationId xmlns:a16="http://schemas.microsoft.com/office/drawing/2014/main" xmlns="" id="{765CDA70-EF9D-BB46-ABF6-98B76ABA6F2D}"/>
              </a:ext>
            </a:extLst>
          </p:cNvPr>
          <p:cNvGrpSpPr/>
          <p:nvPr/>
        </p:nvGrpSpPr>
        <p:grpSpPr>
          <a:xfrm>
            <a:off x="5774552" y="4085952"/>
            <a:ext cx="3168352" cy="648072"/>
            <a:chOff x="4176461" y="1032893"/>
            <a:chExt cx="1056420" cy="1403350"/>
          </a:xfrm>
        </p:grpSpPr>
        <p:sp>
          <p:nvSpPr>
            <p:cNvPr id="33" name="สี่เหลี่ยมผืนผ้ามุมมน 7">
              <a:extLst>
                <a:ext uri="{FF2B5EF4-FFF2-40B4-BE49-F238E27FC236}">
                  <a16:creationId xmlns:a16="http://schemas.microsoft.com/office/drawing/2014/main" xmlns="" id="{60ED6191-B4C1-8048-995A-EAA85BC20C38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1FE39AAA-D3A0-E84A-83A6-B23BA9EF1A1F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ระบบกำหนดรายการรับเงิน</a:t>
              </a:r>
            </a:p>
          </p:txBody>
        </p:sp>
      </p:grpSp>
      <p:grpSp>
        <p:nvGrpSpPr>
          <p:cNvPr id="35" name="กลุ่ม 15">
            <a:extLst>
              <a:ext uri="{FF2B5EF4-FFF2-40B4-BE49-F238E27FC236}">
                <a16:creationId xmlns:a16="http://schemas.microsoft.com/office/drawing/2014/main" xmlns="" id="{226462C4-3EC5-AC49-8E14-762C0CB8107A}"/>
              </a:ext>
            </a:extLst>
          </p:cNvPr>
          <p:cNvGrpSpPr/>
          <p:nvPr/>
        </p:nvGrpSpPr>
        <p:grpSpPr>
          <a:xfrm>
            <a:off x="4694552" y="1952936"/>
            <a:ext cx="2700000" cy="648072"/>
            <a:chOff x="4176461" y="1032893"/>
            <a:chExt cx="1056420" cy="1403350"/>
          </a:xfrm>
        </p:grpSpPr>
        <p:sp>
          <p:nvSpPr>
            <p:cNvPr id="36" name="สี่เหลี่ยมผืนผ้ามุมมน 16">
              <a:extLst>
                <a:ext uri="{FF2B5EF4-FFF2-40B4-BE49-F238E27FC236}">
                  <a16:creationId xmlns:a16="http://schemas.microsoft.com/office/drawing/2014/main" xmlns="" id="{5997BE17-A6BB-024E-A68F-D173B81B3544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9C470A6B-DED2-B749-8ADE-BA55ABCADD22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ระบบ</a:t>
              </a:r>
              <a:r>
                <a:rPr lang="en-US" sz="2400" b="1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/</a:t>
              </a:r>
              <a:r>
                <a:rPr lang="th-TH" sz="2400" b="1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ข้อมูล อื่นๆ</a:t>
              </a:r>
              <a:endParaRPr lang="th-TH" sz="2400" b="1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4E65F0C-FE28-FE4B-9814-D446F074CA71}"/>
              </a:ext>
            </a:extLst>
          </p:cNvPr>
          <p:cNvSpPr txBox="1"/>
          <p:nvPr/>
        </p:nvSpPr>
        <p:spPr>
          <a:xfrm>
            <a:off x="179632" y="1097150"/>
            <a:ext cx="26677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>
                <a:cs typeface="+mj-cs"/>
              </a:rPr>
              <a:t>รายงานสรุปการรับเงิน</a:t>
            </a:r>
            <a:endParaRPr lang="en-US" sz="3200" b="1" dirty="0">
              <a:cs typeface="+mj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815368D4-F37F-174A-93EE-C713A869F0F1}"/>
              </a:ext>
            </a:extLst>
          </p:cNvPr>
          <p:cNvSpPr txBox="1"/>
          <p:nvPr/>
        </p:nvSpPr>
        <p:spPr>
          <a:xfrm>
            <a:off x="6050461" y="1087681"/>
            <a:ext cx="10583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>
                <a:cs typeface="+mj-cs"/>
              </a:rPr>
              <a:t>เพิ่มเติม</a:t>
            </a:r>
            <a:endParaRPr lang="en-US" sz="3200" b="1" dirty="0">
              <a:cs typeface="+mj-cs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965160FC-E54A-0842-8EC2-10FD0C512A1A}"/>
              </a:ext>
            </a:extLst>
          </p:cNvPr>
          <p:cNvCxnSpPr>
            <a:cxnSpLocks/>
          </p:cNvCxnSpPr>
          <p:nvPr/>
        </p:nvCxnSpPr>
        <p:spPr>
          <a:xfrm>
            <a:off x="4427984" y="982529"/>
            <a:ext cx="0" cy="5616624"/>
          </a:xfrm>
          <a:prstGeom prst="line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1886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จัดซื้อจัดจ้าง</a:t>
            </a:r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3460664" y="957509"/>
            <a:ext cx="2599214" cy="48271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6" name="กลุ่ม 15"/>
          <p:cNvGrpSpPr/>
          <p:nvPr/>
        </p:nvGrpSpPr>
        <p:grpSpPr>
          <a:xfrm>
            <a:off x="3619057" y="1461566"/>
            <a:ext cx="2340000" cy="540000"/>
            <a:chOff x="4176461" y="1032893"/>
            <a:chExt cx="1056420" cy="1403350"/>
          </a:xfrm>
        </p:grpSpPr>
        <p:sp>
          <p:nvSpPr>
            <p:cNvPr id="17" name="สี่เหลี่ยมผืนผ้ามุมมน 16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ประเภทใบขอ</a:t>
              </a:r>
            </a:p>
          </p:txBody>
        </p:sp>
      </p:grpSp>
      <p:sp>
        <p:nvSpPr>
          <p:cNvPr id="19" name="สี่เหลี่ยมผืนผ้ามุมมน 4"/>
          <p:cNvSpPr/>
          <p:nvPr/>
        </p:nvSpPr>
        <p:spPr>
          <a:xfrm>
            <a:off x="3460664" y="994556"/>
            <a:ext cx="2599214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ขอซื้อจ้าง</a:t>
            </a:r>
          </a:p>
        </p:txBody>
      </p:sp>
      <p:grpSp>
        <p:nvGrpSpPr>
          <p:cNvPr id="20" name="กลุ่ม 19"/>
          <p:cNvGrpSpPr/>
          <p:nvPr/>
        </p:nvGrpSpPr>
        <p:grpSpPr>
          <a:xfrm>
            <a:off x="3619057" y="2038732"/>
            <a:ext cx="2340000" cy="540000"/>
            <a:chOff x="4176461" y="1032893"/>
            <a:chExt cx="1056420" cy="1403350"/>
          </a:xfrm>
        </p:grpSpPr>
        <p:sp>
          <p:nvSpPr>
            <p:cNvPr id="21" name="สี่เหลี่ยมผืนผ้ามุมมน 20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วิธีการขอ</a:t>
              </a:r>
            </a:p>
          </p:txBody>
        </p:sp>
      </p:grpSp>
      <p:grpSp>
        <p:nvGrpSpPr>
          <p:cNvPr id="73" name="กลุ่ม 72"/>
          <p:cNvGrpSpPr/>
          <p:nvPr/>
        </p:nvGrpSpPr>
        <p:grpSpPr>
          <a:xfrm>
            <a:off x="3590271" y="2732212"/>
            <a:ext cx="2340000" cy="540000"/>
            <a:chOff x="4176461" y="1032893"/>
            <a:chExt cx="1056420" cy="1403350"/>
          </a:xfrm>
        </p:grpSpPr>
        <p:sp>
          <p:nvSpPr>
            <p:cNvPr id="74" name="สี่เหลี่ยมผืนผ้ามุมมน 73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5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ใบขอ</a:t>
              </a:r>
              <a:endParaRPr lang="th-TH" sz="2100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81" name="สี่เหลี่ยมผืนผ้า 29">
            <a:extLst>
              <a:ext uri="{FF2B5EF4-FFF2-40B4-BE49-F238E27FC236}">
                <a16:creationId xmlns:a16="http://schemas.microsoft.com/office/drawing/2014/main" xmlns="" id="{A06624E3-7F34-2E46-9747-03A066D66F56}"/>
              </a:ext>
            </a:extLst>
          </p:cNvPr>
          <p:cNvSpPr/>
          <p:nvPr/>
        </p:nvSpPr>
        <p:spPr>
          <a:xfrm>
            <a:off x="6433162" y="993683"/>
            <a:ext cx="2599214" cy="19114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82" name="กลุ่ม 30">
            <a:extLst>
              <a:ext uri="{FF2B5EF4-FFF2-40B4-BE49-F238E27FC236}">
                <a16:creationId xmlns:a16="http://schemas.microsoft.com/office/drawing/2014/main" xmlns="" id="{D4CD83E7-AC6F-CF49-834B-F0FFEEF2787C}"/>
              </a:ext>
            </a:extLst>
          </p:cNvPr>
          <p:cNvGrpSpPr/>
          <p:nvPr/>
        </p:nvGrpSpPr>
        <p:grpSpPr>
          <a:xfrm>
            <a:off x="6563122" y="1497738"/>
            <a:ext cx="2340000" cy="540000"/>
            <a:chOff x="4176461" y="1032893"/>
            <a:chExt cx="1056420" cy="1403350"/>
          </a:xfrm>
        </p:grpSpPr>
        <p:sp>
          <p:nvSpPr>
            <p:cNvPr id="83" name="สี่เหลี่ยมผืนผ้ามุมมน 31">
              <a:extLst>
                <a:ext uri="{FF2B5EF4-FFF2-40B4-BE49-F238E27FC236}">
                  <a16:creationId xmlns:a16="http://schemas.microsoft.com/office/drawing/2014/main" xmlns="" id="{B42ECB6E-B74A-7240-B5F2-704DBBF04AD2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4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B92D4022-E685-3C49-BB3C-17DC26B1595C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ประเภทใบสั่ง</a:t>
              </a:r>
            </a:p>
          </p:txBody>
        </p:sp>
      </p:grpSp>
      <p:sp>
        <p:nvSpPr>
          <p:cNvPr id="85" name="สี่เหลี่ยมผืนผ้ามุมมน 4">
            <a:extLst>
              <a:ext uri="{FF2B5EF4-FFF2-40B4-BE49-F238E27FC236}">
                <a16:creationId xmlns:a16="http://schemas.microsoft.com/office/drawing/2014/main" xmlns="" id="{E499ED90-ABF3-234C-A0E8-A3FF288D0C0F}"/>
              </a:ext>
            </a:extLst>
          </p:cNvPr>
          <p:cNvSpPr/>
          <p:nvPr/>
        </p:nvSpPr>
        <p:spPr>
          <a:xfrm>
            <a:off x="6433162" y="1030728"/>
            <a:ext cx="2599214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สั่ง</a:t>
            </a:r>
            <a:r>
              <a:rPr lang="th-TH" sz="2100" b="1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ซื้อจ้าง</a:t>
            </a:r>
          </a:p>
        </p:txBody>
      </p:sp>
      <p:grpSp>
        <p:nvGrpSpPr>
          <p:cNvPr id="101" name="กลุ่ม 49">
            <a:extLst>
              <a:ext uri="{FF2B5EF4-FFF2-40B4-BE49-F238E27FC236}">
                <a16:creationId xmlns:a16="http://schemas.microsoft.com/office/drawing/2014/main" xmlns="" id="{9047C8C9-E3B6-5848-917C-A1BA5D852784}"/>
              </a:ext>
            </a:extLst>
          </p:cNvPr>
          <p:cNvGrpSpPr/>
          <p:nvPr/>
        </p:nvGrpSpPr>
        <p:grpSpPr>
          <a:xfrm>
            <a:off x="6563122" y="2199065"/>
            <a:ext cx="2340000" cy="540000"/>
            <a:chOff x="4176461" y="1032893"/>
            <a:chExt cx="1056420" cy="1403350"/>
          </a:xfrm>
        </p:grpSpPr>
        <p:sp>
          <p:nvSpPr>
            <p:cNvPr id="102" name="สี่เหลี่ยมผืนผ้ามุมมน 50">
              <a:extLst>
                <a:ext uri="{FF2B5EF4-FFF2-40B4-BE49-F238E27FC236}">
                  <a16:creationId xmlns:a16="http://schemas.microsoft.com/office/drawing/2014/main" xmlns="" id="{FD27E716-76AB-F14E-A557-BBCD4D32D0D0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3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28648B1F-EC3D-1245-ABEF-DE85E8F8218F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ใบสั่ง</a:t>
              </a:r>
              <a:endParaRPr lang="th-TH" sz="2100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104" name="สี่เหลี่ยมผืนผ้า 3">
            <a:extLst>
              <a:ext uri="{FF2B5EF4-FFF2-40B4-BE49-F238E27FC236}">
                <a16:creationId xmlns:a16="http://schemas.microsoft.com/office/drawing/2014/main" xmlns="" id="{751DCFAC-E74C-C646-B299-0DADE79F68BF}"/>
              </a:ext>
            </a:extLst>
          </p:cNvPr>
          <p:cNvSpPr/>
          <p:nvPr/>
        </p:nvSpPr>
        <p:spPr>
          <a:xfrm>
            <a:off x="6433162" y="3311795"/>
            <a:ext cx="2599214" cy="2472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5" name="สี่เหลี่ยมผืนผ้ามุมมน 4">
            <a:extLst>
              <a:ext uri="{FF2B5EF4-FFF2-40B4-BE49-F238E27FC236}">
                <a16:creationId xmlns:a16="http://schemas.microsoft.com/office/drawing/2014/main" xmlns="" id="{4609BF18-935B-7E43-93DC-30FE20AEF82E}"/>
              </a:ext>
            </a:extLst>
          </p:cNvPr>
          <p:cNvSpPr/>
          <p:nvPr/>
        </p:nvSpPr>
        <p:spPr>
          <a:xfrm>
            <a:off x="6433162" y="3314601"/>
            <a:ext cx="2599214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ตรวจรับ/ตั้งหนี้</a:t>
            </a:r>
            <a:endParaRPr lang="th-TH" sz="21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21" name="กลุ่ม 23">
            <a:extLst>
              <a:ext uri="{FF2B5EF4-FFF2-40B4-BE49-F238E27FC236}">
                <a16:creationId xmlns:a16="http://schemas.microsoft.com/office/drawing/2014/main" xmlns="" id="{814FA997-89A1-784F-B5EE-8413AFB47401}"/>
              </a:ext>
            </a:extLst>
          </p:cNvPr>
          <p:cNvGrpSpPr/>
          <p:nvPr/>
        </p:nvGrpSpPr>
        <p:grpSpPr>
          <a:xfrm>
            <a:off x="6562217" y="5083657"/>
            <a:ext cx="2340000" cy="540000"/>
            <a:chOff x="4176461" y="1032893"/>
            <a:chExt cx="1056420" cy="1403350"/>
          </a:xfrm>
        </p:grpSpPr>
        <p:sp>
          <p:nvSpPr>
            <p:cNvPr id="122" name="สี่เหลี่ยมผืนผ้ามุมมน 24">
              <a:extLst>
                <a:ext uri="{FF2B5EF4-FFF2-40B4-BE49-F238E27FC236}">
                  <a16:creationId xmlns:a16="http://schemas.microsoft.com/office/drawing/2014/main" xmlns="" id="{31F3A386-44A3-7648-AD0C-F5DDAEAA47EA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3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7CED865D-262B-F846-8109-4298E0500BD1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ใบตั้งหนี้</a:t>
              </a:r>
              <a:endParaRPr lang="th-TH" sz="2100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124" name="กลุ่ม 26">
            <a:extLst>
              <a:ext uri="{FF2B5EF4-FFF2-40B4-BE49-F238E27FC236}">
                <a16:creationId xmlns:a16="http://schemas.microsoft.com/office/drawing/2014/main" xmlns="" id="{2AF5E885-EA08-324A-946D-C31D7919A49C}"/>
              </a:ext>
            </a:extLst>
          </p:cNvPr>
          <p:cNvGrpSpPr/>
          <p:nvPr/>
        </p:nvGrpSpPr>
        <p:grpSpPr>
          <a:xfrm>
            <a:off x="6562217" y="4487749"/>
            <a:ext cx="2340000" cy="540000"/>
            <a:chOff x="4176461" y="1032893"/>
            <a:chExt cx="1056420" cy="1403350"/>
          </a:xfrm>
        </p:grpSpPr>
        <p:sp>
          <p:nvSpPr>
            <p:cNvPr id="125" name="สี่เหลี่ยมผืนผ้ามุมมน 27">
              <a:extLst>
                <a:ext uri="{FF2B5EF4-FFF2-40B4-BE49-F238E27FC236}">
                  <a16:creationId xmlns:a16="http://schemas.microsoft.com/office/drawing/2014/main" xmlns="" id="{E8C29C10-E755-FF42-9383-E8F75D7ABBD3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6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1AAE60AE-AEA1-0D4F-8F14-A65D9EE0B08F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ใบตรวจรับ</a:t>
              </a:r>
              <a:endParaRPr lang="th-TH" sz="2100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127" name="กลุ่ม 55">
            <a:extLst>
              <a:ext uri="{FF2B5EF4-FFF2-40B4-BE49-F238E27FC236}">
                <a16:creationId xmlns:a16="http://schemas.microsoft.com/office/drawing/2014/main" xmlns="" id="{BC008618-EED5-CC43-951D-EDB674CF1CA6}"/>
              </a:ext>
            </a:extLst>
          </p:cNvPr>
          <p:cNvGrpSpPr/>
          <p:nvPr/>
        </p:nvGrpSpPr>
        <p:grpSpPr>
          <a:xfrm>
            <a:off x="6562769" y="3781611"/>
            <a:ext cx="2340000" cy="540000"/>
            <a:chOff x="4176461" y="1032893"/>
            <a:chExt cx="1056420" cy="1403350"/>
          </a:xfrm>
        </p:grpSpPr>
        <p:sp>
          <p:nvSpPr>
            <p:cNvPr id="128" name="สี่เหลี่ยมผืนผ้ามุมมน 56">
              <a:extLst>
                <a:ext uri="{FF2B5EF4-FFF2-40B4-BE49-F238E27FC236}">
                  <a16:creationId xmlns:a16="http://schemas.microsoft.com/office/drawing/2014/main" xmlns="" id="{CE63769E-FB30-3448-BD85-3E8EB5F24A2C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9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6CA5FF6B-9704-8446-8212-00662566EDFF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เลขที่ใบส่งของ</a:t>
              </a:r>
            </a:p>
          </p:txBody>
        </p:sp>
      </p:grpSp>
      <p:sp>
        <p:nvSpPr>
          <p:cNvPr id="130" name="สี่เหลี่ยมผืนผ้า 3">
            <a:extLst>
              <a:ext uri="{FF2B5EF4-FFF2-40B4-BE49-F238E27FC236}">
                <a16:creationId xmlns:a16="http://schemas.microsoft.com/office/drawing/2014/main" xmlns="" id="{C0B25401-29C0-3243-93C1-76C0B301DEB8}"/>
              </a:ext>
            </a:extLst>
          </p:cNvPr>
          <p:cNvSpPr/>
          <p:nvPr/>
        </p:nvSpPr>
        <p:spPr>
          <a:xfrm>
            <a:off x="467544" y="956636"/>
            <a:ext cx="2599214" cy="48280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31" name="กลุ่ม 4">
            <a:extLst>
              <a:ext uri="{FF2B5EF4-FFF2-40B4-BE49-F238E27FC236}">
                <a16:creationId xmlns:a16="http://schemas.microsoft.com/office/drawing/2014/main" xmlns="" id="{0AD59344-3419-6A4B-A8C6-C7A5DEEFA4C7}"/>
              </a:ext>
            </a:extLst>
          </p:cNvPr>
          <p:cNvGrpSpPr/>
          <p:nvPr/>
        </p:nvGrpSpPr>
        <p:grpSpPr>
          <a:xfrm>
            <a:off x="618486" y="1480537"/>
            <a:ext cx="2340000" cy="540000"/>
            <a:chOff x="4176461" y="1032893"/>
            <a:chExt cx="1056420" cy="1403350"/>
          </a:xfrm>
        </p:grpSpPr>
        <p:sp>
          <p:nvSpPr>
            <p:cNvPr id="132" name="สี่เหลี่ยมผืนผ้ามุมมน 5">
              <a:extLst>
                <a:ext uri="{FF2B5EF4-FFF2-40B4-BE49-F238E27FC236}">
                  <a16:creationId xmlns:a16="http://schemas.microsoft.com/office/drawing/2014/main" xmlns="" id="{9B7B5AF6-4CC6-414A-8160-767495AA3C79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3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8BE194C3-D075-5E47-A2E9-DAF90057C77F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หน่วยงานที่เสนอ</a:t>
              </a:r>
            </a:p>
          </p:txBody>
        </p:sp>
      </p:grpSp>
      <p:sp>
        <p:nvSpPr>
          <p:cNvPr id="134" name="สี่เหลี่ยมผืนผ้ามุมมน 4">
            <a:extLst>
              <a:ext uri="{FF2B5EF4-FFF2-40B4-BE49-F238E27FC236}">
                <a16:creationId xmlns:a16="http://schemas.microsoft.com/office/drawing/2014/main" xmlns="" id="{34B0B2B5-51AE-CD4F-A8DC-4241DBAFBA26}"/>
              </a:ext>
            </a:extLst>
          </p:cNvPr>
          <p:cNvSpPr/>
          <p:nvPr/>
        </p:nvSpPr>
        <p:spPr>
          <a:xfrm>
            <a:off x="467544" y="993683"/>
            <a:ext cx="2599214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เสนอซื้อจ้าง</a:t>
            </a:r>
          </a:p>
        </p:txBody>
      </p:sp>
      <p:grpSp>
        <p:nvGrpSpPr>
          <p:cNvPr id="135" name="กลุ่ม 8">
            <a:extLst>
              <a:ext uri="{FF2B5EF4-FFF2-40B4-BE49-F238E27FC236}">
                <a16:creationId xmlns:a16="http://schemas.microsoft.com/office/drawing/2014/main" xmlns="" id="{45E7B54C-542C-8E47-A97C-E1129E8F2438}"/>
              </a:ext>
            </a:extLst>
          </p:cNvPr>
          <p:cNvGrpSpPr/>
          <p:nvPr/>
        </p:nvGrpSpPr>
        <p:grpSpPr>
          <a:xfrm>
            <a:off x="618486" y="2057703"/>
            <a:ext cx="2340000" cy="540000"/>
            <a:chOff x="4176461" y="1032893"/>
            <a:chExt cx="1056420" cy="1403350"/>
          </a:xfrm>
        </p:grpSpPr>
        <p:sp>
          <p:nvSpPr>
            <p:cNvPr id="136" name="สี่เหลี่ยมผืนผ้ามุมมน 9">
              <a:extLst>
                <a:ext uri="{FF2B5EF4-FFF2-40B4-BE49-F238E27FC236}">
                  <a16:creationId xmlns:a16="http://schemas.microsoft.com/office/drawing/2014/main" xmlns="" id="{ABC09096-DDF1-ED4F-B822-A474048B86C5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7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49177696-E087-414C-9B02-B71D8BC9CF5E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เจ้าหนี้</a:t>
              </a:r>
            </a:p>
          </p:txBody>
        </p:sp>
      </p:grpSp>
      <p:grpSp>
        <p:nvGrpSpPr>
          <p:cNvPr id="138" name="กลุ่ม 11">
            <a:extLst>
              <a:ext uri="{FF2B5EF4-FFF2-40B4-BE49-F238E27FC236}">
                <a16:creationId xmlns:a16="http://schemas.microsoft.com/office/drawing/2014/main" xmlns="" id="{ACAE53B6-BAE0-1747-914C-FF94ACE1E79F}"/>
              </a:ext>
            </a:extLst>
          </p:cNvPr>
          <p:cNvGrpSpPr/>
          <p:nvPr/>
        </p:nvGrpSpPr>
        <p:grpSpPr>
          <a:xfrm>
            <a:off x="618486" y="2633767"/>
            <a:ext cx="2340000" cy="540000"/>
            <a:chOff x="4176461" y="1032893"/>
            <a:chExt cx="1056420" cy="1403350"/>
          </a:xfrm>
        </p:grpSpPr>
        <p:sp>
          <p:nvSpPr>
            <p:cNvPr id="139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1981590F-D939-6046-836D-0294462E80A8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0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40197BCB-78F2-AC44-B837-94096E537187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รายการขอซื้อ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141" name="กลุ่ม 25">
            <a:extLst>
              <a:ext uri="{FF2B5EF4-FFF2-40B4-BE49-F238E27FC236}">
                <a16:creationId xmlns:a16="http://schemas.microsoft.com/office/drawing/2014/main" xmlns="" id="{2CC699A5-B644-1847-A4C3-286B3B0F5EBF}"/>
              </a:ext>
            </a:extLst>
          </p:cNvPr>
          <p:cNvGrpSpPr/>
          <p:nvPr/>
        </p:nvGrpSpPr>
        <p:grpSpPr>
          <a:xfrm>
            <a:off x="618486" y="3209559"/>
            <a:ext cx="2340000" cy="540000"/>
            <a:chOff x="4176461" y="1032893"/>
            <a:chExt cx="1056420" cy="1403350"/>
          </a:xfrm>
        </p:grpSpPr>
        <p:sp>
          <p:nvSpPr>
            <p:cNvPr id="142" name="สี่เหลี่ยมผืนผ้ามุมมน 26">
              <a:extLst>
                <a:ext uri="{FF2B5EF4-FFF2-40B4-BE49-F238E27FC236}">
                  <a16:creationId xmlns:a16="http://schemas.microsoft.com/office/drawing/2014/main" xmlns="" id="{9117EC37-6CDE-9B4E-BF37-C09C628493AA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3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A10EF6E4-A5B6-C74C-B2E4-7A951D880111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แหล่งเงิน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144" name="กลุ่ม 28">
            <a:extLst>
              <a:ext uri="{FF2B5EF4-FFF2-40B4-BE49-F238E27FC236}">
                <a16:creationId xmlns:a16="http://schemas.microsoft.com/office/drawing/2014/main" xmlns="" id="{FC82C32F-140F-2C40-A923-1DFC12622179}"/>
              </a:ext>
            </a:extLst>
          </p:cNvPr>
          <p:cNvGrpSpPr/>
          <p:nvPr/>
        </p:nvGrpSpPr>
        <p:grpSpPr>
          <a:xfrm>
            <a:off x="618486" y="3781611"/>
            <a:ext cx="2340000" cy="540000"/>
            <a:chOff x="4176461" y="1032893"/>
            <a:chExt cx="1056420" cy="1403350"/>
          </a:xfrm>
        </p:grpSpPr>
        <p:sp>
          <p:nvSpPr>
            <p:cNvPr id="145" name="สี่เหลี่ยมผืนผ้ามุมมน 29">
              <a:extLst>
                <a:ext uri="{FF2B5EF4-FFF2-40B4-BE49-F238E27FC236}">
                  <a16:creationId xmlns:a16="http://schemas.microsoft.com/office/drawing/2014/main" xmlns="" id="{9430F2AB-5B51-9842-9141-383845C5C60B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6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8C8FA5BD-A158-C348-84DE-8855F73F012F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กรรมการตรวจรับ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147" name="กลุ่ม 69">
            <a:extLst>
              <a:ext uri="{FF2B5EF4-FFF2-40B4-BE49-F238E27FC236}">
                <a16:creationId xmlns:a16="http://schemas.microsoft.com/office/drawing/2014/main" xmlns="" id="{17B2DB9F-4AD3-AF48-B180-8788BCD2AB46}"/>
              </a:ext>
            </a:extLst>
          </p:cNvPr>
          <p:cNvGrpSpPr/>
          <p:nvPr/>
        </p:nvGrpSpPr>
        <p:grpSpPr>
          <a:xfrm>
            <a:off x="618486" y="4488653"/>
            <a:ext cx="2340000" cy="540000"/>
            <a:chOff x="4176461" y="1032893"/>
            <a:chExt cx="1056420" cy="1403350"/>
          </a:xfrm>
        </p:grpSpPr>
        <p:sp>
          <p:nvSpPr>
            <p:cNvPr id="148" name="สี่เหลี่ยมผืนผ้ามุมมน 70">
              <a:extLst>
                <a:ext uri="{FF2B5EF4-FFF2-40B4-BE49-F238E27FC236}">
                  <a16:creationId xmlns:a16="http://schemas.microsoft.com/office/drawing/2014/main" xmlns="" id="{D1D05165-B8FD-A841-A705-CF87595F5ADC}"/>
                </a:ext>
              </a:extLst>
            </p:cNvPr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9" name="สี่เหลี่ยมผืนผ้ามุมมน 12">
              <a:extLst>
                <a:ext uri="{FF2B5EF4-FFF2-40B4-BE49-F238E27FC236}">
                  <a16:creationId xmlns:a16="http://schemas.microsoft.com/office/drawing/2014/main" xmlns="" id="{04633525-615C-5947-BAA8-A4E068F6FFF0}"/>
                </a:ext>
              </a:extLst>
            </p:cNvPr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ใบเสนอ</a:t>
              </a:r>
              <a:endParaRPr lang="th-TH" sz="2100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150" name="ลูกศรขวา 88">
            <a:extLst>
              <a:ext uri="{FF2B5EF4-FFF2-40B4-BE49-F238E27FC236}">
                <a16:creationId xmlns:a16="http://schemas.microsoft.com/office/drawing/2014/main" xmlns="" id="{16AEB5C7-6BCD-2B47-84EA-C3AC1F98F011}"/>
              </a:ext>
            </a:extLst>
          </p:cNvPr>
          <p:cNvSpPr/>
          <p:nvPr/>
        </p:nvSpPr>
        <p:spPr>
          <a:xfrm>
            <a:off x="3148584" y="3220701"/>
            <a:ext cx="230254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51" name="ลูกศรขวา 88">
            <a:extLst>
              <a:ext uri="{FF2B5EF4-FFF2-40B4-BE49-F238E27FC236}">
                <a16:creationId xmlns:a16="http://schemas.microsoft.com/office/drawing/2014/main" xmlns="" id="{FB0CA9D2-5F6A-E543-8539-FFAE6B3B7D28}"/>
              </a:ext>
            </a:extLst>
          </p:cNvPr>
          <p:cNvSpPr/>
          <p:nvPr/>
        </p:nvSpPr>
        <p:spPr>
          <a:xfrm>
            <a:off x="6131393" y="1923077"/>
            <a:ext cx="230254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52" name="ลูกศรขวา 86">
            <a:extLst>
              <a:ext uri="{FF2B5EF4-FFF2-40B4-BE49-F238E27FC236}">
                <a16:creationId xmlns:a16="http://schemas.microsoft.com/office/drawing/2014/main" xmlns="" id="{1C6D0324-1DFD-FD4A-85B7-6762A8AD17CB}"/>
              </a:ext>
            </a:extLst>
          </p:cNvPr>
          <p:cNvSpPr/>
          <p:nvPr/>
        </p:nvSpPr>
        <p:spPr>
          <a:xfrm rot="5400000">
            <a:off x="7609478" y="2921669"/>
            <a:ext cx="24547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34988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ระบบ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E-Form</a:t>
            </a:r>
          </a:p>
        </p:txBody>
      </p:sp>
      <p:sp>
        <p:nvSpPr>
          <p:cNvPr id="4" name="สี่เหลี่ยมผืนผ้า 35"/>
          <p:cNvSpPr/>
          <p:nvPr/>
        </p:nvSpPr>
        <p:spPr>
          <a:xfrm>
            <a:off x="323528" y="2289920"/>
            <a:ext cx="5616624" cy="2909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1907704" y="5733256"/>
            <a:ext cx="24336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ระบบผู้อนุมัติแทน</a:t>
            </a: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411223" y="2652665"/>
            <a:ext cx="2432585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บันทึกขออนุมัติเบิกจ่าย</a:t>
            </a: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6530888" y="3399520"/>
            <a:ext cx="24336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E-Passbook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cxnSp>
        <p:nvCxnSpPr>
          <p:cNvPr id="8" name="ลูกศรเชื่อมต่อแบบตรง 29"/>
          <p:cNvCxnSpPr/>
          <p:nvPr/>
        </p:nvCxnSpPr>
        <p:spPr>
          <a:xfrm flipV="1">
            <a:off x="3131840" y="5199720"/>
            <a:ext cx="0" cy="533536"/>
          </a:xfrm>
          <a:prstGeom prst="straightConnector1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ลูกศรเชื่อมต่อแบบตรง 32"/>
          <p:cNvCxnSpPr/>
          <p:nvPr/>
        </p:nvCxnSpPr>
        <p:spPr>
          <a:xfrm>
            <a:off x="5940152" y="3759560"/>
            <a:ext cx="576064" cy="0"/>
          </a:xfrm>
          <a:prstGeom prst="straightConnector1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สี่เหลี่ยมผืนผ้า 5"/>
          <p:cNvSpPr/>
          <p:nvPr/>
        </p:nvSpPr>
        <p:spPr>
          <a:xfrm>
            <a:off x="3435559" y="2652665"/>
            <a:ext cx="2432585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บันทึกสัญญายืมเงิน</a:t>
            </a:r>
          </a:p>
        </p:txBody>
      </p:sp>
      <p:cxnSp>
        <p:nvCxnSpPr>
          <p:cNvPr id="31" name="ลูกศรเชื่อมต่อแบบตรง 29"/>
          <p:cNvCxnSpPr/>
          <p:nvPr/>
        </p:nvCxnSpPr>
        <p:spPr>
          <a:xfrm flipH="1">
            <a:off x="2843808" y="3042185"/>
            <a:ext cx="576064" cy="0"/>
          </a:xfrm>
          <a:prstGeom prst="straightConnector1">
            <a:avLst/>
          </a:prstGeom>
          <a:ln w="25400">
            <a:solidFill>
              <a:schemeClr val="tx2"/>
            </a:solidFill>
            <a:prstDash val="sysDash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สี่เหลี่ยมผืนผ้า 5"/>
          <p:cNvSpPr/>
          <p:nvPr/>
        </p:nvSpPr>
        <p:spPr>
          <a:xfrm>
            <a:off x="1896447" y="4047592"/>
            <a:ext cx="24336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รายงาน</a:t>
            </a:r>
          </a:p>
        </p:txBody>
      </p:sp>
      <p:cxnSp>
        <p:nvCxnSpPr>
          <p:cNvPr id="44" name="Straight Arrow Connector 43"/>
          <p:cNvCxnSpPr>
            <a:stCxn id="36" idx="0"/>
          </p:cNvCxnSpPr>
          <p:nvPr/>
        </p:nvCxnSpPr>
        <p:spPr>
          <a:xfrm flipV="1">
            <a:off x="3113247" y="3687552"/>
            <a:ext cx="0" cy="360040"/>
          </a:xfrm>
          <a:prstGeom prst="straightConnector1">
            <a:avLst/>
          </a:prstGeom>
          <a:ln w="25400">
            <a:solidFill>
              <a:schemeClr val="tx2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627515" y="3687552"/>
            <a:ext cx="3024336" cy="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1639685" y="3372745"/>
            <a:ext cx="0" cy="314807"/>
          </a:xfrm>
          <a:prstGeom prst="line">
            <a:avLst/>
          </a:prstGeom>
          <a:ln w="254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4644008" y="3386132"/>
            <a:ext cx="0" cy="314807"/>
          </a:xfrm>
          <a:prstGeom prst="line">
            <a:avLst/>
          </a:prstGeom>
          <a:ln w="254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สี่เหลี่ยมผืนผ้า 4"/>
          <p:cNvSpPr/>
          <p:nvPr/>
        </p:nvSpPr>
        <p:spPr>
          <a:xfrm>
            <a:off x="1922376" y="1124744"/>
            <a:ext cx="24336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ระบบงบประมาณ</a:t>
            </a:r>
          </a:p>
        </p:txBody>
      </p:sp>
      <p:cxnSp>
        <p:nvCxnSpPr>
          <p:cNvPr id="55" name="Straight Arrow Connector 54"/>
          <p:cNvCxnSpPr>
            <a:stCxn id="4" idx="0"/>
          </p:cNvCxnSpPr>
          <p:nvPr/>
        </p:nvCxnSpPr>
        <p:spPr>
          <a:xfrm flipV="1">
            <a:off x="3131840" y="1844824"/>
            <a:ext cx="0" cy="445096"/>
          </a:xfrm>
          <a:prstGeom prst="straightConnector1">
            <a:avLst/>
          </a:prstGeom>
          <a:ln w="25400">
            <a:solidFill>
              <a:schemeClr val="tx2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3523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ระบบงบประมาณ</a:t>
            </a:r>
            <a:endParaRPr lang="en-US" dirty="0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323528" y="1057325"/>
            <a:ext cx="2520280" cy="30197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434208" y="1089782"/>
            <a:ext cx="2337592" cy="467010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กำหนดข้อมูลพื้นฐาน</a:t>
            </a:r>
            <a:endParaRPr lang="th-TH" sz="21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6" name="กลุ่ม 7"/>
          <p:cNvGrpSpPr/>
          <p:nvPr/>
        </p:nvGrpSpPr>
        <p:grpSpPr>
          <a:xfrm>
            <a:off x="395536" y="1628800"/>
            <a:ext cx="2376264" cy="517990"/>
            <a:chOff x="1440783" y="1032893"/>
            <a:chExt cx="1056420" cy="1403350"/>
          </a:xfrm>
        </p:grpSpPr>
        <p:sp>
          <p:nvSpPr>
            <p:cNvPr id="7" name="สี่เหลี่ยมผืนผ้ามุมมน 8">
              <a:hlinkClick r:id="rId2"/>
            </p:cNvPr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ประเภทข้อมูลหลัก</a:t>
              </a:r>
            </a:p>
          </p:txBody>
        </p:sp>
      </p:grpSp>
      <p:grpSp>
        <p:nvGrpSpPr>
          <p:cNvPr id="9" name="กลุ่ม 7"/>
          <p:cNvGrpSpPr/>
          <p:nvPr/>
        </p:nvGrpSpPr>
        <p:grpSpPr>
          <a:xfrm>
            <a:off x="395536" y="2190930"/>
            <a:ext cx="2376264" cy="517990"/>
            <a:chOff x="1440783" y="1032893"/>
            <a:chExt cx="1056420" cy="1403350"/>
          </a:xfrm>
        </p:grpSpPr>
        <p:sp>
          <p:nvSpPr>
            <p:cNvPr id="10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ข้อมูลหลัก</a:t>
              </a:r>
            </a:p>
          </p:txBody>
        </p:sp>
      </p:grpSp>
      <p:sp>
        <p:nvSpPr>
          <p:cNvPr id="15" name="สี่เหลี่ยมผืนผ้า 16"/>
          <p:cNvSpPr/>
          <p:nvPr/>
        </p:nvSpPr>
        <p:spPr>
          <a:xfrm>
            <a:off x="3491880" y="1052736"/>
            <a:ext cx="2304256" cy="2880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6" name="กลุ่ม 21"/>
          <p:cNvGrpSpPr/>
          <p:nvPr/>
        </p:nvGrpSpPr>
        <p:grpSpPr>
          <a:xfrm>
            <a:off x="3491881" y="1124744"/>
            <a:ext cx="2304255" cy="576064"/>
            <a:chOff x="144639" y="240800"/>
            <a:chExt cx="1056420" cy="1603829"/>
          </a:xfrm>
        </p:grpSpPr>
        <p:sp>
          <p:nvSpPr>
            <p:cNvPr id="17" name="สี่เหลี่ยมผืนผ้ามุมมน 22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สี่เหลี่ยมผืนผ้ามุมมน 4"/>
            <p:cNvSpPr/>
            <p:nvPr/>
          </p:nvSpPr>
          <p:spPr>
            <a:xfrm>
              <a:off x="144639" y="544419"/>
              <a:ext cx="105642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ตั้งงบประมาณรายจ่ายประจำปี</a:t>
              </a:r>
              <a:endParaRPr lang="th-TH" sz="2100" b="1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19" name="กลุ่ม 24"/>
          <p:cNvGrpSpPr/>
          <p:nvPr/>
        </p:nvGrpSpPr>
        <p:grpSpPr>
          <a:xfrm>
            <a:off x="3563887" y="1772816"/>
            <a:ext cx="2164605" cy="517990"/>
            <a:chOff x="1440783" y="1032893"/>
            <a:chExt cx="1056420" cy="1403350"/>
          </a:xfrm>
        </p:grpSpPr>
        <p:sp>
          <p:nvSpPr>
            <p:cNvPr id="20" name="สี่เหลี่ยมผืนผ้ามุมมน 25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ตั้งงบประมาณรายจ่าย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22" name="ลูกศรขวา 88"/>
          <p:cNvSpPr/>
          <p:nvPr/>
        </p:nvSpPr>
        <p:spPr>
          <a:xfrm>
            <a:off x="2979820" y="2339262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3" name="กลุ่ม 24"/>
          <p:cNvGrpSpPr/>
          <p:nvPr/>
        </p:nvGrpSpPr>
        <p:grpSpPr>
          <a:xfrm>
            <a:off x="3563888" y="2334946"/>
            <a:ext cx="2164605" cy="517990"/>
            <a:chOff x="1440783" y="1032893"/>
            <a:chExt cx="1056420" cy="1403350"/>
          </a:xfrm>
        </p:grpSpPr>
        <p:sp>
          <p:nvSpPr>
            <p:cNvPr id="24" name="สี่เหลี่ยมผืนผ้ามุมมน 25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อนุมัติงบประมาณ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26" name="สี่เหลี่ยมผืนผ้า 55"/>
          <p:cNvSpPr/>
          <p:nvPr/>
        </p:nvSpPr>
        <p:spPr>
          <a:xfrm>
            <a:off x="6516216" y="1052735"/>
            <a:ext cx="2376264" cy="288032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สี่เหลี่ยมผืนผ้ามุมมน 4"/>
          <p:cNvSpPr/>
          <p:nvPr/>
        </p:nvSpPr>
        <p:spPr>
          <a:xfrm>
            <a:off x="6588225" y="1071259"/>
            <a:ext cx="2232247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รายงาน</a:t>
            </a:r>
          </a:p>
        </p:txBody>
      </p:sp>
      <p:sp>
        <p:nvSpPr>
          <p:cNvPr id="28" name="ลูกศรขวา 78"/>
          <p:cNvSpPr/>
          <p:nvPr/>
        </p:nvSpPr>
        <p:spPr>
          <a:xfrm>
            <a:off x="5940152" y="2339262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32" name="กลุ่ม 59"/>
          <p:cNvGrpSpPr/>
          <p:nvPr/>
        </p:nvGrpSpPr>
        <p:grpSpPr>
          <a:xfrm>
            <a:off x="6588472" y="1556382"/>
            <a:ext cx="2232000" cy="518400"/>
            <a:chOff x="4176461" y="1032893"/>
            <a:chExt cx="1056420" cy="1403350"/>
          </a:xfrm>
        </p:grpSpPr>
        <p:sp>
          <p:nvSpPr>
            <p:cNvPr id="33" name="สี่เหลี่ยมผืนผ้ามุมมน 60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ตรวจสอบงบประมาณ</a:t>
              </a:r>
            </a:p>
          </p:txBody>
        </p:sp>
      </p:grpSp>
      <p:sp>
        <p:nvSpPr>
          <p:cNvPr id="35" name="สี่เหลี่ยมผืนผ้ามุมมน 8"/>
          <p:cNvSpPr/>
          <p:nvPr/>
        </p:nvSpPr>
        <p:spPr>
          <a:xfrm>
            <a:off x="3563888" y="2812395"/>
            <a:ext cx="2233902" cy="126467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แหล่งเงิน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เงินรายได้, เงินงบประมาณ, เงินเหลือจ่ายปีเก่า, เงินพัฒนานักศึกษาประจำปี</a:t>
            </a:r>
          </a:p>
        </p:txBody>
      </p:sp>
      <p:sp>
        <p:nvSpPr>
          <p:cNvPr id="36" name="สี่เหลี่ยมผืนผ้ามุมมน 8"/>
          <p:cNvSpPr/>
          <p:nvPr/>
        </p:nvSpPr>
        <p:spPr>
          <a:xfrm>
            <a:off x="6579863" y="2038652"/>
            <a:ext cx="2233902" cy="139330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แหล่งเงิน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เงินรายได้, เงินงบประมาณ, เงินเหลือจ่ายปีเก่า, เงินพัฒนานักศึกษาประจำปี, เงินรับฝาก</a:t>
            </a:r>
          </a:p>
        </p:txBody>
      </p:sp>
    </p:spTree>
    <p:extLst>
      <p:ext uri="{BB962C8B-B14F-4D97-AF65-F5344CB8AC3E}">
        <p14:creationId xmlns:p14="http://schemas.microsoft.com/office/powerpoint/2010/main" val="3473770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ระบบ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E-Form</a:t>
            </a:r>
            <a:r>
              <a:rPr lang="th-TH" dirty="0"/>
              <a:t> (บันทึกขออนุมัติเบิกจ่าย)</a:t>
            </a:r>
            <a:endParaRPr lang="en-US" dirty="0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107504" y="913309"/>
            <a:ext cx="2520280" cy="36678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218184" y="908720"/>
            <a:ext cx="2337592" cy="467010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กำหนดข้อมูลพื้นฐาน</a:t>
            </a:r>
            <a:endParaRPr lang="th-TH" sz="21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6" name="กลุ่ม 7"/>
          <p:cNvGrpSpPr/>
          <p:nvPr/>
        </p:nvGrpSpPr>
        <p:grpSpPr>
          <a:xfrm>
            <a:off x="179512" y="1974906"/>
            <a:ext cx="2376264" cy="517990"/>
            <a:chOff x="1440783" y="1032893"/>
            <a:chExt cx="1056420" cy="1403350"/>
          </a:xfrm>
        </p:grpSpPr>
        <p:sp>
          <p:nvSpPr>
            <p:cNvPr id="7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รายการขออนุมัติเบิกจ่าย</a:t>
              </a:r>
            </a:p>
          </p:txBody>
        </p:sp>
      </p:grpSp>
      <p:sp>
        <p:nvSpPr>
          <p:cNvPr id="15" name="ลูกศรขวา 88"/>
          <p:cNvSpPr/>
          <p:nvPr/>
        </p:nvSpPr>
        <p:spPr>
          <a:xfrm>
            <a:off x="2699792" y="2195246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6" name="สี่เหลี่ยมผืนผ้า 16"/>
          <p:cNvSpPr/>
          <p:nvPr/>
        </p:nvSpPr>
        <p:spPr>
          <a:xfrm>
            <a:off x="3203848" y="908720"/>
            <a:ext cx="2592288" cy="36724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7" name="กลุ่ม 21"/>
          <p:cNvGrpSpPr/>
          <p:nvPr/>
        </p:nvGrpSpPr>
        <p:grpSpPr>
          <a:xfrm>
            <a:off x="3203849" y="908720"/>
            <a:ext cx="2304255" cy="504056"/>
            <a:chOff x="144639" y="240800"/>
            <a:chExt cx="1056420" cy="1403350"/>
          </a:xfrm>
        </p:grpSpPr>
        <p:sp>
          <p:nvSpPr>
            <p:cNvPr id="18" name="สี่เหลี่ยมผืนผ้ามุมมน 22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สี่เหลี่ยมผืนผ้ามุมมน 4"/>
            <p:cNvSpPr/>
            <p:nvPr/>
          </p:nvSpPr>
          <p:spPr>
            <a:xfrm>
              <a:off x="196209" y="292370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บันทึกขออนุมัติเบิกจ่าย</a:t>
              </a:r>
            </a:p>
          </p:txBody>
        </p:sp>
      </p:grpSp>
      <p:grpSp>
        <p:nvGrpSpPr>
          <p:cNvPr id="20" name="กลุ่ม 24"/>
          <p:cNvGrpSpPr/>
          <p:nvPr/>
        </p:nvGrpSpPr>
        <p:grpSpPr>
          <a:xfrm>
            <a:off x="3275855" y="1412776"/>
            <a:ext cx="2448273" cy="517990"/>
            <a:chOff x="1440783" y="1032893"/>
            <a:chExt cx="1056420" cy="1403350"/>
          </a:xfrm>
        </p:grpSpPr>
        <p:sp>
          <p:nvSpPr>
            <p:cNvPr id="21" name="สี่เหลี่ยมผืนผ้ามุมมน 25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ผู้ขออนุมัติเบิก</a:t>
              </a:r>
            </a:p>
          </p:txBody>
        </p:sp>
      </p:grpSp>
      <p:sp>
        <p:nvSpPr>
          <p:cNvPr id="25" name="สี่เหลี่ยมผืนผ้ามุมมน 8"/>
          <p:cNvSpPr/>
          <p:nvPr/>
        </p:nvSpPr>
        <p:spPr>
          <a:xfrm>
            <a:off x="3395370" y="1976333"/>
            <a:ext cx="2209243" cy="51656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แหล่งเงิน</a:t>
            </a:r>
            <a:endParaRPr lang="th-TH" sz="2100" kern="1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7" name="กลุ่ม 27"/>
          <p:cNvGrpSpPr/>
          <p:nvPr/>
        </p:nvGrpSpPr>
        <p:grpSpPr>
          <a:xfrm>
            <a:off x="3275856" y="2379422"/>
            <a:ext cx="2448272" cy="631875"/>
            <a:chOff x="1440783" y="736999"/>
            <a:chExt cx="1056420" cy="1647676"/>
          </a:xfrm>
        </p:grpSpPr>
        <p:sp>
          <p:nvSpPr>
            <p:cNvPr id="28" name="สี่เหลี่ยมผืนผ้ามุมมน 28"/>
            <p:cNvSpPr/>
            <p:nvPr/>
          </p:nvSpPr>
          <p:spPr>
            <a:xfrm>
              <a:off x="1440783" y="932631"/>
              <a:ext cx="1056420" cy="130483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สี่เหลี่ยมผืนผ้ามุมมน 8"/>
            <p:cNvSpPr/>
            <p:nvPr/>
          </p:nvSpPr>
          <p:spPr>
            <a:xfrm>
              <a:off x="1492353" y="736999"/>
              <a:ext cx="953280" cy="16476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รายละเอียดการขออนุมัติเบิก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30" name="กลุ่ม 27"/>
          <p:cNvGrpSpPr/>
          <p:nvPr/>
        </p:nvGrpSpPr>
        <p:grpSpPr>
          <a:xfrm>
            <a:off x="3275855" y="1936046"/>
            <a:ext cx="2448272" cy="518400"/>
            <a:chOff x="1440783" y="1081530"/>
            <a:chExt cx="1056420" cy="1351780"/>
          </a:xfrm>
        </p:grpSpPr>
        <p:sp>
          <p:nvSpPr>
            <p:cNvPr id="31" name="สี่เหลี่ยมผืนผ้ามุมมน 28"/>
            <p:cNvSpPr/>
            <p:nvPr/>
          </p:nvSpPr>
          <p:spPr>
            <a:xfrm>
              <a:off x="1440783" y="1081530"/>
              <a:ext cx="1056420" cy="13517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แหล่งเงิน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34" name="กลุ่ม 27"/>
          <p:cNvGrpSpPr/>
          <p:nvPr/>
        </p:nvGrpSpPr>
        <p:grpSpPr>
          <a:xfrm>
            <a:off x="3275856" y="2966549"/>
            <a:ext cx="2448272" cy="518400"/>
            <a:chOff x="1440783" y="1032893"/>
            <a:chExt cx="1056420" cy="1351780"/>
          </a:xfrm>
        </p:grpSpPr>
        <p:sp>
          <p:nvSpPr>
            <p:cNvPr id="35" name="สี่เหลี่ยมผืนผ้ามุมมน 28"/>
            <p:cNvSpPr/>
            <p:nvPr/>
          </p:nvSpPr>
          <p:spPr>
            <a:xfrm>
              <a:off x="1440783" y="1032893"/>
              <a:ext cx="1056420" cy="130483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รายการขอเบิก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37" name="กลุ่ม 27"/>
          <p:cNvGrpSpPr/>
          <p:nvPr/>
        </p:nvGrpSpPr>
        <p:grpSpPr>
          <a:xfrm>
            <a:off x="3275856" y="3466945"/>
            <a:ext cx="2448272" cy="518400"/>
            <a:chOff x="1440783" y="1032893"/>
            <a:chExt cx="1056420" cy="1351780"/>
          </a:xfrm>
        </p:grpSpPr>
        <p:sp>
          <p:nvSpPr>
            <p:cNvPr id="38" name="สี่เหลี่ยมผืนผ้ามุมมน 28"/>
            <p:cNvSpPr/>
            <p:nvPr/>
          </p:nvSpPr>
          <p:spPr>
            <a:xfrm>
              <a:off x="1440783" y="1032893"/>
              <a:ext cx="1056420" cy="130483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ผู้อนุมัติ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40" name="กลุ่ม 27"/>
          <p:cNvGrpSpPr/>
          <p:nvPr/>
        </p:nvGrpSpPr>
        <p:grpSpPr>
          <a:xfrm>
            <a:off x="3289151" y="3972716"/>
            <a:ext cx="2448272" cy="518400"/>
            <a:chOff x="1440783" y="1032893"/>
            <a:chExt cx="1056420" cy="1351780"/>
          </a:xfrm>
        </p:grpSpPr>
        <p:sp>
          <p:nvSpPr>
            <p:cNvPr id="41" name="สี่เหลี่ยมผืนผ้ามุมมน 28"/>
            <p:cNvSpPr/>
            <p:nvPr/>
          </p:nvSpPr>
          <p:spPr>
            <a:xfrm>
              <a:off x="1440783" y="1032893"/>
              <a:ext cx="1056420" cy="130483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เอกสารแนบ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43" name="สี่เหลี่ยมผืนผ้า 30"/>
          <p:cNvSpPr/>
          <p:nvPr/>
        </p:nvSpPr>
        <p:spPr>
          <a:xfrm>
            <a:off x="6372200" y="913310"/>
            <a:ext cx="2636897" cy="56120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4" name="สี่เหลี่ยมผืนผ้ามุมมน 4"/>
          <p:cNvSpPr/>
          <p:nvPr/>
        </p:nvSpPr>
        <p:spPr>
          <a:xfrm>
            <a:off x="6372201" y="908720"/>
            <a:ext cx="2636897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อนุมัติ</a:t>
            </a:r>
            <a:endParaRPr lang="th-TH" sz="21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45" name="กลุ่ม 34"/>
          <p:cNvGrpSpPr/>
          <p:nvPr/>
        </p:nvGrpSpPr>
        <p:grpSpPr>
          <a:xfrm>
            <a:off x="6451135" y="1412776"/>
            <a:ext cx="2475599" cy="1003523"/>
            <a:chOff x="1440783" y="1032893"/>
            <a:chExt cx="1056420" cy="1403350"/>
          </a:xfrm>
        </p:grpSpPr>
        <p:sp>
          <p:nvSpPr>
            <p:cNvPr id="46" name="สี่เหลี่ยมผืนผ้ามุมมน 35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ผู้อนุมัติลงนามตามลำดับที่กำหนด</a:t>
              </a:r>
            </a:p>
          </p:txBody>
        </p:sp>
      </p:grpSp>
      <p:sp>
        <p:nvSpPr>
          <p:cNvPr id="48" name="ลูกศรขวา 78"/>
          <p:cNvSpPr/>
          <p:nvPr/>
        </p:nvSpPr>
        <p:spPr>
          <a:xfrm>
            <a:off x="5868144" y="2195246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9" name="สี่เหลี่ยมผืนผ้ามุมมน 8"/>
          <p:cNvSpPr/>
          <p:nvPr/>
        </p:nvSpPr>
        <p:spPr>
          <a:xfrm>
            <a:off x="6573698" y="3632276"/>
            <a:ext cx="2233902" cy="121905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 เช่น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1. </a:t>
            </a: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หัวหน้าเงินรายได้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2. </a:t>
            </a: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ผู้อำนวยการกองคลัง</a:t>
            </a:r>
          </a:p>
        </p:txBody>
      </p:sp>
      <p:grpSp>
        <p:nvGrpSpPr>
          <p:cNvPr id="58" name="กลุ่ม 83"/>
          <p:cNvGrpSpPr/>
          <p:nvPr/>
        </p:nvGrpSpPr>
        <p:grpSpPr>
          <a:xfrm>
            <a:off x="6507473" y="2598558"/>
            <a:ext cx="2362922" cy="1003406"/>
            <a:chOff x="4176461" y="1032893"/>
            <a:chExt cx="1056420" cy="1403350"/>
          </a:xfrm>
        </p:grpSpPr>
        <p:sp>
          <p:nvSpPr>
            <p:cNvPr id="59" name="สี่เหลี่ยมผืนผ้ามุมมน 84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ตรวจสอบและตัดยอดงบประมาณก่อนผูกพัน</a:t>
              </a:r>
            </a:p>
          </p:txBody>
        </p:sp>
      </p:grpSp>
      <p:grpSp>
        <p:nvGrpSpPr>
          <p:cNvPr id="64" name="กลุ่ม 7"/>
          <p:cNvGrpSpPr/>
          <p:nvPr/>
        </p:nvGrpSpPr>
        <p:grpSpPr>
          <a:xfrm>
            <a:off x="179512" y="1412776"/>
            <a:ext cx="2376264" cy="517990"/>
            <a:chOff x="1440783" y="1032893"/>
            <a:chExt cx="1056420" cy="1403350"/>
          </a:xfrm>
        </p:grpSpPr>
        <p:sp>
          <p:nvSpPr>
            <p:cNvPr id="65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รายการเบิกจ่าย</a:t>
              </a:r>
            </a:p>
          </p:txBody>
        </p:sp>
      </p:grpSp>
      <p:sp>
        <p:nvSpPr>
          <p:cNvPr id="68" name="สี่เหลี่ยมผืนผ้า 55"/>
          <p:cNvSpPr/>
          <p:nvPr/>
        </p:nvSpPr>
        <p:spPr>
          <a:xfrm>
            <a:off x="185900" y="5085184"/>
            <a:ext cx="2637433" cy="144016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2" name="สี่เหลี่ยมผืนผ้ามุมมน 4"/>
          <p:cNvSpPr/>
          <p:nvPr/>
        </p:nvSpPr>
        <p:spPr>
          <a:xfrm>
            <a:off x="179512" y="5122230"/>
            <a:ext cx="2599214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รายงาน</a:t>
            </a:r>
          </a:p>
        </p:txBody>
      </p:sp>
      <p:grpSp>
        <p:nvGrpSpPr>
          <p:cNvPr id="73" name="กลุ่ม 27"/>
          <p:cNvGrpSpPr/>
          <p:nvPr/>
        </p:nvGrpSpPr>
        <p:grpSpPr>
          <a:xfrm>
            <a:off x="257907" y="5589240"/>
            <a:ext cx="2448272" cy="518400"/>
            <a:chOff x="1440783" y="1032893"/>
            <a:chExt cx="1056420" cy="1351780"/>
          </a:xfrm>
        </p:grpSpPr>
        <p:sp>
          <p:nvSpPr>
            <p:cNvPr id="74" name="สี่เหลี่ยมผืนผ้ามุมมน 28"/>
            <p:cNvSpPr/>
            <p:nvPr/>
          </p:nvSpPr>
          <p:spPr>
            <a:xfrm>
              <a:off x="1440783" y="1032893"/>
              <a:ext cx="1056420" cy="1304833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5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บันทึกข้อความ</a:t>
              </a:r>
            </a:p>
          </p:txBody>
        </p:sp>
      </p:grpSp>
      <p:sp>
        <p:nvSpPr>
          <p:cNvPr id="9" name="Left-Right-Up Arrow 8"/>
          <p:cNvSpPr/>
          <p:nvPr/>
        </p:nvSpPr>
        <p:spPr>
          <a:xfrm>
            <a:off x="2947729" y="4816928"/>
            <a:ext cx="3384917" cy="1204359"/>
          </a:xfrm>
          <a:prstGeom prst="leftRightUpArrow">
            <a:avLst>
              <a:gd name="adj1" fmla="val 27066"/>
              <a:gd name="adj2" fmla="val 26033"/>
              <a:gd name="adj3" fmla="val 25000"/>
            </a:avLst>
          </a:prstGeom>
          <a:ln cap="flat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สี่เหลี่ยมผืนผ้ามุมมน 8"/>
          <p:cNvSpPr/>
          <p:nvPr/>
        </p:nvSpPr>
        <p:spPr>
          <a:xfrm>
            <a:off x="4936528" y="4757826"/>
            <a:ext cx="787600" cy="36440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ไม่อนุมัติ</a:t>
            </a:r>
            <a:endParaRPr lang="th-TH" sz="16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2" name="สี่เหลี่ยมผืนผ้ามุมมน 8"/>
          <p:cNvSpPr/>
          <p:nvPr/>
        </p:nvSpPr>
        <p:spPr>
          <a:xfrm>
            <a:off x="3408665" y="5949280"/>
            <a:ext cx="787600" cy="36440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อนุมัติ</a:t>
            </a:r>
            <a:endParaRPr lang="th-TH" sz="16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3" name="สี่เหลี่ยมผืนผ้ามุมมน 8"/>
          <p:cNvSpPr/>
          <p:nvPr/>
        </p:nvSpPr>
        <p:spPr>
          <a:xfrm>
            <a:off x="179512" y="2768939"/>
            <a:ext cx="2376264" cy="170417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รายการขออนุมัติเบิกจ่าย ประกอบด้วย</a:t>
            </a:r>
          </a:p>
          <a:p>
            <a:pPr marL="285750" lvl="0" indent="-28575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ข้อมูลแบบขออนุมัติเบิกจ่าย</a:t>
            </a:r>
          </a:p>
          <a:p>
            <a:pPr marL="285750" lvl="0" indent="-28575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ข้อมูลรายละเอียดการเบิก</a:t>
            </a:r>
          </a:p>
          <a:p>
            <a:pPr marL="285750" lvl="0" indent="-28575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ข้อมูลระดับการอนุมัติ</a:t>
            </a:r>
          </a:p>
          <a:p>
            <a:pPr marL="285750" lvl="0" indent="-28575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endParaRPr lang="th-TH" sz="16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25818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h-TH" dirty="0"/>
              <a:t>ระบบ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E-Form</a:t>
            </a:r>
            <a:r>
              <a:rPr lang="th-TH" dirty="0"/>
              <a:t> (บันทึกสัญญายืมเงิน)</a:t>
            </a:r>
            <a:endParaRPr lang="en-US" dirty="0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107504" y="841301"/>
            <a:ext cx="2520280" cy="36678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218184" y="836712"/>
            <a:ext cx="2337592" cy="467010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กำหนดข้อมูลพื้นฐาน</a:t>
            </a:r>
            <a:endParaRPr lang="th-TH" sz="21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ลูกศรขวา 88"/>
          <p:cNvSpPr/>
          <p:nvPr/>
        </p:nvSpPr>
        <p:spPr>
          <a:xfrm>
            <a:off x="2699792" y="2123238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" name="สี่เหลี่ยมผืนผ้า 16"/>
          <p:cNvSpPr/>
          <p:nvPr/>
        </p:nvSpPr>
        <p:spPr>
          <a:xfrm>
            <a:off x="3203848" y="836712"/>
            <a:ext cx="2592288" cy="36724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4" name="กลุ่ม 21"/>
          <p:cNvGrpSpPr/>
          <p:nvPr/>
        </p:nvGrpSpPr>
        <p:grpSpPr>
          <a:xfrm>
            <a:off x="3203849" y="836712"/>
            <a:ext cx="2304255" cy="504056"/>
            <a:chOff x="144639" y="240800"/>
            <a:chExt cx="1056420" cy="1403350"/>
          </a:xfrm>
        </p:grpSpPr>
        <p:sp>
          <p:nvSpPr>
            <p:cNvPr id="15" name="สี่เหลี่ยมผืนผ้ามุมมน 22"/>
            <p:cNvSpPr/>
            <p:nvPr/>
          </p:nvSpPr>
          <p:spPr>
            <a:xfrm>
              <a:off x="144639" y="240800"/>
              <a:ext cx="1056420" cy="14033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สี่เหลี่ยมผืนผ้ามุมมน 4"/>
            <p:cNvSpPr/>
            <p:nvPr/>
          </p:nvSpPr>
          <p:spPr>
            <a:xfrm>
              <a:off x="196209" y="292370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b="1" kern="1200" dirty="0">
                  <a:solidFill>
                    <a:schemeClr val="tx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บันทึกสัญญายืมเงิน</a:t>
              </a:r>
            </a:p>
          </p:txBody>
        </p:sp>
      </p:grpSp>
      <p:grpSp>
        <p:nvGrpSpPr>
          <p:cNvPr id="17" name="กลุ่ม 24"/>
          <p:cNvGrpSpPr/>
          <p:nvPr/>
        </p:nvGrpSpPr>
        <p:grpSpPr>
          <a:xfrm>
            <a:off x="3275855" y="1844824"/>
            <a:ext cx="2448273" cy="517990"/>
            <a:chOff x="1440783" y="1032893"/>
            <a:chExt cx="1056420" cy="1403350"/>
          </a:xfrm>
        </p:grpSpPr>
        <p:sp>
          <p:nvSpPr>
            <p:cNvPr id="18" name="สี่เหลี่ยมผืนผ้ามุมมน 25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ข้อมูลการขอยืมเงิน</a:t>
              </a:r>
            </a:p>
          </p:txBody>
        </p:sp>
      </p:grpSp>
      <p:grpSp>
        <p:nvGrpSpPr>
          <p:cNvPr id="21" name="กลุ่ม 27"/>
          <p:cNvGrpSpPr/>
          <p:nvPr/>
        </p:nvGrpSpPr>
        <p:grpSpPr>
          <a:xfrm>
            <a:off x="3275856" y="2886494"/>
            <a:ext cx="2448272" cy="556850"/>
            <a:chOff x="1440783" y="932631"/>
            <a:chExt cx="1056420" cy="1452041"/>
          </a:xfrm>
        </p:grpSpPr>
        <p:sp>
          <p:nvSpPr>
            <p:cNvPr id="22" name="สี่เหลี่ยมผืนผ้ามุมมน 28"/>
            <p:cNvSpPr/>
            <p:nvPr/>
          </p:nvSpPr>
          <p:spPr>
            <a:xfrm>
              <a:off x="1440783" y="932631"/>
              <a:ext cx="1056420" cy="130483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สี่เหลี่ยมผืนผ้ามุมมน 8"/>
            <p:cNvSpPr/>
            <p:nvPr/>
          </p:nvSpPr>
          <p:spPr>
            <a:xfrm>
              <a:off x="1492353" y="1084463"/>
              <a:ext cx="953280" cy="13002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ข้อมูลรายการยืมเงิน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24" name="กลุ่ม 27"/>
          <p:cNvGrpSpPr/>
          <p:nvPr/>
        </p:nvGrpSpPr>
        <p:grpSpPr>
          <a:xfrm>
            <a:off x="3275855" y="2368094"/>
            <a:ext cx="2448272" cy="518400"/>
            <a:chOff x="1440783" y="1081530"/>
            <a:chExt cx="1056420" cy="1351780"/>
          </a:xfrm>
        </p:grpSpPr>
        <p:sp>
          <p:nvSpPr>
            <p:cNvPr id="25" name="สี่เหลี่ยมผืนผ้ามุมมน 28"/>
            <p:cNvSpPr/>
            <p:nvPr/>
          </p:nvSpPr>
          <p:spPr>
            <a:xfrm>
              <a:off x="1440783" y="1081530"/>
              <a:ext cx="1056420" cy="13517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แหล่งเงิน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30" name="กลุ่ม 27"/>
          <p:cNvGrpSpPr/>
          <p:nvPr/>
        </p:nvGrpSpPr>
        <p:grpSpPr>
          <a:xfrm>
            <a:off x="3275856" y="3393939"/>
            <a:ext cx="2448272" cy="500396"/>
            <a:chOff x="1440783" y="983344"/>
            <a:chExt cx="1056420" cy="1304833"/>
          </a:xfrm>
        </p:grpSpPr>
        <p:sp>
          <p:nvSpPr>
            <p:cNvPr id="31" name="สี่เหลี่ยมผืนผ้ามุมมน 28"/>
            <p:cNvSpPr/>
            <p:nvPr/>
          </p:nvSpPr>
          <p:spPr>
            <a:xfrm>
              <a:off x="1440783" y="983344"/>
              <a:ext cx="1056420" cy="130483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สี่เหลี่ยมผืนผ้ามุมมน 8"/>
            <p:cNvSpPr/>
            <p:nvPr/>
          </p:nvSpPr>
          <p:spPr>
            <a:xfrm>
              <a:off x="1489162" y="987967"/>
              <a:ext cx="953280" cy="13002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ผู้อนุมัติ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33" name="กลุ่ม 27"/>
          <p:cNvGrpSpPr/>
          <p:nvPr/>
        </p:nvGrpSpPr>
        <p:grpSpPr>
          <a:xfrm>
            <a:off x="3289151" y="3893448"/>
            <a:ext cx="2448272" cy="500396"/>
            <a:chOff x="1440783" y="967015"/>
            <a:chExt cx="1056420" cy="1304833"/>
          </a:xfrm>
        </p:grpSpPr>
        <p:sp>
          <p:nvSpPr>
            <p:cNvPr id="34" name="สี่เหลี่ยมผืนผ้ามุมมน 28"/>
            <p:cNvSpPr/>
            <p:nvPr/>
          </p:nvSpPr>
          <p:spPr>
            <a:xfrm>
              <a:off x="1440783" y="967015"/>
              <a:ext cx="1056420" cy="130483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สี่เหลี่ยมผืนผ้ามุมมน 8"/>
            <p:cNvSpPr/>
            <p:nvPr/>
          </p:nvSpPr>
          <p:spPr>
            <a:xfrm>
              <a:off x="1492353" y="969328"/>
              <a:ext cx="953280" cy="13002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เอกสารแนบ</a:t>
              </a:r>
              <a:endParaRPr lang="th-TH" sz="2100" kern="12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36" name="สี่เหลี่ยมผืนผ้า 30"/>
          <p:cNvSpPr/>
          <p:nvPr/>
        </p:nvSpPr>
        <p:spPr>
          <a:xfrm>
            <a:off x="6372200" y="836712"/>
            <a:ext cx="2636897" cy="2808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7" name="สี่เหลี่ยมผืนผ้ามุมมน 4"/>
          <p:cNvSpPr/>
          <p:nvPr/>
        </p:nvSpPr>
        <p:spPr>
          <a:xfrm>
            <a:off x="6372201" y="878822"/>
            <a:ext cx="2636897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อนุมัติ</a:t>
            </a:r>
            <a:endParaRPr lang="th-TH" sz="21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38" name="กลุ่ม 34"/>
          <p:cNvGrpSpPr/>
          <p:nvPr/>
        </p:nvGrpSpPr>
        <p:grpSpPr>
          <a:xfrm>
            <a:off x="6451135" y="1382879"/>
            <a:ext cx="2475599" cy="938382"/>
            <a:chOff x="1440783" y="1032893"/>
            <a:chExt cx="1056420" cy="1403350"/>
          </a:xfrm>
        </p:grpSpPr>
        <p:sp>
          <p:nvSpPr>
            <p:cNvPr id="39" name="สี่เหลี่ยมผืนผ้ามุมมน 35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ผู้อนุมัติลงนามตามลำดับที่กำหนด</a:t>
              </a:r>
            </a:p>
          </p:txBody>
        </p:sp>
      </p:grpSp>
      <p:sp>
        <p:nvSpPr>
          <p:cNvPr id="41" name="ลูกศรขวา 78"/>
          <p:cNvSpPr/>
          <p:nvPr/>
        </p:nvSpPr>
        <p:spPr>
          <a:xfrm>
            <a:off x="5868144" y="1628800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2" name="สี่เหลี่ยมผืนผ้ามุมมน 8"/>
          <p:cNvSpPr/>
          <p:nvPr/>
        </p:nvSpPr>
        <p:spPr>
          <a:xfrm>
            <a:off x="6520876" y="2387424"/>
            <a:ext cx="2233902" cy="121905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 เช่น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1. </a:t>
            </a: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เจ้าหน้าที่ผู้ตรวจสอบ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2. </a:t>
            </a: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หัวหน้าผู้ควบคุม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3. ผู้อนุมัติ</a:t>
            </a:r>
          </a:p>
        </p:txBody>
      </p:sp>
      <p:sp>
        <p:nvSpPr>
          <p:cNvPr id="47" name="ลูกศรขวา 86"/>
          <p:cNvSpPr/>
          <p:nvPr/>
        </p:nvSpPr>
        <p:spPr>
          <a:xfrm rot="5400000">
            <a:off x="7443318" y="3708031"/>
            <a:ext cx="34203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49" name="กลุ่ม 7"/>
          <p:cNvGrpSpPr/>
          <p:nvPr/>
        </p:nvGrpSpPr>
        <p:grpSpPr>
          <a:xfrm>
            <a:off x="179512" y="2478962"/>
            <a:ext cx="2376264" cy="517990"/>
            <a:chOff x="1440783" y="1032893"/>
            <a:chExt cx="1056420" cy="1403350"/>
          </a:xfrm>
        </p:grpSpPr>
        <p:sp>
          <p:nvSpPr>
            <p:cNvPr id="50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ตั้งค่าผู้อนุมัติสัญญายืมเงิน</a:t>
              </a:r>
            </a:p>
          </p:txBody>
        </p:sp>
      </p:grpSp>
      <p:grpSp>
        <p:nvGrpSpPr>
          <p:cNvPr id="56" name="กลุ่ม 24"/>
          <p:cNvGrpSpPr/>
          <p:nvPr/>
        </p:nvGrpSpPr>
        <p:grpSpPr>
          <a:xfrm>
            <a:off x="3268484" y="1340424"/>
            <a:ext cx="2448273" cy="517990"/>
            <a:chOff x="1440783" y="1032893"/>
            <a:chExt cx="1056420" cy="1403350"/>
          </a:xfrm>
        </p:grpSpPr>
        <p:sp>
          <p:nvSpPr>
            <p:cNvPr id="57" name="สี่เหลี่ยมผืนผ้ามุมมน 25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ใบขออนุมัติเบิก (ถ้ามี)</a:t>
              </a:r>
            </a:p>
          </p:txBody>
        </p:sp>
      </p:grpSp>
      <p:sp>
        <p:nvSpPr>
          <p:cNvPr id="60" name="ลูกศรขวา 87"/>
          <p:cNvSpPr/>
          <p:nvPr/>
        </p:nvSpPr>
        <p:spPr>
          <a:xfrm rot="10800000">
            <a:off x="5868144" y="5553235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1" name="สี่เหลี่ยมผืนผ้า 30"/>
          <p:cNvSpPr/>
          <p:nvPr/>
        </p:nvSpPr>
        <p:spPr>
          <a:xfrm>
            <a:off x="3194838" y="4805536"/>
            <a:ext cx="2636897" cy="18638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62" name="กลุ่ม 34"/>
          <p:cNvGrpSpPr/>
          <p:nvPr/>
        </p:nvGrpSpPr>
        <p:grpSpPr>
          <a:xfrm>
            <a:off x="3273773" y="5296619"/>
            <a:ext cx="2475599" cy="518400"/>
            <a:chOff x="1440783" y="1032893"/>
            <a:chExt cx="1056420" cy="1403350"/>
          </a:xfrm>
        </p:grpSpPr>
        <p:sp>
          <p:nvSpPr>
            <p:cNvPr id="63" name="สี่เหลี่ยมผืนผ้ามุมมน 35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สัญญายืมเงิน</a:t>
              </a:r>
            </a:p>
          </p:txBody>
        </p:sp>
      </p:grpSp>
      <p:sp>
        <p:nvSpPr>
          <p:cNvPr id="65" name="สี่เหลี่ยมผืนผ้ามุมมน 4"/>
          <p:cNvSpPr/>
          <p:nvPr/>
        </p:nvSpPr>
        <p:spPr>
          <a:xfrm>
            <a:off x="3194838" y="4799856"/>
            <a:ext cx="2636897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ระบบลูกหนี้</a:t>
            </a:r>
            <a:endParaRPr lang="th-TH" sz="21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66" name="กลุ่ม 34"/>
          <p:cNvGrpSpPr/>
          <p:nvPr/>
        </p:nvGrpSpPr>
        <p:grpSpPr>
          <a:xfrm>
            <a:off x="3275856" y="5862928"/>
            <a:ext cx="2475599" cy="518400"/>
            <a:chOff x="1440783" y="1032893"/>
            <a:chExt cx="1056420" cy="1403350"/>
          </a:xfrm>
        </p:grpSpPr>
        <p:sp>
          <p:nvSpPr>
            <p:cNvPr id="67" name="สี่เหลี่ยมผืนผ้ามุมมน 35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การชำระคืน</a:t>
              </a:r>
            </a:p>
          </p:txBody>
        </p:sp>
      </p:grpSp>
      <p:sp>
        <p:nvSpPr>
          <p:cNvPr id="75" name="สี่เหลี่ยมผืนผ้า 55"/>
          <p:cNvSpPr/>
          <p:nvPr/>
        </p:nvSpPr>
        <p:spPr>
          <a:xfrm>
            <a:off x="6354197" y="4149080"/>
            <a:ext cx="2520280" cy="252028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9" name="สี่เหลี่ยมผืนผ้ามุมมน 4"/>
          <p:cNvSpPr/>
          <p:nvPr/>
        </p:nvSpPr>
        <p:spPr>
          <a:xfrm>
            <a:off x="6373290" y="4149080"/>
            <a:ext cx="2466404" cy="4670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kern="1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รายงาน</a:t>
            </a:r>
          </a:p>
        </p:txBody>
      </p:sp>
      <p:grpSp>
        <p:nvGrpSpPr>
          <p:cNvPr id="80" name="กลุ่ม 83"/>
          <p:cNvGrpSpPr/>
          <p:nvPr/>
        </p:nvGrpSpPr>
        <p:grpSpPr>
          <a:xfrm>
            <a:off x="6506277" y="4647265"/>
            <a:ext cx="2242186" cy="518400"/>
            <a:chOff x="4176461" y="1032893"/>
            <a:chExt cx="1056420" cy="1403350"/>
          </a:xfrm>
        </p:grpSpPr>
        <p:sp>
          <p:nvSpPr>
            <p:cNvPr id="81" name="สี่เหลี่ยมผืนผ้ามุมมน 84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2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สัญญายืมเงิน</a:t>
              </a:r>
            </a:p>
          </p:txBody>
        </p:sp>
      </p:grpSp>
      <p:grpSp>
        <p:nvGrpSpPr>
          <p:cNvPr id="83" name="กลุ่ม 83"/>
          <p:cNvGrpSpPr/>
          <p:nvPr/>
        </p:nvGrpSpPr>
        <p:grpSpPr>
          <a:xfrm>
            <a:off x="6506277" y="5233238"/>
            <a:ext cx="2242186" cy="716042"/>
            <a:chOff x="4176461" y="1032893"/>
            <a:chExt cx="1056420" cy="1403350"/>
          </a:xfrm>
        </p:grpSpPr>
        <p:sp>
          <p:nvSpPr>
            <p:cNvPr id="84" name="สี่เหลี่ยมผืนผ้ามุมมน 84"/>
            <p:cNvSpPr/>
            <p:nvPr/>
          </p:nvSpPr>
          <p:spPr>
            <a:xfrm>
              <a:off x="4176461" y="1032893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5" name="สี่เหลี่ยมผืนผ้ามุมมน 12"/>
            <p:cNvSpPr/>
            <p:nvPr/>
          </p:nvSpPr>
          <p:spPr>
            <a:xfrm>
              <a:off x="4228031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หนังสือชี้แจงสัญญายืมเงินคงค้าง</a:t>
              </a:r>
            </a:p>
          </p:txBody>
        </p:sp>
      </p:grpSp>
      <p:grpSp>
        <p:nvGrpSpPr>
          <p:cNvPr id="88" name="กลุ่ม 83"/>
          <p:cNvGrpSpPr/>
          <p:nvPr/>
        </p:nvGrpSpPr>
        <p:grpSpPr>
          <a:xfrm>
            <a:off x="6505188" y="6006944"/>
            <a:ext cx="2243276" cy="518400"/>
            <a:chOff x="4176461" y="1296774"/>
            <a:chExt cx="1056420" cy="1403350"/>
          </a:xfrm>
        </p:grpSpPr>
        <p:sp>
          <p:nvSpPr>
            <p:cNvPr id="89" name="สี่เหลี่ยมผืนผ้ามุมมน 84"/>
            <p:cNvSpPr/>
            <p:nvPr/>
          </p:nvSpPr>
          <p:spPr>
            <a:xfrm>
              <a:off x="4176461" y="1296774"/>
              <a:ext cx="1056420" cy="140335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0" name="สี่เหลี่ยมผืนผ้ามุมมน 12"/>
            <p:cNvSpPr/>
            <p:nvPr/>
          </p:nvSpPr>
          <p:spPr>
            <a:xfrm>
              <a:off x="4228031" y="1323598"/>
              <a:ext cx="953280" cy="13765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solidFill>
                    <a:srgbClr val="00B05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รายละเอียดลูกหนี้คงเหลือ</a:t>
              </a:r>
            </a:p>
          </p:txBody>
        </p:sp>
      </p:grpSp>
      <p:grpSp>
        <p:nvGrpSpPr>
          <p:cNvPr id="69" name="กลุ่ม 7"/>
          <p:cNvGrpSpPr/>
          <p:nvPr/>
        </p:nvGrpSpPr>
        <p:grpSpPr>
          <a:xfrm>
            <a:off x="179512" y="1902898"/>
            <a:ext cx="2376264" cy="517990"/>
            <a:chOff x="1440783" y="1032893"/>
            <a:chExt cx="1056420" cy="1403350"/>
          </a:xfrm>
        </p:grpSpPr>
        <p:sp>
          <p:nvSpPr>
            <p:cNvPr id="70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รายการขออนุมัติเบิกจ่าย</a:t>
              </a:r>
            </a:p>
          </p:txBody>
        </p:sp>
      </p:grpSp>
      <p:grpSp>
        <p:nvGrpSpPr>
          <p:cNvPr id="72" name="กลุ่ม 7"/>
          <p:cNvGrpSpPr/>
          <p:nvPr/>
        </p:nvGrpSpPr>
        <p:grpSpPr>
          <a:xfrm>
            <a:off x="179512" y="1340768"/>
            <a:ext cx="2376264" cy="517990"/>
            <a:chOff x="1440783" y="1032893"/>
            <a:chExt cx="1056420" cy="1403350"/>
          </a:xfrm>
        </p:grpSpPr>
        <p:sp>
          <p:nvSpPr>
            <p:cNvPr id="73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4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รายการเบิกจ่าย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9391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สี่เหลี่ยมผืนผ้า 3"/>
          <p:cNvSpPr/>
          <p:nvPr/>
        </p:nvSpPr>
        <p:spPr>
          <a:xfrm>
            <a:off x="3347864" y="985317"/>
            <a:ext cx="2520280" cy="36678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ระบบผู้อนุมัติแทน</a:t>
            </a:r>
            <a:endParaRPr lang="en-US" dirty="0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251520" y="985317"/>
            <a:ext cx="2520280" cy="36678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362200" y="980728"/>
            <a:ext cx="2337592" cy="467010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ตั้งค่าผู้อนุมัติแทน</a:t>
            </a:r>
            <a:endParaRPr lang="th-TH" sz="21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สี่เหลี่ยมผืนผ้ามุมมน 8"/>
          <p:cNvSpPr/>
          <p:nvPr/>
        </p:nvSpPr>
        <p:spPr>
          <a:xfrm>
            <a:off x="439526" y="1503819"/>
            <a:ext cx="2144265" cy="47992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h-TH" sz="2100" kern="1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สี่เหลี่ยมผืนผ้า 3"/>
          <p:cNvSpPr/>
          <p:nvPr/>
        </p:nvSpPr>
        <p:spPr>
          <a:xfrm>
            <a:off x="251520" y="985317"/>
            <a:ext cx="2520280" cy="36678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สี่เหลี่ยมผืนผ้ามุมมน 4"/>
          <p:cNvSpPr/>
          <p:nvPr/>
        </p:nvSpPr>
        <p:spPr>
          <a:xfrm>
            <a:off x="362200" y="980728"/>
            <a:ext cx="2337592" cy="467010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kern="1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ตั้งค่าผู้อนุมัติแทน</a:t>
            </a:r>
          </a:p>
        </p:txBody>
      </p:sp>
      <p:grpSp>
        <p:nvGrpSpPr>
          <p:cNvPr id="11" name="กลุ่ม 7"/>
          <p:cNvGrpSpPr/>
          <p:nvPr/>
        </p:nvGrpSpPr>
        <p:grpSpPr>
          <a:xfrm>
            <a:off x="323528" y="1484784"/>
            <a:ext cx="2376264" cy="517990"/>
            <a:chOff x="1440783" y="1032893"/>
            <a:chExt cx="1056420" cy="1403350"/>
          </a:xfrm>
        </p:grpSpPr>
        <p:sp>
          <p:nvSpPr>
            <p:cNvPr id="12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หน้าจอการอนุมัติ</a:t>
              </a:r>
            </a:p>
          </p:txBody>
        </p:sp>
      </p:grpSp>
      <p:grpSp>
        <p:nvGrpSpPr>
          <p:cNvPr id="14" name="กลุ่ม 7"/>
          <p:cNvGrpSpPr/>
          <p:nvPr/>
        </p:nvGrpSpPr>
        <p:grpSpPr>
          <a:xfrm>
            <a:off x="323528" y="2046914"/>
            <a:ext cx="2376264" cy="517990"/>
            <a:chOff x="1440783" y="1032893"/>
            <a:chExt cx="1056420" cy="1403350"/>
          </a:xfrm>
        </p:grpSpPr>
        <p:sp>
          <p:nvSpPr>
            <p:cNvPr id="15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ผู้อนุมัติแทน</a:t>
              </a:r>
            </a:p>
          </p:txBody>
        </p:sp>
      </p:grpSp>
      <p:sp>
        <p:nvSpPr>
          <p:cNvPr id="17" name="สี่เหลี่ยมผืนผ้ามุมมน 8"/>
          <p:cNvSpPr/>
          <p:nvPr/>
        </p:nvSpPr>
        <p:spPr>
          <a:xfrm>
            <a:off x="394707" y="2708920"/>
            <a:ext cx="2233902" cy="121905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ระบบที่เกี่ยวข้อง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1. </a:t>
            </a: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อนุมัติเบิกจ่าย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2. </a:t>
            </a: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อนุมัติใบนำส่ง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3. อนุมัติสัญญายืมเงิน</a:t>
            </a:r>
          </a:p>
        </p:txBody>
      </p:sp>
      <p:sp>
        <p:nvSpPr>
          <p:cNvPr id="18" name="ลูกศรขวา 88"/>
          <p:cNvSpPr/>
          <p:nvPr/>
        </p:nvSpPr>
        <p:spPr>
          <a:xfrm>
            <a:off x="2843808" y="2267254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9" name="กลุ่ม 7"/>
          <p:cNvGrpSpPr/>
          <p:nvPr/>
        </p:nvGrpSpPr>
        <p:grpSpPr>
          <a:xfrm>
            <a:off x="3419872" y="1484784"/>
            <a:ext cx="2376264" cy="517990"/>
            <a:chOff x="1440783" y="1032893"/>
            <a:chExt cx="1056420" cy="1403350"/>
          </a:xfrm>
        </p:grpSpPr>
        <p:sp>
          <p:nvSpPr>
            <p:cNvPr id="20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ลา</a:t>
              </a:r>
            </a:p>
          </p:txBody>
        </p:sp>
      </p:grpSp>
      <p:sp>
        <p:nvSpPr>
          <p:cNvPr id="23" name="สี่เหลี่ยมผืนผ้ามุมมน 4"/>
          <p:cNvSpPr/>
          <p:nvPr/>
        </p:nvSpPr>
        <p:spPr>
          <a:xfrm>
            <a:off x="3458544" y="980728"/>
            <a:ext cx="2337592" cy="467010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ผู้อนุมัติไม่อยู่</a:t>
            </a:r>
            <a:endParaRPr lang="th-TH" sz="21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สี่เหลี่ยมผืนผ้ามุมมน 8"/>
          <p:cNvSpPr/>
          <p:nvPr/>
        </p:nvSpPr>
        <p:spPr>
          <a:xfrm>
            <a:off x="3477065" y="2137937"/>
            <a:ext cx="2233902" cy="121905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ผู้อนุมัติแทนในระบบที่ตั้งค่าไว้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1. </a:t>
            </a: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อนุมัติเบิกจ่าย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2. </a:t>
            </a: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อนุมัติใบนำส่ง</a:t>
            </a:r>
          </a:p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1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3. อนุมัติสัญญายืมเงิน</a:t>
            </a:r>
          </a:p>
        </p:txBody>
      </p:sp>
      <p:sp>
        <p:nvSpPr>
          <p:cNvPr id="25" name="ลูกศรขวา 88"/>
          <p:cNvSpPr/>
          <p:nvPr/>
        </p:nvSpPr>
        <p:spPr>
          <a:xfrm>
            <a:off x="5940152" y="2267254"/>
            <a:ext cx="43204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6" name="สี่เหลี่ยมผืนผ้า 3"/>
          <p:cNvSpPr/>
          <p:nvPr/>
        </p:nvSpPr>
        <p:spPr>
          <a:xfrm>
            <a:off x="6444208" y="985317"/>
            <a:ext cx="2520280" cy="36678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1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7" name="กลุ่ม 7"/>
          <p:cNvGrpSpPr/>
          <p:nvPr/>
        </p:nvGrpSpPr>
        <p:grpSpPr>
          <a:xfrm>
            <a:off x="6516216" y="1484784"/>
            <a:ext cx="2376264" cy="517990"/>
            <a:chOff x="1440783" y="1032893"/>
            <a:chExt cx="1056420" cy="1403350"/>
          </a:xfrm>
        </p:grpSpPr>
        <p:sp>
          <p:nvSpPr>
            <p:cNvPr id="28" name="สี่เหลี่ยมผืนผ้ามุมมน 8"/>
            <p:cNvSpPr/>
            <p:nvPr/>
          </p:nvSpPr>
          <p:spPr>
            <a:xfrm>
              <a:off x="1440783" y="1032893"/>
              <a:ext cx="1056420" cy="1403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สี่เหลี่ยมผืนผ้ามุมมน 8"/>
            <p:cNvSpPr/>
            <p:nvPr/>
          </p:nvSpPr>
          <p:spPr>
            <a:xfrm>
              <a:off x="1492353" y="1084463"/>
              <a:ext cx="953280" cy="1300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1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ยกเลิกการ</a:t>
              </a:r>
              <a:r>
                <a:rPr lang="th-TH" sz="2100" kern="12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ลา</a:t>
              </a:r>
            </a:p>
          </p:txBody>
        </p:sp>
      </p:grpSp>
      <p:sp>
        <p:nvSpPr>
          <p:cNvPr id="30" name="สี่เหลี่ยมผืนผ้ามุมมน 4"/>
          <p:cNvSpPr/>
          <p:nvPr/>
        </p:nvSpPr>
        <p:spPr>
          <a:xfrm>
            <a:off x="6554888" y="1017774"/>
            <a:ext cx="2337592" cy="467010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1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ผู้อนุมัติปฏิบัติงานตามปกติ</a:t>
            </a:r>
            <a:endParaRPr lang="th-TH" sz="21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16505664"/>
      </p:ext>
    </p:extLst>
  </p:cSld>
  <p:clrMapOvr>
    <a:masterClrMapping/>
  </p:clrMapOvr>
</p:sld>
</file>

<file path=ppt/theme/theme1.xml><?xml version="1.0" encoding="utf-8"?>
<a:theme xmlns:a="http://schemas.openxmlformats.org/drawingml/2006/main" name="การออกแบบที่กำหนดเอง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767</Words>
  <Application>Microsoft Office PowerPoint</Application>
  <PresentationFormat>นำเสนอทางหน้าจอ (4:3)</PresentationFormat>
  <Paragraphs>219</Paragraphs>
  <Slides>13</Slides>
  <Notes>4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13</vt:i4>
      </vt:variant>
    </vt:vector>
  </HeadingPairs>
  <TitlesOfParts>
    <vt:vector size="14" baseType="lpstr">
      <vt:lpstr>การออกแบบที่กำหนดเอง</vt:lpstr>
      <vt:lpstr>โครงสร้างระบบบริหารการเงิน</vt:lpstr>
      <vt:lpstr>การเงินรับ</vt:lpstr>
      <vt:lpstr>การเงินรับ</vt:lpstr>
      <vt:lpstr>จัดซื้อจัดจ้าง</vt:lpstr>
      <vt:lpstr>ระบบ E-Form</vt:lpstr>
      <vt:lpstr>ระบบงบประมาณ</vt:lpstr>
      <vt:lpstr>ระบบ E-Form (บันทึกขออนุมัติเบิกจ่าย)</vt:lpstr>
      <vt:lpstr>ระบบ E-Form (บันทึกสัญญายืมเงิน)</vt:lpstr>
      <vt:lpstr>ระบบผู้อนุมัติแทน</vt:lpstr>
      <vt:lpstr>ระบบสินทรัพย์</vt:lpstr>
      <vt:lpstr>ระบบ E-Passbook</vt:lpstr>
      <vt:lpstr>ระบบ ทะเบียนคุมการรับ - จ่าย</vt:lpstr>
      <vt:lpstr>บัญชี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tai</dc:creator>
  <cp:lastModifiedBy>tai</cp:lastModifiedBy>
  <cp:revision>141</cp:revision>
  <dcterms:created xsi:type="dcterms:W3CDTF">2018-04-17T02:12:50Z</dcterms:created>
  <dcterms:modified xsi:type="dcterms:W3CDTF">2018-05-04T04:42:25Z</dcterms:modified>
</cp:coreProperties>
</file>