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</p:sldMasterIdLst>
  <p:notesMasterIdLst>
    <p:notesMasterId r:id="rId217"/>
  </p:notesMasterIdLst>
  <p:handoutMasterIdLst>
    <p:handoutMasterId r:id="rId218"/>
  </p:handoutMasterIdLst>
  <p:sldIdLst>
    <p:sldId id="3050" r:id="rId4"/>
    <p:sldId id="3482" r:id="rId5"/>
    <p:sldId id="3051" r:id="rId6"/>
    <p:sldId id="3052" r:id="rId7"/>
    <p:sldId id="3205" r:id="rId8"/>
    <p:sldId id="3206" r:id="rId9"/>
    <p:sldId id="3053" r:id="rId10"/>
    <p:sldId id="3054" r:id="rId11"/>
    <p:sldId id="3389" r:id="rId12"/>
    <p:sldId id="3161" r:id="rId13"/>
    <p:sldId id="3162" r:id="rId14"/>
    <p:sldId id="3163" r:id="rId15"/>
    <p:sldId id="3055" r:id="rId16"/>
    <p:sldId id="3056" r:id="rId17"/>
    <p:sldId id="3441" r:id="rId18"/>
    <p:sldId id="3433" r:id="rId19"/>
    <p:sldId id="3057" r:id="rId20"/>
    <p:sldId id="3336" r:id="rId21"/>
    <p:sldId id="3337" r:id="rId22"/>
    <p:sldId id="3407" r:id="rId23"/>
    <p:sldId id="3058" r:id="rId24"/>
    <p:sldId id="3059" r:id="rId25"/>
    <p:sldId id="3060" r:id="rId26"/>
    <p:sldId id="3412" r:id="rId27"/>
    <p:sldId id="3413" r:id="rId28"/>
    <p:sldId id="3437" r:id="rId29"/>
    <p:sldId id="3061" r:id="rId30"/>
    <p:sldId id="3062" r:id="rId31"/>
    <p:sldId id="3459" r:id="rId32"/>
    <p:sldId id="3426" r:id="rId33"/>
    <p:sldId id="3427" r:id="rId34"/>
    <p:sldId id="3428" r:id="rId35"/>
    <p:sldId id="3429" r:id="rId36"/>
    <p:sldId id="3434" r:id="rId37"/>
    <p:sldId id="4120" r:id="rId38"/>
    <p:sldId id="4121" r:id="rId39"/>
    <p:sldId id="3477" r:id="rId40"/>
    <p:sldId id="3478" r:id="rId41"/>
    <p:sldId id="3479" r:id="rId42"/>
    <p:sldId id="3480" r:id="rId43"/>
    <p:sldId id="3481" r:id="rId44"/>
    <p:sldId id="3063" r:id="rId45"/>
    <p:sldId id="3064" r:id="rId46"/>
    <p:sldId id="3065" r:id="rId47"/>
    <p:sldId id="3066" r:id="rId48"/>
    <p:sldId id="3538" r:id="rId49"/>
    <p:sldId id="3539" r:id="rId50"/>
    <p:sldId id="3540" r:id="rId51"/>
    <p:sldId id="3541" r:id="rId52"/>
    <p:sldId id="3542" r:id="rId53"/>
    <p:sldId id="3543" r:id="rId54"/>
    <p:sldId id="3544" r:id="rId55"/>
    <p:sldId id="3545" r:id="rId56"/>
    <p:sldId id="3546" r:id="rId57"/>
    <p:sldId id="3067" r:id="rId58"/>
    <p:sldId id="3074" r:id="rId59"/>
    <p:sldId id="3483" r:id="rId60"/>
    <p:sldId id="3075" r:id="rId61"/>
    <p:sldId id="4110" r:id="rId62"/>
    <p:sldId id="4111" r:id="rId63"/>
    <p:sldId id="4112" r:id="rId64"/>
    <p:sldId id="4113" r:id="rId65"/>
    <p:sldId id="4114" r:id="rId66"/>
    <p:sldId id="4115" r:id="rId67"/>
    <p:sldId id="4116" r:id="rId68"/>
    <p:sldId id="4117" r:id="rId69"/>
    <p:sldId id="4118" r:id="rId70"/>
    <p:sldId id="3484" r:id="rId71"/>
    <p:sldId id="3485" r:id="rId72"/>
    <p:sldId id="3486" r:id="rId73"/>
    <p:sldId id="3487" r:id="rId74"/>
    <p:sldId id="3488" r:id="rId75"/>
    <p:sldId id="3489" r:id="rId76"/>
    <p:sldId id="3490" r:id="rId77"/>
    <p:sldId id="3491" r:id="rId78"/>
    <p:sldId id="3492" r:id="rId79"/>
    <p:sldId id="3493" r:id="rId80"/>
    <p:sldId id="3494" r:id="rId81"/>
    <p:sldId id="3495" r:id="rId82"/>
    <p:sldId id="3496" r:id="rId83"/>
    <p:sldId id="3547" r:id="rId84"/>
    <p:sldId id="4080" r:id="rId85"/>
    <p:sldId id="4076" r:id="rId86"/>
    <p:sldId id="4077" r:id="rId87"/>
    <p:sldId id="4078" r:id="rId88"/>
    <p:sldId id="4079" r:id="rId89"/>
    <p:sldId id="4081" r:id="rId90"/>
    <p:sldId id="4082" r:id="rId91"/>
    <p:sldId id="4083" r:id="rId92"/>
    <p:sldId id="4084" r:id="rId93"/>
    <p:sldId id="4085" r:id="rId94"/>
    <p:sldId id="4086" r:id="rId95"/>
    <p:sldId id="4087" r:id="rId96"/>
    <p:sldId id="4088" r:id="rId97"/>
    <p:sldId id="4089" r:id="rId98"/>
    <p:sldId id="4091" r:id="rId99"/>
    <p:sldId id="4092" r:id="rId100"/>
    <p:sldId id="4093" r:id="rId101"/>
    <p:sldId id="4090" r:id="rId102"/>
    <p:sldId id="4094" r:id="rId103"/>
    <p:sldId id="4095" r:id="rId104"/>
    <p:sldId id="4097" r:id="rId105"/>
    <p:sldId id="4098" r:id="rId106"/>
    <p:sldId id="4099" r:id="rId107"/>
    <p:sldId id="4100" r:id="rId108"/>
    <p:sldId id="3497" r:id="rId109"/>
    <p:sldId id="3498" r:id="rId110"/>
    <p:sldId id="3499" r:id="rId111"/>
    <p:sldId id="3500" r:id="rId112"/>
    <p:sldId id="3076" r:id="rId113"/>
    <p:sldId id="3078" r:id="rId114"/>
    <p:sldId id="3079" r:id="rId115"/>
    <p:sldId id="3374" r:id="rId116"/>
    <p:sldId id="3414" r:id="rId117"/>
    <p:sldId id="3418" r:id="rId118"/>
    <p:sldId id="3419" r:id="rId119"/>
    <p:sldId id="3416" r:id="rId120"/>
    <p:sldId id="3417" r:id="rId121"/>
    <p:sldId id="3460" r:id="rId122"/>
    <p:sldId id="3461" r:id="rId123"/>
    <p:sldId id="3462" r:id="rId124"/>
    <p:sldId id="3463" r:id="rId125"/>
    <p:sldId id="3464" r:id="rId126"/>
    <p:sldId id="3465" r:id="rId127"/>
    <p:sldId id="3466" r:id="rId128"/>
    <p:sldId id="3467" r:id="rId129"/>
    <p:sldId id="3468" r:id="rId130"/>
    <p:sldId id="3469" r:id="rId131"/>
    <p:sldId id="3470" r:id="rId132"/>
    <p:sldId id="3471" r:id="rId133"/>
    <p:sldId id="3472" r:id="rId134"/>
    <p:sldId id="3473" r:id="rId135"/>
    <p:sldId id="3474" r:id="rId136"/>
    <p:sldId id="3530" r:id="rId137"/>
    <p:sldId id="3533" r:id="rId138"/>
    <p:sldId id="3534" r:id="rId139"/>
    <p:sldId id="3535" r:id="rId140"/>
    <p:sldId id="3536" r:id="rId141"/>
    <p:sldId id="3537" r:id="rId142"/>
    <p:sldId id="3531" r:id="rId143"/>
    <p:sldId id="3504" r:id="rId144"/>
    <p:sldId id="3502" r:id="rId145"/>
    <p:sldId id="3503" r:id="rId146"/>
    <p:sldId id="3452" r:id="rId147"/>
    <p:sldId id="3453" r:id="rId148"/>
    <p:sldId id="3454" r:id="rId149"/>
    <p:sldId id="3455" r:id="rId150"/>
    <p:sldId id="3456" r:id="rId151"/>
    <p:sldId id="3457" r:id="rId152"/>
    <p:sldId id="3458" r:id="rId153"/>
    <p:sldId id="3083" r:id="rId154"/>
    <p:sldId id="3084" r:id="rId155"/>
    <p:sldId id="3085" r:id="rId156"/>
    <p:sldId id="3086" r:id="rId157"/>
    <p:sldId id="3087" r:id="rId158"/>
    <p:sldId id="3088" r:id="rId159"/>
    <p:sldId id="3421" r:id="rId160"/>
    <p:sldId id="3420" r:id="rId161"/>
    <p:sldId id="3422" r:id="rId162"/>
    <p:sldId id="3375" r:id="rId163"/>
    <p:sldId id="3376" r:id="rId164"/>
    <p:sldId id="3431" r:id="rId165"/>
    <p:sldId id="3091" r:id="rId166"/>
    <p:sldId id="4109" r:id="rId167"/>
    <p:sldId id="3859" r:id="rId168"/>
    <p:sldId id="3919" r:id="rId169"/>
    <p:sldId id="3920" r:id="rId170"/>
    <p:sldId id="3860" r:id="rId171"/>
    <p:sldId id="3861" r:id="rId172"/>
    <p:sldId id="3922" r:id="rId173"/>
    <p:sldId id="3923" r:id="rId174"/>
    <p:sldId id="3092" r:id="rId175"/>
    <p:sldId id="3128" r:id="rId176"/>
    <p:sldId id="3130" r:id="rId177"/>
    <p:sldId id="3387" r:id="rId178"/>
    <p:sldId id="3101" r:id="rId179"/>
    <p:sldId id="3102" r:id="rId180"/>
    <p:sldId id="3103" r:id="rId181"/>
    <p:sldId id="3377" r:id="rId182"/>
    <p:sldId id="3105" r:id="rId183"/>
    <p:sldId id="3106" r:id="rId184"/>
    <p:sldId id="3107" r:id="rId185"/>
    <p:sldId id="3127" r:id="rId186"/>
    <p:sldId id="3109" r:id="rId187"/>
    <p:sldId id="3110" r:id="rId188"/>
    <p:sldId id="3111" r:id="rId189"/>
    <p:sldId id="3112" r:id="rId190"/>
    <p:sldId id="3113" r:id="rId191"/>
    <p:sldId id="3114" r:id="rId192"/>
    <p:sldId id="3378" r:id="rId193"/>
    <p:sldId id="3394" r:id="rId194"/>
    <p:sldId id="3395" r:id="rId195"/>
    <p:sldId id="3397" r:id="rId196"/>
    <p:sldId id="3398" r:id="rId197"/>
    <p:sldId id="3399" r:id="rId198"/>
    <p:sldId id="3400" r:id="rId199"/>
    <p:sldId id="3402" r:id="rId200"/>
    <p:sldId id="3120" r:id="rId201"/>
    <p:sldId id="3121" r:id="rId202"/>
    <p:sldId id="3423" r:id="rId203"/>
    <p:sldId id="3424" r:id="rId204"/>
    <p:sldId id="3122" r:id="rId205"/>
    <p:sldId id="3123" r:id="rId206"/>
    <p:sldId id="3124" r:id="rId207"/>
    <p:sldId id="3125" r:id="rId208"/>
    <p:sldId id="3403" r:id="rId209"/>
    <p:sldId id="3404" r:id="rId210"/>
    <p:sldId id="3406" r:id="rId211"/>
    <p:sldId id="3390" r:id="rId212"/>
    <p:sldId id="3391" r:id="rId213"/>
    <p:sldId id="3392" r:id="rId214"/>
    <p:sldId id="3393" r:id="rId215"/>
    <p:sldId id="2758" r:id="rId216"/>
  </p:sldIdLst>
  <p:sldSz cx="9144000" cy="6858000" type="screen4x3"/>
  <p:notesSz cx="6805613" cy="99393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B7"/>
    <a:srgbClr val="009900"/>
    <a:srgbClr val="CCFF66"/>
    <a:srgbClr val="FF6600"/>
    <a:srgbClr val="CCFFCC"/>
    <a:srgbClr val="CCFFFF"/>
    <a:srgbClr val="FF66FF"/>
    <a:srgbClr val="FF99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ลักษณะชุดรูปแบบ 1 - เน้น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9457" autoAdjust="0"/>
    <p:restoredTop sz="94671" autoAdjust="0"/>
  </p:normalViewPr>
  <p:slideViewPr>
    <p:cSldViewPr>
      <p:cViewPr varScale="1">
        <p:scale>
          <a:sx n="105" d="100"/>
          <a:sy n="105" d="100"/>
        </p:scale>
        <p:origin x="207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52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4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63" Type="http://schemas.openxmlformats.org/officeDocument/2006/relationships/slide" Target="slides/slide60.xml"/><Relationship Id="rId84" Type="http://schemas.openxmlformats.org/officeDocument/2006/relationships/slide" Target="slides/slide81.xml"/><Relationship Id="rId138" Type="http://schemas.openxmlformats.org/officeDocument/2006/relationships/slide" Target="slides/slide135.xml"/><Relationship Id="rId159" Type="http://schemas.openxmlformats.org/officeDocument/2006/relationships/slide" Target="slides/slide156.xml"/><Relationship Id="rId170" Type="http://schemas.openxmlformats.org/officeDocument/2006/relationships/slide" Target="slides/slide167.xml"/><Relationship Id="rId191" Type="http://schemas.openxmlformats.org/officeDocument/2006/relationships/slide" Target="slides/slide188.xml"/><Relationship Id="rId205" Type="http://schemas.openxmlformats.org/officeDocument/2006/relationships/slide" Target="slides/slide202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53" Type="http://schemas.openxmlformats.org/officeDocument/2006/relationships/slide" Target="slides/slide50.xml"/><Relationship Id="rId74" Type="http://schemas.openxmlformats.org/officeDocument/2006/relationships/slide" Target="slides/slide71.xml"/><Relationship Id="rId128" Type="http://schemas.openxmlformats.org/officeDocument/2006/relationships/slide" Target="slides/slide125.xml"/><Relationship Id="rId149" Type="http://schemas.openxmlformats.org/officeDocument/2006/relationships/slide" Target="slides/slide146.xml"/><Relationship Id="rId5" Type="http://schemas.openxmlformats.org/officeDocument/2006/relationships/slide" Target="slides/slide2.xml"/><Relationship Id="rId95" Type="http://schemas.openxmlformats.org/officeDocument/2006/relationships/slide" Target="slides/slide92.xml"/><Relationship Id="rId160" Type="http://schemas.openxmlformats.org/officeDocument/2006/relationships/slide" Target="slides/slide157.xml"/><Relationship Id="rId181" Type="http://schemas.openxmlformats.org/officeDocument/2006/relationships/slide" Target="slides/slide178.xml"/><Relationship Id="rId216" Type="http://schemas.openxmlformats.org/officeDocument/2006/relationships/slide" Target="slides/slide213.xml"/><Relationship Id="rId22" Type="http://schemas.openxmlformats.org/officeDocument/2006/relationships/slide" Target="slides/slide19.xml"/><Relationship Id="rId43" Type="http://schemas.openxmlformats.org/officeDocument/2006/relationships/slide" Target="slides/slide40.xml"/><Relationship Id="rId64" Type="http://schemas.openxmlformats.org/officeDocument/2006/relationships/slide" Target="slides/slide61.xml"/><Relationship Id="rId118" Type="http://schemas.openxmlformats.org/officeDocument/2006/relationships/slide" Target="slides/slide115.xml"/><Relationship Id="rId139" Type="http://schemas.openxmlformats.org/officeDocument/2006/relationships/slide" Target="slides/slide136.xml"/><Relationship Id="rId85" Type="http://schemas.openxmlformats.org/officeDocument/2006/relationships/slide" Target="slides/slide82.xml"/><Relationship Id="rId150" Type="http://schemas.openxmlformats.org/officeDocument/2006/relationships/slide" Target="slides/slide147.xml"/><Relationship Id="rId171" Type="http://schemas.openxmlformats.org/officeDocument/2006/relationships/slide" Target="slides/slide168.xml"/><Relationship Id="rId192" Type="http://schemas.openxmlformats.org/officeDocument/2006/relationships/slide" Target="slides/slide189.xml"/><Relationship Id="rId206" Type="http://schemas.openxmlformats.org/officeDocument/2006/relationships/slide" Target="slides/slide203.xml"/><Relationship Id="rId12" Type="http://schemas.openxmlformats.org/officeDocument/2006/relationships/slide" Target="slides/slide9.xml"/><Relationship Id="rId33" Type="http://schemas.openxmlformats.org/officeDocument/2006/relationships/slide" Target="slides/slide30.xml"/><Relationship Id="rId108" Type="http://schemas.openxmlformats.org/officeDocument/2006/relationships/slide" Target="slides/slide105.xml"/><Relationship Id="rId129" Type="http://schemas.openxmlformats.org/officeDocument/2006/relationships/slide" Target="slides/slide126.xml"/><Relationship Id="rId54" Type="http://schemas.openxmlformats.org/officeDocument/2006/relationships/slide" Target="slides/slide51.xml"/><Relationship Id="rId75" Type="http://schemas.openxmlformats.org/officeDocument/2006/relationships/slide" Target="slides/slide72.xml"/><Relationship Id="rId96" Type="http://schemas.openxmlformats.org/officeDocument/2006/relationships/slide" Target="slides/slide93.xml"/><Relationship Id="rId140" Type="http://schemas.openxmlformats.org/officeDocument/2006/relationships/slide" Target="slides/slide137.xml"/><Relationship Id="rId161" Type="http://schemas.openxmlformats.org/officeDocument/2006/relationships/slide" Target="slides/slide158.xml"/><Relationship Id="rId182" Type="http://schemas.openxmlformats.org/officeDocument/2006/relationships/slide" Target="slides/slide179.xml"/><Relationship Id="rId21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23" Type="http://schemas.openxmlformats.org/officeDocument/2006/relationships/slide" Target="slides/slide20.xml"/><Relationship Id="rId119" Type="http://schemas.openxmlformats.org/officeDocument/2006/relationships/slide" Target="slides/slide116.xml"/><Relationship Id="rId44" Type="http://schemas.openxmlformats.org/officeDocument/2006/relationships/slide" Target="slides/slide41.xml"/><Relationship Id="rId65" Type="http://schemas.openxmlformats.org/officeDocument/2006/relationships/slide" Target="slides/slide62.xml"/><Relationship Id="rId86" Type="http://schemas.openxmlformats.org/officeDocument/2006/relationships/slide" Target="slides/slide83.xml"/><Relationship Id="rId130" Type="http://schemas.openxmlformats.org/officeDocument/2006/relationships/slide" Target="slides/slide127.xml"/><Relationship Id="rId151" Type="http://schemas.openxmlformats.org/officeDocument/2006/relationships/slide" Target="slides/slide148.xml"/><Relationship Id="rId172" Type="http://schemas.openxmlformats.org/officeDocument/2006/relationships/slide" Target="slides/slide169.xml"/><Relationship Id="rId193" Type="http://schemas.openxmlformats.org/officeDocument/2006/relationships/slide" Target="slides/slide190.xml"/><Relationship Id="rId207" Type="http://schemas.openxmlformats.org/officeDocument/2006/relationships/slide" Target="slides/slide204.xml"/><Relationship Id="rId13" Type="http://schemas.openxmlformats.org/officeDocument/2006/relationships/slide" Target="slides/slide10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20" Type="http://schemas.openxmlformats.org/officeDocument/2006/relationships/slide" Target="slides/slide117.xml"/><Relationship Id="rId141" Type="http://schemas.openxmlformats.org/officeDocument/2006/relationships/slide" Target="slides/slide138.xml"/><Relationship Id="rId7" Type="http://schemas.openxmlformats.org/officeDocument/2006/relationships/slide" Target="slides/slide4.xml"/><Relationship Id="rId162" Type="http://schemas.openxmlformats.org/officeDocument/2006/relationships/slide" Target="slides/slide159.xml"/><Relationship Id="rId183" Type="http://schemas.openxmlformats.org/officeDocument/2006/relationships/slide" Target="slides/slide180.xml"/><Relationship Id="rId218" Type="http://schemas.openxmlformats.org/officeDocument/2006/relationships/handoutMaster" Target="handoutMasters/handoutMaster1.xml"/><Relationship Id="rId24" Type="http://schemas.openxmlformats.org/officeDocument/2006/relationships/slide" Target="slides/slide21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31" Type="http://schemas.openxmlformats.org/officeDocument/2006/relationships/slide" Target="slides/slide128.xml"/><Relationship Id="rId152" Type="http://schemas.openxmlformats.org/officeDocument/2006/relationships/slide" Target="slides/slide149.xml"/><Relationship Id="rId173" Type="http://schemas.openxmlformats.org/officeDocument/2006/relationships/slide" Target="slides/slide170.xml"/><Relationship Id="rId194" Type="http://schemas.openxmlformats.org/officeDocument/2006/relationships/slide" Target="slides/slide191.xml"/><Relationship Id="rId208" Type="http://schemas.openxmlformats.org/officeDocument/2006/relationships/slide" Target="slides/slide205.xml"/><Relationship Id="rId14" Type="http://schemas.openxmlformats.org/officeDocument/2006/relationships/slide" Target="slides/slide11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slide" Target="slides/slide118.xml"/><Relationship Id="rId142" Type="http://schemas.openxmlformats.org/officeDocument/2006/relationships/slide" Target="slides/slide139.xml"/><Relationship Id="rId163" Type="http://schemas.openxmlformats.org/officeDocument/2006/relationships/slide" Target="slides/slide160.xml"/><Relationship Id="rId184" Type="http://schemas.openxmlformats.org/officeDocument/2006/relationships/slide" Target="slides/slide181.xml"/><Relationship Id="rId189" Type="http://schemas.openxmlformats.org/officeDocument/2006/relationships/slide" Target="slides/slide186.xml"/><Relationship Id="rId21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11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116" Type="http://schemas.openxmlformats.org/officeDocument/2006/relationships/slide" Target="slides/slide113.xml"/><Relationship Id="rId137" Type="http://schemas.openxmlformats.org/officeDocument/2006/relationships/slide" Target="slides/slide134.xml"/><Relationship Id="rId158" Type="http://schemas.openxmlformats.org/officeDocument/2006/relationships/slide" Target="slides/slide155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111" Type="http://schemas.openxmlformats.org/officeDocument/2006/relationships/slide" Target="slides/slide108.xml"/><Relationship Id="rId132" Type="http://schemas.openxmlformats.org/officeDocument/2006/relationships/slide" Target="slides/slide129.xml"/><Relationship Id="rId153" Type="http://schemas.openxmlformats.org/officeDocument/2006/relationships/slide" Target="slides/slide150.xml"/><Relationship Id="rId174" Type="http://schemas.openxmlformats.org/officeDocument/2006/relationships/slide" Target="slides/slide171.xml"/><Relationship Id="rId179" Type="http://schemas.openxmlformats.org/officeDocument/2006/relationships/slide" Target="slides/slide176.xml"/><Relationship Id="rId195" Type="http://schemas.openxmlformats.org/officeDocument/2006/relationships/slide" Target="slides/slide192.xml"/><Relationship Id="rId209" Type="http://schemas.openxmlformats.org/officeDocument/2006/relationships/slide" Target="slides/slide206.xml"/><Relationship Id="rId190" Type="http://schemas.openxmlformats.org/officeDocument/2006/relationships/slide" Target="slides/slide187.xml"/><Relationship Id="rId204" Type="http://schemas.openxmlformats.org/officeDocument/2006/relationships/slide" Target="slides/slide201.xml"/><Relationship Id="rId220" Type="http://schemas.openxmlformats.org/officeDocument/2006/relationships/viewProps" Target="viewProps.xml"/><Relationship Id="rId15" Type="http://schemas.openxmlformats.org/officeDocument/2006/relationships/slide" Target="slides/slide12.xml"/><Relationship Id="rId36" Type="http://schemas.openxmlformats.org/officeDocument/2006/relationships/slide" Target="slides/slide33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27" Type="http://schemas.openxmlformats.org/officeDocument/2006/relationships/slide" Target="slides/slide12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52" Type="http://schemas.openxmlformats.org/officeDocument/2006/relationships/slide" Target="slides/slide49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slide" Target="slides/slide119.xml"/><Relationship Id="rId143" Type="http://schemas.openxmlformats.org/officeDocument/2006/relationships/slide" Target="slides/slide140.xml"/><Relationship Id="rId148" Type="http://schemas.openxmlformats.org/officeDocument/2006/relationships/slide" Target="slides/slide145.xml"/><Relationship Id="rId164" Type="http://schemas.openxmlformats.org/officeDocument/2006/relationships/slide" Target="slides/slide161.xml"/><Relationship Id="rId169" Type="http://schemas.openxmlformats.org/officeDocument/2006/relationships/slide" Target="slides/slide166.xml"/><Relationship Id="rId185" Type="http://schemas.openxmlformats.org/officeDocument/2006/relationships/slide" Target="slides/slide18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80" Type="http://schemas.openxmlformats.org/officeDocument/2006/relationships/slide" Target="slides/slide177.xml"/><Relationship Id="rId210" Type="http://schemas.openxmlformats.org/officeDocument/2006/relationships/slide" Target="slides/slide207.xml"/><Relationship Id="rId215" Type="http://schemas.openxmlformats.org/officeDocument/2006/relationships/slide" Target="slides/slide212.xml"/><Relationship Id="rId26" Type="http://schemas.openxmlformats.org/officeDocument/2006/relationships/slide" Target="slides/slide23.xml"/><Relationship Id="rId47" Type="http://schemas.openxmlformats.org/officeDocument/2006/relationships/slide" Target="slides/slide44.xml"/><Relationship Id="rId68" Type="http://schemas.openxmlformats.org/officeDocument/2006/relationships/slide" Target="slides/slide65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33" Type="http://schemas.openxmlformats.org/officeDocument/2006/relationships/slide" Target="slides/slide130.xml"/><Relationship Id="rId154" Type="http://schemas.openxmlformats.org/officeDocument/2006/relationships/slide" Target="slides/slide151.xml"/><Relationship Id="rId175" Type="http://schemas.openxmlformats.org/officeDocument/2006/relationships/slide" Target="slides/slide172.xml"/><Relationship Id="rId196" Type="http://schemas.openxmlformats.org/officeDocument/2006/relationships/slide" Target="slides/slide193.xml"/><Relationship Id="rId200" Type="http://schemas.openxmlformats.org/officeDocument/2006/relationships/slide" Target="slides/slide197.xml"/><Relationship Id="rId16" Type="http://schemas.openxmlformats.org/officeDocument/2006/relationships/slide" Target="slides/slide13.xml"/><Relationship Id="rId221" Type="http://schemas.openxmlformats.org/officeDocument/2006/relationships/theme" Target="theme/theme1.xml"/><Relationship Id="rId37" Type="http://schemas.openxmlformats.org/officeDocument/2006/relationships/slide" Target="slides/slide34.xml"/><Relationship Id="rId58" Type="http://schemas.openxmlformats.org/officeDocument/2006/relationships/slide" Target="slides/slide55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slide" Target="slides/slide120.xml"/><Relationship Id="rId144" Type="http://schemas.openxmlformats.org/officeDocument/2006/relationships/slide" Target="slides/slide141.xml"/><Relationship Id="rId90" Type="http://schemas.openxmlformats.org/officeDocument/2006/relationships/slide" Target="slides/slide87.xml"/><Relationship Id="rId165" Type="http://schemas.openxmlformats.org/officeDocument/2006/relationships/slide" Target="slides/slide162.xml"/><Relationship Id="rId186" Type="http://schemas.openxmlformats.org/officeDocument/2006/relationships/slide" Target="slides/slide183.xml"/><Relationship Id="rId211" Type="http://schemas.openxmlformats.org/officeDocument/2006/relationships/slide" Target="slides/slide208.xml"/><Relationship Id="rId27" Type="http://schemas.openxmlformats.org/officeDocument/2006/relationships/slide" Target="slides/slide24.xml"/><Relationship Id="rId48" Type="http://schemas.openxmlformats.org/officeDocument/2006/relationships/slide" Target="slides/slide45.xml"/><Relationship Id="rId69" Type="http://schemas.openxmlformats.org/officeDocument/2006/relationships/slide" Target="slides/slide66.xml"/><Relationship Id="rId113" Type="http://schemas.openxmlformats.org/officeDocument/2006/relationships/slide" Target="slides/slide110.xml"/><Relationship Id="rId134" Type="http://schemas.openxmlformats.org/officeDocument/2006/relationships/slide" Target="slides/slide131.xml"/><Relationship Id="rId80" Type="http://schemas.openxmlformats.org/officeDocument/2006/relationships/slide" Target="slides/slide77.xml"/><Relationship Id="rId155" Type="http://schemas.openxmlformats.org/officeDocument/2006/relationships/slide" Target="slides/slide152.xml"/><Relationship Id="rId176" Type="http://schemas.openxmlformats.org/officeDocument/2006/relationships/slide" Target="slides/slide173.xml"/><Relationship Id="rId197" Type="http://schemas.openxmlformats.org/officeDocument/2006/relationships/slide" Target="slides/slide194.xml"/><Relationship Id="rId201" Type="http://schemas.openxmlformats.org/officeDocument/2006/relationships/slide" Target="slides/slide198.xml"/><Relationship Id="rId222" Type="http://schemas.openxmlformats.org/officeDocument/2006/relationships/tableStyles" Target="tableStyles.xml"/><Relationship Id="rId17" Type="http://schemas.openxmlformats.org/officeDocument/2006/relationships/slide" Target="slides/slide14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24" Type="http://schemas.openxmlformats.org/officeDocument/2006/relationships/slide" Target="slides/slide121.xml"/><Relationship Id="rId70" Type="http://schemas.openxmlformats.org/officeDocument/2006/relationships/slide" Target="slides/slide67.xml"/><Relationship Id="rId91" Type="http://schemas.openxmlformats.org/officeDocument/2006/relationships/slide" Target="slides/slide88.xml"/><Relationship Id="rId145" Type="http://schemas.openxmlformats.org/officeDocument/2006/relationships/slide" Target="slides/slide142.xml"/><Relationship Id="rId166" Type="http://schemas.openxmlformats.org/officeDocument/2006/relationships/slide" Target="slides/slide163.xml"/><Relationship Id="rId187" Type="http://schemas.openxmlformats.org/officeDocument/2006/relationships/slide" Target="slides/slide184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9.xml"/><Relationship Id="rId28" Type="http://schemas.openxmlformats.org/officeDocument/2006/relationships/slide" Target="slides/slide25.xml"/><Relationship Id="rId49" Type="http://schemas.openxmlformats.org/officeDocument/2006/relationships/slide" Target="slides/slide46.xml"/><Relationship Id="rId114" Type="http://schemas.openxmlformats.org/officeDocument/2006/relationships/slide" Target="slides/slide111.xml"/><Relationship Id="rId60" Type="http://schemas.openxmlformats.org/officeDocument/2006/relationships/slide" Target="slides/slide57.xml"/><Relationship Id="rId81" Type="http://schemas.openxmlformats.org/officeDocument/2006/relationships/slide" Target="slides/slide78.xml"/><Relationship Id="rId135" Type="http://schemas.openxmlformats.org/officeDocument/2006/relationships/slide" Target="slides/slide132.xml"/><Relationship Id="rId156" Type="http://schemas.openxmlformats.org/officeDocument/2006/relationships/slide" Target="slides/slide153.xml"/><Relationship Id="rId177" Type="http://schemas.openxmlformats.org/officeDocument/2006/relationships/slide" Target="slides/slide174.xml"/><Relationship Id="rId198" Type="http://schemas.openxmlformats.org/officeDocument/2006/relationships/slide" Target="slides/slide195.xml"/><Relationship Id="rId202" Type="http://schemas.openxmlformats.org/officeDocument/2006/relationships/slide" Target="slides/slide199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50" Type="http://schemas.openxmlformats.org/officeDocument/2006/relationships/slide" Target="slides/slide47.xml"/><Relationship Id="rId104" Type="http://schemas.openxmlformats.org/officeDocument/2006/relationships/slide" Target="slides/slide101.xml"/><Relationship Id="rId125" Type="http://schemas.openxmlformats.org/officeDocument/2006/relationships/slide" Target="slides/slide122.xml"/><Relationship Id="rId146" Type="http://schemas.openxmlformats.org/officeDocument/2006/relationships/slide" Target="slides/slide143.xml"/><Relationship Id="rId167" Type="http://schemas.openxmlformats.org/officeDocument/2006/relationships/slide" Target="slides/slide164.xml"/><Relationship Id="rId188" Type="http://schemas.openxmlformats.org/officeDocument/2006/relationships/slide" Target="slides/slide185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13" Type="http://schemas.openxmlformats.org/officeDocument/2006/relationships/slide" Target="slides/slide21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40" Type="http://schemas.openxmlformats.org/officeDocument/2006/relationships/slide" Target="slides/slide37.xml"/><Relationship Id="rId115" Type="http://schemas.openxmlformats.org/officeDocument/2006/relationships/slide" Target="slides/slide112.xml"/><Relationship Id="rId136" Type="http://schemas.openxmlformats.org/officeDocument/2006/relationships/slide" Target="slides/slide133.xml"/><Relationship Id="rId157" Type="http://schemas.openxmlformats.org/officeDocument/2006/relationships/slide" Target="slides/slide154.xml"/><Relationship Id="rId178" Type="http://schemas.openxmlformats.org/officeDocument/2006/relationships/slide" Target="slides/slide175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9" Type="http://schemas.openxmlformats.org/officeDocument/2006/relationships/slide" Target="slides/slide196.xml"/><Relationship Id="rId203" Type="http://schemas.openxmlformats.org/officeDocument/2006/relationships/slide" Target="slides/slide200.xml"/><Relationship Id="rId19" Type="http://schemas.openxmlformats.org/officeDocument/2006/relationships/slide" Target="slides/slide16.xml"/><Relationship Id="rId30" Type="http://schemas.openxmlformats.org/officeDocument/2006/relationships/slide" Target="slides/slide27.xml"/><Relationship Id="rId105" Type="http://schemas.openxmlformats.org/officeDocument/2006/relationships/slide" Target="slides/slide102.xml"/><Relationship Id="rId126" Type="http://schemas.openxmlformats.org/officeDocument/2006/relationships/slide" Target="slides/slide123.xml"/><Relationship Id="rId147" Type="http://schemas.openxmlformats.org/officeDocument/2006/relationships/slide" Target="slides/slide144.xml"/><Relationship Id="rId168" Type="http://schemas.openxmlformats.org/officeDocument/2006/relationships/slide" Target="slides/slide16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3315F-4872-4199-8887-6812347A20B6}" type="doc">
      <dgm:prSet loTypeId="urn:microsoft.com/office/officeart/2005/8/layout/gear1" loCatId="relationship" qsTypeId="urn:microsoft.com/office/officeart/2005/8/quickstyle/3d1" qsCatId="3D" csTypeId="urn:microsoft.com/office/officeart/2005/8/colors/colorful2" csCatId="colorful" phldr="1"/>
      <dgm:spPr/>
    </dgm:pt>
    <dgm:pt modelId="{74E07C4D-3E3C-4729-9E40-0BD4B82B8BE2}">
      <dgm:prSet phldrT="[Text]" custT="1"/>
      <dgm:spPr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gm:spPr>
      <dgm:t>
        <a:bodyPr/>
        <a:lstStyle/>
        <a:p>
          <a:r>
            <a:rPr lang="th-TH" sz="3600" b="1" dirty="0">
              <a:latin typeface="EucrosiaUPC" pitchFamily="18" charset="-34"/>
              <a:cs typeface="EucrosiaUPC" pitchFamily="18" charset="-34"/>
            </a:rPr>
            <a:t>แบบสัญญาจ้างทำของ</a:t>
          </a:r>
        </a:p>
      </dgm:t>
    </dgm:pt>
    <dgm:pt modelId="{6B37A1A2-3DF6-4674-ABF4-B5D7C636E9C2}" type="parTrans" cxnId="{8F8F0AE7-2A21-42FD-A515-E946657DA858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6DEEBC7C-D87B-4A49-914B-370B092FD1BA}" type="sibTrans" cxnId="{8F8F0AE7-2A21-42FD-A515-E946657DA858}">
      <dgm:prSet/>
      <dgm:spPr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DFC2E540-2A3B-4651-98C5-D788EE65A381}">
      <dgm:prSet phldrT="[Text]" custT="1"/>
      <dgm:spPr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มีผล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ใช้บังคับ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18 พ.ค. 61</a:t>
          </a:r>
        </a:p>
      </dgm:t>
    </dgm:pt>
    <dgm:pt modelId="{D6FA4ECE-7813-4AD7-96D5-115425321050}" type="parTrans" cxnId="{6C77C714-5998-4B06-B3A9-E014C6A3DEB5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CE97328-E218-461A-B36E-CD2C002C55F3}" type="sibTrans" cxnId="{6C77C714-5998-4B06-B3A9-E014C6A3DEB5}">
      <dgm:prSet/>
      <dgm:spPr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1AE11411-DA5B-4F55-911C-5A8E60DA1A1F}">
      <dgm:prSet phldrT="[Text]"/>
      <dgm:spPr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ประกาศราชกิจจา</a:t>
          </a:r>
          <a:r>
            <a:rPr lang="th-TH" b="1" dirty="0" err="1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นุเบกษา</a:t>
          </a:r>
          <a:endParaRPr lang="th-TH" b="1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17 เม.ย. 61</a:t>
          </a:r>
        </a:p>
      </dgm:t>
    </dgm:pt>
    <dgm:pt modelId="{C20AD860-3872-4C81-B033-8FC1E6A664BB}" type="parTrans" cxnId="{8797528F-5424-446A-9738-BCA43C80BE7C}">
      <dgm:prSet/>
      <dgm:spPr/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088FD936-9CB3-447B-B1B5-7ADEAC6446BD}" type="sibTrans" cxnId="{8797528F-5424-446A-9738-BCA43C80BE7C}">
      <dgm:prSet/>
      <dgm:spPr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gm:spPr>
      <dgm:t>
        <a:bodyPr/>
        <a:lstStyle/>
        <a:p>
          <a:endParaRPr lang="th-TH" b="1">
            <a:latin typeface="EucrosiaUPC" pitchFamily="18" charset="-34"/>
            <a:cs typeface="EucrosiaUPC" pitchFamily="18" charset="-34"/>
          </a:endParaRPr>
        </a:p>
      </dgm:t>
    </dgm:pt>
    <dgm:pt modelId="{4F61C241-55D8-4247-912B-C15C0BE84681}" type="pres">
      <dgm:prSet presAssocID="{2BB3315F-4872-4199-8887-6812347A20B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C4CC803-6D38-491B-8E5E-765E6C53EDB7}" type="pres">
      <dgm:prSet presAssocID="{74E07C4D-3E3C-4729-9E40-0BD4B82B8BE2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A12BC9-208F-4D75-BF87-ACF7772BB44E}" type="pres">
      <dgm:prSet presAssocID="{74E07C4D-3E3C-4729-9E40-0BD4B82B8BE2}" presName="gear1srcNode" presStyleLbl="node1" presStyleIdx="0" presStyleCnt="3"/>
      <dgm:spPr/>
      <dgm:t>
        <a:bodyPr/>
        <a:lstStyle/>
        <a:p>
          <a:endParaRPr lang="en-US"/>
        </a:p>
      </dgm:t>
    </dgm:pt>
    <dgm:pt modelId="{FD1924E7-6E4A-4277-9AC5-9EC879ED2422}" type="pres">
      <dgm:prSet presAssocID="{74E07C4D-3E3C-4729-9E40-0BD4B82B8BE2}" presName="gear1dstNode" presStyleLbl="node1" presStyleIdx="0" presStyleCnt="3"/>
      <dgm:spPr/>
      <dgm:t>
        <a:bodyPr/>
        <a:lstStyle/>
        <a:p>
          <a:endParaRPr lang="en-US"/>
        </a:p>
      </dgm:t>
    </dgm:pt>
    <dgm:pt modelId="{CD00CA6E-EB16-4445-ADA1-F006A4EB895F}" type="pres">
      <dgm:prSet presAssocID="{DFC2E540-2A3B-4651-98C5-D788EE65A381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E88C43-61D5-4525-BF1E-AB6AD5F967F9}" type="pres">
      <dgm:prSet presAssocID="{DFC2E540-2A3B-4651-98C5-D788EE65A381}" presName="gear2srcNode" presStyleLbl="node1" presStyleIdx="1" presStyleCnt="3"/>
      <dgm:spPr/>
      <dgm:t>
        <a:bodyPr/>
        <a:lstStyle/>
        <a:p>
          <a:endParaRPr lang="en-US"/>
        </a:p>
      </dgm:t>
    </dgm:pt>
    <dgm:pt modelId="{E33BD67A-D0A0-4405-9CEF-27A659EC0FC7}" type="pres">
      <dgm:prSet presAssocID="{DFC2E540-2A3B-4651-98C5-D788EE65A381}" presName="gear2dstNode" presStyleLbl="node1" presStyleIdx="1" presStyleCnt="3"/>
      <dgm:spPr/>
      <dgm:t>
        <a:bodyPr/>
        <a:lstStyle/>
        <a:p>
          <a:endParaRPr lang="en-US"/>
        </a:p>
      </dgm:t>
    </dgm:pt>
    <dgm:pt modelId="{BD0AA014-5DA2-49D0-BABA-F4A69BB6C793}" type="pres">
      <dgm:prSet presAssocID="{1AE11411-DA5B-4F55-911C-5A8E60DA1A1F}" presName="gear3" presStyleLbl="node1" presStyleIdx="2" presStyleCnt="3"/>
      <dgm:spPr/>
      <dgm:t>
        <a:bodyPr/>
        <a:lstStyle/>
        <a:p>
          <a:endParaRPr lang="en-US"/>
        </a:p>
      </dgm:t>
    </dgm:pt>
    <dgm:pt modelId="{8ACB49AB-8B83-4057-B823-B1FDC1C9591C}" type="pres">
      <dgm:prSet presAssocID="{1AE11411-DA5B-4F55-911C-5A8E60DA1A1F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E04A13-3427-4BA2-9341-2775C9102822}" type="pres">
      <dgm:prSet presAssocID="{1AE11411-DA5B-4F55-911C-5A8E60DA1A1F}" presName="gear3srcNode" presStyleLbl="node1" presStyleIdx="2" presStyleCnt="3"/>
      <dgm:spPr/>
      <dgm:t>
        <a:bodyPr/>
        <a:lstStyle/>
        <a:p>
          <a:endParaRPr lang="en-US"/>
        </a:p>
      </dgm:t>
    </dgm:pt>
    <dgm:pt modelId="{17374D2B-C6F3-4963-9542-F1BFBE567A0B}" type="pres">
      <dgm:prSet presAssocID="{1AE11411-DA5B-4F55-911C-5A8E60DA1A1F}" presName="gear3dstNode" presStyleLbl="node1" presStyleIdx="2" presStyleCnt="3"/>
      <dgm:spPr/>
      <dgm:t>
        <a:bodyPr/>
        <a:lstStyle/>
        <a:p>
          <a:endParaRPr lang="en-US"/>
        </a:p>
      </dgm:t>
    </dgm:pt>
    <dgm:pt modelId="{982EE351-96D3-44C3-97A6-70DB14F33CCB}" type="pres">
      <dgm:prSet presAssocID="{6DEEBC7C-D87B-4A49-914B-370B092FD1BA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CD567A09-7DE3-4FFD-AF59-621D0CEBBB08}" type="pres">
      <dgm:prSet presAssocID="{0CE97328-E218-461A-B36E-CD2C002C55F3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C3299455-D3BC-420E-8EBC-CE3FAD93CADE}" type="pres">
      <dgm:prSet presAssocID="{088FD936-9CB3-447B-B1B5-7ADEAC6446BD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1A2A3593-4103-4424-9F41-F093549C9C83}" type="presOf" srcId="{1AE11411-DA5B-4F55-911C-5A8E60DA1A1F}" destId="{17374D2B-C6F3-4963-9542-F1BFBE567A0B}" srcOrd="3" destOrd="0" presId="urn:microsoft.com/office/officeart/2005/8/layout/gear1"/>
    <dgm:cxn modelId="{A9AF0946-EF00-4501-AB81-2B7133ED0E25}" type="presOf" srcId="{1AE11411-DA5B-4F55-911C-5A8E60DA1A1F}" destId="{BD0AA014-5DA2-49D0-BABA-F4A69BB6C793}" srcOrd="0" destOrd="0" presId="urn:microsoft.com/office/officeart/2005/8/layout/gear1"/>
    <dgm:cxn modelId="{AB63DE85-D373-49A9-BFC7-8DC3E3A0740F}" type="presOf" srcId="{0CE97328-E218-461A-B36E-CD2C002C55F3}" destId="{CD567A09-7DE3-4FFD-AF59-621D0CEBBB08}" srcOrd="0" destOrd="0" presId="urn:microsoft.com/office/officeart/2005/8/layout/gear1"/>
    <dgm:cxn modelId="{6C77C714-5998-4B06-B3A9-E014C6A3DEB5}" srcId="{2BB3315F-4872-4199-8887-6812347A20B6}" destId="{DFC2E540-2A3B-4651-98C5-D788EE65A381}" srcOrd="1" destOrd="0" parTransId="{D6FA4ECE-7813-4AD7-96D5-115425321050}" sibTransId="{0CE97328-E218-461A-B36E-CD2C002C55F3}"/>
    <dgm:cxn modelId="{ECF19D06-BD3E-4D81-9DE3-464B6B9ED9A7}" type="presOf" srcId="{088FD936-9CB3-447B-B1B5-7ADEAC6446BD}" destId="{C3299455-D3BC-420E-8EBC-CE3FAD93CADE}" srcOrd="0" destOrd="0" presId="urn:microsoft.com/office/officeart/2005/8/layout/gear1"/>
    <dgm:cxn modelId="{F295D86E-D7A3-428E-859A-4F495CE6D69A}" type="presOf" srcId="{1AE11411-DA5B-4F55-911C-5A8E60DA1A1F}" destId="{8ACB49AB-8B83-4057-B823-B1FDC1C9591C}" srcOrd="1" destOrd="0" presId="urn:microsoft.com/office/officeart/2005/8/layout/gear1"/>
    <dgm:cxn modelId="{D1288A00-F239-48C1-911A-94144EB4BC91}" type="presOf" srcId="{DFC2E540-2A3B-4651-98C5-D788EE65A381}" destId="{CD00CA6E-EB16-4445-ADA1-F006A4EB895F}" srcOrd="0" destOrd="0" presId="urn:microsoft.com/office/officeart/2005/8/layout/gear1"/>
    <dgm:cxn modelId="{8797528F-5424-446A-9738-BCA43C80BE7C}" srcId="{2BB3315F-4872-4199-8887-6812347A20B6}" destId="{1AE11411-DA5B-4F55-911C-5A8E60DA1A1F}" srcOrd="2" destOrd="0" parTransId="{C20AD860-3872-4C81-B033-8FC1E6A664BB}" sibTransId="{088FD936-9CB3-447B-B1B5-7ADEAC6446BD}"/>
    <dgm:cxn modelId="{8A876CC7-44BF-4242-8D91-F94BC7ADE682}" type="presOf" srcId="{1AE11411-DA5B-4F55-911C-5A8E60DA1A1F}" destId="{C6E04A13-3427-4BA2-9341-2775C9102822}" srcOrd="2" destOrd="0" presId="urn:microsoft.com/office/officeart/2005/8/layout/gear1"/>
    <dgm:cxn modelId="{9E90C2ED-DB60-46F4-8BD5-6AEE745FEEF1}" type="presOf" srcId="{DFC2E540-2A3B-4651-98C5-D788EE65A381}" destId="{1CE88C43-61D5-4525-BF1E-AB6AD5F967F9}" srcOrd="1" destOrd="0" presId="urn:microsoft.com/office/officeart/2005/8/layout/gear1"/>
    <dgm:cxn modelId="{8F8F0AE7-2A21-42FD-A515-E946657DA858}" srcId="{2BB3315F-4872-4199-8887-6812347A20B6}" destId="{74E07C4D-3E3C-4729-9E40-0BD4B82B8BE2}" srcOrd="0" destOrd="0" parTransId="{6B37A1A2-3DF6-4674-ABF4-B5D7C636E9C2}" sibTransId="{6DEEBC7C-D87B-4A49-914B-370B092FD1BA}"/>
    <dgm:cxn modelId="{8C5279A0-2ADB-4773-879F-0E8ED152FE17}" type="presOf" srcId="{74E07C4D-3E3C-4729-9E40-0BD4B82B8BE2}" destId="{9C4CC803-6D38-491B-8E5E-765E6C53EDB7}" srcOrd="0" destOrd="0" presId="urn:microsoft.com/office/officeart/2005/8/layout/gear1"/>
    <dgm:cxn modelId="{F29D2DE0-A217-4666-9AA0-8EA75D348315}" type="presOf" srcId="{74E07C4D-3E3C-4729-9E40-0BD4B82B8BE2}" destId="{FD1924E7-6E4A-4277-9AC5-9EC879ED2422}" srcOrd="2" destOrd="0" presId="urn:microsoft.com/office/officeart/2005/8/layout/gear1"/>
    <dgm:cxn modelId="{9D071F21-CAAE-404F-B06F-82E289BB9969}" type="presOf" srcId="{2BB3315F-4872-4199-8887-6812347A20B6}" destId="{4F61C241-55D8-4247-912B-C15C0BE84681}" srcOrd="0" destOrd="0" presId="urn:microsoft.com/office/officeart/2005/8/layout/gear1"/>
    <dgm:cxn modelId="{CA15BDB6-5E3C-4721-86A9-362E8B97F147}" type="presOf" srcId="{DFC2E540-2A3B-4651-98C5-D788EE65A381}" destId="{E33BD67A-D0A0-4405-9CEF-27A659EC0FC7}" srcOrd="2" destOrd="0" presId="urn:microsoft.com/office/officeart/2005/8/layout/gear1"/>
    <dgm:cxn modelId="{A414C678-799D-4BF7-86A8-937C71B85B13}" type="presOf" srcId="{74E07C4D-3E3C-4729-9E40-0BD4B82B8BE2}" destId="{56A12BC9-208F-4D75-BF87-ACF7772BB44E}" srcOrd="1" destOrd="0" presId="urn:microsoft.com/office/officeart/2005/8/layout/gear1"/>
    <dgm:cxn modelId="{D2119AC5-49D7-4712-BFB0-38F06606C409}" type="presOf" srcId="{6DEEBC7C-D87B-4A49-914B-370B092FD1BA}" destId="{982EE351-96D3-44C3-97A6-70DB14F33CCB}" srcOrd="0" destOrd="0" presId="urn:microsoft.com/office/officeart/2005/8/layout/gear1"/>
    <dgm:cxn modelId="{BE0F6D67-E331-4972-A69E-419A486DCA48}" type="presParOf" srcId="{4F61C241-55D8-4247-912B-C15C0BE84681}" destId="{9C4CC803-6D38-491B-8E5E-765E6C53EDB7}" srcOrd="0" destOrd="0" presId="urn:microsoft.com/office/officeart/2005/8/layout/gear1"/>
    <dgm:cxn modelId="{12591E40-9315-414C-A8B7-1ECDC94C2CAB}" type="presParOf" srcId="{4F61C241-55D8-4247-912B-C15C0BE84681}" destId="{56A12BC9-208F-4D75-BF87-ACF7772BB44E}" srcOrd="1" destOrd="0" presId="urn:microsoft.com/office/officeart/2005/8/layout/gear1"/>
    <dgm:cxn modelId="{685D39E6-9999-456B-A48B-0A1C74F59C96}" type="presParOf" srcId="{4F61C241-55D8-4247-912B-C15C0BE84681}" destId="{FD1924E7-6E4A-4277-9AC5-9EC879ED2422}" srcOrd="2" destOrd="0" presId="urn:microsoft.com/office/officeart/2005/8/layout/gear1"/>
    <dgm:cxn modelId="{B8B6B314-D094-4C7B-B5B5-B5CB7DB6E955}" type="presParOf" srcId="{4F61C241-55D8-4247-912B-C15C0BE84681}" destId="{CD00CA6E-EB16-4445-ADA1-F006A4EB895F}" srcOrd="3" destOrd="0" presId="urn:microsoft.com/office/officeart/2005/8/layout/gear1"/>
    <dgm:cxn modelId="{72506E3E-8072-439F-BF46-38F7D1D5A2D4}" type="presParOf" srcId="{4F61C241-55D8-4247-912B-C15C0BE84681}" destId="{1CE88C43-61D5-4525-BF1E-AB6AD5F967F9}" srcOrd="4" destOrd="0" presId="urn:microsoft.com/office/officeart/2005/8/layout/gear1"/>
    <dgm:cxn modelId="{04F8E936-ACAA-4ED0-BAC2-2408A9695912}" type="presParOf" srcId="{4F61C241-55D8-4247-912B-C15C0BE84681}" destId="{E33BD67A-D0A0-4405-9CEF-27A659EC0FC7}" srcOrd="5" destOrd="0" presId="urn:microsoft.com/office/officeart/2005/8/layout/gear1"/>
    <dgm:cxn modelId="{12D4FD8D-2E8D-4B5F-A54A-546F86D48D3C}" type="presParOf" srcId="{4F61C241-55D8-4247-912B-C15C0BE84681}" destId="{BD0AA014-5DA2-49D0-BABA-F4A69BB6C793}" srcOrd="6" destOrd="0" presId="urn:microsoft.com/office/officeart/2005/8/layout/gear1"/>
    <dgm:cxn modelId="{C40633FA-4D2C-41E7-8E8B-774D272E7352}" type="presParOf" srcId="{4F61C241-55D8-4247-912B-C15C0BE84681}" destId="{8ACB49AB-8B83-4057-B823-B1FDC1C9591C}" srcOrd="7" destOrd="0" presId="urn:microsoft.com/office/officeart/2005/8/layout/gear1"/>
    <dgm:cxn modelId="{3A4BF2CA-E36C-4E08-A75A-CDCFD91BC13C}" type="presParOf" srcId="{4F61C241-55D8-4247-912B-C15C0BE84681}" destId="{C6E04A13-3427-4BA2-9341-2775C9102822}" srcOrd="8" destOrd="0" presId="urn:microsoft.com/office/officeart/2005/8/layout/gear1"/>
    <dgm:cxn modelId="{542765A4-99B3-499B-8949-F011479620CE}" type="presParOf" srcId="{4F61C241-55D8-4247-912B-C15C0BE84681}" destId="{17374D2B-C6F3-4963-9542-F1BFBE567A0B}" srcOrd="9" destOrd="0" presId="urn:microsoft.com/office/officeart/2005/8/layout/gear1"/>
    <dgm:cxn modelId="{06553A3D-78BC-41CC-8C89-3FF1FA826CB9}" type="presParOf" srcId="{4F61C241-55D8-4247-912B-C15C0BE84681}" destId="{982EE351-96D3-44C3-97A6-70DB14F33CCB}" srcOrd="10" destOrd="0" presId="urn:microsoft.com/office/officeart/2005/8/layout/gear1"/>
    <dgm:cxn modelId="{2E6685DD-6F57-442F-A4DB-05D6992CDDE8}" type="presParOf" srcId="{4F61C241-55D8-4247-912B-C15C0BE84681}" destId="{CD567A09-7DE3-4FFD-AF59-621D0CEBBB08}" srcOrd="11" destOrd="0" presId="urn:microsoft.com/office/officeart/2005/8/layout/gear1"/>
    <dgm:cxn modelId="{576B15EE-74B7-4CDF-A245-B0FDC38701BF}" type="presParOf" srcId="{4F61C241-55D8-4247-912B-C15C0BE84681}" destId="{C3299455-D3BC-420E-8EBC-CE3FAD93CAD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052CC1-ABB2-424A-8918-C8BE28E7226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D2211595-C31E-4776-8CF5-D0258CFBC998}">
      <dgm:prSet phldrT="[ข้อความ]"/>
      <dgm:spPr>
        <a:solidFill>
          <a:srgbClr val="CCFF99"/>
        </a:solidFill>
      </dgm:spPr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เหตุเกิดจากความผิดหรือความบกพร่องของหน่วยงานของรัฐ</a:t>
          </a:r>
        </a:p>
      </dgm:t>
    </dgm:pt>
    <dgm:pt modelId="{44AD4519-BD5D-4822-9EF5-8704C8A0DA94}" type="parTrans" cxnId="{47B7CE1D-844E-45DF-B2CC-F610F5C9F42E}">
      <dgm:prSet/>
      <dgm:spPr/>
      <dgm:t>
        <a:bodyPr/>
        <a:lstStyle/>
        <a:p>
          <a:endParaRPr lang="th-TH"/>
        </a:p>
      </dgm:t>
    </dgm:pt>
    <dgm:pt modelId="{936A3C2A-BD06-4091-97D2-04ABD3BE432A}" type="sibTrans" cxnId="{47B7CE1D-844E-45DF-B2CC-F610F5C9F42E}">
      <dgm:prSet/>
      <dgm:spPr/>
      <dgm:t>
        <a:bodyPr/>
        <a:lstStyle/>
        <a:p>
          <a:endParaRPr lang="th-TH"/>
        </a:p>
      </dgm:t>
    </dgm:pt>
    <dgm:pt modelId="{7D7E63B0-0403-47A0-BA5A-011E5D861347}">
      <dgm:prSet phldrT="[ข้อความ]"/>
      <dgm:spPr/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เหตุสุดวิสัย</a:t>
          </a:r>
        </a:p>
      </dgm:t>
    </dgm:pt>
    <dgm:pt modelId="{EBF73DF3-6AE3-4783-923C-80DB089366D5}" type="parTrans" cxnId="{8443D409-D1B6-4F93-83A8-B301A1EB3554}">
      <dgm:prSet/>
      <dgm:spPr/>
      <dgm:t>
        <a:bodyPr/>
        <a:lstStyle/>
        <a:p>
          <a:endParaRPr lang="th-TH"/>
        </a:p>
      </dgm:t>
    </dgm:pt>
    <dgm:pt modelId="{F3D9362F-BA9B-4C6B-B8E4-5085440E3C8A}" type="sibTrans" cxnId="{8443D409-D1B6-4F93-83A8-B301A1EB3554}">
      <dgm:prSet/>
      <dgm:spPr/>
      <dgm:t>
        <a:bodyPr/>
        <a:lstStyle/>
        <a:p>
          <a:endParaRPr lang="th-TH"/>
        </a:p>
      </dgm:t>
    </dgm:pt>
    <dgm:pt modelId="{7B9F85CC-A9F9-4681-ADFF-6CC97D332726}">
      <dgm:prSet phldrT="[ข้อความ]"/>
      <dgm:spPr/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เหตุเกิดจากพฤติการณ์อันหนึ่งอันใดที่คู่สัญญาไม่ต้องรับผิดตามกฎหมาย</a:t>
          </a:r>
        </a:p>
      </dgm:t>
    </dgm:pt>
    <dgm:pt modelId="{57FB80A2-1B17-4216-81A1-A4BCAB94C825}" type="parTrans" cxnId="{4885D623-0E55-47CB-A678-C73BF3957FB0}">
      <dgm:prSet/>
      <dgm:spPr/>
      <dgm:t>
        <a:bodyPr/>
        <a:lstStyle/>
        <a:p>
          <a:endParaRPr lang="th-TH"/>
        </a:p>
      </dgm:t>
    </dgm:pt>
    <dgm:pt modelId="{FB9880CD-3E4D-4638-AEEF-291DF429210E}" type="sibTrans" cxnId="{4885D623-0E55-47CB-A678-C73BF3957FB0}">
      <dgm:prSet/>
      <dgm:spPr/>
      <dgm:t>
        <a:bodyPr/>
        <a:lstStyle/>
        <a:p>
          <a:endParaRPr lang="th-TH"/>
        </a:p>
      </dgm:t>
    </dgm:pt>
    <dgm:pt modelId="{51719493-01D1-4050-8C32-601B8F37275B}">
      <dgm:prSet phldrT="[ข้อความ]"/>
      <dgm:spPr/>
      <dgm:t>
        <a:bodyPr/>
        <a:lstStyle/>
        <a:p>
          <a:r>
            <a: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เหตุอื่นตามที่กำหนดในกฎกระทรวง</a:t>
          </a:r>
        </a:p>
      </dgm:t>
    </dgm:pt>
    <dgm:pt modelId="{44EDE505-A7B4-4E5E-939D-B9B743D4600A}" type="parTrans" cxnId="{56898537-D86C-4824-B73C-FCF69ACB4F27}">
      <dgm:prSet/>
      <dgm:spPr/>
      <dgm:t>
        <a:bodyPr/>
        <a:lstStyle/>
        <a:p>
          <a:endParaRPr lang="th-TH"/>
        </a:p>
      </dgm:t>
    </dgm:pt>
    <dgm:pt modelId="{7D311573-B0BC-4606-AEC6-3AA13B551BC4}" type="sibTrans" cxnId="{56898537-D86C-4824-B73C-FCF69ACB4F27}">
      <dgm:prSet/>
      <dgm:spPr/>
      <dgm:t>
        <a:bodyPr/>
        <a:lstStyle/>
        <a:p>
          <a:endParaRPr lang="th-TH"/>
        </a:p>
      </dgm:t>
    </dgm:pt>
    <dgm:pt modelId="{F54BAEE1-F46C-4FB4-ADB0-C724E2A98B06}" type="pres">
      <dgm:prSet presAssocID="{3B052CC1-ABB2-424A-8918-C8BE28E7226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F07D739-F4CE-4056-93C9-38FC70A5D176}" type="pres">
      <dgm:prSet presAssocID="{3B052CC1-ABB2-424A-8918-C8BE28E72260}" presName="Name1" presStyleCnt="0"/>
      <dgm:spPr/>
    </dgm:pt>
    <dgm:pt modelId="{FCE6DDF3-0381-463D-827E-17AB7B5FADD4}" type="pres">
      <dgm:prSet presAssocID="{3B052CC1-ABB2-424A-8918-C8BE28E72260}" presName="cycle" presStyleCnt="0"/>
      <dgm:spPr/>
    </dgm:pt>
    <dgm:pt modelId="{62F2B4FA-5031-4A1E-ABB6-23FAFD15D5D2}" type="pres">
      <dgm:prSet presAssocID="{3B052CC1-ABB2-424A-8918-C8BE28E72260}" presName="srcNode" presStyleLbl="node1" presStyleIdx="0" presStyleCnt="4"/>
      <dgm:spPr/>
    </dgm:pt>
    <dgm:pt modelId="{99D4CC61-787A-4A8C-8CC1-984971A19C5B}" type="pres">
      <dgm:prSet presAssocID="{3B052CC1-ABB2-424A-8918-C8BE28E72260}" presName="conn" presStyleLbl="parChTrans1D2" presStyleIdx="0" presStyleCnt="1"/>
      <dgm:spPr/>
      <dgm:t>
        <a:bodyPr/>
        <a:lstStyle/>
        <a:p>
          <a:endParaRPr lang="en-US"/>
        </a:p>
      </dgm:t>
    </dgm:pt>
    <dgm:pt modelId="{BDAAEBEF-4FA7-42DA-A756-668A2928DDF6}" type="pres">
      <dgm:prSet presAssocID="{3B052CC1-ABB2-424A-8918-C8BE28E72260}" presName="extraNode" presStyleLbl="node1" presStyleIdx="0" presStyleCnt="4"/>
      <dgm:spPr/>
    </dgm:pt>
    <dgm:pt modelId="{E54EE45B-3070-44E2-870A-448DD928F22B}" type="pres">
      <dgm:prSet presAssocID="{3B052CC1-ABB2-424A-8918-C8BE28E72260}" presName="dstNode" presStyleLbl="node1" presStyleIdx="0" presStyleCnt="4"/>
      <dgm:spPr/>
    </dgm:pt>
    <dgm:pt modelId="{F43DA01D-FA9A-4BF6-94C7-3FEA2A2A2DE4}" type="pres">
      <dgm:prSet presAssocID="{D2211595-C31E-4776-8CF5-D0258CFBC99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52D8D-A126-4F8F-93BB-1B9F64622503}" type="pres">
      <dgm:prSet presAssocID="{D2211595-C31E-4776-8CF5-D0258CFBC998}" presName="accent_1" presStyleCnt="0"/>
      <dgm:spPr/>
    </dgm:pt>
    <dgm:pt modelId="{DB2EDE50-4F27-4BED-8961-6E84F7DAB585}" type="pres">
      <dgm:prSet presAssocID="{D2211595-C31E-4776-8CF5-D0258CFBC998}" presName="accentRepeatNode" presStyleLbl="solidFgAcc1" presStyleIdx="0" presStyleCnt="4"/>
      <dgm:spPr/>
    </dgm:pt>
    <dgm:pt modelId="{3DA264EE-5AE7-417C-A758-A180D04784D3}" type="pres">
      <dgm:prSet presAssocID="{7D7E63B0-0403-47A0-BA5A-011E5D86134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1FB953-CAAA-4C52-B671-B3486EC31042}" type="pres">
      <dgm:prSet presAssocID="{7D7E63B0-0403-47A0-BA5A-011E5D861347}" presName="accent_2" presStyleCnt="0"/>
      <dgm:spPr/>
    </dgm:pt>
    <dgm:pt modelId="{721E657D-A2BC-44D0-8C88-C1E4EBD66A7A}" type="pres">
      <dgm:prSet presAssocID="{7D7E63B0-0403-47A0-BA5A-011E5D861347}" presName="accentRepeatNode" presStyleLbl="solidFgAcc1" presStyleIdx="1" presStyleCnt="4"/>
      <dgm:spPr/>
    </dgm:pt>
    <dgm:pt modelId="{E1435090-55E5-4AB5-8DF1-B310B6ACCAFE}" type="pres">
      <dgm:prSet presAssocID="{7B9F85CC-A9F9-4681-ADFF-6CC97D332726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35D61-5B9D-41BB-A659-E7913E6D9813}" type="pres">
      <dgm:prSet presAssocID="{7B9F85CC-A9F9-4681-ADFF-6CC97D332726}" presName="accent_3" presStyleCnt="0"/>
      <dgm:spPr/>
    </dgm:pt>
    <dgm:pt modelId="{19199AC1-DCB2-4750-98DC-7CB7F307D8A6}" type="pres">
      <dgm:prSet presAssocID="{7B9F85CC-A9F9-4681-ADFF-6CC97D332726}" presName="accentRepeatNode" presStyleLbl="solidFgAcc1" presStyleIdx="2" presStyleCnt="4"/>
      <dgm:spPr/>
    </dgm:pt>
    <dgm:pt modelId="{F74F8C00-3B1E-429C-AF33-3A5109EBDF86}" type="pres">
      <dgm:prSet presAssocID="{51719493-01D1-4050-8C32-601B8F37275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044838-F8EB-4021-9949-B3F3320C89B6}" type="pres">
      <dgm:prSet presAssocID="{51719493-01D1-4050-8C32-601B8F37275B}" presName="accent_4" presStyleCnt="0"/>
      <dgm:spPr/>
    </dgm:pt>
    <dgm:pt modelId="{311B37E4-32FD-47A1-81A1-C0AA5A5FD04A}" type="pres">
      <dgm:prSet presAssocID="{51719493-01D1-4050-8C32-601B8F37275B}" presName="accentRepeatNode" presStyleLbl="solidFgAcc1" presStyleIdx="3" presStyleCnt="4"/>
      <dgm:spPr/>
    </dgm:pt>
  </dgm:ptLst>
  <dgm:cxnLst>
    <dgm:cxn modelId="{8443D409-D1B6-4F93-83A8-B301A1EB3554}" srcId="{3B052CC1-ABB2-424A-8918-C8BE28E72260}" destId="{7D7E63B0-0403-47A0-BA5A-011E5D861347}" srcOrd="1" destOrd="0" parTransId="{EBF73DF3-6AE3-4783-923C-80DB089366D5}" sibTransId="{F3D9362F-BA9B-4C6B-B8E4-5085440E3C8A}"/>
    <dgm:cxn modelId="{2F3A17A0-BDC2-42BB-AA73-40CB03EB7513}" type="presOf" srcId="{7B9F85CC-A9F9-4681-ADFF-6CC97D332726}" destId="{E1435090-55E5-4AB5-8DF1-B310B6ACCAFE}" srcOrd="0" destOrd="0" presId="urn:microsoft.com/office/officeart/2008/layout/VerticalCurvedList"/>
    <dgm:cxn modelId="{05E19034-5156-4E3D-BE81-53195341EB64}" type="presOf" srcId="{D2211595-C31E-4776-8CF5-D0258CFBC998}" destId="{F43DA01D-FA9A-4BF6-94C7-3FEA2A2A2DE4}" srcOrd="0" destOrd="0" presId="urn:microsoft.com/office/officeart/2008/layout/VerticalCurvedList"/>
    <dgm:cxn modelId="{B7F31662-8740-43D7-A5B3-7CEF95726DE8}" type="presOf" srcId="{51719493-01D1-4050-8C32-601B8F37275B}" destId="{F74F8C00-3B1E-429C-AF33-3A5109EBDF86}" srcOrd="0" destOrd="0" presId="urn:microsoft.com/office/officeart/2008/layout/VerticalCurvedList"/>
    <dgm:cxn modelId="{56898537-D86C-4824-B73C-FCF69ACB4F27}" srcId="{3B052CC1-ABB2-424A-8918-C8BE28E72260}" destId="{51719493-01D1-4050-8C32-601B8F37275B}" srcOrd="3" destOrd="0" parTransId="{44EDE505-A7B4-4E5E-939D-B9B743D4600A}" sibTransId="{7D311573-B0BC-4606-AEC6-3AA13B551BC4}"/>
    <dgm:cxn modelId="{19756C46-1A21-44EA-A713-68AF18928809}" type="presOf" srcId="{7D7E63B0-0403-47A0-BA5A-011E5D861347}" destId="{3DA264EE-5AE7-417C-A758-A180D04784D3}" srcOrd="0" destOrd="0" presId="urn:microsoft.com/office/officeart/2008/layout/VerticalCurvedList"/>
    <dgm:cxn modelId="{4885D623-0E55-47CB-A678-C73BF3957FB0}" srcId="{3B052CC1-ABB2-424A-8918-C8BE28E72260}" destId="{7B9F85CC-A9F9-4681-ADFF-6CC97D332726}" srcOrd="2" destOrd="0" parTransId="{57FB80A2-1B17-4216-81A1-A4BCAB94C825}" sibTransId="{FB9880CD-3E4D-4638-AEEF-291DF429210E}"/>
    <dgm:cxn modelId="{EB8B7FF0-F2B3-4B18-8049-BD002FF74FE3}" type="presOf" srcId="{936A3C2A-BD06-4091-97D2-04ABD3BE432A}" destId="{99D4CC61-787A-4A8C-8CC1-984971A19C5B}" srcOrd="0" destOrd="0" presId="urn:microsoft.com/office/officeart/2008/layout/VerticalCurvedList"/>
    <dgm:cxn modelId="{47B7CE1D-844E-45DF-B2CC-F610F5C9F42E}" srcId="{3B052CC1-ABB2-424A-8918-C8BE28E72260}" destId="{D2211595-C31E-4776-8CF5-D0258CFBC998}" srcOrd="0" destOrd="0" parTransId="{44AD4519-BD5D-4822-9EF5-8704C8A0DA94}" sibTransId="{936A3C2A-BD06-4091-97D2-04ABD3BE432A}"/>
    <dgm:cxn modelId="{9C65AD9B-5CA1-4E2E-8FBB-D82562FC67E2}" type="presOf" srcId="{3B052CC1-ABB2-424A-8918-C8BE28E72260}" destId="{F54BAEE1-F46C-4FB4-ADB0-C724E2A98B06}" srcOrd="0" destOrd="0" presId="urn:microsoft.com/office/officeart/2008/layout/VerticalCurvedList"/>
    <dgm:cxn modelId="{58501469-8FB3-48CD-B23D-9DC8BCB8A762}" type="presParOf" srcId="{F54BAEE1-F46C-4FB4-ADB0-C724E2A98B06}" destId="{2F07D739-F4CE-4056-93C9-38FC70A5D176}" srcOrd="0" destOrd="0" presId="urn:microsoft.com/office/officeart/2008/layout/VerticalCurvedList"/>
    <dgm:cxn modelId="{8D7743A1-7D70-46C7-B05D-A8188A1F59E6}" type="presParOf" srcId="{2F07D739-F4CE-4056-93C9-38FC70A5D176}" destId="{FCE6DDF3-0381-463D-827E-17AB7B5FADD4}" srcOrd="0" destOrd="0" presId="urn:microsoft.com/office/officeart/2008/layout/VerticalCurvedList"/>
    <dgm:cxn modelId="{48990B69-1998-4661-9EAB-E444497677BD}" type="presParOf" srcId="{FCE6DDF3-0381-463D-827E-17AB7B5FADD4}" destId="{62F2B4FA-5031-4A1E-ABB6-23FAFD15D5D2}" srcOrd="0" destOrd="0" presId="urn:microsoft.com/office/officeart/2008/layout/VerticalCurvedList"/>
    <dgm:cxn modelId="{99B01757-CC6A-45E8-8F8B-AE7D65E2779A}" type="presParOf" srcId="{FCE6DDF3-0381-463D-827E-17AB7B5FADD4}" destId="{99D4CC61-787A-4A8C-8CC1-984971A19C5B}" srcOrd="1" destOrd="0" presId="urn:microsoft.com/office/officeart/2008/layout/VerticalCurvedList"/>
    <dgm:cxn modelId="{A17C9B57-7172-40EB-A700-B21A0DE119CF}" type="presParOf" srcId="{FCE6DDF3-0381-463D-827E-17AB7B5FADD4}" destId="{BDAAEBEF-4FA7-42DA-A756-668A2928DDF6}" srcOrd="2" destOrd="0" presId="urn:microsoft.com/office/officeart/2008/layout/VerticalCurvedList"/>
    <dgm:cxn modelId="{5723DD66-5F20-42B2-AB06-19FBCB9B5648}" type="presParOf" srcId="{FCE6DDF3-0381-463D-827E-17AB7B5FADD4}" destId="{E54EE45B-3070-44E2-870A-448DD928F22B}" srcOrd="3" destOrd="0" presId="urn:microsoft.com/office/officeart/2008/layout/VerticalCurvedList"/>
    <dgm:cxn modelId="{DE63FDDD-0612-45E8-8F28-7F36AB6AD1F5}" type="presParOf" srcId="{2F07D739-F4CE-4056-93C9-38FC70A5D176}" destId="{F43DA01D-FA9A-4BF6-94C7-3FEA2A2A2DE4}" srcOrd="1" destOrd="0" presId="urn:microsoft.com/office/officeart/2008/layout/VerticalCurvedList"/>
    <dgm:cxn modelId="{3D65CED6-EC14-417A-91D8-95BF4687F4B1}" type="presParOf" srcId="{2F07D739-F4CE-4056-93C9-38FC70A5D176}" destId="{97852D8D-A126-4F8F-93BB-1B9F64622503}" srcOrd="2" destOrd="0" presId="urn:microsoft.com/office/officeart/2008/layout/VerticalCurvedList"/>
    <dgm:cxn modelId="{555B8C18-B7CA-45FC-8458-98555905B110}" type="presParOf" srcId="{97852D8D-A126-4F8F-93BB-1B9F64622503}" destId="{DB2EDE50-4F27-4BED-8961-6E84F7DAB585}" srcOrd="0" destOrd="0" presId="urn:microsoft.com/office/officeart/2008/layout/VerticalCurvedList"/>
    <dgm:cxn modelId="{924F7997-A1F4-42A3-9EC3-F2A00C57D555}" type="presParOf" srcId="{2F07D739-F4CE-4056-93C9-38FC70A5D176}" destId="{3DA264EE-5AE7-417C-A758-A180D04784D3}" srcOrd="3" destOrd="0" presId="urn:microsoft.com/office/officeart/2008/layout/VerticalCurvedList"/>
    <dgm:cxn modelId="{94F974E3-2CF6-4B35-BF82-740D373CA8DA}" type="presParOf" srcId="{2F07D739-F4CE-4056-93C9-38FC70A5D176}" destId="{EB1FB953-CAAA-4C52-B671-B3486EC31042}" srcOrd="4" destOrd="0" presId="urn:microsoft.com/office/officeart/2008/layout/VerticalCurvedList"/>
    <dgm:cxn modelId="{DC374C9A-657E-47E2-8D36-D47C82F79E1D}" type="presParOf" srcId="{EB1FB953-CAAA-4C52-B671-B3486EC31042}" destId="{721E657D-A2BC-44D0-8C88-C1E4EBD66A7A}" srcOrd="0" destOrd="0" presId="urn:microsoft.com/office/officeart/2008/layout/VerticalCurvedList"/>
    <dgm:cxn modelId="{5976BCF6-BE75-4282-92A5-2A787FBC4CEB}" type="presParOf" srcId="{2F07D739-F4CE-4056-93C9-38FC70A5D176}" destId="{E1435090-55E5-4AB5-8DF1-B310B6ACCAFE}" srcOrd="5" destOrd="0" presId="urn:microsoft.com/office/officeart/2008/layout/VerticalCurvedList"/>
    <dgm:cxn modelId="{A1CE0A19-274C-40C5-AC87-852352984A6F}" type="presParOf" srcId="{2F07D739-F4CE-4056-93C9-38FC70A5D176}" destId="{4F135D61-5B9D-41BB-A659-E7913E6D9813}" srcOrd="6" destOrd="0" presId="urn:microsoft.com/office/officeart/2008/layout/VerticalCurvedList"/>
    <dgm:cxn modelId="{B983723E-EE39-44B1-933B-6A291AFEB99E}" type="presParOf" srcId="{4F135D61-5B9D-41BB-A659-E7913E6D9813}" destId="{19199AC1-DCB2-4750-98DC-7CB7F307D8A6}" srcOrd="0" destOrd="0" presId="urn:microsoft.com/office/officeart/2008/layout/VerticalCurvedList"/>
    <dgm:cxn modelId="{136F68F1-E525-4152-8C63-FBDE73F2A74F}" type="presParOf" srcId="{2F07D739-F4CE-4056-93C9-38FC70A5D176}" destId="{F74F8C00-3B1E-429C-AF33-3A5109EBDF86}" srcOrd="7" destOrd="0" presId="urn:microsoft.com/office/officeart/2008/layout/VerticalCurvedList"/>
    <dgm:cxn modelId="{5E8714A9-971D-4CC1-8931-69820E78995C}" type="presParOf" srcId="{2F07D739-F4CE-4056-93C9-38FC70A5D176}" destId="{19044838-F8EB-4021-9949-B3F3320C89B6}" srcOrd="8" destOrd="0" presId="urn:microsoft.com/office/officeart/2008/layout/VerticalCurvedList"/>
    <dgm:cxn modelId="{F4CC67AA-2023-48E0-A824-A906E10862CF}" type="presParOf" srcId="{19044838-F8EB-4021-9949-B3F3320C89B6}" destId="{311B37E4-32FD-47A1-81A1-C0AA5A5FD0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090125-0B14-4529-8CEA-E57EB5F6E402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h-TH"/>
        </a:p>
      </dgm:t>
    </dgm:pt>
    <dgm:pt modelId="{BB034084-ADA9-4370-B6B5-8B01B66A388C}">
      <dgm:prSet phldrT="[ข้อความ]" custT="1"/>
      <dgm:spPr>
        <a:solidFill>
          <a:srgbClr val="FFFF00"/>
        </a:solidFill>
      </dgm:spPr>
      <dgm:t>
        <a:bodyPr/>
        <a:lstStyle/>
        <a:p>
          <a:pPr algn="ctr"/>
          <a:r>
            <a:rPr lang="en-US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</a:t>
          </a:r>
          <a:r>
            <a:rPr lang="th-TH" sz="3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เหตุตามที่กฎหมายกำหนด</a:t>
          </a:r>
        </a:p>
      </dgm:t>
    </dgm:pt>
    <dgm:pt modelId="{50B6B7A4-D1EB-4062-99F6-EC606EA10EFD}" type="parTrans" cxnId="{8C26F706-3DEE-4034-878A-6C6C58B0D30F}">
      <dgm:prSet/>
      <dgm:spPr/>
      <dgm:t>
        <a:bodyPr/>
        <a:lstStyle/>
        <a:p>
          <a:endParaRPr lang="th-TH"/>
        </a:p>
      </dgm:t>
    </dgm:pt>
    <dgm:pt modelId="{A5BDEBBB-ED02-4138-9124-45E08F1665C9}" type="sibTrans" cxnId="{8C26F706-3DEE-4034-878A-6C6C58B0D30F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8AF1717A-3282-4EC9-A919-5E8AA3650854}">
      <dgm:prSet phldrT="[ข้อความ]" custT="1"/>
      <dgm:spPr>
        <a:solidFill>
          <a:srgbClr val="FFCC99"/>
        </a:solidFill>
      </dgm:spPr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2</a:t>
          </a:r>
          <a:r>
            <a: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เหตุอันเชื่อได้ว่าผู้ขายหรือผู้รับจ้าง         ไม่สามารถส่งมอบงานได้ภายในเวลาที่กำหนด</a:t>
          </a:r>
        </a:p>
      </dgm:t>
    </dgm:pt>
    <dgm:pt modelId="{4BA512AE-2D9D-4CBE-9FA4-5289F1A5B83C}" type="parTrans" cxnId="{994DE6B9-7ABF-4AA7-9A67-FD0DF32C94B3}">
      <dgm:prSet/>
      <dgm:spPr/>
      <dgm:t>
        <a:bodyPr/>
        <a:lstStyle/>
        <a:p>
          <a:endParaRPr lang="th-TH"/>
        </a:p>
      </dgm:t>
    </dgm:pt>
    <dgm:pt modelId="{4D5D5CBC-FDCE-4B73-B677-0A19421F912A}" type="sibTrans" cxnId="{994DE6B9-7ABF-4AA7-9A67-FD0DF32C94B3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E78E7432-0B2D-4B9D-8673-9AC3692F2E1A}">
      <dgm:prSet phldrT="[ข้อความ]" custT="1"/>
      <dgm:spPr/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3</a:t>
          </a:r>
          <a:r>
            <a: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เหตุอื่นตามที่กำหนดใน พ.ร.บ. หรือ       ในสัญญาหรือข้อตกลง</a:t>
          </a:r>
        </a:p>
      </dgm:t>
    </dgm:pt>
    <dgm:pt modelId="{E2E28952-A800-4997-B1A0-72934C15A043}" type="parTrans" cxnId="{4A0ED6B6-3CBD-4472-A0F8-DDFD4B817452}">
      <dgm:prSet/>
      <dgm:spPr/>
      <dgm:t>
        <a:bodyPr/>
        <a:lstStyle/>
        <a:p>
          <a:endParaRPr lang="th-TH"/>
        </a:p>
      </dgm:t>
    </dgm:pt>
    <dgm:pt modelId="{165F16DD-36FC-4B82-B5B6-FA91157574E3}" type="sibTrans" cxnId="{4A0ED6B6-3CBD-4472-A0F8-DDFD4B817452}">
      <dgm:prSet/>
      <dgm:spPr/>
      <dgm:t>
        <a:bodyPr/>
        <a:lstStyle/>
        <a:p>
          <a:endParaRPr lang="th-TH">
            <a:latin typeface="EucrosiaUPC" pitchFamily="18" charset="-34"/>
            <a:cs typeface="EucrosiaUPC" pitchFamily="18" charset="-34"/>
          </a:endParaRPr>
        </a:p>
      </dgm:t>
    </dgm:pt>
    <dgm:pt modelId="{3C1D3136-7679-47EE-83DD-59C7FBF4CC45}">
      <dgm:prSet phldrT="[ข้อความ]" custT="1"/>
      <dgm:spPr/>
      <dgm:t>
        <a:bodyPr/>
        <a:lstStyle/>
        <a:p>
          <a:pPr algn="ctr"/>
          <a:r>
            <a:rPr lang="en-US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4</a:t>
          </a:r>
          <a:r>
            <a:rPr 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. เหตุอื่นตามระเบียบที่รัฐมนตรีกำหนด</a:t>
          </a:r>
        </a:p>
      </dgm:t>
    </dgm:pt>
    <dgm:pt modelId="{B0B807A5-D39E-476D-8102-2B8ADF568907}" type="parTrans" cxnId="{0C6D473C-4517-4343-A498-CBD4C1E2FEE1}">
      <dgm:prSet/>
      <dgm:spPr/>
      <dgm:t>
        <a:bodyPr/>
        <a:lstStyle/>
        <a:p>
          <a:endParaRPr lang="th-TH"/>
        </a:p>
      </dgm:t>
    </dgm:pt>
    <dgm:pt modelId="{58DD43DA-6739-43B0-A100-9CA9C104821A}" type="sibTrans" cxnId="{0C6D473C-4517-4343-A498-CBD4C1E2FEE1}">
      <dgm:prSet/>
      <dgm:spPr/>
      <dgm:t>
        <a:bodyPr/>
        <a:lstStyle/>
        <a:p>
          <a:endParaRPr lang="th-TH"/>
        </a:p>
      </dgm:t>
    </dgm:pt>
    <dgm:pt modelId="{088E4D66-2773-417D-B7D0-577F4D658D2C}" type="pres">
      <dgm:prSet presAssocID="{3B090125-0B14-4529-8CEA-E57EB5F6E40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3ED17E-5FA2-4194-A827-CBF19A90DF05}" type="pres">
      <dgm:prSet presAssocID="{3B090125-0B14-4529-8CEA-E57EB5F6E402}" presName="dummyMaxCanvas" presStyleCnt="0">
        <dgm:presLayoutVars/>
      </dgm:prSet>
      <dgm:spPr/>
    </dgm:pt>
    <dgm:pt modelId="{F5FBA49F-DC42-4B2B-A712-5C868D2D9672}" type="pres">
      <dgm:prSet presAssocID="{3B090125-0B14-4529-8CEA-E57EB5F6E402}" presName="FourNodes_1" presStyleLbl="node1" presStyleIdx="0" presStyleCnt="4" custLinFactNeighborX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82F19B-DDCC-4702-B962-AEE76AC13EAC}" type="pres">
      <dgm:prSet presAssocID="{3B090125-0B14-4529-8CEA-E57EB5F6E402}" presName="FourNodes_2" presStyleLbl="node1" presStyleIdx="1" presStyleCnt="4" custScaleX="92414" custLinFactNeighborX="38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4E2F9D-35F9-4ADD-BCCF-74CB270FB7B3}" type="pres">
      <dgm:prSet presAssocID="{3B090125-0B14-4529-8CEA-E57EB5F6E402}" presName="FourNodes_3" presStyleLbl="node1" presStyleIdx="2" presStyleCnt="4" custScaleX="92414" custLinFactNeighborX="72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F4B37B-B406-4EF6-A7DC-45AC4E8F89BB}" type="pres">
      <dgm:prSet presAssocID="{3B090125-0B14-4529-8CEA-E57EB5F6E402}" presName="FourNodes_4" presStyleLbl="node1" presStyleIdx="3" presStyleCnt="4" custScaleX="76991" custLinFactNeighborX="1039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BEC113-6811-45CD-BBC0-2761C9B84444}" type="pres">
      <dgm:prSet presAssocID="{3B090125-0B14-4529-8CEA-E57EB5F6E402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8AD69C-4DED-4F43-8F4F-0446EC258FFE}" type="pres">
      <dgm:prSet presAssocID="{3B090125-0B14-4529-8CEA-E57EB5F6E402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AF328F-47D1-4712-8A7F-AEF54504B3DD}" type="pres">
      <dgm:prSet presAssocID="{3B090125-0B14-4529-8CEA-E57EB5F6E402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B6E7AB-CDAF-42F2-BA83-D02395CD2C4A}" type="pres">
      <dgm:prSet presAssocID="{3B090125-0B14-4529-8CEA-E57EB5F6E402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15B9FB-1727-41A4-8CCA-810EF3BABC09}" type="pres">
      <dgm:prSet presAssocID="{3B090125-0B14-4529-8CEA-E57EB5F6E402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67C918-D301-425F-99C0-57BC9E6BA1A5}" type="pres">
      <dgm:prSet presAssocID="{3B090125-0B14-4529-8CEA-E57EB5F6E402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E91995-521A-459C-AB81-CB9D61AF12AE}" type="pres">
      <dgm:prSet presAssocID="{3B090125-0B14-4529-8CEA-E57EB5F6E402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C73295-617D-4FEB-AEDC-B46292B0D5EF}" type="presOf" srcId="{E78E7432-0B2D-4B9D-8673-9AC3692F2E1A}" destId="{1267C918-D301-425F-99C0-57BC9E6BA1A5}" srcOrd="1" destOrd="0" presId="urn:microsoft.com/office/officeart/2005/8/layout/vProcess5"/>
    <dgm:cxn modelId="{0C6D473C-4517-4343-A498-CBD4C1E2FEE1}" srcId="{3B090125-0B14-4529-8CEA-E57EB5F6E402}" destId="{3C1D3136-7679-47EE-83DD-59C7FBF4CC45}" srcOrd="3" destOrd="0" parTransId="{B0B807A5-D39E-476D-8102-2B8ADF568907}" sibTransId="{58DD43DA-6739-43B0-A100-9CA9C104821A}"/>
    <dgm:cxn modelId="{DC6F0366-779B-4D48-9340-CCA58A8F7BAF}" type="presOf" srcId="{3C1D3136-7679-47EE-83DD-59C7FBF4CC45}" destId="{7BE91995-521A-459C-AB81-CB9D61AF12AE}" srcOrd="1" destOrd="0" presId="urn:microsoft.com/office/officeart/2005/8/layout/vProcess5"/>
    <dgm:cxn modelId="{4A0ED6B6-3CBD-4472-A0F8-DDFD4B817452}" srcId="{3B090125-0B14-4529-8CEA-E57EB5F6E402}" destId="{E78E7432-0B2D-4B9D-8673-9AC3692F2E1A}" srcOrd="2" destOrd="0" parTransId="{E2E28952-A800-4997-B1A0-72934C15A043}" sibTransId="{165F16DD-36FC-4B82-B5B6-FA91157574E3}"/>
    <dgm:cxn modelId="{99DDCFD0-4211-4F34-A274-B7E1854476A6}" type="presOf" srcId="{165F16DD-36FC-4B82-B5B6-FA91157574E3}" destId="{3CAF328F-47D1-4712-8A7F-AEF54504B3DD}" srcOrd="0" destOrd="0" presId="urn:microsoft.com/office/officeart/2005/8/layout/vProcess5"/>
    <dgm:cxn modelId="{D1510D35-C40F-42C3-8D7F-314B3874983B}" type="presOf" srcId="{A5BDEBBB-ED02-4138-9124-45E08F1665C9}" destId="{C7BEC113-6811-45CD-BBC0-2761C9B84444}" srcOrd="0" destOrd="0" presId="urn:microsoft.com/office/officeart/2005/8/layout/vProcess5"/>
    <dgm:cxn modelId="{5C6D8A38-2062-466B-9730-0CDBF135AEA8}" type="presOf" srcId="{3B090125-0B14-4529-8CEA-E57EB5F6E402}" destId="{088E4D66-2773-417D-B7D0-577F4D658D2C}" srcOrd="0" destOrd="0" presId="urn:microsoft.com/office/officeart/2005/8/layout/vProcess5"/>
    <dgm:cxn modelId="{C95711AB-7F33-45DE-8FA2-680B7086539B}" type="presOf" srcId="{8AF1717A-3282-4EC9-A919-5E8AA3650854}" destId="{2E82F19B-DDCC-4702-B962-AEE76AC13EAC}" srcOrd="0" destOrd="0" presId="urn:microsoft.com/office/officeart/2005/8/layout/vProcess5"/>
    <dgm:cxn modelId="{FA477EFD-30DC-425C-8D0F-0C87CD48CCBE}" type="presOf" srcId="{8AF1717A-3282-4EC9-A919-5E8AA3650854}" destId="{F215B9FB-1727-41A4-8CCA-810EF3BABC09}" srcOrd="1" destOrd="0" presId="urn:microsoft.com/office/officeart/2005/8/layout/vProcess5"/>
    <dgm:cxn modelId="{994DE6B9-7ABF-4AA7-9A67-FD0DF32C94B3}" srcId="{3B090125-0B14-4529-8CEA-E57EB5F6E402}" destId="{8AF1717A-3282-4EC9-A919-5E8AA3650854}" srcOrd="1" destOrd="0" parTransId="{4BA512AE-2D9D-4CBE-9FA4-5289F1A5B83C}" sibTransId="{4D5D5CBC-FDCE-4B73-B677-0A19421F912A}"/>
    <dgm:cxn modelId="{03776132-FBA7-4B09-BCF5-DBF5A47B38DA}" type="presOf" srcId="{BB034084-ADA9-4370-B6B5-8B01B66A388C}" destId="{F5FBA49F-DC42-4B2B-A712-5C868D2D9672}" srcOrd="0" destOrd="0" presId="urn:microsoft.com/office/officeart/2005/8/layout/vProcess5"/>
    <dgm:cxn modelId="{1638CC69-57F3-4C60-9687-031722413A31}" type="presOf" srcId="{BB034084-ADA9-4370-B6B5-8B01B66A388C}" destId="{4AB6E7AB-CDAF-42F2-BA83-D02395CD2C4A}" srcOrd="1" destOrd="0" presId="urn:microsoft.com/office/officeart/2005/8/layout/vProcess5"/>
    <dgm:cxn modelId="{703754FD-5CBE-4828-90E8-E3F66A275778}" type="presOf" srcId="{4D5D5CBC-FDCE-4B73-B677-0A19421F912A}" destId="{DD8AD69C-4DED-4F43-8F4F-0446EC258FFE}" srcOrd="0" destOrd="0" presId="urn:microsoft.com/office/officeart/2005/8/layout/vProcess5"/>
    <dgm:cxn modelId="{E877B5A1-D363-4895-AE05-3BA78D777605}" type="presOf" srcId="{3C1D3136-7679-47EE-83DD-59C7FBF4CC45}" destId="{CCF4B37B-B406-4EF6-A7DC-45AC4E8F89BB}" srcOrd="0" destOrd="0" presId="urn:microsoft.com/office/officeart/2005/8/layout/vProcess5"/>
    <dgm:cxn modelId="{8C26F706-3DEE-4034-878A-6C6C58B0D30F}" srcId="{3B090125-0B14-4529-8CEA-E57EB5F6E402}" destId="{BB034084-ADA9-4370-B6B5-8B01B66A388C}" srcOrd="0" destOrd="0" parTransId="{50B6B7A4-D1EB-4062-99F6-EC606EA10EFD}" sibTransId="{A5BDEBBB-ED02-4138-9124-45E08F1665C9}"/>
    <dgm:cxn modelId="{74216C95-74BB-4C1A-8691-63818D2C4A58}" type="presOf" srcId="{E78E7432-0B2D-4B9D-8673-9AC3692F2E1A}" destId="{654E2F9D-35F9-4ADD-BCCF-74CB270FB7B3}" srcOrd="0" destOrd="0" presId="urn:microsoft.com/office/officeart/2005/8/layout/vProcess5"/>
    <dgm:cxn modelId="{220D81A9-7E97-4335-9B26-CF68F8D20F5F}" type="presParOf" srcId="{088E4D66-2773-417D-B7D0-577F4D658D2C}" destId="{F93ED17E-5FA2-4194-A827-CBF19A90DF05}" srcOrd="0" destOrd="0" presId="urn:microsoft.com/office/officeart/2005/8/layout/vProcess5"/>
    <dgm:cxn modelId="{42F5B2BB-D8B8-4A25-89A1-9068769587C9}" type="presParOf" srcId="{088E4D66-2773-417D-B7D0-577F4D658D2C}" destId="{F5FBA49F-DC42-4B2B-A712-5C868D2D9672}" srcOrd="1" destOrd="0" presId="urn:microsoft.com/office/officeart/2005/8/layout/vProcess5"/>
    <dgm:cxn modelId="{DE45FCA6-9F18-4758-8150-47E1B5D682A5}" type="presParOf" srcId="{088E4D66-2773-417D-B7D0-577F4D658D2C}" destId="{2E82F19B-DDCC-4702-B962-AEE76AC13EAC}" srcOrd="2" destOrd="0" presId="urn:microsoft.com/office/officeart/2005/8/layout/vProcess5"/>
    <dgm:cxn modelId="{C1156DC5-1D7C-4B2A-8B8E-43D716CF6DA9}" type="presParOf" srcId="{088E4D66-2773-417D-B7D0-577F4D658D2C}" destId="{654E2F9D-35F9-4ADD-BCCF-74CB270FB7B3}" srcOrd="3" destOrd="0" presId="urn:microsoft.com/office/officeart/2005/8/layout/vProcess5"/>
    <dgm:cxn modelId="{A4E9381D-6914-4C2A-B8CA-0431272F758C}" type="presParOf" srcId="{088E4D66-2773-417D-B7D0-577F4D658D2C}" destId="{CCF4B37B-B406-4EF6-A7DC-45AC4E8F89BB}" srcOrd="4" destOrd="0" presId="urn:microsoft.com/office/officeart/2005/8/layout/vProcess5"/>
    <dgm:cxn modelId="{3C91D8A4-7C7E-439C-9700-E67932174534}" type="presParOf" srcId="{088E4D66-2773-417D-B7D0-577F4D658D2C}" destId="{C7BEC113-6811-45CD-BBC0-2761C9B84444}" srcOrd="5" destOrd="0" presId="urn:microsoft.com/office/officeart/2005/8/layout/vProcess5"/>
    <dgm:cxn modelId="{0E70B20E-916C-4FAD-AC9C-6A1C6C60E520}" type="presParOf" srcId="{088E4D66-2773-417D-B7D0-577F4D658D2C}" destId="{DD8AD69C-4DED-4F43-8F4F-0446EC258FFE}" srcOrd="6" destOrd="0" presId="urn:microsoft.com/office/officeart/2005/8/layout/vProcess5"/>
    <dgm:cxn modelId="{24176FC0-12F6-42EE-993D-F40C03B7E731}" type="presParOf" srcId="{088E4D66-2773-417D-B7D0-577F4D658D2C}" destId="{3CAF328F-47D1-4712-8A7F-AEF54504B3DD}" srcOrd="7" destOrd="0" presId="urn:microsoft.com/office/officeart/2005/8/layout/vProcess5"/>
    <dgm:cxn modelId="{0A2D8C2E-E904-4B9D-99CF-09CE35C1CDEE}" type="presParOf" srcId="{088E4D66-2773-417D-B7D0-577F4D658D2C}" destId="{4AB6E7AB-CDAF-42F2-BA83-D02395CD2C4A}" srcOrd="8" destOrd="0" presId="urn:microsoft.com/office/officeart/2005/8/layout/vProcess5"/>
    <dgm:cxn modelId="{5066D513-F4F1-476B-8B66-55F915835C44}" type="presParOf" srcId="{088E4D66-2773-417D-B7D0-577F4D658D2C}" destId="{F215B9FB-1727-41A4-8CCA-810EF3BABC09}" srcOrd="9" destOrd="0" presId="urn:microsoft.com/office/officeart/2005/8/layout/vProcess5"/>
    <dgm:cxn modelId="{15F4ADFC-951C-478E-9D02-633BFF836E45}" type="presParOf" srcId="{088E4D66-2773-417D-B7D0-577F4D658D2C}" destId="{1267C918-D301-425F-99C0-57BC9E6BA1A5}" srcOrd="10" destOrd="0" presId="urn:microsoft.com/office/officeart/2005/8/layout/vProcess5"/>
    <dgm:cxn modelId="{309AC3B1-5E7C-4348-B8C8-429AC24FB141}" type="presParOf" srcId="{088E4D66-2773-417D-B7D0-577F4D658D2C}" destId="{7BE91995-521A-459C-AB81-CB9D61AF12A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D251C6-540C-47CD-A7B6-2DFDFF487F64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th-TH"/>
        </a:p>
      </dgm:t>
    </dgm:pt>
    <dgm:pt modelId="{39BDC600-2875-47DC-86C1-43D53B9D1F3D}">
      <dgm:prSet phldrT="[Text]" custT="1"/>
      <dgm:spPr/>
      <dgm:t>
        <a:bodyPr/>
        <a:lstStyle/>
        <a:p>
          <a: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ผู้ที่ไม่ผ่านเกณฑ์ที่กำหนด</a:t>
          </a:r>
          <a:b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จะถูกระงับการเสนอราคา หรือ</a:t>
          </a:r>
          <a:b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ทำสัญญากับหน่วยงานของรัฐ</a:t>
          </a:r>
          <a:b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</a:br>
          <a:r>
            <a:rPr lang="th-TH" alt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ไว้ชั่วคราว จนกว่าจะมีผลการประเมินผ่านเกณฑ์ที่กำหนด</a:t>
          </a:r>
        </a:p>
        <a:p>
          <a:r>
            <a: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(ม.</a:t>
          </a:r>
          <a:r>
            <a:rPr lang="en-US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106</a:t>
          </a:r>
          <a:r>
            <a: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 วรรคสาม)</a:t>
          </a:r>
          <a:endParaRPr lang="th-TH" sz="2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</dgm:t>
    </dgm:pt>
    <dgm:pt modelId="{807960F0-1DC0-4CCF-8817-749F213BB74C}" type="parTrans" cxnId="{A40008CF-FEDC-4169-99ED-A087F5112C61}">
      <dgm:prSet/>
      <dgm:spPr/>
      <dgm:t>
        <a:bodyPr/>
        <a:lstStyle/>
        <a:p>
          <a:endParaRPr lang="th-TH"/>
        </a:p>
      </dgm:t>
    </dgm:pt>
    <dgm:pt modelId="{05A79435-9286-4A2A-997E-32317B38E5C2}" type="sibTrans" cxnId="{A40008CF-FEDC-4169-99ED-A087F5112C61}">
      <dgm:prSet/>
      <dgm:spPr/>
      <dgm:t>
        <a:bodyPr/>
        <a:lstStyle/>
        <a:p>
          <a:endParaRPr lang="th-TH"/>
        </a:p>
      </dgm:t>
    </dgm:pt>
    <dgm:pt modelId="{56A2D419-8E6C-4E32-9768-70424398ACFF}" type="pres">
      <dgm:prSet presAssocID="{A7D251C6-540C-47CD-A7B6-2DFDFF487F6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8857CBDC-D4E2-49E6-B5DA-EE17486EC0A1}" type="pres">
      <dgm:prSet presAssocID="{39BDC600-2875-47DC-86C1-43D53B9D1F3D}" presName="composite" presStyleCnt="0">
        <dgm:presLayoutVars>
          <dgm:chMax/>
          <dgm:chPref/>
        </dgm:presLayoutVars>
      </dgm:prSet>
      <dgm:spPr/>
    </dgm:pt>
    <dgm:pt modelId="{1AC6C5F6-E538-4675-BA20-D09D665E1FDF}" type="pres">
      <dgm:prSet presAssocID="{39BDC600-2875-47DC-86C1-43D53B9D1F3D}" presName="Image" presStyleLbl="bgImgPlace1" presStyleIdx="0" presStyleCnt="1" custScaleX="88325" custLinFactNeighborX="2480" custLinFactNeighborY="44691"/>
      <dgm:spPr>
        <a:solidFill>
          <a:schemeClr val="accent6">
            <a:lumMod val="50000"/>
          </a:schemeClr>
        </a:solidFill>
      </dgm:spPr>
    </dgm:pt>
    <dgm:pt modelId="{83801FE5-A8DE-4794-8075-FCE48311C1DB}" type="pres">
      <dgm:prSet presAssocID="{39BDC600-2875-47DC-86C1-43D53B9D1F3D}" presName="ParentText" presStyleLbl="revTx" presStyleIdx="0" presStyleCnt="1" custScaleX="10397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446B5-B2AF-4FA2-9620-8976BA906674}" type="pres">
      <dgm:prSet presAssocID="{39BDC600-2875-47DC-86C1-43D53B9D1F3D}" presName="tlFrame" presStyleLbl="node1" presStyleIdx="0" presStyleCnt="4"/>
      <dgm:spPr>
        <a:solidFill>
          <a:srgbClr val="FF7C80"/>
        </a:solidFill>
      </dgm:spPr>
    </dgm:pt>
    <dgm:pt modelId="{CD9D4541-EF7C-4258-8C97-CFC65DD915C1}" type="pres">
      <dgm:prSet presAssocID="{39BDC600-2875-47DC-86C1-43D53B9D1F3D}" presName="trFrame" presStyleLbl="node1" presStyleIdx="1" presStyleCnt="4"/>
      <dgm:spPr>
        <a:solidFill>
          <a:srgbClr val="FF7C80"/>
        </a:solidFill>
      </dgm:spPr>
    </dgm:pt>
    <dgm:pt modelId="{D6674D56-B73A-4CF0-A2BF-E34B0F1F0F1B}" type="pres">
      <dgm:prSet presAssocID="{39BDC600-2875-47DC-86C1-43D53B9D1F3D}" presName="blFrame" presStyleLbl="node1" presStyleIdx="2" presStyleCnt="4"/>
      <dgm:spPr>
        <a:solidFill>
          <a:srgbClr val="FF7C80"/>
        </a:solidFill>
      </dgm:spPr>
    </dgm:pt>
    <dgm:pt modelId="{675F93D4-5CDA-49E1-8DB5-25C29F1FC330}" type="pres">
      <dgm:prSet presAssocID="{39BDC600-2875-47DC-86C1-43D53B9D1F3D}" presName="brFrame" presStyleLbl="node1" presStyleIdx="3" presStyleCnt="4"/>
      <dgm:spPr>
        <a:solidFill>
          <a:srgbClr val="FF7C80"/>
        </a:solidFill>
      </dgm:spPr>
    </dgm:pt>
  </dgm:ptLst>
  <dgm:cxnLst>
    <dgm:cxn modelId="{1DC154D3-DE3D-4B83-BAE7-D0BB4732BE22}" type="presOf" srcId="{39BDC600-2875-47DC-86C1-43D53B9D1F3D}" destId="{83801FE5-A8DE-4794-8075-FCE48311C1DB}" srcOrd="0" destOrd="0" presId="urn:microsoft.com/office/officeart/2009/3/layout/FramedTextPicture"/>
    <dgm:cxn modelId="{476E7700-BDD2-4E23-B4CC-2BFDA2A843EC}" type="presOf" srcId="{A7D251C6-540C-47CD-A7B6-2DFDFF487F64}" destId="{56A2D419-8E6C-4E32-9768-70424398ACFF}" srcOrd="0" destOrd="0" presId="urn:microsoft.com/office/officeart/2009/3/layout/FramedTextPicture"/>
    <dgm:cxn modelId="{A40008CF-FEDC-4169-99ED-A087F5112C61}" srcId="{A7D251C6-540C-47CD-A7B6-2DFDFF487F64}" destId="{39BDC600-2875-47DC-86C1-43D53B9D1F3D}" srcOrd="0" destOrd="0" parTransId="{807960F0-1DC0-4CCF-8817-749F213BB74C}" sibTransId="{05A79435-9286-4A2A-997E-32317B38E5C2}"/>
    <dgm:cxn modelId="{40BB29AC-9B51-4AC0-BDBF-73B86EE73A9E}" type="presParOf" srcId="{56A2D419-8E6C-4E32-9768-70424398ACFF}" destId="{8857CBDC-D4E2-49E6-B5DA-EE17486EC0A1}" srcOrd="0" destOrd="0" presId="urn:microsoft.com/office/officeart/2009/3/layout/FramedTextPicture"/>
    <dgm:cxn modelId="{6C312F6E-3CED-4487-9D15-DB457F28A2EB}" type="presParOf" srcId="{8857CBDC-D4E2-49E6-B5DA-EE17486EC0A1}" destId="{1AC6C5F6-E538-4675-BA20-D09D665E1FDF}" srcOrd="0" destOrd="0" presId="urn:microsoft.com/office/officeart/2009/3/layout/FramedTextPicture"/>
    <dgm:cxn modelId="{7AB36846-4FBA-4A90-A01E-4DE28E4CCD7D}" type="presParOf" srcId="{8857CBDC-D4E2-49E6-B5DA-EE17486EC0A1}" destId="{83801FE5-A8DE-4794-8075-FCE48311C1DB}" srcOrd="1" destOrd="0" presId="urn:microsoft.com/office/officeart/2009/3/layout/FramedTextPicture"/>
    <dgm:cxn modelId="{B60A40BE-0A4B-4804-A039-EA2C6B414416}" type="presParOf" srcId="{8857CBDC-D4E2-49E6-B5DA-EE17486EC0A1}" destId="{9CB446B5-B2AF-4FA2-9620-8976BA906674}" srcOrd="2" destOrd="0" presId="urn:microsoft.com/office/officeart/2009/3/layout/FramedTextPicture"/>
    <dgm:cxn modelId="{264A5639-87DA-4A22-B545-9D0AF82A8C88}" type="presParOf" srcId="{8857CBDC-D4E2-49E6-B5DA-EE17486EC0A1}" destId="{CD9D4541-EF7C-4258-8C97-CFC65DD915C1}" srcOrd="3" destOrd="0" presId="urn:microsoft.com/office/officeart/2009/3/layout/FramedTextPicture"/>
    <dgm:cxn modelId="{76003EC4-086A-4C92-8B0E-CCF4A0D32046}" type="presParOf" srcId="{8857CBDC-D4E2-49E6-B5DA-EE17486EC0A1}" destId="{D6674D56-B73A-4CF0-A2BF-E34B0F1F0F1B}" srcOrd="4" destOrd="0" presId="urn:microsoft.com/office/officeart/2009/3/layout/FramedTextPicture"/>
    <dgm:cxn modelId="{6B556CF7-47BE-4552-B478-88A22EB2072A}" type="presParOf" srcId="{8857CBDC-D4E2-49E6-B5DA-EE17486EC0A1}" destId="{675F93D4-5CDA-49E1-8DB5-25C29F1FC33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7D251C6-540C-47CD-A7B6-2DFDFF487F64}" type="doc">
      <dgm:prSet loTypeId="urn:microsoft.com/office/officeart/2009/3/layout/FramedTextPicture" loCatId="pictur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th-TH"/>
        </a:p>
      </dgm:t>
    </dgm:pt>
    <dgm:pt modelId="{39BDC600-2875-47DC-86C1-43D53B9D1F3D}">
      <dgm:prSet phldrT="[Text]"/>
      <dgm:spPr/>
      <dgm:t>
        <a:bodyPr/>
        <a:lstStyle/>
        <a:p>
          <a:r>
            <a:rPr lang="th-TH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ผลการประเมินตาม ม.</a:t>
          </a:r>
          <a:r>
            <a:rPr lang="en-US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106</a:t>
          </a:r>
          <a:r>
            <a:rPr lang="th-TH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/>
          </a:r>
          <a:br>
            <a:rPr lang="th-TH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</a:br>
          <a:r>
            <a:rPr lang="th-TH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ให้เป็นส่วนหนึ่งของเกณฑ์ในการพิจารณาคัดเลือกผู้ยื่นข้อเสนอ</a:t>
          </a:r>
        </a:p>
        <a:p>
          <a:r>
            <a:rPr lang="th-TH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(ม.</a:t>
          </a:r>
          <a:r>
            <a:rPr lang="en-US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107</a:t>
          </a:r>
          <a:r>
            <a:rPr lang="th-TH" alt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rPr>
            <a:t>)</a:t>
          </a:r>
          <a:endParaRPr lang="th-TH" dirty="0">
            <a:solidFill>
              <a:srgbClr val="008000"/>
            </a:solidFill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latin typeface="EucrosiaUPC" pitchFamily="18" charset="-34"/>
            <a:cs typeface="EucrosiaUPC" pitchFamily="18" charset="-34"/>
          </a:endParaRPr>
        </a:p>
      </dgm:t>
    </dgm:pt>
    <dgm:pt modelId="{807960F0-1DC0-4CCF-8817-749F213BB74C}" type="parTrans" cxnId="{A40008CF-FEDC-4169-99ED-A087F5112C61}">
      <dgm:prSet/>
      <dgm:spPr/>
      <dgm:t>
        <a:bodyPr/>
        <a:lstStyle/>
        <a:p>
          <a:endParaRPr lang="th-TH"/>
        </a:p>
      </dgm:t>
    </dgm:pt>
    <dgm:pt modelId="{05A79435-9286-4A2A-997E-32317B38E5C2}" type="sibTrans" cxnId="{A40008CF-FEDC-4169-99ED-A087F5112C61}">
      <dgm:prSet/>
      <dgm:spPr/>
      <dgm:t>
        <a:bodyPr/>
        <a:lstStyle/>
        <a:p>
          <a:endParaRPr lang="th-TH"/>
        </a:p>
      </dgm:t>
    </dgm:pt>
    <dgm:pt modelId="{56A2D419-8E6C-4E32-9768-70424398ACFF}" type="pres">
      <dgm:prSet presAssocID="{A7D251C6-540C-47CD-A7B6-2DFDFF487F64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8857CBDC-D4E2-49E6-B5DA-EE17486EC0A1}" type="pres">
      <dgm:prSet presAssocID="{39BDC600-2875-47DC-86C1-43D53B9D1F3D}" presName="composite" presStyleCnt="0">
        <dgm:presLayoutVars>
          <dgm:chMax/>
          <dgm:chPref/>
        </dgm:presLayoutVars>
      </dgm:prSet>
      <dgm:spPr/>
    </dgm:pt>
    <dgm:pt modelId="{1AC6C5F6-E538-4675-BA20-D09D665E1FDF}" type="pres">
      <dgm:prSet presAssocID="{39BDC600-2875-47DC-86C1-43D53B9D1F3D}" presName="Image" presStyleLbl="bgImgPlace1" presStyleIdx="0" presStyleCnt="1" custLinFactX="51061" custLinFactNeighborX="100000"/>
      <dgm:spPr>
        <a:noFill/>
      </dgm:spPr>
    </dgm:pt>
    <dgm:pt modelId="{83801FE5-A8DE-4794-8075-FCE48311C1DB}" type="pres">
      <dgm:prSet presAssocID="{39BDC600-2875-47DC-86C1-43D53B9D1F3D}" presName="ParentText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B446B5-B2AF-4FA2-9620-8976BA906674}" type="pres">
      <dgm:prSet presAssocID="{39BDC600-2875-47DC-86C1-43D53B9D1F3D}" presName="tlFrame" presStyleLbl="node1" presStyleIdx="0" presStyleCnt="4"/>
      <dgm:spPr>
        <a:solidFill>
          <a:srgbClr val="00B050"/>
        </a:solidFill>
      </dgm:spPr>
    </dgm:pt>
    <dgm:pt modelId="{CD9D4541-EF7C-4258-8C97-CFC65DD915C1}" type="pres">
      <dgm:prSet presAssocID="{39BDC600-2875-47DC-86C1-43D53B9D1F3D}" presName="trFrame" presStyleLbl="node1" presStyleIdx="1" presStyleCnt="4"/>
      <dgm:spPr>
        <a:solidFill>
          <a:srgbClr val="00B050"/>
        </a:solidFill>
      </dgm:spPr>
    </dgm:pt>
    <dgm:pt modelId="{D6674D56-B73A-4CF0-A2BF-E34B0F1F0F1B}" type="pres">
      <dgm:prSet presAssocID="{39BDC600-2875-47DC-86C1-43D53B9D1F3D}" presName="blFrame" presStyleLbl="node1" presStyleIdx="2" presStyleCnt="4"/>
      <dgm:spPr>
        <a:solidFill>
          <a:schemeClr val="accent3"/>
        </a:solidFill>
      </dgm:spPr>
    </dgm:pt>
    <dgm:pt modelId="{675F93D4-5CDA-49E1-8DB5-25C29F1FC330}" type="pres">
      <dgm:prSet presAssocID="{39BDC600-2875-47DC-86C1-43D53B9D1F3D}" presName="brFrame" presStyleLbl="node1" presStyleIdx="3" presStyleCnt="4"/>
      <dgm:spPr>
        <a:solidFill>
          <a:schemeClr val="accent3"/>
        </a:solidFill>
      </dgm:spPr>
    </dgm:pt>
  </dgm:ptLst>
  <dgm:cxnLst>
    <dgm:cxn modelId="{F975D20F-AEA7-4581-A3F6-3A484CB49CCC}" type="presOf" srcId="{39BDC600-2875-47DC-86C1-43D53B9D1F3D}" destId="{83801FE5-A8DE-4794-8075-FCE48311C1DB}" srcOrd="0" destOrd="0" presId="urn:microsoft.com/office/officeart/2009/3/layout/FramedTextPicture"/>
    <dgm:cxn modelId="{B89ACE24-D98B-4B0D-9A0B-FDFAD8BA1756}" type="presOf" srcId="{A7D251C6-540C-47CD-A7B6-2DFDFF487F64}" destId="{56A2D419-8E6C-4E32-9768-70424398ACFF}" srcOrd="0" destOrd="0" presId="urn:microsoft.com/office/officeart/2009/3/layout/FramedTextPicture"/>
    <dgm:cxn modelId="{A40008CF-FEDC-4169-99ED-A087F5112C61}" srcId="{A7D251C6-540C-47CD-A7B6-2DFDFF487F64}" destId="{39BDC600-2875-47DC-86C1-43D53B9D1F3D}" srcOrd="0" destOrd="0" parTransId="{807960F0-1DC0-4CCF-8817-749F213BB74C}" sibTransId="{05A79435-9286-4A2A-997E-32317B38E5C2}"/>
    <dgm:cxn modelId="{92FB704D-77B4-4C47-8955-8D93D8FD6EDE}" type="presParOf" srcId="{56A2D419-8E6C-4E32-9768-70424398ACFF}" destId="{8857CBDC-D4E2-49E6-B5DA-EE17486EC0A1}" srcOrd="0" destOrd="0" presId="urn:microsoft.com/office/officeart/2009/3/layout/FramedTextPicture"/>
    <dgm:cxn modelId="{AEBA2EDC-E314-4946-9CE4-F6B62143A3F2}" type="presParOf" srcId="{8857CBDC-D4E2-49E6-B5DA-EE17486EC0A1}" destId="{1AC6C5F6-E538-4675-BA20-D09D665E1FDF}" srcOrd="0" destOrd="0" presId="urn:microsoft.com/office/officeart/2009/3/layout/FramedTextPicture"/>
    <dgm:cxn modelId="{9A10A9CA-DCEC-4CF7-B7B0-002DF56AC43D}" type="presParOf" srcId="{8857CBDC-D4E2-49E6-B5DA-EE17486EC0A1}" destId="{83801FE5-A8DE-4794-8075-FCE48311C1DB}" srcOrd="1" destOrd="0" presId="urn:microsoft.com/office/officeart/2009/3/layout/FramedTextPicture"/>
    <dgm:cxn modelId="{8D1047B3-795C-45DA-B390-4BD202E02D8D}" type="presParOf" srcId="{8857CBDC-D4E2-49E6-B5DA-EE17486EC0A1}" destId="{9CB446B5-B2AF-4FA2-9620-8976BA906674}" srcOrd="2" destOrd="0" presId="urn:microsoft.com/office/officeart/2009/3/layout/FramedTextPicture"/>
    <dgm:cxn modelId="{34A68F50-3957-4753-8A90-0F6B0F8802F3}" type="presParOf" srcId="{8857CBDC-D4E2-49E6-B5DA-EE17486EC0A1}" destId="{CD9D4541-EF7C-4258-8C97-CFC65DD915C1}" srcOrd="3" destOrd="0" presId="urn:microsoft.com/office/officeart/2009/3/layout/FramedTextPicture"/>
    <dgm:cxn modelId="{67F84DB4-119B-4A3F-8D55-9AEF51A02569}" type="presParOf" srcId="{8857CBDC-D4E2-49E6-B5DA-EE17486EC0A1}" destId="{D6674D56-B73A-4CF0-A2BF-E34B0F1F0F1B}" srcOrd="4" destOrd="0" presId="urn:microsoft.com/office/officeart/2009/3/layout/FramedTextPicture"/>
    <dgm:cxn modelId="{FB08E9A8-5123-4503-9A75-3D66BA4DCFD8}" type="presParOf" srcId="{8857CBDC-D4E2-49E6-B5DA-EE17486EC0A1}" destId="{675F93D4-5CDA-49E1-8DB5-25C29F1FC330}" srcOrd="5" destOrd="0" presId="urn:microsoft.com/office/officeart/2009/3/layout/FramedTextPicture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4CC803-6D38-491B-8E5E-765E6C53EDB7}">
      <dsp:nvSpPr>
        <dsp:cNvPr id="0" name=""/>
        <dsp:cNvSpPr/>
      </dsp:nvSpPr>
      <dsp:spPr>
        <a:xfrm>
          <a:off x="3287407" y="2275351"/>
          <a:ext cx="2780984" cy="2780984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3600" b="1" kern="1200" dirty="0">
              <a:latin typeface="EucrosiaUPC" pitchFamily="18" charset="-34"/>
              <a:cs typeface="EucrosiaUPC" pitchFamily="18" charset="-34"/>
            </a:rPr>
            <a:t>แบบสัญญาจ้างทำของ</a:t>
          </a:r>
        </a:p>
      </dsp:txBody>
      <dsp:txXfrm>
        <a:off x="3846508" y="2926783"/>
        <a:ext cx="1662782" cy="1429483"/>
      </dsp:txXfrm>
    </dsp:sp>
    <dsp:sp modelId="{CD00CA6E-EB16-4445-ADA1-F006A4EB895F}">
      <dsp:nvSpPr>
        <dsp:cNvPr id="0" name=""/>
        <dsp:cNvSpPr/>
      </dsp:nvSpPr>
      <dsp:spPr>
        <a:xfrm>
          <a:off x="1669379" y="1618027"/>
          <a:ext cx="2022534" cy="2022534"/>
        </a:xfrm>
        <a:prstGeom prst="gear6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 prstMaterial="plastic">
          <a:bevelT w="120900" h="88900" prst="riblet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มีผล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ใช้บังคับ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0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18 พ.ค. 61</a:t>
          </a:r>
        </a:p>
      </dsp:txBody>
      <dsp:txXfrm>
        <a:off x="2178558" y="2130283"/>
        <a:ext cx="1004176" cy="998022"/>
      </dsp:txXfrm>
    </dsp:sp>
    <dsp:sp modelId="{BD0AA014-5DA2-49D0-BABA-F4A69BB6C793}">
      <dsp:nvSpPr>
        <dsp:cNvPr id="0" name=""/>
        <dsp:cNvSpPr/>
      </dsp:nvSpPr>
      <dsp:spPr>
        <a:xfrm rot="20700000">
          <a:off x="2802205" y="222685"/>
          <a:ext cx="1981670" cy="1981670"/>
        </a:xfrm>
        <a:prstGeom prst="gear6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 w="101600" prst="ribl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1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ประกาศราชกิจจา</a:t>
          </a:r>
          <a:r>
            <a:rPr lang="th-TH" sz="2100" b="1" kern="1200" dirty="0" err="1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นุเบกษา</a:t>
          </a:r>
          <a:endParaRPr lang="th-TH" sz="2100" b="1" kern="1200" dirty="0">
            <a:solidFill>
              <a:schemeClr val="tx1"/>
            </a:solidFill>
            <a:latin typeface="EucrosiaUPC" pitchFamily="18" charset="-34"/>
            <a:cs typeface="EucrosiaUPC" pitchFamily="18" charset="-34"/>
          </a:endParaRPr>
        </a:p>
        <a:p>
          <a:pPr lvl="0" algn="ctr" defTabSz="9334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th-TH" sz="2100" b="1" kern="12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rPr>
            <a:t>17 เม.ย. 61</a:t>
          </a:r>
        </a:p>
      </dsp:txBody>
      <dsp:txXfrm rot="-20700000">
        <a:off x="3236843" y="657323"/>
        <a:ext cx="1112393" cy="1112393"/>
      </dsp:txXfrm>
    </dsp:sp>
    <dsp:sp modelId="{982EE351-96D3-44C3-97A6-70DB14F33CCB}">
      <dsp:nvSpPr>
        <dsp:cNvPr id="0" name=""/>
        <dsp:cNvSpPr/>
      </dsp:nvSpPr>
      <dsp:spPr>
        <a:xfrm>
          <a:off x="3083147" y="1850236"/>
          <a:ext cx="3559660" cy="3559660"/>
        </a:xfrm>
        <a:prstGeom prst="circularArrow">
          <a:avLst>
            <a:gd name="adj1" fmla="val 4688"/>
            <a:gd name="adj2" fmla="val 299029"/>
            <a:gd name="adj3" fmla="val 2533510"/>
            <a:gd name="adj4" fmla="val 15824407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567A09-7DE3-4FFD-AF59-621D0CEBBB08}">
      <dsp:nvSpPr>
        <dsp:cNvPr id="0" name=""/>
        <dsp:cNvSpPr/>
      </dsp:nvSpPr>
      <dsp:spPr>
        <a:xfrm>
          <a:off x="1311192" y="1166817"/>
          <a:ext cx="2586315" cy="258631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299455-D3BC-420E-8EBC-CE3FAD93CADE}">
      <dsp:nvSpPr>
        <dsp:cNvPr id="0" name=""/>
        <dsp:cNvSpPr/>
      </dsp:nvSpPr>
      <dsp:spPr>
        <a:xfrm>
          <a:off x="2343824" y="-215074"/>
          <a:ext cx="2788569" cy="278856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 prst="riblet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FramedTextPicture">
  <dgm:title val=""/>
  <dgm:desc val=""/>
  <dgm:catLst>
    <dgm:cat type="picture" pri="20000"/>
    <dgm:cat type="pictureconvert" pri="20000"/>
  </dgm:catLst>
  <dgm:samp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</dgm:ptLst>
      <dgm:cxnLst>
        <dgm:cxn modelId="20" srcId="0" destId="10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snake">
          <dgm:param type="grDir" val="tL"/>
          <dgm:param type="off" val="ctr"/>
        </dgm:alg>
      </dgm:if>
      <dgm:else name="Name3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w" for="ch" forName="composite" refType="w"/>
      <dgm:constr type="h" for="ch" forName="composite" refType="h"/>
      <dgm:constr type="primFontSz" for="des" ptType="node" op="equ" val="65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varLst>
          <dgm:chMax/>
          <dgm:chPref/>
        </dgm:varLst>
        <dgm:alg type="composite">
          <dgm:param type="ar" val="1.5179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4017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.3535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8688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.3535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8688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if>
          <dgm:else name="Name6">
            <dgm:constrLst>
              <dgm:constr type="l" for="ch" forName="Image" refType="w" fact="0.6144"/>
              <dgm:constr type="t" for="ch" forName="Image" refType="h" fact="0"/>
              <dgm:constr type="w" for="ch" forName="Image" refType="w" fact="0.3856"/>
              <dgm:constr type="h" for="ch" forName="Image" refType="h" fact="0.3902"/>
              <dgm:constr type="l" for="ch" forName="ParentText" refType="w" fact="0.0482"/>
              <dgm:constr type="t" for="ch" forName="ParentText" refType="h" fact="0.4146"/>
              <dgm:constr type="w" for="ch" forName="ParentText" refType="w" fact="0.5463"/>
              <dgm:constr type="h" for="ch" forName="ParentText" refType="h" fact="0.5122"/>
              <dgm:constr type="l" for="ch" forName="tlFrame" refType="w" fact="0"/>
              <dgm:constr type="t" for="ch" forName="tlFrame" refType="h" fact="0.3415"/>
              <dgm:constr type="w" for="ch" forName="tlFrame" refType="w" fact="0.1312"/>
              <dgm:constr type="h" for="ch" forName="tlFrame" refType="h" fact="0.1992"/>
              <dgm:constr type="l" for="ch" forName="trFrame" refType="w" fact="0.5153"/>
              <dgm:constr type="t" for="ch" forName="trFrame" refType="h" fact="0.3415"/>
              <dgm:constr type="w" for="ch" forName="trFrame" refType="w" fact="0.1312"/>
              <dgm:constr type="h" for="ch" forName="trFrame" refType="h" fact="0.1992"/>
              <dgm:constr type="l" for="ch" forName="blFrame" refType="w" fact="0"/>
              <dgm:constr type="t" for="ch" forName="blFrame" refType="h" fact="0.8008"/>
              <dgm:constr type="w" for="ch" forName="blFrame" refType="w" fact="0.1312"/>
              <dgm:constr type="h" for="ch" forName="blFrame" refType="h" fact="0.1992"/>
              <dgm:constr type="l" for="ch" forName="brFrame" refType="w" fact="0.5153"/>
              <dgm:constr type="t" for="ch" forName="brFrame" refType="h" fact="0.8008"/>
              <dgm:constr type="w" for="ch" forName="brFrame" refType="w" fact="0.1312"/>
              <dgm:constr type="h" for="ch" forName="brFrame" refType="h" fact="0.1992"/>
            </dgm:constrLst>
          </dgm:else>
        </dgm:choose>
        <dgm:layoutNode name="Image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tlFrame" styleLbl="node1">
          <dgm:alg type="sp"/>
          <dgm:shape xmlns:r="http://schemas.openxmlformats.org/officeDocument/2006/relationships" type="halfFrame" r:blip="">
            <dgm:adjLst>
              <dgm:adj idx="1" val="0.2577"/>
              <dgm:adj idx="2" val="0.2577"/>
            </dgm:adjLst>
          </dgm:shape>
          <dgm:presOf/>
        </dgm:layoutNode>
        <dgm:layoutNode name="trFrame" styleLbl="node1">
          <dgm:alg type="sp"/>
          <dgm:shape xmlns:r="http://schemas.openxmlformats.org/officeDocument/2006/relationships" rot="90" type="halfFrame" r:blip="">
            <dgm:adjLst>
              <dgm:adj idx="1" val="0.2577"/>
              <dgm:adj idx="2" val="0.2577"/>
            </dgm:adjLst>
          </dgm:shape>
          <dgm:presOf/>
        </dgm:layoutNode>
        <dgm:layoutNode name="blFrame" styleLbl="node1">
          <dgm:alg type="sp"/>
          <dgm:shape xmlns:r="http://schemas.openxmlformats.org/officeDocument/2006/relationships" rot="270" type="halfFrame" r:blip="">
            <dgm:adjLst>
              <dgm:adj idx="1" val="0.2577"/>
              <dgm:adj idx="2" val="0.2577"/>
            </dgm:adjLst>
          </dgm:shape>
          <dgm:presOf/>
        </dgm:layoutNode>
        <dgm:layoutNode name="brFrame" styleLbl="node1">
          <dgm:alg type="sp"/>
          <dgm:shape xmlns:r="http://schemas.openxmlformats.org/officeDocument/2006/relationships" rot="180" type="halfFrame" r:blip="">
            <dgm:adjLst>
              <dgm:adj idx="1" val="0.2577"/>
              <dgm:adj idx="2" val="0.2577"/>
            </dgm:adjLst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DE6E0-EC9B-4C21-A994-0F2CF3B2C930}" type="datetimeFigureOut">
              <a:rPr lang="th-TH" smtClean="0"/>
              <a:pPr/>
              <a:t>28/08/66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C3DE0A-A496-4738-9101-C1EA07CA3589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9974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8AA65-B81F-4103-8690-76C82E2CA6D4}" type="datetimeFigureOut">
              <a:rPr lang="th-TH" smtClean="0"/>
              <a:pPr/>
              <a:t>28/08/66</a:t>
            </a:fld>
            <a:endParaRPr lang="th-TH"/>
          </a:p>
        </p:txBody>
      </p:sp>
      <p:sp>
        <p:nvSpPr>
          <p:cNvPr id="4" name="ตัวแทน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5EC4D-CA3B-4FD4-BFE9-0CCA618FB643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31205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5EC4D-CA3B-4FD4-BFE9-0CCA618FB643}" type="slidenum">
              <a:rPr lang="th-TH" smtClean="0"/>
              <a:pPr/>
              <a:t>172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11854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18567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00571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89847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ชื่อเรื่องและไดอะแกรมหรือแผนผังองค์ก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 SmartArt 2"/>
          <p:cNvSpPr>
            <a:spLocks noGrp="1"/>
          </p:cNvSpPr>
          <p:nvPr>
            <p:ph type="dgm" idx="1"/>
          </p:nvPr>
        </p:nvSpPr>
        <p:spPr>
          <a:xfrm>
            <a:off x="457200" y="1981200"/>
            <a:ext cx="8229600" cy="4114800"/>
          </a:xfrm>
        </p:spPr>
        <p:txBody>
          <a:bodyPr>
            <a:normAutofit/>
          </a:bodyPr>
          <a:lstStyle/>
          <a:p>
            <a:pPr lvl="0"/>
            <a:endParaRPr lang="th-TH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B0710-AFB9-4D74-9C4A-F06389FF2CD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ตาราง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D49ABB-FA80-4A8E-BAA5-0838C9C82E89}" type="slidenum">
              <a:rPr lang="en-US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h-TH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sp>
        <p:nvSpPr>
          <p:cNvPr id="30" name="ตัวยึด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56218-E5EF-4950-85CC-E1389EB2CB10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19" name="ตัวยึด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ตัวยึด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เนื้อหา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2F0CF-95B0-49C3-84EA-9B01F17F988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2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ตัดและมนมุมสี่เหลี่ยมหนึ่งมุม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สามเหลี่ยมมุมฉาก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h-TH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10" name="รูปแบบอิสระ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รูปแบบอิสระ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54E86-4795-41FC-8C17-E47413492304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/>
              <a:t>ระดับที่สอง</a:t>
            </a:r>
          </a:p>
          <a:p>
            <a:pPr lvl="2" eaLnBrk="1" latinLnBrk="0" hangingPunct="1"/>
            <a:r>
              <a:rPr lang="th-TH"/>
              <a:t>ระดับที่สาม</a:t>
            </a:r>
          </a:p>
          <a:p>
            <a:pPr lvl="3" eaLnBrk="1" latinLnBrk="0" hangingPunct="1"/>
            <a:r>
              <a:rPr lang="th-TH"/>
              <a:t>ระดับที่สี่</a:t>
            </a:r>
          </a:p>
          <a:p>
            <a:pPr lvl="4" eaLnBrk="1" latinLnBrk="0" hangingPunct="1"/>
            <a:r>
              <a:rPr lang="th-TH"/>
              <a:t>ระดับที่ห้า</a:t>
            </a:r>
            <a:endParaRPr kumimoji="0"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77905-4BFB-4628-9C9D-9C61ED59F3CF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ชื่อเรื่องและตารา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ตาราง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endParaRPr lang="th-TH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th-TH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8D49ABB-FA80-4A8E-BAA5-0838C9C82E89}" type="slidenum">
              <a:rPr lang="en-US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07450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64644162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0259680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994703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77972760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EA5C2-D8D2-426B-BDD6-1C9BC5351492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96177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734378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8829031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09642169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256669406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72633201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19821517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671550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17CF-AA06-4F61-BFD4-3C7A4EAD3391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5758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C8D2A-AD4B-472A-B8C4-01252D28A4E1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68893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6FEDC-4A16-44E3-993E-AE543CF870F3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3304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827B-0B6A-48C1-9364-2A964F06E9F0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44244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F6140-77E2-4A58-8112-13A8908E3730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594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C8ED1-D4CE-482F-A886-3E1626993D26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9387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87057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5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รูปแบบอิสระ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ตัวยึดชื่อเรื่อง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h-TH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ยึดข้อความ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h-TH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/>
              <a:t>ระดับที่สอง</a:t>
            </a:r>
          </a:p>
          <a:p>
            <a:pPr lvl="2" eaLnBrk="1" latinLnBrk="0" hangingPunct="1"/>
            <a:r>
              <a:rPr kumimoji="0" lang="th-TH"/>
              <a:t>ระดับที่สาม</a:t>
            </a:r>
          </a:p>
          <a:p>
            <a:pPr lvl="3" eaLnBrk="1" latinLnBrk="0" hangingPunct="1"/>
            <a:r>
              <a:rPr kumimoji="0" lang="th-TH"/>
              <a:t>ระดับที่สี่</a:t>
            </a:r>
          </a:p>
          <a:p>
            <a:pPr lvl="4" eaLnBrk="1" latinLnBrk="0" hangingPunct="1"/>
            <a:r>
              <a:rPr kumimoji="0" lang="th-TH"/>
              <a:t>ระดับที่ห้า</a:t>
            </a:r>
            <a:endParaRPr kumimoji="0" lang="en-US"/>
          </a:p>
        </p:txBody>
      </p:sp>
      <p:sp>
        <p:nvSpPr>
          <p:cNvPr id="10" name="ตัวยึดวันที่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22" name="ตัวยึด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ตัวยึด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  <p:grpSp>
        <p:nvGrpSpPr>
          <p:cNvPr id="2" name="กลุ่ม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รูปแบบอิสระ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รูปแบบอิสระ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9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282D0-FA92-4359-A9D5-1BA2846DFD08}" type="datetime1">
              <a:rPr lang="th-TH" smtClean="0"/>
              <a:pPr/>
              <a:t>28/08/66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D85E7-25CD-47EF-B19D-98B9F94D825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19392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1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jpeg"/><Relationship Id="rId4" Type="http://schemas.openxmlformats.org/officeDocument/2006/relationships/image" Target="../media/image150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jpeg"/><Relationship Id="rId4" Type="http://schemas.openxmlformats.org/officeDocument/2006/relationships/image" Target="../media/image150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jpeg"/><Relationship Id="rId4" Type="http://schemas.openxmlformats.org/officeDocument/2006/relationships/image" Target="../media/image150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jpeg"/><Relationship Id="rId4" Type="http://schemas.openxmlformats.org/officeDocument/2006/relationships/image" Target="../media/image150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2.jpeg"/><Relationship Id="rId4" Type="http://schemas.openxmlformats.org/officeDocument/2006/relationships/image" Target="../media/image150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6.jpeg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5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5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1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15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g"/><Relationship Id="rId2" Type="http://schemas.openxmlformats.org/officeDocument/2006/relationships/image" Target="../media/image173.jpg"/><Relationship Id="rId1" Type="http://schemas.openxmlformats.org/officeDocument/2006/relationships/slideLayout" Target="../slideLayouts/slideLayout1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g"/><Relationship Id="rId2" Type="http://schemas.openxmlformats.org/officeDocument/2006/relationships/image" Target="../media/image175.jpg"/><Relationship Id="rId1" Type="http://schemas.openxmlformats.org/officeDocument/2006/relationships/slideLayout" Target="../slideLayouts/slideLayout15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g"/><Relationship Id="rId1" Type="http://schemas.openxmlformats.org/officeDocument/2006/relationships/slideLayout" Target="../slideLayouts/slideLayout15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g"/><Relationship Id="rId2" Type="http://schemas.openxmlformats.org/officeDocument/2006/relationships/image" Target="../media/image178.jpg"/><Relationship Id="rId1" Type="http://schemas.openxmlformats.org/officeDocument/2006/relationships/slideLayout" Target="../slideLayouts/slideLayout15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g"/><Relationship Id="rId1" Type="http://schemas.openxmlformats.org/officeDocument/2006/relationships/slideLayout" Target="../slideLayouts/slideLayout15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g"/><Relationship Id="rId2" Type="http://schemas.openxmlformats.org/officeDocument/2006/relationships/image" Target="../media/image182.jpg"/><Relationship Id="rId1" Type="http://schemas.openxmlformats.org/officeDocument/2006/relationships/slideLayout" Target="../slideLayouts/slideLayout15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g"/><Relationship Id="rId1" Type="http://schemas.openxmlformats.org/officeDocument/2006/relationships/slideLayout" Target="../slideLayouts/slideLayout15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g"/><Relationship Id="rId1" Type="http://schemas.openxmlformats.org/officeDocument/2006/relationships/slideLayout" Target="../slideLayouts/slideLayout15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g"/><Relationship Id="rId2" Type="http://schemas.openxmlformats.org/officeDocument/2006/relationships/image" Target="../media/image186.jpg"/><Relationship Id="rId1" Type="http://schemas.openxmlformats.org/officeDocument/2006/relationships/slideLayout" Target="../slideLayouts/slideLayout15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g"/><Relationship Id="rId1" Type="http://schemas.openxmlformats.org/officeDocument/2006/relationships/slideLayout" Target="../slideLayouts/slideLayout15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15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g"/><Relationship Id="rId1" Type="http://schemas.openxmlformats.org/officeDocument/2006/relationships/slideLayout" Target="../slideLayouts/slideLayout15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g"/><Relationship Id="rId1" Type="http://schemas.openxmlformats.org/officeDocument/2006/relationships/slideLayout" Target="../slideLayouts/slideLayout15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g"/><Relationship Id="rId2" Type="http://schemas.openxmlformats.org/officeDocument/2006/relationships/image" Target="../media/image192.jpg"/><Relationship Id="rId1" Type="http://schemas.openxmlformats.org/officeDocument/2006/relationships/slideLayout" Target="../slideLayouts/slideLayout15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g"/><Relationship Id="rId2" Type="http://schemas.openxmlformats.org/officeDocument/2006/relationships/image" Target="../media/image195.jpg"/><Relationship Id="rId1" Type="http://schemas.openxmlformats.org/officeDocument/2006/relationships/slideLayout" Target="../slideLayouts/slideLayout15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6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15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15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5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5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5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gif"/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15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5.jpeg"/><Relationship Id="rId4" Type="http://schemas.openxmlformats.org/officeDocument/2006/relationships/image" Target="../media/image214.png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22.emf"/><Relationship Id="rId4" Type="http://schemas.openxmlformats.org/officeDocument/2006/relationships/package" Target="../embeddings/Microsoft_Word_Document1.docx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g"/><Relationship Id="rId1" Type="http://schemas.openxmlformats.org/officeDocument/2006/relationships/slideLayout" Target="../slideLayouts/slideLayout15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g"/><Relationship Id="rId1" Type="http://schemas.openxmlformats.org/officeDocument/2006/relationships/slideLayout" Target="../slideLayouts/slideLayout15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g"/><Relationship Id="rId1" Type="http://schemas.openxmlformats.org/officeDocument/2006/relationships/slideLayout" Target="../slideLayouts/slideLayout20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g"/><Relationship Id="rId1" Type="http://schemas.openxmlformats.org/officeDocument/2006/relationships/slideLayout" Target="../slideLayouts/slideLayout15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g"/><Relationship Id="rId1" Type="http://schemas.openxmlformats.org/officeDocument/2006/relationships/slideLayout" Target="../slideLayouts/slideLayout15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0.jpeg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6.jpeg"/><Relationship Id="rId4" Type="http://schemas.openxmlformats.org/officeDocument/2006/relationships/image" Target="../media/image235.jpeg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openxmlformats.org/officeDocument/2006/relationships/diagramQuickStyle" Target="../diagrams/quickStyle5.xml"/><Relationship Id="rId3" Type="http://schemas.openxmlformats.org/officeDocument/2006/relationships/image" Target="../media/image252.png"/><Relationship Id="rId7" Type="http://schemas.openxmlformats.org/officeDocument/2006/relationships/diagramColors" Target="../diagrams/colors4.xml"/><Relationship Id="rId12" Type="http://schemas.openxmlformats.org/officeDocument/2006/relationships/diagramLayout" Target="../diagrams/layout5.xml"/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11" Type="http://schemas.openxmlformats.org/officeDocument/2006/relationships/diagramData" Target="../diagrams/data5.xml"/><Relationship Id="rId5" Type="http://schemas.openxmlformats.org/officeDocument/2006/relationships/diagramLayout" Target="../diagrams/layout4.xml"/><Relationship Id="rId15" Type="http://schemas.microsoft.com/office/2007/relationships/diagramDrawing" Target="../diagrams/drawing5.xml"/><Relationship Id="rId10" Type="http://schemas.openxmlformats.org/officeDocument/2006/relationships/image" Target="../media/image254.jpeg"/><Relationship Id="rId4" Type="http://schemas.openxmlformats.org/officeDocument/2006/relationships/diagramData" Target="../diagrams/data4.xml"/><Relationship Id="rId9" Type="http://schemas.openxmlformats.org/officeDocument/2006/relationships/image" Target="../media/image253.jpeg"/><Relationship Id="rId14" Type="http://schemas.openxmlformats.org/officeDocument/2006/relationships/diagramColors" Target="../diagrams/colors5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jpeg"/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png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8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1.jp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89.jpg"/><Relationship Id="rId4" Type="http://schemas.openxmlformats.org/officeDocument/2006/relationships/image" Target="../media/image88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0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9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2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2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1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1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g"/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15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15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5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15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1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5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1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15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1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5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5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MG_1132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8000"/>
          </a:blip>
          <a:stretch>
            <a:fillRect/>
          </a:stretch>
        </p:blipFill>
        <p:spPr>
          <a:xfrm>
            <a:off x="-828600" y="908720"/>
            <a:ext cx="6816758" cy="5112568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0" rev="16200000"/>
            </a:camera>
            <a:lightRig rig="threePt" dir="t"/>
          </a:scene3d>
        </p:spPr>
      </p:pic>
      <p:cxnSp>
        <p:nvCxnSpPr>
          <p:cNvPr id="23" name="Straight Connector 22"/>
          <p:cNvCxnSpPr/>
          <p:nvPr/>
        </p:nvCxnSpPr>
        <p:spPr>
          <a:xfrm>
            <a:off x="0" y="6165304"/>
            <a:ext cx="9144000" cy="72008"/>
          </a:xfrm>
          <a:prstGeom prst="line">
            <a:avLst/>
          </a:prstGeom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8D651E4-D978-4564-9E30-A8B3DC3D23A9}" type="slidenum">
              <a:rPr lang="en-US" altLang="th-TH" smtClean="0"/>
              <a:pPr/>
              <a:t>1</a:t>
            </a:fld>
            <a:endParaRPr lang="th-TH" altLang="th-TH"/>
          </a:p>
        </p:txBody>
      </p:sp>
      <p:grpSp>
        <p:nvGrpSpPr>
          <p:cNvPr id="2" name="Group 23"/>
          <p:cNvGrpSpPr/>
          <p:nvPr/>
        </p:nvGrpSpPr>
        <p:grpSpPr>
          <a:xfrm>
            <a:off x="0" y="1196752"/>
            <a:ext cx="8820472" cy="5328592"/>
            <a:chOff x="0" y="1196752"/>
            <a:chExt cx="9249301" cy="5328592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0" y="6093296"/>
              <a:ext cx="9144000" cy="72008"/>
            </a:xfrm>
            <a:prstGeom prst="line">
              <a:avLst/>
            </a:prstGeom>
            <a:ln>
              <a:solidFill>
                <a:srgbClr val="008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4"/>
            <p:cNvSpPr txBox="1">
              <a:spLocks noChangeArrowheads="1"/>
            </p:cNvSpPr>
            <p:nvPr/>
          </p:nvSpPr>
          <p:spPr>
            <a:xfrm>
              <a:off x="2387759" y="4221088"/>
              <a:ext cx="6756242" cy="13681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/>
            <a:lstStyle/>
            <a:p>
              <a:pPr marL="796925" indent="-796925" algn="r">
                <a:defRPr/>
              </a:pPr>
              <a:r>
                <a:rPr lang="th-TH" sz="40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ตามพระราชบัญญัติการจัดซื้อจัดจ้าง</a:t>
              </a:r>
            </a:p>
            <a:p>
              <a:pPr marL="796925" indent="-796925" algn="r">
                <a:defRPr/>
              </a:pPr>
              <a:r>
                <a:rPr lang="th-TH" sz="40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และการบริหารพัสดุภาครัฐ พ.ศ. 2560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5112568" y="5805264"/>
              <a:ext cx="3995936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400" b="1" dirty="0" err="1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Natchanon</a:t>
              </a:r>
              <a:r>
                <a:rPr lang="en-US" sz="3400" b="1" dirty="0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  </a:t>
              </a:r>
              <a:r>
                <a:rPr lang="en-US" sz="3400" b="1" dirty="0" err="1">
                  <a:solidFill>
                    <a:schemeClr val="tx1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Angsana New" pitchFamily="18" charset="-34"/>
                  <a:cs typeface="Angsana New" pitchFamily="18" charset="-34"/>
                </a:rPr>
                <a:t>Siriphongsurapa</a:t>
              </a:r>
              <a:endParaRPr lang="th-TH" sz="3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504885" y="1196752"/>
              <a:ext cx="374441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การบริหารสัญญา</a:t>
              </a:r>
            </a:p>
            <a:p>
              <a:pPr algn="ctr"/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และ</a:t>
              </a:r>
            </a:p>
            <a:p>
              <a:pPr algn="ctr"/>
              <a:r>
                <a:rPr 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การตรวจรับพัสดุ</a:t>
              </a:r>
              <a:endParaRPr lang="th-TH" sz="4000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64088" y="6237312"/>
              <a:ext cx="3672408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>
                  <a:solidFill>
                    <a:srgbClr val="FF6600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  <a:cs typeface="Angsana New" pitchFamily="18" charset="-34"/>
                </a:rPr>
                <a:t> C O P Y R I G H T</a:t>
              </a:r>
              <a:endParaRPr lang="th-TH" sz="40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5364088" y="6165304"/>
            <a:ext cx="432048" cy="432048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rPr>
              <a:t>C</a:t>
            </a:r>
            <a:endParaRPr lang="th-TH" sz="4000" b="1" dirty="0">
              <a:solidFill>
                <a:schemeClr val="tx1"/>
              </a:solidFill>
              <a:effectLst>
                <a:innerShdw blurRad="114300">
                  <a:prstClr val="black"/>
                </a:innerShdw>
                <a:reflection blurRad="6350" stA="55000" endA="300" endPos="45500" dir="5400000" sy="-100000" algn="bl" rotWithShape="0"/>
              </a:effectLst>
              <a:latin typeface="Angsana New" pitchFamily="18" charset="-34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116632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การกำหนดเงื่อนไขและหลักเกณฑ์สัญญาแบบปรับราคาได้ (ค่า </a:t>
            </a:r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K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 ไว้ในสัญญาจ้างก่อสร้าง</a:t>
            </a:r>
          </a:p>
        </p:txBody>
      </p:sp>
      <p:pic>
        <p:nvPicPr>
          <p:cNvPr id="6" name="Picture 5" descr="ค่า 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764704"/>
            <a:ext cx="7777126" cy="541647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863127"/>
            <a:ext cx="6624737" cy="544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5520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03" y="4526745"/>
            <a:ext cx="5643689" cy="185458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834" y="257118"/>
            <a:ext cx="5998158" cy="4396018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เครื่องคิดเลข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043608" y="2752468"/>
            <a:ext cx="1224136" cy="1180588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539552" y="1528332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</a:p>
        </p:txBody>
      </p:sp>
      <p:pic>
        <p:nvPicPr>
          <p:cNvPr id="16" name="Picture 15" descr="เพิ่ม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7439" y="4855556"/>
            <a:ext cx="1872209" cy="1309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540187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042550"/>
            <a:ext cx="4621704" cy="233877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226127"/>
            <a:ext cx="5688632" cy="3903408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 descr="เครื่องคิดเลข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187624" y="2392428"/>
            <a:ext cx="1224136" cy="1180588"/>
          </a:xfrm>
          <a:prstGeom prst="rect">
            <a:avLst/>
          </a:prstGeom>
        </p:spPr>
      </p:pic>
      <p:sp>
        <p:nvSpPr>
          <p:cNvPr id="15" name="Oval Callout 14"/>
          <p:cNvSpPr/>
          <p:nvPr/>
        </p:nvSpPr>
        <p:spPr>
          <a:xfrm>
            <a:off x="683568" y="1268760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</a:p>
        </p:txBody>
      </p:sp>
      <p:pic>
        <p:nvPicPr>
          <p:cNvPr id="16" name="Picture 15" descr="เพิ่ม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4578399"/>
            <a:ext cx="2228623" cy="1559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157146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149080"/>
            <a:ext cx="4280121" cy="223224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6719" y="249442"/>
            <a:ext cx="5921745" cy="3943086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เครื่องคิดเลข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115616" y="2320420"/>
            <a:ext cx="1224136" cy="1180588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11560" y="1168292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</a:p>
        </p:txBody>
      </p:sp>
      <p:pic>
        <p:nvPicPr>
          <p:cNvPr id="15" name="Picture 14" descr="เพิ่ม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6522" y="4653136"/>
            <a:ext cx="2125854" cy="1487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816213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23" y="4279205"/>
            <a:ext cx="4146477" cy="20825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5816" y="188640"/>
            <a:ext cx="5856794" cy="4143331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เครื่องคิดเลข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223628" y="2426887"/>
            <a:ext cx="1224136" cy="1180588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83568" y="1196752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</a:p>
        </p:txBody>
      </p:sp>
      <p:pic>
        <p:nvPicPr>
          <p:cNvPr id="15" name="Picture 14" descr="เพิ่ม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62088" y="4614411"/>
            <a:ext cx="2260384" cy="1581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0430811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4230670"/>
            <a:ext cx="4248472" cy="211465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307601"/>
            <a:ext cx="5882464" cy="4006560"/>
          </a:xfrm>
          <a:prstGeom prst="rect">
            <a:avLst/>
          </a:prstGeom>
          <a:ln w="38100" cap="sq">
            <a:solidFill>
              <a:schemeClr val="bg2">
                <a:lumMod val="9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 descr="เครื่องคิดเลข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1060187" y="2442985"/>
            <a:ext cx="1224136" cy="1180588"/>
          </a:xfrm>
          <a:prstGeom prst="rect">
            <a:avLst/>
          </a:prstGeom>
        </p:spPr>
      </p:pic>
      <p:sp>
        <p:nvSpPr>
          <p:cNvPr id="14" name="Oval Callout 13"/>
          <p:cNvSpPr/>
          <p:nvPr/>
        </p:nvSpPr>
        <p:spPr>
          <a:xfrm>
            <a:off x="683568" y="1259321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</a:p>
        </p:txBody>
      </p:sp>
      <p:pic>
        <p:nvPicPr>
          <p:cNvPr id="15" name="Picture 14" descr="เพิ่ม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50179" y="4611191"/>
            <a:ext cx="2284202" cy="1597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061740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ระบบคอ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890271">
            <a:off x="6723047" y="2499483"/>
            <a:ext cx="1796264" cy="1021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268064"/>
            <a:ext cx="7560840" cy="928688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3800" b="1" dirty="0"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rPr>
              <a:t>การเผยแพร่สาระสำคัญของสัญญาที่แก้ไข</a:t>
            </a:r>
            <a:endParaRPr lang="th-TH" sz="3800" b="1" dirty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9571" name="Subtitle 2"/>
          <p:cNvSpPr>
            <a:spLocks noGrp="1"/>
          </p:cNvSpPr>
          <p:nvPr>
            <p:ph type="subTitle" idx="1"/>
          </p:nvPr>
        </p:nvSpPr>
        <p:spPr>
          <a:xfrm>
            <a:off x="971600" y="1789360"/>
            <a:ext cx="7776864" cy="2071688"/>
          </a:xfrm>
          <a:noFill/>
          <a:ln>
            <a:noFill/>
          </a:ln>
        </p:spPr>
        <p:txBody>
          <a:bodyPr/>
          <a:lstStyle/>
          <a:p>
            <a:pPr algn="l" eaLnBrk="1" hangingPunct="1">
              <a:buFont typeface="Courier New" pitchFamily="49" charset="0"/>
              <a:buChar char="o"/>
            </a:pPr>
            <a:r>
              <a:rPr lang="th-TH" altLang="th-TH" sz="3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ให้หน่วยงานเผยแพร่สาระสำคัญของสัญญาหรือข้อตกลง</a:t>
            </a:r>
            <a:br>
              <a:rPr lang="th-TH" altLang="th-TH" sz="3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รวมทั้งการแก้ไขเปลี่ยนแปลงในระบบสารสนเทศ</a:t>
            </a:r>
            <a:br>
              <a:rPr lang="th-TH" altLang="th-TH" sz="3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4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ของกรมบัญชีกลางและหน่วยงาน</a:t>
            </a:r>
          </a:p>
        </p:txBody>
      </p:sp>
      <p:sp>
        <p:nvSpPr>
          <p:cNvPr id="109572" name="Subtitle 2"/>
          <p:cNvSpPr txBox="1">
            <a:spLocks/>
          </p:cNvSpPr>
          <p:nvPr/>
        </p:nvSpPr>
        <p:spPr bwMode="auto">
          <a:xfrm>
            <a:off x="1835696" y="5229200"/>
            <a:ext cx="6984776" cy="122413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ct val="20000"/>
              </a:spcBef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วิธีการและขั้นตอนการทำสัญญาที่ไม่บัญญัติไว้ในหมวดนี้ </a:t>
            </a:r>
            <a:br>
              <a:rPr lang="th-TH" alt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ให้เป็นไปตามระเบียบที่รัฐมนตรีกำหนด</a:t>
            </a:r>
          </a:p>
        </p:txBody>
      </p:sp>
      <p:pic>
        <p:nvPicPr>
          <p:cNvPr id="7" name="Picture 6" descr="gproc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3857581"/>
            <a:ext cx="4608512" cy="1083587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คำบรรยายภาพแบบวงรี 3"/>
          <p:cNvSpPr/>
          <p:nvPr/>
        </p:nvSpPr>
        <p:spPr>
          <a:xfrm>
            <a:off x="7380312" y="188640"/>
            <a:ext cx="1440160" cy="1440160"/>
          </a:xfrm>
          <a:prstGeom prst="wedgeEllipseCallout">
            <a:avLst>
              <a:gd name="adj1" fmla="val -62409"/>
              <a:gd name="adj2" fmla="val -1748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98 </a:t>
            </a: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95536" y="4797152"/>
            <a:ext cx="1440160" cy="1368152"/>
          </a:xfrm>
          <a:prstGeom prst="wedgeEllipseCallout">
            <a:avLst>
              <a:gd name="adj1" fmla="val 65314"/>
              <a:gd name="adj2" fmla="val 20246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99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158765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107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1138753" y="2132856"/>
            <a:ext cx="7167047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400" b="1" dirty="0">
                <a:latin typeface="EucrosiaUPC" panose="02020603050405020304" pitchFamily="18" charset="-34"/>
                <a:ea typeface="Cordia New" panose="020B0304020202020204" pitchFamily="34" charset="-34"/>
                <a:cs typeface="EucrosiaUPC" panose="02020603050405020304" pitchFamily="18" charset="-34"/>
              </a:rPr>
              <a:t>หลักเกณฑ์และแนวทางปฏิบัติ</a:t>
            </a:r>
          </a:p>
          <a:p>
            <a:pPr algn="ctr"/>
            <a:r>
              <a:rPr lang="th-TH" sz="4400" b="1" dirty="0">
                <a:latin typeface="EucrosiaUPC" panose="02020603050405020304" pitchFamily="18" charset="-34"/>
                <a:ea typeface="Cordia New" panose="020B0304020202020204" pitchFamily="34" charset="-34"/>
                <a:cs typeface="EucrosiaUPC" panose="02020603050405020304" pitchFamily="18" charset="-34"/>
              </a:rPr>
              <a:t>เกี่ยวกับการแจ้งการเรียกค่าปรับตามสัญญา</a:t>
            </a:r>
            <a:r>
              <a:rPr lang="en-US" sz="4400" b="1" dirty="0">
                <a:latin typeface="EucrosiaUPC" panose="02020603050405020304" pitchFamily="18" charset="-34"/>
                <a:ea typeface="Cordia New" panose="020B0304020202020204" pitchFamily="34" charset="-34"/>
                <a:cs typeface="EucrosiaUPC" panose="02020603050405020304" pitchFamily="18" charset="-34"/>
              </a:rPr>
              <a:t> </a:t>
            </a:r>
            <a:r>
              <a:rPr lang="th-TH" sz="4400" b="1" dirty="0">
                <a:latin typeface="EucrosiaUPC" panose="02020603050405020304" pitchFamily="18" charset="-34"/>
                <a:ea typeface="Cordia New" panose="020B0304020202020204" pitchFamily="34" charset="-34"/>
                <a:cs typeface="EucrosiaUPC" panose="02020603050405020304" pitchFamily="18" charset="-34"/>
              </a:rPr>
              <a:t>และ</a:t>
            </a:r>
            <a:r>
              <a:rPr lang="th-TH" sz="44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การบอกสงวนสิทธิ์การเรียกค่าปรับ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547300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ส่งจดหมาย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3235" y="2132856"/>
            <a:ext cx="2353221" cy="2736304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395536" y="2924944"/>
            <a:ext cx="8568952" cy="288032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354013"/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ให้หน่วยงานของรัฐ</a:t>
            </a:r>
          </a:p>
          <a:p>
            <a:pPr indent="354013"/>
            <a:endParaRPr lang="th-TH" sz="12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marL="361950" indent="-7938">
              <a:buFont typeface="Wingdings" pitchFamily="2" charset="2"/>
              <a:buChar char="Ø"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“แจ้งการเรียกค่าปรับ” 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ตามสัญญาหรือข้อตกลง</a:t>
            </a:r>
          </a:p>
          <a:p>
            <a:pPr marL="361950" indent="-7938"/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จากคู่สัญญาภายใน 7 วันทำการ นับถัดจาก </a:t>
            </a:r>
          </a:p>
          <a:p>
            <a:pPr marL="361950" indent="-7938"/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วันครบกำหนดส่งมอบ</a:t>
            </a:r>
          </a:p>
          <a:p>
            <a:pPr marL="361950" indent="-7938"/>
            <a:endParaRPr lang="th-TH" sz="1200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marL="361950" indent="-7938">
              <a:buFont typeface="Wingdings" pitchFamily="2" charset="2"/>
              <a:buChar char="Ø"/>
            </a:pPr>
            <a:r>
              <a:rPr lang="th-TH" sz="32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เมื่อคู่สัญญาได้ส่งมอบพัสดุ   ให้หน่วยงานของรัฐ</a:t>
            </a:r>
          </a:p>
          <a:p>
            <a:pPr indent="354013"/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“บอกสงวนสิทธิ์การเรียกค่าปรับ”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ในขณะที่รับมอบพัสดุนั้นด้วย</a:t>
            </a: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67544" y="1556792"/>
            <a:ext cx="82809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61950" indent="-7938">
              <a:buFont typeface="Courier New" pitchFamily="49" charset="0"/>
              <a:buChar char="o"/>
            </a:pPr>
            <a:r>
              <a:rPr lang="th-TH" sz="3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กรณีที่สัญญาหรือข้อตกลงได้ครบกำหนดส่งมอบแล้ว และ  มีค่าปรับเกิดขึ้น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108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2"/>
          <p:cNvSpPr/>
          <p:nvPr/>
        </p:nvSpPr>
        <p:spPr>
          <a:xfrm>
            <a:off x="539552" y="266348"/>
            <a:ext cx="8208912" cy="1002412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การแจ้งการเรียกค่าปรับ</a:t>
            </a:r>
          </a:p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การสงวนสิทธิการเรียกค่าปรับ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308304" y="404664"/>
            <a:ext cx="1143008" cy="1144148"/>
          </a:xfrm>
          <a:prstGeom prst="wedgeEllipseCallout">
            <a:avLst>
              <a:gd name="adj1" fmla="val -76627"/>
              <a:gd name="adj2" fmla="val -107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181 </a:t>
            </a:r>
          </a:p>
        </p:txBody>
      </p:sp>
      <p:sp>
        <p:nvSpPr>
          <p:cNvPr id="11" name="Cloud Callout 10"/>
          <p:cNvSpPr/>
          <p:nvPr/>
        </p:nvSpPr>
        <p:spPr>
          <a:xfrm>
            <a:off x="4499992" y="2132856"/>
            <a:ext cx="1224136" cy="792088"/>
          </a:xfrm>
          <a:prstGeom prst="cloudCallout">
            <a:avLst>
              <a:gd name="adj1" fmla="val 101512"/>
              <a:gd name="adj2" fmla="val 29687"/>
            </a:avLst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แจ้งปรับ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9477631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109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83671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หลักเกณฑ์และแนวทางปฏิบัติ</a:t>
            </a:r>
          </a:p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เกี่ยวกับการขยายระยะเวลาทำการตามสัญญา</a:t>
            </a:r>
          </a:p>
          <a:p>
            <a:pPr algn="ctr"/>
            <a:r>
              <a:rPr lang="th-TH" sz="4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หรือการงดหรือลดค่าปรับ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3608" y="2852936"/>
            <a:ext cx="7643192" cy="3111624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ช่วงเวลาในการขยายระยะเวลาทำการตามสัญญา</a:t>
            </a:r>
          </a:p>
          <a:p>
            <a:r>
              <a:rPr 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ช่วงเวลาในการงดหรือลดค่าปรับ</a:t>
            </a:r>
          </a:p>
          <a:p>
            <a:r>
              <a:rPr 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หลักการในการขยายระยะเวลาทำการตามสัญญาหรือ </a:t>
            </a:r>
          </a:p>
          <a:p>
            <a:pPr marL="0" indent="0">
              <a:buNone/>
            </a:pPr>
            <a:r>
              <a:rPr 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การงดหรือลดค่าปรับ</a:t>
            </a:r>
          </a:p>
          <a:p>
            <a:r>
              <a:rPr 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เอกสารหลักฐานเกี่ยวข้อง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7594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332656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การกำหนดเงื่อนไขและหลักเกณฑ์สัญญาแบบปรับราคาได้ (ค่า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K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ไว้ในสัญญาจ้างก่อสร้าง</a:t>
            </a:r>
          </a:p>
        </p:txBody>
      </p:sp>
      <p:pic>
        <p:nvPicPr>
          <p:cNvPr id="6" name="Picture 5" descr="ค่า K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7848872" cy="3600538"/>
          </a:xfrm>
          <a:prstGeom prst="rect">
            <a:avLst/>
          </a:prstGeom>
        </p:spPr>
      </p:pic>
      <p:pic>
        <p:nvPicPr>
          <p:cNvPr id="7" name="Picture 6" descr="พิมพ์เขียว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28742">
            <a:off x="673229" y="4866396"/>
            <a:ext cx="1825593" cy="1230971"/>
          </a:xfrm>
          <a:prstGeom prst="rect">
            <a:avLst/>
          </a:prstGeom>
        </p:spPr>
      </p:pic>
      <p:pic>
        <p:nvPicPr>
          <p:cNvPr id="8" name="Picture 7" descr="ก่อสร้าง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725144"/>
            <a:ext cx="2699792" cy="1519227"/>
          </a:xfrm>
          <a:prstGeom prst="rect">
            <a:avLst/>
          </a:prstGeom>
        </p:spPr>
      </p:pic>
      <p:pic>
        <p:nvPicPr>
          <p:cNvPr id="9" name="Picture 8" descr="ก่อสร้าง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7864" y="4797152"/>
            <a:ext cx="1944216" cy="145816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80920" cy="712664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การงด ลดค่าปรับ การขยายเวลา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3668" name="TextBox 3"/>
          <p:cNvSpPr txBox="1">
            <a:spLocks noChangeArrowheads="1"/>
          </p:cNvSpPr>
          <p:nvPr/>
        </p:nvSpPr>
        <p:spPr bwMode="auto">
          <a:xfrm>
            <a:off x="539552" y="5085184"/>
            <a:ext cx="8064896" cy="5232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b="1" dirty="0">
                <a:latin typeface="EucrosiaUPC" pitchFamily="18" charset="-34"/>
                <a:cs typeface="EucrosiaUPC" pitchFamily="18" charset="-34"/>
              </a:rPr>
              <a:t> ดุลพินิจของผู้มีอำนาจ ที่จะพิจารณาตามจำนวนวันที่มีเหตุเกิดขึ้นจริง</a:t>
            </a:r>
          </a:p>
        </p:txBody>
      </p:sp>
      <p:sp>
        <p:nvSpPr>
          <p:cNvPr id="113669" name="TextBox 4"/>
          <p:cNvSpPr txBox="1">
            <a:spLocks noChangeArrowheads="1"/>
          </p:cNvSpPr>
          <p:nvPr/>
        </p:nvSpPr>
        <p:spPr bwMode="auto">
          <a:xfrm>
            <a:off x="539552" y="5733256"/>
            <a:ext cx="8064896" cy="5238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หลักเกณฑ์ วิธีการ เป็นไปตามระเบียบที่รัฐมนตรีกำหนด</a:t>
            </a:r>
          </a:p>
        </p:txBody>
      </p:sp>
      <p:graphicFrame>
        <p:nvGraphicFramePr>
          <p:cNvPr id="6" name="ตัวแทนเนื้อหา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792949"/>
              </p:ext>
            </p:extLst>
          </p:nvPr>
        </p:nvGraphicFramePr>
        <p:xfrm>
          <a:off x="611560" y="908720"/>
          <a:ext cx="806489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คำบรรยายภาพแบบวงรี 3"/>
          <p:cNvSpPr/>
          <p:nvPr/>
        </p:nvSpPr>
        <p:spPr>
          <a:xfrm>
            <a:off x="7236296" y="548680"/>
            <a:ext cx="1440160" cy="1440160"/>
          </a:xfrm>
          <a:prstGeom prst="wedgeEllipseCallout">
            <a:avLst>
              <a:gd name="adj1" fmla="val -60194"/>
              <a:gd name="adj2" fmla="val -363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102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980728"/>
            <a:ext cx="8568952" cy="259228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การงด หรือลดค่าปรับให้แก่คู่สัญญา หรือการขยายเวลาทำการ               ตามสัญญาหรือข้อตกลงตามมาตรา 102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ในกรณีที่มีเหตุเกิดจากความผิดหรือความ</a:t>
            </a:r>
            <a:r>
              <a:rPr lang="th-TH" b="1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บกพร่องของหน่วยงานของรัฐ หรือ</a:t>
            </a:r>
            <a:br>
              <a:rPr lang="th-TH" b="1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b="1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เหตุสุดวิสัย หรือเกิด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จากพฤติการณ์อันหนึ่งอันใดที่คู่สัญญาไม่ต้องรับผิดตามกฎหมาย หรือเหตุอื่นตามที่กำหนดในกฎกระทรวง ทำให้คู่สัญญาไม่สามารถส่งมอบสิ่งของหรืองานตามเงื่อนไขและกำหนดเวลาแห่งสัญญาได้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226328" y="3501008"/>
            <a:ext cx="8712968" cy="2999602"/>
          </a:xfrm>
          <a:prstGeom prst="roundRect">
            <a:avLst/>
          </a:prstGeom>
          <a:ln w="31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Ø"/>
            </a:pPr>
            <a:r>
              <a:rPr lang="th-TH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ให้หน่วยงานของรัฐ ระบุไว้ในสัญญาหรือข้อตกลง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th-TH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กำหนดให้คู่สัญญาต้องแจ้งเหตุดังกล่าวให้หน่วยงานของรัฐทราบภายใน </a:t>
            </a:r>
            <a:r>
              <a:rPr lang="en-US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15</a:t>
            </a:r>
            <a:r>
              <a:rPr lang="th-TH" sz="25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 นับถัดจากวันที่เหตุนั้นได้สิ้นสุดลง หรือตามที่กำหนดในกฎกระทรวง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th-TH" sz="25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หากมิได้แจ้งภายในเวลาที่กำหนด คู่สัญญาจะยกมากล่าวอ้างเพื่อของดหรือลดค่าปรับ หรือขอขยายเวลาในภายหลังมิได้</a:t>
            </a:r>
          </a:p>
          <a:p>
            <a:r>
              <a:rPr lang="th-TH" sz="2500" b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เว้นแต่ กรณีเหตุเกิดจากความผิดหรือความบกพร่องของหน่วยงานของ</a:t>
            </a:r>
            <a:r>
              <a:rPr lang="th-TH" sz="25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รัฐซึ่งมีหลักฐานชัดแจ้ง หรือหน่วยงานของรัฐทราบดีอยู่แล้วตั้งแต่ต้น</a:t>
            </a:r>
            <a:endParaRPr lang="th-TH" sz="2500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111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5"/>
          <p:cNvSpPr/>
          <p:nvPr/>
        </p:nvSpPr>
        <p:spPr>
          <a:xfrm>
            <a:off x="251520" y="188640"/>
            <a:ext cx="8676456" cy="72008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การงด หรือลดค่าปรับ หรือการขยายเวลาทำการ 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812360" y="692696"/>
            <a:ext cx="1071570" cy="1008112"/>
          </a:xfrm>
          <a:prstGeom prst="wedgeEllipseCallout">
            <a:avLst>
              <a:gd name="adj1" fmla="val -50891"/>
              <a:gd name="adj2" fmla="val -4724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182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235624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112</a:t>
            </a:fld>
            <a:endParaRPr lang="th-TH"/>
          </a:p>
        </p:txBody>
      </p:sp>
      <p:sp>
        <p:nvSpPr>
          <p:cNvPr id="3" name="Rectangle 2"/>
          <p:cNvSpPr/>
          <p:nvPr/>
        </p:nvSpPr>
        <p:spPr>
          <a:xfrm>
            <a:off x="539552" y="260648"/>
            <a:ext cx="8136904" cy="584775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แนววินิจฉัย กรณีการงดหรือลดค่าปรับ และการขยายเวลาทำการ</a:t>
            </a:r>
            <a:endParaRPr lang="th-TH" sz="32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9552" y="1700808"/>
            <a:ext cx="28803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เหตุเกิดจากความผิด ความบกพร่องของราชการ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7584" y="3143290"/>
            <a:ext cx="223224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ราชการผู้ว่าจ้าง และราชการอื่นด้วย</a:t>
            </a:r>
            <a:endParaRPr 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1522" y="1772816"/>
            <a:ext cx="141256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เหตุสุดวิสัย</a:t>
            </a:r>
            <a:endParaRPr lang="th-TH" sz="3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07904" y="2996952"/>
            <a:ext cx="1917512" cy="873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ให้พิจารณาตาม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ป.</a:t>
            </a:r>
            <a:r>
              <a:rPr lang="th-TH" b="1" dirty="0" err="1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พ.พ.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มาตรา 8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30416" y="1700808"/>
            <a:ext cx="2718048" cy="111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600"/>
              </a:lnSpc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เหตุเกิดจากพฤติการณ์  ที่คู่สัญญาไม่ต้องรับผิดตามกฎหมาย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87915" y="3212976"/>
            <a:ext cx="2244525" cy="8733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ให้พิจารณาตาม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ป.</a:t>
            </a:r>
            <a:r>
              <a:rPr lang="th-TH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พ.พ.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มาตรา 205</a:t>
            </a:r>
            <a:endParaRPr lang="th-TH" dirty="0">
              <a:solidFill>
                <a:srgbClr val="0000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7584" y="4294461"/>
            <a:ext cx="3528392" cy="1222771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pPr marL="82550" lvl="2" algn="ctr">
              <a:lnSpc>
                <a:spcPts val="2900"/>
              </a:lnSpc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การขยายเวลา</a:t>
            </a:r>
          </a:p>
          <a:p>
            <a:pPr marL="82550" lvl="2" algn="ctr">
              <a:lnSpc>
                <a:spcPts val="2900"/>
              </a:lnSpc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ใช้ในกรณียังไม่ครบกำหนดสัญญาและยังไม่มีค่าปรับเกิดขึ้น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99992" y="4293096"/>
            <a:ext cx="3456384" cy="1222771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pPr marL="82550" lvl="2" algn="ctr">
              <a:lnSpc>
                <a:spcPts val="2900"/>
              </a:lnSpc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การงด/ลดค่าปรับ</a:t>
            </a:r>
          </a:p>
          <a:p>
            <a:pPr marL="82550" lvl="2" algn="ctr">
              <a:lnSpc>
                <a:spcPts val="2900"/>
              </a:lnSpc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ใช้ในกรณีเลยกำหนดสัญญา</a:t>
            </a:r>
          </a:p>
          <a:p>
            <a:pPr marL="82550" lvl="2" algn="ctr">
              <a:lnSpc>
                <a:spcPts val="2900"/>
              </a:lnSpc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และมีค่าปรับเกิดขึ้นแล้ว</a:t>
            </a:r>
            <a:endParaRPr lang="th-TH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2" name="32-Point Star 11"/>
          <p:cNvSpPr/>
          <p:nvPr/>
        </p:nvSpPr>
        <p:spPr>
          <a:xfrm>
            <a:off x="4283968" y="980728"/>
            <a:ext cx="720079" cy="720080"/>
          </a:xfrm>
          <a:prstGeom prst="star32">
            <a:avLst/>
          </a:prstGeom>
          <a:solidFill>
            <a:srgbClr val="FFC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</a:t>
            </a:r>
            <a:endParaRPr lang="th-TH" sz="4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32-Point Star 12"/>
          <p:cNvSpPr/>
          <p:nvPr/>
        </p:nvSpPr>
        <p:spPr>
          <a:xfrm>
            <a:off x="1547664" y="980728"/>
            <a:ext cx="720080" cy="720080"/>
          </a:xfrm>
          <a:prstGeom prst="star32">
            <a:avLst/>
          </a:prstGeom>
          <a:solidFill>
            <a:srgbClr val="FFFF0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1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32-Point Star 13"/>
          <p:cNvSpPr/>
          <p:nvPr/>
        </p:nvSpPr>
        <p:spPr>
          <a:xfrm>
            <a:off x="7092280" y="980729"/>
            <a:ext cx="732050" cy="720079"/>
          </a:xfrm>
          <a:prstGeom prst="star32">
            <a:avLst/>
          </a:prstGeom>
          <a:solidFill>
            <a:srgbClr val="66FFFF"/>
          </a:solidFill>
          <a:ln>
            <a:solidFill>
              <a:srgbClr val="0033CC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EucrosiaUPC" pitchFamily="18" charset="-34"/>
                <a:cs typeface="EucrosiaUPC" pitchFamily="18" charset="-34"/>
              </a:rPr>
              <a:t>3</a:t>
            </a:r>
            <a:endParaRPr lang="th-TH" sz="40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67544" y="5517232"/>
            <a:ext cx="8136904" cy="95410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82550" lvl="2"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ต้องเป็นเหตุที่มีส่วนสัมพันธ์กับการทำงาน และส่งผลกระทบโดยตรง</a:t>
            </a:r>
          </a:p>
          <a:p>
            <a:pPr marL="82550" lvl="2"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ทำให้ไม่อาจส่งมอบงานตามกำหนดเวลาได้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1691680" y="2564904"/>
            <a:ext cx="432048" cy="36004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Down Arrow 16"/>
          <p:cNvSpPr/>
          <p:nvPr/>
        </p:nvSpPr>
        <p:spPr>
          <a:xfrm>
            <a:off x="4427984" y="2492896"/>
            <a:ext cx="432048" cy="432048"/>
          </a:xfrm>
          <a:prstGeom prst="down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Down Arrow 17"/>
          <p:cNvSpPr/>
          <p:nvPr/>
        </p:nvSpPr>
        <p:spPr>
          <a:xfrm>
            <a:off x="7236296" y="2780928"/>
            <a:ext cx="432048" cy="432048"/>
          </a:xfrm>
          <a:prstGeom prst="downArrow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22" name="Group 2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8" name="Rectangle 2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9" name="Rectangle 2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6" name="Straight Connector 2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Oval 2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2" name="วงเล็บปีกกาขวา 31"/>
          <p:cNvSpPr/>
          <p:nvPr/>
        </p:nvSpPr>
        <p:spPr>
          <a:xfrm rot="5400000">
            <a:off x="4283968" y="548680"/>
            <a:ext cx="288032" cy="7200800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5EA1B-9C69-4B2D-9DE8-5AE19BBE57E9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113</a:t>
            </a:fld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6" name="ตัวเชื่อมต่อตรง 5"/>
          <p:cNvCxnSpPr/>
          <p:nvPr/>
        </p:nvCxnSpPr>
        <p:spPr>
          <a:xfrm>
            <a:off x="457200" y="4953000"/>
            <a:ext cx="822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สี่เหลี่ยมมุมมน 6"/>
          <p:cNvSpPr/>
          <p:nvPr/>
        </p:nvSpPr>
        <p:spPr>
          <a:xfrm>
            <a:off x="457200" y="4419600"/>
            <a:ext cx="9144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ลงนาม</a:t>
            </a:r>
          </a:p>
        </p:txBody>
      </p:sp>
      <p:sp>
        <p:nvSpPr>
          <p:cNvPr id="11" name="วงรี 10"/>
          <p:cNvSpPr/>
          <p:nvPr/>
        </p:nvSpPr>
        <p:spPr>
          <a:xfrm>
            <a:off x="381000" y="4876800"/>
            <a:ext cx="152400" cy="152400"/>
          </a:xfrm>
          <a:prstGeom prst="ellips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วงรี 11"/>
          <p:cNvSpPr/>
          <p:nvPr/>
        </p:nvSpPr>
        <p:spPr>
          <a:xfrm>
            <a:off x="4648200" y="4876800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สี่เหลี่ยมมุมมน 12"/>
          <p:cNvSpPr/>
          <p:nvPr/>
        </p:nvSpPr>
        <p:spPr>
          <a:xfrm>
            <a:off x="1981200" y="5410200"/>
            <a:ext cx="13716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ขยายเวลา</a:t>
            </a:r>
          </a:p>
        </p:txBody>
      </p:sp>
      <p:sp>
        <p:nvSpPr>
          <p:cNvPr id="14" name="สี่เหลี่ยมมุมมน 13"/>
          <p:cNvSpPr/>
          <p:nvPr/>
        </p:nvSpPr>
        <p:spPr>
          <a:xfrm>
            <a:off x="6172200" y="5410200"/>
            <a:ext cx="16764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งด / ลดค่าปรับ</a:t>
            </a:r>
          </a:p>
        </p:txBody>
      </p:sp>
      <p:cxnSp>
        <p:nvCxnSpPr>
          <p:cNvPr id="15" name="ตัวเชื่อมต่อตรง 14"/>
          <p:cNvCxnSpPr/>
          <p:nvPr/>
        </p:nvCxnSpPr>
        <p:spPr>
          <a:xfrm>
            <a:off x="609600" y="1442120"/>
            <a:ext cx="822960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สี่เหลี่ยมมุมมน 15"/>
          <p:cNvSpPr/>
          <p:nvPr/>
        </p:nvSpPr>
        <p:spPr>
          <a:xfrm>
            <a:off x="457200" y="908720"/>
            <a:ext cx="9144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ลงนาม</a:t>
            </a:r>
          </a:p>
        </p:txBody>
      </p:sp>
      <p:sp>
        <p:nvSpPr>
          <p:cNvPr id="17" name="สี่เหลี่ยมมุมมน 16"/>
          <p:cNvSpPr/>
          <p:nvPr/>
        </p:nvSpPr>
        <p:spPr>
          <a:xfrm>
            <a:off x="4191000" y="908720"/>
            <a:ext cx="14478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</a:p>
        </p:txBody>
      </p:sp>
      <p:sp>
        <p:nvSpPr>
          <p:cNvPr id="18" name="วงรี 17"/>
          <p:cNvSpPr/>
          <p:nvPr/>
        </p:nvSpPr>
        <p:spPr>
          <a:xfrm>
            <a:off x="4800600" y="1340768"/>
            <a:ext cx="152400" cy="152400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3429000" y="1899320"/>
            <a:ext cx="3048000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แก้ไขเปลี่ยนแปลงสัญญา</a:t>
            </a:r>
          </a:p>
        </p:txBody>
      </p:sp>
      <p:sp>
        <p:nvSpPr>
          <p:cNvPr id="21" name="วงรี 20"/>
          <p:cNvSpPr/>
          <p:nvPr/>
        </p:nvSpPr>
        <p:spPr>
          <a:xfrm>
            <a:off x="457200" y="1340768"/>
            <a:ext cx="152400" cy="152400"/>
          </a:xfrm>
          <a:prstGeom prst="ellipse">
            <a:avLst/>
          </a:prstGeom>
          <a:solidFill>
            <a:srgbClr val="006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2" name="สี่เหลี่ยมมุมมน 21"/>
          <p:cNvSpPr/>
          <p:nvPr/>
        </p:nvSpPr>
        <p:spPr>
          <a:xfrm>
            <a:off x="4038600" y="4419600"/>
            <a:ext cx="1447800" cy="304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</a:p>
        </p:txBody>
      </p:sp>
      <p:cxnSp>
        <p:nvCxnSpPr>
          <p:cNvPr id="24" name="ลูกศรเชื่อมต่อแบบตรง 23"/>
          <p:cNvCxnSpPr/>
          <p:nvPr/>
        </p:nvCxnSpPr>
        <p:spPr>
          <a:xfrm>
            <a:off x="6324600" y="2051720"/>
            <a:ext cx="24384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ลูกศรเชื่อมต่อแบบตรง 25"/>
          <p:cNvCxnSpPr/>
          <p:nvPr/>
        </p:nvCxnSpPr>
        <p:spPr>
          <a:xfrm rot="10800000">
            <a:off x="609600" y="2051720"/>
            <a:ext cx="29718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ลูกศรเชื่อมต่อแบบตรง 27"/>
          <p:cNvCxnSpPr>
            <a:stCxn id="13" idx="1"/>
          </p:cNvCxnSpPr>
          <p:nvPr/>
        </p:nvCxnSpPr>
        <p:spPr>
          <a:xfrm rot="10800000">
            <a:off x="533400" y="5562600"/>
            <a:ext cx="14478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ลูกศรเชื่อมต่อแบบตรง 29"/>
          <p:cNvCxnSpPr/>
          <p:nvPr/>
        </p:nvCxnSpPr>
        <p:spPr>
          <a:xfrm>
            <a:off x="3200400" y="5562600"/>
            <a:ext cx="13716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>
            <a:stCxn id="14" idx="1"/>
          </p:cNvCxnSpPr>
          <p:nvPr/>
        </p:nvCxnSpPr>
        <p:spPr>
          <a:xfrm rot="10800000">
            <a:off x="4876800" y="5562600"/>
            <a:ext cx="12954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>
            <a:stCxn id="14" idx="3"/>
          </p:cNvCxnSpPr>
          <p:nvPr/>
        </p:nvCxnSpPr>
        <p:spPr>
          <a:xfrm>
            <a:off x="7848600" y="5562600"/>
            <a:ext cx="7620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9" name="สามเหลี่ยมหน้าจั่ว 38"/>
          <p:cNvSpPr/>
          <p:nvPr/>
        </p:nvSpPr>
        <p:spPr>
          <a:xfrm>
            <a:off x="4648200" y="5410200"/>
            <a:ext cx="152400" cy="2286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4" name="สี่เหลี่ยมมุมมน 43"/>
          <p:cNvSpPr/>
          <p:nvPr/>
        </p:nvSpPr>
        <p:spPr>
          <a:xfrm>
            <a:off x="762000" y="5733256"/>
            <a:ext cx="3657600" cy="685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คู่สัญญาต้องขอ </a:t>
            </a:r>
            <a:r>
              <a:rPr lang="th-TH" sz="2400" b="1" i="1" u="sng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  <a:r>
              <a:rPr lang="th-TH" sz="24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ผู้มีอำนาจอนุมัติภายในวันครบกำหนด</a:t>
            </a:r>
          </a:p>
        </p:txBody>
      </p:sp>
      <p:sp>
        <p:nvSpPr>
          <p:cNvPr id="45" name="สี่เหลี่ยมมุมมน 44"/>
          <p:cNvSpPr/>
          <p:nvPr/>
        </p:nvSpPr>
        <p:spPr>
          <a:xfrm>
            <a:off x="395536" y="2743200"/>
            <a:ext cx="5328592" cy="990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900" b="1" dirty="0">
                <a:latin typeface="EucrosiaUPC" pitchFamily="18" charset="-34"/>
                <a:cs typeface="EucrosiaUPC" pitchFamily="18" charset="-34"/>
              </a:rPr>
              <a:t>เปรียบเทียบการแก้ไขเปลี่ยนแปลงสัญญา</a:t>
            </a:r>
          </a:p>
          <a:p>
            <a:pPr algn="ctr"/>
            <a:r>
              <a:rPr lang="th-TH" sz="2900" b="1" dirty="0">
                <a:latin typeface="EucrosiaUPC" pitchFamily="18" charset="-34"/>
                <a:cs typeface="EucrosiaUPC" pitchFamily="18" charset="-34"/>
              </a:rPr>
              <a:t>กับการขยายเวลาทำการ การงดหรือลดค่าปรับ</a:t>
            </a:r>
          </a:p>
        </p:txBody>
      </p:sp>
      <p:sp>
        <p:nvSpPr>
          <p:cNvPr id="46" name="ลูกศรลง 45"/>
          <p:cNvSpPr/>
          <p:nvPr/>
        </p:nvSpPr>
        <p:spPr>
          <a:xfrm>
            <a:off x="7300664" y="2743200"/>
            <a:ext cx="1447800" cy="1143000"/>
          </a:xfrm>
          <a:prstGeom prst="downArrow">
            <a:avLst/>
          </a:prstGeom>
          <a:solidFill>
            <a:srgbClr val="CC99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182</a:t>
            </a:r>
          </a:p>
        </p:txBody>
      </p:sp>
      <p:sp>
        <p:nvSpPr>
          <p:cNvPr id="48" name="ลูกศรขึ้น 47"/>
          <p:cNvSpPr/>
          <p:nvPr/>
        </p:nvSpPr>
        <p:spPr>
          <a:xfrm>
            <a:off x="5784304" y="2667000"/>
            <a:ext cx="1524000" cy="1143000"/>
          </a:xfrm>
          <a:prstGeom prst="up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ข้อ 165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สี่เหลี่ยมมุมมน 43"/>
          <p:cNvSpPr/>
          <p:nvPr/>
        </p:nvSpPr>
        <p:spPr>
          <a:xfrm>
            <a:off x="5868144" y="332656"/>
            <a:ext cx="3024336" cy="10081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2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เปลี่ยนแปลงแก้ไขได้แม้ล่วงเลยวันครบกำหนดสัญญา แต่ต้องยังมิได้ตรวจรับงานงวดสุดท้าย</a:t>
            </a:r>
          </a:p>
        </p:txBody>
      </p:sp>
      <p:grpSp>
        <p:nvGrpSpPr>
          <p:cNvPr id="2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38" name="Straight Connector 3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Rectangle 3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37" name="Straight Connector 3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Oval 3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 descr="102(2)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45716"/>
            <a:ext cx="7848872" cy="3895452"/>
          </a:xfrm>
          <a:prstGeom prst="rect">
            <a:avLst/>
          </a:prstGeom>
        </p:spPr>
      </p:pic>
      <p:pic>
        <p:nvPicPr>
          <p:cNvPr id="12" name="Picture 11" descr="102(2)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941168"/>
            <a:ext cx="8102932" cy="132892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39552" y="188641"/>
            <a:ext cx="8136904" cy="873316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>
              <a:lnSpc>
                <a:spcPts val="3000"/>
              </a:lnSpc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 descr="102(2)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332410" cy="44463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39552" y="314653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ransparency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437112"/>
            <a:ext cx="5832648" cy="2007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102(2)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429000"/>
            <a:ext cx="8245235" cy="13681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314653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102(2)-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700808"/>
            <a:ext cx="8234699" cy="18002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39552" y="530677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102(2)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075673"/>
            <a:ext cx="8352928" cy="3009511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467544" y="530677"/>
            <a:ext cx="8136904" cy="95410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ซ้อมความเข้าใจเกี่ยวกับการงดหรือลดค่าปรับ และการขยายเวลาทำการ</a:t>
            </a:r>
          </a:p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ตามมาตรา 102 วรรคหนึ่ง (2) กรณีเหตุอุทกภัย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2" name="Picture 11" descr="102(2)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4225" y="1988840"/>
            <a:ext cx="8102231" cy="3528391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8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429000"/>
            <a:ext cx="6624736" cy="2917889"/>
          </a:xfrm>
          <a:prstGeom prst="rect">
            <a:avLst/>
          </a:prstGeom>
        </p:spPr>
      </p:pic>
      <p:pic>
        <p:nvPicPr>
          <p:cNvPr id="13" name="ตัวยึดเนื้อหา 12" descr="83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227678"/>
            <a:ext cx="6624736" cy="3033234"/>
          </a:xfr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119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904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476672"/>
            <a:ext cx="878497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การกำหนดเงื่อนไขและหลักเกณฑ์สัญญาแบบปรับราคาได้ (ค่า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K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ไว้ในสัญญาจ้างก่อสร้าง</a:t>
            </a:r>
          </a:p>
        </p:txBody>
      </p:sp>
      <p:pic>
        <p:nvPicPr>
          <p:cNvPr id="6" name="Picture 5" descr="ค่า K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8208912" cy="1473801"/>
          </a:xfrm>
          <a:prstGeom prst="rect">
            <a:avLst/>
          </a:prstGeom>
        </p:spPr>
      </p:pic>
      <p:pic>
        <p:nvPicPr>
          <p:cNvPr id="7" name="Picture 6" descr="ค่า K 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8224" y="2829071"/>
            <a:ext cx="8300240" cy="1416724"/>
          </a:xfrm>
          <a:prstGeom prst="rect">
            <a:avLst/>
          </a:prstGeom>
        </p:spPr>
      </p:pic>
      <p:pic>
        <p:nvPicPr>
          <p:cNvPr id="9" name="Picture 8" descr="เงินเพิ่ม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4293096"/>
            <a:ext cx="2481064" cy="2208147"/>
          </a:xfrm>
          <a:prstGeom prst="rect">
            <a:avLst/>
          </a:prstGeom>
        </p:spPr>
      </p:pic>
      <p:pic>
        <p:nvPicPr>
          <p:cNvPr id="10" name="Picture 9" descr="เงินลด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4221088"/>
            <a:ext cx="3096344" cy="232225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ตัวยึดเนื้อหา 12" descr="83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5540" y="980728"/>
            <a:ext cx="8251260" cy="3713067"/>
          </a:xfr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83-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5859" y="4797152"/>
            <a:ext cx="8230597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0416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07042"/>
            <a:ext cx="8219256" cy="255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7060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992888" cy="543336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895744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8204154" cy="471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8479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04757" y="1484784"/>
            <a:ext cx="8343707" cy="3600400"/>
            <a:chOff x="404757" y="1484784"/>
            <a:chExt cx="8343707" cy="36004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1484784"/>
              <a:ext cx="8280920" cy="219154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757" y="3600287"/>
              <a:ext cx="8343707" cy="14848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693669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5536" y="891417"/>
            <a:ext cx="8202928" cy="5351783"/>
            <a:chOff x="395536" y="891417"/>
            <a:chExt cx="8202928" cy="53517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891417"/>
              <a:ext cx="8202928" cy="24655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429000"/>
              <a:ext cx="8202928" cy="2814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722736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38" y="1261379"/>
            <a:ext cx="8417305" cy="425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35632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127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42338" y="1398364"/>
            <a:ext cx="8306126" cy="3326780"/>
            <a:chOff x="454940" y="1361909"/>
            <a:chExt cx="8306126" cy="332678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3" y="1361909"/>
              <a:ext cx="8293523" cy="134701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940" y="2924944"/>
              <a:ext cx="8293523" cy="17637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676820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632848" cy="553167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128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2677635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129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9" y="1366456"/>
            <a:ext cx="8353605" cy="4294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9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7815262" cy="928687"/>
          </a:xfrm>
          <a:solidFill>
            <a:srgbClr val="CCFFFF"/>
          </a:solidFill>
          <a:ln>
            <a:solidFill>
              <a:srgbClr val="008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การทำสัญญาของหน่วยงานในต่างประเทศ</a:t>
            </a:r>
            <a:endParaRPr lang="th-TH" sz="36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42938" y="1484785"/>
            <a:ext cx="7786687" cy="5016028"/>
          </a:xfr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หน่วยงานของรัฐในต่างประเทศ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จะทำเป็นภาษาอังกฤษหรือภาษาของประเทศที่หน่วยงานนั้นตั้งอยู่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โดยผ่านการพิจารณาของผู้เชี่ยวชาญของหน่วยงานก็ได้</a:t>
            </a:r>
          </a:p>
        </p:txBody>
      </p:sp>
      <p:pic>
        <p:nvPicPr>
          <p:cNvPr id="5" name="Picture 4" descr="img-bann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3907804"/>
            <a:ext cx="7776864" cy="261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คำบรรยายภาพแบบวงรี 3"/>
          <p:cNvSpPr/>
          <p:nvPr/>
        </p:nvSpPr>
        <p:spPr>
          <a:xfrm>
            <a:off x="7308304" y="1052736"/>
            <a:ext cx="1440160" cy="1368152"/>
          </a:xfrm>
          <a:prstGeom prst="wedgeEllipseCallout">
            <a:avLst>
              <a:gd name="adj1" fmla="val -51335"/>
              <a:gd name="adj2" fmla="val -5030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94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95536" y="1232201"/>
            <a:ext cx="8352928" cy="3276919"/>
            <a:chOff x="395536" y="1232201"/>
            <a:chExt cx="8352928" cy="327691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232201"/>
              <a:ext cx="8352928" cy="214520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466963"/>
              <a:ext cx="8352928" cy="10421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4233107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27" y="1392521"/>
            <a:ext cx="8163229" cy="376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0581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13704"/>
            <a:ext cx="8219256" cy="351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42098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9552" y="1196752"/>
            <a:ext cx="8214896" cy="3538718"/>
            <a:chOff x="389552" y="1196752"/>
            <a:chExt cx="8214896" cy="353871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552" y="1196752"/>
              <a:ext cx="8208912" cy="2108427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356992"/>
              <a:ext cx="8208912" cy="13784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047339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134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64" y="801998"/>
            <a:ext cx="7575272" cy="539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4322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135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2372"/>
            <a:ext cx="7626405" cy="535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85863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136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43" y="908720"/>
            <a:ext cx="7931297" cy="529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6462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137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93625"/>
            <a:ext cx="6768752" cy="540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0640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138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99592" y="764705"/>
            <a:ext cx="7488832" cy="5540237"/>
            <a:chOff x="971600" y="764705"/>
            <a:chExt cx="7488832" cy="554023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7" y="764705"/>
              <a:ext cx="7415651" cy="384605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4581128"/>
              <a:ext cx="7488832" cy="17238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8757298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139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08720"/>
            <a:ext cx="8027064" cy="525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2140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8"/>
            <a:ext cx="6377334" cy="928687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5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การจ้างช่วง</a:t>
            </a:r>
            <a:endParaRPr lang="th-TH" sz="5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42938" y="1357313"/>
            <a:ext cx="7786687" cy="5143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ห้ามไปจ้างช่วง</a:t>
            </a: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ไม่ว่าทั้งหมดหรือบางส่วน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การจ้างช่วงบางส่วนที่ได้รับอนุญาต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ฝ่าฝืนปรับไม่น้อยกว่าร้อยละ 10 ของวงเงินของงาน</a:t>
            </a:r>
            <a:b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ที่จ้างช่วง</a:t>
            </a:r>
          </a:p>
        </p:txBody>
      </p:sp>
      <p:grpSp>
        <p:nvGrpSpPr>
          <p:cNvPr id="3" name="Group 10"/>
          <p:cNvGrpSpPr/>
          <p:nvPr/>
        </p:nvGrpSpPr>
        <p:grpSpPr>
          <a:xfrm>
            <a:off x="827584" y="3356992"/>
            <a:ext cx="7227778" cy="2929508"/>
            <a:chOff x="785786" y="3356992"/>
            <a:chExt cx="7227778" cy="2929508"/>
          </a:xfrm>
        </p:grpSpPr>
        <p:pic>
          <p:nvPicPr>
            <p:cNvPr id="4" name="Picture 3" descr="ช่วง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09894" y="3429000"/>
              <a:ext cx="4476750" cy="2857500"/>
            </a:xfrm>
            <a:prstGeom prst="rect">
              <a:avLst/>
            </a:prstGeom>
          </p:spPr>
        </p:pic>
        <p:pic>
          <p:nvPicPr>
            <p:cNvPr id="5" name="รูปภาพ 4" descr="ห้าม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5786" y="3933056"/>
              <a:ext cx="1928826" cy="1937437"/>
            </a:xfrm>
            <a:prstGeom prst="rect">
              <a:avLst/>
            </a:prstGeom>
          </p:spPr>
        </p:pic>
        <p:pic>
          <p:nvPicPr>
            <p:cNvPr id="6" name="รูปภาพ 5" descr="โครงสร้าง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40152" y="3356992"/>
              <a:ext cx="2071702" cy="12430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รูปภาพ 6" descr="ระบบไฟ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56176" y="4941168"/>
              <a:ext cx="1857388" cy="13080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8" name="สี่เหลี่ยมผืนผ้า 7"/>
            <p:cNvSpPr/>
            <p:nvPr/>
          </p:nvSpPr>
          <p:spPr>
            <a:xfrm>
              <a:off x="2571736" y="530405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คู่สัญญา</a:t>
              </a:r>
            </a:p>
          </p:txBody>
        </p:sp>
        <p:sp>
          <p:nvSpPr>
            <p:cNvPr id="9" name="สี่เหลี่ยมผืนผ้า 8"/>
            <p:cNvSpPr/>
            <p:nvPr/>
          </p:nvSpPr>
          <p:spPr>
            <a:xfrm>
              <a:off x="4211960" y="3861048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</a:p>
          </p:txBody>
        </p:sp>
        <p:sp>
          <p:nvSpPr>
            <p:cNvPr id="10" name="สี่เหลี่ยมผืนผ้า 9"/>
            <p:cNvSpPr/>
            <p:nvPr/>
          </p:nvSpPr>
          <p:spPr>
            <a:xfrm>
              <a:off x="4294228" y="5877272"/>
              <a:ext cx="1285884" cy="357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จ้างช่วง</a:t>
              </a:r>
            </a:p>
          </p:txBody>
        </p:sp>
      </p:grpSp>
      <p:sp>
        <p:nvSpPr>
          <p:cNvPr id="12" name="คำบรรยายภาพแบบวงรี 3"/>
          <p:cNvSpPr/>
          <p:nvPr/>
        </p:nvSpPr>
        <p:spPr>
          <a:xfrm>
            <a:off x="7092280" y="476672"/>
            <a:ext cx="1440160" cy="1368152"/>
          </a:xfrm>
          <a:prstGeom prst="wedgeEllipseCallout">
            <a:avLst>
              <a:gd name="adj1" fmla="val -66839"/>
              <a:gd name="adj2" fmla="val -1830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95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140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71600" y="804184"/>
            <a:ext cx="7354099" cy="5441874"/>
            <a:chOff x="1115616" y="804184"/>
            <a:chExt cx="7354099" cy="544187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804184"/>
              <a:ext cx="7346131" cy="370493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4509120"/>
              <a:ext cx="7354099" cy="17369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983517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b="1" smtClean="0">
                <a:latin typeface="EucrosiaUPC" panose="02020603050405020304" pitchFamily="18" charset="-34"/>
                <a:cs typeface="EucrosiaUPC" panose="02020603050405020304" pitchFamily="18" charset="-34"/>
              </a:rPr>
              <a:pPr/>
              <a:t>141</a:t>
            </a:fld>
            <a:endParaRPr lang="th-TH" b="1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34074" y="1487528"/>
            <a:ext cx="7167047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sz="4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หลักเกณฑ์และแนวทางปฏิบัติ</a:t>
            </a:r>
          </a:p>
          <a:p>
            <a:pPr algn="ctr"/>
            <a:r>
              <a:rPr lang="th-TH" sz="4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เกี่ยวกับการเลิกสัญญา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anose="02020603050405020304" pitchFamily="18" charset="-34"/>
                    <a:cs typeface="EucrosiaUPC" panose="02020603050405020304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anose="02020603050405020304" pitchFamily="18" charset="-34"/>
                    <a:cs typeface="EucrosiaUPC" panose="02020603050405020304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anose="02020603050405020304" pitchFamily="18" charset="-34"/>
                <a:cs typeface="EucrosiaUPC" panose="02020603050405020304" pitchFamily="18" charset="-34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1808542" y="3370267"/>
            <a:ext cx="61206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4400" b="1" dirty="0">
                <a:latin typeface="EucrosiaUPC" panose="02020603050405020304" pitchFamily="18" charset="-34"/>
                <a:ea typeface="Cordia New" panose="020B0304020202020204" pitchFamily="34" charset="-34"/>
                <a:cs typeface="EucrosiaUPC" panose="02020603050405020304" pitchFamily="18" charset="-34"/>
              </a:rPr>
              <a:t>การบอกเลิกสัญญา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4400" b="1" dirty="0">
                <a:latin typeface="EucrosiaUPC" panose="02020603050405020304" pitchFamily="18" charset="-34"/>
                <a:ea typeface="Cordia New" panose="020B0304020202020204" pitchFamily="34" charset="-34"/>
                <a:cs typeface="EucrosiaUPC" panose="02020603050405020304" pitchFamily="18" charset="-34"/>
              </a:rPr>
              <a:t>การตกลงเลิกสัญญา</a:t>
            </a:r>
            <a:endParaRPr lang="th-TH" sz="44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57072857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ตัดสินใ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4990" y="3163463"/>
            <a:ext cx="2816850" cy="21377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8134672" cy="765845"/>
          </a:xfrm>
          <a:solidFill>
            <a:srgbClr val="CCFFFF"/>
          </a:solidFill>
          <a:ln>
            <a:solidFill>
              <a:srgbClr val="00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การบอกเลิกสัญญา</a:t>
            </a:r>
            <a:endParaRPr lang="th-TH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251520" y="5301208"/>
            <a:ext cx="8643938" cy="864096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 anchorCtr="0">
            <a:noAutofit/>
          </a:bodyPr>
          <a:lstStyle/>
          <a:p>
            <a:pPr marL="571500" indent="-304800" algn="l" eaLnBrk="1" hangingPunct="1">
              <a:buFont typeface="Courier New" pitchFamily="49" charset="0"/>
              <a:buChar char="o"/>
              <a:defRPr/>
            </a:pPr>
            <a:r>
              <a:rPr lang="th-TH" altLang="th-TH" sz="2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การตกลงเลิกสัญญา </a:t>
            </a:r>
            <a:r>
              <a:rPr lang="th-TH" alt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ะทำได้เฉพาะที่เป็นประโยชน์โดยตรงหรือเพื่อประโยชน์สาธารณะหรือเพื่อแก้ไขข้อเสียเปรียบในการปฏิบัติตามสัญญาหรือข้อตกลง</a:t>
            </a:r>
          </a:p>
        </p:txBody>
      </p:sp>
      <p:graphicFrame>
        <p:nvGraphicFramePr>
          <p:cNvPr id="5" name="ตัวแทนเนื้อหา 10"/>
          <p:cNvGraphicFramePr>
            <a:graphicFrameLocks/>
          </p:cNvGraphicFramePr>
          <p:nvPr/>
        </p:nvGraphicFramePr>
        <p:xfrm>
          <a:off x="539552" y="1052736"/>
          <a:ext cx="8136904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คำบรรยายภาพแบบวงรี 3"/>
          <p:cNvSpPr/>
          <p:nvPr/>
        </p:nvSpPr>
        <p:spPr>
          <a:xfrm>
            <a:off x="7092280" y="260648"/>
            <a:ext cx="1440160" cy="1440160"/>
          </a:xfrm>
          <a:prstGeom prst="wedgeEllipseCallout">
            <a:avLst>
              <a:gd name="adj1" fmla="val -70776"/>
              <a:gd name="adj2" fmla="val -2180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103 </a:t>
            </a:r>
          </a:p>
        </p:txBody>
      </p:sp>
    </p:spTree>
    <p:extLst>
      <p:ext uri="{BB962C8B-B14F-4D97-AF65-F5344CB8AC3E}">
        <p14:creationId xmlns:p14="http://schemas.microsoft.com/office/powerpoint/2010/main" val="117377570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08012" y="1628800"/>
            <a:ext cx="8284468" cy="466340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กรณีหน่วยงานของรัฐไม่ได้เป็นฝ่ายบอกเลิกสัญญา หรือเป็นกรณีที่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หน่วยงานของรัฐมิได้เรียกค่าปรับ หากคู่สัญญาเห็นว่า หน่วยงานของรัฐ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ต้องรับผิดชดใช้ค่าเสียหาย คู่สัญญาจะยื่นคำขอ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ให้ชดใช้ค่าเสียหายก็ได้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altLang="th-TH" sz="28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ให้ออกใบรับคำขอ และพิจารณาโดยไม่ชักช้า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กรณีแจ้งผลแล้วไม่พอใจ ก็ให้มีสิทธิฟ้องคดี</a:t>
            </a:r>
            <a:b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ต่อศาลได้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</a:t>
            </a:r>
            <a: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หลักเกณฑ์ วิธีการ และระยะเวลาในการพิจารณาคำขอ ให้เป็นไปตาม </a:t>
            </a:r>
            <a:b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ระเบียบที่รัฐมนตรีกำหนด ซึ่งอย่างน้อยต้องกำหนดให้มีการแต่งตั้ง</a:t>
            </a:r>
            <a:b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คณะกรรมการเพื่อพิจารณาค่าเสียหายและการกำหนดวงเงินค่าเสียหาย</a:t>
            </a:r>
            <a:b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 ที่ต้องรายงานต่อกระทรวงการคลังเพื่อพิจารณาให้ความเห็นชอบ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323528" y="214883"/>
            <a:ext cx="8496944" cy="76584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chemeClr val="accent2"/>
            </a:solidFill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คู่สัญญาขอให้ชดใช้ค่าเสียหายจากการบอกเลิกสัญญา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4" name="Picture 3" descr="ยื่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02035">
            <a:off x="6607647" y="2804713"/>
            <a:ext cx="2026111" cy="134841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594425" y="1116033"/>
            <a:ext cx="3185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buFont typeface="Courier New" pitchFamily="49" charset="0"/>
              <a:buChar char="o"/>
              <a:defRPr/>
            </a:pPr>
            <a:r>
              <a:rPr lang="th-TH" altLang="th-TH" sz="32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มาตรา </a:t>
            </a:r>
            <a:r>
              <a:rPr lang="en-US" altLang="th-TH" sz="32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103 </a:t>
            </a:r>
            <a:r>
              <a:rPr lang="th-TH" altLang="th-TH" sz="32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วรรคสาม</a:t>
            </a:r>
            <a:endParaRPr lang="th-TH" sz="32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8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542002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108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96752"/>
            <a:ext cx="8351005" cy="46146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DF15423-26AF-318D-A789-962D9D9645C3}"/>
              </a:ext>
            </a:extLst>
          </p:cNvPr>
          <p:cNvSpPr/>
          <p:nvPr/>
        </p:nvSpPr>
        <p:spPr>
          <a:xfrm>
            <a:off x="1043608" y="692696"/>
            <a:ext cx="720080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แนวทางปฏิบัติ กรณีบอกเลิกสัญญาตาม ม.103 วรรคหนึ่ง</a:t>
            </a:r>
            <a:endParaRPr lang="en-US" sz="3200" b="1" dirty="0">
              <a:solidFill>
                <a:srgbClr val="0000FF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108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764704"/>
            <a:ext cx="7992888" cy="5550988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145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กลุ่ม 14"/>
          <p:cNvGrpSpPr/>
          <p:nvPr/>
        </p:nvGrpSpPr>
        <p:grpSpPr>
          <a:xfrm>
            <a:off x="401520" y="908720"/>
            <a:ext cx="8274936" cy="5232002"/>
            <a:chOff x="401520" y="908720"/>
            <a:chExt cx="8274936" cy="5232002"/>
          </a:xfrm>
        </p:grpSpPr>
        <p:pic>
          <p:nvPicPr>
            <p:cNvPr id="13" name="รูปภาพ 12" descr="108-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3528" y="908720"/>
              <a:ext cx="8202928" cy="1982145"/>
            </a:xfrm>
            <a:prstGeom prst="rect">
              <a:avLst/>
            </a:prstGeom>
          </p:spPr>
        </p:pic>
        <p:pic>
          <p:nvPicPr>
            <p:cNvPr id="14" name="รูปภาพ 13" descr="108-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1520" y="2852936"/>
              <a:ext cx="8202928" cy="32877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108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565" y="1196752"/>
            <a:ext cx="8189891" cy="1630058"/>
          </a:xfrm>
          <a:prstGeom prst="rect">
            <a:avLst/>
          </a:prstGeom>
        </p:spPr>
      </p:pic>
      <p:pic>
        <p:nvPicPr>
          <p:cNvPr id="15" name="รูปภาพ 14" descr="ตรวจสอบ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2852936"/>
            <a:ext cx="3168352" cy="25663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148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108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2594" y="1196752"/>
            <a:ext cx="8365870" cy="461796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149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กลุ่ม 14"/>
          <p:cNvGrpSpPr/>
          <p:nvPr/>
        </p:nvGrpSpPr>
        <p:grpSpPr>
          <a:xfrm>
            <a:off x="467544" y="980728"/>
            <a:ext cx="8166416" cy="4896544"/>
            <a:chOff x="467544" y="980728"/>
            <a:chExt cx="8166416" cy="4896544"/>
          </a:xfrm>
        </p:grpSpPr>
        <p:pic>
          <p:nvPicPr>
            <p:cNvPr id="13" name="รูปภาพ 12" descr="108-7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44" y="980728"/>
              <a:ext cx="8166416" cy="2634327"/>
            </a:xfrm>
            <a:prstGeom prst="rect">
              <a:avLst/>
            </a:prstGeom>
          </p:spPr>
        </p:pic>
        <p:pic>
          <p:nvPicPr>
            <p:cNvPr id="14" name="รูปภาพ 13" descr="108-8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44" y="3613042"/>
              <a:ext cx="8166416" cy="226423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</a:t>
            </a:fld>
            <a:endParaRPr lang="th-TH"/>
          </a:p>
        </p:txBody>
      </p:sp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539552" y="643335"/>
            <a:ext cx="8064896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การช่วงงาน </a:t>
            </a:r>
            <a:r>
              <a:rPr lang="en-US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VS </a:t>
            </a:r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การโอนสิทธิเรียกร้อง </a:t>
            </a:r>
            <a:endParaRPr lang="th-TH" sz="4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67544" y="3068960"/>
            <a:ext cx="15440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คู่สัญญา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3347864" y="1412776"/>
            <a:ext cx="18293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6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การช่วงงาน</a:t>
            </a:r>
            <a:r>
              <a:rPr lang="th-TH" alt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5652121" y="1412776"/>
            <a:ext cx="3096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altLang="th-TH" sz="3600" b="1" u="sng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การโอนสิทธิเรียกร้อง</a:t>
            </a:r>
            <a:r>
              <a:rPr lang="th-TH" altLang="th-TH" sz="36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endParaRPr lang="th-TH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2987824" y="3068960"/>
            <a:ext cx="1890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ยังเป็นรายเดิม</a:t>
            </a:r>
            <a:endParaRPr lang="th-TH" sz="32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6156176" y="3070701"/>
            <a:ext cx="1890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ยังเป็นรายเดิม</a:t>
            </a:r>
            <a:endParaRPr lang="th-TH" sz="32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467544" y="3933056"/>
            <a:ext cx="1959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การจ่ายเงิน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2987824" y="3933056"/>
            <a:ext cx="1931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จ่ายให้คู่สัญญา</a:t>
            </a:r>
            <a:endParaRPr lang="th-TH" sz="3200" dirty="0"/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5927494" y="3933056"/>
            <a:ext cx="246093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จ่ายให้ผู้รับโอนสิทธิ</a:t>
            </a:r>
          </a:p>
          <a:p>
            <a:pPr algn="ctr"/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จากคู่สัญญา</a:t>
            </a:r>
            <a:endParaRPr lang="th-TH" sz="3200" dirty="0"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2843808" y="2204864"/>
            <a:ext cx="2677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ม.95, เงื่อนไขสัญญา</a:t>
            </a:r>
            <a:endParaRPr lang="th-TH" sz="3200" dirty="0"/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5724128" y="2204864"/>
            <a:ext cx="28985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ว.144 </a:t>
            </a:r>
            <a:r>
              <a:rPr lang="th-TH" altLang="th-TH" sz="3200" b="1" dirty="0" err="1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25 มี.ค.62</a:t>
            </a:r>
            <a:endParaRPr lang="th-TH" dirty="0"/>
          </a:p>
        </p:txBody>
      </p:sp>
      <p:sp>
        <p:nvSpPr>
          <p:cNvPr id="26" name="สี่เหลี่ยมผืนผ้า 25"/>
          <p:cNvSpPr/>
          <p:nvPr/>
        </p:nvSpPr>
        <p:spPr>
          <a:xfrm>
            <a:off x="467544" y="5013176"/>
            <a:ext cx="16946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ข้อสังเกต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7" name="สี่เหลี่ยมผืนผ้า 26"/>
          <p:cNvSpPr/>
          <p:nvPr/>
        </p:nvSpPr>
        <p:spPr>
          <a:xfrm>
            <a:off x="2771800" y="5016078"/>
            <a:ext cx="250581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จะโอนสิทธิเรียกร้อง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หรือไม่ก็ได้</a:t>
            </a:r>
            <a:endParaRPr lang="th-TH" dirty="0"/>
          </a:p>
        </p:txBody>
      </p:sp>
      <p:sp>
        <p:nvSpPr>
          <p:cNvPr id="28" name="สี่เหลี่ยมผืนผ้า 27"/>
          <p:cNvSpPr/>
          <p:nvPr/>
        </p:nvSpPr>
        <p:spPr>
          <a:xfrm>
            <a:off x="5940152" y="5016078"/>
            <a:ext cx="24801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alt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เกิดจากการช่วงงาน</a:t>
            </a:r>
          </a:p>
          <a:p>
            <a:pPr algn="ctr"/>
            <a:r>
              <a:rPr lang="th-TH" sz="32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หรือไม่ก็ได้</a:t>
            </a:r>
            <a:endParaRPr lang="th-TH" sz="3200" dirty="0"/>
          </a:p>
        </p:txBody>
      </p:sp>
      <p:cxnSp>
        <p:nvCxnSpPr>
          <p:cNvPr id="30" name="ตัวเชื่อมต่อตรง 29"/>
          <p:cNvCxnSpPr/>
          <p:nvPr/>
        </p:nvCxnSpPr>
        <p:spPr>
          <a:xfrm>
            <a:off x="2771800" y="1340768"/>
            <a:ext cx="0" cy="496855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ตัวเชื่อมต่อตรง 30"/>
          <p:cNvCxnSpPr/>
          <p:nvPr/>
        </p:nvCxnSpPr>
        <p:spPr>
          <a:xfrm>
            <a:off x="5580112" y="1340768"/>
            <a:ext cx="0" cy="4968552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ตัวเชื่อมต่อตรง 32"/>
          <p:cNvCxnSpPr/>
          <p:nvPr/>
        </p:nvCxnSpPr>
        <p:spPr>
          <a:xfrm>
            <a:off x="395536" y="2852936"/>
            <a:ext cx="820891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ตัวเชื่อมต่อตรง 33"/>
          <p:cNvCxnSpPr/>
          <p:nvPr/>
        </p:nvCxnSpPr>
        <p:spPr>
          <a:xfrm>
            <a:off x="395536" y="3789040"/>
            <a:ext cx="820891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>
            <a:off x="395536" y="5013176"/>
            <a:ext cx="8208912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สี่เหลี่ยมผืนผ้า 31"/>
          <p:cNvSpPr/>
          <p:nvPr/>
        </p:nvSpPr>
        <p:spPr>
          <a:xfrm>
            <a:off x="395536" y="1484784"/>
            <a:ext cx="222048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หลักเกณฑ์/</a:t>
            </a:r>
          </a:p>
          <a:p>
            <a:r>
              <a:rPr lang="th-TH" altLang="th-TH" sz="36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แนวทางปฏิบัติ</a:t>
            </a:r>
            <a:endParaRPr lang="th-TH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150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108-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8352928" cy="3934095"/>
          </a:xfrm>
          <a:prstGeom prst="rect">
            <a:avLst/>
          </a:prstGeom>
        </p:spPr>
      </p:pic>
      <p:pic>
        <p:nvPicPr>
          <p:cNvPr id="14" name="รูปภาพ 13" descr="เลือก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4452154"/>
            <a:ext cx="2664296" cy="20011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ประเมินผล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3717032"/>
            <a:ext cx="3816423" cy="2736304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474051" y="2348880"/>
            <a:ext cx="8418429" cy="151216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4763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หากคู่สัญญาเห็นว่า หน่วยงานของรัฐต้องรับผิดชดใช้ค่าเสียหาย คู่สัญญาจะยื่นคำขอต่อหน่วยงานของรัฐให้พิจารณาชดใช้ ค่าเสียหายก็ได้ ตามความในมาตรา 103 วรรคสาม โดยมีหลักเกณฑ์ดังนี้ 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95536" y="1124744"/>
            <a:ext cx="8418429" cy="129614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80975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กรณีที่หน่วยงานของรัฐมิได้เป็นฝ่ายบอกเลิกสัญญาหรือข้อตกลง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หรือการบอกเลิกสัญญาหรือข้อตกลงนั้นเป็นกรณีที่หน่วยงานของรัฐ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มิได้เรียกค่าปรับแล้วแต่กรณี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800" smtClean="0">
                <a:latin typeface="EucrosiaUPC" pitchFamily="18" charset="-34"/>
                <a:cs typeface="EucrosiaUPC" pitchFamily="18" charset="-34"/>
              </a:rPr>
              <a:pPr/>
              <a:t>151</a:t>
            </a:fld>
            <a:endParaRPr lang="th-TH" sz="28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467544" y="1943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วิธีปฏิบัติ กรณีคู่สัญญาเรียกร้องค่าเสียหายจากการเลิกสัญญา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643834" y="857232"/>
            <a:ext cx="1143008" cy="1131608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187 </a:t>
            </a:r>
          </a:p>
        </p:txBody>
      </p:sp>
      <p:sp>
        <p:nvSpPr>
          <p:cNvPr id="9" name="Rectangle 8"/>
          <p:cNvSpPr/>
          <p:nvPr/>
        </p:nvSpPr>
        <p:spPr>
          <a:xfrm>
            <a:off x="2843808" y="3717032"/>
            <a:ext cx="5832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>
              <a:buAutoNum type="arabicParenBoth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ให้คู่สัญญายื่นคำขอมายังหน่วยงานของรัฐคู่สัญญาภายใน 15 วัน นับถัดจากวันที่ได้รับ แจ้งการบอกเลิกสัญญา</a:t>
            </a:r>
          </a:p>
          <a:p>
            <a:pPr indent="265113">
              <a:buAutoNum type="arabicParenBoth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คำขอต้องทำเป็นหนังสือลงลายมือชื่อผู้ร้อง และระบุข้อเท็จจริงและเหตุผลอันเป็นเหตุแห่งการเรียกร้องให้ชัดเจน พร้อมแนบเอกสารหลักฐานที่เกี่ยวข้องไปด้วย</a:t>
            </a:r>
          </a:p>
        </p:txBody>
      </p:sp>
      <p:sp>
        <p:nvSpPr>
          <p:cNvPr id="11" name="Hexagon 10"/>
          <p:cNvSpPr/>
          <p:nvPr/>
        </p:nvSpPr>
        <p:spPr>
          <a:xfrm>
            <a:off x="611560" y="3933056"/>
            <a:ext cx="2304256" cy="2448272"/>
          </a:xfrm>
          <a:prstGeom prst="hexagon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Hexagon 11"/>
          <p:cNvSpPr/>
          <p:nvPr/>
        </p:nvSpPr>
        <p:spPr>
          <a:xfrm>
            <a:off x="619944" y="3789040"/>
            <a:ext cx="1935832" cy="1791816"/>
          </a:xfrm>
          <a:prstGeom prst="hexagon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 9"/>
          <p:cNvSpPr/>
          <p:nvPr/>
        </p:nvSpPr>
        <p:spPr>
          <a:xfrm>
            <a:off x="1403648" y="5013176"/>
            <a:ext cx="1080120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ยื่น</a:t>
            </a:r>
          </a:p>
          <a:p>
            <a:pPr algn="ctr">
              <a:lnSpc>
                <a:spcPts val="2500"/>
              </a:lnSpc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คำขอ</a:t>
            </a:r>
          </a:p>
        </p:txBody>
      </p:sp>
      <p:grpSp>
        <p:nvGrpSpPr>
          <p:cNvPr id="13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Oval 1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97043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ประชุม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070" y="3591113"/>
            <a:ext cx="5027042" cy="2430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467544" y="1052736"/>
            <a:ext cx="8424936" cy="266429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indent="-530225"/>
            <a:r>
              <a:rPr lang="th-TH" sz="3000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</a:t>
            </a:r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3) หน่วยงานของรัฐต้องออกใบรับคำขอให้ไว้เป็นหลักฐานและ</a:t>
            </a:r>
          </a:p>
          <a:p>
            <a:pPr marL="530225" indent="-441325"/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พิจารณาคำขอนั้นให้แล้ว เสร็จภายใน 60 วัน นับถัดจากวันที่ได้รับ</a:t>
            </a:r>
          </a:p>
          <a:p>
            <a:r>
              <a:rPr lang="th-TH" sz="30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คำขอหากไม่อาจพิจารณาได้ทันในกำหนดนั้น ให้ขอขยายระยะเวลาออกไปต่อหัวหน้าหน่วยงานของรัฐได้ไม่เกิน 15 วัน นับถัดจากวันครบกำหนดเวลาดังกล่าว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152</a:t>
            </a:fld>
            <a:endParaRPr lang="th-TH"/>
          </a:p>
        </p:txBody>
      </p:sp>
      <p:sp>
        <p:nvSpPr>
          <p:cNvPr id="4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วิธีปฏิบัติ กรณีคู่สัญญาเรียกร้องค่าเสียหายจากการเลิกสัญญา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749472" y="916700"/>
            <a:ext cx="1143008" cy="1144148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187 </a:t>
            </a:r>
          </a:p>
        </p:txBody>
      </p:sp>
      <p:sp>
        <p:nvSpPr>
          <p:cNvPr id="8" name="Rectangle 7"/>
          <p:cNvSpPr/>
          <p:nvPr/>
        </p:nvSpPr>
        <p:spPr>
          <a:xfrm>
            <a:off x="5580112" y="3284984"/>
            <a:ext cx="3131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(4) ให้หน่วยงานของรัฐแต่งตั้ง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“คณะกรรมการพิจารณาความเสียหาย”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และให้ทำหน้าที่ตามข้อ 189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6429390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153</a:t>
            </a:fld>
            <a:endParaRPr lang="th-TH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95536" y="404664"/>
            <a:ext cx="8352928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วิธีปฏิบัติ กรณีคู่สัญญาเรียกร้องค่าเสียหายจากการเลิกสัญญา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596336" y="1132724"/>
            <a:ext cx="1143008" cy="1144148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187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1340768"/>
            <a:ext cx="7920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(5) ให้หน่วยงานของรัฐแจ้งผลการพิจารณาเป็นหนังสือไปยัง</a:t>
            </a:r>
          </a:p>
          <a:p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คู่สัญญาเมื่อพิจารณาคำร้องแล้วเสร็จภายใน 7 วันทำการ </a:t>
            </a:r>
          </a:p>
          <a:p>
            <a:r>
              <a:rPr lang="th-TH" sz="3000" b="1" dirty="0">
                <a:latin typeface="EucrosiaUPC" pitchFamily="18" charset="-34"/>
                <a:cs typeface="EucrosiaUPC" pitchFamily="18" charset="-34"/>
              </a:rPr>
              <a:t>นับถัดจากวันที่หัวหน้าหน่วยงานของรัฐเห็นชอบด้วยกับผลการพิจารณา</a:t>
            </a:r>
          </a:p>
          <a:p>
            <a:pPr marL="446088"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เมื่อหน่วยงานของรัฐมีหนังสือแจ้งผลการพิจารณาเป็นเช่นใดแล้ว หากคู่สัญญายังไม่พอใจ ในผลการพิจารณาก็ให้มีสิทธิฟ้องคดีต่อศาลเพื่อเรียกให้ชดใช้ค่าเสียหายตามสัญญาต่อไป </a:t>
            </a:r>
          </a:p>
        </p:txBody>
      </p:sp>
      <p:pic>
        <p:nvPicPr>
          <p:cNvPr id="6" name="Picture 5" descr="ส่งจดหมาย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563888" y="4221088"/>
            <a:ext cx="2086928" cy="21602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77072"/>
            <a:ext cx="1584176" cy="255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802732"/>
            <a:ext cx="1931552" cy="1642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2"/>
            <a:ext cx="1261613" cy="1780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539552" y="5517232"/>
            <a:ext cx="1872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หน่วยงานของรัฐ</a:t>
            </a:r>
          </a:p>
        </p:txBody>
      </p:sp>
      <p:sp>
        <p:nvSpPr>
          <p:cNvPr id="12" name="Striped Right Arrow 11"/>
          <p:cNvSpPr/>
          <p:nvPr/>
        </p:nvSpPr>
        <p:spPr>
          <a:xfrm>
            <a:off x="2411760" y="5157192"/>
            <a:ext cx="864096" cy="504056"/>
          </a:xfrm>
          <a:prstGeom prst="stripedRigh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Striped Right Arrow 12"/>
          <p:cNvSpPr/>
          <p:nvPr/>
        </p:nvSpPr>
        <p:spPr>
          <a:xfrm>
            <a:off x="5724128" y="5229200"/>
            <a:ext cx="864096" cy="504056"/>
          </a:xfrm>
          <a:prstGeom prst="stripedRightArrow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 50"/>
          <p:cNvSpPr>
            <a:spLocks noChangeArrowheads="1"/>
          </p:cNvSpPr>
          <p:nvPr/>
        </p:nvSpPr>
        <p:spPr bwMode="auto">
          <a:xfrm>
            <a:off x="7380312" y="5375595"/>
            <a:ext cx="1296144" cy="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</a:p>
        </p:txBody>
      </p:sp>
      <p:sp>
        <p:nvSpPr>
          <p:cNvPr id="14" name="Rectangle 50"/>
          <p:cNvSpPr>
            <a:spLocks noChangeArrowheads="1"/>
          </p:cNvSpPr>
          <p:nvPr/>
        </p:nvSpPr>
        <p:spPr bwMode="auto">
          <a:xfrm>
            <a:off x="2123728" y="4655515"/>
            <a:ext cx="1296144" cy="42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แจ้งผล</a:t>
            </a:r>
          </a:p>
        </p:txBody>
      </p:sp>
      <p:grpSp>
        <p:nvGrpSpPr>
          <p:cNvPr id="1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060848"/>
            <a:ext cx="4608512" cy="2227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51520" y="4005064"/>
            <a:ext cx="8568952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ข้าราชการ</a:t>
            </a: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ลูกจ้างประจำ</a:t>
            </a: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พนักงานราชการ </a:t>
            </a: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พนักงานมหาวิทยาลัย</a:t>
            </a:r>
          </a:p>
          <a:p>
            <a:pPr algn="ctr"/>
            <a:r>
              <a:rPr lang="th-TH" b="1" dirty="0">
                <a:solidFill>
                  <a:srgbClr val="8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พนักงานของรัฐ </a:t>
            </a:r>
            <a:r>
              <a:rPr lang="th-TH" b="1" dirty="0">
                <a:solidFill>
                  <a:srgbClr val="C0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หรือพนักงานของหน่วยงานของรัฐที่เรียกชื่ออย่างอื่น</a:t>
            </a:r>
            <a:endParaRPr lang="th-TH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ภายในของหน่วยงานของรัฐนั้น </a:t>
            </a:r>
          </a:p>
          <a:p>
            <a:pPr marL="457200" indent="-457200" algn="ctr">
              <a:buFont typeface="Wingdings" pitchFamily="2" charset="2"/>
              <a:buChar char="v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ในกรณีจำเป็นหรือเพื่อประโยชน์ในการพิจารณาวินิจฉัย</a:t>
            </a:r>
          </a:p>
          <a:p>
            <a:pPr marL="457200" indent="-457200" algn="ctr">
              <a:buFont typeface="Wingdings" pitchFamily="2" charset="2"/>
              <a:buChar char="v"/>
            </a:pP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จะแต่งตั้งบุคคลอื่นอีกไม่เกิน </a:t>
            </a:r>
            <a:r>
              <a:rPr lang="en-US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ร่วมเป็นกรรมการด้วยก็ได้ 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95536" y="908720"/>
            <a:ext cx="7416824" cy="136815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ให้หน่วยงานของรัฐ แต่งตั้งคณะกรรมการคณะหนึ่งเรียกว่า</a:t>
            </a: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“คณะกรรมการพิจารณาความเสียหาย” 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ประกอบด้วย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องค์ประกอบ “คณะกรรมการพิจารณาความเสียหาย”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188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508104" y="2348880"/>
            <a:ext cx="331236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ประธานกรรมการ </a:t>
            </a:r>
            <a:r>
              <a:rPr lang="en-US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</a:t>
            </a: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คน </a:t>
            </a:r>
          </a:p>
          <a:p>
            <a:pPr algn="ctr"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กรรมการอย่างน้อย 2 คน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โดยให้แต่งตั้งจาก</a:t>
            </a:r>
            <a:endParaRPr lang="th-TH" sz="30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grpSp>
        <p:nvGrpSpPr>
          <p:cNvPr id="11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7971382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1140" y="3284984"/>
            <a:ext cx="3263348" cy="2172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611560" y="980728"/>
            <a:ext cx="8208912" cy="48965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(1) ตรวจสอบรายละเอียดข้อเท็จจริงตามคำร้องของคู่สัญญา </a:t>
            </a:r>
          </a:p>
          <a:p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(2) ในกรณีจำเป็นจะเชิญคู่สัญญา หรือบุคคลที่เกี่ยวข้องในเรื่องนั้น </a:t>
            </a:r>
          </a:p>
          <a:p>
            <a:r>
              <a:rPr lang="th-TH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มาสอบถาม หรือ ให้ข้อเท็จจริงในส่วนที่เกี่ยวข้องได้</a:t>
            </a:r>
          </a:p>
          <a:p>
            <a:r>
              <a:rPr lang="th-TH" b="1" dirty="0">
                <a:solidFill>
                  <a:srgbClr val="CC0066"/>
                </a:solidFill>
                <a:latin typeface="EucrosiaUPC" pitchFamily="18" charset="-34"/>
                <a:cs typeface="EucrosiaUPC" pitchFamily="18" charset="-34"/>
              </a:rPr>
              <a:t>(3) พิจารณาค่าเสียหายและกำหนดวงเงินค่าเสียหายที่เกิดขึ้น (ถ้ามี) </a:t>
            </a:r>
          </a:p>
          <a:p>
            <a:pPr marL="442913" indent="-442913"/>
            <a:r>
              <a:rPr lang="th-TH" b="1" dirty="0">
                <a:latin typeface="EucrosiaUPC" pitchFamily="18" charset="-34"/>
                <a:cs typeface="EucrosiaUPC" pitchFamily="18" charset="-34"/>
              </a:rPr>
              <a:t>(4) จัดทำรายงานผลการพิจารณา ตาม (1) ถึง (3) พร้อมความเห็นเสนอหัวหน้าหน่วยงานของรัฐ 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ในกรณีที่คณะกรรมการพิจารณาความเสียหาย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มีความเห็นว่า หน่วยงานของรัฐต้องชดใช้ ค่าเสียหาย 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และมีวงเงินค่าเสียหายครั้งละเกิน 50,000 บาท 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ให้หน่วยงานของรัฐจัดทำรายงานความเห็น เสนอ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กระทรวงการคลังเพื่อพิจารณาให้ความเห็นชอบ</a:t>
            </a:r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155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หน้าที่ “คณะกรรมการพิจารณาความเสียหาย”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189 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5733256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ทั้งนี้ หลักเกณฑ์ วิธีการรายงาน ให้เป็นไปตามที่ กระทรวงการคลังกำหนด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8496407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419872" y="4077072"/>
            <a:ext cx="5472608" cy="24270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เว้นแต่ คู่สัญญาจะได้ยินยอมเสียค่าปรับให้โดยไม่มีเงื่อนไขใดๆ ทั้งสิ้น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ให้พิจารณาผ่อนปรนการบอกเลิกสัญญาได้เท่าที่จำเป็น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179512" y="1340768"/>
            <a:ext cx="8964488" cy="18722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" pitchFamily="2" charset="2"/>
              <a:buChar char="Ø"/>
            </a:pPr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นอกจากการบอกเลิกสัญญาหรือข้อตกลงตามมาตรา </a:t>
            </a:r>
            <a:r>
              <a:rPr lang="en-US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103</a:t>
            </a:r>
          </a:p>
          <a:p>
            <a:pPr algn="ctr"/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หากปรากฏว่า คู่สัญญาไม่สามารถปฏิบัติตามสัญญาหรือข้อตกลงได้</a:t>
            </a:r>
          </a:p>
          <a:p>
            <a:pPr algn="ctr"/>
            <a:r>
              <a:rPr lang="th-TH" sz="31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และจะต้องมีการปรับตามสัญญาหรือข้อตกลงนั้น </a:t>
            </a:r>
          </a:p>
          <a:p>
            <a:pPr algn="ctr">
              <a:buFont typeface="Wingdings" pitchFamily="2" charset="2"/>
              <a:buChar char="Ø"/>
            </a:pPr>
            <a:r>
              <a:rPr lang="th-TH" sz="31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หากจำนวนเงินค่าปรับ “จะเกินร้อยละสิบ” ของวงเงินค่าพัสดุหรือค่าจ้าง </a:t>
            </a:r>
            <a:endParaRPr lang="th-TH" sz="3100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3347864" y="3191730"/>
            <a:ext cx="5544616" cy="124538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พิจารณาดำเนินการบอกเลิกสัญญาหรือข้อตกลง 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156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99592" y="3429000"/>
            <a:ext cx="2232248" cy="216024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ให้หน่วยงานของรัฐ</a:t>
            </a:r>
          </a:p>
        </p:txBody>
      </p:sp>
      <p:sp>
        <p:nvSpPr>
          <p:cNvPr id="13" name="Oval 12"/>
          <p:cNvSpPr/>
          <p:nvPr/>
        </p:nvSpPr>
        <p:spPr>
          <a:xfrm>
            <a:off x="467544" y="3212976"/>
            <a:ext cx="2664296" cy="2592288"/>
          </a:xfrm>
          <a:prstGeom prst="ellipse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043608" y="3645024"/>
            <a:ext cx="2376264" cy="2287488"/>
          </a:xfrm>
          <a:prstGeom prst="ellipse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600" b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สี่เหลี่ยมผืนผ้า 5"/>
          <p:cNvSpPr/>
          <p:nvPr/>
        </p:nvSpPr>
        <p:spPr>
          <a:xfrm>
            <a:off x="251520" y="241838"/>
            <a:ext cx="8676456" cy="95263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การบอกเลิกสัญญากรณีค่าปรับจะเกิน</a:t>
            </a:r>
            <a:r>
              <a:rPr lang="en-US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10%</a:t>
            </a:r>
            <a:endParaRPr lang="th-TH" sz="36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6" name="คำบรรยายภาพแบบวงรี 3"/>
          <p:cNvSpPr/>
          <p:nvPr/>
        </p:nvSpPr>
        <p:spPr>
          <a:xfrm>
            <a:off x="7812360" y="476672"/>
            <a:ext cx="1071570" cy="1008112"/>
          </a:xfrm>
          <a:prstGeom prst="wedgeEllipseCallout">
            <a:avLst>
              <a:gd name="adj1" fmla="val -68623"/>
              <a:gd name="adj2" fmla="val -1700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183 </a:t>
            </a:r>
          </a:p>
        </p:txBody>
      </p:sp>
      <p:grpSp>
        <p:nvGrpSpPr>
          <p:cNvPr id="11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0" name="Straight Connector 1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Rectangle 2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2" name="Rectangle 2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9" name="Straight Connector 1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367142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8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4135988"/>
            <a:ext cx="8064896" cy="2245340"/>
          </a:xfrm>
          <a:prstGeom prst="rect">
            <a:avLst/>
          </a:prstGeo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157</a:t>
            </a:fld>
            <a:endParaRPr lang="th-TH"/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รูปภาพ 12" descr="ว83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422682"/>
            <a:ext cx="8136904" cy="3654390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611560" y="116632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ซ้อมความเข้าใจการบอกเลิกสัญญาหรือข้อตกลง ตามระเบียบฯ ข้อ 183</a:t>
            </a:r>
            <a:endParaRPr lang="th-TH" dirty="0"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158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0"/>
          <p:cNvSpPr/>
          <p:nvPr/>
        </p:nvSpPr>
        <p:spPr>
          <a:xfrm>
            <a:off x="395536" y="332656"/>
            <a:ext cx="8496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ซ้อมความเข้าใจการบอกเลิกสัญญาหรือข้อตกลง ตามระเบียบฯ ข้อ 183</a:t>
            </a:r>
            <a:endParaRPr lang="th-TH" sz="3000" dirty="0"/>
          </a:p>
        </p:txBody>
      </p:sp>
      <p:pic>
        <p:nvPicPr>
          <p:cNvPr id="12" name="รูปภาพ 11" descr="ว83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269" y="1052736"/>
            <a:ext cx="8475203" cy="5003336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159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0"/>
          <p:cNvSpPr/>
          <p:nvPr/>
        </p:nvSpPr>
        <p:spPr>
          <a:xfrm>
            <a:off x="395536" y="332656"/>
            <a:ext cx="84969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ซ้อมความเข้าใจการบอกเลิกสัญญาหรือข้อตกลง ตามระเบียบฯ ข้อ 183</a:t>
            </a:r>
            <a:endParaRPr lang="th-TH" sz="3000" dirty="0"/>
          </a:p>
        </p:txBody>
      </p:sp>
      <p:pic>
        <p:nvPicPr>
          <p:cNvPr id="12" name="รูปภาพ 11" descr="ว83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8424936" cy="3678942"/>
          </a:xfrm>
          <a:prstGeom prst="rect">
            <a:avLst/>
          </a:prstGeom>
        </p:spPr>
      </p:pic>
      <p:pic>
        <p:nvPicPr>
          <p:cNvPr id="13" name="Picture 3" descr="ยื่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502035">
            <a:off x="5456008" y="4768397"/>
            <a:ext cx="1849816" cy="123108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ว1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0"/>
            <a:ext cx="6552728" cy="6453336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79512" y="116632"/>
            <a:ext cx="1944216" cy="6264696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แนวทางปฏิบัติเกี่ยวกับ</a:t>
            </a:r>
          </a:p>
          <a:p>
            <a:pPr algn="ctr">
              <a:lnSpc>
                <a:spcPct val="150000"/>
              </a:lnSpc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การใช้สิทธิ</a:t>
            </a:r>
          </a:p>
          <a:p>
            <a:pPr algn="ctr">
              <a:lnSpc>
                <a:spcPct val="150000"/>
              </a:lnSpc>
            </a:pPr>
            <a:r>
              <a:rPr 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ตามสัญญาจ้าง กรณีมีการโอนสิทธิเรียกร้อง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สี่เหลี่ยมมุมมน 51"/>
          <p:cNvSpPr/>
          <p:nvPr/>
        </p:nvSpPr>
        <p:spPr>
          <a:xfrm>
            <a:off x="179512" y="4941168"/>
            <a:ext cx="8784976" cy="1440160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Font typeface="Wingdings" pitchFamily="2" charset="2"/>
              <a:buChar char="§"/>
            </a:pPr>
            <a:r>
              <a:rPr lang="th-TH" sz="1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วันครบกำหนดตรงกับวันหยุดราชการ ให้นับวันทำการถัดไปเป็นวันครบกำหนด ตามนัย ป.</a:t>
            </a:r>
            <a:r>
              <a:rPr lang="th-TH" sz="1800" b="1" dirty="0" err="1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พ.พ.</a:t>
            </a:r>
            <a:r>
              <a:rPr lang="th-TH" sz="1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มาตรา 193/8</a:t>
            </a:r>
          </a:p>
          <a:p>
            <a:pPr algn="l">
              <a:buFont typeface="Wingdings" pitchFamily="2" charset="2"/>
              <a:buChar char="§"/>
            </a:pPr>
            <a:r>
              <a:rPr lang="th-TH" sz="1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การคำนวณค่าปรับ ให้นับถัดจากวันครบกำหนดสัญญาไปจนถึงวันที่ส่งมอบพัสดุครบถ้วนถูกต้อง โดยหักระยะเวลาที่คณะกรรมการตรวจรับพัสดุใช้ในการตรวจรับออกด้วย</a:t>
            </a:r>
          </a:p>
          <a:p>
            <a:pPr algn="l">
              <a:buFont typeface="Wingdings" pitchFamily="2" charset="2"/>
              <a:buChar char="§"/>
            </a:pP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หากมีการส่งมอบหลายครั้ง การคำนวณค่าปรับ ให้นำระยะเวลาที่ใช้ในการตรวจรับครั้งก่อนๆ (นับถัดจากวันได้รับหนังสือส่งมอบงาน – วันที่คู่สัญญาได้รับหนังสือแจ้งว่างานไม่ถูกต้อง) หักออกด้วย</a:t>
            </a:r>
          </a:p>
        </p:txBody>
      </p:sp>
      <p:grpSp>
        <p:nvGrpSpPr>
          <p:cNvPr id="2" name="Group 5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74" name="Straight Connector 7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Rectangle 7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3" name="Straight Connector 7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Oval 5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5" name="สี่เหลี่ยมมุมมน 44"/>
          <p:cNvSpPr/>
          <p:nvPr/>
        </p:nvSpPr>
        <p:spPr>
          <a:xfrm>
            <a:off x="467544" y="304800"/>
            <a:ext cx="3960440" cy="9906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 การพิจารณา</a:t>
            </a:r>
          </a:p>
          <a:p>
            <a:pPr algn="ctr"/>
            <a:r>
              <a:rPr lang="th-TH" b="1" dirty="0">
                <a:latin typeface="EucrosiaUPC" pitchFamily="18" charset="-34"/>
                <a:cs typeface="EucrosiaUPC" pitchFamily="18" charset="-34"/>
              </a:rPr>
              <a:t>ตาม พ.ร.บ. และ ระเบียบฯ 2560 </a:t>
            </a:r>
          </a:p>
        </p:txBody>
      </p:sp>
      <p:sp>
        <p:nvSpPr>
          <p:cNvPr id="46" name="ลูกศรลง 45"/>
          <p:cNvSpPr/>
          <p:nvPr/>
        </p:nvSpPr>
        <p:spPr>
          <a:xfrm>
            <a:off x="4495800" y="620688"/>
            <a:ext cx="1371600" cy="1143000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8" name="ลูกศรลง 37"/>
          <p:cNvSpPr/>
          <p:nvPr/>
        </p:nvSpPr>
        <p:spPr>
          <a:xfrm>
            <a:off x="6019800" y="620688"/>
            <a:ext cx="1295400" cy="1143000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0" name="ลูกศรลง 39"/>
          <p:cNvSpPr/>
          <p:nvPr/>
        </p:nvSpPr>
        <p:spPr>
          <a:xfrm>
            <a:off x="7467600" y="620688"/>
            <a:ext cx="1295400" cy="1143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99FF"/>
          </a:solidFill>
          <a:ln>
            <a:solidFill>
              <a:srgbClr val="99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3" name="ลูกศรเชื่อมต่อแบบตรง 42"/>
          <p:cNvCxnSpPr/>
          <p:nvPr/>
        </p:nvCxnSpPr>
        <p:spPr>
          <a:xfrm>
            <a:off x="3531840" y="2635324"/>
            <a:ext cx="2984376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6" name="Group 43"/>
          <p:cNvGrpSpPr/>
          <p:nvPr/>
        </p:nvGrpSpPr>
        <p:grpSpPr>
          <a:xfrm>
            <a:off x="457200" y="1556792"/>
            <a:ext cx="8610600" cy="1981200"/>
            <a:chOff x="457200" y="1752600"/>
            <a:chExt cx="8610600" cy="1981200"/>
          </a:xfrm>
        </p:grpSpPr>
        <p:cxnSp>
          <p:nvCxnSpPr>
            <p:cNvPr id="81" name="ตัวเชื่อมต่อตรง 80"/>
            <p:cNvCxnSpPr/>
            <p:nvPr/>
          </p:nvCxnSpPr>
          <p:spPr>
            <a:xfrm>
              <a:off x="609600" y="3581400"/>
              <a:ext cx="8153400" cy="1588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ตัวเชื่อมต่อตรง 14"/>
            <p:cNvCxnSpPr/>
            <p:nvPr/>
          </p:nvCxnSpPr>
          <p:spPr>
            <a:xfrm>
              <a:off x="609600" y="2286000"/>
              <a:ext cx="8229600" cy="15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สี่เหลี่ยมมุมมน 15"/>
            <p:cNvSpPr/>
            <p:nvPr/>
          </p:nvSpPr>
          <p:spPr>
            <a:xfrm>
              <a:off x="457200" y="1752600"/>
              <a:ext cx="914400" cy="3048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ลงนาม</a:t>
              </a:r>
            </a:p>
          </p:txBody>
        </p:sp>
        <p:sp>
          <p:nvSpPr>
            <p:cNvPr id="17" name="สี่เหลี่ยมมุมมน 16"/>
            <p:cNvSpPr/>
            <p:nvPr/>
          </p:nvSpPr>
          <p:spPr>
            <a:xfrm>
              <a:off x="2743200" y="1752600"/>
              <a:ext cx="1447800" cy="3048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ครบกำหนด</a:t>
              </a:r>
            </a:p>
          </p:txBody>
        </p:sp>
        <p:sp>
          <p:nvSpPr>
            <p:cNvPr id="18" name="วงรี 17"/>
            <p:cNvSpPr/>
            <p:nvPr/>
          </p:nvSpPr>
          <p:spPr>
            <a:xfrm>
              <a:off x="3429000" y="22098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b="1"/>
            </a:p>
          </p:txBody>
        </p:sp>
        <p:sp>
          <p:nvSpPr>
            <p:cNvPr id="21" name="วงรี 20"/>
            <p:cNvSpPr/>
            <p:nvPr/>
          </p:nvSpPr>
          <p:spPr>
            <a:xfrm>
              <a:off x="457200" y="2209800"/>
              <a:ext cx="152400" cy="152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b="1"/>
            </a:p>
          </p:txBody>
        </p:sp>
        <p:cxnSp>
          <p:nvCxnSpPr>
            <p:cNvPr id="47" name="ลูกศรเชื่อมต่อแบบตรง 46"/>
            <p:cNvCxnSpPr/>
            <p:nvPr/>
          </p:nvCxnSpPr>
          <p:spPr>
            <a:xfrm>
              <a:off x="6858000" y="2819400"/>
              <a:ext cx="1905000" cy="1588"/>
            </a:xfrm>
            <a:prstGeom prst="straightConnector1">
              <a:avLst/>
            </a:prstGeom>
            <a:ln>
              <a:prstDash val="sysDot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1" name="สี่เหลี่ยมมุมมน 50"/>
            <p:cNvSpPr/>
            <p:nvPr/>
          </p:nvSpPr>
          <p:spPr>
            <a:xfrm>
              <a:off x="3581400" y="3048000"/>
              <a:ext cx="3124200" cy="152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1 </a:t>
              </a:r>
              <a:r>
                <a:rPr lang="en-US" sz="2000" b="1" dirty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% 2 % 3% 4% 5% 6% 7% 8% 9%… </a:t>
              </a:r>
              <a:endParaRPr lang="th-TH" sz="2000" b="1" dirty="0">
                <a:solidFill>
                  <a:srgbClr val="0000FF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4" name="สี่เหลี่ยมมุมมน 53"/>
            <p:cNvSpPr/>
            <p:nvPr/>
          </p:nvSpPr>
          <p:spPr>
            <a:xfrm>
              <a:off x="6553200" y="2924944"/>
              <a:ext cx="533400" cy="38100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10%</a:t>
              </a:r>
              <a:endParaRPr lang="th-TH" sz="1800" b="1" dirty="0">
                <a:solidFill>
                  <a:srgbClr val="FF0000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56" name="สี่เหลี่ยมมุมมน 55"/>
            <p:cNvSpPr/>
            <p:nvPr/>
          </p:nvSpPr>
          <p:spPr>
            <a:xfrm>
              <a:off x="39624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</a:p>
          </p:txBody>
        </p:sp>
        <p:sp>
          <p:nvSpPr>
            <p:cNvPr id="57" name="สี่เหลี่ยมมุมมน 56"/>
            <p:cNvSpPr/>
            <p:nvPr/>
          </p:nvSpPr>
          <p:spPr>
            <a:xfrm>
              <a:off x="64008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</a:p>
          </p:txBody>
        </p:sp>
        <p:sp>
          <p:nvSpPr>
            <p:cNvPr id="58" name="สี่เหลี่ยมมุมมน 57"/>
            <p:cNvSpPr/>
            <p:nvPr/>
          </p:nvSpPr>
          <p:spPr>
            <a:xfrm>
              <a:off x="75438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</a:p>
          </p:txBody>
        </p:sp>
        <p:sp>
          <p:nvSpPr>
            <p:cNvPr id="59" name="คำบรรยายภาพแบบสี่เหลี่ยมมุมมน 58"/>
            <p:cNvSpPr/>
            <p:nvPr/>
          </p:nvSpPr>
          <p:spPr>
            <a:xfrm>
              <a:off x="1295400" y="2438400"/>
              <a:ext cx="1828800" cy="762000"/>
            </a:xfrm>
            <a:prstGeom prst="wedgeRoundRectCallout">
              <a:avLst>
                <a:gd name="adj1" fmla="val 64709"/>
                <a:gd name="adj2" fmla="val -59668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rgbClr val="C00000"/>
                  </a:solidFill>
                  <a:latin typeface="BrowalliaUPC" pitchFamily="34" charset="-34"/>
                  <a:cs typeface="BrowalliaUPC" pitchFamily="34" charset="-34"/>
                </a:rPr>
                <a:t>แจ้งการเรียกค่าปรับ</a:t>
              </a:r>
            </a:p>
            <a:p>
              <a:pPr algn="ctr"/>
              <a:r>
                <a:rPr lang="th-TH" sz="2000" b="1" dirty="0">
                  <a:solidFill>
                    <a:srgbClr val="C00000"/>
                  </a:solidFill>
                  <a:latin typeface="BrowalliaUPC" pitchFamily="34" charset="-34"/>
                  <a:cs typeface="BrowalliaUPC" pitchFamily="34" charset="-34"/>
                </a:rPr>
                <a:t>(ข้อ 181)</a:t>
              </a:r>
            </a:p>
          </p:txBody>
        </p:sp>
        <p:sp>
          <p:nvSpPr>
            <p:cNvPr id="61" name="สี่เหลี่ยมมุมมน 60"/>
            <p:cNvSpPr/>
            <p:nvPr/>
          </p:nvSpPr>
          <p:spPr>
            <a:xfrm>
              <a:off x="5181600" y="2438400"/>
              <a:ext cx="8382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>
                  <a:solidFill>
                    <a:srgbClr val="FF0000"/>
                  </a:solidFill>
                  <a:latin typeface="BrowalliaUPC" pitchFamily="34" charset="-34"/>
                  <a:cs typeface="BrowalliaUPC" pitchFamily="34" charset="-34"/>
                </a:rPr>
                <a:t>ค่าปรับ</a:t>
              </a:r>
            </a:p>
          </p:txBody>
        </p:sp>
        <p:sp>
          <p:nvSpPr>
            <p:cNvPr id="62" name="สี่เหลี่ยมมุมมน 61"/>
            <p:cNvSpPr/>
            <p:nvPr/>
          </p:nvSpPr>
          <p:spPr>
            <a:xfrm>
              <a:off x="7086600" y="3048000"/>
              <a:ext cx="1981200" cy="1524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11 </a:t>
              </a:r>
              <a:r>
                <a:rPr lang="en-US" sz="2000" b="1" dirty="0">
                  <a:solidFill>
                    <a:srgbClr val="0000FF"/>
                  </a:solidFill>
                  <a:latin typeface="BrowalliaUPC" pitchFamily="34" charset="-34"/>
                  <a:cs typeface="BrowalliaUPC" pitchFamily="34" charset="-34"/>
                </a:rPr>
                <a:t>% 12 % 13% 14%…</a:t>
              </a:r>
              <a:endParaRPr lang="th-TH" sz="2000" b="1" dirty="0">
                <a:solidFill>
                  <a:srgbClr val="0000FF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3" name="วงรี 62"/>
            <p:cNvSpPr/>
            <p:nvPr/>
          </p:nvSpPr>
          <p:spPr>
            <a:xfrm>
              <a:off x="10668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4" name="วงรี 63"/>
            <p:cNvSpPr/>
            <p:nvPr/>
          </p:nvSpPr>
          <p:spPr>
            <a:xfrm>
              <a:off x="82296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5" name="วงรี 64"/>
            <p:cNvSpPr/>
            <p:nvPr/>
          </p:nvSpPr>
          <p:spPr>
            <a:xfrm>
              <a:off x="74676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6" name="วงรี 65"/>
            <p:cNvSpPr/>
            <p:nvPr/>
          </p:nvSpPr>
          <p:spPr>
            <a:xfrm>
              <a:off x="6705600" y="3429000"/>
              <a:ext cx="304800" cy="304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C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7" name="วงรี 66"/>
            <p:cNvSpPr/>
            <p:nvPr/>
          </p:nvSpPr>
          <p:spPr>
            <a:xfrm>
              <a:off x="57912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8" name="วงรี 67"/>
            <p:cNvSpPr/>
            <p:nvPr/>
          </p:nvSpPr>
          <p:spPr>
            <a:xfrm>
              <a:off x="4953000" y="3429000"/>
              <a:ext cx="304800" cy="304800"/>
            </a:xfrm>
            <a:prstGeom prst="ellipse">
              <a:avLst/>
            </a:prstGeom>
            <a:solidFill>
              <a:srgbClr val="FF99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B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69" name="วงรี 68"/>
            <p:cNvSpPr/>
            <p:nvPr/>
          </p:nvSpPr>
          <p:spPr>
            <a:xfrm>
              <a:off x="41910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70" name="วงรี 69"/>
            <p:cNvSpPr/>
            <p:nvPr/>
          </p:nvSpPr>
          <p:spPr>
            <a:xfrm>
              <a:off x="22098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  <p:sp>
          <p:nvSpPr>
            <p:cNvPr id="71" name="วงรี 70"/>
            <p:cNvSpPr/>
            <p:nvPr/>
          </p:nvSpPr>
          <p:spPr>
            <a:xfrm>
              <a:off x="3352800" y="3429000"/>
              <a:ext cx="304800" cy="304800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BrowalliaUPC" pitchFamily="34" charset="-34"/>
                  <a:cs typeface="BrowalliaUPC" pitchFamily="34" charset="-34"/>
                </a:rPr>
                <a:t>A</a:t>
              </a:r>
              <a:endParaRPr lang="th-TH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endParaRPr>
            </a:p>
          </p:txBody>
        </p:sp>
      </p:grpSp>
      <p:sp>
        <p:nvSpPr>
          <p:cNvPr id="76" name="สี่เหลี่ยมมุมมน 75"/>
          <p:cNvSpPr/>
          <p:nvPr/>
        </p:nvSpPr>
        <p:spPr>
          <a:xfrm>
            <a:off x="144016" y="3573016"/>
            <a:ext cx="8964488" cy="1447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คือ  </a:t>
            </a:r>
            <a:r>
              <a:rPr lang="th-TH" sz="19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พ.ร.บ. มาตรา 103 </a:t>
            </a:r>
            <a:r>
              <a:rPr lang="th-TH" sz="1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การบอกเลิกสัญญาหรือการตกลงเลิกสัญญา ซึ่งเป็นดุลยพินิจของหัวหน้าหน่วยงานของรัฐ</a:t>
            </a:r>
          </a:p>
          <a:p>
            <a:pPr algn="l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คือ  ข้อเท็จจริงกรณีส่งมอบหลังครบกำหนด ซึ่งจะมีค่าปรับเกิดขึ้น โดยคิดตั้งแต่วันถัดจากวันครบกำหนด  </a:t>
            </a:r>
          </a:p>
          <a:p>
            <a:pPr algn="l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สัญญาเป็นต้นไป จนถึงวันที่ส่งมอบถูกต้อง และให้บอก</a:t>
            </a:r>
            <a:r>
              <a:rPr lang="th-TH" sz="2000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สงวนสิทธิ์การเรียกค่าปรับ </a:t>
            </a:r>
            <a:r>
              <a:rPr lang="th-TH" sz="2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(ระเบียบฯ ข้อ 181)</a:t>
            </a:r>
          </a:p>
          <a:p>
            <a:pPr algn="l"/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คือ  </a:t>
            </a:r>
            <a:r>
              <a:rPr lang="th-TH" sz="20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ระเบียบฯ ข้อ 183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เมื่อค่าปรับใกล้จะครบ 10</a:t>
            </a:r>
            <a:r>
              <a:rPr lang="en-US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%  </a:t>
            </a:r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ต้องดำเนินการตามระเบียบฯ ข้อ 183</a:t>
            </a:r>
          </a:p>
        </p:txBody>
      </p:sp>
      <p:sp>
        <p:nvSpPr>
          <p:cNvPr id="77" name="วงรี 76"/>
          <p:cNvSpPr/>
          <p:nvPr/>
        </p:nvSpPr>
        <p:spPr>
          <a:xfrm>
            <a:off x="306760" y="3645024"/>
            <a:ext cx="304800" cy="3048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A</a:t>
            </a:r>
            <a:endParaRPr lang="th-TH" b="1" dirty="0">
              <a:solidFill>
                <a:schemeClr val="tx1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78" name="วงรี 77"/>
          <p:cNvSpPr/>
          <p:nvPr/>
        </p:nvSpPr>
        <p:spPr>
          <a:xfrm>
            <a:off x="306760" y="4005064"/>
            <a:ext cx="304800" cy="304800"/>
          </a:xfrm>
          <a:prstGeom prst="ellipse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B</a:t>
            </a:r>
            <a:endParaRPr lang="th-TH" b="1" dirty="0">
              <a:solidFill>
                <a:schemeClr val="tx1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79" name="วงรี 78"/>
          <p:cNvSpPr/>
          <p:nvPr/>
        </p:nvSpPr>
        <p:spPr>
          <a:xfrm>
            <a:off x="306760" y="4592960"/>
            <a:ext cx="304800" cy="3048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BrowalliaUPC" pitchFamily="34" charset="-34"/>
                <a:cs typeface="BrowalliaUPC" pitchFamily="34" charset="-34"/>
              </a:rPr>
              <a:t>C</a:t>
            </a:r>
            <a:endParaRPr lang="th-TH" b="1" dirty="0">
              <a:solidFill>
                <a:schemeClr val="tx1"/>
              </a:solidFill>
              <a:latin typeface="BrowalliaUPC" pitchFamily="34" charset="-34"/>
              <a:cs typeface="BrowalliaUPC" pitchFamily="34" charset="-34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/>
          </a:p>
        </p:txBody>
      </p:sp>
      <p:sp>
        <p:nvSpPr>
          <p:cNvPr id="39" name="สี่เหลี่ยมมุมมน 15"/>
          <p:cNvSpPr/>
          <p:nvPr/>
        </p:nvSpPr>
        <p:spPr>
          <a:xfrm>
            <a:off x="4644008" y="864568"/>
            <a:ext cx="1152128" cy="5208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มาตรา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103</a:t>
            </a:r>
          </a:p>
        </p:txBody>
      </p:sp>
      <p:sp>
        <p:nvSpPr>
          <p:cNvPr id="41" name="สี่เหลี่ยมมุมมน 15"/>
          <p:cNvSpPr/>
          <p:nvPr/>
        </p:nvSpPr>
        <p:spPr>
          <a:xfrm>
            <a:off x="6084168" y="919808"/>
            <a:ext cx="1152128" cy="5208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ข้อ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181</a:t>
            </a:r>
          </a:p>
        </p:txBody>
      </p:sp>
      <p:sp>
        <p:nvSpPr>
          <p:cNvPr id="42" name="สี่เหลี่ยมมุมมน 15"/>
          <p:cNvSpPr/>
          <p:nvPr/>
        </p:nvSpPr>
        <p:spPr>
          <a:xfrm>
            <a:off x="7524328" y="936576"/>
            <a:ext cx="1152128" cy="5208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ข้อ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183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788024" y="188640"/>
            <a:ext cx="8467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พ.ร.บ.</a:t>
            </a:r>
            <a:endParaRPr lang="th-TH" dirty="0"/>
          </a:p>
        </p:txBody>
      </p:sp>
      <p:sp>
        <p:nvSpPr>
          <p:cNvPr id="49" name="Rectangle 48"/>
          <p:cNvSpPr/>
          <p:nvPr/>
        </p:nvSpPr>
        <p:spPr>
          <a:xfrm>
            <a:off x="6153948" y="200253"/>
            <a:ext cx="10823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endParaRPr lang="th-TH" sz="2600" dirty="0"/>
          </a:p>
        </p:txBody>
      </p:sp>
      <p:sp>
        <p:nvSpPr>
          <p:cNvPr id="50" name="Rectangle 49"/>
          <p:cNvSpPr/>
          <p:nvPr/>
        </p:nvSpPr>
        <p:spPr>
          <a:xfrm>
            <a:off x="7594108" y="188640"/>
            <a:ext cx="108234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ระเบียบฯ</a:t>
            </a:r>
            <a:endParaRPr lang="th-TH" sz="2600" dirty="0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5EA1B-9C69-4B2D-9DE8-5AE19BBE57E9}" type="slidenum">
              <a:rPr lang="en-US" b="1" smtClean="0"/>
              <a:pPr>
                <a:defRPr/>
              </a:pPr>
              <a:t>160</a:t>
            </a:fld>
            <a:endParaRPr lang="th-TH" b="1" dirty="0"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56" name="Straight Connector 5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9" name="Rectangle 5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60" name="Rectangle 5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51" name="Straight Connector 5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Oval 4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58" name="Picture 57" descr="เครื่องคิดเลข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99592" y="3717032"/>
            <a:ext cx="1224136" cy="1180588"/>
          </a:xfrm>
          <a:prstGeom prst="rect">
            <a:avLst/>
          </a:prstGeom>
        </p:spPr>
      </p:pic>
      <p:pic>
        <p:nvPicPr>
          <p:cNvPr id="57" name="Picture 56" descr="เงิน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2320" y="3717032"/>
            <a:ext cx="1438646" cy="1104312"/>
          </a:xfrm>
          <a:prstGeom prst="rect">
            <a:avLst/>
          </a:prstGeom>
        </p:spPr>
      </p:pic>
      <p:cxnSp>
        <p:nvCxnSpPr>
          <p:cNvPr id="31" name="ตัวเชื่อมต่อตรง 30"/>
          <p:cNvCxnSpPr/>
          <p:nvPr/>
        </p:nvCxnSpPr>
        <p:spPr>
          <a:xfrm rot="5400000">
            <a:off x="1904206" y="2818606"/>
            <a:ext cx="32004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35EA1B-9C69-4B2D-9DE8-5AE19BBE57E9}" type="slidenum">
              <a:rPr lang="en-US" b="1" smtClean="0">
                <a:latin typeface="EucrosiaUPC" pitchFamily="18" charset="-34"/>
                <a:cs typeface="EucrosiaUPC" pitchFamily="18" charset="-34"/>
              </a:rPr>
              <a:pPr>
                <a:defRPr/>
              </a:pPr>
              <a:t>161</a:t>
            </a:fld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" name="ตัวเชื่อมต่อตรง 4"/>
          <p:cNvCxnSpPr/>
          <p:nvPr/>
        </p:nvCxnSpPr>
        <p:spPr>
          <a:xfrm>
            <a:off x="609600" y="1828800"/>
            <a:ext cx="8229600" cy="1588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สี่เหลี่ยมมุมมน 5"/>
          <p:cNvSpPr/>
          <p:nvPr/>
        </p:nvSpPr>
        <p:spPr>
          <a:xfrm>
            <a:off x="457200" y="1295400"/>
            <a:ext cx="914400" cy="304800"/>
          </a:xfrm>
          <a:prstGeom prst="round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ลงนาม</a:t>
            </a: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43200" y="1295400"/>
            <a:ext cx="1447800" cy="304800"/>
          </a:xfrm>
          <a:prstGeom prst="round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ครบกำหนด</a:t>
            </a:r>
          </a:p>
        </p:txBody>
      </p:sp>
      <p:sp>
        <p:nvSpPr>
          <p:cNvPr id="8" name="วงรี 7"/>
          <p:cNvSpPr/>
          <p:nvPr/>
        </p:nvSpPr>
        <p:spPr>
          <a:xfrm>
            <a:off x="3429000" y="1752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วงรี 8"/>
          <p:cNvSpPr/>
          <p:nvPr/>
        </p:nvSpPr>
        <p:spPr>
          <a:xfrm>
            <a:off x="457200" y="1752600"/>
            <a:ext cx="152400" cy="1524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" name="สี่เหลี่ยมมุมมน 9"/>
          <p:cNvSpPr/>
          <p:nvPr/>
        </p:nvSpPr>
        <p:spPr>
          <a:xfrm>
            <a:off x="457200" y="2057400"/>
            <a:ext cx="8382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</a:p>
        </p:txBody>
      </p:sp>
      <p:sp>
        <p:nvSpPr>
          <p:cNvPr id="11" name="สี่เหลี่ยมมุมมน 10"/>
          <p:cNvSpPr/>
          <p:nvPr/>
        </p:nvSpPr>
        <p:spPr>
          <a:xfrm>
            <a:off x="2940968" y="2286000"/>
            <a:ext cx="1270992" cy="2068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31 ต.ค.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(วันเสาร์)</a:t>
            </a:r>
          </a:p>
        </p:txBody>
      </p:sp>
      <p:cxnSp>
        <p:nvCxnSpPr>
          <p:cNvPr id="13" name="ตัวเชื่อมต่อตรง 12"/>
          <p:cNvCxnSpPr/>
          <p:nvPr/>
        </p:nvCxnSpPr>
        <p:spPr>
          <a:xfrm rot="5400000">
            <a:off x="1257300" y="2324100"/>
            <a:ext cx="23622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ตัวเชื่อมต่อตรง 13"/>
          <p:cNvCxnSpPr/>
          <p:nvPr/>
        </p:nvCxnSpPr>
        <p:spPr>
          <a:xfrm rot="5400000">
            <a:off x="5219700" y="2781300"/>
            <a:ext cx="32766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ตัวเชื่อมต่อตรง 14"/>
          <p:cNvCxnSpPr/>
          <p:nvPr/>
        </p:nvCxnSpPr>
        <p:spPr>
          <a:xfrm rot="5400000">
            <a:off x="4304506" y="2323306"/>
            <a:ext cx="23622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ตัวเชื่อมต่อตรง 15"/>
          <p:cNvCxnSpPr/>
          <p:nvPr/>
        </p:nvCxnSpPr>
        <p:spPr>
          <a:xfrm rot="5400000">
            <a:off x="7352506" y="2323306"/>
            <a:ext cx="2362200" cy="1588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7" name="สี่เหลี่ยมมุมมน 16"/>
          <p:cNvSpPr/>
          <p:nvPr/>
        </p:nvSpPr>
        <p:spPr>
          <a:xfrm>
            <a:off x="1927920" y="609600"/>
            <a:ext cx="1131912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ส่ง 1</a:t>
            </a:r>
          </a:p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20 ต.ค.</a:t>
            </a:r>
          </a:p>
        </p:txBody>
      </p:sp>
      <p:sp>
        <p:nvSpPr>
          <p:cNvPr id="18" name="สี่เหลี่ยมมุมมน 17"/>
          <p:cNvSpPr/>
          <p:nvPr/>
        </p:nvSpPr>
        <p:spPr>
          <a:xfrm>
            <a:off x="6228184" y="609600"/>
            <a:ext cx="1087016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ส่ง 2</a:t>
            </a:r>
          </a:p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20 ธ.ค.</a:t>
            </a: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4800600" y="609600"/>
            <a:ext cx="12954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แจ้งผล</a:t>
            </a:r>
          </a:p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16 พ.ย.</a:t>
            </a: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7669088" y="620688"/>
            <a:ext cx="12954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แจ้งผล 2</a:t>
            </a:r>
          </a:p>
          <a:p>
            <a:pPr algn="ctr"/>
            <a:r>
              <a:rPr lang="th-TH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28 ธ.ค.</a:t>
            </a:r>
          </a:p>
        </p:txBody>
      </p:sp>
      <p:cxnSp>
        <p:nvCxnSpPr>
          <p:cNvPr id="22" name="ลูกศรเชื่อมต่อแบบตรง 21"/>
          <p:cNvCxnSpPr/>
          <p:nvPr/>
        </p:nvCxnSpPr>
        <p:spPr>
          <a:xfrm>
            <a:off x="2438400" y="3581400"/>
            <a:ext cx="3048000" cy="1588"/>
          </a:xfrm>
          <a:prstGeom prst="straightConnector1">
            <a:avLst/>
          </a:prstGeom>
          <a:ln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>
          <a:xfrm rot="10800000">
            <a:off x="6858000" y="3581400"/>
            <a:ext cx="1600200" cy="15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สี่เหลี่ยมมุมมน 24"/>
          <p:cNvSpPr/>
          <p:nvPr/>
        </p:nvSpPr>
        <p:spPr>
          <a:xfrm>
            <a:off x="2895600" y="3200400"/>
            <a:ext cx="2286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ผล </a:t>
            </a:r>
            <a:r>
              <a:rPr lang="en-US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งานไม่ถูกต้อง</a:t>
            </a:r>
          </a:p>
        </p:txBody>
      </p:sp>
      <p:sp>
        <p:nvSpPr>
          <p:cNvPr id="26" name="สี่เหลี่ยมมุมมน 25"/>
          <p:cNvSpPr/>
          <p:nvPr/>
        </p:nvSpPr>
        <p:spPr>
          <a:xfrm>
            <a:off x="6553200" y="3200400"/>
            <a:ext cx="22860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ผล </a:t>
            </a:r>
            <a:r>
              <a:rPr lang="en-US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:</a:t>
            </a:r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งานถูกต้อง</a:t>
            </a:r>
          </a:p>
        </p:txBody>
      </p:sp>
      <p:sp>
        <p:nvSpPr>
          <p:cNvPr id="27" name="สี่เหลี่ยมมุมมน 26"/>
          <p:cNvSpPr/>
          <p:nvPr/>
        </p:nvSpPr>
        <p:spPr>
          <a:xfrm>
            <a:off x="6056312" y="2852936"/>
            <a:ext cx="31242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มีผลย้อนหลังไปถึงวันที่ส่งมอบ</a:t>
            </a:r>
          </a:p>
        </p:txBody>
      </p:sp>
      <p:cxnSp>
        <p:nvCxnSpPr>
          <p:cNvPr id="29" name="ลูกศรเชื่อมต่อแบบตรง 28"/>
          <p:cNvCxnSpPr/>
          <p:nvPr/>
        </p:nvCxnSpPr>
        <p:spPr>
          <a:xfrm>
            <a:off x="3505200" y="4419600"/>
            <a:ext cx="3352800" cy="1588"/>
          </a:xfrm>
          <a:prstGeom prst="straightConnector1">
            <a:avLst/>
          </a:prstGeom>
          <a:ln>
            <a:prstDash val="sysDot"/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สี่เหลี่ยมผืนผ้า 38"/>
          <p:cNvSpPr/>
          <p:nvPr/>
        </p:nvSpPr>
        <p:spPr>
          <a:xfrm>
            <a:off x="304800" y="4648200"/>
            <a:ext cx="6139408" cy="1676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ระยะเวลาที่เกิดปรับ (3 พ.ย. – 20 ธ.ค.)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=    X 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</a:t>
            </a:r>
          </a:p>
          <a:p>
            <a:r>
              <a:rPr lang="th-TH" b="1" u="sng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หัก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ระยะเวลาตรวจรับ (21 ต.ค. – 16 พ.ย.)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=    Y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วัน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จำนวนวันที่นำไปคำนวณค่าปรับ                 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=    Z  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</a:t>
            </a:r>
          </a:p>
        </p:txBody>
      </p:sp>
      <p:sp>
        <p:nvSpPr>
          <p:cNvPr id="40" name="สี่เหลี่ยมมุมมน 39"/>
          <p:cNvSpPr/>
          <p:nvPr/>
        </p:nvSpPr>
        <p:spPr>
          <a:xfrm>
            <a:off x="3429000" y="3657600"/>
            <a:ext cx="838200" cy="304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Y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1" name="สี่เหลี่ยมมุมมน 40"/>
          <p:cNvSpPr/>
          <p:nvPr/>
        </p:nvSpPr>
        <p:spPr>
          <a:xfrm>
            <a:off x="4724400" y="4114800"/>
            <a:ext cx="838200" cy="228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X</a:t>
            </a: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2" name="สี่เหลี่ยมมุมมน 41"/>
          <p:cNvSpPr/>
          <p:nvPr/>
        </p:nvSpPr>
        <p:spPr>
          <a:xfrm>
            <a:off x="6553200" y="4724400"/>
            <a:ext cx="2209800" cy="1371600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ค่าปรับ</a:t>
            </a:r>
            <a:endParaRPr lang="en-US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en-US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% x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วงเงิน </a:t>
            </a:r>
            <a:r>
              <a:rPr lang="en-US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x   Z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100</a:t>
            </a:r>
            <a:endParaRPr lang="th-TH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4" name="ตัวเชื่อมต่อตรง 43"/>
          <p:cNvCxnSpPr/>
          <p:nvPr/>
        </p:nvCxnSpPr>
        <p:spPr>
          <a:xfrm>
            <a:off x="6934200" y="5561012"/>
            <a:ext cx="14478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วงรี 44"/>
          <p:cNvSpPr/>
          <p:nvPr/>
        </p:nvSpPr>
        <p:spPr>
          <a:xfrm>
            <a:off x="5436096" y="5733256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6" name="วงรี 45"/>
          <p:cNvSpPr/>
          <p:nvPr/>
        </p:nvSpPr>
        <p:spPr>
          <a:xfrm>
            <a:off x="8223448" y="5208240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9" name="ตัวเชื่อมต่อโค้ง 48"/>
          <p:cNvCxnSpPr>
            <a:stCxn id="45" idx="4"/>
            <a:endCxn id="46" idx="4"/>
          </p:cNvCxnSpPr>
          <p:nvPr/>
        </p:nvCxnSpPr>
        <p:spPr>
          <a:xfrm rot="5400000" flipH="1" flipV="1">
            <a:off x="6757764" y="4458072"/>
            <a:ext cx="525016" cy="2787352"/>
          </a:xfrm>
          <a:prstGeom prst="curvedConnector3">
            <a:avLst>
              <a:gd name="adj1" fmla="val -43542"/>
            </a:avLst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b="1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411760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lang="en-US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722917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</a:t>
            </a:r>
            <a:endParaRPr lang="en-US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731029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lang="en-US" b="1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460432" y="332656"/>
            <a:ext cx="505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EucrosiaUPC" pitchFamily="18" charset="-34"/>
                <a:ea typeface="Angsana New" pitchFamily="18" charset="-34"/>
                <a:cs typeface="EucrosiaUPC" pitchFamily="18" charset="-34"/>
                <a:sym typeface="Wingdings 2" pitchFamily="18" charset="2"/>
              </a:rPr>
              <a:t></a:t>
            </a:r>
            <a:endParaRPr lang="en-US" b="1" dirty="0">
              <a:latin typeface="EucrosiaUPC" pitchFamily="18" charset="-34"/>
              <a:ea typeface="Angsana New" pitchFamily="18" charset="-34"/>
              <a:cs typeface="EucrosiaUPC" pitchFamily="18" charset="-34"/>
            </a:endParaRPr>
          </a:p>
        </p:txBody>
      </p:sp>
      <p:sp>
        <p:nvSpPr>
          <p:cNvPr id="61" name="Oval Callout 60"/>
          <p:cNvSpPr/>
          <p:nvPr/>
        </p:nvSpPr>
        <p:spPr>
          <a:xfrm>
            <a:off x="395536" y="2780928"/>
            <a:ext cx="1296144" cy="864096"/>
          </a:xfrm>
          <a:prstGeom prst="wedgeEllipseCallout">
            <a:avLst>
              <a:gd name="adj1" fmla="val 16082"/>
              <a:gd name="adj2" fmla="val 72903"/>
            </a:avLst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คิดค่าปรับ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วัตถุ 13"/>
          <p:cNvGraphicFramePr>
            <a:graphicFrameLocks noChangeAspect="1"/>
          </p:cNvGraphicFramePr>
          <p:nvPr/>
        </p:nvGraphicFramePr>
        <p:xfrm>
          <a:off x="0" y="246211"/>
          <a:ext cx="9144000" cy="620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7" name="เอกสาร" r:id="rId4" imgW="10694959" imgH="7259069" progId="Word.Document.12">
                  <p:embed/>
                </p:oleObj>
              </mc:Choice>
              <mc:Fallback>
                <p:oleObj name="เอกสาร" r:id="rId4" imgW="10694959" imgH="7259069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6211"/>
                        <a:ext cx="9144000" cy="6207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162</a:t>
            </a:fld>
            <a:endParaRPr lang="th-TH"/>
          </a:p>
        </p:txBody>
      </p:sp>
      <p:grpSp>
        <p:nvGrpSpPr>
          <p:cNvPr id="5" name="Group 5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7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7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7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7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5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สัญญา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7041" y="0"/>
            <a:ext cx="7396959" cy="4941168"/>
          </a:xfrm>
          <a:prstGeom prst="rect">
            <a:avLst/>
          </a:prstGeom>
        </p:spPr>
      </p:pic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395536" y="5085184"/>
            <a:ext cx="6768752" cy="1134814"/>
          </a:xfrm>
          <a:noFill/>
          <a:ln w="31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วิธีการและขั้นตอนการบริหารสัญญา และการตรวจรับพัสดุ ให้เป็นไปตามระเบียบที่รัฐมนตรีกำหนด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30336" y="908720"/>
            <a:ext cx="8678168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073150" algn="l" eaLnBrk="1" hangingPunct="1">
              <a:buFont typeface="Courier New" pitchFamily="49" charset="0"/>
              <a:buChar char="o"/>
              <a:defRPr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altLang="th-TH" sz="3600" b="1" dirty="0"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การทำสัญญาที่ไม่ได้ปฏิบัติตาม พ.ร.บ. กฎกระทรวง ระเบียบ หรือประกาศ ในส่วนที่ไม่เป็นสาระสำคัญ หรือผิดพลาดไม่ร้ายแรง สัญญานั้นไม่โมฆะ 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3600" b="1" dirty="0">
                <a:solidFill>
                  <a:srgbClr val="008000"/>
                </a:solidFill>
                <a:effectLst>
                  <a:glow rad="101600">
                    <a:srgbClr val="FFFFB7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0000FF"/>
                </a:solidFill>
                <a:effectLst>
                  <a:glow rad="101600">
                    <a:srgbClr val="FFFFB7">
                      <a:alpha val="60000"/>
                    </a:srgbClr>
                  </a:glow>
                </a:effectLst>
                <a:latin typeface="EucrosiaUPC" pitchFamily="18" charset="-34"/>
                <a:cs typeface="EucrosiaUPC" pitchFamily="18" charset="-34"/>
              </a:rPr>
              <a:t>ให้คณะกรรมการนโยบายมีอำนาจประกาศในระบบเครือข่ายสารสนเทศของกรมบัญชีกลาง กำหนดตัวอย่างที่ถือว่าเป็นส่วนที่เป็นสาระสำคัญหรือผิดพลาดอย่างร้ายแรง หรือไม่เป็นสาระสำคัญหรือผิดพลาดไม่ร้ายแรง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395536" y="116632"/>
            <a:ext cx="1368152" cy="1368152"/>
          </a:xfrm>
          <a:prstGeom prst="wedgeEllipseCallout">
            <a:avLst>
              <a:gd name="adj1" fmla="val 58007"/>
              <a:gd name="adj2" fmla="val 2820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มาตรา 1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04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452320" y="4869160"/>
            <a:ext cx="1368152" cy="1368152"/>
          </a:xfrm>
          <a:prstGeom prst="wedgeEllipseCallout">
            <a:avLst>
              <a:gd name="adj1" fmla="val -66025"/>
              <a:gd name="adj2" fmla="val 11702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1</a:t>
            </a:r>
            <a:r>
              <a:rPr lang="en-US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05</a:t>
            </a: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8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164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755576" y="1195586"/>
            <a:ext cx="777686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3200" b="1" dirty="0" smtClean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การตรวจรับพัสดุ และการบริหารสัญญา กรณีการใช้พัสดุที่ผลิตในประเทศ </a:t>
            </a:r>
          </a:p>
          <a:p>
            <a:pPr marL="349250"/>
            <a:r>
              <a:rPr lang="th-TH" sz="32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1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. กฎกระทรวง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กำหนดพัสดุและวิธีการจัดซื้อจัดจ้างพัสดุที่รัฐต้องการส่งเสริมหรือสนับสนุน (ฉบับที่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2) 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พ.ศ.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2563 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ซี่งมีผลใช้บังคับตั้งแต่วันที่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22 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ธันวาคม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2563</a:t>
            </a:r>
            <a:endParaRPr lang="th-TH" sz="30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361950"/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2. หนังสือ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คณะกรรมการวินิจฉัยปัญหาการจัดซื้อจัดจ้างและ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การบริหาร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พัสดุ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ภาครัฐ ด่วน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ที่สุด ที่ กค (กวจ)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0405.2/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ว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78 ลง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วันที่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31 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มกราคม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2565 (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ใช้บังคับตั้งแต่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1 </a:t>
            </a:r>
            <a:r>
              <a:rPr lang="th-TH" sz="3000" dirty="0">
                <a:latin typeface="EucrosiaUPC" panose="02020603050405020304" pitchFamily="18" charset="-34"/>
                <a:cs typeface="EucrosiaUPC" panose="02020603050405020304" pitchFamily="18" charset="-34"/>
              </a:rPr>
              <a:t>ก.พ. </a:t>
            </a:r>
            <a:r>
              <a:rPr lang="th-TH" sz="30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65 เป็นต้นไป)</a:t>
            </a:r>
          </a:p>
        </p:txBody>
      </p:sp>
    </p:spTree>
    <p:extLst>
      <p:ext uri="{BB962C8B-B14F-4D97-AF65-F5344CB8AC3E}">
        <p14:creationId xmlns:p14="http://schemas.microsoft.com/office/powerpoint/2010/main" val="229098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1043608" y="744811"/>
            <a:ext cx="4752528" cy="451941"/>
            <a:chOff x="971600" y="836712"/>
            <a:chExt cx="4752528" cy="576064"/>
          </a:xfrm>
        </p:grpSpPr>
        <p:sp>
          <p:nvSpPr>
            <p:cNvPr id="11" name="Pentagon 10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2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2" name="Chevron 11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611560" y="1124744"/>
            <a:ext cx="80648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การบริหารสัญญา และการตรวจรับพัสดุ</a:t>
            </a:r>
          </a:p>
          <a:p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1. </a:t>
            </a:r>
            <a:r>
              <a:rPr lang="th-TH" sz="2400" b="1" u="dbl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การจัดทำแผนการใช้พัสดุที่ผลิตภายในประเทศ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1) </a:t>
            </a:r>
            <a:r>
              <a:rPr lang="th-TH" sz="20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งานจ้างก่อสร้าง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ผู้รับจ้างต้องดำเนินการ ดังนี้</a:t>
            </a:r>
          </a:p>
          <a:p>
            <a:pPr marL="1258888" indent="-188913">
              <a:buFont typeface="Arial" panose="020B0604020202020204" pitchFamily="34" charset="0"/>
              <a:buChar char="•"/>
            </a:pP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จัดทำแผนการใช้พัสดุที่ผลิตภายในประเทศ (ภาคผนวก 1) และแผนการใช้เหล็กที่ผลิตภายในประเทศ (ภาคผนวก 2) ภายใน 60 วัน นับถัดจากวันลงนามในสัญญา</a:t>
            </a:r>
          </a:p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2) </a:t>
            </a:r>
            <a:r>
              <a:rPr lang="th-TH" sz="2000" b="1" u="sng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งานจ้างที่ไม่ใช่งานก่อสร้าง</a:t>
            </a: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ผู้รับจ้างต้องดำเนินการ ดังนี้</a:t>
            </a:r>
            <a:endParaRPr lang="th-TH" sz="2000" b="1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pPr marL="1258888" indent="-171450">
              <a:buFont typeface="Arial" panose="020B0604020202020204" pitchFamily="34" charset="0"/>
              <a:buChar char="•"/>
              <a:tabLst>
                <a:tab pos="1258888" algn="l"/>
              </a:tabLst>
            </a:pP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จัดทำแผนการใช้พัสดุที่ผลิตภายในประเทศ (ภาคผนวก 1) ภายใน 60 วัน นับถัดจากวันลงนามในสัญญา</a:t>
            </a:r>
          </a:p>
          <a:p>
            <a:pPr indent="715963">
              <a:tabLst>
                <a:tab pos="1258888" algn="l"/>
              </a:tabLst>
            </a:pPr>
            <a:r>
              <a:rPr lang="th-TH" sz="2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ทั้งนี้ กรณี 1) และ 2) ที่มีสัญญาอายุไม่เกิน 60 วัน หรือกรณีที่วงเงินการจัดจ้างไม่เกิน 500,000 บาท หน่วยงานของรัฐไม่ต้องให้คู่สัญญาจัดทำแผนการใช้พัสดุที่ผลิตภายในประเทศและแผนการใช้เหล็กที่ผลิตภายในประเทศ  </a:t>
            </a:r>
            <a:endParaRPr lang="th-TH" sz="2000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หมายเหตุ</a:t>
            </a:r>
            <a:r>
              <a:rPr lang="en-US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1. </a:t>
            </a: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งานซื้อ/เช่าสังหาริมทรัพย์ ผู้ขาย/ผู้ให้เช่า ไม่ต้องจัดทำแผนฯ</a:t>
            </a:r>
          </a:p>
          <a:p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2. หากต่อมา มูลค่าหรือปริมาณไม่เป็นไปตามแผนฯ สามารถขอแก้ไขเปลี่ยนแปลงแผนฯ ได้      แต่ต้องก่อนการส่งมอบงานในแต่งวด</a:t>
            </a:r>
          </a:p>
          <a:p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3. </a:t>
            </a:r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ถ้าเปลี่ยนแปลงแผนแล้ว</a:t>
            </a:r>
            <a:r>
              <a:rPr lang="th-TH" sz="2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มูลค่าหรือปริมาณยังเป็นไปตามกฎกระทรวงฯ + ว.78 ไม่ต้องแก้ไขสัญญา แต่</a:t>
            </a:r>
            <a:r>
              <a:rPr lang="th-TH" sz="20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ถ้าส่งผลทำให้มูลค่าหรือปริมาณไม่เป็นไปตามกฎกระทรวงฯ + ว.78 ต้องแก้ไขสัญญา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00153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166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0B3123B-A0D6-4A98-B1BA-060FA500B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746362"/>
            <a:ext cx="6048673" cy="556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537093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167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BFC044-9269-4096-8E36-8D9123592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836712"/>
            <a:ext cx="5040560" cy="546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61010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43608" y="764704"/>
            <a:ext cx="4752528" cy="576064"/>
            <a:chOff x="971600" y="836712"/>
            <a:chExt cx="4752528" cy="576064"/>
          </a:xfrm>
        </p:grpSpPr>
        <p:sp>
          <p:nvSpPr>
            <p:cNvPr id="12" name="Pentagon 11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3" name="Chevron 12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611560" y="1340768"/>
            <a:ext cx="806489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การบริหารสัญญา และการตรวจรับพัสดุ</a:t>
            </a:r>
          </a:p>
          <a:p>
            <a:r>
              <a:rPr lang="th-TH" sz="21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2. </a:t>
            </a:r>
            <a:r>
              <a:rPr lang="th-TH" b="1" u="dbl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การตรวจรับพัสดุ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en-US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: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ให้คณะกรรมการตรวจรับพัสดุ ตรวจสอบว่าพัสดุที่ส่งมอบเป็นพัสดุที่ผลิตภายในประเทศตามที่กำหนดไว้ในสัญญา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</a:t>
            </a:r>
            <a:r>
              <a:rPr lang="th-TH" b="1" u="sng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การตรวจสอบ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en-US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:</a:t>
            </a:r>
            <a:endParaRPr lang="th-TH" b="1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1) พัสดุที่ได้รับการรับรองจาก</a:t>
            </a:r>
          </a:p>
          <a:p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  สภาอุตสาหกรรมแห่งประเทศไทย</a:t>
            </a:r>
          </a:p>
          <a:p>
            <a:pPr>
              <a:spcBef>
                <a:spcPts val="1200"/>
              </a:spcBef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2) พัสดุที่ไม่ได้รับการรับรอง  ให้ตรวจสอบจากข้อมูลที่ปรากฏบนฉลากของสินค้า</a:t>
            </a:r>
          </a:p>
          <a:p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</a:t>
            </a:r>
            <a:endParaRPr lang="th-TH" sz="2400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r>
              <a:rPr lang="th-TH" sz="2400" b="1" u="sng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หมายเหตุ</a:t>
            </a:r>
            <a:r>
              <a:rPr lang="en-US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1. </a:t>
            </a:r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งานซื้อ/เช่าสังหาริมทรัพย์ ตรวจสอบตามแนวทางดังกล่าวได้</a:t>
            </a:r>
          </a:p>
          <a:p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2. งานจ้างก่อสร้าง อาจตรวจสอบจากบันทึกผู้ควบคุมงานประกอบเอกสารที่  ผู้รับจ้างยื่น</a:t>
            </a:r>
          </a:p>
          <a:p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3. งานจ้างที่ไม่ใช่งานก่อสร้าง อาจตรวจสอบจากเอกสารที่ผู้รับจ้างยื่น</a:t>
            </a:r>
            <a:endParaRPr lang="th-TH" sz="2400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382" y="2757906"/>
            <a:ext cx="1561930" cy="1129106"/>
          </a:xfrm>
          <a:prstGeom prst="rect">
            <a:avLst/>
          </a:prstGeom>
        </p:spPr>
      </p:pic>
      <p:sp>
        <p:nvSpPr>
          <p:cNvPr id="20" name="Right Arrow 19"/>
          <p:cNvSpPr/>
          <p:nvPr/>
        </p:nvSpPr>
        <p:spPr>
          <a:xfrm>
            <a:off x="4860032" y="3322459"/>
            <a:ext cx="697062" cy="3945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46905977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169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43608" y="764704"/>
            <a:ext cx="4752528" cy="576064"/>
            <a:chOff x="971600" y="836712"/>
            <a:chExt cx="4752528" cy="576064"/>
          </a:xfrm>
        </p:grpSpPr>
        <p:sp>
          <p:nvSpPr>
            <p:cNvPr id="12" name="Pentagon 11"/>
            <p:cNvSpPr/>
            <p:nvPr/>
          </p:nvSpPr>
          <p:spPr>
            <a:xfrm>
              <a:off x="971600" y="836712"/>
              <a:ext cx="2577480" cy="571880"/>
            </a:xfrm>
            <a:prstGeom prst="homePlate">
              <a:avLst/>
            </a:prstGeom>
            <a:gradFill flip="none" rotWithShape="1">
              <a:gsLst>
                <a:gs pos="0">
                  <a:srgbClr val="0066FF">
                    <a:shade val="30000"/>
                    <a:satMod val="115000"/>
                  </a:srgbClr>
                </a:gs>
                <a:gs pos="50000">
                  <a:srgbClr val="0066FF">
                    <a:shade val="67500"/>
                    <a:satMod val="115000"/>
                  </a:srgbClr>
                </a:gs>
                <a:gs pos="100000">
                  <a:srgbClr val="0066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latin typeface="EucrosiaUPC" panose="02020603050405020304" pitchFamily="18" charset="-34"/>
                  <a:cs typeface="EucrosiaUPC" panose="02020603050405020304" pitchFamily="18" charset="-34"/>
                </a:rPr>
                <a:t>สรุปสาระสำคัญ</a:t>
              </a:r>
            </a:p>
          </p:txBody>
        </p:sp>
        <p:sp>
          <p:nvSpPr>
            <p:cNvPr id="13" name="Chevron 12"/>
            <p:cNvSpPr/>
            <p:nvPr/>
          </p:nvSpPr>
          <p:spPr>
            <a:xfrm>
              <a:off x="3405064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00CCFF">
                    <a:shade val="30000"/>
                    <a:satMod val="115000"/>
                  </a:srgbClr>
                </a:gs>
                <a:gs pos="50000">
                  <a:srgbClr val="00CCFF">
                    <a:shade val="67500"/>
                    <a:satMod val="115000"/>
                  </a:srgbClr>
                </a:gs>
                <a:gs pos="100000">
                  <a:srgbClr val="00CC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4" name="Chevron 13"/>
            <p:cNvSpPr/>
            <p:nvPr/>
          </p:nvSpPr>
          <p:spPr>
            <a:xfrm>
              <a:off x="3837112" y="836712"/>
              <a:ext cx="576064" cy="571880"/>
            </a:xfrm>
            <a:prstGeom prst="chevron">
              <a:avLst/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6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5" name="Chevron 14"/>
            <p:cNvSpPr/>
            <p:nvPr/>
          </p:nvSpPr>
          <p:spPr>
            <a:xfrm>
              <a:off x="4269160" y="840896"/>
              <a:ext cx="576064" cy="571880"/>
            </a:xfrm>
            <a:prstGeom prst="chevron">
              <a:avLst/>
            </a:prstGeom>
            <a:noFill/>
            <a:ln>
              <a:solidFill>
                <a:srgbClr val="00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6" name="Chevron 15"/>
            <p:cNvSpPr/>
            <p:nvPr/>
          </p:nvSpPr>
          <p:spPr>
            <a:xfrm>
              <a:off x="4701208" y="840896"/>
              <a:ext cx="576064" cy="571880"/>
            </a:xfrm>
            <a:prstGeom prst="chevron">
              <a:avLst/>
            </a:prstGeom>
            <a:no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  <p:sp>
          <p:nvSpPr>
            <p:cNvPr id="17" name="Chevron 16"/>
            <p:cNvSpPr/>
            <p:nvPr/>
          </p:nvSpPr>
          <p:spPr>
            <a:xfrm>
              <a:off x="5148064" y="836712"/>
              <a:ext cx="576064" cy="571880"/>
            </a:xfrm>
            <a:prstGeom prst="chevron">
              <a:avLst/>
            </a:prstGeom>
            <a:noFill/>
            <a:ln>
              <a:solidFill>
                <a:srgbClr val="CC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611560" y="1340768"/>
            <a:ext cx="806489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 typeface="Courier New" panose="02070309020205020404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การบริหารสัญญา และการตรวจรับพัสดุ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3. </a:t>
            </a:r>
            <a:r>
              <a:rPr lang="th-TH" b="1" u="dbl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การแก้ไขสัญญา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หากไม่สามารถส่งมอบพัสดุที่ผลิตภายในประเทศตามที่กำหนดในสัญญาได้ ให้หน่วยงานของรัฐพิจารณาแก้ไขสัญญา ตาม พ.ร.บ.การจัดซื้อจัดจ้างฯ มาตรา 97</a:t>
            </a:r>
          </a:p>
          <a:p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</a:t>
            </a: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4. </a:t>
            </a:r>
            <a:r>
              <a:rPr lang="th-TH" b="1" u="dbl" cap="all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การจัดทำรายงานผลการใช้พัสดุที่ผลิตภายในประเทศ</a:t>
            </a:r>
          </a:p>
          <a:p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คณะกรรมการตรวจรับพัสดุ มีหน้าที่ทำรายงานผลการใช้พัสดุที่ผลิตภายในประเทศ เสนอหัวหน้าหน่วยงานของรับเพื่อทราบ พร้อมกับการตรวจรับงานงวดสุดท้าย (</a:t>
            </a:r>
            <a:r>
              <a:rPr lang="th-TH" b="1" u="sng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เฉพาะงานจ้างก่อสร้าง และงานจ้างที่ไม่ใช่งานก่อสร้าง)</a:t>
            </a:r>
          </a:p>
          <a:p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</a:t>
            </a:r>
            <a:endParaRPr lang="th-TH" sz="2400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r>
              <a:rPr lang="th-TH" b="1" u="sng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หมายเหตุ</a:t>
            </a:r>
            <a:r>
              <a:rPr lang="en-US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b="1" dirty="0">
                <a:solidFill>
                  <a:srgbClr val="00B05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งานซื้อ/เช่าสังหาริมทรัพย์ ไม่ต้องทำรายงานฯ</a:t>
            </a:r>
          </a:p>
          <a:p>
            <a:r>
              <a:rPr lang="th-TH" sz="24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             </a:t>
            </a:r>
          </a:p>
          <a:p>
            <a:endParaRPr lang="th-TH" sz="2400" b="1" u="sng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67024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338931"/>
            <a:ext cx="6984776" cy="785813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การทำข้อตกลงเป็นหนังสือ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395536" y="1484784"/>
            <a:ext cx="8352928" cy="5112568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การจัดซื้อจัดจ้างโดยวิธีคัดเลือก ตาม ม.</a:t>
            </a:r>
            <a:r>
              <a:rPr lang="en-US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56(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1</a:t>
            </a:r>
            <a:r>
              <a:rPr lang="en-US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)(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ค</a:t>
            </a:r>
            <a:r>
              <a:rPr lang="en-US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)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การจัดซื้อจัดจ้างโดยวิธีเฉพาะเจาะจง ตาม ม.56(2)(ข)(ง)(ฉ) หรือการจ้างที่ปรึกษาโดยวิธีเฉพาะเจาะจงตาม ม.70(3)(ข)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การจัดซื้อจัดจ้างจากหน่วยงานภาครัฐ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คู่สัญญาส่งมอบพัสดุได้ครบถ้วนภายใน 5 วันทำการ นับถัดจากวันทำข้อตกลง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การเช่า ซึ่งผู้เช่าไม่ต้องเสียเงินอื่นใดนอกจากค่าเช่า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กรณีอื่นที่คณะกรรมการนโยบายกำหนด</a:t>
            </a:r>
          </a:p>
          <a:p>
            <a:pPr algn="l" eaLnBrk="1" hangingPunct="1">
              <a:buFont typeface="Courier New" pitchFamily="49" charset="0"/>
              <a:buChar char="o"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ในกรณีที่การจัดซื้อจัดจ้างวงเงินเล็กน้อย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จะไม่ทำข้อตกลงเป็นหนังสือไว้ต่อกันก็ได้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แต่ต้องมีหลักฐานการจัดซื้อจัดจ้าง</a:t>
            </a:r>
          </a:p>
        </p:txBody>
      </p:sp>
      <p:pic>
        <p:nvPicPr>
          <p:cNvPr id="4" name="Picture 7" descr="12898801251289880143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61718">
            <a:off x="6180222" y="4362472"/>
            <a:ext cx="2246413" cy="159232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คำบรรยายภาพแบบวงรี 3"/>
          <p:cNvSpPr/>
          <p:nvPr/>
        </p:nvSpPr>
        <p:spPr>
          <a:xfrm>
            <a:off x="323528" y="188640"/>
            <a:ext cx="1440160" cy="1340768"/>
          </a:xfrm>
          <a:prstGeom prst="wedgeEllipseCallout">
            <a:avLst>
              <a:gd name="adj1" fmla="val 66792"/>
              <a:gd name="adj2" fmla="val 135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96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170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2CB2215-D59C-4A16-A58E-85F8BEA539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790575"/>
            <a:ext cx="7543800" cy="527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8084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171</a:t>
            </a:fld>
            <a:endParaRPr lang="th-TH"/>
          </a:p>
        </p:txBody>
      </p:sp>
      <p:grpSp>
        <p:nvGrpSpPr>
          <p:cNvPr id="5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1B389E9-F29B-45F8-A698-A38E771DF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68760"/>
            <a:ext cx="7837149" cy="42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0558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แว่นต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3568" y="2636912"/>
            <a:ext cx="3177059" cy="1413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ปากก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043718"/>
            <a:ext cx="3631952" cy="290556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172</a:t>
            </a:fld>
            <a:endParaRPr lang="th-TH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08912" cy="2160240"/>
          </a:xfrm>
          <a:noFill/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หลักเกณฑ์และแนวทางปฏิบัติ</a:t>
            </a:r>
            <a:b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เกี่ยวกับการ</a:t>
            </a:r>
            <a:r>
              <a:rPr lang="th-TH" sz="48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ea typeface="Angsana New" pitchFamily="18" charset="-34"/>
                <a:cs typeface="EucrosiaUPC" pitchFamily="18" charset="-34"/>
              </a:rPr>
              <a:t>ตรวจรับพัสดุ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7" name="Elbow Connector 6"/>
          <p:cNvCxnSpPr/>
          <p:nvPr/>
        </p:nvCxnSpPr>
        <p:spPr>
          <a:xfrm flipV="1">
            <a:off x="0" y="3284984"/>
            <a:ext cx="9144000" cy="504056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lbow Connector 8"/>
          <p:cNvCxnSpPr/>
          <p:nvPr/>
        </p:nvCxnSpPr>
        <p:spPr>
          <a:xfrm flipV="1">
            <a:off x="0" y="3356992"/>
            <a:ext cx="9144000" cy="648072"/>
          </a:xfrm>
          <a:prstGeom prst="bentConnector3">
            <a:avLst>
              <a:gd name="adj1" fmla="val 481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139952" y="3717032"/>
            <a:ext cx="4608512" cy="1584176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buFont typeface="Wingdings" pitchFamily="2" charset="2"/>
              <a:buChar char="Ø"/>
              <a:defRPr/>
            </a:pPr>
            <a:r>
              <a:rPr kumimoji="0" lang="th-TH" altLang="th-TH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องค์ประกอบและองค์ประชุมของคณะกรรมการ และหน้าที่ ให้เป็นไปตามระเบียบที่รัฐมนตรีกำหนด</a:t>
            </a:r>
            <a:endParaRPr kumimoji="0" lang="en-US" altLang="th-TH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71463"/>
            <a:ext cx="7024265" cy="1141313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lnSpc>
                <a:spcPts val="4000"/>
              </a:lnSpc>
              <a:defRPr/>
            </a:pPr>
            <a:r>
              <a:rPr lang="th-TH" alt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การแต่งตั้งคณะกรรมการ</a:t>
            </a:r>
            <a:br>
              <a:rPr lang="th-TH" alt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ตรวจรับพัสดุ</a:t>
            </a:r>
          </a:p>
        </p:txBody>
      </p:sp>
      <p:pic>
        <p:nvPicPr>
          <p:cNvPr id="10" name="Picture 9" descr="คณะกรรมกา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573016"/>
            <a:ext cx="3384376" cy="2110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10"/>
          <p:cNvSpPr/>
          <p:nvPr/>
        </p:nvSpPr>
        <p:spPr>
          <a:xfrm>
            <a:off x="683568" y="5661248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ค่าตอบแทน </a:t>
            </a:r>
            <a:r>
              <a:rPr lang="th-TH" altLang="th-TH" sz="32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ให้เป็นไปตามที่กระทรวงการคลังกำหนด </a:t>
            </a:r>
            <a:endParaRPr lang="th-TH" sz="3200" dirty="0"/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7308304" y="332656"/>
            <a:ext cx="1440160" cy="1440160"/>
          </a:xfrm>
          <a:prstGeom prst="wedgeEllipseCallout">
            <a:avLst>
              <a:gd name="adj1" fmla="val -70455"/>
              <a:gd name="adj2" fmla="val -1327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</a:t>
            </a:r>
            <a:r>
              <a:rPr lang="en-US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100</a:t>
            </a:r>
            <a:r>
              <a:rPr lang="th-TH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1560" y="1755973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 ให้ผู้มีอำนาจ</a:t>
            </a:r>
          </a:p>
          <a:p>
            <a:pPr>
              <a:buFont typeface="Courier New" pitchFamily="49" charset="0"/>
              <a:buChar char="o"/>
            </a:pPr>
            <a:r>
              <a:rPr lang="th-TH" altLang="th-TH" sz="36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แต่งตั้งคณะกรรมการตรวจรับพัสดุ เพื่อรับผิดชอบการบริหารสัญญาหรือข้อตกลงและการตรวจรับพัสดุ</a:t>
            </a:r>
          </a:p>
        </p:txBody>
      </p:sp>
      <p:grpSp>
        <p:nvGrpSpPr>
          <p:cNvPr id="14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174</a:t>
            </a:fld>
            <a:endParaRPr lang="th-TH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" y="-27384"/>
          <a:ext cx="9108503" cy="649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6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2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800200">
                <a:tc>
                  <a:txBody>
                    <a:bodyPr/>
                    <a:lstStyle/>
                    <a:p>
                      <a:endParaRPr lang="th-TH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คณะกรรมการ</a:t>
                      </a: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ตรวจรับพัสดุ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(การซื้อหรือจ้างทั่วไป)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พ.ร.บ. มาตรา 100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ระเบียบฯ ข้อ 25 (5)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คณะกรรมการ</a:t>
                      </a:r>
                      <a:endParaRPr kumimoji="0" lang="en-US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ตรวจรับพัสดุ</a:t>
                      </a:r>
                      <a:endParaRPr kumimoji="0" lang="th-TH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</a:effectLst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th-TH" dirty="0"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ในงานจ้างที่ปรึกษา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พ.ร.บ. มาตรา 100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ระเบียบฯ ข้อ 105 (4)</a:t>
                      </a:r>
                      <a:endParaRPr lang="th-TH" sz="1800" dirty="0">
                        <a:solidFill>
                          <a:schemeClr val="tx1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คณะกรรมการ</a:t>
                      </a:r>
                      <a:r>
                        <a:rPr kumimoji="0" lang="th-TH" sz="2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ตรวจรับพัสดุ</a:t>
                      </a:r>
                      <a:endParaRPr kumimoji="0" lang="th-TH" sz="2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EucrosiaUPC" pitchFamily="18" charset="-34"/>
                        <a:ea typeface="+mn-ea"/>
                        <a:cs typeface="EucrosiaUPC" pitchFamily="18" charset="-34"/>
                      </a:endParaRPr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th-TH" sz="2200" dirty="0"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ในงานจ้างออกแบบหรือควบคุมงาน</a:t>
                      </a:r>
                      <a:r>
                        <a:rPr lang="th-TH" sz="2200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ก่อสร้าง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พ.ร.บ. มาตรา 100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 </a:t>
                      </a:r>
                      <a:r>
                        <a:rPr kumimoji="0" lang="th-TH" sz="1800" b="1" i="0" u="none" strike="noStrike" kern="120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ระเบียบฯ ข้อ 141 (5)</a:t>
                      </a:r>
                      <a:endParaRPr lang="th-TH" sz="1800" spc="-80" baseline="0" dirty="0">
                        <a:solidFill>
                          <a:schemeClr val="tx1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2912">
                <a:tc>
                  <a:txBody>
                    <a:bodyPr/>
                    <a:lstStyle/>
                    <a:p>
                      <a:pPr algn="ctr"/>
                      <a:endParaRPr lang="th-TH" b="1" dirty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endParaRPr lang="th-TH" b="1" dirty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endParaRPr lang="th-TH" b="1" dirty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endParaRPr lang="th-TH" b="1" dirty="0">
                        <a:solidFill>
                          <a:srgbClr val="FF0000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/>
                      <a:r>
                        <a:rPr lang="th-TH" sz="2600" b="1" dirty="0">
                          <a:solidFill>
                            <a:srgbClr val="FF0000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องค์ประกอบ</a:t>
                      </a:r>
                    </a:p>
                    <a:p>
                      <a:pPr algn="ctr"/>
                      <a:endParaRPr lang="th-TH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ประธาน 1 คน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กรรมการอย่างน้อย</a:t>
                      </a:r>
                      <a:r>
                        <a:rPr lang="th-TH" sz="1800" b="1" baseline="0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2 คน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ข้าราชการ 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โดยให้คำนึงถึง ลักษณะหน้าที่และความรับผิดชอบของผู้ที่ได้รับแต่งตั้งเป็นสำคัญ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กรณีจำเป็นหรือเพื่อประโยชน์ </a:t>
                      </a:r>
                      <a:r>
                        <a:rPr lang="th-TH" sz="1800" b="1" u="none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จะแต่งตั้งบุคคลอื่นร่วมเป็นกรรมการด้วยก็ได้ แต่จำนวนต้องไม่มากกว่ากรรมการตามวรรคหนึ่ง</a:t>
                      </a:r>
                      <a:endParaRPr lang="th-TH" sz="1800" b="1" dirty="0"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>
                          <a:solidFill>
                            <a:srgbClr val="0000FF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ควรแต่งตั้งผู้ชำนาญการหรือผู้ทรงคุณวุฒิร่วมเป็นกรรมการด้วย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(ระเบียบฯ ข้อ 26)</a:t>
                      </a:r>
                      <a:endParaRPr lang="th-TH" sz="1800" b="1" dirty="0">
                        <a:solidFill>
                          <a:srgbClr val="0000FF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ประธาน 1 คน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กรรมการอย่างน้อย</a:t>
                      </a:r>
                      <a:r>
                        <a:rPr lang="th-TH" sz="1800" b="1" baseline="0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4 คน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ข้าราชการ 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โดยให้คำนึงถึง ลักษณะหน้าที่และความรับผิดชอบของผู้ที่ได้รับแต่งตั้งเป็นสำคัญ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600" b="1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กรณีใช้เงินที่</a:t>
                      </a:r>
                      <a:r>
                        <a:rPr lang="th-TH" sz="1600" b="1" baseline="0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dirty="0" err="1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กค.</a:t>
                      </a:r>
                      <a:r>
                        <a:rPr lang="th-TH" sz="1600" b="1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กู้จาก</a:t>
                      </a:r>
                      <a:r>
                        <a:rPr lang="th-TH" sz="1600" b="1" baseline="0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baseline="0" dirty="0" err="1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ตปท.</a:t>
                      </a:r>
                      <a:r>
                        <a:rPr lang="th-TH" sz="1600" b="1" baseline="0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ต้องมีผู้แทน </a:t>
                      </a:r>
                      <a:r>
                        <a:rPr lang="th-TH" sz="1600" b="1" baseline="0" dirty="0" err="1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สบน.</a:t>
                      </a:r>
                      <a:r>
                        <a:rPr lang="th-TH" sz="1600" b="1" baseline="0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ร่วมด้วย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16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กรณีจำเป็นหรือเพื่อประโยชน์ </a:t>
                      </a:r>
                      <a:r>
                        <a:rPr lang="th-TH" sz="1600" b="1" u="none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จะแต่งตั้งบุคคลอื่นร่วมเป็นกรรมการด้วยก็ได้ แต่จำนวนต้องไม่มากกว่ากรรมการตามวรรคหนึ่ง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1600" b="1" u="none" baseline="0" dirty="0"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baseline="0" dirty="0">
                          <a:solidFill>
                            <a:srgbClr val="0000FF"/>
                          </a:solidFill>
                          <a:effectLst>
                            <a:innerShdw blurRad="114300">
                              <a:prstClr val="black"/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6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ควรแต่งตั้งผู้ชำนาญการหรือผู้ทรงคุณวุฒิร่วมเป็นกรรมการด้วย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th-TH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(ระเบียบฯ ข้อ 106)</a:t>
                      </a:r>
                      <a:endParaRPr lang="th-TH" sz="16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ประธาน 1 คน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กรรมการอย่างน้อย</a:t>
                      </a:r>
                      <a:r>
                        <a:rPr lang="th-TH" sz="1800" b="1" baseline="0" dirty="0">
                          <a:effectLst>
                            <a:innerShdw blurRad="63500" dist="50800" dir="54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EucrosiaUPC" pitchFamily="18" charset="-34"/>
                          <a:cs typeface="EucrosiaUPC" pitchFamily="18" charset="-34"/>
                        </a:rPr>
                        <a:t> 2 คน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baseline="0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1800" b="1" dirty="0">
                          <a:solidFill>
                            <a:srgbClr val="FF0000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ข้าราชการ ลูกจ้างประจำ พนักงานราชการ พนักงานมหาวิทยาลัย พนักงานของรัฐ หรือพนักงานของหน่วยงานของรัฐที่เรียกชื่ออย่างอื่น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solidFill>
                            <a:srgbClr val="0000FF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โดยให้คำนึงถึง ลักษณะหน้าที่และความรับผิดชอบของผู้ที่ได้รับแต่งตั้งเป็นสำคัญ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th-TH" sz="1800" b="1" dirty="0">
                          <a:solidFill>
                            <a:schemeClr val="tx1"/>
                          </a:solidFill>
                          <a:effectLst/>
                          <a:latin typeface="EucrosiaUPC" pitchFamily="18" charset="-34"/>
                          <a:cs typeface="EucrosiaUPC" pitchFamily="18" charset="-34"/>
                        </a:rPr>
                        <a:t> จากแต่งตั้งผู้ชำนาญการหรือผู้ทรงคุณวุฒิที่เป็นบุคคลภายนอกร่วมเป็นกรรมการก็ได้</a:t>
                      </a:r>
                      <a:endParaRPr lang="th-TH" sz="1800" b="1" dirty="0">
                        <a:solidFill>
                          <a:srgbClr val="0000FF"/>
                        </a:solidFill>
                        <a:effectLst/>
                        <a:latin typeface="EucrosiaUPC" pitchFamily="18" charset="-34"/>
                        <a:cs typeface="EucrosiaUPC" pitchFamily="18" charset="-34"/>
                      </a:endParaRPr>
                    </a:p>
                    <a:p>
                      <a:pPr algn="ctr">
                        <a:buFont typeface="Arial" pitchFamily="34" charset="0"/>
                        <a:buNone/>
                      </a:pPr>
                      <a:r>
                        <a:rPr kumimoji="0" lang="th-TH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(</a:t>
                      </a:r>
                      <a:r>
                        <a:rPr kumimoji="0" lang="th-TH" sz="1800" b="1" i="0" u="none" strike="noStrike" kern="120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innerShdw blurRad="114300">
                              <a:prstClr val="black"/>
                            </a:innerShdw>
                            <a:reflection blurRad="6350" stA="55000" endA="300" endPos="45500" dir="5400000" sy="-100000" algn="bl" rotWithShape="0"/>
                          </a:effectLst>
                          <a:uLnTx/>
                          <a:uFillTx/>
                          <a:latin typeface="EucrosiaUPC" pitchFamily="18" charset="-34"/>
                          <a:ea typeface="+mn-ea"/>
                          <a:cs typeface="EucrosiaUPC" pitchFamily="18" charset="-34"/>
                        </a:rPr>
                        <a:t>ระเบียบฯ ข้อ 142)</a:t>
                      </a:r>
                      <a:endParaRPr lang="th-TH" sz="18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Hexagon 4"/>
          <p:cNvSpPr/>
          <p:nvPr/>
        </p:nvSpPr>
        <p:spPr>
          <a:xfrm>
            <a:off x="179512" y="1196752"/>
            <a:ext cx="504056" cy="432048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Hexagon 5"/>
          <p:cNvSpPr/>
          <p:nvPr/>
        </p:nvSpPr>
        <p:spPr>
          <a:xfrm>
            <a:off x="755576" y="1124744"/>
            <a:ext cx="720080" cy="576064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Hexagon 6"/>
          <p:cNvSpPr/>
          <p:nvPr/>
        </p:nvSpPr>
        <p:spPr>
          <a:xfrm>
            <a:off x="107504" y="44624"/>
            <a:ext cx="504056" cy="432048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Hexagon 7"/>
          <p:cNvSpPr/>
          <p:nvPr/>
        </p:nvSpPr>
        <p:spPr>
          <a:xfrm>
            <a:off x="1043608" y="44624"/>
            <a:ext cx="360040" cy="288032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Hexagon 8"/>
          <p:cNvSpPr/>
          <p:nvPr/>
        </p:nvSpPr>
        <p:spPr>
          <a:xfrm>
            <a:off x="395536" y="125016"/>
            <a:ext cx="648072" cy="56768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3" descr="ผู้อุทธรณ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259110"/>
            <a:ext cx="1298203" cy="1225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Hexagon 9"/>
          <p:cNvSpPr/>
          <p:nvPr/>
        </p:nvSpPr>
        <p:spPr>
          <a:xfrm>
            <a:off x="107504" y="4581128"/>
            <a:ext cx="504056" cy="432048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Hexagon 10"/>
          <p:cNvSpPr/>
          <p:nvPr/>
        </p:nvSpPr>
        <p:spPr>
          <a:xfrm>
            <a:off x="755576" y="4293096"/>
            <a:ext cx="648072" cy="504056"/>
          </a:xfrm>
          <a:prstGeom prst="hexagon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Hexagon 11"/>
          <p:cNvSpPr/>
          <p:nvPr/>
        </p:nvSpPr>
        <p:spPr>
          <a:xfrm>
            <a:off x="107504" y="2564904"/>
            <a:ext cx="504056" cy="432048"/>
          </a:xfrm>
          <a:prstGeom prst="hexagon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Hexagon 12"/>
          <p:cNvSpPr/>
          <p:nvPr/>
        </p:nvSpPr>
        <p:spPr>
          <a:xfrm>
            <a:off x="1043608" y="2636912"/>
            <a:ext cx="360040" cy="288032"/>
          </a:xfrm>
          <a:prstGeom prst="hexagon">
            <a:avLst/>
          </a:prstGeom>
          <a:solidFill>
            <a:schemeClr val="accent5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Hexagon 13"/>
          <p:cNvSpPr/>
          <p:nvPr/>
        </p:nvSpPr>
        <p:spPr>
          <a:xfrm>
            <a:off x="539552" y="2852936"/>
            <a:ext cx="576064" cy="495672"/>
          </a:xfrm>
          <a:prstGeom prst="hexagon">
            <a:avLst/>
          </a:prstGeom>
          <a:noFill/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Hexagon 14"/>
          <p:cNvSpPr/>
          <p:nvPr/>
        </p:nvSpPr>
        <p:spPr>
          <a:xfrm>
            <a:off x="395536" y="4077072"/>
            <a:ext cx="360040" cy="288032"/>
          </a:xfrm>
          <a:prstGeom prst="hexagon">
            <a:avLst/>
          </a:prstGeom>
          <a:solidFill>
            <a:srgbClr val="00B0F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16" name="Group 3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3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0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175</a:t>
            </a:fld>
            <a:endParaRPr lang="th-TH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-315416"/>
          <a:ext cx="9144001" cy="6552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6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46021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EucrosiaUPC" pitchFamily="18" charset="-34"/>
                          <a:cs typeface="EucrosiaUPC" pitchFamily="18" charset="-34"/>
                        </a:rPr>
                        <a:t>                  </a:t>
                      </a:r>
                      <a:r>
                        <a:rPr lang="th-TH" sz="2400" baseline="0" dirty="0">
                          <a:latin typeface="EucrosiaUPC" pitchFamily="18" charset="-34"/>
                          <a:cs typeface="EucrosiaUPC" pitchFamily="18" charset="-34"/>
                        </a:rPr>
                        <a:t> </a:t>
                      </a:r>
                    </a:p>
                    <a:p>
                      <a:r>
                        <a:rPr lang="th-TH" sz="2400" baseline="0" dirty="0">
                          <a:latin typeface="EucrosiaUPC" pitchFamily="18" charset="-34"/>
                          <a:cs typeface="EucrosiaUPC" pitchFamily="18" charset="-34"/>
                        </a:rPr>
                        <a:t>                      </a:t>
                      </a:r>
                      <a:endParaRPr lang="th-TH" sz="2400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TOR</a:t>
                      </a:r>
                      <a:endParaRPr lang="th-TH" sz="2400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ราคากลาง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จัดซื้อ</a:t>
                      </a:r>
                    </a:p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จัดจ้าง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ตรวจรับ</a:t>
                      </a:r>
                    </a:p>
                    <a:p>
                      <a:pPr algn="ctr"/>
                      <a:r>
                        <a:rPr lang="th-TH" sz="240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พัสดุ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012">
                <a:tc>
                  <a:txBody>
                    <a:bodyPr/>
                    <a:lstStyle/>
                    <a:p>
                      <a:pPr algn="l">
                        <a:buFont typeface="Courier New" pitchFamily="49" charset="0"/>
                        <a:buChar char="o"/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การซื้อหรือจ้าง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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วิธีประกาศเชิญชวนทั่วไป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58016">
                <a:tc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 e - market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/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b="1" dirty="0">
                          <a:latin typeface="EucrosiaUPC" pitchFamily="18" charset="-34"/>
                          <a:cs typeface="EucrosiaUPC" pitchFamily="18" charset="-34"/>
                        </a:rPr>
                        <a:t>เป็นหน้าที่เจ้าหน้าที่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0012">
                <a:tc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 e - bidding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4660">
                <a:tc rowSpan="2">
                  <a:txBody>
                    <a:bodyPr/>
                    <a:lstStyle/>
                    <a:p>
                      <a:pPr marL="2667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 </a:t>
                      </a:r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สอบราคา</a:t>
                      </a:r>
                      <a:endParaRPr lang="th-TH" sz="24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5351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73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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วิธีคัดเลือก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B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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  <a:sym typeface="Wingdings 2"/>
                        </a:rPr>
                        <a:t> </a:t>
                      </a: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ea typeface="Angsana New" pitchFamily="18" charset="-34"/>
                          <a:cs typeface="EucrosiaUPC" pitchFamily="18" charset="-34"/>
                        </a:rPr>
                        <a:t>วิธีเฉพาะเจาะจง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75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กรณีตาม</a:t>
                      </a:r>
                      <a:r>
                        <a:rPr lang="th-TH" sz="2000" b="1" baseline="0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ม.56(2)(ก)(ค)(ง)(จ)(ฉ)(ช)(ซ) </a:t>
                      </a:r>
                      <a:endParaRPr lang="th-TH" sz="2000" b="1" dirty="0">
                        <a:solidFill>
                          <a:srgbClr val="0000FF"/>
                        </a:solidFill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75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th-TH" sz="20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กรณีตาม ม.56(2)(ข) วงเงินไม่เกิน 5 แสนบาท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1800" b="1" dirty="0">
                          <a:latin typeface="EucrosiaUPC" pitchFamily="18" charset="-34"/>
                          <a:cs typeface="EucrosiaUPC" pitchFamily="18" charset="-34"/>
                        </a:rPr>
                        <a:t>เป็นหน้าที่เจ้าหน้าที่</a:t>
                      </a:r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การจ้างที่ปรึกษา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70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/>
                        <a:defRPr/>
                      </a:pPr>
                      <a:r>
                        <a:rPr lang="th-TH" sz="2400" b="1" dirty="0">
                          <a:solidFill>
                            <a:srgbClr val="0000FF"/>
                          </a:solidFill>
                          <a:latin typeface="EucrosiaUPC" pitchFamily="18" charset="-34"/>
                          <a:cs typeface="EucrosiaUPC" pitchFamily="18" charset="-34"/>
                        </a:rPr>
                        <a:t> การจ้างออกแบบหรือควบคุมงาน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th-TH" sz="2400" b="1" dirty="0">
                        <a:latin typeface="EucrosiaUPC" pitchFamily="18" charset="-34"/>
                        <a:cs typeface="EucrosiaUPC" pitchFamily="18" charset="-34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pSp>
        <p:nvGrpSpPr>
          <p:cNvPr id="47" name="Group 46"/>
          <p:cNvGrpSpPr/>
          <p:nvPr/>
        </p:nvGrpSpPr>
        <p:grpSpPr>
          <a:xfrm>
            <a:off x="0" y="-315416"/>
            <a:ext cx="9144000" cy="7128792"/>
            <a:chOff x="0" y="-315416"/>
            <a:chExt cx="9144000" cy="7128792"/>
          </a:xfrm>
        </p:grpSpPr>
        <p:pic>
          <p:nvPicPr>
            <p:cNvPr id="5" name="Picture 4" descr="คน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6" y="-302324"/>
              <a:ext cx="720080" cy="85100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" name="Picture 6" descr="กลุ่มคน2.png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3768" y="-315416"/>
              <a:ext cx="1152128" cy="82465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8" name="Right Arrow 7"/>
            <p:cNvSpPr/>
            <p:nvPr/>
          </p:nvSpPr>
          <p:spPr>
            <a:xfrm>
              <a:off x="1331640" y="-171400"/>
              <a:ext cx="936104" cy="648072"/>
            </a:xfrm>
            <a:prstGeom prst="rightArrow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200" b="1" dirty="0">
                  <a:latin typeface="EucrosiaUPC" pitchFamily="18" charset="-34"/>
                  <a:cs typeface="EucrosiaUPC" pitchFamily="18" charset="-34"/>
                </a:rPr>
                <a:t>นาย ก.</a:t>
              </a:r>
            </a:p>
          </p:txBody>
        </p:sp>
        <p:pic>
          <p:nvPicPr>
            <p:cNvPr id="15" name="Picture 1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1517298"/>
              <a:ext cx="864492" cy="471542"/>
            </a:xfrm>
            <a:prstGeom prst="rect">
              <a:avLst/>
            </a:prstGeom>
          </p:spPr>
        </p:pic>
        <p:pic>
          <p:nvPicPr>
            <p:cNvPr id="16" name="Picture 15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6096" y="1517298"/>
              <a:ext cx="864492" cy="471542"/>
            </a:xfrm>
            <a:prstGeom prst="rect">
              <a:avLst/>
            </a:prstGeom>
          </p:spPr>
        </p:pic>
        <p:pic>
          <p:nvPicPr>
            <p:cNvPr id="17" name="Picture 16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0392" y="1517298"/>
              <a:ext cx="864492" cy="471542"/>
            </a:xfrm>
            <a:prstGeom prst="rect">
              <a:avLst/>
            </a:prstGeom>
          </p:spPr>
        </p:pic>
        <p:pic>
          <p:nvPicPr>
            <p:cNvPr id="18" name="Picture 17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2204864"/>
              <a:ext cx="864492" cy="471542"/>
            </a:xfrm>
            <a:prstGeom prst="rect">
              <a:avLst/>
            </a:prstGeom>
          </p:spPr>
        </p:pic>
        <p:pic>
          <p:nvPicPr>
            <p:cNvPr id="19" name="Picture 18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6096" y="2204864"/>
              <a:ext cx="864492" cy="471542"/>
            </a:xfrm>
            <a:prstGeom prst="rect">
              <a:avLst/>
            </a:prstGeom>
          </p:spPr>
        </p:pic>
        <p:pic>
          <p:nvPicPr>
            <p:cNvPr id="20" name="Picture 19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2240" y="2204864"/>
              <a:ext cx="864492" cy="471542"/>
            </a:xfrm>
            <a:prstGeom prst="rect">
              <a:avLst/>
            </a:prstGeom>
          </p:spPr>
        </p:pic>
        <p:pic>
          <p:nvPicPr>
            <p:cNvPr id="22" name="Picture 21" descr="no2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00392" y="2218953"/>
              <a:ext cx="938411" cy="489967"/>
            </a:xfrm>
            <a:prstGeom prst="rect">
              <a:avLst/>
            </a:prstGeom>
          </p:spPr>
        </p:pic>
        <p:pic>
          <p:nvPicPr>
            <p:cNvPr id="23" name="Picture 22" descr="no2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71162" y="2852936"/>
              <a:ext cx="965395" cy="504056"/>
            </a:xfrm>
            <a:prstGeom prst="rect">
              <a:avLst/>
            </a:prstGeom>
          </p:spPr>
        </p:pic>
        <p:pic>
          <p:nvPicPr>
            <p:cNvPr id="24" name="Picture 23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0392" y="2852936"/>
              <a:ext cx="864492" cy="471542"/>
            </a:xfrm>
            <a:prstGeom prst="rect">
              <a:avLst/>
            </a:prstGeom>
          </p:spPr>
        </p:pic>
        <p:pic>
          <p:nvPicPr>
            <p:cNvPr id="25" name="Picture 2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36493" y="2885450"/>
              <a:ext cx="864492" cy="471542"/>
            </a:xfrm>
            <a:prstGeom prst="rect">
              <a:avLst/>
            </a:prstGeom>
          </p:spPr>
        </p:pic>
        <p:pic>
          <p:nvPicPr>
            <p:cNvPr id="26" name="Picture 25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11960" y="2885450"/>
              <a:ext cx="864492" cy="471542"/>
            </a:xfrm>
            <a:prstGeom prst="rect">
              <a:avLst/>
            </a:prstGeom>
          </p:spPr>
        </p:pic>
        <p:pic>
          <p:nvPicPr>
            <p:cNvPr id="27" name="Picture 26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71967" y="3501008"/>
              <a:ext cx="804089" cy="438594"/>
            </a:xfrm>
            <a:prstGeom prst="rect">
              <a:avLst/>
            </a:prstGeom>
          </p:spPr>
        </p:pic>
        <p:pic>
          <p:nvPicPr>
            <p:cNvPr id="28" name="Picture 27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3501008"/>
              <a:ext cx="804089" cy="438594"/>
            </a:xfrm>
            <a:prstGeom prst="rect">
              <a:avLst/>
            </a:prstGeom>
          </p:spPr>
        </p:pic>
        <p:pic>
          <p:nvPicPr>
            <p:cNvPr id="29" name="Picture 28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04248" y="3501008"/>
              <a:ext cx="804089" cy="438594"/>
            </a:xfrm>
            <a:prstGeom prst="rect">
              <a:avLst/>
            </a:prstGeom>
          </p:spPr>
        </p:pic>
        <p:pic>
          <p:nvPicPr>
            <p:cNvPr id="30" name="Picture 29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3501008"/>
              <a:ext cx="804089" cy="438594"/>
            </a:xfrm>
            <a:prstGeom prst="rect">
              <a:avLst/>
            </a:prstGeom>
          </p:spPr>
        </p:pic>
        <p:pic>
          <p:nvPicPr>
            <p:cNvPr id="31" name="Picture 30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4077072"/>
              <a:ext cx="804089" cy="438594"/>
            </a:xfrm>
            <a:prstGeom prst="rect">
              <a:avLst/>
            </a:prstGeom>
          </p:spPr>
        </p:pic>
        <p:pic>
          <p:nvPicPr>
            <p:cNvPr id="32" name="Picture 31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4077072"/>
              <a:ext cx="804089" cy="438594"/>
            </a:xfrm>
            <a:prstGeom prst="rect">
              <a:avLst/>
            </a:prstGeom>
          </p:spPr>
        </p:pic>
        <p:pic>
          <p:nvPicPr>
            <p:cNvPr id="33" name="Picture 32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247" y="4077072"/>
              <a:ext cx="804089" cy="438594"/>
            </a:xfrm>
            <a:prstGeom prst="rect">
              <a:avLst/>
            </a:prstGeom>
          </p:spPr>
        </p:pic>
        <p:pic>
          <p:nvPicPr>
            <p:cNvPr id="34" name="Picture 33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4077072"/>
              <a:ext cx="804089" cy="438594"/>
            </a:xfrm>
            <a:prstGeom prst="rect">
              <a:avLst/>
            </a:prstGeom>
          </p:spPr>
        </p:pic>
        <p:pic>
          <p:nvPicPr>
            <p:cNvPr id="35" name="Picture 3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4718598"/>
              <a:ext cx="804089" cy="438594"/>
            </a:xfrm>
            <a:prstGeom prst="rect">
              <a:avLst/>
            </a:prstGeom>
          </p:spPr>
        </p:pic>
        <p:pic>
          <p:nvPicPr>
            <p:cNvPr id="36" name="Picture 35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4718598"/>
              <a:ext cx="804089" cy="438594"/>
            </a:xfrm>
            <a:prstGeom prst="rect">
              <a:avLst/>
            </a:prstGeom>
          </p:spPr>
        </p:pic>
        <p:pic>
          <p:nvPicPr>
            <p:cNvPr id="37" name="Picture 36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4718598"/>
              <a:ext cx="804089" cy="438594"/>
            </a:xfrm>
            <a:prstGeom prst="rect">
              <a:avLst/>
            </a:prstGeom>
          </p:spPr>
        </p:pic>
        <p:pic>
          <p:nvPicPr>
            <p:cNvPr id="38" name="Picture 37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5301208"/>
              <a:ext cx="804089" cy="438594"/>
            </a:xfrm>
            <a:prstGeom prst="rect">
              <a:avLst/>
            </a:prstGeom>
          </p:spPr>
        </p:pic>
        <p:pic>
          <p:nvPicPr>
            <p:cNvPr id="39" name="Picture 38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3968" y="5798718"/>
              <a:ext cx="804089" cy="438594"/>
            </a:xfrm>
            <a:prstGeom prst="rect">
              <a:avLst/>
            </a:prstGeom>
          </p:spPr>
        </p:pic>
        <p:pic>
          <p:nvPicPr>
            <p:cNvPr id="40" name="Picture 39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96103" y="5301208"/>
              <a:ext cx="804089" cy="438594"/>
            </a:xfrm>
            <a:prstGeom prst="rect">
              <a:avLst/>
            </a:prstGeom>
          </p:spPr>
        </p:pic>
        <p:pic>
          <p:nvPicPr>
            <p:cNvPr id="41" name="Picture 40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08104" y="5798718"/>
              <a:ext cx="804089" cy="438594"/>
            </a:xfrm>
            <a:prstGeom prst="rect">
              <a:avLst/>
            </a:prstGeom>
          </p:spPr>
        </p:pic>
        <p:pic>
          <p:nvPicPr>
            <p:cNvPr id="42" name="Picture 41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247" y="5301208"/>
              <a:ext cx="804089" cy="438594"/>
            </a:xfrm>
            <a:prstGeom prst="rect">
              <a:avLst/>
            </a:prstGeom>
          </p:spPr>
        </p:pic>
        <p:pic>
          <p:nvPicPr>
            <p:cNvPr id="43" name="Picture 42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2247" y="5798718"/>
              <a:ext cx="804089" cy="438594"/>
            </a:xfrm>
            <a:prstGeom prst="rect">
              <a:avLst/>
            </a:prstGeom>
          </p:spPr>
        </p:pic>
        <p:pic>
          <p:nvPicPr>
            <p:cNvPr id="44" name="Picture 43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5798718"/>
              <a:ext cx="804089" cy="438594"/>
            </a:xfrm>
            <a:prstGeom prst="rect">
              <a:avLst/>
            </a:prstGeom>
          </p:spPr>
        </p:pic>
        <p:pic>
          <p:nvPicPr>
            <p:cNvPr id="45" name="Picture 44" descr="yes2.jpeg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60399" y="5301208"/>
              <a:ext cx="804089" cy="438594"/>
            </a:xfrm>
            <a:prstGeom prst="rect">
              <a:avLst/>
            </a:prstGeom>
          </p:spPr>
        </p:pic>
        <p:sp>
          <p:nvSpPr>
            <p:cNvPr id="46" name="Rectangle 45"/>
            <p:cNvSpPr/>
            <p:nvPr/>
          </p:nvSpPr>
          <p:spPr>
            <a:xfrm>
              <a:off x="0" y="2132856"/>
              <a:ext cx="9144000" cy="136815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th-TH"/>
              </a:defPPr>
              <a:lvl1pPr marL="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th-TH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6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9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52" name="Straight Connector 51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3" name="Rectangle 52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Oval 48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4440" y="3752811"/>
            <a:ext cx="3408040" cy="2268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5720" y="1357298"/>
            <a:ext cx="856895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ตรวจรับพัสดุ ณ ที่ทำการของผู้ใช้พัสดุนั้น หรือสถานที่ซึ่งกำหนดไว้</a:t>
            </a:r>
          </a:p>
          <a:p>
            <a:pPr marL="514350" indent="-514350"/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ในสัญญาหรือ ข้อตกลง </a:t>
            </a:r>
          </a:p>
          <a:p>
            <a:pPr marL="514350" indent="-514350"/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การตรวจรับพัสดุ ณ สถานที่อื่น ในกรณีที่ไม่มีสัญญาหรือข้อตกลง จะต้องได้รับอนุมัติจากหัวหน้าหน่วยงานของรัฐก่อน</a:t>
            </a:r>
          </a:p>
          <a:p>
            <a:pPr marL="514350" indent="-514350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ตรวจรับพัสดุให้ถูกต้องครบถ้วนตามหลักฐานที่ตกลงกันไว้ 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สำหรับกรณีที่มีการทดลอง หรือตรวจสอบในทางเทคนิคหรือทางวิทยาศาสตร์ จะเชิญผู้ชำนาญการหรือผู้ทรงคุณวุฒิเกี่ยวกับพัสดุนั้นมาให้ คำปรึกษา </a:t>
            </a:r>
          </a:p>
          <a:p>
            <a:pPr marL="514350" indent="-514350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หรือส่งพัสดุนั้นไปทดลองหรือตรวจสอบ ณ </a:t>
            </a:r>
          </a:p>
          <a:p>
            <a:pPr marL="514350" indent="-514350"/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สถานที่ของผู้ชำนาญการหรือผู้ทรงคุณวุฒินั้นๆ ก็ได้</a:t>
            </a:r>
          </a:p>
          <a:p>
            <a:pPr marL="446088">
              <a:buFont typeface="Courier New" pitchFamily="49" charset="0"/>
              <a:buChar char="o"/>
            </a:pPr>
            <a:r>
              <a:rPr lang="th-TH" b="1" dirty="0">
                <a:solidFill>
                  <a:srgbClr val="660033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ในกรณีจำเป็นที่ไม่สามารถตรวจนับ</a:t>
            </a:r>
          </a:p>
          <a:p>
            <a:pPr marL="446088"/>
            <a:r>
              <a:rPr lang="th-TH" b="1" dirty="0">
                <a:latin typeface="EucrosiaUPC" pitchFamily="18" charset="-34"/>
                <a:cs typeface="EucrosiaUPC" pitchFamily="18" charset="-34"/>
              </a:rPr>
              <a:t>เป็นจำนวนหน่วยทั้งหมดได้ ให้ตรวจรับ</a:t>
            </a:r>
          </a:p>
          <a:p>
            <a:pPr marL="446088"/>
            <a:r>
              <a:rPr lang="th-TH" b="1" dirty="0">
                <a:latin typeface="EucrosiaUPC" pitchFamily="18" charset="-34"/>
                <a:cs typeface="EucrosiaUPC" pitchFamily="18" charset="-34"/>
              </a:rPr>
              <a:t>ตามหลักวิชาการสถิติ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176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60648"/>
            <a:ext cx="867645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หน้าที่คณะกรรมการตรวจรับพัสดุในงานซื้อหรืองานจ้าง 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858148" y="980728"/>
            <a:ext cx="1071570" cy="989302"/>
          </a:xfrm>
          <a:prstGeom prst="wedgeEllipseCallout">
            <a:avLst>
              <a:gd name="adj1" fmla="val -45814"/>
              <a:gd name="adj2" fmla="val -5571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3833043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080" y="4221088"/>
            <a:ext cx="3240359" cy="216024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95536" y="1268760"/>
            <a:ext cx="8568952" cy="398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/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ให้ตรวจรับพัสดุในวันที่ผู้ขายหรือผู้รับจ้างนำพัสดุมาส่งและ</a:t>
            </a:r>
          </a:p>
          <a:p>
            <a:pPr marL="442913" indent="-442913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ให้ดำเนินการให้เสร็จสิ้น โดยเร็วที่สุด </a:t>
            </a:r>
          </a:p>
          <a:p>
            <a:r>
              <a:rPr lang="th-TH" b="1" dirty="0"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เมื่อตรวจถูกต้องครบถ้วนแล้วให้รับพัสดุไว้ และถือว่าผู้ขายหรือผู้รับจ้างได้ส่งมอบพัสดุ </a:t>
            </a:r>
            <a:r>
              <a:rPr lang="th-TH" b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ถูกต้องครบถ้วนตั้งแต่วันที่ผู้ขายหรือผู้รับจ้างนำพัสดุนั้นมาส่ง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แล้วมอบแก่เจ้าหน้าที่พร้อมกับทำใบตรวจรับ โดยลงชื่อไว้เป็นหลักฐานอย่างน้อยสองฉบับ มอบแก่ผู้ขายหรือผู้รับจ้าง 1 ฉบับ และเจ้าหน้าที่ 1 ฉบับ เพื่อ ดำเนินการเบิกจ่ายเงินตามระเบียบของหน่วยงานของรัฐและรายงานให้หัวหน้าหน่วยงานของรัฐทราบ </a:t>
            </a:r>
          </a:p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	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177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51520" y="285728"/>
            <a:ext cx="8676456" cy="83901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หน้าที่คณะกรรมการตรวจรับพัสดุในงานซื้อหรืองานจ้าง </a:t>
            </a:r>
          </a:p>
        </p:txBody>
      </p:sp>
      <p:sp>
        <p:nvSpPr>
          <p:cNvPr id="6" name="คำบรรยายภาพแบบวงรี 3"/>
          <p:cNvSpPr/>
          <p:nvPr/>
        </p:nvSpPr>
        <p:spPr>
          <a:xfrm>
            <a:off x="7715272" y="993268"/>
            <a:ext cx="1071570" cy="1067580"/>
          </a:xfrm>
          <a:prstGeom prst="wedgeEllipseCallout">
            <a:avLst>
              <a:gd name="adj1" fmla="val -49783"/>
              <a:gd name="adj2" fmla="val -5170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3923928" y="4437112"/>
            <a:ext cx="49685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ในกรณีที่เห็นว่าพัสดุที่ส่งมอบ มีรายละเอียด</a:t>
            </a:r>
          </a:p>
          <a:p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ไม่เป็นไปตามข้อกำหนดในสัญญาหรือข้อตกลงให้รายงานหัวหน้าหน่วยงานของรัฐ</a:t>
            </a:r>
            <a:r>
              <a:rPr lang="th-TH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ผ่านหัวหน้าเจ้าหน้าที่ </a:t>
            </a:r>
            <a:r>
              <a:rPr lang="th-TH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เพื่อทราบและสั่งการ</a:t>
            </a: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7633228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178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251520" y="1124744"/>
            <a:ext cx="8712968" cy="529375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</a:t>
            </a:r>
            <a:r>
              <a:rPr lang="en-US" sz="2600" b="1" dirty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ในกรณีที่ผู้ขายหรือผู้รับจ้างส่งมอบพัสดุถูกต้องแต่ไม่ครบจำนวน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หรือส่งมอบครบจำนวนแต่ไม่ถูกต้องทั้งหมด ถ้าสัญญาหรือข้อตกลงมิได้กำหนดไว้เป็นอย่างอื่น ให้ตรวจรับไว้เฉพาะจำนวนที่ถูกต้อง โดยถือปฏิบัติตาม </a:t>
            </a:r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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และให้รีบรายงานหัวหน้าหน่วยงานของรัฐผ่านหัวหน้าเจ้าหน้าที่เพื่อแจ้งให้ผู้ขายหรือผู้รับจ้างทราบภายใน 3 วันทำการ นับถัดจากวันตรวจพบ แต่ทั้งนี้ ไม่ตัดสิทธิ์หน่วยงานของรัฐที่จะปรับผู้ขายหรือผู้รับจ้างในจำนวนที่ส่งมอบไม่ครบถ้วนหรือไม่ถูกต้องนั้น</a:t>
            </a:r>
            <a:endParaRPr kumimoji="0" 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</a:t>
            </a:r>
            <a:r>
              <a:rPr lang="en-US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การตรวจรับพัสดุที่ประกอบกันเป็นชุดหรือหน่วย ถ้าขาดส่วนประกอบอย่างใดอย่างหนึ่งไปแล้วจะไม่สามารถใช้การได้โดยสมบูรณ์ ให้ถือว่าผู้ขายหรือผู้รับจ้างยังมิได้ส่งมอบพัสดุนั้น และโดยปกติให้รีบรายงานหัวหน้าหน่วยงานของรัฐเพื่อแจ้งให้ผู้ขายหรือผู้รับจ้างทราบภายใน 3 วันทำการ นับถัดจากวันที่ตรวจพบ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900113" algn="l"/>
                <a:tab pos="1169988" algn="l"/>
              </a:tabLst>
            </a:pP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	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</a:t>
            </a:r>
            <a:r>
              <a:rPr lang="en-US" sz="26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กรรมการตรวจรับพัสดุบางคนไม่ยอมรับพัสดุโดยทำความเห็นแย้งไว้ให้เสนอหัวหน้าหน่วยงานของรัฐเพื่อพิจารณาสั่งการ ถ้าหัวหน้าหน่วยงานของรัฐสั่งการให้รับพัสดุนั้นไว้ จึงดำเนินการตาม </a:t>
            </a:r>
            <a:r>
              <a:rPr lang="th-TH" sz="2600" b="1" dirty="0">
                <a:solidFill>
                  <a:srgbClr val="006600"/>
                </a:solidFill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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 หรือ 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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2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แล้วแต่กรณี</a:t>
            </a:r>
            <a:r>
              <a:rPr kumimoji="0" lang="en-US" sz="2600" b="1" i="0" u="none" strike="noStrike" cap="none" normalizeH="0" baseline="0" dirty="0">
                <a:ln>
                  <a:noFill/>
                </a:ln>
                <a:solidFill>
                  <a:srgbClr val="006600"/>
                </a:solidFill>
                <a:effectLst/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1520" y="194910"/>
            <a:ext cx="7488832" cy="78581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หน้าที่คณะกรรมการตรวจรับพัสดุในงานซื้อหรืองานจ้าง 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668344" y="476672"/>
            <a:ext cx="1177778" cy="1152128"/>
          </a:xfrm>
          <a:prstGeom prst="wedgeEllipseCallout">
            <a:avLst>
              <a:gd name="adj1" fmla="val -57061"/>
              <a:gd name="adj2" fmla="val -3016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b="1" dirty="0">
                <a:latin typeface="EucrosiaUPC" pitchFamily="18" charset="-34"/>
                <a:cs typeface="EucrosiaUPC" pitchFamily="18" charset="-34"/>
              </a:rPr>
              <a:t>5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6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179</a:t>
            </a:fld>
            <a:endParaRPr lang="th-TH"/>
          </a:p>
        </p:txBody>
      </p:sp>
      <p:sp>
        <p:nvSpPr>
          <p:cNvPr id="62" name="Rectangle 61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84" name="Group 83"/>
          <p:cNvGrpSpPr/>
          <p:nvPr/>
        </p:nvGrpSpPr>
        <p:grpSpPr>
          <a:xfrm>
            <a:off x="0" y="72008"/>
            <a:ext cx="9144000" cy="6741368"/>
            <a:chOff x="0" y="0"/>
            <a:chExt cx="9144000" cy="6741368"/>
          </a:xfrm>
        </p:grpSpPr>
        <p:grpSp>
          <p:nvGrpSpPr>
            <p:cNvPr id="20" name="Group 68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23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8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Oval 7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95" name="สี่เหลี่ยมผืนผ้ามุมมน 94"/>
            <p:cNvSpPr/>
            <p:nvPr/>
          </p:nvSpPr>
          <p:spPr bwMode="auto">
            <a:xfrm rot="16200000">
              <a:off x="7569362" y="3785304"/>
              <a:ext cx="1473742" cy="303934"/>
            </a:xfrm>
            <a:prstGeom prst="roundRect">
              <a:avLst/>
            </a:prstGeom>
            <a:ln>
              <a:noFill/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kern="2400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ภายใน </a:t>
              </a:r>
              <a:r>
                <a:rPr lang="th-TH" sz="1600" b="1" kern="2400" dirty="0">
                  <a:solidFill>
                    <a:schemeClr val="tx1"/>
                  </a:solidFill>
                </a:rPr>
                <a:t>3 วันทำการ</a:t>
              </a:r>
              <a:endParaRPr kumimoji="0" lang="th-TH" sz="1600" b="1" i="0" u="none" strike="noStrike" kern="24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285720" y="2964872"/>
              <a:ext cx="1162080" cy="9213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คณะกรรมการตรวจรับพัสดุ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3"/>
            <p:cNvSpPr/>
            <p:nvPr/>
          </p:nvSpPr>
          <p:spPr bwMode="auto">
            <a:xfrm>
              <a:off x="1905000" y="5600700"/>
              <a:ext cx="1447800" cy="7239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บางคนไม่รับมอบ</a:t>
              </a: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 bwMode="auto">
            <a:xfrm>
              <a:off x="1905000" y="2258290"/>
              <a:ext cx="1452554" cy="789709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/>
                <a:t>: </a:t>
              </a:r>
              <a:r>
                <a:rPr lang="th-TH" sz="1600" b="1" dirty="0"/>
                <a:t>เห็นว่า ถูกต้อง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สี่เหลี่ยมผืนผ้ามุมมน 5"/>
            <p:cNvSpPr/>
            <p:nvPr/>
          </p:nvSpPr>
          <p:spPr bwMode="auto">
            <a:xfrm>
              <a:off x="1905000" y="505690"/>
              <a:ext cx="1447800" cy="789709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7" name="สี่เหลี่ยมผืนผ้ามุมมน 6"/>
            <p:cNvSpPr/>
            <p:nvPr/>
          </p:nvSpPr>
          <p:spPr bwMode="auto">
            <a:xfrm>
              <a:off x="3733800" y="3200400"/>
              <a:ext cx="2743200" cy="4953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รายงานหัวหน้าหน่วยงานของรัฐ</a:t>
              </a:r>
              <a:r>
                <a:rPr lang="th-TH" sz="1600" b="1" u="sng" dirty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8" name="สี่เหลี่ยมผืนผ้ามุมมน 7"/>
            <p:cNvSpPr/>
            <p:nvPr/>
          </p:nvSpPr>
          <p:spPr bwMode="auto">
            <a:xfrm>
              <a:off x="3739117" y="2415283"/>
              <a:ext cx="2789274" cy="63271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ทำใบตรวจรับ 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ให้ผู้ขาย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 </a:t>
              </a:r>
              <a:r>
                <a:rPr lang="th-TH" sz="1600" b="1" dirty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8"/>
            <p:cNvSpPr/>
            <p:nvPr/>
          </p:nvSpPr>
          <p:spPr bwMode="auto">
            <a:xfrm>
              <a:off x="3739117" y="1524000"/>
              <a:ext cx="2761709" cy="73429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>
                  <a:solidFill>
                    <a:schemeClr val="tx1"/>
                  </a:solidFill>
                </a:rPr>
                <a:t>: </a:t>
              </a:r>
              <a:r>
                <a:rPr lang="th-TH" sz="1600" dirty="0">
                  <a:solidFill>
                    <a:schemeClr val="tx1"/>
                  </a:solidFill>
                </a:rPr>
                <a:t>รับพัสดุไว้  ถือว่าส่งมอบถูกต้อง ณ วันที่ส่ง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 ส่งมอบพัสดุให้</a:t>
              </a:r>
              <a:r>
                <a:rPr lang="th-TH" sz="1600" b="1" baseline="0" dirty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</a:p>
          </p:txBody>
        </p:sp>
        <p:sp>
          <p:nvSpPr>
            <p:cNvPr id="10" name="สี่เหลี่ยมผืนผ้ามุมมน 9"/>
            <p:cNvSpPr/>
            <p:nvPr/>
          </p:nvSpPr>
          <p:spPr bwMode="auto">
            <a:xfrm>
              <a:off x="1905000" y="4097482"/>
              <a:ext cx="1447800" cy="855518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/>
                <a:t>: </a:t>
              </a:r>
              <a:r>
                <a:rPr lang="th-TH" sz="1600" b="1" dirty="0"/>
                <a:t>เห็นว่า ถูกต้องเพียงบางส่วน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สี่เหลี่ยมผืนผ้ามุมมน 10"/>
            <p:cNvSpPr/>
            <p:nvPr/>
          </p:nvSpPr>
          <p:spPr bwMode="auto">
            <a:xfrm>
              <a:off x="3739117" y="615639"/>
              <a:ext cx="2743200" cy="603561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รายงานหัวหน้าหน่วยงานของรัฐ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>
                  <a:cs typeface="+mn-cs"/>
                </a:rPr>
                <a:t>เพื่อทราบและสั่งการ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12" name="สี่เหลี่ยมผืนผ้ามุมมน 11"/>
            <p:cNvSpPr/>
            <p:nvPr/>
          </p:nvSpPr>
          <p:spPr bwMode="auto">
            <a:xfrm>
              <a:off x="6934200" y="277090"/>
              <a:ext cx="990600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3" name="สี่เหลี่ยมผืนผ้ามุมมน 12"/>
            <p:cNvSpPr/>
            <p:nvPr/>
          </p:nvSpPr>
          <p:spPr bwMode="auto">
            <a:xfrm>
              <a:off x="6934200" y="1066801"/>
              <a:ext cx="990600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 bwMode="auto">
            <a:xfrm>
              <a:off x="8001000" y="2500746"/>
              <a:ext cx="838200" cy="699654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แจ้งคู่สัญญา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สี่เหลี่ยมผืนผ้ามุมมน 14"/>
            <p:cNvSpPr/>
            <p:nvPr/>
          </p:nvSpPr>
          <p:spPr bwMode="auto">
            <a:xfrm>
              <a:off x="3707904" y="4071942"/>
              <a:ext cx="1143000" cy="855518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สัญญา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ไม่ได้กำหนด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เป็นอย่างอื่น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สี่เหลี่ยมผืนผ้ามุมมน 15"/>
            <p:cNvSpPr/>
            <p:nvPr/>
          </p:nvSpPr>
          <p:spPr bwMode="auto">
            <a:xfrm>
              <a:off x="5232991" y="4038600"/>
              <a:ext cx="1701209" cy="404923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รับไว้เฉพาะที่ถูกต้อง</a:t>
              </a:r>
            </a:p>
          </p:txBody>
        </p:sp>
        <p:sp>
          <p:nvSpPr>
            <p:cNvPr id="17" name="สี่เหลี่ยมผืนผ้ามุมมน 16"/>
            <p:cNvSpPr/>
            <p:nvPr/>
          </p:nvSpPr>
          <p:spPr bwMode="auto">
            <a:xfrm>
              <a:off x="5232991" y="4548077"/>
              <a:ext cx="1701209" cy="481123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รายงาน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หัวหน้าหน่วยงานของรัฐ</a:t>
              </a:r>
            </a:p>
          </p:txBody>
        </p:sp>
        <p:sp>
          <p:nvSpPr>
            <p:cNvPr id="18" name="สี่เหลี่ยมผืนผ้ามุมมน 17"/>
            <p:cNvSpPr/>
            <p:nvPr/>
          </p:nvSpPr>
          <p:spPr bwMode="auto">
            <a:xfrm>
              <a:off x="3708991" y="6096000"/>
              <a:ext cx="1981200" cy="4572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ทำบันทึกความเห็นแย้ง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สี่เหลี่ยมผืนผ้ามุมมน 18"/>
            <p:cNvSpPr/>
            <p:nvPr/>
          </p:nvSpPr>
          <p:spPr bwMode="auto">
            <a:xfrm>
              <a:off x="3708991" y="5214950"/>
              <a:ext cx="1981200" cy="72865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/>
                <a:t>เพื่อสั่งการ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 bwMode="auto">
            <a:xfrm>
              <a:off x="6083594" y="5181600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ให้รับ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 bwMode="auto">
            <a:xfrm>
              <a:off x="6071191" y="5791200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ไม่รับ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4" name="ลูกศรเชื่อมต่อแบบตรง 23"/>
            <p:cNvCxnSpPr>
              <a:endCxn id="6" idx="1"/>
            </p:cNvCxnSpPr>
            <p:nvPr/>
          </p:nvCxnSpPr>
          <p:spPr bwMode="auto">
            <a:xfrm>
              <a:off x="1676400" y="900544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ลูกศรเชื่อมต่อแบบตรง 24"/>
            <p:cNvCxnSpPr/>
            <p:nvPr/>
          </p:nvCxnSpPr>
          <p:spPr bwMode="auto">
            <a:xfrm>
              <a:off x="1676400" y="2653144"/>
              <a:ext cx="228600" cy="13857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ลูกศรเชื่อมต่อแบบตรง 25"/>
            <p:cNvCxnSpPr/>
            <p:nvPr/>
          </p:nvCxnSpPr>
          <p:spPr bwMode="auto">
            <a:xfrm>
              <a:off x="1676400" y="4495800"/>
              <a:ext cx="228600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 bwMode="auto">
            <a:xfrm>
              <a:off x="1695450" y="5943600"/>
              <a:ext cx="20955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 bwMode="auto">
            <a:xfrm>
              <a:off x="1676400" y="900544"/>
              <a:ext cx="0" cy="506210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ลูกศรเชื่อมต่อแบบตรง 41"/>
            <p:cNvCxnSpPr>
              <a:stCxn id="6" idx="3"/>
            </p:cNvCxnSpPr>
            <p:nvPr/>
          </p:nvCxnSpPr>
          <p:spPr bwMode="auto">
            <a:xfrm>
              <a:off x="3352800" y="900545"/>
              <a:ext cx="386317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42"/>
            <p:cNvCxnSpPr/>
            <p:nvPr/>
          </p:nvCxnSpPr>
          <p:spPr bwMode="auto">
            <a:xfrm>
              <a:off x="6705600" y="1295400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 bwMode="auto">
            <a:xfrm>
              <a:off x="6705600" y="53339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ตัวเชื่อมต่อตรง 48"/>
            <p:cNvCxnSpPr>
              <a:stCxn id="11" idx="3"/>
            </p:cNvCxnSpPr>
            <p:nvPr/>
          </p:nvCxnSpPr>
          <p:spPr bwMode="auto">
            <a:xfrm flipV="1">
              <a:off x="6482317" y="917419"/>
              <a:ext cx="223283" cy="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ตัวเชื่อมต่อตรง 50"/>
            <p:cNvCxnSpPr/>
            <p:nvPr/>
          </p:nvCxnSpPr>
          <p:spPr bwMode="auto">
            <a:xfrm>
              <a:off x="6705600" y="533399"/>
              <a:ext cx="0" cy="7620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ตัวเชื่อมต่อหักมุม 52"/>
            <p:cNvCxnSpPr>
              <a:stCxn id="12" idx="3"/>
              <a:endCxn id="14" idx="0"/>
            </p:cNvCxnSpPr>
            <p:nvPr/>
          </p:nvCxnSpPr>
          <p:spPr bwMode="auto">
            <a:xfrm>
              <a:off x="7924800" y="559154"/>
              <a:ext cx="495300" cy="1941592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หักมุม 55"/>
            <p:cNvCxnSpPr>
              <a:stCxn id="13" idx="2"/>
            </p:cNvCxnSpPr>
            <p:nvPr/>
          </p:nvCxnSpPr>
          <p:spPr bwMode="auto">
            <a:xfrm rot="5400000">
              <a:off x="6872300" y="1228727"/>
              <a:ext cx="185727" cy="928674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ตัวเชื่อมต่อหักมุม 57"/>
            <p:cNvCxnSpPr/>
            <p:nvPr/>
          </p:nvCxnSpPr>
          <p:spPr bwMode="auto">
            <a:xfrm rot="10800000" flipV="1">
              <a:off x="6528395" y="1600201"/>
              <a:ext cx="1091606" cy="900544"/>
            </a:xfrm>
            <a:prstGeom prst="bentConnector3">
              <a:avLst>
                <a:gd name="adj1" fmla="val 1299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ลูกศรเชื่อมต่อแบบตรง 63"/>
            <p:cNvCxnSpPr>
              <a:endCxn id="9" idx="1"/>
            </p:cNvCxnSpPr>
            <p:nvPr/>
          </p:nvCxnSpPr>
          <p:spPr bwMode="auto">
            <a:xfrm>
              <a:off x="3545958" y="1891144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ลูกศรเชื่อมต่อแบบตรง 64"/>
            <p:cNvCxnSpPr/>
            <p:nvPr/>
          </p:nvCxnSpPr>
          <p:spPr bwMode="auto">
            <a:xfrm>
              <a:off x="3540641" y="34290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ลูกศรเชื่อมต่อแบบตรง 65"/>
            <p:cNvCxnSpPr/>
            <p:nvPr/>
          </p:nvCxnSpPr>
          <p:spPr bwMode="auto">
            <a:xfrm>
              <a:off x="3540641" y="271461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ตัวเชื่อมต่อตรง 67"/>
            <p:cNvCxnSpPr/>
            <p:nvPr/>
          </p:nvCxnSpPr>
          <p:spPr bwMode="auto">
            <a:xfrm>
              <a:off x="3545958" y="1891146"/>
              <a:ext cx="0" cy="15569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ลูกศรเชื่อมต่อแบบตรง 72"/>
            <p:cNvCxnSpPr/>
            <p:nvPr/>
          </p:nvCxnSpPr>
          <p:spPr bwMode="auto">
            <a:xfrm>
              <a:off x="3352800" y="4495800"/>
              <a:ext cx="386317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ลูกศรเชื่อมต่อแบบตรง 73"/>
            <p:cNvCxnSpPr/>
            <p:nvPr/>
          </p:nvCxnSpPr>
          <p:spPr bwMode="auto">
            <a:xfrm>
              <a:off x="5064641" y="4800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ลูกศรเชื่อมต่อแบบตรง 74"/>
            <p:cNvCxnSpPr/>
            <p:nvPr/>
          </p:nvCxnSpPr>
          <p:spPr bwMode="auto">
            <a:xfrm>
              <a:off x="5064641" y="42671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ตัวเชื่อมต่อตรง 76"/>
            <p:cNvCxnSpPr/>
            <p:nvPr/>
          </p:nvCxnSpPr>
          <p:spPr bwMode="auto">
            <a:xfrm>
              <a:off x="5064641" y="4267199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9" name="ตัวเชื่อมต่อตรง 78"/>
            <p:cNvCxnSpPr>
              <a:stCxn id="15" idx="3"/>
            </p:cNvCxnSpPr>
            <p:nvPr/>
          </p:nvCxnSpPr>
          <p:spPr bwMode="auto">
            <a:xfrm>
              <a:off x="4850904" y="449970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ตัวเชื่อมต่อหักมุม 91"/>
            <p:cNvCxnSpPr/>
            <p:nvPr/>
          </p:nvCxnSpPr>
          <p:spPr bwMode="auto">
            <a:xfrm flipH="1" flipV="1">
              <a:off x="6528391" y="2757779"/>
              <a:ext cx="405809" cy="1509421"/>
            </a:xfrm>
            <a:prstGeom prst="bentConnector3">
              <a:avLst>
                <a:gd name="adj1" fmla="val -56332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ตัวเชื่อมต่อหักมุม 93"/>
            <p:cNvCxnSpPr>
              <a:stCxn id="17" idx="3"/>
              <a:endCxn id="14" idx="2"/>
            </p:cNvCxnSpPr>
            <p:nvPr/>
          </p:nvCxnSpPr>
          <p:spPr bwMode="auto">
            <a:xfrm flipV="1">
              <a:off x="6934200" y="3200400"/>
              <a:ext cx="1485900" cy="1588239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ลูกศรเชื่อมต่อแบบตรง 95"/>
            <p:cNvCxnSpPr/>
            <p:nvPr/>
          </p:nvCxnSpPr>
          <p:spPr bwMode="auto">
            <a:xfrm>
              <a:off x="3540641" y="6324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ลูกศรเชื่อมต่อแบบตรง 96"/>
            <p:cNvCxnSpPr/>
            <p:nvPr/>
          </p:nvCxnSpPr>
          <p:spPr bwMode="auto">
            <a:xfrm>
              <a:off x="3540641" y="56388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ตัวเชื่อมต่อตรง 97"/>
            <p:cNvCxnSpPr/>
            <p:nvPr/>
          </p:nvCxnSpPr>
          <p:spPr bwMode="auto">
            <a:xfrm>
              <a:off x="3540641" y="5637934"/>
              <a:ext cx="0" cy="6866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ตัวเชื่อมต่อตรง 98"/>
            <p:cNvCxnSpPr/>
            <p:nvPr/>
          </p:nvCxnSpPr>
          <p:spPr bwMode="auto">
            <a:xfrm>
              <a:off x="3327991" y="59730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/>
            <p:cNvCxnSpPr/>
            <p:nvPr/>
          </p:nvCxnSpPr>
          <p:spPr bwMode="auto">
            <a:xfrm>
              <a:off x="5902841" y="5943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ลูกศรเชื่อมต่อแบบตรง 102"/>
            <p:cNvCxnSpPr/>
            <p:nvPr/>
          </p:nvCxnSpPr>
          <p:spPr bwMode="auto">
            <a:xfrm>
              <a:off x="5902841" y="54101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ตัวเชื่อมต่อตรง 103"/>
            <p:cNvCxnSpPr/>
            <p:nvPr/>
          </p:nvCxnSpPr>
          <p:spPr bwMode="auto">
            <a:xfrm>
              <a:off x="5902841" y="5410199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ตัวเชื่อมต่อตรง 104"/>
            <p:cNvCxnSpPr/>
            <p:nvPr/>
          </p:nvCxnSpPr>
          <p:spPr bwMode="auto">
            <a:xfrm>
              <a:off x="5690191" y="56682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ตัวเชื่อมต่อหักมุม 110"/>
            <p:cNvCxnSpPr/>
            <p:nvPr/>
          </p:nvCxnSpPr>
          <p:spPr bwMode="auto">
            <a:xfrm rot="5400000" flipH="1" flipV="1">
              <a:off x="5850949" y="3731651"/>
              <a:ext cx="2847557" cy="690547"/>
            </a:xfrm>
            <a:prstGeom prst="bentConnector3">
              <a:avLst>
                <a:gd name="adj1" fmla="val -44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ลูกศรเชื่อมต่อแบบตรง 113"/>
            <p:cNvCxnSpPr/>
            <p:nvPr/>
          </p:nvCxnSpPr>
          <p:spPr bwMode="auto">
            <a:xfrm flipH="1">
              <a:off x="6528395" y="2653144"/>
              <a:ext cx="1091606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ตัวเชื่อมต่อหักมุม 115"/>
            <p:cNvCxnSpPr>
              <a:stCxn id="22" idx="3"/>
            </p:cNvCxnSpPr>
            <p:nvPr/>
          </p:nvCxnSpPr>
          <p:spPr bwMode="auto">
            <a:xfrm flipV="1">
              <a:off x="6934199" y="3200400"/>
              <a:ext cx="1676401" cy="2818967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ตัวเชื่อมต่อตรง 117"/>
            <p:cNvCxnSpPr>
              <a:stCxn id="3" idx="3"/>
            </p:cNvCxnSpPr>
            <p:nvPr/>
          </p:nvCxnSpPr>
          <p:spPr bwMode="auto">
            <a:xfrm>
              <a:off x="1447800" y="3425536"/>
              <a:ext cx="228600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รูปร่าง 69"/>
            <p:cNvCxnSpPr>
              <a:stCxn id="21" idx="3"/>
            </p:cNvCxnSpPr>
            <p:nvPr/>
          </p:nvCxnSpPr>
          <p:spPr bwMode="auto">
            <a:xfrm flipV="1">
              <a:off x="6934199" y="2000240"/>
              <a:ext cx="495321" cy="3409527"/>
            </a:xfrm>
            <a:prstGeom prst="bentConnector2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/>
            <p:cNvCxnSpPr/>
            <p:nvPr/>
          </p:nvCxnSpPr>
          <p:spPr bwMode="auto">
            <a:xfrm rot="10800000">
              <a:off x="6500826" y="2000240"/>
              <a:ext cx="928694" cy="158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ตัวเชื่อมต่อตรง 85"/>
            <p:cNvCxnSpPr/>
            <p:nvPr/>
          </p:nvCxnSpPr>
          <p:spPr bwMode="auto">
            <a:xfrm>
              <a:off x="3359218" y="2714620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179512" y="0"/>
              <a:ext cx="5400600" cy="6206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Courier New" pitchFamily="49" charset="0"/>
                <a:buChar char="o"/>
              </a:pPr>
              <a:r>
                <a:rPr lang="en-US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Work flow </a:t>
              </a:r>
              <a:r>
                <a:rPr lang="th-TH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การตรวจรับพัสดุที่เป็นงานซื้อหรือจ้างทั่วไป</a:t>
              </a:r>
            </a:p>
          </p:txBody>
        </p:sp>
        <p:pic>
          <p:nvPicPr>
            <p:cNvPr id="67" name="Picture 66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19439" y="1544931"/>
              <a:ext cx="1008748" cy="11224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453226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188640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</a:p>
        </p:txBody>
      </p:sp>
      <p:pic>
        <p:nvPicPr>
          <p:cNvPr id="6" name="Picture 5" descr="ประกาศข้อตกลง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3" y="645185"/>
            <a:ext cx="8208912" cy="2063736"/>
          </a:xfrm>
          <a:prstGeom prst="rect">
            <a:avLst/>
          </a:prstGeom>
        </p:spPr>
      </p:pic>
      <p:pic>
        <p:nvPicPr>
          <p:cNvPr id="7" name="Picture 6" descr="ประกาศข้อตกลง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672884"/>
            <a:ext cx="8208912" cy="1027078"/>
          </a:xfrm>
          <a:prstGeom prst="rect">
            <a:avLst/>
          </a:prstGeom>
        </p:spPr>
      </p:pic>
      <p:pic>
        <p:nvPicPr>
          <p:cNvPr id="10" name="Picture 9" descr="ประกาศข้อตกลง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3717032"/>
            <a:ext cx="8211534" cy="277081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ประชุม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7" y="111561"/>
            <a:ext cx="2699793" cy="2287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57158" y="1285290"/>
            <a:ext cx="8568952" cy="5240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ตรวจสอบคุณวุฒิของผู้ควบคุมงานก่อสร้างของผู้รับจ้าง</a:t>
            </a:r>
          </a:p>
          <a:p>
            <a:pPr marL="514350" indent="-514350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ให้เป็นไปตามกฎหมายว่าด้วยการควบคุมอาคาร</a:t>
            </a:r>
          </a:p>
          <a:p>
            <a:pPr marL="354013" indent="-354013"/>
            <a:r>
              <a:rPr lang="en-US" b="1" dirty="0">
                <a:latin typeface="EucrosiaUPC" pitchFamily="18" charset="-34"/>
                <a:cs typeface="EucrosiaUPC" pitchFamily="18" charset="-34"/>
                <a:sym typeface="Wingdings 2"/>
              </a:rPr>
              <a:t>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ตรวจสอบรายงานการปฏิบัติงานของผู้รับจ้าง และเหตุการณ์แวดล้อมที่ผู้ควบคุมงานของหน่วยงานของรัฐรายงาน โดยตรวจสอบกับแบบรูปรายการละเอียดและข้อกำหนดในสัญญาหรือข้อตกลงทุกสัปดาห์ รวมทั้งรับทราบหรือพิจารณาการสั่งหยุดงาน หรือพักงานของผู้ควบคุมงาน แล้วรายงานหัวหน้า หน่วยงานของรัฐเพื่อพิจารณาสั่งการต่อไป </a:t>
            </a:r>
          </a:p>
          <a:p>
            <a:pPr marL="442913" indent="-442913"/>
            <a:r>
              <a:rPr lang="en-US" b="1" dirty="0">
                <a:latin typeface="EucrosiaUPC" pitchFamily="18" charset="-34"/>
                <a:cs typeface="EucrosiaUPC" pitchFamily="18" charset="-34"/>
                <a:sym typeface="Wingdings 2"/>
              </a:rPr>
              <a:t> 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ให้คณะกรรมการตรวจรับพัสดุหรือกรรมการที่ได้รับมอบหมายจากคณะกรรมการ ตรวจรับพัสดุออกตรวจงานจ้าง ณ สถานที่ที่กำหนดไว้ในสัญญาหรือที่ตกลงให้ทำงานจ้างนั้นๆ ตามเวลาที่ เหมาะสมและเห็นสมควร และจัดทำบันทึกผลการออกตรวจงานจ้างนั้นไว้เพื่อเป็นหลักฐานด้วย</a:t>
            </a:r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539552" y="260648"/>
            <a:ext cx="6120680" cy="1152128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หน้าที่คณะกรรมการตรวจรับพัสดุ</a:t>
            </a:r>
          </a:p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ในงานจ้างก่อสร้าง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180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395536" y="495482"/>
            <a:ext cx="1046490" cy="1061310"/>
          </a:xfrm>
          <a:prstGeom prst="wedgeEllipseCallout">
            <a:avLst>
              <a:gd name="adj1" fmla="val 62995"/>
              <a:gd name="adj2" fmla="val -170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154920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6974" y="1500174"/>
            <a:ext cx="8462744" cy="464347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442913" indent="-442913"/>
            <a:r>
              <a:rPr lang="th-TH" sz="32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sz="32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นอกจากการดำเนินการตาม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</a:t>
            </a:r>
          </a:p>
          <a:p>
            <a:pPr marL="442913" indent="-442913"/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มีข้อสงสัยหรือมีกรณีที่เห็นว่า แบบรูป รายการละเอียดและข้อกำหนดในสัญญามีข้อความคลาดเคลื่อนเล็กน้อย หรือไม่เป็นไปตามหลักวิชาการช่าง ให้มีอำนาจสั่งเปลี่ยนแปลงแก้ไขเพิ่มเติม หรือตัดทอนงานจ้างได้ตามที่เห็นสมควร และตามหลักวิชาการช่าง เพื่อให้เป็นไปตามแบบรูปรายการละเอียด </a:t>
            </a:r>
          </a:p>
          <a:p>
            <a:pPr marL="442913" indent="-442913"/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โดยปกติให้ตรวจผลงานที่ผู้รับจ้างส่งมอบภายใน 3 วันทำการ นับแต่วันที่ประธาน กรรมการได้รับทราบการส่งมอบงาน และให้ทำการตรวจรับให้เสร็จสิ้นไปโดยเร็วที่สุด 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181</a:t>
            </a:fld>
            <a:endParaRPr lang="th-TH"/>
          </a:p>
        </p:txBody>
      </p:sp>
      <p:sp>
        <p:nvSpPr>
          <p:cNvPr id="4" name="สี่เหลี่ยมผืนผ้ามุมมน 2"/>
          <p:cNvSpPr/>
          <p:nvPr/>
        </p:nvSpPr>
        <p:spPr>
          <a:xfrm>
            <a:off x="539552" y="350326"/>
            <a:ext cx="8208912" cy="86409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หน้าที่คณะกรรมการตรวจรับพัสดุในงานจ้างก่อสร้าง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740352" y="1071546"/>
            <a:ext cx="1046490" cy="1061310"/>
          </a:xfrm>
          <a:prstGeom prst="wedgeEllipseCallout">
            <a:avLst>
              <a:gd name="adj1" fmla="val -49783"/>
              <a:gd name="adj2" fmla="val -530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6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9276960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3789040"/>
            <a:ext cx="8462744" cy="1357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th-TH" sz="26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ในกรณีที่คณะกรรมการตรวจรับพัสดุเห็นว่าผลงานที่ส่งมอบทั้งหมดหรืองวดใดก็ตามไม่เป็นไป ตามแบบรูปรายการละเอียดและข้อกำหนดในสัญญา ให้รายงานหัวหน้าหน่วยงานของรัฐผ่านหัวหน้าเจ้าหน้าที่ เพื่อทราบหรือสั่งการ แล้วแต่กรณี </a:t>
            </a: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360040" y="5013176"/>
            <a:ext cx="8748464" cy="1428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</a:t>
            </a:r>
            <a:r>
              <a:rPr lang="en-US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ในกรณีที่กรรมการตรวจรับพัสดุบางคน </a:t>
            </a:r>
            <a:r>
              <a:rPr lang="th-TH" sz="2600" b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ไม่ยอมรับงานโดยทำความเห็นแย้งไว้</a:t>
            </a:r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ให้เสนอหัวหน้าหน่วยงานของรัฐเพื่อพิจารณาสั่งการ </a:t>
            </a:r>
            <a:r>
              <a:rPr lang="th-TH" sz="2600" b="1" u="sng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ถ้าหัวหน้าหน่วยงานของรัฐสั่งการให้ตรวจรับงานจ้างนั้นไว้ </a:t>
            </a:r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จึงจะดำเนินการตาม </a:t>
            </a:r>
            <a:r>
              <a:rPr lang="th-TH" sz="26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</a:t>
            </a:r>
            <a:endParaRPr lang="th-TH" sz="2600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182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428596" y="1039956"/>
            <a:ext cx="821537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 </a:t>
            </a: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เมื่อตรวจเห็นว่าเป็นการถูกต้องครบถ้วนเป็นไปตามแบบรูป</a:t>
            </a:r>
          </a:p>
          <a:p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รายการละเอียดและ ข้อกำหนดในสัญญาหรือข้อตกลงแล้ว ให้ถือว่า</a:t>
            </a:r>
          </a:p>
          <a:p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ผู้รับจ้างส่งมอบงานครบถ้วนตั้งแต่วันที่ผู้รับจ้างส่งงานจ้างนั้น และให้ทำใบรับรองผลการปฏิบัติงานทั้งหมดหรือเฉพาะงวด แล้วแต่กรณี โดยลงชื่อไว้เป็นหลักฐานอย่างน้อย 2 ฉบับ มอบให้แก่ผู้รับจ้าง 1 ฉบับ และเจ้าหน้าที่ 1 ฉบับ เพื่อทำการเบิกจ่ายเงินตามระเบียบว่าด้วยการเบิกจ่ายเงินของหน่วยงานของรัฐ และรายงานให้หัวหน้าหน่วยงานของรัฐทราบ</a:t>
            </a:r>
          </a:p>
        </p:txBody>
      </p:sp>
      <p:sp>
        <p:nvSpPr>
          <p:cNvPr id="8" name="สี่เหลี่ยมผืนผ้ามุมมน 2"/>
          <p:cNvSpPr/>
          <p:nvPr/>
        </p:nvSpPr>
        <p:spPr>
          <a:xfrm>
            <a:off x="539552" y="142852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หน้าที่คณะกรรมการตรวจรับพัสดุในงานจ้างก่อสร้าง</a:t>
            </a: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7643834" y="857232"/>
            <a:ext cx="1143008" cy="1059600"/>
          </a:xfrm>
          <a:prstGeom prst="wedgeEllipseCallout">
            <a:avLst>
              <a:gd name="adj1" fmla="val -38721"/>
              <a:gd name="adj2" fmla="val -5831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6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052898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412081"/>
            <a:ext cx="8496944" cy="928687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การบริหารสัญญาและการตรวจรับพัสดุ 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827584" y="1574478"/>
            <a:ext cx="8030666" cy="487885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งานก่อสร้างที่มีขั้นตอนดำเนินการเป็นระยะๆ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จำเป็นต้องมีการควบคุมงานอย่างใกล้ชิด หรือ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มีเงื่อนไขการจ่ายเงินเป็นงวด</a:t>
            </a:r>
            <a:b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36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    ตามความก้าวหน้า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ให้มีผู้ควบคุมงาน</a:t>
            </a:r>
          </a:p>
          <a:p>
            <a:pPr algn="l" eaLnBrk="1" hangingPunct="1">
              <a:defRPr/>
            </a:pPr>
            <a:endParaRPr lang="th-TH" altLang="th-TH" sz="2400" b="1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  <a:p>
            <a:pPr algn="l" eaLnBrk="1" hangingPunct="1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3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ค่าตอบแทน กระทรวงการคลังกำหนด</a:t>
            </a:r>
          </a:p>
          <a:p>
            <a:pPr algn="l" eaLnBrk="1" hangingPunct="1">
              <a:spcBef>
                <a:spcPts val="0"/>
              </a:spcBef>
              <a:defRPr/>
            </a:pP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(หนังสือกระทรวงการคลัง ด่วนที่สุด ที่ </a:t>
            </a:r>
            <a:r>
              <a:rPr lang="th-TH" altLang="th-TH" sz="26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alt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0402.5/ว 85 </a:t>
            </a:r>
            <a:r>
              <a:rPr lang="th-TH" altLang="th-TH" sz="26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alt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6 ก.ย. 61)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th-TH" altLang="th-TH" sz="36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5" descr="12428474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5115" y="2990101"/>
            <a:ext cx="2131661" cy="2224849"/>
          </a:xfrm>
          <a:prstGeom prst="roundRect">
            <a:avLst>
              <a:gd name="adj" fmla="val 16830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คำบรรยายภาพแบบวงรี 3"/>
          <p:cNvSpPr/>
          <p:nvPr/>
        </p:nvSpPr>
        <p:spPr>
          <a:xfrm>
            <a:off x="7452320" y="980728"/>
            <a:ext cx="1440160" cy="1440160"/>
          </a:xfrm>
          <a:prstGeom prst="wedgeEllipseCallout">
            <a:avLst>
              <a:gd name="adj1" fmla="val -50596"/>
              <a:gd name="adj2" fmla="val -404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101 </a:t>
            </a:r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84217"/>
            <a:ext cx="1688604" cy="1184543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467544" y="1268760"/>
            <a:ext cx="8352928" cy="244827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3200" b="1" dirty="0">
              <a:solidFill>
                <a:srgbClr val="8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3200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 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ในการจ้างก่อสร้างแต่ละครั้งที่มีขั้นตอนการดำเนินการ     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เป็นระยะๆ อันจำเป็นต้องมีการควบคุมงานอย่างใกล้ชิด หรือ   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มีเงื่อนไขการจ่ายเงินเป็นงวดตามความก้าวหน้าของงาน </a:t>
            </a:r>
          </a:p>
          <a:p>
            <a:pPr marL="628650" indent="-273050"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ให้หัวหน้าหน่วยงานของรัฐแต่งตั้งผู้ควบคุมงานที่มีความรู้     ความชำนาญทางด้านช่างตามลักษณะของงานก่อสร้างจาก.........</a:t>
            </a:r>
          </a:p>
          <a:p>
            <a:pPr marL="457200" indent="-457200">
              <a:buFont typeface="Wingdings" pitchFamily="2" charset="2"/>
              <a:buChar char="q"/>
            </a:pPr>
            <a:endParaRPr lang="th-TH" sz="3200" b="1" dirty="0">
              <a:solidFill>
                <a:srgbClr val="CC0066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467544" y="260648"/>
            <a:ext cx="6624736" cy="792088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การแต่งตั้งผู้ควบคุมงานจ้างก่อสร้าง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184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251520" y="692696"/>
            <a:ext cx="1224136" cy="1224136"/>
          </a:xfrm>
          <a:prstGeom prst="wedgeEllipseCallout">
            <a:avLst>
              <a:gd name="adj1" fmla="val 51098"/>
              <a:gd name="adj2" fmla="val -3905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675896" y="3913892"/>
            <a:ext cx="1447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ข้าราชการ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87624" y="4581128"/>
            <a:ext cx="17443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ลูกจ้างประจำ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987824" y="3913892"/>
            <a:ext cx="2153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พนักงานราชการ 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64088" y="3933056"/>
            <a:ext cx="2664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พนักงานมหาวิทยาลัย 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07904" y="4581128"/>
            <a:ext cx="1965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พนักงานของรัฐ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56176" y="4365104"/>
            <a:ext cx="27504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b="1" dirty="0">
                <a:solidFill>
                  <a:srgbClr val="FF00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พนักงานของหน่วยงานของรัฐที่เรียกชื่ออย่างอื่น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15616" y="5157192"/>
            <a:ext cx="6768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ของหน่วยงานของรัฐนั้น (หน่วยงานที่จัดซื้อจัดจ้าง) หรือ</a:t>
            </a:r>
            <a:endParaRPr lang="th-TH" dirty="0"/>
          </a:p>
        </p:txBody>
      </p:sp>
      <p:sp>
        <p:nvSpPr>
          <p:cNvPr id="16" name="Rectangle 15"/>
          <p:cNvSpPr/>
          <p:nvPr/>
        </p:nvSpPr>
        <p:spPr>
          <a:xfrm>
            <a:off x="1115616" y="5589240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ของหน่วยงานของรัฐแห่งอื่น </a:t>
            </a:r>
            <a:r>
              <a:rPr lang="th-TH" b="1" i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ตามที่ได้รับความยินยอมจากหัวหน้าหน่วยงานของรัฐที่ผู้นั้นสังกัดแล้ว</a:t>
            </a:r>
            <a:endParaRPr lang="th-TH" dirty="0">
              <a:solidFill>
                <a:srgbClr val="0000FF"/>
              </a:solidFill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619672" y="3645024"/>
            <a:ext cx="0" cy="36004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339752" y="3645024"/>
            <a:ext cx="0" cy="936104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endCxn id="11" idx="0"/>
          </p:cNvCxnSpPr>
          <p:nvPr/>
        </p:nvCxnSpPr>
        <p:spPr>
          <a:xfrm flipH="1">
            <a:off x="4064401" y="3645024"/>
            <a:ext cx="3543" cy="26886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148064" y="3645024"/>
            <a:ext cx="0" cy="864096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6804248" y="3573016"/>
            <a:ext cx="0" cy="43204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8244408" y="3717032"/>
            <a:ext cx="0" cy="792088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21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2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2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9" name="Straight Connector 2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Rectangle 3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32" name="Rectangle 3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8" name="Straight Connector 2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Oval 24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8230484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185</a:t>
            </a:fld>
            <a:endParaRPr 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971600" y="260648"/>
            <a:ext cx="6264696" cy="1152128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การแต่งตั้งผู้ควบคุมงานจ้างก่อสร้าง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323528" y="836712"/>
            <a:ext cx="1143008" cy="1152128"/>
          </a:xfrm>
          <a:prstGeom prst="wedgeEllipseCallout">
            <a:avLst>
              <a:gd name="adj1" fmla="val 69938"/>
              <a:gd name="adj2" fmla="val -2972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7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467544" y="1844824"/>
            <a:ext cx="8352928" cy="43924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276225">
              <a:buFont typeface="Courier New" pitchFamily="49" charset="0"/>
              <a:buChar char="o"/>
            </a:pPr>
            <a:r>
              <a:rPr lang="th-TH" sz="3200" b="1" dirty="0">
                <a:solidFill>
                  <a:schemeClr val="tx1"/>
                </a:solidFill>
                <a:effectLst/>
                <a:latin typeface="EucrosiaUPC" pitchFamily="18" charset="-34"/>
                <a:cs typeface="EucrosiaUPC" pitchFamily="18" charset="-34"/>
              </a:rPr>
              <a:t> ในกรณีที่ลักษณะของงานก่อสร้างมี ความจำเป็นต้องใช้ความรู้ความชำนาญหลายด้าน จะแต่งตั้งผู้ควบคุมงานเฉพาะด้านหรือเป็นกลุ่มบุคคลก็ได้</a:t>
            </a:r>
          </a:p>
          <a:p>
            <a:pPr marL="457200" indent="-276225"/>
            <a:endParaRPr lang="th-TH" sz="800" b="1" dirty="0"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457200" indent="-276225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ผู้ควบคุมงานควรมีคุณวุฒิตามที่ผู้ออกแบบเสนอแนะ และ  โดยปกติจะต้องมีคุณวุฒิไม่ต่ำกว่าระดับประกาศนียบัตรวิชาชีพ</a:t>
            </a:r>
          </a:p>
          <a:p>
            <a:pPr marL="457200" indent="-276225"/>
            <a:endParaRPr lang="th-TH" sz="800" b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180975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ในกรณีจำเป็นจะต้องจ้างผู้ให้บริการควบคุมงานก่อสร้างเป็น     ผู้ควบคุมงาน ให้ดำเนินการจ้างโดยถือปฏิบัติตามหมวด 4    (จ้างควบคุมงานก่อสร้าง)</a:t>
            </a:r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1556792"/>
            <a:ext cx="8568952" cy="28803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 2" pitchFamily="18" charset="2"/>
              <a:buChar char="u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ตรวจและควบคุมงาน ณ สถานที่ที่กำหนดไว้ในสัญญา หรือที่ตกลงให้</a:t>
            </a:r>
          </a:p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ทำงานจ้างนั้นๆ ทุกวันให้เป็นไปตามแบบรูปรายการละเอียดและข้อกำหนดในสัญญาทุกประการ</a:t>
            </a:r>
          </a:p>
          <a:p>
            <a:pPr marL="361950" indent="-180975">
              <a:buFont typeface="Courier New" pitchFamily="49" charset="0"/>
              <a:buChar char="o"/>
            </a:pP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โดยสั่งเปลี่ยนแปลง แก้ไข เพิ่มเติมหรือตัดทอนงานจ้างได้ตามที่เห็นสมควร และตามหลักวิชาช่าง เพื่อให้เป็นไปตามแบบรูปรายการ ละเอียด และข้อกำหนดในสัญญา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186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7" name="สี่เหลี่ยมผืนผ้ามุมมน 3"/>
          <p:cNvSpPr/>
          <p:nvPr/>
        </p:nvSpPr>
        <p:spPr>
          <a:xfrm>
            <a:off x="1907704" y="332656"/>
            <a:ext cx="5184576" cy="108012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683568" y="404664"/>
            <a:ext cx="1143008" cy="1152128"/>
          </a:xfrm>
          <a:prstGeom prst="wedgeEllipseCallout">
            <a:avLst>
              <a:gd name="adj1" fmla="val 81411"/>
              <a:gd name="adj2" fmla="val -420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9" name="สี่เหลี่ยมผืนผ้ามุมมน 2"/>
          <p:cNvSpPr/>
          <p:nvPr/>
        </p:nvSpPr>
        <p:spPr>
          <a:xfrm>
            <a:off x="467544" y="4221088"/>
            <a:ext cx="8424936" cy="2331640"/>
          </a:xfrm>
          <a:prstGeom prst="roundRect">
            <a:avLst/>
          </a:prstGeom>
          <a:solidFill>
            <a:srgbClr val="FFFF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ถ้าผู้รับจ้างขัดขืนไม่ปฏิบัติตาม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ก็สั่งให้หยุดงาน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นั้นเฉพาะส่วนหนึ่งส่วนใด หรือ ทั้งหมดแล้วแต่กรณีไว้ก่อน จนกว่าผู้รับจ้างจะปฏิบัติให้ถูกต้องตามคำสั่ง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ให้รายงานคณะกรรมการตรวจรับพัสดุหรือผู้ที่ได้รับมอบหมายให้ทำหน้าที่รับผิดชอบการบริหารสัญญาหรือข้อตกลงหรือการตรวจรับพัสดุที่เป็นงานจ้างก่อสร้างทันที</a:t>
            </a: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9177217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131840" y="1988840"/>
            <a:ext cx="5509120" cy="432048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หรือเป็นที่คาดหมายได้ว่า ถึงแม้ว่างานนั้นจะได้เป็นไปตามแบบรูปรายการละเอียด และข้อกำหนด ในสัญญา แต่เมื่อสำเร็จแล้วจะไม่มั่นคงแข็งแรง หรือไม่เป็นไปตามหลักวิชาช่างที่ดีหรือไม่ปลอดภัย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ให้สั่งพักงานนั้นไว้ก่อน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แล้วรายงานคณะกรรมการตรวจรับพัสดุหรือหรือ ผู้ที่ได้รับมอบหมายให้ทำหน้าที่รับผิดชอบการบริหารสัญญาหรือข้อตกลง หรือการตรวจรับพัสดุที่เป็นงานจ้างก่อสร้างโดยเร็ว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187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7" name="รูปภาพ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8" name="สี่เหลี่ยมผืนผ้ามุมมน 3"/>
          <p:cNvSpPr/>
          <p:nvPr/>
        </p:nvSpPr>
        <p:spPr>
          <a:xfrm>
            <a:off x="611560" y="404664"/>
            <a:ext cx="6480720" cy="936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827584" y="196620"/>
            <a:ext cx="1143008" cy="1144148"/>
          </a:xfrm>
          <a:prstGeom prst="wedgeEllipseCallout">
            <a:avLst>
              <a:gd name="adj1" fmla="val 74590"/>
              <a:gd name="adj2" fmla="val 166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5576" y="1466781"/>
            <a:ext cx="806489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Char char="v"/>
            </a:pPr>
            <a:r>
              <a:rPr lang="th-TH" sz="29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ในกรณีที่ปรากฏว่า</a:t>
            </a:r>
            <a:r>
              <a:rPr lang="th-TH" sz="29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แบบรูปรายการละเอียด หรือข้อกำหนดในสัญญา   </a:t>
            </a:r>
          </a:p>
          <a:p>
            <a:r>
              <a:rPr lang="th-TH" sz="29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มีข้อความขัดกัน</a:t>
            </a:r>
          </a:p>
        </p:txBody>
      </p:sp>
      <p:pic>
        <p:nvPicPr>
          <p:cNvPr id="11" name="Picture 10" descr="คุมงาน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4079" y="2510224"/>
            <a:ext cx="2431737" cy="3511064"/>
          </a:xfrm>
          <a:prstGeom prst="rect">
            <a:avLst/>
          </a:prstGeom>
        </p:spPr>
      </p:pic>
      <p:grpSp>
        <p:nvGrpSpPr>
          <p:cNvPr id="1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056521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คุมงาน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58278" y="2564905"/>
            <a:ext cx="2273562" cy="280831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188</a:t>
            </a:fld>
            <a:endParaRPr 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611560" y="476672"/>
            <a:ext cx="6480720" cy="936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827584" y="196620"/>
            <a:ext cx="1143008" cy="1144148"/>
          </a:xfrm>
          <a:prstGeom prst="wedgeEllipseCallout">
            <a:avLst>
              <a:gd name="adj1" fmla="val 73911"/>
              <a:gd name="adj2" fmla="val 172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3059832" y="2060848"/>
            <a:ext cx="5832648" cy="367240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อย่างน้อย 2 ฉบับ เพื่อรายงานให้คณะกรรมการตรวจรับพัสดุหรือผู้ที่ได้รับมอบหมายให้ทำหน้าที่รับผิดชอบการบริหารสัญญาหรือข้อตกลง หรือการตรวจรับพัสดุที่เป็นงานจ้างก่อสร้างทราบทุกสัปดาห์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และเก็บรักษาไว้เพื่อมอบให้แก่เจ้าหน้าที่เมื่อเสร็จงานแต่ละงวด โดยถือว่าเป็นเอกสารสำคัญของทางราชการเพื่อประกอบการตรวจสอบของผู้มีหน้าที่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484784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จดบันทึก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สภาพการปฏิบัติงานของผู้รับจ้างและเหตุการณ์แวดล้อมเป็นรายวัน พร้อมทั้งผลการปฏิบัติงาน หรือการหยุดงานและสาเหตุที่มีการหยุดงาน</a:t>
            </a:r>
          </a:p>
        </p:txBody>
      </p:sp>
      <p:sp>
        <p:nvSpPr>
          <p:cNvPr id="9" name="Rectangle 8"/>
          <p:cNvSpPr/>
          <p:nvPr/>
        </p:nvSpPr>
        <p:spPr>
          <a:xfrm>
            <a:off x="467544" y="544522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การบันทึกการปฏิบัติงานของผู้รับจ้าง  ให้ระบุรายละเอียดขั้นตอนการปฏิบัติงานและวัสดุที่ใช้ด้วย</a:t>
            </a:r>
          </a:p>
        </p:txBody>
      </p:sp>
      <p:grpSp>
        <p:nvGrpSpPr>
          <p:cNvPr id="10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คุมงาน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82435" y="2924944"/>
            <a:ext cx="2477397" cy="3266496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189</a:t>
            </a:fld>
            <a:endParaRPr 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28233"/>
            <a:ext cx="1688604" cy="1184543"/>
          </a:xfrm>
          <a:prstGeom prst="rect">
            <a:avLst/>
          </a:prstGeom>
        </p:spPr>
      </p:pic>
      <p:sp>
        <p:nvSpPr>
          <p:cNvPr id="4" name="สี่เหลี่ยมผืนผ้ามุมมน 3"/>
          <p:cNvSpPr/>
          <p:nvPr/>
        </p:nvSpPr>
        <p:spPr>
          <a:xfrm>
            <a:off x="611560" y="476672"/>
            <a:ext cx="6480720" cy="936104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   หน้าที่ของผู้ควบคุมงาน</a:t>
            </a: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827584" y="196620"/>
            <a:ext cx="1143008" cy="1144148"/>
          </a:xfrm>
          <a:prstGeom prst="wedgeEllipseCallout">
            <a:avLst>
              <a:gd name="adj1" fmla="val 72729"/>
              <a:gd name="adj2" fmla="val 2090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8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สี่เหลี่ยมผืนผ้า 1"/>
          <p:cNvSpPr/>
          <p:nvPr/>
        </p:nvSpPr>
        <p:spPr>
          <a:xfrm>
            <a:off x="3203848" y="2348880"/>
            <a:ext cx="5832648" cy="41044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ให้รายงานผลการปฏิบัติงานของผู้รับจ้างว่าเป็นไปตามสัญญาหรือไม่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โดยรายงานไปยัง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คณะกรรมการตรวจรับพัสดุหรือผู้ที่ได้รับมอบหมายให้ทำหน้าที่รับผิดชอบการบริหารสัญญาหรือข้อตกลงหรือการตรวจรับพัสดุที่เป็นงานจ้างก่อสร้างทราบ</a:t>
            </a:r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ภายใน 3 วันทำการ นับแต่วันถึงกำหนดนั้นๆ</a:t>
            </a:r>
          </a:p>
        </p:txBody>
      </p:sp>
      <p:sp>
        <p:nvSpPr>
          <p:cNvPr id="8" name="Rectangle 7"/>
          <p:cNvSpPr/>
          <p:nvPr/>
        </p:nvSpPr>
        <p:spPr>
          <a:xfrm>
            <a:off x="611560" y="1631702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2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ในวันกำหนดเริ่มงานของผู้รับจ้างตามสัญญาและในวันถึงกำหนดส่งมอบงานแต่ละงวด</a:t>
            </a: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</a:p>
        </p:txBody>
      </p:sp>
      <p:pic>
        <p:nvPicPr>
          <p:cNvPr id="6" name="Picture 5" descr="ประกาศข้อตกลง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620689"/>
            <a:ext cx="7560840" cy="1760064"/>
          </a:xfrm>
          <a:prstGeom prst="rect">
            <a:avLst/>
          </a:prstGeom>
        </p:spPr>
      </p:pic>
      <p:pic>
        <p:nvPicPr>
          <p:cNvPr id="8" name="Picture 7" descr="ประกาศข้อตกลง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2420888"/>
            <a:ext cx="7416824" cy="3941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190</a:t>
            </a:fld>
            <a:endParaRPr lang="th-TH"/>
          </a:p>
        </p:txBody>
      </p:sp>
      <p:cxnSp>
        <p:nvCxnSpPr>
          <p:cNvPr id="49" name="ลูกศรเชื่อมต่อแบบตรง 48"/>
          <p:cNvCxnSpPr/>
          <p:nvPr/>
        </p:nvCxnSpPr>
        <p:spPr bwMode="auto">
          <a:xfrm>
            <a:off x="7058044" y="857232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ลูกศรเชื่อมต่อแบบตรง 49"/>
          <p:cNvCxnSpPr/>
          <p:nvPr/>
        </p:nvCxnSpPr>
        <p:spPr bwMode="auto">
          <a:xfrm>
            <a:off x="7058044" y="1643050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0" y="116632"/>
            <a:ext cx="9144000" cy="6624736"/>
            <a:chOff x="0" y="116632"/>
            <a:chExt cx="9144000" cy="6624736"/>
          </a:xfrm>
        </p:grpSpPr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1647812" y="2886056"/>
              <a:ext cx="1138238" cy="8858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คณะกรรมการตรวจการจ้าง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2"/>
            <p:cNvSpPr/>
            <p:nvPr/>
          </p:nvSpPr>
          <p:spPr bwMode="auto">
            <a:xfrm>
              <a:off x="361928" y="2886056"/>
              <a:ext cx="1066800" cy="90013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ผู้ควบคุมงาน</a:t>
              </a:r>
            </a:p>
          </p:txBody>
        </p:sp>
        <p:sp>
          <p:nvSpPr>
            <p:cNvPr id="5" name="สี่เหลี่ยมผืนผ้ามุมมน 6"/>
            <p:cNvSpPr/>
            <p:nvPr/>
          </p:nvSpPr>
          <p:spPr bwMode="auto">
            <a:xfrm>
              <a:off x="5000628" y="3357562"/>
              <a:ext cx="1928826" cy="92869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รายงาน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หัวหน้าหน่วยงานของรัฐ </a:t>
              </a:r>
              <a:endParaRPr lang="th-TH" sz="1600" b="1" dirty="0"/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6" name="สี่เหลี่ยมผืนผ้ามุมมน 7"/>
            <p:cNvSpPr/>
            <p:nvPr/>
          </p:nvSpPr>
          <p:spPr bwMode="auto">
            <a:xfrm>
              <a:off x="5000628" y="2214554"/>
              <a:ext cx="1928826" cy="1000132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500" b="1" dirty="0"/>
                <a:t>ทำใบรับรอง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500" b="1" dirty="0"/>
                <a:t>ผลการปฏิบัติงาน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500" b="1" dirty="0"/>
                <a:t>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5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ให้ผู้ขาย</a:t>
              </a:r>
              <a:r>
                <a:rPr kumimoji="0" lang="th-TH" sz="15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และเจ้าหน้าที่ 1 </a:t>
              </a:r>
              <a:endParaRPr kumimoji="0" lang="th-TH" sz="15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8" name="สี่เหลี่ยมผืนผ้ามุมมน 4"/>
            <p:cNvSpPr/>
            <p:nvPr/>
          </p:nvSpPr>
          <p:spPr bwMode="auto">
            <a:xfrm>
              <a:off x="3000364" y="2857497"/>
              <a:ext cx="1571636" cy="92869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/>
                <a:t>: </a:t>
              </a:r>
              <a:r>
                <a:rPr lang="th-TH" sz="1600" b="1" dirty="0"/>
                <a:t>เห็นว่า ถูกต้อง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ทั้งหมด /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เฉพาะงวด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5"/>
            <p:cNvSpPr/>
            <p:nvPr/>
          </p:nvSpPr>
          <p:spPr bwMode="auto">
            <a:xfrm>
              <a:off x="3071802" y="800080"/>
              <a:ext cx="1428760" cy="789709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10" name="สี่เหลี่ยมผืนผ้ามุมมน 10"/>
            <p:cNvSpPr/>
            <p:nvPr/>
          </p:nvSpPr>
          <p:spPr bwMode="auto">
            <a:xfrm>
              <a:off x="5000628" y="794432"/>
              <a:ext cx="1857388" cy="78581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รายงาน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>
                  <a:cs typeface="+mn-cs"/>
                </a:rPr>
                <a:t>เพื่อทราบหรือสั่งการ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11" name="สี่เหลี่ยมผืนผ้ามุมมน 11"/>
            <p:cNvSpPr/>
            <p:nvPr/>
          </p:nvSpPr>
          <p:spPr bwMode="auto">
            <a:xfrm>
              <a:off x="7286644" y="571480"/>
              <a:ext cx="928694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2" name="สี่เหลี่ยมผืนผ้ามุมมน 12"/>
            <p:cNvSpPr/>
            <p:nvPr/>
          </p:nvSpPr>
          <p:spPr bwMode="auto">
            <a:xfrm>
              <a:off x="7286644" y="1361191"/>
              <a:ext cx="928694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  <p:sp>
          <p:nvSpPr>
            <p:cNvPr id="13" name="สี่เหลี่ยมผืนผ้ามุมมน 13"/>
            <p:cNvSpPr/>
            <p:nvPr/>
          </p:nvSpPr>
          <p:spPr bwMode="auto">
            <a:xfrm>
              <a:off x="8001024" y="2857496"/>
              <a:ext cx="785818" cy="785818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แจ้งคู่สัญญา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สี่เหลี่ยมผืนผ้ามุมมน 3"/>
            <p:cNvSpPr/>
            <p:nvPr/>
          </p:nvSpPr>
          <p:spPr bwMode="auto">
            <a:xfrm>
              <a:off x="3000364" y="5048268"/>
              <a:ext cx="1571636" cy="80962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บางคนไม่รับมอบ</a:t>
              </a:r>
            </a:p>
          </p:txBody>
        </p:sp>
        <p:sp>
          <p:nvSpPr>
            <p:cNvPr id="15" name="สี่เหลี่ยมผืนผ้ามุมมน 17"/>
            <p:cNvSpPr/>
            <p:nvPr/>
          </p:nvSpPr>
          <p:spPr bwMode="auto">
            <a:xfrm>
              <a:off x="5019692" y="5615006"/>
              <a:ext cx="1909762" cy="600076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ทำบันทึกความเห็นแย้ง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6" name="สี่เหลี่ยมผืนผ้ามุมมน 18"/>
            <p:cNvSpPr/>
            <p:nvPr/>
          </p:nvSpPr>
          <p:spPr bwMode="auto">
            <a:xfrm>
              <a:off x="5019692" y="4643446"/>
              <a:ext cx="1909762" cy="747722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/>
                <a:t>เพื่อสั่งการ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7" name="สี่เหลี่ยมผืนผ้ามุมมน 20"/>
            <p:cNvSpPr/>
            <p:nvPr/>
          </p:nvSpPr>
          <p:spPr bwMode="auto">
            <a:xfrm>
              <a:off x="7364733" y="4500570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ให้รับ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สี่เหลี่ยมผืนผ้ามุมมน 21"/>
            <p:cNvSpPr/>
            <p:nvPr/>
          </p:nvSpPr>
          <p:spPr bwMode="auto">
            <a:xfrm>
              <a:off x="7352330" y="5258682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ไม่รับ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3" name="ลูกศรเชื่อมต่อแบบตรง 22"/>
            <p:cNvCxnSpPr/>
            <p:nvPr/>
          </p:nvCxnSpPr>
          <p:spPr bwMode="auto">
            <a:xfrm>
              <a:off x="1414442" y="3357561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ลูกศรเชื่อมต่อแบบตรง 23"/>
            <p:cNvCxnSpPr/>
            <p:nvPr/>
          </p:nvCxnSpPr>
          <p:spPr bwMode="auto">
            <a:xfrm>
              <a:off x="2786050" y="3357562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รูปร่าง 25"/>
            <p:cNvCxnSpPr>
              <a:stCxn id="3" idx="0"/>
              <a:endCxn id="9" idx="1"/>
            </p:cNvCxnSpPr>
            <p:nvPr/>
          </p:nvCxnSpPr>
          <p:spPr bwMode="auto">
            <a:xfrm rot="5400000" flipH="1" flipV="1">
              <a:off x="1798806" y="1613061"/>
              <a:ext cx="1691121" cy="854871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รูปร่าง 27"/>
            <p:cNvCxnSpPr>
              <a:stCxn id="3" idx="2"/>
              <a:endCxn id="14" idx="1"/>
            </p:cNvCxnSpPr>
            <p:nvPr/>
          </p:nvCxnSpPr>
          <p:spPr bwMode="auto">
            <a:xfrm rot="16200000" flipH="1">
              <a:off x="1768049" y="4220764"/>
              <a:ext cx="1681197" cy="783433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ลูกศรเชื่อมต่อแบบตรง 31"/>
            <p:cNvCxnSpPr/>
            <p:nvPr/>
          </p:nvCxnSpPr>
          <p:spPr bwMode="auto">
            <a:xfrm>
              <a:off x="4786314" y="271461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ลูกศรเชื่อมต่อแบบตรง 32"/>
            <p:cNvCxnSpPr/>
            <p:nvPr/>
          </p:nvCxnSpPr>
          <p:spPr bwMode="auto">
            <a:xfrm>
              <a:off x="4772028" y="378618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ลูกศรเชื่อมต่อแบบตรง 33"/>
            <p:cNvCxnSpPr/>
            <p:nvPr/>
          </p:nvCxnSpPr>
          <p:spPr bwMode="auto">
            <a:xfrm>
              <a:off x="4786314" y="5072073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ลูกศรเชื่อมต่อแบบตรง 34"/>
            <p:cNvCxnSpPr/>
            <p:nvPr/>
          </p:nvCxnSpPr>
          <p:spPr bwMode="auto">
            <a:xfrm>
              <a:off x="4786314" y="592932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ตัวเชื่อมต่อตรง 36"/>
            <p:cNvCxnSpPr/>
            <p:nvPr/>
          </p:nvCxnSpPr>
          <p:spPr bwMode="auto">
            <a:xfrm rot="5400000">
              <a:off x="4250529" y="3250405"/>
              <a:ext cx="1071570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ตัวเชื่อมต่อตรง 38"/>
            <p:cNvCxnSpPr/>
            <p:nvPr/>
          </p:nvCxnSpPr>
          <p:spPr bwMode="auto">
            <a:xfrm rot="5400000">
              <a:off x="4357686" y="5500702"/>
              <a:ext cx="857256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ตัวเชื่อมต่อตรง 39"/>
            <p:cNvCxnSpPr/>
            <p:nvPr/>
          </p:nvCxnSpPr>
          <p:spPr bwMode="auto">
            <a:xfrm>
              <a:off x="4572000" y="3286124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ตัวเชื่อมต่อตรง 40"/>
            <p:cNvCxnSpPr/>
            <p:nvPr/>
          </p:nvCxnSpPr>
          <p:spPr bwMode="auto">
            <a:xfrm>
              <a:off x="4573664" y="5500702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ลูกศรเชื่อมต่อแบบตรง 47"/>
            <p:cNvCxnSpPr>
              <a:stCxn id="9" idx="3"/>
              <a:endCxn id="10" idx="1"/>
            </p:cNvCxnSpPr>
            <p:nvPr/>
          </p:nvCxnSpPr>
          <p:spPr bwMode="auto">
            <a:xfrm flipV="1">
              <a:off x="4500562" y="1187341"/>
              <a:ext cx="500066" cy="7594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ลูกศรเชื่อมต่อแบบตรง 50"/>
            <p:cNvCxnSpPr/>
            <p:nvPr/>
          </p:nvCxnSpPr>
          <p:spPr bwMode="auto">
            <a:xfrm>
              <a:off x="7143768" y="4714884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ลูกศรเชื่อมต่อแบบตรง 51"/>
            <p:cNvCxnSpPr/>
            <p:nvPr/>
          </p:nvCxnSpPr>
          <p:spPr bwMode="auto">
            <a:xfrm>
              <a:off x="7129482" y="5500701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ตัวเชื่อมต่อตรง 53"/>
            <p:cNvCxnSpPr/>
            <p:nvPr/>
          </p:nvCxnSpPr>
          <p:spPr bwMode="auto">
            <a:xfrm rot="5400000">
              <a:off x="6679421" y="1250141"/>
              <a:ext cx="785818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ตรง 55"/>
            <p:cNvCxnSpPr/>
            <p:nvPr/>
          </p:nvCxnSpPr>
          <p:spPr bwMode="auto">
            <a:xfrm rot="5400000">
              <a:off x="6750065" y="5107793"/>
              <a:ext cx="786612" cy="79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ตัวเชื่อมต่อตรง 56"/>
            <p:cNvCxnSpPr/>
            <p:nvPr/>
          </p:nvCxnSpPr>
          <p:spPr bwMode="auto">
            <a:xfrm>
              <a:off x="6859680" y="1214422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ตัวเชื่อมต่อตรง 57"/>
            <p:cNvCxnSpPr/>
            <p:nvPr/>
          </p:nvCxnSpPr>
          <p:spPr bwMode="auto">
            <a:xfrm>
              <a:off x="6931118" y="5072074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รูปร่าง 62"/>
            <p:cNvCxnSpPr>
              <a:stCxn id="17" idx="0"/>
              <a:endCxn id="6" idx="3"/>
            </p:cNvCxnSpPr>
            <p:nvPr/>
          </p:nvCxnSpPr>
          <p:spPr bwMode="auto">
            <a:xfrm rot="16200000" flipV="1">
              <a:off x="6466770" y="3177304"/>
              <a:ext cx="1785950" cy="860582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รูปร่าง 64"/>
            <p:cNvCxnSpPr>
              <a:stCxn id="12" idx="2"/>
            </p:cNvCxnSpPr>
            <p:nvPr/>
          </p:nvCxnSpPr>
          <p:spPr bwMode="auto">
            <a:xfrm rot="5400000">
              <a:off x="7001647" y="1822399"/>
              <a:ext cx="677153" cy="821537"/>
            </a:xfrm>
            <a:prstGeom prst="bentConnector2">
              <a:avLst/>
            </a:prstGeom>
            <a:ln>
              <a:prstDash val="sysDot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รูปร่าง 66"/>
            <p:cNvCxnSpPr>
              <a:stCxn id="11" idx="3"/>
              <a:endCxn id="13" idx="0"/>
            </p:cNvCxnSpPr>
            <p:nvPr/>
          </p:nvCxnSpPr>
          <p:spPr bwMode="auto">
            <a:xfrm>
              <a:off x="8215338" y="853544"/>
              <a:ext cx="178595" cy="2003952"/>
            </a:xfrm>
            <a:prstGeom prst="bentConnector2">
              <a:avLst/>
            </a:prstGeom>
            <a:ln>
              <a:prstDash val="sysDot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รูปร่าง 68"/>
            <p:cNvCxnSpPr>
              <a:stCxn id="18" idx="3"/>
              <a:endCxn id="13" idx="2"/>
            </p:cNvCxnSpPr>
            <p:nvPr/>
          </p:nvCxnSpPr>
          <p:spPr bwMode="auto">
            <a:xfrm flipV="1">
              <a:off x="8215338" y="3643314"/>
              <a:ext cx="178595" cy="1843535"/>
            </a:xfrm>
            <a:prstGeom prst="bentConnector2">
              <a:avLst/>
            </a:prstGeom>
            <a:ln>
              <a:prstDash val="sysDot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0" name="สี่เหลี่ยมผืนผ้ามุมมน 8"/>
            <p:cNvSpPr/>
            <p:nvPr/>
          </p:nvSpPr>
          <p:spPr bwMode="auto">
            <a:xfrm>
              <a:off x="4786315" y="1785926"/>
              <a:ext cx="2357454" cy="357190"/>
            </a:xfrm>
            <a:prstGeom prst="roundRect">
              <a:avLst/>
            </a:prstGeom>
            <a:noFill/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i="1" dirty="0">
                  <a:solidFill>
                    <a:schemeClr val="tx1"/>
                  </a:solidFill>
                </a:rPr>
                <a:t>: </a:t>
              </a:r>
              <a:r>
                <a:rPr lang="th-TH" sz="1600" b="1" i="1" dirty="0">
                  <a:solidFill>
                    <a:schemeClr val="tx1"/>
                  </a:solidFill>
                </a:rPr>
                <a:t>ถือว่าส่งมอบครบถ้วน ณ วันที่ส่ง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79512" y="116632"/>
              <a:ext cx="5256584" cy="6480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en-US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Work flow </a:t>
              </a:r>
              <a:r>
                <a:rPr lang="th-TH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การตรวจรับพัสดุที่เป็นงานก่อสร้าง</a:t>
              </a:r>
            </a:p>
          </p:txBody>
        </p:sp>
        <p:pic>
          <p:nvPicPr>
            <p:cNvPr id="46" name="Picture 45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78285" y="4201929"/>
              <a:ext cx="1443619" cy="16062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grpSp>
          <p:nvGrpSpPr>
            <p:cNvPr id="7" name="Group 65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19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2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61" name="Straight Connector 6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6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5" name="Oval 54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4440" y="3752811"/>
            <a:ext cx="3408040" cy="22684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5720" y="1357298"/>
            <a:ext cx="856895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กำกับและติดตามงานจ้างที่ปรึกษาให้เป็นไปตามเงื่อนไขที่กำหนดไว้ในสัญญา</a:t>
            </a:r>
          </a:p>
          <a:p>
            <a:pPr marL="542925" indent="-542925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ตรวจรับงานที่ปรึกษา ณ ที่ทำการของผู้ว่าจ้าง หรือสถานที่ซึ่งกำหนดไว้</a:t>
            </a:r>
          </a:p>
          <a:p>
            <a:pPr marL="514350" indent="-514350"/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ในสัญญาหรือข้อตกลง</a:t>
            </a:r>
          </a:p>
          <a:p>
            <a:pPr marL="442913" indent="-442913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โดยปกติ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ให้ตรวจรับในวันที่ที่ปรึกษานำผลงานมาส่ง และให้ดำเนินการ          ให้เสร็จสิ้น โดยเร็วที่สุด</a:t>
            </a:r>
            <a:endParaRPr 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เมื่อตรวจถูกต้องและครบถ้วนตามที่กำหนดไว้ในสัญญาแล้ว ให้รับงานจ้างที่ปรึกษาไว้ และถือว่าที่ปรึกษาได้ส่งมอบงาน</a:t>
            </a:r>
            <a:r>
              <a:rPr lang="th-TH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ถูกต้องครบถ้วนตั้งแต่วันที่นำผลงานมาส่ง 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แล้วมอบแก่เจ้าหน้าที่พร้อมกับทำใบตรวจรับ โดยลงชื่อไว้เป็นหลักฐานอย่างน้อย 2 ฉบับ มอบแก่ที่ปรึกษา 1 ฉบับ และเจ้าหน้าที่ 1 ฉบับ เพื่อ ดำเนินการเบิกจ่ายเงินตามระเบียบของหน่วยงานของรัฐ</a:t>
            </a:r>
          </a:p>
          <a:p>
            <a:pPr marL="442913" indent="-442913"/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และรายงานให้หัวหน้าหน่วยงานของรัฐทราบ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191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51520" y="260648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หน้าที่คณะกรรมการตรวจรับพัสดุในงานจ้างที่ปรึกษา 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858148" y="260648"/>
            <a:ext cx="1071570" cy="1080120"/>
          </a:xfrm>
          <a:prstGeom prst="wedgeEllipseCallout">
            <a:avLst>
              <a:gd name="adj1" fmla="val -79592"/>
              <a:gd name="adj2" fmla="val -46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9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3833043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3080" y="4221088"/>
            <a:ext cx="3240359" cy="2160240"/>
          </a:xfrm>
          <a:prstGeom prst="rect">
            <a:avLst/>
          </a:prstGeom>
        </p:spPr>
      </p:pic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192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9552" y="1469102"/>
            <a:ext cx="83529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ในกรณีที่เห็นว่าผลงานที่ส่งมอบทั้งหมดหรืองวดใดก็ตามไม่เป็นไปตามข้อกำหนดในสัญญาหรือข้อตกลง มีอำนาจสั่งให้แก้ไขเปลี่ยนแปลงเพิ่มเติม หรือตัดทอน แล้วให้รายงานหัวหน้าหน่วยงานของรัฐ</a:t>
            </a:r>
            <a:r>
              <a:rPr lang="th-TH" b="1" u="sng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ผ่านหัวหน้าเจ้าหน้าที่ เพื่อทราบหรือสั่งการ แล้วแต่กรณี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สี่เหลี่ยมผืนผ้า 5"/>
          <p:cNvSpPr/>
          <p:nvPr/>
        </p:nvSpPr>
        <p:spPr>
          <a:xfrm>
            <a:off x="323528" y="332656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หน้าที่คณะกรรมการตรวจรับพัสดุในงานจ้างที่ปรึกษา </a:t>
            </a:r>
          </a:p>
        </p:txBody>
      </p:sp>
      <p:sp>
        <p:nvSpPr>
          <p:cNvPr id="19" name="คำบรรยายภาพแบบวงรี 3"/>
          <p:cNvSpPr/>
          <p:nvPr/>
        </p:nvSpPr>
        <p:spPr>
          <a:xfrm>
            <a:off x="7858148" y="404664"/>
            <a:ext cx="1071570" cy="1080120"/>
          </a:xfrm>
          <a:prstGeom prst="wedgeEllipseCallout">
            <a:avLst>
              <a:gd name="adj1" fmla="val -80481"/>
              <a:gd name="adj2" fmla="val -1791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</a:t>
            </a:r>
            <a:r>
              <a:rPr lang="en-US" sz="3200" b="1" dirty="0">
                <a:latin typeface="EucrosiaUPC" pitchFamily="18" charset="-34"/>
                <a:cs typeface="EucrosiaUPC" pitchFamily="18" charset="-34"/>
              </a:rPr>
              <a:t>9</a:t>
            </a: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923928" y="3140968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ในกรณีกรรมการตรวจรับพัสดุบางคนไม่ยอมรับงาน ให้กรรมการดังกล่าวทำความเห็นแย้งไว้ แล้วให้เสนอหัวหน้าหน่วยงานของรัฐเพื่อพิจารณาสั่งการ ถ้าหัวหน้าหน่วยงานของรัฐสั่งการให้รับผลงานนั้นไว้ จึงดำเนินการตาม </a:t>
            </a:r>
            <a:r>
              <a:rPr lang="th-TH" b="1" dirty="0"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endParaRPr lang="th-TH" b="1" dirty="0"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763322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Straight Connector 145"/>
          <p:cNvCxnSpPr/>
          <p:nvPr/>
        </p:nvCxnSpPr>
        <p:spPr>
          <a:xfrm flipV="1">
            <a:off x="7308304" y="1988840"/>
            <a:ext cx="0" cy="144016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193</a:t>
            </a:fld>
            <a:endParaRPr lang="th-TH"/>
          </a:p>
        </p:txBody>
      </p:sp>
      <p:sp>
        <p:nvSpPr>
          <p:cNvPr id="62" name="Rectangle 61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0" name="Group 83"/>
          <p:cNvGrpSpPr/>
          <p:nvPr/>
        </p:nvGrpSpPr>
        <p:grpSpPr>
          <a:xfrm>
            <a:off x="0" y="216024"/>
            <a:ext cx="9144000" cy="6597352"/>
            <a:chOff x="0" y="144016"/>
            <a:chExt cx="9144000" cy="6597352"/>
          </a:xfrm>
        </p:grpSpPr>
        <p:cxnSp>
          <p:nvCxnSpPr>
            <p:cNvPr id="99" name="ตัวเชื่อมต่อตรง 98"/>
            <p:cNvCxnSpPr/>
            <p:nvPr/>
          </p:nvCxnSpPr>
          <p:spPr bwMode="auto">
            <a:xfrm>
              <a:off x="3327991" y="5585145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หักมุม 55"/>
            <p:cNvCxnSpPr/>
            <p:nvPr/>
          </p:nvCxnSpPr>
          <p:spPr bwMode="auto">
            <a:xfrm rot="10800000" flipV="1">
              <a:off x="6500834" y="1988840"/>
              <a:ext cx="663455" cy="360040"/>
            </a:xfrm>
            <a:prstGeom prst="bentConnector3">
              <a:avLst>
                <a:gd name="adj1" fmla="val -1684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23" name="Group 68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28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Oval 7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285720" y="2964872"/>
              <a:ext cx="1162080" cy="9213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คณะกรรมการตรวจรับพัสดุ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3"/>
            <p:cNvSpPr/>
            <p:nvPr/>
          </p:nvSpPr>
          <p:spPr bwMode="auto">
            <a:xfrm>
              <a:off x="1905000" y="5212804"/>
              <a:ext cx="1447800" cy="7239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บางคนไม่รับงาน</a:t>
              </a: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 bwMode="auto">
            <a:xfrm>
              <a:off x="1905000" y="2994899"/>
              <a:ext cx="1452554" cy="789709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/>
                <a:t>: </a:t>
              </a:r>
              <a:r>
                <a:rPr lang="th-TH" sz="1600" b="1" dirty="0"/>
                <a:t>เห็นว่า ถูกต้อง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สี่เหลี่ยมผืนผ้ามุมมน 5"/>
            <p:cNvSpPr/>
            <p:nvPr/>
          </p:nvSpPr>
          <p:spPr bwMode="auto">
            <a:xfrm>
              <a:off x="1905000" y="908720"/>
              <a:ext cx="1447800" cy="789709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7" name="สี่เหลี่ยมผืนผ้ามุมมน 6"/>
            <p:cNvSpPr/>
            <p:nvPr/>
          </p:nvSpPr>
          <p:spPr bwMode="auto">
            <a:xfrm>
              <a:off x="3733800" y="3937009"/>
              <a:ext cx="2743200" cy="4953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รายงานหัวหน้าหน่วยงานของรัฐ</a:t>
              </a:r>
              <a:r>
                <a:rPr lang="th-TH" sz="1600" b="1" u="sng" dirty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8" name="สี่เหลี่ยมผืนผ้ามุมมน 7"/>
            <p:cNvSpPr/>
            <p:nvPr/>
          </p:nvSpPr>
          <p:spPr bwMode="auto">
            <a:xfrm>
              <a:off x="3739117" y="3151892"/>
              <a:ext cx="2789274" cy="63271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ทำใบตรวจรับ 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ให้ที่ปรึกษา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 </a:t>
              </a:r>
              <a:r>
                <a:rPr lang="th-TH" sz="1600" b="1" dirty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8"/>
            <p:cNvSpPr/>
            <p:nvPr/>
          </p:nvSpPr>
          <p:spPr bwMode="auto">
            <a:xfrm>
              <a:off x="3739117" y="2149385"/>
              <a:ext cx="2761709" cy="845514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dirty="0">
                  <a:solidFill>
                    <a:schemeClr val="tx1"/>
                  </a:solidFill>
                </a:rPr>
                <a:t>: </a:t>
              </a:r>
              <a:r>
                <a:rPr lang="th-TH" sz="1600" b="1" dirty="0">
                  <a:solidFill>
                    <a:schemeClr val="tx1"/>
                  </a:solidFill>
                </a:rPr>
                <a:t>รับผลงานไว้  และถือว่าส่งมอบถูกต้อง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  ณ วันที่ส่ง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 ส่งมอบผลงานให้</a:t>
              </a:r>
              <a:r>
                <a:rPr lang="th-TH" sz="1600" b="1" baseline="0" dirty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</a:p>
          </p:txBody>
        </p:sp>
        <p:sp>
          <p:nvSpPr>
            <p:cNvPr id="11" name="สี่เหลี่ยมผืนผ้ามุมมน 10"/>
            <p:cNvSpPr/>
            <p:nvPr/>
          </p:nvSpPr>
          <p:spPr bwMode="auto">
            <a:xfrm>
              <a:off x="5004048" y="908721"/>
              <a:ext cx="1440160" cy="792087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>
                  <a:cs typeface="+mn-cs"/>
                </a:rPr>
                <a:t>รายงานหัวหน้าหน่วยงานของรัฐ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u="sng" dirty="0">
                  <a:cs typeface="+mn-cs"/>
                </a:rPr>
                <a:t>เพื่อทราบหรือสั่งการ</a:t>
              </a:r>
              <a:endParaRPr kumimoji="0" lang="th-TH" sz="14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12" name="สี่เหลี่ยมผืนผ้ามุมมน 11"/>
            <p:cNvSpPr/>
            <p:nvPr/>
          </p:nvSpPr>
          <p:spPr bwMode="auto">
            <a:xfrm>
              <a:off x="6934200" y="620688"/>
              <a:ext cx="990600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 bwMode="auto">
            <a:xfrm>
              <a:off x="8001000" y="2500746"/>
              <a:ext cx="838200" cy="699654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แจ้ง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ที่ปรึกษา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8" name="สี่เหลี่ยมผืนผ้ามุมมน 17"/>
            <p:cNvSpPr/>
            <p:nvPr/>
          </p:nvSpPr>
          <p:spPr bwMode="auto">
            <a:xfrm>
              <a:off x="3708991" y="5708104"/>
              <a:ext cx="1981200" cy="4572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ทำบันทึกความเห็นแย้ง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สี่เหลี่ยมผืนผ้ามุมมน 18"/>
            <p:cNvSpPr/>
            <p:nvPr/>
          </p:nvSpPr>
          <p:spPr bwMode="auto">
            <a:xfrm>
              <a:off x="3708991" y="4827054"/>
              <a:ext cx="1981200" cy="72865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/>
                <a:t>เพื่อสั่งการ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 bwMode="auto">
            <a:xfrm>
              <a:off x="6083594" y="4793704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ให้รับ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 bwMode="auto">
            <a:xfrm>
              <a:off x="6071191" y="5403304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ไม่รับ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4" name="ลูกศรเชื่อมต่อแบบตรง 23"/>
            <p:cNvCxnSpPr/>
            <p:nvPr/>
          </p:nvCxnSpPr>
          <p:spPr bwMode="auto">
            <a:xfrm>
              <a:off x="1607096" y="1268759"/>
              <a:ext cx="300608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 bwMode="auto">
            <a:xfrm>
              <a:off x="1619672" y="1268760"/>
              <a:ext cx="0" cy="432048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42"/>
            <p:cNvCxnSpPr/>
            <p:nvPr/>
          </p:nvCxnSpPr>
          <p:spPr bwMode="auto">
            <a:xfrm>
              <a:off x="6705600" y="1670721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 bwMode="auto">
            <a:xfrm>
              <a:off x="6705600" y="908720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ตัวเชื่อมต่อตรง 50"/>
            <p:cNvCxnSpPr/>
            <p:nvPr/>
          </p:nvCxnSpPr>
          <p:spPr bwMode="auto">
            <a:xfrm>
              <a:off x="6705600" y="908720"/>
              <a:ext cx="0" cy="7620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ตัวเชื่อมต่อหักมุม 52"/>
            <p:cNvCxnSpPr>
              <a:stCxn id="12" idx="3"/>
              <a:endCxn id="14" idx="0"/>
            </p:cNvCxnSpPr>
            <p:nvPr/>
          </p:nvCxnSpPr>
          <p:spPr bwMode="auto">
            <a:xfrm>
              <a:off x="7924800" y="902752"/>
              <a:ext cx="495300" cy="1597994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ลูกศรเชื่อมต่อแบบตรง 64"/>
            <p:cNvCxnSpPr/>
            <p:nvPr/>
          </p:nvCxnSpPr>
          <p:spPr bwMode="auto">
            <a:xfrm>
              <a:off x="3540641" y="416560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ลูกศรเชื่อมต่อแบบตรง 65"/>
            <p:cNvCxnSpPr/>
            <p:nvPr/>
          </p:nvCxnSpPr>
          <p:spPr bwMode="auto">
            <a:xfrm>
              <a:off x="3540641" y="3451228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ตัวเชื่อมต่อตรง 67"/>
            <p:cNvCxnSpPr/>
            <p:nvPr/>
          </p:nvCxnSpPr>
          <p:spPr bwMode="auto">
            <a:xfrm>
              <a:off x="3545958" y="2627755"/>
              <a:ext cx="0" cy="15569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ลูกศรเชื่อมต่อแบบตรง 95"/>
            <p:cNvCxnSpPr/>
            <p:nvPr/>
          </p:nvCxnSpPr>
          <p:spPr bwMode="auto">
            <a:xfrm>
              <a:off x="3540641" y="5936703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ลูกศรเชื่อมต่อแบบตรง 96"/>
            <p:cNvCxnSpPr/>
            <p:nvPr/>
          </p:nvCxnSpPr>
          <p:spPr bwMode="auto">
            <a:xfrm>
              <a:off x="3540641" y="5250904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ตัวเชื่อมต่อตรง 97"/>
            <p:cNvCxnSpPr/>
            <p:nvPr/>
          </p:nvCxnSpPr>
          <p:spPr bwMode="auto">
            <a:xfrm>
              <a:off x="3540641" y="5250038"/>
              <a:ext cx="0" cy="6866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/>
            <p:cNvCxnSpPr/>
            <p:nvPr/>
          </p:nvCxnSpPr>
          <p:spPr bwMode="auto">
            <a:xfrm>
              <a:off x="5902841" y="5555703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ลูกศรเชื่อมต่อแบบตรง 102"/>
            <p:cNvCxnSpPr/>
            <p:nvPr/>
          </p:nvCxnSpPr>
          <p:spPr bwMode="auto">
            <a:xfrm>
              <a:off x="5902841" y="5022303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ตัวเชื่อมต่อตรง 103"/>
            <p:cNvCxnSpPr/>
            <p:nvPr/>
          </p:nvCxnSpPr>
          <p:spPr bwMode="auto">
            <a:xfrm>
              <a:off x="5902841" y="5022303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ตัวเชื่อมต่อตรง 104"/>
            <p:cNvCxnSpPr/>
            <p:nvPr/>
          </p:nvCxnSpPr>
          <p:spPr bwMode="auto">
            <a:xfrm>
              <a:off x="5690191" y="5280345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ตัวเชื่อมต่อหักมุม 110"/>
            <p:cNvCxnSpPr/>
            <p:nvPr/>
          </p:nvCxnSpPr>
          <p:spPr bwMode="auto">
            <a:xfrm rot="5400000" flipH="1" flipV="1">
              <a:off x="5786731" y="3707628"/>
              <a:ext cx="2952329" cy="666882"/>
            </a:xfrm>
            <a:prstGeom prst="bentConnector3">
              <a:avLst>
                <a:gd name="adj1" fmla="val 315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ลูกศรเชื่อมต่อแบบตรง 113"/>
            <p:cNvCxnSpPr/>
            <p:nvPr/>
          </p:nvCxnSpPr>
          <p:spPr bwMode="auto">
            <a:xfrm flipH="1">
              <a:off x="6528395" y="2564904"/>
              <a:ext cx="1091606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ตัวเชื่อมต่อหักมุม 115"/>
            <p:cNvCxnSpPr>
              <a:stCxn id="22" idx="3"/>
              <a:endCxn id="14" idx="2"/>
            </p:cNvCxnSpPr>
            <p:nvPr/>
          </p:nvCxnSpPr>
          <p:spPr bwMode="auto">
            <a:xfrm flipV="1">
              <a:off x="6934199" y="3200400"/>
              <a:ext cx="1485901" cy="2431071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รูปร่าง 69"/>
            <p:cNvCxnSpPr/>
            <p:nvPr/>
          </p:nvCxnSpPr>
          <p:spPr bwMode="auto">
            <a:xfrm rot="5400000" flipH="1" flipV="1">
              <a:off x="6036783" y="3669647"/>
              <a:ext cx="2312952" cy="518121"/>
            </a:xfrm>
            <a:prstGeom prst="bentConnector3">
              <a:avLst>
                <a:gd name="adj1" fmla="val -653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/>
            <p:cNvCxnSpPr/>
            <p:nvPr/>
          </p:nvCxnSpPr>
          <p:spPr bwMode="auto">
            <a:xfrm rot="10800000">
              <a:off x="6523626" y="2779340"/>
              <a:ext cx="928694" cy="158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ตัวเชื่อมต่อตรง 85"/>
            <p:cNvCxnSpPr/>
            <p:nvPr/>
          </p:nvCxnSpPr>
          <p:spPr bwMode="auto">
            <a:xfrm>
              <a:off x="3359218" y="3451229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Rectangle 62"/>
            <p:cNvSpPr/>
            <p:nvPr/>
          </p:nvSpPr>
          <p:spPr>
            <a:xfrm>
              <a:off x="683568" y="144016"/>
              <a:ext cx="5400600" cy="6206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Courier New" pitchFamily="49" charset="0"/>
                <a:buChar char="o"/>
              </a:pPr>
              <a:r>
                <a:rPr lang="en-US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Work flow </a:t>
              </a:r>
              <a:r>
                <a:rPr lang="th-TH" sz="24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การตรวจรับงานจ้างที่ปรึกษา</a:t>
              </a:r>
            </a:p>
          </p:txBody>
        </p:sp>
        <p:pic>
          <p:nvPicPr>
            <p:cNvPr id="67" name="Picture 66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19439" y="1544931"/>
              <a:ext cx="1008748" cy="11224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3" name="สี่เหลี่ยมผืนผ้ามุมมน 12"/>
            <p:cNvSpPr/>
            <p:nvPr/>
          </p:nvSpPr>
          <p:spPr bwMode="auto">
            <a:xfrm>
              <a:off x="6934200" y="1410399"/>
              <a:ext cx="990600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</p:grpSp>
      <p:sp>
        <p:nvSpPr>
          <p:cNvPr id="90" name="สี่เหลี่ยมผืนผ้ามุมมน 5"/>
          <p:cNvSpPr/>
          <p:nvPr/>
        </p:nvSpPr>
        <p:spPr bwMode="auto">
          <a:xfrm>
            <a:off x="3563888" y="983107"/>
            <a:ext cx="1224136" cy="789709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สั่งให้แก้ไข</a:t>
            </a:r>
            <a:r>
              <a:rPr kumimoji="0" lang="th-TH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/เปลี่ยนแปลง /เพิ่มเติม /ตัดทอน</a:t>
            </a: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91" name="ลูกศรเชื่อมต่อแบบตรง 23"/>
          <p:cNvCxnSpPr/>
          <p:nvPr/>
        </p:nvCxnSpPr>
        <p:spPr bwMode="auto">
          <a:xfrm>
            <a:off x="3335288" y="1343147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3" name="ลูกศรเชื่อมต่อแบบตรง 23"/>
          <p:cNvCxnSpPr/>
          <p:nvPr/>
        </p:nvCxnSpPr>
        <p:spPr bwMode="auto">
          <a:xfrm>
            <a:off x="6444208" y="1340767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0" name="ลูกศรเชื่อมต่อแบบตรง 23"/>
          <p:cNvCxnSpPr/>
          <p:nvPr/>
        </p:nvCxnSpPr>
        <p:spPr bwMode="auto">
          <a:xfrm>
            <a:off x="4775448" y="1343147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1" name="ลูกศรเชื่อมต่อแบบตรง 23"/>
          <p:cNvCxnSpPr/>
          <p:nvPr/>
        </p:nvCxnSpPr>
        <p:spPr bwMode="auto">
          <a:xfrm>
            <a:off x="3551312" y="2708919"/>
            <a:ext cx="228600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6" name="ลูกศรเชื่อมต่อแบบตรง 23"/>
          <p:cNvCxnSpPr>
            <a:stCxn id="3" idx="3"/>
          </p:cNvCxnSpPr>
          <p:nvPr/>
        </p:nvCxnSpPr>
        <p:spPr bwMode="auto">
          <a:xfrm>
            <a:off x="1447800" y="3497544"/>
            <a:ext cx="472480" cy="346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9" name="ลูกศรเชื่อมต่อแบบตรง 75"/>
          <p:cNvCxnSpPr/>
          <p:nvPr/>
        </p:nvCxnSpPr>
        <p:spPr bwMode="auto">
          <a:xfrm flipH="1" flipV="1">
            <a:off x="6516216" y="3643436"/>
            <a:ext cx="72008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2" name="รูปร่าง 69"/>
          <p:cNvCxnSpPr/>
          <p:nvPr/>
        </p:nvCxnSpPr>
        <p:spPr bwMode="auto">
          <a:xfrm rot="5400000" flipH="1" flipV="1">
            <a:off x="6403857" y="4189432"/>
            <a:ext cx="1376849" cy="288034"/>
          </a:xfrm>
          <a:prstGeom prst="bentConnector3">
            <a:avLst>
              <a:gd name="adj1" fmla="val 1574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3" name="ลูกศรเชื่อมต่อแบบตรง 75"/>
          <p:cNvCxnSpPr/>
          <p:nvPr/>
        </p:nvCxnSpPr>
        <p:spPr bwMode="auto">
          <a:xfrm flipH="1">
            <a:off x="6516216" y="3429000"/>
            <a:ext cx="792088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4" name="ลูกศรเชื่อมต่อแบบตรง 23"/>
          <p:cNvCxnSpPr/>
          <p:nvPr/>
        </p:nvCxnSpPr>
        <p:spPr bwMode="auto">
          <a:xfrm>
            <a:off x="1619672" y="5661247"/>
            <a:ext cx="300608" cy="1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226515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ประชุม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752811"/>
            <a:ext cx="2808312" cy="1869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285720" y="1268760"/>
            <a:ext cx="8568952" cy="4824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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ตรวจให้ถูกต้องตามที่ระบุไว้ในสัญญาหรือข้อตกลง</a:t>
            </a:r>
          </a:p>
          <a:p>
            <a:pPr marL="542925" indent="-542925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ตรวจรับงาน ณ ที่ทำการของผู้ว่าจ้าง หรือสถานที่ซึ่งกำหนดไว้ในสัญญาหรือข้อตกลง</a:t>
            </a:r>
          </a:p>
          <a:p>
            <a:pPr marL="442913" indent="-442913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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โดยปกติ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ให้ตรวจรับในวันที่ผู้ให้บริการนำผลงานมาส่ง และให้ดำเนินการ          ให้เสร็จสิ้น โดยเร็วที่สุด</a:t>
            </a:r>
            <a:endParaRPr lang="th-TH" b="1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442913" indent="-442913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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 </a:t>
            </a: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ในกรณีที่ผลงานบกพร่องหรือไม่เป็นไปตามความประสงค์</a:t>
            </a:r>
          </a:p>
          <a:p>
            <a:pPr marL="442913" indent="-442913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ของหน่วยงานของรัฐ อันเนื่องมาจากไม่ได้ดำเนินการ</a:t>
            </a:r>
          </a:p>
          <a:p>
            <a:pPr marL="442913" indent="-442913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ให้ถูกต้องตามหลักวิชาการทางสถาปัตยกรรม และหรือ</a:t>
            </a:r>
          </a:p>
          <a:p>
            <a:pPr marL="442913" indent="-442913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วิศวกรรม ต้องรีบแจ้งให้ผู้ให้บริการดำเนินการแก้ไข</a:t>
            </a:r>
          </a:p>
          <a:p>
            <a:pPr marL="442913" indent="-442913"/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     ให้เป็นที่เรียบร้อยโดยเร็ว</a:t>
            </a: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194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67544" y="332656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หน้าที่คณะกรรมการตรวจรับพัสดุในงานจ้างออกแบบฯ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812360" y="764704"/>
            <a:ext cx="1071570" cy="1080120"/>
          </a:xfrm>
          <a:prstGeom prst="wedgeEllipseCallout">
            <a:avLst>
              <a:gd name="adj1" fmla="val -69814"/>
              <a:gd name="adj2" fmla="val -320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180 </a:t>
            </a:r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3833043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077072"/>
            <a:ext cx="3240359" cy="2160240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395536" y="1196752"/>
            <a:ext cx="8424936" cy="2304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  <a:sym typeface="Wingdings 2"/>
              </a:rPr>
              <a:t></a:t>
            </a:r>
            <a:r>
              <a:rPr lang="en-US" b="1" dirty="0"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เมื่อตรวจถูกต้องครบถ้วนตามที่กำหนดไว้ในสัญญาแล้ว ให้รับงานไว้ และถือว่าผู้ให้บริการได้ส่งมอบงาน</a:t>
            </a:r>
            <a:r>
              <a:rPr lang="th-TH" b="1" u="sng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ถูกต้องครบถ้วนตั้งแต่วันที่นำผลงานมาส่ง </a:t>
            </a:r>
            <a:r>
              <a:rPr lang="th-TH" b="1" dirty="0">
                <a:latin typeface="EucrosiaUPC" pitchFamily="18" charset="-34"/>
                <a:cs typeface="EucrosiaUPC" pitchFamily="18" charset="-34"/>
              </a:rPr>
              <a:t>แล้วมอบแก่เจ้าหน้าที่ พร้อมกับทำใบตรวจรับ โดยลงชื่อไว้เป็นหลักฐานอย่างน้อย 2 ฉบับ มอบแก่ผู้ให้บริการ 1 ฉบับ และเจ้าหน้าที่ 1 ฉบับ เพื่อ ดำเนินการเบิกจ่ายเงินตามระเบียบของหน่วยงานของรัฐ และรายงานให้หัวหน้าหน่วยงานของรัฐทราบ</a:t>
            </a:r>
          </a:p>
        </p:txBody>
      </p:sp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195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07904" y="3356992"/>
            <a:ext cx="496855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ในกรณีที่เห็นว่าผลงานที่ส่งมอบทั้งหมดหรืองวดใดก็ตาม ไม่เป็นไปตามข้อกำหนดในสัญญาหรือข้อตกลง มีอำนาจสั่งแก้ไขเปลี่ยนแปลงเพิ่มเติมหรือตัดทอน หากคู่สัญญาไม่ปฏิบัติตามมีอำนาจจะสั่งให้หยุดงานชั่วคราว หรือให้รายงานหัวหน้าหน่วยงานของรัฐ</a:t>
            </a:r>
            <a:r>
              <a:rPr lang="th-TH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ผ่านหัวหน้าเจ้าหน้าที่ เพื่อทราบหรือสั่งการ</a:t>
            </a: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5"/>
          <p:cNvSpPr/>
          <p:nvPr/>
        </p:nvSpPr>
        <p:spPr>
          <a:xfrm>
            <a:off x="395536" y="260648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หน้าที่คณะกรรมการตรวจรับพัสดุในงานจ้างออกแบบฯ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812360" y="260648"/>
            <a:ext cx="1071570" cy="1080120"/>
          </a:xfrm>
          <a:prstGeom prst="wedgeEllipseCallout">
            <a:avLst>
              <a:gd name="adj1" fmla="val -63592"/>
              <a:gd name="adj2" fmla="val -1262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180 </a:t>
            </a:r>
          </a:p>
        </p:txBody>
      </p:sp>
    </p:spTree>
    <p:extLst>
      <p:ext uri="{BB962C8B-B14F-4D97-AF65-F5344CB8AC3E}">
        <p14:creationId xmlns:p14="http://schemas.microsoft.com/office/powerpoint/2010/main" val="827633228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รายงาน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427984" y="3645024"/>
            <a:ext cx="3096344" cy="2160240"/>
          </a:xfrm>
          <a:prstGeom prst="rect">
            <a:avLst/>
          </a:prstGeom>
        </p:spPr>
      </p:pic>
      <p:sp>
        <p:nvSpPr>
          <p:cNvPr id="3" name="ตัวแทนหมายเลขภาพนิ่ง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196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สี่เหลี่ยมผืนผ้า 5"/>
          <p:cNvSpPr/>
          <p:nvPr/>
        </p:nvSpPr>
        <p:spPr>
          <a:xfrm>
            <a:off x="395536" y="260648"/>
            <a:ext cx="7344816" cy="86409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หน้าที่คณะกรรมการตรวจรับพัสดุในงานจ้างออกแบบฯ</a:t>
            </a: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668344" y="692696"/>
            <a:ext cx="1071570" cy="1080120"/>
          </a:xfrm>
          <a:prstGeom prst="wedgeEllipseCallout">
            <a:avLst>
              <a:gd name="adj1" fmla="val -61814"/>
              <a:gd name="adj2" fmla="val -3202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180 </a:t>
            </a: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15616" y="1484784"/>
            <a:ext cx="671369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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ในกรณีกรรมการตรวจรับพัสดุบางคนไม่ยอมรับงาน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ให้กรรมการดังกล่าวทำความเห็นแย้งไว้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แล้วให้เสนอหัวหน้าหน่วยงานของรัฐเพื่อพิจารณาสั่งการ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ถ้าหัวหน้าหน่วยงานของรัฐสั่งการให้รับผลงานนั้นไว้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0113" algn="l"/>
                <a:tab pos="1169988" algn="l"/>
              </a:tabLst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</a:rPr>
              <a:t>จึงดำเนินการตาม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EucrosiaUPC" pitchFamily="18" charset="-34"/>
                <a:ea typeface="Cordia New" pitchFamily="34" charset="-34"/>
                <a:cs typeface="EucrosiaUPC" pitchFamily="18" charset="-34"/>
                <a:sym typeface="Wingdings 2"/>
              </a:rPr>
              <a:t>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2763322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" name="ลูกศรเชื่อมต่อแบบตรง 25"/>
          <p:cNvCxnSpPr/>
          <p:nvPr/>
        </p:nvCxnSpPr>
        <p:spPr bwMode="auto">
          <a:xfrm>
            <a:off x="4788024" y="980728"/>
            <a:ext cx="300608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ตัวแทน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AE86A5-8001-4C08-BEA8-03D5F7216281}" type="slidenum">
              <a:rPr lang="en-US" smtClean="0"/>
              <a:pPr>
                <a:defRPr/>
              </a:pPr>
              <a:t>197</a:t>
            </a:fld>
            <a:endParaRPr lang="th-TH"/>
          </a:p>
        </p:txBody>
      </p:sp>
      <p:sp>
        <p:nvSpPr>
          <p:cNvPr id="62" name="Rectangle 61"/>
          <p:cNvSpPr/>
          <p:nvPr/>
        </p:nvSpPr>
        <p:spPr bwMode="auto">
          <a:xfrm>
            <a:off x="72008" y="72008"/>
            <a:ext cx="8964488" cy="66693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20" name="Group 83"/>
          <p:cNvGrpSpPr/>
          <p:nvPr/>
        </p:nvGrpSpPr>
        <p:grpSpPr>
          <a:xfrm>
            <a:off x="0" y="349098"/>
            <a:ext cx="9144000" cy="6464278"/>
            <a:chOff x="0" y="277090"/>
            <a:chExt cx="9144000" cy="6464278"/>
          </a:xfrm>
        </p:grpSpPr>
        <p:cxnSp>
          <p:nvCxnSpPr>
            <p:cNvPr id="99" name="ตัวเชื่อมต่อตรง 98"/>
            <p:cNvCxnSpPr/>
            <p:nvPr/>
          </p:nvCxnSpPr>
          <p:spPr bwMode="auto">
            <a:xfrm>
              <a:off x="3327991" y="59730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23" name="Group 68"/>
            <p:cNvGrpSpPr/>
            <p:nvPr/>
          </p:nvGrpSpPr>
          <p:grpSpPr>
            <a:xfrm>
              <a:off x="0" y="6165304"/>
              <a:ext cx="9144000" cy="576064"/>
              <a:chOff x="0" y="6165304"/>
              <a:chExt cx="9144000" cy="576064"/>
            </a:xfrm>
          </p:grpSpPr>
          <p:grpSp>
            <p:nvGrpSpPr>
              <p:cNvPr id="28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0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2" name="Rectangle 81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83" name="Rectangle 82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2" name="Oval 71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  <p:sp>
          <p:nvSpPr>
            <p:cNvPr id="3" name="สี่เหลี่ยมผืนผ้ามุมมน 2"/>
            <p:cNvSpPr/>
            <p:nvPr/>
          </p:nvSpPr>
          <p:spPr bwMode="auto">
            <a:xfrm>
              <a:off x="285720" y="2964872"/>
              <a:ext cx="1162080" cy="921327"/>
            </a:xfrm>
            <a:prstGeom prst="roundRect">
              <a:avLst/>
            </a:prstGeom>
            <a:solidFill>
              <a:srgbClr val="CCECFF"/>
            </a:solidFill>
            <a:ln>
              <a:solidFill>
                <a:srgbClr val="0000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คณะกรรมการตรวจรับพัสดุ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(องค์ประชุม)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4" name="สี่เหลี่ยมผืนผ้ามุมมน 3"/>
            <p:cNvSpPr/>
            <p:nvPr/>
          </p:nvSpPr>
          <p:spPr bwMode="auto">
            <a:xfrm>
              <a:off x="1905000" y="5600700"/>
              <a:ext cx="1447800" cy="7239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บางคนไม่รับมอบ</a:t>
              </a:r>
            </a:p>
          </p:txBody>
        </p:sp>
        <p:sp>
          <p:nvSpPr>
            <p:cNvPr id="5" name="สี่เหลี่ยมผืนผ้ามุมมน 4"/>
            <p:cNvSpPr/>
            <p:nvPr/>
          </p:nvSpPr>
          <p:spPr bwMode="auto">
            <a:xfrm>
              <a:off x="1905000" y="2258290"/>
              <a:ext cx="1452554" cy="789709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/>
                <a:t>: </a:t>
              </a:r>
              <a:r>
                <a:rPr lang="th-TH" sz="1600" b="1" dirty="0"/>
                <a:t>เห็นว่า ถูกต้อง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สี่เหลี่ยมผืนผ้ามุมมน 5"/>
            <p:cNvSpPr/>
            <p:nvPr/>
          </p:nvSpPr>
          <p:spPr bwMode="auto">
            <a:xfrm>
              <a:off x="1905000" y="548680"/>
              <a:ext cx="1447800" cy="79208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 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เห็นว่า ไม่ถูกต้อง</a:t>
              </a:r>
            </a:p>
          </p:txBody>
        </p:sp>
        <p:sp>
          <p:nvSpPr>
            <p:cNvPr id="7" name="สี่เหลี่ยมผืนผ้ามุมมน 6"/>
            <p:cNvSpPr/>
            <p:nvPr/>
          </p:nvSpPr>
          <p:spPr bwMode="auto">
            <a:xfrm>
              <a:off x="3733800" y="3200400"/>
              <a:ext cx="2743200" cy="4953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cs typeface="+mn-cs"/>
                </a:rPr>
                <a:t>รายงานหัวหน้าหน่วยงานของรัฐ</a:t>
              </a:r>
              <a:r>
                <a:rPr lang="th-TH" sz="1600" b="1" u="sng" dirty="0">
                  <a:cs typeface="+mn-cs"/>
                </a:rPr>
                <a:t>เพื่อทราบ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+mn-cs"/>
              </a:endParaRPr>
            </a:p>
          </p:txBody>
        </p:sp>
        <p:sp>
          <p:nvSpPr>
            <p:cNvPr id="8" name="สี่เหลี่ยมผืนผ้ามุมมน 7"/>
            <p:cNvSpPr/>
            <p:nvPr/>
          </p:nvSpPr>
          <p:spPr bwMode="auto">
            <a:xfrm>
              <a:off x="3739117" y="2415283"/>
              <a:ext cx="2789274" cy="632716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ทำใบตรวจรับ อย่างน้อย 2 ฉบับ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ให้ผู้ให้บริการ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และ </a:t>
              </a:r>
              <a:r>
                <a:rPr lang="th-TH" sz="1600" b="1" dirty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1 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สี่เหลี่ยมผืนผ้ามุมมน 8"/>
            <p:cNvSpPr/>
            <p:nvPr/>
          </p:nvSpPr>
          <p:spPr bwMode="auto">
            <a:xfrm>
              <a:off x="3739117" y="1524000"/>
              <a:ext cx="2761709" cy="73429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>
                  <a:solidFill>
                    <a:schemeClr val="tx1"/>
                  </a:solidFill>
                </a:rPr>
                <a:t>: </a:t>
              </a:r>
              <a:r>
                <a:rPr lang="th-TH" sz="1600" b="1" dirty="0">
                  <a:solidFill>
                    <a:schemeClr val="tx1"/>
                  </a:solidFill>
                </a:rPr>
                <a:t>รับงานไว้  ถือว่าส่งมอบถูกต้อง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>
                  <a:solidFill>
                    <a:schemeClr val="tx1"/>
                  </a:solidFill>
                </a:rPr>
                <a:t>ณ วันที่ส่ง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: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 ส่งมอบพัสดุให้</a:t>
              </a:r>
              <a:r>
                <a:rPr lang="th-TH" sz="1600" b="1" baseline="0" dirty="0">
                  <a:solidFill>
                    <a:schemeClr val="tx1"/>
                  </a:solidFill>
                </a:rPr>
                <a:t>เจ้าหน้าที่</a:t>
              </a: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</a:p>
          </p:txBody>
        </p:sp>
        <p:sp>
          <p:nvSpPr>
            <p:cNvPr id="10" name="สี่เหลี่ยมผืนผ้ามุมมน 9"/>
            <p:cNvSpPr/>
            <p:nvPr/>
          </p:nvSpPr>
          <p:spPr bwMode="auto">
            <a:xfrm>
              <a:off x="1905000" y="3933056"/>
              <a:ext cx="1447800" cy="1080120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มติองค์ประชุม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600" b="1" dirty="0"/>
                <a:t>: </a:t>
              </a:r>
              <a:r>
                <a:rPr lang="th-TH" sz="1600" b="1" dirty="0"/>
                <a:t>เห็นว่าผลงานบกพร่องไม่เป็นไปตามความประสงค์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สี่เหลี่ยมผืนผ้ามุมมน 11"/>
            <p:cNvSpPr/>
            <p:nvPr/>
          </p:nvSpPr>
          <p:spPr bwMode="auto">
            <a:xfrm>
              <a:off x="6934200" y="277090"/>
              <a:ext cx="990600" cy="564128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ทราบ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(ตามมติ)</a:t>
              </a:r>
            </a:p>
          </p:txBody>
        </p:sp>
        <p:sp>
          <p:nvSpPr>
            <p:cNvPr id="13" name="สี่เหลี่ยมผืนผ้ามุมมน 12"/>
            <p:cNvSpPr/>
            <p:nvPr/>
          </p:nvSpPr>
          <p:spPr bwMode="auto">
            <a:xfrm>
              <a:off x="6934200" y="1066801"/>
              <a:ext cx="990600" cy="533400"/>
            </a:xfrm>
            <a:prstGeom prst="roundRect">
              <a:avLst/>
            </a:prstGeom>
            <a:solidFill>
              <a:srgbClr val="CCFF99"/>
            </a:solidFill>
            <a:ln>
              <a:solidFill>
                <a:srgbClr val="0080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400" b="1" dirty="0"/>
                <a:t>สั่งการ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4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(ต่างจากมติ)</a:t>
              </a:r>
            </a:p>
          </p:txBody>
        </p:sp>
        <p:sp>
          <p:nvSpPr>
            <p:cNvPr id="14" name="สี่เหลี่ยมผืนผ้ามุมมน 13"/>
            <p:cNvSpPr/>
            <p:nvPr/>
          </p:nvSpPr>
          <p:spPr bwMode="auto">
            <a:xfrm>
              <a:off x="7884368" y="2500746"/>
              <a:ext cx="1008112" cy="699654"/>
            </a:xfrm>
            <a:prstGeom prst="roundRect">
              <a:avLst/>
            </a:prstGeom>
            <a:solidFill>
              <a:srgbClr val="CCCCFF"/>
            </a:solidFill>
            <a:ln>
              <a:solidFill>
                <a:srgbClr val="7030A0"/>
              </a:solidFill>
              <a:prstDash val="solid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แจ้ง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ผู้ให้บริการ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สี่เหลี่ยมผืนผ้ามุมมน 14"/>
            <p:cNvSpPr/>
            <p:nvPr/>
          </p:nvSpPr>
          <p:spPr bwMode="auto">
            <a:xfrm>
              <a:off x="3707904" y="3933056"/>
              <a:ext cx="2808312" cy="1080120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66FF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th-TH" sz="1600" b="1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เนื่องจากไม่ได้ดำเนินการตามหลักวิชาการทางสถาปัตยกรรม และหรือวิศวกรรม</a:t>
              </a:r>
            </a:p>
          </p:txBody>
        </p:sp>
        <p:sp>
          <p:nvSpPr>
            <p:cNvPr id="18" name="สี่เหลี่ยมผืนผ้ามุมมน 17"/>
            <p:cNvSpPr/>
            <p:nvPr/>
          </p:nvSpPr>
          <p:spPr bwMode="auto">
            <a:xfrm>
              <a:off x="3708991" y="6096000"/>
              <a:ext cx="1981200" cy="45720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ทำบันทึกความเห็นแย้ง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9" name="สี่เหลี่ยมผืนผ้ามุมมน 18"/>
            <p:cNvSpPr/>
            <p:nvPr/>
          </p:nvSpPr>
          <p:spPr bwMode="auto">
            <a:xfrm>
              <a:off x="3708991" y="5214950"/>
              <a:ext cx="1981200" cy="728650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เสนอ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หัวหน้าหน่วยงานของรัฐ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u="sng" dirty="0"/>
                <a:t>เพื่อสั่งการ</a:t>
              </a:r>
              <a:endParaRPr kumimoji="0" lang="th-TH" sz="16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1" name="สี่เหลี่ยมผืนผ้ามุมมน 20"/>
            <p:cNvSpPr/>
            <p:nvPr/>
          </p:nvSpPr>
          <p:spPr bwMode="auto">
            <a:xfrm>
              <a:off x="6083594" y="5181600"/>
              <a:ext cx="850605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ให้รับ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สี่เหลี่ยมผืนผ้ามุมมน 21"/>
            <p:cNvSpPr/>
            <p:nvPr/>
          </p:nvSpPr>
          <p:spPr bwMode="auto">
            <a:xfrm>
              <a:off x="6071191" y="5791200"/>
              <a:ext cx="863008" cy="456334"/>
            </a:xfrm>
            <a:prstGeom prst="roundRect">
              <a:avLst/>
            </a:prstGeom>
            <a:solidFill>
              <a:srgbClr val="FFFF99"/>
            </a:solidFill>
            <a:ln>
              <a:solidFill>
                <a:srgbClr val="FF6600"/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th-TH" sz="1600" b="1" dirty="0"/>
                <a:t>ไม่รับ</a:t>
              </a:r>
              <a:endParaRPr kumimoji="0" lang="th-TH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cxnSp>
          <p:nvCxnSpPr>
            <p:cNvPr id="26" name="ลูกศรเชื่อมต่อแบบตรง 25"/>
            <p:cNvCxnSpPr/>
            <p:nvPr/>
          </p:nvCxnSpPr>
          <p:spPr bwMode="auto">
            <a:xfrm>
              <a:off x="1676400" y="4495800"/>
              <a:ext cx="228600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 bwMode="auto">
            <a:xfrm>
              <a:off x="1695450" y="5943600"/>
              <a:ext cx="20955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ตัวเชื่อมต่อตรง 28"/>
            <p:cNvCxnSpPr/>
            <p:nvPr/>
          </p:nvCxnSpPr>
          <p:spPr bwMode="auto">
            <a:xfrm>
              <a:off x="1691680" y="900544"/>
              <a:ext cx="0" cy="506210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42"/>
            <p:cNvCxnSpPr/>
            <p:nvPr/>
          </p:nvCxnSpPr>
          <p:spPr bwMode="auto">
            <a:xfrm>
              <a:off x="6705600" y="1295400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43"/>
            <p:cNvCxnSpPr/>
            <p:nvPr/>
          </p:nvCxnSpPr>
          <p:spPr bwMode="auto">
            <a:xfrm>
              <a:off x="6705600" y="533399"/>
              <a:ext cx="228600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ตัวเชื่อมต่อตรง 48"/>
            <p:cNvCxnSpPr/>
            <p:nvPr/>
          </p:nvCxnSpPr>
          <p:spPr bwMode="auto">
            <a:xfrm flipV="1">
              <a:off x="6482317" y="917419"/>
              <a:ext cx="223283" cy="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ตัวเชื่อมต่อตรง 50"/>
            <p:cNvCxnSpPr/>
            <p:nvPr/>
          </p:nvCxnSpPr>
          <p:spPr bwMode="auto">
            <a:xfrm>
              <a:off x="6705600" y="533399"/>
              <a:ext cx="0" cy="76200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ตัวเชื่อมต่อหักมุม 52"/>
            <p:cNvCxnSpPr>
              <a:stCxn id="12" idx="3"/>
              <a:endCxn id="14" idx="0"/>
            </p:cNvCxnSpPr>
            <p:nvPr/>
          </p:nvCxnSpPr>
          <p:spPr bwMode="auto">
            <a:xfrm>
              <a:off x="7924800" y="559154"/>
              <a:ext cx="463624" cy="1941592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ตัวเชื่อมต่อหักมุม 55"/>
            <p:cNvCxnSpPr>
              <a:stCxn id="13" idx="2"/>
            </p:cNvCxnSpPr>
            <p:nvPr/>
          </p:nvCxnSpPr>
          <p:spPr bwMode="auto">
            <a:xfrm rot="5400000">
              <a:off x="6872300" y="1228727"/>
              <a:ext cx="185727" cy="928674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ตัวเชื่อมต่อหักมุม 57"/>
            <p:cNvCxnSpPr/>
            <p:nvPr/>
          </p:nvCxnSpPr>
          <p:spPr bwMode="auto">
            <a:xfrm rot="10800000" flipV="1">
              <a:off x="6528396" y="1628800"/>
              <a:ext cx="1139949" cy="1008112"/>
            </a:xfrm>
            <a:prstGeom prst="bentConnector3">
              <a:avLst>
                <a:gd name="adj1" fmla="val 702"/>
              </a:avLst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4" name="ลูกศรเชื่อมต่อแบบตรง 63"/>
            <p:cNvCxnSpPr>
              <a:endCxn id="9" idx="1"/>
            </p:cNvCxnSpPr>
            <p:nvPr/>
          </p:nvCxnSpPr>
          <p:spPr bwMode="auto">
            <a:xfrm>
              <a:off x="3545958" y="1891144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ลูกศรเชื่อมต่อแบบตรง 64"/>
            <p:cNvCxnSpPr/>
            <p:nvPr/>
          </p:nvCxnSpPr>
          <p:spPr bwMode="auto">
            <a:xfrm>
              <a:off x="3540641" y="34290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ลูกศรเชื่อมต่อแบบตรง 65"/>
            <p:cNvCxnSpPr/>
            <p:nvPr/>
          </p:nvCxnSpPr>
          <p:spPr bwMode="auto">
            <a:xfrm>
              <a:off x="3540641" y="271461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8" name="ตัวเชื่อมต่อตรง 67"/>
            <p:cNvCxnSpPr/>
            <p:nvPr/>
          </p:nvCxnSpPr>
          <p:spPr bwMode="auto">
            <a:xfrm>
              <a:off x="3545958" y="1891146"/>
              <a:ext cx="0" cy="1556904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ลูกศรเชื่อมต่อแบบตรง 72"/>
            <p:cNvCxnSpPr/>
            <p:nvPr/>
          </p:nvCxnSpPr>
          <p:spPr bwMode="auto">
            <a:xfrm>
              <a:off x="3352800" y="4495800"/>
              <a:ext cx="386317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ตัวเชื่อมต่อหักมุม 93"/>
            <p:cNvCxnSpPr>
              <a:endCxn id="14" idx="2"/>
            </p:cNvCxnSpPr>
            <p:nvPr/>
          </p:nvCxnSpPr>
          <p:spPr bwMode="auto">
            <a:xfrm flipV="1">
              <a:off x="6516216" y="3200400"/>
              <a:ext cx="1872208" cy="1384792"/>
            </a:xfrm>
            <a:prstGeom prst="bentConnector2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6" name="ลูกศรเชื่อมต่อแบบตรง 95"/>
            <p:cNvCxnSpPr/>
            <p:nvPr/>
          </p:nvCxnSpPr>
          <p:spPr bwMode="auto">
            <a:xfrm>
              <a:off x="3540641" y="6324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7" name="ลูกศรเชื่อมต่อแบบตรง 96"/>
            <p:cNvCxnSpPr/>
            <p:nvPr/>
          </p:nvCxnSpPr>
          <p:spPr bwMode="auto">
            <a:xfrm>
              <a:off x="3540641" y="5638800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8" name="ตัวเชื่อมต่อตรง 97"/>
            <p:cNvCxnSpPr/>
            <p:nvPr/>
          </p:nvCxnSpPr>
          <p:spPr bwMode="auto">
            <a:xfrm>
              <a:off x="3540641" y="5637934"/>
              <a:ext cx="0" cy="686666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2" name="ลูกศรเชื่อมต่อแบบตรง 101"/>
            <p:cNvCxnSpPr/>
            <p:nvPr/>
          </p:nvCxnSpPr>
          <p:spPr bwMode="auto">
            <a:xfrm>
              <a:off x="5902841" y="59435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3" name="ลูกศรเชื่อมต่อแบบตรง 102"/>
            <p:cNvCxnSpPr/>
            <p:nvPr/>
          </p:nvCxnSpPr>
          <p:spPr bwMode="auto">
            <a:xfrm>
              <a:off x="5902841" y="5410199"/>
              <a:ext cx="193159" cy="1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4" name="ตัวเชื่อมต่อตรง 103"/>
            <p:cNvCxnSpPr/>
            <p:nvPr/>
          </p:nvCxnSpPr>
          <p:spPr bwMode="auto">
            <a:xfrm>
              <a:off x="5902841" y="5410199"/>
              <a:ext cx="0" cy="533401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ตัวเชื่อมต่อตรง 104"/>
            <p:cNvCxnSpPr/>
            <p:nvPr/>
          </p:nvCxnSpPr>
          <p:spPr bwMode="auto">
            <a:xfrm>
              <a:off x="5690191" y="5668241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1" name="ตัวเชื่อมต่อหักมุม 110"/>
            <p:cNvCxnSpPr/>
            <p:nvPr/>
          </p:nvCxnSpPr>
          <p:spPr bwMode="auto">
            <a:xfrm rot="5400000" flipH="1" flipV="1">
              <a:off x="5903007" y="3807375"/>
              <a:ext cx="2719776" cy="666882"/>
            </a:xfrm>
            <a:prstGeom prst="bentConnector3">
              <a:avLst>
                <a:gd name="adj1" fmla="val 270"/>
              </a:avLst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ลูกศรเชื่อมต่อแบบตรง 113"/>
            <p:cNvCxnSpPr/>
            <p:nvPr/>
          </p:nvCxnSpPr>
          <p:spPr bwMode="auto">
            <a:xfrm flipH="1">
              <a:off x="6528395" y="2780928"/>
              <a:ext cx="1091606" cy="0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6" name="ตัวเชื่อมต่อหักมุม 115"/>
            <p:cNvCxnSpPr>
              <a:stCxn id="22" idx="3"/>
            </p:cNvCxnSpPr>
            <p:nvPr/>
          </p:nvCxnSpPr>
          <p:spPr bwMode="auto">
            <a:xfrm flipV="1">
              <a:off x="6934199" y="3200400"/>
              <a:ext cx="1676401" cy="2818967"/>
            </a:xfrm>
            <a:prstGeom prst="bentConnector2">
              <a:avLst/>
            </a:prstGeom>
            <a:ln>
              <a:prstDash val="sysDash"/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8" name="ตัวเชื่อมต่อตรง 117"/>
            <p:cNvCxnSpPr>
              <a:stCxn id="3" idx="3"/>
            </p:cNvCxnSpPr>
            <p:nvPr/>
          </p:nvCxnSpPr>
          <p:spPr bwMode="auto">
            <a:xfrm>
              <a:off x="1447800" y="3425536"/>
              <a:ext cx="228600" cy="158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รูปร่าง 69"/>
            <p:cNvCxnSpPr>
              <a:stCxn id="21" idx="3"/>
            </p:cNvCxnSpPr>
            <p:nvPr/>
          </p:nvCxnSpPr>
          <p:spPr bwMode="auto">
            <a:xfrm flipV="1">
              <a:off x="6934199" y="2000240"/>
              <a:ext cx="495321" cy="3409527"/>
            </a:xfrm>
            <a:prstGeom prst="bentConnector2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ลูกศรเชื่อมต่อแบบตรง 75"/>
            <p:cNvCxnSpPr/>
            <p:nvPr/>
          </p:nvCxnSpPr>
          <p:spPr bwMode="auto">
            <a:xfrm rot="10800000">
              <a:off x="6500826" y="2000240"/>
              <a:ext cx="928694" cy="1588"/>
            </a:xfrm>
            <a:prstGeom prst="straightConnector1">
              <a:avLst/>
            </a:prstGeom>
            <a:ln>
              <a:headEnd type="none" w="med" len="med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ตัวเชื่อมต่อตรง 85"/>
            <p:cNvCxnSpPr/>
            <p:nvPr/>
          </p:nvCxnSpPr>
          <p:spPr bwMode="auto">
            <a:xfrm>
              <a:off x="3359218" y="2714620"/>
              <a:ext cx="21265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pic>
          <p:nvPicPr>
            <p:cNvPr id="67" name="Picture 66" descr="ไฟ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21157125">
              <a:off x="319439" y="1544931"/>
              <a:ext cx="1008748" cy="112241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150" name="สี่เหลี่ยมผืนผ้ามุมมน 5"/>
          <p:cNvSpPr/>
          <p:nvPr/>
        </p:nvSpPr>
        <p:spPr bwMode="auto">
          <a:xfrm>
            <a:off x="3635896" y="623067"/>
            <a:ext cx="1224136" cy="789709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สั่งให้แก้ไข</a:t>
            </a:r>
            <a:r>
              <a:rPr kumimoji="0" lang="th-TH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</a:rPr>
              <a:t> /เปลี่ยนแปลง /เพิ่มเติม /ตัดทอน</a:t>
            </a:r>
            <a:endParaRPr kumimoji="0" lang="th-TH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1" name="สี่เหลี่ยมผืนผ้ามุมมน 10"/>
          <p:cNvSpPr/>
          <p:nvPr/>
        </p:nvSpPr>
        <p:spPr bwMode="auto">
          <a:xfrm>
            <a:off x="5076056" y="620688"/>
            <a:ext cx="1440160" cy="792087"/>
          </a:xfrm>
          <a:prstGeom prst="roundRect">
            <a:avLst/>
          </a:prstGeom>
          <a:solidFill>
            <a:srgbClr val="CCFF99"/>
          </a:solidFill>
          <a:ln>
            <a:solidFill>
              <a:srgbClr val="008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400" b="1" dirty="0">
                <a:cs typeface="+mn-cs"/>
              </a:rPr>
              <a:t>รายงานหัวหน้าหน่วยงานของรัฐ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1400" b="1" u="sng" dirty="0">
                <a:cs typeface="+mn-cs"/>
              </a:rPr>
              <a:t>เพื่อทราบหรือสั่งการ</a:t>
            </a:r>
            <a:endParaRPr kumimoji="0" lang="th-TH" sz="1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+mn-cs"/>
            </a:endParaRPr>
          </a:p>
        </p:txBody>
      </p:sp>
      <p:cxnSp>
        <p:nvCxnSpPr>
          <p:cNvPr id="154" name="ลูกศรเชื่อมต่อแบบตรง 25"/>
          <p:cNvCxnSpPr/>
          <p:nvPr/>
        </p:nvCxnSpPr>
        <p:spPr bwMode="auto">
          <a:xfrm>
            <a:off x="1691680" y="980728"/>
            <a:ext cx="2286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7" name="ลูกศรเชื่อมต่อแบบตรง 25"/>
          <p:cNvCxnSpPr/>
          <p:nvPr/>
        </p:nvCxnSpPr>
        <p:spPr bwMode="auto">
          <a:xfrm>
            <a:off x="3347864" y="980728"/>
            <a:ext cx="300608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3" name="Rectangle 162"/>
          <p:cNvSpPr/>
          <p:nvPr/>
        </p:nvSpPr>
        <p:spPr>
          <a:xfrm>
            <a:off x="6710014" y="4293096"/>
            <a:ext cx="1600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แจ้งให้แก้ไขโดยเร็ว</a:t>
            </a:r>
          </a:p>
        </p:txBody>
      </p:sp>
      <p:cxnSp>
        <p:nvCxnSpPr>
          <p:cNvPr id="168" name="ลูกศรเชื่อมต่อแบบตรง 25"/>
          <p:cNvCxnSpPr/>
          <p:nvPr/>
        </p:nvCxnSpPr>
        <p:spPr bwMode="auto">
          <a:xfrm>
            <a:off x="1691680" y="2780928"/>
            <a:ext cx="228600" cy="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9" name="Rectangle 168"/>
          <p:cNvSpPr/>
          <p:nvPr/>
        </p:nvSpPr>
        <p:spPr>
          <a:xfrm>
            <a:off x="683568" y="44624"/>
            <a:ext cx="5400600" cy="62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en-US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Work flow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การตรวจรับงานจ้างออกแบบหรือควบคุมงาน</a:t>
            </a:r>
          </a:p>
        </p:txBody>
      </p:sp>
    </p:spTree>
    <p:extLst>
      <p:ext uri="{BB962C8B-B14F-4D97-AF65-F5344CB8AC3E}">
        <p14:creationId xmlns:p14="http://schemas.microsoft.com/office/powerpoint/2010/main" val="453226515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ตรวจด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67542" y="3573016"/>
            <a:ext cx="3168354" cy="3013942"/>
          </a:xfrm>
          <a:prstGeom prst="rect">
            <a:avLst/>
          </a:prstGeom>
        </p:spPr>
      </p:pic>
      <p:sp>
        <p:nvSpPr>
          <p:cNvPr id="3" name="สี่เหลี่ยมผืนผ้ามุมมน 2"/>
          <p:cNvSpPr/>
          <p:nvPr/>
        </p:nvSpPr>
        <p:spPr>
          <a:xfrm>
            <a:off x="3491880" y="4149080"/>
            <a:ext cx="5472608" cy="194421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6213" indent="4763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หน้าที่รับผิดชอบดูแลบำรุงรักษาและตรวจสอบความชำรุดบกพร่อง ของพัสดุนั้น ในกรณีดังนี้</a:t>
            </a:r>
          </a:p>
          <a:p>
            <a:pPr marL="712788" indent="-269875"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ไม่มีผู้ครอบครองพัสดุ หรือ</a:t>
            </a:r>
          </a:p>
          <a:p>
            <a:pPr marL="712788" indent="-269875"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มีหลายหน่วยงานครอบครอง 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83568" y="1124744"/>
            <a:ext cx="8352928" cy="129614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ภายหลังจากสิ้นสุดสัญญา และอยู่ในระหว่างระยะเวลา</a:t>
            </a:r>
          </a:p>
          <a:p>
            <a:r>
              <a:rPr 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รับประกันความชำรุดบกพร่อง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" name="สี่เหลี่ยมผืนผ้ามุมมน 1"/>
          <p:cNvSpPr/>
          <p:nvPr/>
        </p:nvSpPr>
        <p:spPr>
          <a:xfrm>
            <a:off x="467544" y="2204864"/>
            <a:ext cx="3168352" cy="17281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ให้หัวหน้าหน่วยงาน              ผู้ครอบครองพัสดุ </a:t>
            </a:r>
          </a:p>
          <a:p>
            <a:pPr algn="ctr"/>
            <a:r>
              <a:rPr lang="th-TH" sz="32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หรือผู้ที่ได้รับมอบหมาย </a:t>
            </a:r>
            <a:endParaRPr lang="th-TH" sz="32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3779912" y="2348880"/>
            <a:ext cx="5112568" cy="144016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30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มีหน้าที่รับผิดชอบดูแล บำรุงรักษาและตรวจสอบความชำรุดบกพร่องของพัสดุ </a:t>
            </a:r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467544" y="4221088"/>
            <a:ext cx="3168352" cy="1872208"/>
          </a:xfrm>
          <a:prstGeom prst="roundRect">
            <a:avLst/>
          </a:prstGeom>
          <a:noFill/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หัวหน้าเจ้าหน้าที่ </a:t>
            </a:r>
            <a:endParaRPr lang="th-TH" sz="36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ตัวแทนหมายเลขภาพนิ่ง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198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สี่เหลี่ยมผืนผ้ามุมมน 2"/>
          <p:cNvSpPr/>
          <p:nvPr/>
        </p:nvSpPr>
        <p:spPr>
          <a:xfrm>
            <a:off x="539552" y="266348"/>
            <a:ext cx="8208912" cy="85839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การดูแล บำรุงรักษา และตรวจสอบความชำรุดบกพร่องของพัสดุ</a:t>
            </a: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05456" y="1060716"/>
            <a:ext cx="1215016" cy="1216156"/>
          </a:xfrm>
          <a:prstGeom prst="wedgeEllipseCallout">
            <a:avLst>
              <a:gd name="adj1" fmla="val -48182"/>
              <a:gd name="adj2" fmla="val -60028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184 </a:t>
            </a:r>
          </a:p>
        </p:txBody>
      </p:sp>
      <p:grpSp>
        <p:nvGrpSpPr>
          <p:cNvPr id="1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346170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ซ่อม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52992" y="4437112"/>
            <a:ext cx="2259900" cy="172819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199</a:t>
            </a:fld>
            <a:endParaRPr lang="th-TH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539552" y="266348"/>
            <a:ext cx="8208912" cy="858396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การดูแล บำรุงรักษา และตรวจสอบความชำรุดบกพร่องของพัสดุ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260640" y="916700"/>
            <a:ext cx="1143008" cy="1144148"/>
          </a:xfrm>
          <a:prstGeom prst="wedgeEllipseCallout">
            <a:avLst>
              <a:gd name="adj1" fmla="val 59922"/>
              <a:gd name="adj2" fmla="val 3241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185 </a:t>
            </a:r>
          </a:p>
        </p:txBody>
      </p:sp>
      <p:sp>
        <p:nvSpPr>
          <p:cNvPr id="5" name="Rectangle 4"/>
          <p:cNvSpPr/>
          <p:nvPr/>
        </p:nvSpPr>
        <p:spPr>
          <a:xfrm>
            <a:off x="971600" y="1484784"/>
            <a:ext cx="777686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b="1" dirty="0">
                <a:latin typeface="EucrosiaUPC" pitchFamily="18" charset="-34"/>
                <a:cs typeface="EucrosiaUPC" pitchFamily="18" charset="-34"/>
              </a:rPr>
              <a:t>        ในกรณีที่ปรากฏความชำรุดบกพร่องของพัสดุภายในระยะเวลาของการประกันความชำรุดบกพร่องตามสัญญา ให้ผู้มีหน้าที่รับผิดชอบตามข้อ 184 รีบรายงานหัวหน้าหน่วยงานของรัฐ เพื่อแจ้งให้ผู้ขายหรือผู้รับจ้างดำเนินการแก้ไขหรือซ่อมแซมทันที พร้อมทั้งแจ้งให้ผู้ค้ำประกัน (ถ้ามี) ทราบด้วย</a:t>
            </a:r>
          </a:p>
        </p:txBody>
      </p:sp>
      <p:sp>
        <p:nvSpPr>
          <p:cNvPr id="6" name="Rectangle 5"/>
          <p:cNvSpPr/>
          <p:nvPr/>
        </p:nvSpPr>
        <p:spPr>
          <a:xfrm>
            <a:off x="827584" y="3789040"/>
            <a:ext cx="7632848" cy="2246769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เมื่อได้ดำเนินการตามข้อ 184 แล้ว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กรณีที่สัญญาจะครบกำหนดรับประกันความชำรุดบกพร่อง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ให้หน่วยงานของรัฐพิจารณาถึงความชำรุดบกพร่อง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ของพัสดุเพื่อป้องกันความเสียหาย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จากนั้นให้คืนหลักประกันสัญญาต่อไป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6588224" y="3212976"/>
            <a:ext cx="1224136" cy="1152128"/>
          </a:xfrm>
          <a:prstGeom prst="wedgeEllipseCallout">
            <a:avLst>
              <a:gd name="adj1" fmla="val -54728"/>
              <a:gd name="adj2" fmla="val 395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186 </a:t>
            </a:r>
          </a:p>
        </p:txBody>
      </p:sp>
      <p:grpSp>
        <p:nvGrpSpPr>
          <p:cNvPr id="9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363"/>
            <a:ext cx="8229600" cy="998389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ประเด็นศึกษา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389120"/>
          </a:xfrm>
        </p:spPr>
        <p:txBody>
          <a:bodyPr>
            <a:noAutofit/>
          </a:bodyPr>
          <a:lstStyle/>
          <a:p>
            <a:r>
              <a:rPr lang="th-TH" sz="2800" b="1" dirty="0"/>
              <a:t>การทำสัญญาตาม พ.ร.บ. การจัดซื้อจัดจ้างและการบริหารพัสดุภาครัฐฯ</a:t>
            </a:r>
          </a:p>
          <a:p>
            <a:r>
              <a:rPr lang="th-TH" sz="2800" b="1" dirty="0"/>
              <a:t>ความหมายของ การบริหารสัญญา</a:t>
            </a:r>
          </a:p>
          <a:p>
            <a:r>
              <a:rPr lang="th-TH" sz="2800" b="1" dirty="0"/>
              <a:t>ผู้มีหน้าที่ในการบริหารสัญญา </a:t>
            </a:r>
          </a:p>
          <a:p>
            <a:r>
              <a:rPr lang="th-TH" sz="2800" b="1" dirty="0"/>
              <a:t>หลักเกณฑ์และแนวทางปฏิบัติเกี่ยวกับการแก้ไขสัญญาหรือข้อตกลงเป็นหนังสือ</a:t>
            </a:r>
          </a:p>
          <a:p>
            <a:r>
              <a:rPr lang="th-TH" sz="2800" b="1" dirty="0"/>
              <a:t>หลักเกณฑ์และแนวทางปฏิบัติเกี่ยวกับการแจ้งการเรียกค่าปรับ และการบอกสงวนสิทธิ์การเรียกค่าปรับ</a:t>
            </a:r>
          </a:p>
          <a:p>
            <a:r>
              <a:rPr lang="th-TH" sz="2800" b="1" dirty="0"/>
              <a:t>หลักเกณฑ์และแนวทางปฏิบัติเกี่ยวกับการขยายระยะเวลาทำการตามสัญญา หรือการงดหรือลดค่าปรับ</a:t>
            </a:r>
          </a:p>
          <a:p>
            <a:r>
              <a:rPr lang="th-TH" sz="2800" b="1" dirty="0"/>
              <a:t>หลักเกณฑ์และแนวทางปฏิบัติเกี่ยวกับการเลิกสัญญา</a:t>
            </a:r>
          </a:p>
          <a:p>
            <a:r>
              <a:rPr lang="th-TH" sz="2800" b="1" dirty="0"/>
              <a:t>หลักเกณฑ์และแนวทางปฏิบัติเกี่ยวกับการตรวจรับพัสดุ</a:t>
            </a:r>
            <a:endParaRPr lang="th-TH" sz="2800" b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500366"/>
            <a:ext cx="762000" cy="365125"/>
          </a:xfrm>
        </p:spPr>
        <p:txBody>
          <a:bodyPr/>
          <a:lstStyle/>
          <a:p>
            <a:fld id="{7F3D85E7-25CD-47EF-B19D-98B9F94D8257}" type="slidenum">
              <a:rPr lang="th-TH" smtClean="0">
                <a:solidFill>
                  <a:schemeClr val="tx1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pPr/>
              <a:t>2</a:t>
            </a:fld>
            <a:endParaRPr lang="th-TH">
              <a:solidFill>
                <a:schemeClr val="tx1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381328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anose="02020603050405020304" pitchFamily="18" charset="-34"/>
                    <a:cs typeface="EucrosiaUPC" panose="02020603050405020304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 C    O P Y R I G H T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anose="02020603050405020304" pitchFamily="18" charset="-34"/>
                    <a:cs typeface="EucrosiaUPC" panose="02020603050405020304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anose="02020603050405020304" pitchFamily="18" charset="-34"/>
                <a:cs typeface="EucrosiaUPC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07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8784976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ประกาศคณะกรรมการนโยบายฯ เรื่อง การจัดทำข้อตกลงเป็นหนังสือ</a:t>
            </a:r>
          </a:p>
        </p:txBody>
      </p:sp>
      <p:grpSp>
        <p:nvGrpSpPr>
          <p:cNvPr id="2" name="Group 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6" name="Picture 15" descr="ประกาศ 3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8676456" cy="2287365"/>
          </a:xfrm>
          <a:prstGeom prst="rect">
            <a:avLst/>
          </a:prstGeom>
        </p:spPr>
      </p:pic>
      <p:pic>
        <p:nvPicPr>
          <p:cNvPr id="17" name="Picture 16" descr="ประกาศ 3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016347"/>
            <a:ext cx="8610432" cy="3220965"/>
          </a:xfrm>
          <a:prstGeom prst="rect">
            <a:avLst/>
          </a:prstGeom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200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คืนหลัก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6371" y="764704"/>
            <a:ext cx="8332093" cy="3544592"/>
          </a:xfrm>
          <a:prstGeom prst="rect">
            <a:avLst/>
          </a:prstGeom>
        </p:spPr>
      </p:pic>
      <p:pic>
        <p:nvPicPr>
          <p:cNvPr id="12" name="รูปภาพ 11" descr="คืนหลัก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272" y="4365104"/>
            <a:ext cx="8314184" cy="1900652"/>
          </a:xfrm>
          <a:prstGeom prst="rect">
            <a:avLst/>
          </a:prstGeom>
        </p:spPr>
      </p:pic>
      <p:sp>
        <p:nvSpPr>
          <p:cNvPr id="13" name="Rectangle 10"/>
          <p:cNvSpPr/>
          <p:nvPr/>
        </p:nvSpPr>
        <p:spPr>
          <a:xfrm>
            <a:off x="395536" y="188640"/>
            <a:ext cx="8352928" cy="57606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แนวทางปฏิบัติเพิ่มเติมเกี่ยวกับการตรวจสอบความชำรุดบกพร่อง ก่อนคืนหลักประกันสัญญา</a:t>
            </a: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201</a:t>
            </a:fld>
            <a:endParaRPr lang="th-TH"/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395536" y="188640"/>
            <a:ext cx="8352928" cy="57606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800"/>
              </a:lnSpc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แนวทางปฏิบัติเพิ่มเติมเกี่ยวกับการตรวจสอบความชำรุดบกพร่อง ก่อนคืนหลักประกันสัญญา</a:t>
            </a:r>
          </a:p>
        </p:txBody>
      </p:sp>
      <p:pic>
        <p:nvPicPr>
          <p:cNvPr id="12" name="รูปภาพ 11" descr="คืนหลัก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949936"/>
            <a:ext cx="8007424" cy="2420426"/>
          </a:xfrm>
          <a:prstGeom prst="rect">
            <a:avLst/>
          </a:prstGeom>
        </p:spPr>
      </p:pic>
      <p:pic>
        <p:nvPicPr>
          <p:cNvPr id="13" name="รูปภาพ 12" descr="คืนหลัก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5967" y="3356992"/>
            <a:ext cx="8070489" cy="2808312"/>
          </a:xfrm>
          <a:prstGeom prst="rect">
            <a:avLst/>
          </a:prstGeom>
        </p:spPr>
      </p:pic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47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1439652" y="-927484"/>
            <a:ext cx="6264696" cy="83529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772816"/>
            <a:ext cx="7772400" cy="1296144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การประเมินผล</a:t>
            </a:r>
            <a:b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การปฏิบัติงานของผู้ประกอบการ</a:t>
            </a:r>
            <a:endParaRPr lang="th-TH" sz="4800" b="1" dirty="0">
              <a:solidFill>
                <a:srgbClr val="0000FF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79512" y="260648"/>
            <a:ext cx="8784976" cy="6336703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67744" y="4293096"/>
            <a:ext cx="48317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มาตรา </a:t>
            </a:r>
            <a:r>
              <a:rPr lang="en-US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106</a:t>
            </a: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–</a:t>
            </a:r>
            <a:r>
              <a:rPr lang="en-US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108</a:t>
            </a:r>
            <a:endParaRPr lang="th-TH" sz="4400" dirty="0"/>
          </a:p>
        </p:txBody>
      </p:sp>
      <p:sp>
        <p:nvSpPr>
          <p:cNvPr id="6" name="Rectangle 5"/>
          <p:cNvSpPr/>
          <p:nvPr/>
        </p:nvSpPr>
        <p:spPr>
          <a:xfrm>
            <a:off x="2340786" y="4869160"/>
            <a:ext cx="46794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ข้อ </a:t>
            </a:r>
            <a:r>
              <a:rPr lang="en-US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190</a:t>
            </a: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–</a:t>
            </a:r>
            <a:r>
              <a:rPr lang="en-US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191</a:t>
            </a:r>
            <a:endParaRPr lang="th-TH" sz="4400" dirty="0"/>
          </a:p>
        </p:txBody>
      </p:sp>
      <p:grpSp>
        <p:nvGrpSpPr>
          <p:cNvPr id="7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0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Rectangle 1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1" name="Straight Connector 1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ประเมินผล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04068" y="980728"/>
            <a:ext cx="2921636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88640"/>
            <a:ext cx="8784975" cy="1008111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lnSpc>
                <a:spcPts val="3400"/>
              </a:lnSpc>
              <a:spcAft>
                <a:spcPts val="0"/>
              </a:spcAft>
              <a:defRPr/>
            </a:pP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การประเมินผลการปฏิบัติงาน</a:t>
            </a:r>
            <a:b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ของผู้ประกอบการ</a:t>
            </a:r>
            <a:endParaRPr lang="ko-KR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ucrosiaUPC" pitchFamily="18" charset="-34"/>
              <a:ea typeface="굴림" pitchFamily="50" charset="-127"/>
              <a:cs typeface="EucrosiaUPC" pitchFamily="18" charset="-34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9512" y="188640"/>
            <a:ext cx="8784976" cy="6408711"/>
          </a:xfrm>
          <a:prstGeom prst="rect">
            <a:avLst/>
          </a:prstGeom>
          <a:noFill/>
          <a:ln w="3175" cap="flat" cmpd="sng" algn="ctr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5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4" name="Picture 13" descr="ประเมินผล 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2813868"/>
            <a:ext cx="2736304" cy="975172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0" y="404664"/>
            <a:ext cx="9144000" cy="6408712"/>
            <a:chOff x="0" y="404664"/>
            <a:chExt cx="9144000" cy="6408712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2491647766"/>
                </p:ext>
              </p:extLst>
            </p:nvPr>
          </p:nvGraphicFramePr>
          <p:xfrm>
            <a:off x="592701" y="3051854"/>
            <a:ext cx="5203435" cy="340148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3756" y="4221088"/>
              <a:ext cx="2146910" cy="1512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8" descr="ไฟแดง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4209" y="3789040"/>
              <a:ext cx="1353535" cy="18002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2" name="Rectangle 11"/>
            <p:cNvSpPr/>
            <p:nvPr/>
          </p:nvSpPr>
          <p:spPr>
            <a:xfrm>
              <a:off x="539552" y="1110697"/>
              <a:ext cx="2932754" cy="21742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ให้หน่วยงานของรัฐประเมินผล</a:t>
              </a:r>
              <a:b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การปฏิบัติงานของผู้ประกอบการ</a:t>
              </a:r>
              <a:b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ที่เข้าร่วมการจัดซื้อจัดจ้าง </a:t>
              </a:r>
              <a:b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โดยพิจารณาถึงความสามารถ</a:t>
              </a:r>
              <a:b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ในการปฏิบัติงานให้แล้วเสร็จ</a:t>
              </a:r>
              <a:b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ตามสัญญาเป็นสำคัญ</a:t>
              </a:r>
              <a:b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</a:b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(ม.</a:t>
              </a:r>
              <a:r>
                <a:rPr lang="en-US" altLang="th-TH" sz="2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106</a:t>
              </a:r>
              <a:r>
                <a:rPr lang="th-TH" altLang="th-TH" sz="2200" b="1" kern="1200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วรรคหนึ่งและวรรคสอง)</a:t>
              </a:r>
              <a:endParaRPr lang="th-TH" sz="2200" kern="1200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437205379"/>
                </p:ext>
              </p:extLst>
            </p:nvPr>
          </p:nvGraphicFramePr>
          <p:xfrm>
            <a:off x="3756248" y="404664"/>
            <a:ext cx="5208240" cy="325746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5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7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" name="Rectangle 19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21" name="Rectangle 20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" name="Oval 15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467544" y="2492896"/>
            <a:ext cx="8568952" cy="403244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การประเมินผลการปฏิบัติงานของผู้ประกอบการตามวรรคหนึ่ง ให้พิจารณาถึงความสามารถในการปฏิบัติงานให้แล้วเสร็จตามสัญญาของคู่สัญญาที่ทำไว้กับหน่วยงานของรัฐเป็นสำคัญ โดยให้ตรวจสอบจากผลการปฏิบัติงานของคู่สัญญาที่ผ่านมาตั้งแต่วันที่ระเบียบนี้มีผลใช้บังคับ ทั้งนี้ หน่วยงานของรัฐจะต้องกำหนดไว้ในประกาศและเอกสารเชิญชวนเพื่อให้ผู้ประกอบการที่จะเข้ายื่นข้อเสนอกับหน่วยงานของรัฐทราบเงื่อนไขการประเมินผลการปฏิบัติงานดังกล่าวด้วย</a:t>
            </a:r>
          </a:p>
          <a:p>
            <a:pPr indent="180975"/>
            <a:endParaRPr lang="en-US" sz="1000" b="1" dirty="0"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ผู้ประกอบการให้ดำเนินการผ่านทางระบบจัดซื้อจัดจ้างภาครัฐด้วยอิเล็กทรอนิกส์ตามวิธีการที่กรมบัญชีกลางกำหนด</a:t>
            </a:r>
            <a:endParaRPr lang="th-TH" b="1" i="1" u="sng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755576" y="836712"/>
            <a:ext cx="7416824" cy="2016224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พื่อประโยชน์ในการคัดเลือกผู้ยื่นข้อเสนอที่จะเข้ามาเป็นคู่สัญญากับหน่วยงานของรัฐให้เป็นไปอย่างมีประสิทธิภาพ</a:t>
            </a:r>
          </a:p>
          <a:p>
            <a:pPr>
              <a:buFont typeface="Courier New" pitchFamily="49" charset="0"/>
              <a:buChar char="o"/>
            </a:pPr>
            <a:r>
              <a:rPr lang="th-TH" sz="30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0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ให้มีการประเมินผลการปฏิบัติของผู้ประกอบการ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204</a:t>
            </a:fld>
            <a:endParaRPr lang="th-TH"/>
          </a:p>
        </p:txBody>
      </p:sp>
      <p:sp>
        <p:nvSpPr>
          <p:cNvPr id="6" name="สี่เหลี่ยมผืนผ้ามุมมน 2"/>
          <p:cNvSpPr/>
          <p:nvPr/>
        </p:nvSpPr>
        <p:spPr>
          <a:xfrm>
            <a:off x="395536" y="188640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การประเมินผลการปฏิบัติงานของผู้ประกอบการ</a:t>
            </a: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39612"/>
              <a:gd name="adj2" fmla="val -596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190 </a:t>
            </a:r>
          </a:p>
        </p:txBody>
      </p:sp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474875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ประเม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282" y="5013176"/>
            <a:ext cx="3024758" cy="170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ประเมืน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3140968"/>
            <a:ext cx="3968681" cy="28803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205</a:t>
            </a:fld>
            <a:endParaRPr lang="th-TH"/>
          </a:p>
        </p:txBody>
      </p:sp>
      <p:sp>
        <p:nvSpPr>
          <p:cNvPr id="3" name="สี่เหลี่ยมผืนผ้ามุมมน 2"/>
          <p:cNvSpPr/>
          <p:nvPr/>
        </p:nvSpPr>
        <p:spPr>
          <a:xfrm>
            <a:off x="395536" y="260648"/>
            <a:ext cx="8208912" cy="714380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การประเมินผลการปฏิบัติงานของผู้ประกอบการ</a:t>
            </a: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749472" y="844692"/>
            <a:ext cx="1143008" cy="1072140"/>
          </a:xfrm>
          <a:prstGeom prst="wedgeEllipseCallout">
            <a:avLst>
              <a:gd name="adj1" fmla="val -55426"/>
              <a:gd name="adj2" fmla="val -5069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191 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560" y="1124744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การประเมินผลการปฏิบัติงานของผู้ประกอบการตามข้อ 190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นอกเหนือจากความสามารถในการปฏิบัติงานให้แล้วเสร็จตามสัญญา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อาจกำหนดให้มีการประเมินผลการปฏิบัติงานในด้านอื่น ๆ ด้วยก็ได้   ตามวิธีการที่กรมบัญชีกลางกำหนด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โดยให้คำนึงถึงคุณภาพและคุณสมบัติที่เป็นประโยชน์</a:t>
            </a:r>
          </a:p>
          <a:p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ต่อหน่วยงานของรัฐ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ทั้งนี้ เพื่อให้การพิจารณาคัดเลือกข้อเสนอ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ของผู้ยื่นข้อเสนอที่จะเข้ามาเป็นคู่สัญญา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กับหน่วยงานของรัฐเป็นไปอย่าง</a:t>
            </a:r>
          </a:p>
          <a:p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มีประสิทธิภาพ</a:t>
            </a:r>
          </a:p>
        </p:txBody>
      </p:sp>
      <p:grpSp>
        <p:nvGrpSpPr>
          <p:cNvPr id="8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9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1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มุมมน 24"/>
          <p:cNvSpPr/>
          <p:nvPr/>
        </p:nvSpPr>
        <p:spPr>
          <a:xfrm>
            <a:off x="357158" y="1571612"/>
            <a:ext cx="8501122" cy="228601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มุมมน 6"/>
          <p:cNvSpPr/>
          <p:nvPr/>
        </p:nvSpPr>
        <p:spPr>
          <a:xfrm>
            <a:off x="2714612" y="1643050"/>
            <a:ext cx="1857388" cy="2000264"/>
          </a:xfrm>
          <a:prstGeom prst="roundRect">
            <a:avLst/>
          </a:prstGeom>
          <a:solidFill>
            <a:srgbClr val="00CC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คุณสมบัติ</a:t>
            </a:r>
          </a:p>
          <a:p>
            <a:pPr algn="ctr"/>
            <a:r>
              <a:rPr lang="th-TH" sz="28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ผู้ยื่นข้อเสนอ</a:t>
            </a:r>
          </a:p>
        </p:txBody>
      </p:sp>
      <p:sp>
        <p:nvSpPr>
          <p:cNvPr id="8" name="สี่เหลี่ยมมุมมน 7"/>
          <p:cNvSpPr/>
          <p:nvPr/>
        </p:nvSpPr>
        <p:spPr>
          <a:xfrm>
            <a:off x="4786314" y="1643050"/>
            <a:ext cx="1857388" cy="200026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เงื่อนไข</a:t>
            </a:r>
          </a:p>
          <a:p>
            <a:pPr algn="ctr"/>
            <a:r>
              <a:rPr 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ในการจัดซื้อจัดจ้าง</a:t>
            </a:r>
          </a:p>
        </p:txBody>
      </p:sp>
      <p:sp>
        <p:nvSpPr>
          <p:cNvPr id="9" name="สี่เหลี่ยมมุมมน 8"/>
          <p:cNvSpPr/>
          <p:nvPr/>
        </p:nvSpPr>
        <p:spPr>
          <a:xfrm>
            <a:off x="6858016" y="1643050"/>
            <a:ext cx="1857388" cy="2000264"/>
          </a:xfrm>
          <a:prstGeom prst="roundRect">
            <a:avLst/>
          </a:prstGeom>
          <a:solidFill>
            <a:srgbClr val="FF99FF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grpSp>
        <p:nvGrpSpPr>
          <p:cNvPr id="2" name="กลุ่ม 16"/>
          <p:cNvGrpSpPr/>
          <p:nvPr/>
        </p:nvGrpSpPr>
        <p:grpSpPr>
          <a:xfrm>
            <a:off x="571472" y="1643050"/>
            <a:ext cx="1928826" cy="2000264"/>
            <a:chOff x="714348" y="1142984"/>
            <a:chExt cx="1928826" cy="2000264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sp>
          <p:nvSpPr>
            <p:cNvPr id="12" name="มนมุมสี่เหลี่ยมด้านเดียวกัน 11"/>
            <p:cNvSpPr/>
            <p:nvPr/>
          </p:nvSpPr>
          <p:spPr>
            <a:xfrm>
              <a:off x="714348" y="1142984"/>
              <a:ext cx="1928826" cy="642942"/>
            </a:xfrm>
            <a:prstGeom prst="round2SameRect">
              <a:avLst/>
            </a:prstGeom>
            <a:solidFill>
              <a:srgbClr val="CCFF33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งานซื้อ </a:t>
              </a:r>
              <a:r>
                <a:rPr lang="en-US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รายละเอียดคุณลักษณะเฉพาะ </a:t>
              </a:r>
            </a:p>
          </p:txBody>
        </p:sp>
        <p:sp>
          <p:nvSpPr>
            <p:cNvPr id="14" name="สี่เหลี่ยมผืนผ้า 13"/>
            <p:cNvSpPr/>
            <p:nvPr/>
          </p:nvSpPr>
          <p:spPr>
            <a:xfrm>
              <a:off x="714348" y="1857364"/>
              <a:ext cx="1928826" cy="571504"/>
            </a:xfrm>
            <a:prstGeom prst="rect">
              <a:avLst/>
            </a:prstGeom>
            <a:solidFill>
              <a:srgbClr val="66FF66"/>
            </a:soli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งานจ้าง </a:t>
              </a:r>
              <a:r>
                <a:rPr lang="en-US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: </a:t>
              </a:r>
              <a:r>
                <a:rPr lang="th-TH" sz="20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รายละเอียดของงาน</a:t>
              </a:r>
            </a:p>
          </p:txBody>
        </p:sp>
        <p:grpSp>
          <p:nvGrpSpPr>
            <p:cNvPr id="3" name="กลุ่ม 15"/>
            <p:cNvGrpSpPr/>
            <p:nvPr/>
          </p:nvGrpSpPr>
          <p:grpSpPr>
            <a:xfrm>
              <a:off x="714348" y="2500306"/>
              <a:ext cx="1928826" cy="642942"/>
              <a:chOff x="714348" y="2500306"/>
              <a:chExt cx="1928826" cy="642942"/>
            </a:xfrm>
          </p:grpSpPr>
          <p:sp>
            <p:nvSpPr>
              <p:cNvPr id="15" name="มนมุมสี่เหลี่ยมด้านเดียวกัน 14"/>
              <p:cNvSpPr/>
              <p:nvPr/>
            </p:nvSpPr>
            <p:spPr>
              <a:xfrm rot="10800000">
                <a:off x="714348" y="2500306"/>
                <a:ext cx="1928826" cy="642942"/>
              </a:xfrm>
              <a:prstGeom prst="round2SameRect">
                <a:avLst/>
              </a:prstGeom>
              <a:solidFill>
                <a:srgbClr val="CCFF33"/>
              </a:solidFill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h-TH" sz="2000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endParaRPr>
              </a:p>
            </p:txBody>
          </p:sp>
          <p:sp>
            <p:nvSpPr>
              <p:cNvPr id="11" name="สี่เหลี่ยมมุมมน 10"/>
              <p:cNvSpPr/>
              <p:nvPr/>
            </p:nvSpPr>
            <p:spPr>
              <a:xfrm>
                <a:off x="714348" y="2500306"/>
                <a:ext cx="1928826" cy="642942"/>
              </a:xfrm>
              <a:prstGeom prst="roundRect">
                <a:avLst/>
              </a:prstGeom>
              <a:noFill/>
              <a:ln>
                <a:noFill/>
              </a:ln>
              <a:effectLst/>
              <a:sp3d prstMaterial="softEdge">
                <a:bevelT w="1270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th-TH" sz="2000" b="1" dirty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งานก่อสร้าง </a:t>
                </a:r>
                <a:r>
                  <a:rPr lang="en-US" sz="2000" b="1" dirty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: </a:t>
                </a:r>
                <a:r>
                  <a:rPr lang="th-TH" sz="2000" b="1" dirty="0">
                    <a:solidFill>
                      <a:schemeClr val="tx1"/>
                    </a:solidFill>
                    <a:latin typeface="EucrosiaUPC" pitchFamily="18" charset="-34"/>
                    <a:cs typeface="EucrosiaUPC" pitchFamily="18" charset="-34"/>
                  </a:rPr>
                  <a:t>แบบรูป รายการละเอียด</a:t>
                </a:r>
              </a:p>
            </p:txBody>
          </p:sp>
        </p:grpSp>
      </p:grpSp>
      <p:sp>
        <p:nvSpPr>
          <p:cNvPr id="18" name="สี่เหลี่ยมมุมมน 17"/>
          <p:cNvSpPr/>
          <p:nvPr/>
        </p:nvSpPr>
        <p:spPr>
          <a:xfrm>
            <a:off x="571472" y="285728"/>
            <a:ext cx="185738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พัสดุ/บริการ </a:t>
            </a:r>
          </a:p>
          <a:p>
            <a:pPr algn="ctr"/>
            <a:r>
              <a:rPr lang="th-TH" sz="24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ที่มีคุณภาพ</a:t>
            </a:r>
          </a:p>
        </p:txBody>
      </p:sp>
      <p:sp>
        <p:nvSpPr>
          <p:cNvPr id="19" name="สี่เหลี่ยมมุมมน 18"/>
          <p:cNvSpPr/>
          <p:nvPr/>
        </p:nvSpPr>
        <p:spPr>
          <a:xfrm>
            <a:off x="2714612" y="285728"/>
            <a:ext cx="1857388" cy="10715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คู่สัญญา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ที่มีศักยภาพ</a:t>
            </a:r>
          </a:p>
        </p:txBody>
      </p:sp>
      <p:sp>
        <p:nvSpPr>
          <p:cNvPr id="20" name="สี่เหลี่ยมมุมมน 19"/>
          <p:cNvSpPr/>
          <p:nvPr/>
        </p:nvSpPr>
        <p:spPr>
          <a:xfrm>
            <a:off x="4786314" y="285728"/>
            <a:ext cx="1857388" cy="1071570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ประโยชน์สูงสุด</a:t>
            </a:r>
          </a:p>
          <a:p>
            <a:pPr algn="ctr"/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ที่ราชการจะได้รับ</a:t>
            </a:r>
          </a:p>
          <a:p>
            <a:pPr algn="ctr"/>
            <a:endParaRPr lang="th-TH" sz="22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" name="สี่เหลี่ยมมุมมน 20"/>
          <p:cNvSpPr/>
          <p:nvPr/>
        </p:nvSpPr>
        <p:spPr>
          <a:xfrm>
            <a:off x="6858016" y="285728"/>
            <a:ext cx="1857388" cy="1071570"/>
          </a:xfrm>
          <a:prstGeom prst="roundRect">
            <a:avLst/>
          </a:prstGeom>
          <a:ln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200" b="1" dirty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ราชการไม่ซื้อ/จ้าง</a:t>
            </a:r>
          </a:p>
          <a:p>
            <a:pPr algn="ctr"/>
            <a:r>
              <a:rPr lang="th-TH" sz="2200" b="1" dirty="0">
                <a:solidFill>
                  <a:srgbClr val="FF0066"/>
                </a:solidFill>
                <a:latin typeface="EucrosiaUPC" pitchFamily="18" charset="-34"/>
                <a:cs typeface="EucrosiaUPC" pitchFamily="18" charset="-34"/>
              </a:rPr>
              <a:t>สูงเกินจริง</a:t>
            </a:r>
          </a:p>
        </p:txBody>
      </p:sp>
      <p:sp>
        <p:nvSpPr>
          <p:cNvPr id="26" name="ลูกศรขวาท้ายขีด 25"/>
          <p:cNvSpPr/>
          <p:nvPr/>
        </p:nvSpPr>
        <p:spPr>
          <a:xfrm rot="16200000">
            <a:off x="1321571" y="1250142"/>
            <a:ext cx="428629" cy="500064"/>
          </a:xfrm>
          <a:prstGeom prst="stripedRightArrow">
            <a:avLst/>
          </a:prstGeom>
          <a:solidFill>
            <a:srgbClr val="00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7" name="ลูกศรขวาท้ายขีด 26"/>
          <p:cNvSpPr/>
          <p:nvPr/>
        </p:nvSpPr>
        <p:spPr>
          <a:xfrm rot="16200000">
            <a:off x="3464711" y="1250143"/>
            <a:ext cx="428629" cy="500064"/>
          </a:xfrm>
          <a:prstGeom prst="stripedRightArrow">
            <a:avLst/>
          </a:prstGeom>
          <a:solidFill>
            <a:srgbClr val="00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8" name="ลูกศรขวาท้ายขีด 27"/>
          <p:cNvSpPr/>
          <p:nvPr/>
        </p:nvSpPr>
        <p:spPr>
          <a:xfrm rot="16200000">
            <a:off x="5536413" y="1250143"/>
            <a:ext cx="428629" cy="500064"/>
          </a:xfrm>
          <a:prstGeom prst="stripedRightArrow">
            <a:avLst/>
          </a:prstGeom>
          <a:solidFill>
            <a:srgbClr val="FF99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9" name="ลูกศรขวาท้ายขีด 28"/>
          <p:cNvSpPr/>
          <p:nvPr/>
        </p:nvSpPr>
        <p:spPr>
          <a:xfrm rot="16200000">
            <a:off x="7608115" y="1250141"/>
            <a:ext cx="428629" cy="500064"/>
          </a:xfrm>
          <a:prstGeom prst="stripedRightArrow">
            <a:avLst/>
          </a:prstGeom>
          <a:solidFill>
            <a:srgbClr val="FF00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31" name="ลูกศรเชื่อมต่อแบบตรง 30"/>
          <p:cNvCxnSpPr/>
          <p:nvPr/>
        </p:nvCxnSpPr>
        <p:spPr>
          <a:xfrm rot="5400000">
            <a:off x="1285852" y="4000504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7644628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 rot="5400000">
            <a:off x="5644364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 rot="5400000">
            <a:off x="3499636" y="3999710"/>
            <a:ext cx="285752" cy="1588"/>
          </a:xfrm>
          <a:prstGeom prst="straightConnector1">
            <a:avLst/>
          </a:prstGeom>
          <a:ln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สี่เหลี่ยมผืนผ้า 29"/>
          <p:cNvSpPr/>
          <p:nvPr/>
        </p:nvSpPr>
        <p:spPr>
          <a:xfrm>
            <a:off x="467544" y="4143380"/>
            <a:ext cx="6120680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Ø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สอดคล้องงบประมาณและความต้องการของผู้ใช้ / ไม่เกินความจำเป็น</a:t>
            </a:r>
          </a:p>
          <a:p>
            <a:pPr>
              <a:buFont typeface="Wingdings" pitchFamily="2" charset="2"/>
              <a:buChar char="Ø"/>
            </a:pPr>
            <a:r>
              <a:rPr lang="th-TH" sz="2200" b="1" dirty="0">
                <a:solidFill>
                  <a:schemeClr val="tx1"/>
                </a:solidFill>
                <a:latin typeface="EucrosiaUPC" pitchFamily="18" charset="-34"/>
                <a:ea typeface="Calibri" pitchFamily="34" charset="0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006600"/>
                </a:solidFill>
                <a:latin typeface="EucrosiaUPC" pitchFamily="18" charset="-34"/>
                <a:cs typeface="EucrosiaUPC" pitchFamily="18" charset="-34"/>
              </a:rPr>
              <a:t>ไม่ขัดกับกฎหมาย ข้อบังคับ ระเบียบ มติ ครม. ที่เกี่ยวข้อง</a:t>
            </a:r>
            <a:endParaRPr lang="en-US" sz="2200" b="1" dirty="0">
              <a:solidFill>
                <a:srgbClr val="006600"/>
              </a:solidFill>
              <a:latin typeface="EucrosiaUPC" pitchFamily="18" charset="-34"/>
              <a:cs typeface="EucrosiaUPC" pitchFamily="18" charset="-34"/>
            </a:endParaRPr>
          </a:p>
          <a:p>
            <a:pPr algn="l">
              <a:buFont typeface="Wingdings" pitchFamily="2" charset="2"/>
              <a:buChar char="Ø"/>
            </a:pPr>
            <a:r>
              <a:rPr lang="en-US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ความหมายชัดเจน ไม่กำกวม / ศัพท์เทคนิคหรือศัพท์เฉพาะ</a:t>
            </a:r>
          </a:p>
          <a:p>
            <a:pPr algn="l"/>
            <a:r>
              <a:rPr lang="th-TH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    ให้อธิบายความให้ชัดเจน</a:t>
            </a:r>
            <a:r>
              <a:rPr lang="en-US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/ </a:t>
            </a:r>
            <a:r>
              <a:rPr lang="th-TH" sz="22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มีความยืดหยุ่น</a:t>
            </a:r>
          </a:p>
          <a:p>
            <a:pPr algn="l">
              <a:buFont typeface="Wingdings" pitchFamily="2" charset="2"/>
              <a:buChar char="Ø"/>
            </a:pPr>
            <a:r>
              <a:rPr lang="th-TH" sz="22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กำหนดให้ผู้เสนอราคายื่นเอกสารสำหรับใช้ในการตรวจสอบ</a:t>
            </a:r>
          </a:p>
          <a:p>
            <a:pPr algn="l"/>
            <a:r>
              <a:rPr lang="th-TH" sz="2200" b="1" dirty="0">
                <a:solidFill>
                  <a:srgbClr val="0033CC"/>
                </a:solidFill>
                <a:latin typeface="EucrosiaUPC" pitchFamily="18" charset="-34"/>
                <a:cs typeface="EucrosiaUPC" pitchFamily="18" charset="-34"/>
              </a:rPr>
              <a:t>     ให้ครบถ้วน</a:t>
            </a:r>
            <a:endParaRPr lang="en-US" sz="2200" b="1" dirty="0">
              <a:solidFill>
                <a:srgbClr val="0033CC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5" name="สี่เหลี่ยมผืนผ้า 34"/>
          <p:cNvSpPr/>
          <p:nvPr/>
        </p:nvSpPr>
        <p:spPr>
          <a:xfrm>
            <a:off x="6876256" y="4143380"/>
            <a:ext cx="1991548" cy="2093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ถูกต้องตาม พ.ร.บ. มาตรา 4</a:t>
            </a:r>
            <a:endParaRPr lang="th-TH" sz="2000" b="1" dirty="0">
              <a:solidFill>
                <a:srgbClr val="CC33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Wingdings" pitchFamily="2" charset="2"/>
              <a:buChar char="§"/>
            </a:pPr>
            <a:r>
              <a:rPr lang="th-TH" sz="2000" b="1" dirty="0">
                <a:solidFill>
                  <a:srgbClr val="CC3300"/>
                </a:solidFill>
                <a:latin typeface="EucrosiaUPC" pitchFamily="18" charset="-34"/>
                <a:cs typeface="EucrosiaUPC" pitchFamily="18" charset="-34"/>
              </a:rPr>
              <a:t> ถูกต้องตามแนวทางปฏิบัติของคณะกรรมการ ป.ป.ช.</a:t>
            </a:r>
          </a:p>
          <a:p>
            <a:pPr>
              <a:buFont typeface="Wingdings" pitchFamily="2" charset="2"/>
              <a:buChar char="§"/>
            </a:pPr>
            <a:endParaRPr lang="th-TH" sz="20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ผืนผ้า 35"/>
          <p:cNvSpPr/>
          <p:nvPr/>
        </p:nvSpPr>
        <p:spPr>
          <a:xfrm>
            <a:off x="76200" y="76200"/>
            <a:ext cx="8991600" cy="6705600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Group 3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42" name="Straight Connector 41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3" name="Rectangle 42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41" name="Straight Connector 40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" name="Oval 38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37" name="Oval 36"/>
          <p:cNvSpPr/>
          <p:nvPr/>
        </p:nvSpPr>
        <p:spPr>
          <a:xfrm>
            <a:off x="2843808" y="1916832"/>
            <a:ext cx="1584176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1"/>
          <p:cNvSpPr>
            <a:spLocks noChangeArrowheads="1"/>
          </p:cNvSpPr>
          <p:nvPr/>
        </p:nvSpPr>
        <p:spPr bwMode="auto">
          <a:xfrm>
            <a:off x="365455" y="995238"/>
            <a:ext cx="8599033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>
                <a:tab pos="2971800" algn="ctr"/>
                <a:tab pos="5943600" algn="r"/>
              </a:tabLst>
            </a:pPr>
            <a:r>
              <a:rPr kumimoji="0" lang="th-TH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คุณสมบัติของผู้ยื่นข้อเสนอ (ม.64 และ ว.410)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1.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มีความสามารถตามกฎหมาย 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2. ไม่เป็นบุคคลล้มละลาย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3.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ไม่อยู่ระหว่างเลิกกิจการ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4.</a:t>
            </a:r>
            <a:r>
              <a:rPr kumimoji="0" lang="th-TH" sz="2400" b="1" i="0" u="none" strike="noStrike" cap="none" normalizeH="0" dirty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อยู่ระหว่างถูกระงับการยื่นข้อเสนอหรือทำสัญญากับหน่วยงานของรัฐไว้ชั่วคราวเนื่องจากเป็นผู้ที่ไม่ผ่านเกณฑ์การประเมินผลการปฏิบัติงานของผู้ประกอบการตามระเบียบที่รัฐมนตรีว่าการกระทรวงการคลังกำหนดตามที่ประกาศเผยแพร่ในระบบเครือข่ายสารสนเทศของกรมบัญชีกลาง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0099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	5.</a:t>
            </a:r>
            <a:r>
              <a:rPr kumimoji="0" lang="th-TH" sz="2400" b="1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ไม่เป็นบุคคลซึ่งถูกระบุชื่อไว้ในบัญชีรายชื่อผู้ทิ้งงานและได้แจ้งเวียนชื่อให้เป็นผู้ทิ้งงานของหน่วยงานของรัฐในระบบเครือข่ายสารสนเทศของกรมบัญชีกลาง ซึ่งรวมถึงนิติบุคคลที่ผู้ทิ้งงานเป็นหุ้นส่วนผู้จัดการ กรรมการผู้จัดการ ผู้บริหาร ผู้มีอำนาจในการดำเนินงานในกิจการของนิติบุคคลนั้นด้วย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6. </a:t>
            </a:r>
            <a:r>
              <a:rPr kumimoji="0" lang="th-TH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มีคุณสมบัติและไม่มีลักษณะต้องห้ามตามที่คณะกรรมการนโยบายการจัดซื้อจัดจ้างและการบริหารพัสดุภาครัฐกำหนดในราชกิจจา</a:t>
            </a:r>
            <a:r>
              <a:rPr kumimoji="0" lang="th-TH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EucrosiaUPC" pitchFamily="18" charset="-34"/>
                <a:ea typeface="Times New Roman" pitchFamily="18" charset="0"/>
                <a:cs typeface="EucrosiaUPC" pitchFamily="18" charset="-34"/>
              </a:rPr>
              <a:t>นุเบกษา</a:t>
            </a:r>
            <a:endParaRPr kumimoji="0" 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207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9633" y="188640"/>
            <a:ext cx="34227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หลักเกณฑ์ที่ต้องคำนึงถึง</a:t>
            </a:r>
            <a:endParaRPr lang="th-TH" sz="3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cxnSp>
        <p:nvCxnSpPr>
          <p:cNvPr id="8" name="Elbow Connector 7"/>
          <p:cNvCxnSpPr/>
          <p:nvPr/>
        </p:nvCxnSpPr>
        <p:spPr>
          <a:xfrm>
            <a:off x="179512" y="620688"/>
            <a:ext cx="8784976" cy="216024"/>
          </a:xfrm>
          <a:prstGeom prst="bentConnector3">
            <a:avLst>
              <a:gd name="adj1" fmla="val 57156"/>
            </a:avLst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2" name="Elbow Connector 11"/>
          <p:cNvCxnSpPr/>
          <p:nvPr/>
        </p:nvCxnSpPr>
        <p:spPr>
          <a:xfrm>
            <a:off x="179512" y="260648"/>
            <a:ext cx="8784976" cy="648072"/>
          </a:xfrm>
          <a:prstGeom prst="bentConnector3">
            <a:avLst>
              <a:gd name="adj1" fmla="val 5845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323528" y="2564904"/>
            <a:ext cx="8568952" cy="151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ทางเลือ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000841" y="1772816"/>
            <a:ext cx="3819631" cy="3220964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181769"/>
            <a:ext cx="7382054" cy="942975"/>
          </a:xfrm>
          <a:solidFill>
            <a:srgbClr val="CCFFFF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defRPr/>
            </a:pPr>
            <a:r>
              <a:rPr lang="th-TH" altLang="th-TH" sz="40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หลักเกณฑ์การพิจารณาคัดเลือกข้อเสนอ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1196752"/>
            <a:ext cx="8786874" cy="5357850"/>
          </a:xfrm>
          <a:noFill/>
          <a:ln w="63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การพิจารณาคัดเลือกข้อเสนอโดยวิธีประกาศเชิญชวนทั่วไป หรือวิธีคัดเลือก </a:t>
            </a:r>
            <a:br>
              <a:rPr lang="th-TH" altLang="th-TH" sz="2800" b="1" dirty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ให้คำนึงถึงประโยชน์สาธารณะและวัตถุประสงค์การใช้งาน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คำนึงถึง</a:t>
            </a:r>
            <a:r>
              <a:rPr lang="th-TH" altLang="th-TH" sz="28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เกณฑ์ราคา และ เกณฑ์อื่น </a:t>
            </a: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ประกอบด้วย ดังนี้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1. ต้นทุนของพัสดุตลอดอายุการใช้งาน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2. มาตรฐานสินค้าหรือบริการ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3. บริการหลังขาย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4. พัสดุที่รัฐต้องการส่งเสริมหรือสนับสนุน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</a:t>
            </a:r>
            <a:r>
              <a:rPr lang="th-TH" altLang="th-TH" sz="2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การประเมินผลการปฏิบัติงานของผู้ประกอบการ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6. ข้อเสนอด้านเทคนิคหรือข้อเสนออื่น</a:t>
            </a:r>
          </a:p>
          <a:p>
            <a:pPr marL="457200" indent="-457200">
              <a:spcBef>
                <a:spcPts val="0"/>
              </a:spcBef>
              <a:buNone/>
              <a:defRPr/>
            </a:pPr>
            <a:r>
              <a:rPr lang="th-TH" altLang="th-TH" sz="2800" b="1" dirty="0">
                <a:latin typeface="EucrosiaUPC" pitchFamily="18" charset="-34"/>
                <a:cs typeface="EucrosiaUPC" pitchFamily="18" charset="-34"/>
              </a:rPr>
              <a:t>      7. เกณฑ์อื่นที่กำหนดในกฎกระทรวง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th-TH" altLang="th-TH" sz="2800" b="1" i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กรณีตาม 4. ให้เป็นไปตามที่กำหนดในกฎกระทรวง อย่างน้อยต้องส่งเสริมหรือสนับสนุนพัสดุที่สร้างนวัตกรรมหรือพัสดุที่อนุรักษ์พลังงานหรือสิ่งแวดล้อม</a:t>
            </a:r>
            <a:endParaRPr lang="en-US" altLang="th-TH" sz="2800" b="1" i="1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395536" y="72008"/>
            <a:ext cx="1296144" cy="1196752"/>
          </a:xfrm>
          <a:prstGeom prst="wedgeEllipseCallout">
            <a:avLst>
              <a:gd name="adj1" fmla="val 65011"/>
              <a:gd name="adj2" fmla="val -2409"/>
            </a:avLst>
          </a:prstGeom>
          <a:solidFill>
            <a:srgbClr val="FF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มาตรา 65 </a:t>
            </a:r>
          </a:p>
        </p:txBody>
      </p:sp>
      <p:grpSp>
        <p:nvGrpSpPr>
          <p:cNvPr id="2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>
            <a:off x="323528" y="4221088"/>
            <a:ext cx="612068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rgbClr val="FF6600"/>
              </a:solidFill>
            </a:endParaRP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209</a:t>
            </a:fld>
            <a:endParaRPr lang="th-TH"/>
          </a:p>
        </p:txBody>
      </p:sp>
      <p:sp>
        <p:nvSpPr>
          <p:cNvPr id="4" name="Flowchart: Manual Input 3"/>
          <p:cNvSpPr/>
          <p:nvPr/>
        </p:nvSpPr>
        <p:spPr>
          <a:xfrm>
            <a:off x="5436096" y="4077072"/>
            <a:ext cx="3384376" cy="864096"/>
          </a:xfrm>
          <a:prstGeom prst="flowChartManualIn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9552" y="2060848"/>
            <a:ext cx="8064896" cy="2592288"/>
          </a:xfrm>
          <a:prstGeom prst="rect">
            <a:avLst/>
          </a:prstGeom>
          <a:solidFill>
            <a:srgbClr val="FFFFFF"/>
          </a:solidFill>
          <a:ln w="63500" cmpd="thickThin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การจัดทำรายงานผลการพิจารณา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หมวด 1 มาตรา 12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Courier New" pitchFamily="49" charset="0"/>
              <a:buChar char="o"/>
            </a:pPr>
            <a:r>
              <a:rPr lang="th-TH" sz="44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หมวด 1 ข้อ 16</a:t>
            </a:r>
            <a:endParaRPr kumimoji="0" lang="th-TH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3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8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Rectangle 1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2" name="Straight Connector 1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4048264"/>
            <a:ext cx="2592017" cy="1858657"/>
          </a:xfrm>
          <a:prstGeom prst="rect">
            <a:avLst/>
          </a:prstGeom>
        </p:spPr>
      </p:pic>
      <p:sp>
        <p:nvSpPr>
          <p:cNvPr id="4" name="พับมุม 3"/>
          <p:cNvSpPr/>
          <p:nvPr/>
        </p:nvSpPr>
        <p:spPr>
          <a:xfrm>
            <a:off x="571472" y="3148379"/>
            <a:ext cx="8393016" cy="928693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tabLst>
                <a:tab pos="0" algn="l"/>
              </a:tabLst>
              <a:defRPr/>
            </a:pP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งานจ้างที่ต้องการผลสำเร็จของงานทั้งหมดพร้อมกันให้กำหนดค่าปรับเป็นรายวัน </a:t>
            </a:r>
            <a:r>
              <a:rPr lang="th-TH" sz="2400" b="1" u="dbl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เป็นจำนวนตายตัว</a:t>
            </a:r>
            <a:r>
              <a:rPr lang="th-TH" sz="24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ระหว่างร้อยละ 0.01-0.10 ของราคาค่าจ้างนั้น แต่ต้องไม่ต่ำกว่าวันละ 100 บาท</a:t>
            </a:r>
            <a:endParaRPr lang="th-TH" sz="2400" dirty="0">
              <a:solidFill>
                <a:schemeClr val="tx1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พับมุม 4"/>
          <p:cNvSpPr/>
          <p:nvPr/>
        </p:nvSpPr>
        <p:spPr>
          <a:xfrm>
            <a:off x="603962" y="4005064"/>
            <a:ext cx="8072494" cy="785818"/>
          </a:xfrm>
          <a:prstGeom prst="foldedCorner">
            <a:avLst/>
          </a:prstGeo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th-TH" sz="24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Clr>
                <a:srgbClr val="D60093"/>
              </a:buClr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งานก่อสร้างสาธารณูปโภคที่มีผลกระทบต่อการจราจร อัตราร้อยละ 0.25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ของราคาค่าจ้างนั้น แต่อาจกำหนดขั้นสูงสุดของการปรับไว้ก็ได้</a:t>
            </a:r>
          </a:p>
          <a:p>
            <a:pPr>
              <a:buClr>
                <a:srgbClr val="D60093"/>
              </a:buClr>
              <a:defRPr/>
            </a:pPr>
            <a:r>
              <a:rPr lang="th-TH" sz="24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ทั้งนี้ ตามที่คณะกรรมการนโยบายกำหนด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472" y="2212855"/>
            <a:ext cx="8215370" cy="10001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ให้กำหนดค่าปรับเป็นรายวันใน</a:t>
            </a:r>
            <a:r>
              <a:rPr lang="th-TH" sz="2400" b="1" u="wavyHeavy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อัตราตายตัว</a:t>
            </a: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ระหว่างร้อยละ 0.01-0.20 ของราคาพัสดุที่ยังไม่ได้รับมอบ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472" y="5072074"/>
            <a:ext cx="8215370" cy="1357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งานจ้างที่ปรึกษา หากเห็นว่า ถ้าไม่กำหนดค่าปรับ</a:t>
            </a:r>
          </a:p>
          <a:p>
            <a:pPr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จะเกิดความเสียหาย ให้กำหนดเป็นรายวันให้กำหนดค่าปรับ</a:t>
            </a:r>
          </a:p>
          <a:p>
            <a:pPr>
              <a:defRPr/>
            </a:pPr>
            <a:r>
              <a:rPr lang="th-TH" sz="2400" b="1" dirty="0">
                <a:solidFill>
                  <a:srgbClr val="FF6600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เป็นรายวัน เป็นจำนวนเงินตายตัวระหว่าง อัตราร้อยละ 0.01-0.10 ของราคางานจ้างนั้น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285720" y="1217272"/>
            <a:ext cx="8786843" cy="105960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500"/>
              </a:lnSpc>
              <a:buFont typeface="Wingdings" pitchFamily="2" charset="2"/>
              <a:buChar char="Ø"/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การกำหนดค่าปรับในอัตราเท่าใด จำนวนเงินเท่าใด ให้หัวหน้าหน่วยงานของรัฐคำนึงถึงราคา/ระยะเวลาการใช้งาน/ลักษณะพัสดุที่อาจส่งผลกระทบต่อการที่คู่สัญญาจะหลีกเลี่ยงไม่ปฏิบัติ</a:t>
            </a:r>
          </a:p>
          <a:p>
            <a:pPr algn="ctr">
              <a:lnSpc>
                <a:spcPts val="2500"/>
              </a:lnSpc>
              <a:defRPr/>
            </a:pP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ตามสัญญา หรือกระทบต่อการจราจร หรือความเสียหายแก่ประโยชน์สาธารณะ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21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03648" y="266923"/>
            <a:ext cx="7344816" cy="78581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3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การกำหนดค่าปรับในสัญญาหรือข้อตกลงเป็นหนังสือ</a:t>
            </a:r>
            <a:endParaRPr kumimoji="0" lang="th-TH" sz="35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4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162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7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1" name="Rectangle 20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8" name="Straight Connector 17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5145824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tabas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47864" y="3933056"/>
            <a:ext cx="3960440" cy="1707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ข้อมูล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2068489"/>
            <a:ext cx="3168352" cy="272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818" name="Rectangle 139"/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D1CC2F-4FE5-4B47-B60C-2E827116743C}" type="slidenum">
              <a:rPr lang="en-US" altLang="th-TH" smtClean="0">
                <a:latin typeface="EucrosiaUPC" pitchFamily="18" charset="-34"/>
                <a:cs typeface="EucrosiaUPC" pitchFamily="18" charset="-34"/>
              </a:rPr>
              <a:pPr/>
              <a:t>210</a:t>
            </a:fld>
            <a:endParaRPr lang="th-TH" alt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1979712" y="285750"/>
            <a:ext cx="6949976" cy="769938"/>
          </a:xfrm>
          <a:prstGeom prst="rect">
            <a:avLst/>
          </a:prstGeom>
          <a:solidFill>
            <a:srgbClr val="CCFFFF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th-TH" alt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การจัดทำบันทึกรายงานผลการพิจารณา</a:t>
            </a:r>
            <a:r>
              <a:rPr lang="th-TH" altLang="th-TH" sz="3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34820" name="Rectangle 4"/>
          <p:cNvSpPr txBox="1">
            <a:spLocks noChangeArrowheads="1"/>
          </p:cNvSpPr>
          <p:nvPr/>
        </p:nvSpPr>
        <p:spPr bwMode="auto">
          <a:xfrm>
            <a:off x="896614" y="1501329"/>
            <a:ext cx="7779842" cy="293578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ให้มีการบันทึกรายงานผลการพิจารณา รายละเอียด วิธีการ และขั้นตอนการจัดซื้อจัดจ้าง และจัดเก็บไว้</a:t>
            </a:r>
            <a:b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อย่างเป็นระบบ เพื่อประโยชน์</a:t>
            </a:r>
            <a:b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</a:br>
            <a:r>
              <a:rPr lang="th-TH" altLang="th-TH" sz="3800" b="1" i="1" dirty="0">
                <a:latin typeface="EucrosiaUPC" pitchFamily="18" charset="-34"/>
                <a:cs typeface="EucrosiaUPC" pitchFamily="18" charset="-34"/>
              </a:rPr>
              <a:t>ในการตรวจสอบ </a:t>
            </a:r>
            <a:endParaRPr lang="en-US" altLang="th-TH" sz="3800" b="1" i="1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285750" y="5448126"/>
            <a:ext cx="8643938" cy="107721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th-TH" altLang="th-TH" sz="32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	วิธีการและขั้นตอน การร้องขอเพื่อดูบันทึกรายงาน ให้เป็นไปตามระเบียบที่รัฐมนตรีกำหนด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323528" y="188640"/>
            <a:ext cx="1440160" cy="1440160"/>
          </a:xfrm>
          <a:prstGeom prst="wedgeEllipseCallout">
            <a:avLst>
              <a:gd name="adj1" fmla="val 73740"/>
              <a:gd name="adj2" fmla="val -1782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พ.ร.บ.มาตรา 12 </a:t>
            </a:r>
          </a:p>
        </p:txBody>
      </p:sp>
      <p:grpSp>
        <p:nvGrpSpPr>
          <p:cNvPr id="2" name="Group 54"/>
          <p:cNvGrpSpPr/>
          <p:nvPr/>
        </p:nvGrpSpPr>
        <p:grpSpPr>
          <a:xfrm>
            <a:off x="0" y="6237312"/>
            <a:ext cx="9144000" cy="576064"/>
            <a:chOff x="0" y="6237312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237312"/>
              <a:ext cx="9144000" cy="576064"/>
              <a:chOff x="0" y="5877272"/>
              <a:chExt cx="9144000" cy="576064"/>
            </a:xfrm>
          </p:grpSpPr>
          <p:grpSp>
            <p:nvGrpSpPr>
              <p:cNvPr id="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525344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  <p:transition/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211</a:t>
            </a:fld>
            <a:endParaRPr lang="th-TH"/>
          </a:p>
        </p:txBody>
      </p:sp>
      <p:grpSp>
        <p:nvGrpSpPr>
          <p:cNvPr id="2" name="Group 39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26" name="Rectangle 25"/>
            <p:cNvSpPr/>
            <p:nvPr/>
          </p:nvSpPr>
          <p:spPr>
            <a:xfrm>
              <a:off x="7596336" y="4077072"/>
              <a:ext cx="14401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683568" y="285750"/>
              <a:ext cx="6336704" cy="646331"/>
            </a:xfrm>
            <a:prstGeom prst="rect">
              <a:avLst/>
            </a:prstGeom>
            <a:solidFill>
              <a:srgbClr val="CCFFFF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altLang="th-TH" sz="3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การจัดทำบันทึกรายงานผลการพิจารณา </a:t>
              </a:r>
            </a:p>
          </p:txBody>
        </p:sp>
        <p:sp>
          <p:nvSpPr>
            <p:cNvPr id="6" name="คำบรรยายภาพแบบวงรี 3"/>
            <p:cNvSpPr/>
            <p:nvPr/>
          </p:nvSpPr>
          <p:spPr>
            <a:xfrm>
              <a:off x="7236296" y="188640"/>
              <a:ext cx="1512168" cy="1512168"/>
            </a:xfrm>
            <a:prstGeom prst="wedgeEllipseCallout">
              <a:avLst>
                <a:gd name="adj1" fmla="val -73025"/>
                <a:gd name="adj2" fmla="val -2034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ระเบียบฯ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 16 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11560" y="980728"/>
              <a:ext cx="820891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 เมื่อสิ้นสุดกระบวนการจัดซื้อจัดจ้างในแต่ละโครงการ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 ให้หน่วยงานของรัฐจัดให้มีการบันทึกรายงานผลการพิจารณา </a:t>
              </a:r>
            </a:p>
            <a:p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    รายละเอียดวิธีการและขั้นตอนการจัดซื้อจัดจ้าง พร้อมทั้งเอกสารหลักฐานประกอบ </a:t>
              </a:r>
            </a:p>
            <a:p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    ตามรายการดังต่อไปนี้</a:t>
              </a:r>
            </a:p>
          </p:txBody>
        </p:sp>
        <p:sp>
          <p:nvSpPr>
            <p:cNvPr id="8" name="Rectangle 7"/>
            <p:cNvSpPr/>
            <p:nvPr/>
          </p:nvSpPr>
          <p:spPr>
            <a:xfrm>
              <a:off x="899592" y="2670011"/>
              <a:ext cx="1872208" cy="830997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รายงาน</a:t>
              </a:r>
            </a:p>
            <a:p>
              <a:pPr algn="ctr"/>
              <a:r>
                <a:rPr lang="th-TH" sz="24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ขอซื้อหรือขอจ้าง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3275856" y="2564904"/>
              <a:ext cx="2736304" cy="2308324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เอกสารเกี่ยวกับการรับฟังความคิดเห็นร่างขอบเขต</a:t>
              </a:r>
            </a:p>
            <a:p>
              <a:pPr algn="ctr"/>
              <a:r>
                <a:rPr lang="th-TH" sz="24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ของงานหรือรายละเอียด คุณลักษณะเฉพาะของพัสดุ</a:t>
              </a:r>
            </a:p>
            <a:p>
              <a:pPr algn="ctr"/>
              <a:r>
                <a:rPr lang="th-TH" sz="2400" b="1" dirty="0">
                  <a:solidFill>
                    <a:srgbClr val="00B05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ที่จะซื้อหรือจ้าง และผลการพิจารณาในครั้งนั้น (ถ้ามี)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516216" y="2492896"/>
              <a:ext cx="2268760" cy="1569660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FF66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ประกาศและเอกสารเชิญชวน หรือหนังสือเชิญชวน และเอกสารอื่นที่เกี่ยวข้อง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660232" y="4221089"/>
              <a:ext cx="1912703" cy="864096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C00000"/>
                  </a:solidFill>
                  <a:latin typeface="EucrosiaUPC" pitchFamily="18" charset="-34"/>
                  <a:cs typeface="EucrosiaUPC" pitchFamily="18" charset="-34"/>
                </a:rPr>
                <a:t>ข้อเสนอของ</a:t>
              </a:r>
            </a:p>
            <a:p>
              <a:pPr algn="ctr"/>
              <a:r>
                <a:rPr lang="th-TH" sz="2400" b="1" dirty="0">
                  <a:solidFill>
                    <a:srgbClr val="C00000"/>
                  </a:solidFill>
                  <a:latin typeface="EucrosiaUPC" pitchFamily="18" charset="-34"/>
                  <a:cs typeface="EucrosiaUPC" pitchFamily="18" charset="-34"/>
                </a:rPr>
                <a:t>ผู้ยื่นข้อเสนอทุกราย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940152" y="5229200"/>
              <a:ext cx="1872208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990099"/>
                  </a:solidFill>
                  <a:latin typeface="EucrosiaUPC" pitchFamily="18" charset="-34"/>
                  <a:cs typeface="EucrosiaUPC" pitchFamily="18" charset="-34"/>
                </a:rPr>
                <a:t>บันทึกรายงาน</a:t>
              </a:r>
            </a:p>
            <a:p>
              <a:pPr algn="ctr"/>
              <a:r>
                <a:rPr lang="th-TH" sz="2400" b="1" dirty="0">
                  <a:solidFill>
                    <a:srgbClr val="990099"/>
                  </a:solidFill>
                  <a:latin typeface="EucrosiaUPC" pitchFamily="18" charset="-34"/>
                  <a:cs typeface="EucrosiaUPC" pitchFamily="18" charset="-34"/>
                </a:rPr>
                <a:t>ผลการพิจารณา</a:t>
              </a:r>
            </a:p>
            <a:p>
              <a:pPr algn="ctr"/>
              <a:r>
                <a:rPr lang="th-TH" sz="2400" b="1" dirty="0">
                  <a:solidFill>
                    <a:srgbClr val="990099"/>
                  </a:solidFill>
                  <a:latin typeface="EucrosiaUPC" pitchFamily="18" charset="-34"/>
                  <a:cs typeface="EucrosiaUPC" pitchFamily="18" charset="-34"/>
                </a:rPr>
                <a:t>คัดเลือกข้อเสนอ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779912" y="5373216"/>
              <a:ext cx="1872208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ประกาศผลผู้ชนะ</a:t>
              </a:r>
            </a:p>
            <a:p>
              <a:pPr algn="ctr"/>
              <a:r>
                <a:rPr lang="th-TH" sz="2400" b="1" dirty="0">
                  <a:solidFill>
                    <a:schemeClr val="bg2">
                      <a:lumMod val="25000"/>
                    </a:schemeClr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หรือผู้ได้รับการคัดเลือก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7544" y="5180999"/>
              <a:ext cx="2952328" cy="1200329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th-TH" sz="2400" b="1" dirty="0">
                  <a:solidFill>
                    <a:srgbClr val="00B0F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สัญญาหรือข้อตกลงเป็นหนังสือ /การแก้ไขสัญญาหรือข้อตกลงเป็นหนังสือ (ถ้ามี)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44669" y="3750131"/>
              <a:ext cx="1927131" cy="830997"/>
            </a:xfrm>
            <a:prstGeom prst="rect">
              <a:avLst/>
            </a:prstGeom>
            <a:ln>
              <a:solidFill>
                <a:schemeClr val="tx1"/>
              </a:solidFill>
              <a:prstDash val="sysDot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บันทึกรายงาน</a:t>
              </a:r>
            </a:p>
            <a:p>
              <a:pPr algn="ctr"/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ผลการตรวจรับพัสดุ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899592" y="2492896"/>
              <a:ext cx="504056" cy="504056"/>
            </a:xfrm>
            <a:prstGeom prst="ellipse">
              <a:avLst/>
            </a:prstGeom>
            <a:solidFill>
              <a:srgbClr val="0000FF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1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4427984" y="2132856"/>
              <a:ext cx="504056" cy="504056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2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7380312" y="2060848"/>
              <a:ext cx="504056" cy="50405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3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8172400" y="4077072"/>
              <a:ext cx="504056" cy="50405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4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7596336" y="5157192"/>
              <a:ext cx="504056" cy="504056"/>
            </a:xfrm>
            <a:prstGeom prst="ellipse">
              <a:avLst/>
            </a:prstGeom>
            <a:solidFill>
              <a:srgbClr val="990099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5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4427984" y="4941168"/>
              <a:ext cx="504056" cy="50405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6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331640" y="4725144"/>
              <a:ext cx="504056" cy="504056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7</a:t>
              </a:r>
            </a:p>
          </p:txBody>
        </p:sp>
        <p:sp>
          <p:nvSpPr>
            <p:cNvPr id="23" name="Oval 22"/>
            <p:cNvSpPr/>
            <p:nvPr/>
          </p:nvSpPr>
          <p:spPr>
            <a:xfrm>
              <a:off x="611560" y="3645024"/>
              <a:ext cx="504056" cy="50405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b="1" dirty="0">
                  <a:latin typeface="EucrosiaUPC" pitchFamily="18" charset="-34"/>
                  <a:cs typeface="EucrosiaUPC" pitchFamily="18" charset="-34"/>
                </a:rPr>
                <a:t>8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2771800" y="2996952"/>
              <a:ext cx="50405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012160" y="2996952"/>
              <a:ext cx="50405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164288" y="5085184"/>
              <a:ext cx="144016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652120" y="5805264"/>
              <a:ext cx="288032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419872" y="5733256"/>
              <a:ext cx="360040" cy="1440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051720" y="4581128"/>
              <a:ext cx="144016" cy="57606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grpSp>
          <p:nvGrpSpPr>
            <p:cNvPr id="3" name="Group 38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31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2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36" name="Straight Connector 3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7" name="Rectangle 3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5" name="Straight Connector 3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Oval 3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212</a:t>
            </a:fld>
            <a:endParaRPr lang="th-TH"/>
          </a:p>
        </p:txBody>
      </p:sp>
      <p:grpSp>
        <p:nvGrpSpPr>
          <p:cNvPr id="2" name="Group 17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5" name="TextBox 4"/>
            <p:cNvSpPr txBox="1">
              <a:spLocks noChangeArrowheads="1"/>
            </p:cNvSpPr>
            <p:nvPr/>
          </p:nvSpPr>
          <p:spPr bwMode="auto">
            <a:xfrm>
              <a:off x="683568" y="285750"/>
              <a:ext cx="6336704" cy="707886"/>
            </a:xfrm>
            <a:prstGeom prst="rect">
              <a:avLst/>
            </a:prstGeom>
            <a:solidFill>
              <a:srgbClr val="CCFFFF"/>
            </a:solidFill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th-TH" altLang="th-TH" sz="40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การจัดทำบันทึกรายงานผลการพิจารณา </a:t>
              </a:r>
            </a:p>
          </p:txBody>
        </p:sp>
        <p:sp>
          <p:nvSpPr>
            <p:cNvPr id="6" name="คำบรรยายภาพแบบวงรี 3"/>
            <p:cNvSpPr/>
            <p:nvPr/>
          </p:nvSpPr>
          <p:spPr>
            <a:xfrm>
              <a:off x="7236296" y="188640"/>
              <a:ext cx="1512168" cy="1512168"/>
            </a:xfrm>
            <a:prstGeom prst="wedgeEllipseCallout">
              <a:avLst>
                <a:gd name="adj1" fmla="val -73025"/>
                <a:gd name="adj2" fmla="val -20345"/>
              </a:avLst>
            </a:prstGeom>
            <a:solidFill>
              <a:srgbClr val="FF0000"/>
            </a:solidFill>
            <a:ln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3000"/>
                </a:lnSpc>
              </a:pPr>
              <a:r>
                <a:rPr lang="th-TH" sz="2400" b="1" dirty="0">
                  <a:latin typeface="EucrosiaUPC" pitchFamily="18" charset="-34"/>
                  <a:cs typeface="EucrosiaUPC" pitchFamily="18" charset="-34"/>
                </a:rPr>
                <a:t>ระเบียบฯ</a:t>
              </a:r>
            </a:p>
            <a:p>
              <a:pPr algn="ctr">
                <a:lnSpc>
                  <a:spcPts val="3000"/>
                </a:lnSpc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ข้อ 16 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83568" y="1340768"/>
              <a:ext cx="8208912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Courier New" pitchFamily="49" charset="0"/>
                <a:buChar char="o"/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 การจัดซื้อจัดจ้างโครงการใด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 จะต้องมีเอกสารหลักฐานใด ให้เป็นไปตามวิธีการจัดซื้อจัดจ้างนั้น</a:t>
              </a:r>
            </a:p>
            <a:p>
              <a:pPr>
                <a:buFont typeface="Courier New" pitchFamily="49" charset="0"/>
                <a:buChar char="o"/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 ทั้งนี้ การจัดซื้อจัดจ้างที่ได้ดำเนินการผ่านระบบจัดซื้อจัดจ้างภาครัฐด้วยอิเล็กทรอนิกส์</a:t>
              </a:r>
            </a:p>
          </p:txBody>
        </p:sp>
        <p:pic>
          <p:nvPicPr>
            <p:cNvPr id="9" name="Picture 8" descr="เก็บข้อมูล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7544" y="3321308"/>
              <a:ext cx="4176464" cy="3204036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4320480" y="3538751"/>
              <a:ext cx="4572000" cy="25545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buFont typeface="Courier New" pitchFamily="49" charset="0"/>
                <a:buChar char="o"/>
              </a:pPr>
              <a:r>
                <a:rPr lang="th-TH" sz="3200" b="1" dirty="0"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32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หน่วยงานของรัฐสามารถใช้เอกสารที่จัดทำในระบบจัดซื้อจัดจ้างภาครัฐด้วยอิเล็กทรอนิกส์เป็นเอกสารประกอบบันทึกรายงานผลการพิจารณาตามวรรคหนึ่งได้</a:t>
              </a:r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8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1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6" name="Rectangle 15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17" name="Rectangle 16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2" name="Oval 11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44624"/>
            <a:ext cx="9144000" cy="6768752"/>
            <a:chOff x="0" y="44624"/>
            <a:chExt cx="9144000" cy="6768752"/>
          </a:xfrm>
        </p:grpSpPr>
        <p:pic>
          <p:nvPicPr>
            <p:cNvPr id="4" name="Picture 3" descr="ขอบคุณ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85232" y="44624"/>
              <a:ext cx="5047208" cy="494116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5" name="Rectangle 4"/>
            <p:cNvSpPr/>
            <p:nvPr/>
          </p:nvSpPr>
          <p:spPr>
            <a:xfrm>
              <a:off x="755576" y="4293096"/>
              <a:ext cx="7704856" cy="2088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Mobile :</a:t>
              </a:r>
              <a:r>
                <a:rPr lang="th-TH" sz="48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 084 383 3989</a:t>
              </a:r>
            </a:p>
            <a:p>
              <a:pPr algn="ctr"/>
              <a:r>
                <a:rPr lang="en-US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Line ID : </a:t>
              </a:r>
              <a:r>
                <a:rPr lang="th-TH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084 383 3989</a:t>
              </a:r>
              <a:r>
                <a:rPr lang="en-US" sz="4800" b="1" dirty="0">
                  <a:solidFill>
                    <a:srgbClr val="008000"/>
                  </a:solidFill>
                  <a:latin typeface="EucrosiaUPC" pitchFamily="18" charset="-34"/>
                  <a:cs typeface="EucrosiaUPC" pitchFamily="18" charset="-34"/>
                </a:rPr>
                <a:t> </a:t>
              </a:r>
              <a:endParaRPr lang="th-TH" sz="4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99592" y="116632"/>
              <a:ext cx="7488832" cy="8004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43608" y="2852936"/>
              <a:ext cx="3744416" cy="93610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th-TH" sz="4400" b="1" dirty="0" err="1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ณัฐชนน</a:t>
              </a:r>
              <a:r>
                <a:rPr lang="th-TH" sz="4400" b="1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lang="th-TH" sz="4400" b="1" dirty="0" err="1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ศิริพงษ์สุร</a:t>
              </a:r>
              <a:r>
                <a:rPr lang="th-TH" sz="4400" b="1" dirty="0">
                  <a:solidFill>
                    <a:srgbClr val="0000FF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ภา</a:t>
              </a:r>
            </a:p>
          </p:txBody>
        </p:sp>
        <p:pic>
          <p:nvPicPr>
            <p:cNvPr id="9" name="Picture 8" descr="โทรศัพท์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1640" y="4509120"/>
              <a:ext cx="792088" cy="792088"/>
            </a:xfrm>
            <a:prstGeom prst="rect">
              <a:avLst/>
            </a:prstGeom>
          </p:spPr>
        </p:pic>
        <p:pic>
          <p:nvPicPr>
            <p:cNvPr id="10" name="Picture 9" descr="ไลน์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48" y="5373216"/>
              <a:ext cx="648072" cy="648072"/>
            </a:xfrm>
            <a:prstGeom prst="rect">
              <a:avLst/>
            </a:prstGeom>
          </p:spPr>
        </p:pic>
        <p:grpSp>
          <p:nvGrpSpPr>
            <p:cNvPr id="11" name="Group 54"/>
            <p:cNvGrpSpPr/>
            <p:nvPr/>
          </p:nvGrpSpPr>
          <p:grpSpPr>
            <a:xfrm>
              <a:off x="0" y="6237312"/>
              <a:ext cx="9144000" cy="576064"/>
              <a:chOff x="0" y="6237312"/>
              <a:chExt cx="9144000" cy="576064"/>
            </a:xfrm>
          </p:grpSpPr>
          <p:grpSp>
            <p:nvGrpSpPr>
              <p:cNvPr id="12" name="Group 10"/>
              <p:cNvGrpSpPr/>
              <p:nvPr/>
            </p:nvGrpSpPr>
            <p:grpSpPr>
              <a:xfrm>
                <a:off x="0" y="6237312"/>
                <a:ext cx="9144000" cy="576064"/>
                <a:chOff x="0" y="5877272"/>
                <a:chExt cx="9144000" cy="576064"/>
              </a:xfrm>
            </p:grpSpPr>
            <p:grpSp>
              <p:nvGrpSpPr>
                <p:cNvPr id="14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" name="Rectangle 16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EucrosiaUPC" pitchFamily="18" charset="-34"/>
                        <a:cs typeface="EucrosiaUPC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  <p:sp>
                <p:nvSpPr>
                  <p:cNvPr id="18" name="Rectangle 17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EucrosiaUPC" pitchFamily="18" charset="-34"/>
                        <a:cs typeface="EucrosiaUPC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itchFamily="18" charset="-34"/>
                      <a:cs typeface="EucrosiaUPC" pitchFamily="18" charset="-34"/>
                    </a:endParaRPr>
                  </a:p>
                </p:txBody>
              </p:sp>
            </p:grp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Oval 12"/>
              <p:cNvSpPr/>
              <p:nvPr/>
            </p:nvSpPr>
            <p:spPr>
              <a:xfrm>
                <a:off x="7092280" y="6525344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itchFamily="18" charset="-34"/>
                    <a:cs typeface="EucrosiaUPC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เงิ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636912"/>
            <a:ext cx="2880590" cy="1922793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971600" y="1288140"/>
            <a:ext cx="7958118" cy="2428892"/>
          </a:xfrm>
          <a:prstGeom prst="rightArrow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การจัดหาสิ่งของที่ประกอบกันเป็นชุด ถ้าขาดส่วนประกอบส่วนหนึ่ง</a:t>
            </a:r>
          </a:p>
          <a:p>
            <a:pPr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ส่วนใดไปแล้วจะไม่สามารถใช้งานได้โดยสมบูรณ์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แม้คู่สัญญาจะส่งมอบภายในกำหนด แต่ยังขาดส่วนประกอบบางส่วน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ต่อมา ส่งมอบส่วนประกอบที่ยังขาดนั้นเกินกำหนดสัญญา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ให้ถือว่าไม่ได้ส่งมอบสิ่งของนั้นเลย</a:t>
            </a:r>
          </a:p>
          <a:p>
            <a:pPr>
              <a:buFont typeface="Courier New" pitchFamily="49" charset="0"/>
              <a:buChar char="o"/>
              <a:defRPr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ให้ปรับเต็มราคาของทั้งชุด</a:t>
            </a:r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539552" y="4221088"/>
            <a:ext cx="8280920" cy="2016224"/>
          </a:xfrm>
          <a:prstGeom prst="roundRect">
            <a:avLst/>
          </a:prstGeom>
          <a:noFill/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กรณีคิดราคาสิ่งของรวมค่าติดตั้งหรือทดลองด้วย ถ้าติดตั้ง/ทดลองไม่แล้วเสร็จเกินกำหนดสัญญา ให้คิดค่าปรับรายวันในอัตราที่กำหนดของราคาทั้งหมด</a:t>
            </a:r>
          </a:p>
          <a:p>
            <a:endParaRPr lang="th-TH" sz="1000" b="1" dirty="0">
              <a:solidFill>
                <a:srgbClr val="C00000"/>
              </a:solidFill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ทั้งนี้ ให้กำหนดเรื่องค่าปรับไว้ในเอกสารเชิญชวนให้ชัดเจน</a:t>
            </a:r>
          </a:p>
        </p:txBody>
      </p:sp>
      <p:sp>
        <p:nvSpPr>
          <p:cNvPr id="13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>
          <a:xfrm>
            <a:off x="8572500" y="5646986"/>
            <a:ext cx="428624" cy="302294"/>
          </a:xfrm>
        </p:spPr>
        <p:txBody>
          <a:bodyPr/>
          <a:lstStyle/>
          <a:p>
            <a:pPr>
              <a:defRPr/>
            </a:pPr>
            <a:fld id="{0ABA3121-44DF-4114-AA5E-6903A1952E61}" type="slidenum">
              <a:rPr lang="en-US">
                <a:latin typeface="EucrosiaUPC" pitchFamily="18" charset="-34"/>
                <a:cs typeface="EucrosiaUPC" pitchFamily="18" charset="-34"/>
              </a:rPr>
              <a:pPr>
                <a:defRPr/>
              </a:pPr>
              <a:t>22</a:t>
            </a:fld>
            <a:endParaRPr lang="th-TH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403648" y="194915"/>
            <a:ext cx="7344816" cy="78581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7" name="คำบรรยายภาพแบบวงรี 3"/>
          <p:cNvSpPr/>
          <p:nvPr/>
        </p:nvSpPr>
        <p:spPr>
          <a:xfrm>
            <a:off x="467544" y="116632"/>
            <a:ext cx="1152128" cy="1080120"/>
          </a:xfrm>
          <a:prstGeom prst="wedgeEllipseCallout">
            <a:avLst>
              <a:gd name="adj1" fmla="val 50005"/>
              <a:gd name="adj2" fmla="val 5212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162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5145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979712" y="3789040"/>
            <a:ext cx="6878568" cy="2448272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ให้หน่วยงานของรัฐ</a:t>
            </a:r>
          </a:p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ส่งสำเนาสัญญาหรือข้อตกลงเป็นหนังสือ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ซึ่งมีมูลค่าตั้งแต่ </a:t>
            </a:r>
            <a:r>
              <a:rPr lang="en-US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1 </a:t>
            </a:r>
            <a:r>
              <a:rPr lang="th-TH" sz="2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ล้านบาทขึ้นไป 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ให้สำนักงานการตรวจเงินแผ่นดิน และกรมสรรพากร</a:t>
            </a:r>
          </a:p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ภายใน 30 วัน นับแต่วันทำสัญญา หรือข้อตกลง </a:t>
            </a:r>
          </a:p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หรือตามวิธีการที่กรมบัญชีกลางกำหนด</a:t>
            </a:r>
          </a:p>
        </p:txBody>
      </p:sp>
      <p:sp>
        <p:nvSpPr>
          <p:cNvPr id="3" name="แผนผังลำดับงาน: กระบวนการ 2"/>
          <p:cNvSpPr/>
          <p:nvPr/>
        </p:nvSpPr>
        <p:spPr>
          <a:xfrm>
            <a:off x="1979712" y="188640"/>
            <a:ext cx="3592420" cy="3456384"/>
          </a:xfrm>
          <a:prstGeom prst="flowChartProcess">
            <a:avLst/>
          </a:prstGeom>
          <a:noFill/>
          <a:ln w="31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ถ้าไม่กำหนดค่าปรับไว้ในสัญญาจะเกิดความเสียหายแก่หน่วยงานของรัฐ เช่น งานที่เกี่ยวกับเทคโนโลยีสารสนเทศ </a:t>
            </a:r>
          </a:p>
          <a:p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หรือการรับประกันความชำรุดบกพร่องจากการซื้อขายคอมพิวเตอร์</a:t>
            </a:r>
          </a:p>
        </p:txBody>
      </p:sp>
      <p:sp>
        <p:nvSpPr>
          <p:cNvPr id="4" name="แผนผังลำดับงาน: กระบวนการ 3"/>
          <p:cNvSpPr/>
          <p:nvPr/>
        </p:nvSpPr>
        <p:spPr>
          <a:xfrm>
            <a:off x="796" y="3573016"/>
            <a:ext cx="1978916" cy="2736304"/>
          </a:xfrm>
          <a:prstGeom prst="flowChartProcess">
            <a:avLst/>
          </a:prstGeom>
          <a:solidFill>
            <a:srgbClr val="FFFF00"/>
          </a:solidFill>
          <a:ln>
            <a:noFill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การส่ง</a:t>
            </a:r>
          </a:p>
          <a:p>
            <a:pPr algn="ctr"/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สำเนาสัญญาหรือข้อตกลงเป็นหนังสือ</a:t>
            </a:r>
          </a:p>
        </p:txBody>
      </p:sp>
      <p:sp>
        <p:nvSpPr>
          <p:cNvPr id="5" name="แผนผังลำดับงาน: กระบวนการ 4"/>
          <p:cNvSpPr/>
          <p:nvPr/>
        </p:nvSpPr>
        <p:spPr>
          <a:xfrm>
            <a:off x="107504" y="846737"/>
            <a:ext cx="2016224" cy="2870295"/>
          </a:xfrm>
          <a:prstGeom prst="flowChartProcess">
            <a:avLst/>
          </a:prstGeom>
          <a:solidFill>
            <a:srgbClr val="FFCCFF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กรณีที่จะ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กำหนดค่าปรับ นอกเหนือจากที่กำหนดไว้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ในข้อ 16</a:t>
            </a:r>
            <a:r>
              <a:rPr lang="en-US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</a:t>
            </a:r>
            <a:r>
              <a:rPr lang="th-TH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7" name="พับมุม 6"/>
          <p:cNvSpPr/>
          <p:nvPr/>
        </p:nvSpPr>
        <p:spPr>
          <a:xfrm>
            <a:off x="5857884" y="188640"/>
            <a:ext cx="3007771" cy="3456384"/>
          </a:xfrm>
          <a:prstGeom prst="foldedCorner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ให้พิจารณากำหนดค่าปรับ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ในกรณีดังกล่าว </a:t>
            </a:r>
          </a:p>
          <a:p>
            <a:pPr algn="ctr"/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โดยคำนึงถึงความสำคัญ และลักษณะของงานที่จะกำหนด</a:t>
            </a:r>
            <a:r>
              <a:rPr lang="th-TH" sz="2600" b="1" dirty="0">
                <a:latin typeface="EucrosiaUPC" pitchFamily="18" charset="-34"/>
                <a:cs typeface="EucrosiaUPC" pitchFamily="18" charset="-34"/>
              </a:rPr>
              <a:t> </a:t>
            </a:r>
          </a:p>
          <a:p>
            <a:pPr algn="ctr"/>
            <a:r>
              <a:rPr lang="th-TH" sz="26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และความเสียหายที่อาจเกิดขึ้นแก่หน่วยงานของรัฐ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23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5" name="ลูกศรขวา 14"/>
          <p:cNvSpPr/>
          <p:nvPr/>
        </p:nvSpPr>
        <p:spPr>
          <a:xfrm>
            <a:off x="5429256" y="1484784"/>
            <a:ext cx="500066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9" name="Picture 8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635086">
            <a:off x="6967245" y="2867928"/>
            <a:ext cx="1695679" cy="1134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คำบรรยายภาพแบบวงรี 3"/>
          <p:cNvSpPr/>
          <p:nvPr/>
        </p:nvSpPr>
        <p:spPr>
          <a:xfrm>
            <a:off x="827584" y="116632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163 </a:t>
            </a:r>
          </a:p>
        </p:txBody>
      </p:sp>
      <p:sp>
        <p:nvSpPr>
          <p:cNvPr id="11" name="คำบรรยายภาพแบบวงรี 3"/>
          <p:cNvSpPr/>
          <p:nvPr/>
        </p:nvSpPr>
        <p:spPr>
          <a:xfrm>
            <a:off x="2195736" y="3861048"/>
            <a:ext cx="1080120" cy="1008112"/>
          </a:xfrm>
          <a:prstGeom prst="wedgeEllipseCallout">
            <a:avLst>
              <a:gd name="adj1" fmla="val 77568"/>
              <a:gd name="adj2" fmla="val -11161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164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8" name="Straight Connector 1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Rectangle 1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885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ประกาศข้อตกลง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104153"/>
            <a:ext cx="7776864" cy="4133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24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395536" y="194915"/>
            <a:ext cx="8352928" cy="71380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การยกเว้นการกำหนดค่าปรับ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3568" y="1124744"/>
            <a:ext cx="7880684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หนังสือ ที่ 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กค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(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กวจ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) 0405.2/ว 553 </a:t>
            </a:r>
            <a:r>
              <a:rPr lang="th-TH" sz="3200" b="1" dirty="0" err="1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14 ธ.ค. 61</a:t>
            </a:r>
          </a:p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การทำข้อตกลงเป็นหนังสือ ในกรณีนี้  </a:t>
            </a:r>
            <a:r>
              <a:rPr lang="th-TH" sz="3200" b="1" u="sng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ไม่ต้องกำหนดค่าปรับ</a:t>
            </a:r>
            <a:endParaRPr lang="th-TH" sz="3200" u="sng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ประกาศข้อตกลง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204864"/>
            <a:ext cx="8165708" cy="1944216"/>
          </a:xfrm>
          <a:prstGeom prst="rect">
            <a:avLst/>
          </a:prstGeom>
        </p:spPr>
      </p:pic>
      <p:sp>
        <p:nvSpPr>
          <p:cNvPr id="14" name="Down Arrow 13"/>
          <p:cNvSpPr/>
          <p:nvPr/>
        </p:nvSpPr>
        <p:spPr>
          <a:xfrm>
            <a:off x="5580112" y="2132856"/>
            <a:ext cx="576064" cy="504056"/>
          </a:xfrm>
          <a:prstGeom prst="downArrow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ส่งสัญญ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924944"/>
            <a:ext cx="8304920" cy="309634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25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395536" y="194915"/>
            <a:ext cx="8352928" cy="71380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การส่งสัญญาให้ </a:t>
            </a:r>
            <a:r>
              <a:rPr kumimoji="0" lang="th-TH" altLang="th-TH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สตง.</a:t>
            </a: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และสรรพากร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pic>
        <p:nvPicPr>
          <p:cNvPr id="12" name="Picture 11" descr="ส่งสัญญา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1549" y="1268760"/>
            <a:ext cx="8184907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Title 1"/>
          <p:cNvSpPr txBox="1">
            <a:spLocks/>
          </p:cNvSpPr>
          <p:nvPr/>
        </p:nvSpPr>
        <p:spPr>
          <a:xfrm>
            <a:off x="395536" y="194915"/>
            <a:ext cx="8352928" cy="713805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15" name="สี่เหลี่ยมมุมมน 14"/>
          <p:cNvSpPr/>
          <p:nvPr/>
        </p:nvSpPr>
        <p:spPr>
          <a:xfrm>
            <a:off x="683568" y="1340768"/>
            <a:ext cx="7848872" cy="4464496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เจตนารมณ์ ในการวางหลักประกันสัญญา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ชนิดของหลักประกันสัญญา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การเก็บหลักประกันสัญญา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การคืนหลักประกันสัญญา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การริบหลักประกันสัญญา</a:t>
            </a:r>
          </a:p>
          <a:p>
            <a:pPr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หลักประกันสัญญาที่กรมสรรพากรแจ้งอายัด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27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641797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หลักประกันสัญญา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87624" y="961564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ให้ใช้หลักประกันอย่างหนึ่งอย่างใด ดังต่อไปนี้</a:t>
            </a:r>
            <a:endParaRPr lang="en-US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1700808"/>
            <a:ext cx="1175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th-TH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1. เงินสด</a:t>
            </a:r>
          </a:p>
        </p:txBody>
      </p:sp>
      <p:pic>
        <p:nvPicPr>
          <p:cNvPr id="7" name="Picture 6" descr="เงินส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1484784"/>
            <a:ext cx="1584176" cy="1056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491880" y="1412776"/>
            <a:ext cx="27363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2. 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ที่ธนาคารเซ็นสั่งจ่าย ซึ่งเป็นเช็คหรือด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ลงวันที่ที่ใช้เช็คหรือด</a:t>
            </a:r>
            <a:r>
              <a:rPr lang="th-TH" sz="2000" b="1" dirty="0" err="1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ราฟท์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นั้น ชำระต่อเจ้าหน้าที่ หรือก่อนวันนั้นไม่เกิน</a:t>
            </a:r>
            <a:r>
              <a:rPr lang="en-US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3</a:t>
            </a:r>
            <a:r>
              <a:rPr lang="th-TH" sz="20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วันทำการ</a:t>
            </a:r>
            <a:endParaRPr lang="th-TH" sz="2000" dirty="0"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9" name="Picture 8" descr="เช็คธนาคาร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892598">
            <a:off x="6152360" y="1406022"/>
            <a:ext cx="2782928" cy="12941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2699792" y="2996952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3. หนังสือค้ำประกันของธนาคารภายในประเทศตามตัวอย่างที่คณะกรรมการนโยบายกำหนด โดยอาจเป็นหนังสือค้ำประกันอิเล็กทรอนิกส์ตามวิธีการที่กรมบัญชีกลางกำหนดก็ได้</a:t>
            </a:r>
            <a:endParaRPr lang="th-TH" sz="2000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99792" y="3933056"/>
            <a:ext cx="597666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9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4. หนังสือค้ำประกันของบริษัทเงินทุนหรือบริษัทเงินทุนหลักทรัพย์ที่ได้รับอนุญาตให้ ประกอบกิจการเงินทุนเพื่อการพาณิชย์และประกอบธุรกิจค้ำประกันตามประกาศของธนาคารแห่งประเทศไทย ตามรายชื่อบริษัทเงินทุนที่ธนาคารแห่งประเทศไทยแจ้งเวียนให้ทราบ โดยอนุโลมให้ใช้ตามตัวอย่างหนังสือค้ำประกันของธนาคารที่คณะกรรมการนโยบายกำหนด</a:t>
            </a:r>
            <a:endParaRPr lang="th-TH" sz="1900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3" name="Picture 12" descr="หนังสือค้ำ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2708920"/>
            <a:ext cx="1786969" cy="22322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Rectangle 13"/>
          <p:cNvSpPr/>
          <p:nvPr/>
        </p:nvSpPr>
        <p:spPr>
          <a:xfrm>
            <a:off x="467544" y="5013176"/>
            <a:ext cx="2273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5. พันธบัตรรัฐบาลไทย </a:t>
            </a:r>
            <a:endParaRPr lang="th-TH" sz="24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43808" y="5437673"/>
            <a:ext cx="5976664" cy="969496"/>
          </a:xfrm>
          <a:prstGeom prst="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sz="19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กรณีเป็นการยื่นข้อเสนอจากต่างประเทศ สำหรับการประกวดราคานานาชาติให้ใช้หนังสือค้ำประกันของธนาคารในต่างประเทศที่มีหลักฐานดี และหัวหน้าหน่วยงานของรัฐเชื่อถือเป็นหลักประกันสัญญาได้อีกประเภทหนึ่ง</a:t>
            </a:r>
            <a:endParaRPr lang="th-TH" sz="1900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8" name="คำบรรยายภาพแบบวงรี 3"/>
          <p:cNvSpPr/>
          <p:nvPr/>
        </p:nvSpPr>
        <p:spPr>
          <a:xfrm>
            <a:off x="755576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167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9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Picture 14" descr="พันธบัตร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5421461"/>
            <a:ext cx="1872208" cy="11758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พิ่ม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319" y="2924944"/>
            <a:ext cx="360259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สี่เหลี่ยมผืนผ้า 1"/>
          <p:cNvSpPr/>
          <p:nvPr/>
        </p:nvSpPr>
        <p:spPr>
          <a:xfrm>
            <a:off x="3419872" y="2852936"/>
            <a:ext cx="5544616" cy="2880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ในกรณีที่หลักประกันต้องปรับปรุงในทางที่เพิ่มขึ้น</a:t>
            </a:r>
          </a:p>
          <a:p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และคู่สัญญาไม่นำหลักประกันมาเพิ่มให้ครบจำนวนภายใน 15 วัน </a:t>
            </a:r>
          </a:p>
          <a:p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ก่อนการส่งมอบพัสดุงวดสุดท้ายของปีนั้น</a:t>
            </a:r>
          </a:p>
          <a:p>
            <a:r>
              <a:rPr lang="th-TH" sz="22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2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ให้หน่วยงานของรัฐหักเงินค่าพัสดุงวดสุดท้ายของปีนั้นที่หน่วยงานของรัฐจะต้องจ่ายให้เป็นหลักประกันในส่วนที่เพิ่มขึ้น </a:t>
            </a:r>
          </a:p>
          <a:p>
            <a:pPr>
              <a:buFont typeface="Courier New" pitchFamily="49" charset="0"/>
              <a:buChar char="o"/>
            </a:pPr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การกำหนดหลักประกันตามวรรคหนึ่ง </a:t>
            </a:r>
          </a:p>
          <a:p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จะต้องระบุไว้เป็นเงื่อนไขในเอกสารเชิญชวนให้เข้ายื่น</a:t>
            </a:r>
          </a:p>
          <a:p>
            <a:r>
              <a:rPr lang="th-TH" sz="2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ข้อเสนอ หรือในสัญญาด้วย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95536" y="980728"/>
            <a:ext cx="8424936" cy="1800200"/>
          </a:xfrm>
          <a:prstGeom prst="rect">
            <a:avLst/>
          </a:prstGeom>
          <a:solidFill>
            <a:srgbClr val="FFFFB7"/>
          </a:solidFill>
          <a:ln w="31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หลักประกันการเสนอราคาและหลักประกันสัญญา ให้กำหนดมูลค่าเป็นจำนวนเต็ม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ในอัตราร้อยละห้า</a:t>
            </a:r>
            <a:r>
              <a:rPr lang="th-TH" sz="2400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ของวงเงินงบประมาณหรือราคาพัสดุที่จัดซื้อจัดจ้างครั้งนั้น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  การจัดซื้อจัดจ้างที่หัวหน้าหน่วยงานของรัฐเห็นว่ามีความสำคัญเป็นพิเศษ     </a:t>
            </a: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จะกำหนดอัตราสูงกว่าร้อยละห้าแต่ไม่เกินร้อยละสิบก็ได้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1979712" y="260648"/>
            <a:ext cx="4896544" cy="57606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มูลค่าหลักประกัน ร้อยละ </a:t>
            </a:r>
            <a:r>
              <a:rPr lang="en-US" sz="3200" b="1" dirty="0">
                <a:solidFill>
                  <a:schemeClr val="bg1"/>
                </a:solidFill>
                <a:latin typeface="EucrosiaUPC" pitchFamily="18" charset="-34"/>
                <a:cs typeface="EucrosiaUPC" pitchFamily="18" charset="-34"/>
              </a:rPr>
              <a:t>5</a:t>
            </a:r>
            <a:endParaRPr lang="th-TH" sz="3200" b="1" dirty="0">
              <a:solidFill>
                <a:schemeClr val="bg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28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2"/>
          <p:cNvSpPr/>
          <p:nvPr/>
        </p:nvSpPr>
        <p:spPr>
          <a:xfrm>
            <a:off x="323528" y="5733256"/>
            <a:ext cx="7416824" cy="764704"/>
          </a:xfrm>
          <a:prstGeom prst="rect">
            <a:avLst/>
          </a:prstGeom>
          <a:solidFill>
            <a:srgbClr val="CCFFFF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กรณีหน่วยงานของรัฐเป็นผู้ยื่นข้อเสนอหรือเป็นคู่สัญญา ไม่ต้องวางหลักประกัน </a:t>
            </a:r>
            <a:endParaRPr lang="th-TH" sz="2400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323528" y="188640"/>
            <a:ext cx="1080120" cy="1008112"/>
          </a:xfrm>
          <a:prstGeom prst="wedgeEllipseCallout">
            <a:avLst>
              <a:gd name="adj1" fmla="val 54927"/>
              <a:gd name="adj2" fmla="val 4157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168 </a:t>
            </a:r>
          </a:p>
        </p:txBody>
      </p:sp>
      <p:sp>
        <p:nvSpPr>
          <p:cNvPr id="10" name="คำบรรยายภาพแบบวงรี 3"/>
          <p:cNvSpPr/>
          <p:nvPr/>
        </p:nvSpPr>
        <p:spPr>
          <a:xfrm>
            <a:off x="7668344" y="5157192"/>
            <a:ext cx="1080120" cy="1008112"/>
          </a:xfrm>
          <a:prstGeom prst="wedgeEllipseCallout">
            <a:avLst>
              <a:gd name="adj1" fmla="val -70090"/>
              <a:gd name="adj2" fmla="val 36256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169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23934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2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42653"/>
            <a:ext cx="6984776" cy="6238675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29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45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4826639" y="82099"/>
            <a:ext cx="2875097" cy="39604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4186940"/>
            <a:ext cx="7772400" cy="988067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lvl="0" fontAlgn="base">
              <a:spcAft>
                <a:spcPct val="0"/>
              </a:spcAft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พ.ร.บ. หมวด 9 มาตรา 93-99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178793" y="1484784"/>
            <a:ext cx="282160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5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</a:t>
            </a:r>
            <a:endParaRPr lang="th-TH" sz="5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40820" y="4906451"/>
            <a:ext cx="7772400" cy="879906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ระเบียบฯ หมวด 5 ข้อ 161-174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755576" y="476672"/>
            <a:ext cx="7704856" cy="316230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รูปภาพ 11" descr="ยกเว้นหลักประกัน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3725266"/>
            <a:ext cx="7632848" cy="2584054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30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ยกเว้นหลักประกัน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6632"/>
            <a:ext cx="7776864" cy="353923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รูปภาพ 12" descr="151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055218"/>
            <a:ext cx="6696744" cy="3326109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31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4" name="รูปภาพ 13" descr="151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139452"/>
            <a:ext cx="6696744" cy="2857500"/>
          </a:xfrm>
          <a:prstGeom prst="rect">
            <a:avLst/>
          </a:prstGeom>
        </p:spPr>
      </p:pic>
      <p:sp>
        <p:nvSpPr>
          <p:cNvPr id="15" name="สี่เหลี่ยมผืนผ้า 14"/>
          <p:cNvSpPr/>
          <p:nvPr/>
        </p:nvSpPr>
        <p:spPr>
          <a:xfrm>
            <a:off x="179512" y="188641"/>
            <a:ext cx="1656184" cy="612475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แนวปฏิบัติ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การเสนอราคา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</a:t>
            </a: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สัญญา</a:t>
            </a:r>
          </a:p>
          <a:p>
            <a:pPr algn="ctr"/>
            <a:endParaRPr 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endParaRPr lang="th-TH" dirty="0"/>
          </a:p>
        </p:txBody>
      </p:sp>
      <p:sp>
        <p:nvSpPr>
          <p:cNvPr id="17" name="ลูกศรขวาท้ายขีด 16"/>
          <p:cNvSpPr/>
          <p:nvPr/>
        </p:nvSpPr>
        <p:spPr>
          <a:xfrm rot="5400000">
            <a:off x="539552" y="2996952"/>
            <a:ext cx="1008112" cy="720080"/>
          </a:xfrm>
          <a:prstGeom prst="strip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475686" y="4005064"/>
            <a:ext cx="1135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มาใช้เป็น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32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4" name="สี่เหลี่ยมผืนผ้า 13"/>
          <p:cNvSpPr/>
          <p:nvPr/>
        </p:nvSpPr>
        <p:spPr>
          <a:xfrm>
            <a:off x="539552" y="404664"/>
            <a:ext cx="828092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แนวปฏิบัติ ในการนำหลักประกันการเสนอราคามาใช้เป็นหลักประกันสัญญา </a:t>
            </a:r>
            <a:endParaRPr lang="th-TH" dirty="0"/>
          </a:p>
        </p:txBody>
      </p:sp>
      <p:pic>
        <p:nvPicPr>
          <p:cNvPr id="15" name="รูปภาพ 14" descr="151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493713"/>
            <a:ext cx="8066260" cy="409552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33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สี่เหลี่ยมผืนผ้า 12"/>
          <p:cNvSpPr/>
          <p:nvPr/>
        </p:nvSpPr>
        <p:spPr>
          <a:xfrm>
            <a:off x="539552" y="404664"/>
            <a:ext cx="828092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แนวปฏิบัติ ในการนำหลักประกันการเสนอราคามาใช้เป็นหลักประกันสัญญา </a:t>
            </a:r>
            <a:endParaRPr lang="th-TH" dirty="0"/>
          </a:p>
        </p:txBody>
      </p:sp>
      <p:pic>
        <p:nvPicPr>
          <p:cNvPr id="14" name="รูปภาพ 13" descr="151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6198" y="1149086"/>
            <a:ext cx="8088250" cy="465617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34</a:t>
            </a:fld>
            <a:endParaRPr lang="th-TH"/>
          </a:p>
        </p:txBody>
      </p:sp>
      <p:grpSp>
        <p:nvGrpSpPr>
          <p:cNvPr id="3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1" name="สี่เหลี่ยมผืนผ้า 10"/>
          <p:cNvSpPr/>
          <p:nvPr/>
        </p:nvSpPr>
        <p:spPr>
          <a:xfrm>
            <a:off x="683568" y="332656"/>
            <a:ext cx="7776864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sz="3600" b="1" dirty="0">
                <a:latin typeface="EucrosiaUPC" pitchFamily="18" charset="-34"/>
                <a:cs typeface="EucrosiaUPC" pitchFamily="18" charset="-34"/>
              </a:rPr>
              <a:t> ข้อพิจารณาเกี่ยวกับการวางหลักประกันสัญญา</a:t>
            </a:r>
            <a:endParaRPr lang="th-TH" sz="3600" dirty="0"/>
          </a:p>
        </p:txBody>
      </p:sp>
      <p:sp>
        <p:nvSpPr>
          <p:cNvPr id="12" name="สี่เหลี่ยมมุมมน 39"/>
          <p:cNvSpPr/>
          <p:nvPr/>
        </p:nvSpPr>
        <p:spPr>
          <a:xfrm>
            <a:off x="4716016" y="1412776"/>
            <a:ext cx="2952328" cy="151216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การซื้อ / การจ้าง / การเช่า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ที่ไม่ใช้งานต่อเนื่อง</a:t>
            </a:r>
          </a:p>
        </p:txBody>
      </p:sp>
      <p:sp>
        <p:nvSpPr>
          <p:cNvPr id="13" name="สี่เหลี่ยมมุมมน 39"/>
          <p:cNvSpPr/>
          <p:nvPr/>
        </p:nvSpPr>
        <p:spPr>
          <a:xfrm>
            <a:off x="4716016" y="3573016"/>
            <a:ext cx="2952328" cy="1512168"/>
          </a:xfrm>
          <a:prstGeom prst="roundRect">
            <a:avLst/>
          </a:prstGeom>
          <a:solidFill>
            <a:srgbClr val="CCFF66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การจ้าง / การเช่า </a:t>
            </a:r>
          </a:p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ที่เป็นงานต่อเนื่อง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611560" y="1631702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หนังสือค้ำประกันของธนาคารภายในประเทศ</a:t>
            </a:r>
            <a:endParaRPr lang="th-TH" sz="3200" dirty="0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251520" y="3356992"/>
            <a:ext cx="40324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h-TH" sz="32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หนังสือค้ำประกันของบริษัทเงินทุนหรือบริษัทเงินทุนหลักทรัพย์</a:t>
            </a:r>
            <a:endParaRPr lang="th-TH" sz="3200" dirty="0"/>
          </a:p>
        </p:txBody>
      </p:sp>
      <p:sp>
        <p:nvSpPr>
          <p:cNvPr id="16" name="วงเล็บปีกกาขวา 15"/>
          <p:cNvSpPr/>
          <p:nvPr/>
        </p:nvSpPr>
        <p:spPr>
          <a:xfrm>
            <a:off x="3923928" y="1556792"/>
            <a:ext cx="504056" cy="3456384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827584" y="5517232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2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หลักประกันสัญญาที่นำมาวางต้องมีผลตั้งแต่วันที่เท่าใด ???</a:t>
            </a:r>
            <a:endParaRPr lang="th-TH" sz="3200" u="sng" dirty="0">
              <a:solidFill>
                <a:srgbClr val="FF0000"/>
              </a:solidFill>
            </a:endParaRPr>
          </a:p>
        </p:txBody>
      </p:sp>
      <p:pic>
        <p:nvPicPr>
          <p:cNvPr id="18" name="รูปภาพ 17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373216"/>
            <a:ext cx="648072" cy="64807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35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609600" y="1196752"/>
            <a:ext cx="1946176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348880"/>
            <a:ext cx="0" cy="4176464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251520" y="2385864"/>
            <a:ext cx="5544616" cy="864096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เริ่มจัดซื้อจัดจ้างเมื่องบประมาณผ่านความเห็นชอบจากผู้มีอำนาจอนุมัติ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ประกอบ</a:t>
            </a:r>
            <a:r>
              <a:rPr lang="en-US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ลว.5 ส.ค. 62</a:t>
            </a:r>
            <a:r>
              <a:rPr lang="en-US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ว.414 ลว.17 ก.ย. 61,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และ ว.708 ลว. 29 มิ.ย.65)</a:t>
            </a: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6923856" y="1272952"/>
            <a:ext cx="1752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</a:p>
        </p:txBody>
      </p:sp>
      <p:cxnSp>
        <p:nvCxnSpPr>
          <p:cNvPr id="47" name="ลูกศรเชื่อมต่อแบบตรง 46"/>
          <p:cNvCxnSpPr/>
          <p:nvPr/>
        </p:nvCxnSpPr>
        <p:spPr>
          <a:xfrm>
            <a:off x="6084168" y="3660610"/>
            <a:ext cx="288032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0" name="สี่เหลี่ยมมุมมน 49"/>
          <p:cNvSpPr/>
          <p:nvPr/>
        </p:nvSpPr>
        <p:spPr>
          <a:xfrm>
            <a:off x="7452320" y="2102330"/>
            <a:ext cx="154766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หลังจากลงนามสัญญา</a:t>
            </a: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237184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9" name="สามเหลี่ยมหน้าจั่ว 58"/>
          <p:cNvSpPr/>
          <p:nvPr/>
        </p:nvSpPr>
        <p:spPr>
          <a:xfrm rot="10800000">
            <a:off x="7236297" y="3385154"/>
            <a:ext cx="4572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4375754"/>
            <a:ext cx="1155576" cy="997462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</a:t>
            </a:r>
          </a:p>
          <a:p>
            <a:pPr algn="ctr"/>
            <a:r>
              <a:rPr lang="th-TH" sz="20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</a:p>
        </p:txBody>
      </p:sp>
      <p:pic>
        <p:nvPicPr>
          <p:cNvPr id="65" name="รูปภาพ 64" descr="หลอดไฟ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43808" y="174172"/>
            <a:ext cx="1066800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" name="สี่เหลี่ยมมุมมน 39"/>
          <p:cNvSpPr/>
          <p:nvPr/>
        </p:nvSpPr>
        <p:spPr>
          <a:xfrm>
            <a:off x="6300192" y="300608"/>
            <a:ext cx="2520280" cy="68012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การซื้อ / การจ้าง / การเช่า</a:t>
            </a:r>
          </a:p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ที่ไม่ใช้งานต่อเนื่อง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 flipV="1">
            <a:off x="3696494" y="1958752"/>
            <a:ext cx="11410" cy="42711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สี่เหลี่ยมมุมมน 57"/>
          <p:cNvSpPr/>
          <p:nvPr/>
        </p:nvSpPr>
        <p:spPr>
          <a:xfrm>
            <a:off x="2209800" y="1958752"/>
            <a:ext cx="1447800" cy="45720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17 ก.ย.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48" name="Straight Arrow Connector 47"/>
          <p:cNvCxnSpPr>
            <a:stCxn id="59" idx="3"/>
          </p:cNvCxnSpPr>
          <p:nvPr/>
        </p:nvCxnSpPr>
        <p:spPr>
          <a:xfrm flipV="1">
            <a:off x="7464897" y="1937354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สี่เหลี่ยมมุมมน 57"/>
          <p:cNvSpPr/>
          <p:nvPr/>
        </p:nvSpPr>
        <p:spPr>
          <a:xfrm>
            <a:off x="6516216" y="1982382"/>
            <a:ext cx="936104" cy="798546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Ex.</a:t>
            </a:r>
            <a:endParaRPr lang="th-TH" sz="2400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24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5 ม.ค.</a:t>
            </a:r>
            <a:endParaRPr lang="th-TH" sz="24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ขอซื้อขอจ้าง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จัดซื้อจัดจ้าง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555776" y="3470920"/>
            <a:ext cx="1584176" cy="9311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ประกาศเชิญชวน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</a:t>
            </a: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market</a:t>
            </a: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30246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V="1">
            <a:off x="7464897" y="3689954"/>
            <a:ext cx="0" cy="685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796136" y="1237184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20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555776" y="5567535"/>
            <a:ext cx="1584176" cy="7787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หนังสือเชิญชวน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วิธีคัดเลือก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4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วิธีเฉพาะเจาะจง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5554216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444208" y="5460810"/>
            <a:ext cx="2088232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สัญญามีผลตั้งแต่วันที่ลงนาม</a:t>
            </a:r>
          </a:p>
          <a:p>
            <a:pPr algn="ctr"/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โดยไม่มีผลย้อนหลัง</a:t>
            </a: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501317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02898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5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9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9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8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>
                <a:latin typeface="EucrosiaUPC" pitchFamily="18" charset="-34"/>
                <a:cs typeface="EucrosiaUPC" pitchFamily="18" charset="-34"/>
              </a:rPr>
              <a:pPr/>
              <a:t>36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8" name="ตัวเชื่อมต่อตรง 7"/>
          <p:cNvCxnSpPr/>
          <p:nvPr/>
        </p:nvCxnSpPr>
        <p:spPr>
          <a:xfrm rot="5400000">
            <a:off x="5748858" y="1996058"/>
            <a:ext cx="38100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สี่เหลี่ยมมุมมน 8"/>
          <p:cNvSpPr/>
          <p:nvPr/>
        </p:nvSpPr>
        <p:spPr>
          <a:xfrm>
            <a:off x="395536" y="1027584"/>
            <a:ext cx="1440160" cy="45720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 ปัจจุบัน</a:t>
            </a:r>
          </a:p>
        </p:txBody>
      </p:sp>
      <p:cxnSp>
        <p:nvCxnSpPr>
          <p:cNvPr id="29" name="ตัวเชื่อมต่อตรง 28"/>
          <p:cNvCxnSpPr/>
          <p:nvPr/>
        </p:nvCxnSpPr>
        <p:spPr>
          <a:xfrm>
            <a:off x="5939358" y="228600"/>
            <a:ext cx="794" cy="1472208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ตัวเชื่อมต่อตรง 29"/>
          <p:cNvCxnSpPr/>
          <p:nvPr/>
        </p:nvCxnSpPr>
        <p:spPr>
          <a:xfrm>
            <a:off x="5940152" y="2276872"/>
            <a:ext cx="0" cy="4248472"/>
          </a:xfrm>
          <a:prstGeom prst="line">
            <a:avLst/>
          </a:prstGeom>
          <a:ln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2" name="สี่เหลี่ยมมุมมน 31"/>
          <p:cNvSpPr/>
          <p:nvPr/>
        </p:nvSpPr>
        <p:spPr>
          <a:xfrm>
            <a:off x="323528" y="2564904"/>
            <a:ext cx="5544616" cy="792088"/>
          </a:xfrm>
          <a:prstGeom prst="roundRect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เริ่มดำเนินการจ้างหรือเช่าเมื่องบประมาณผ่านความเห็นชอบจากผู้มีอำนาจอนุมัติ</a:t>
            </a:r>
          </a:p>
          <a:p>
            <a:pPr algn="ctr"/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(ระเบียบฯ ข้อ 11–12 ประกอบ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.371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ลว.5 ส.ค. 62</a:t>
            </a:r>
            <a:r>
              <a:rPr lang="en-US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, </a:t>
            </a:r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ว.414 ลว.17 ก.ย. 61,</a:t>
            </a:r>
          </a:p>
          <a:p>
            <a:pPr algn="ctr"/>
            <a:r>
              <a:rPr lang="th-TH" sz="17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 ว.708 ลว. 29 มิ.ย. 65 )</a:t>
            </a:r>
          </a:p>
        </p:txBody>
      </p:sp>
      <p:cxnSp>
        <p:nvCxnSpPr>
          <p:cNvPr id="34" name="ตัวเชื่อมต่อตรง 33"/>
          <p:cNvCxnSpPr/>
          <p:nvPr/>
        </p:nvCxnSpPr>
        <p:spPr>
          <a:xfrm>
            <a:off x="395536" y="1953816"/>
            <a:ext cx="84969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สี่เหลี่ยมมุมมน 39"/>
          <p:cNvSpPr/>
          <p:nvPr/>
        </p:nvSpPr>
        <p:spPr>
          <a:xfrm>
            <a:off x="7236296" y="1171600"/>
            <a:ext cx="144016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ปี </a:t>
            </a:r>
            <a:r>
              <a:rPr lang="th-TH" sz="20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r>
              <a:rPr lang="en-US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ถัดไป</a:t>
            </a:r>
          </a:p>
        </p:txBody>
      </p:sp>
      <p:sp>
        <p:nvSpPr>
          <p:cNvPr id="50" name="สี่เหลี่ยมมุมมน 49"/>
          <p:cNvSpPr/>
          <p:nvPr/>
        </p:nvSpPr>
        <p:spPr>
          <a:xfrm>
            <a:off x="5940152" y="2102330"/>
            <a:ext cx="1296144" cy="1326670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ผู้รับจ้าง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เริ่มปฏิบัติงาน</a:t>
            </a:r>
          </a:p>
          <a:p>
            <a:pPr algn="ctr"/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หลังจากตั้งแต่วันเริ่มปี </a:t>
            </a:r>
            <a:r>
              <a:rPr lang="th-TH" sz="16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 หรือวันเปิดทำการแล้วแต่กรณี</a:t>
            </a:r>
          </a:p>
        </p:txBody>
      </p:sp>
      <p:sp>
        <p:nvSpPr>
          <p:cNvPr id="57" name="สี่เหลี่ยมมุมมน 56"/>
          <p:cNvSpPr/>
          <p:nvPr/>
        </p:nvSpPr>
        <p:spPr>
          <a:xfrm>
            <a:off x="5076056" y="1052736"/>
            <a:ext cx="936104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วันสิ้นปี</a:t>
            </a:r>
          </a:p>
          <a:p>
            <a:pPr algn="ctr"/>
            <a:r>
              <a:rPr lang="th-TH" sz="18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61" name="สี่เหลี่ยมมุมมน 60"/>
          <p:cNvSpPr/>
          <p:nvPr/>
        </p:nvSpPr>
        <p:spPr>
          <a:xfrm>
            <a:off x="6876256" y="3439650"/>
            <a:ext cx="1368152" cy="853446"/>
          </a:xfrm>
          <a:prstGeom prst="round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ทำสัญญาจ้าง/เช่า</a:t>
            </a:r>
          </a:p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เมื่อได้รับเงินงวด</a:t>
            </a:r>
          </a:p>
          <a:p>
            <a:pPr algn="ctr"/>
            <a:r>
              <a:rPr lang="th-TH" sz="16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(ลงวันที่ปัจจุบัน)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5076056" y="1988840"/>
            <a:ext cx="0" cy="5760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7596336" y="1981200"/>
            <a:ext cx="0" cy="14478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3048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ทำรายงาน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ขอจ้าง/ขอเช่า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2743200" y="4607058"/>
            <a:ext cx="11430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ดำเนินการจ้าง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หรือเช่า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2123728" y="3429000"/>
            <a:ext cx="2376264" cy="9730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5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ต้องการจัดหาผู้ประกอบการรายใหม่ โดยวิธีประกาศเชิญชวน</a:t>
            </a:r>
            <a:endParaRPr lang="en-US" sz="15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 </a:t>
            </a:r>
            <a:r>
              <a:rPr lang="en-US" sz="18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e – bidding</a:t>
            </a:r>
          </a:p>
          <a:p>
            <a:pPr algn="ctr">
              <a:buFont typeface="Arial" pitchFamily="34" charset="0"/>
              <a:buChar char="•"/>
            </a:pPr>
            <a:r>
              <a:rPr lang="en-US" sz="15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500" b="1" kern="0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วิธีสอบราคา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4114800" y="4607058"/>
            <a:ext cx="74523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อนุมัติ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สั่งจ้าง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สั่งเช่า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1524000" y="462575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หัวหน้าหน่วยงาน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เห็นชอบ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54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25146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3886200" y="49305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3352800" y="530120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152400" y="152400"/>
            <a:ext cx="8839200" cy="6629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6" name="สี่เหลี่ยมมุมมน 35"/>
          <p:cNvSpPr/>
          <p:nvPr/>
        </p:nvSpPr>
        <p:spPr>
          <a:xfrm>
            <a:off x="5868144" y="1052736"/>
            <a:ext cx="1008112" cy="716632"/>
          </a:xfrm>
          <a:prstGeom prst="roundRect">
            <a:avLst/>
          </a:prstGeom>
          <a:noFill/>
          <a:ln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วันเริ่มปี</a:t>
            </a:r>
          </a:p>
          <a:p>
            <a:pPr algn="ctr"/>
            <a:r>
              <a:rPr lang="th-TH" sz="1800" b="1" dirty="0" err="1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ม.</a:t>
            </a:r>
            <a:endParaRPr lang="th-TH" sz="1800" b="1" u="sng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8" name="Rounded Rectangle 10"/>
          <p:cNvSpPr/>
          <p:nvPr/>
        </p:nvSpPr>
        <p:spPr>
          <a:xfrm>
            <a:off x="323528" y="3682008"/>
            <a:ext cx="1008112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จัดทำแผน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การจัดซื้อ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จัดจ้างประจำปี</a:t>
            </a:r>
          </a:p>
        </p:txBody>
      </p:sp>
      <p:sp>
        <p:nvSpPr>
          <p:cNvPr id="39" name="Rounded Rectangle 10"/>
          <p:cNvSpPr/>
          <p:nvPr/>
        </p:nvSpPr>
        <p:spPr>
          <a:xfrm>
            <a:off x="323528" y="5569802"/>
            <a:ext cx="99060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จัดทำ </a:t>
            </a:r>
            <a:r>
              <a:rPr lang="en-US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TOR</a:t>
            </a:r>
            <a:endParaRPr lang="th-TH" sz="1400" b="1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ราคากลาง</a:t>
            </a:r>
          </a:p>
        </p:txBody>
      </p:sp>
      <p:cxnSp>
        <p:nvCxnSpPr>
          <p:cNvPr id="42" name="Straight Connector 70"/>
          <p:cNvCxnSpPr/>
          <p:nvPr/>
        </p:nvCxnSpPr>
        <p:spPr>
          <a:xfrm>
            <a:off x="827584" y="5338192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70"/>
          <p:cNvCxnSpPr/>
          <p:nvPr/>
        </p:nvCxnSpPr>
        <p:spPr>
          <a:xfrm>
            <a:off x="82758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54"/>
          <p:cNvSpPr/>
          <p:nvPr/>
        </p:nvSpPr>
        <p:spPr>
          <a:xfrm>
            <a:off x="2267744" y="5517233"/>
            <a:ext cx="2160240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ต้องการจ้างหรือเช่าจากรายเดิม</a:t>
            </a:r>
          </a:p>
          <a:p>
            <a:pPr algn="ctr">
              <a:buFont typeface="Arial" pitchFamily="34" charset="0"/>
              <a:buChar char="•"/>
            </a:pP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ดำเนินการตาม ว. 347 </a:t>
            </a:r>
            <a:r>
              <a:rPr lang="th-TH" sz="1400" b="1" dirty="0" err="1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 8 ก.ย.60 โดยใช้วิธีเฉพาะเจาะจง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ตามระเบียบฯ ข้อ 78(ค)</a:t>
            </a:r>
            <a:endParaRPr lang="en-US" sz="1400" b="1" kern="0" dirty="0">
              <a:solidFill>
                <a:sysClr val="windowText" lastClr="00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54" name="Straight Connector 70"/>
          <p:cNvCxnSpPr/>
          <p:nvPr/>
        </p:nvCxnSpPr>
        <p:spPr>
          <a:xfrm>
            <a:off x="3347864" y="4402088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ounded Rectangle 61"/>
          <p:cNvSpPr/>
          <p:nvPr/>
        </p:nvSpPr>
        <p:spPr>
          <a:xfrm>
            <a:off x="5076056" y="371703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อุทธรณ์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ร้องเรียน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(ถ้ามี)</a:t>
            </a:r>
          </a:p>
        </p:txBody>
      </p:sp>
      <p:sp>
        <p:nvSpPr>
          <p:cNvPr id="81" name="Rounded Rectangle 61"/>
          <p:cNvSpPr/>
          <p:nvPr/>
        </p:nvSpPr>
        <p:spPr>
          <a:xfrm>
            <a:off x="5076056" y="4618112"/>
            <a:ext cx="720080" cy="70449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ประกาศ</a:t>
            </a:r>
          </a:p>
          <a:p>
            <a:pPr algn="ctr"/>
            <a:r>
              <a:rPr lang="th-TH" sz="1400" b="1" dirty="0">
                <a:solidFill>
                  <a:sysClr val="windowText" lastClr="000000"/>
                </a:solidFill>
                <a:latin typeface="EucrosiaUPC" pitchFamily="18" charset="-34"/>
                <a:cs typeface="EucrosiaUPC" pitchFamily="18" charset="-34"/>
              </a:rPr>
              <a:t>ผู้ชนะ</a:t>
            </a:r>
          </a:p>
        </p:txBody>
      </p:sp>
      <p:cxnSp>
        <p:nvCxnSpPr>
          <p:cNvPr id="82" name="Straight Connector 68"/>
          <p:cNvCxnSpPr/>
          <p:nvPr/>
        </p:nvCxnSpPr>
        <p:spPr>
          <a:xfrm>
            <a:off x="4860032" y="4978152"/>
            <a:ext cx="2286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71"/>
          <p:cNvCxnSpPr/>
          <p:nvPr/>
        </p:nvCxnSpPr>
        <p:spPr>
          <a:xfrm>
            <a:off x="5436096" y="4443230"/>
            <a:ext cx="0" cy="2099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ounded Rectangle 61"/>
          <p:cNvSpPr/>
          <p:nvPr/>
        </p:nvSpPr>
        <p:spPr>
          <a:xfrm>
            <a:off x="6300192" y="5301208"/>
            <a:ext cx="2592288" cy="7044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สัญญาจ้างหรือเช่ามีผลผลย้อนหลังไปถึงวันเริ่มต้นปี </a:t>
            </a:r>
            <a:r>
              <a:rPr lang="th-TH" sz="1600" b="1" dirty="0" err="1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ม. หรือวันที่ทำงานจริง</a:t>
            </a:r>
          </a:p>
          <a:p>
            <a:pPr>
              <a:buFont typeface="Arial" pitchFamily="34" charset="0"/>
              <a:buChar char="•"/>
            </a:pP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ตาม ว.346 </a:t>
            </a:r>
            <a:r>
              <a:rPr lang="th-TH" sz="1600" b="1" dirty="0" err="1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ลว.</a:t>
            </a:r>
            <a:r>
              <a:rPr lang="th-TH" sz="16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8 ก.ย. 60</a:t>
            </a:r>
          </a:p>
          <a:p>
            <a:pPr>
              <a:buFont typeface="Arial" pitchFamily="34" charset="0"/>
              <a:buChar char="•"/>
            </a:pPr>
            <a:endParaRPr lang="th-TH" sz="1600" b="1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cxnSp>
        <p:nvCxnSpPr>
          <p:cNvPr id="98" name="ลูกศรเชื่อมต่อแบบตรง 97"/>
          <p:cNvCxnSpPr/>
          <p:nvPr/>
        </p:nvCxnSpPr>
        <p:spPr>
          <a:xfrm>
            <a:off x="6012160" y="3933056"/>
            <a:ext cx="864096" cy="0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56" name="สี่เหลี่ยมมุมมน 39"/>
          <p:cNvSpPr/>
          <p:nvPr/>
        </p:nvSpPr>
        <p:spPr>
          <a:xfrm>
            <a:off x="6948264" y="260648"/>
            <a:ext cx="1872208" cy="60811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การจ้าง / การเช่า </a:t>
            </a:r>
          </a:p>
          <a:p>
            <a:pPr algn="ctr"/>
            <a:r>
              <a:rPr lang="th-TH" sz="20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ที่เป็นงานต่อเนื่อง</a:t>
            </a:r>
          </a:p>
        </p:txBody>
      </p:sp>
      <p:sp>
        <p:nvSpPr>
          <p:cNvPr id="64" name="สี่เหลี่ยมมุมมน 63"/>
          <p:cNvSpPr/>
          <p:nvPr/>
        </p:nvSpPr>
        <p:spPr>
          <a:xfrm>
            <a:off x="1907704" y="1340768"/>
            <a:ext cx="288032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❶ </a:t>
            </a:r>
            <a:r>
              <a:rPr lang="en-US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12 </a:t>
            </a:r>
            <a:r>
              <a:rPr lang="th-TH" sz="1800" b="1" dirty="0">
                <a:solidFill>
                  <a:srgbClr val="0099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</a:p>
        </p:txBody>
      </p:sp>
      <p:cxnSp>
        <p:nvCxnSpPr>
          <p:cNvPr id="66" name="ลูกศรเชื่อมต่อแบบตรง 65"/>
          <p:cNvCxnSpPr/>
          <p:nvPr/>
        </p:nvCxnSpPr>
        <p:spPr>
          <a:xfrm>
            <a:off x="2633464" y="1152500"/>
            <a:ext cx="2514600" cy="1588"/>
          </a:xfrm>
          <a:prstGeom prst="straightConnector1">
            <a:avLst/>
          </a:prstGeom>
          <a:ln>
            <a:solidFill>
              <a:srgbClr val="FF0000"/>
            </a:solidFill>
            <a:prstDash val="sysDot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7" name="สี่เหลี่ยมมุมมน 66"/>
          <p:cNvSpPr/>
          <p:nvPr/>
        </p:nvSpPr>
        <p:spPr>
          <a:xfrm>
            <a:off x="1907704" y="739552"/>
            <a:ext cx="2878832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สัญญาซื้อหรือจ้างหรือเช่า ❷ .....</a:t>
            </a:r>
            <a:r>
              <a:rPr lang="en-US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1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เดือน </a:t>
            </a:r>
          </a:p>
        </p:txBody>
      </p:sp>
      <p:cxnSp>
        <p:nvCxnSpPr>
          <p:cNvPr id="70" name="ลูกศรเชื่อมต่อแบบตรง 69"/>
          <p:cNvCxnSpPr/>
          <p:nvPr/>
        </p:nvCxnSpPr>
        <p:spPr>
          <a:xfrm flipV="1">
            <a:off x="395536" y="1769468"/>
            <a:ext cx="4752528" cy="3348"/>
          </a:xfrm>
          <a:prstGeom prst="straightConnector1">
            <a:avLst/>
          </a:prstGeom>
          <a:ln>
            <a:solidFill>
              <a:srgbClr val="0099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9" name="สี่เหลี่ยมผืนผ้า 78"/>
          <p:cNvSpPr/>
          <p:nvPr/>
        </p:nvSpPr>
        <p:spPr>
          <a:xfrm>
            <a:off x="467544" y="190381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มีความต้องการพัสดุเพิ่มเติมระหว่างสัญญาเดิมไม่สิ้นสุด</a:t>
            </a:r>
          </a:p>
          <a:p>
            <a:pPr>
              <a:buFont typeface="Arial" pitchFamily="34" charset="0"/>
              <a:buChar char="•"/>
            </a:pP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ดำเนินการตาม มาตรา 56(2)(จ) (</a:t>
            </a:r>
            <a:r>
              <a:rPr lang="en-US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Repeat Order</a:t>
            </a:r>
            <a:r>
              <a:rPr lang="th-TH" sz="1800" b="1" dirty="0"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) และระเบียบฯ ข้อ 78(ค)</a:t>
            </a:r>
            <a:endParaRPr lang="th-TH" sz="1800" dirty="0"/>
          </a:p>
        </p:txBody>
      </p:sp>
      <p:sp>
        <p:nvSpPr>
          <p:cNvPr id="85" name="สี่เหลี่ยมมุมมน 84"/>
          <p:cNvSpPr/>
          <p:nvPr/>
        </p:nvSpPr>
        <p:spPr>
          <a:xfrm>
            <a:off x="1043608" y="2060848"/>
            <a:ext cx="3816424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สัญญาจ้างหรือเช่า ❶ ❷ สิ้นสุด ณ วันสิ้นปี </a:t>
            </a:r>
            <a:r>
              <a:rPr lang="th-TH" sz="1800" b="1" dirty="0" err="1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งป</a:t>
            </a:r>
            <a:r>
              <a:rPr lang="th-TH" sz="1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ม.</a:t>
            </a:r>
          </a:p>
          <a:p>
            <a:pPr algn="ctr"/>
            <a:r>
              <a:rPr lang="th-TH" sz="1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จำเป็นต้องจ้างหรือเช่าต่อเนื่อง </a:t>
            </a:r>
          </a:p>
        </p:txBody>
      </p:sp>
      <p:cxnSp>
        <p:nvCxnSpPr>
          <p:cNvPr id="99" name="ลูกศรเชื่อมต่อแบบตรง 98"/>
          <p:cNvCxnSpPr>
            <a:stCxn id="106" idx="2"/>
          </p:cNvCxnSpPr>
          <p:nvPr/>
        </p:nvCxnSpPr>
        <p:spPr>
          <a:xfrm flipH="1">
            <a:off x="6012160" y="5013176"/>
            <a:ext cx="1584176" cy="0"/>
          </a:xfrm>
          <a:prstGeom prst="straightConnector1">
            <a:avLst/>
          </a:prstGeom>
          <a:ln>
            <a:prstDash val="sysDot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4" name="ลูกศรเชื่อมต่อแบบตรง 103"/>
          <p:cNvCxnSpPr>
            <a:stCxn id="106" idx="2"/>
          </p:cNvCxnSpPr>
          <p:nvPr/>
        </p:nvCxnSpPr>
        <p:spPr>
          <a:xfrm>
            <a:off x="7596336" y="5013176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6" name="แผนผังลำดับงาน: ผสาน 105"/>
          <p:cNvSpPr/>
          <p:nvPr/>
        </p:nvSpPr>
        <p:spPr>
          <a:xfrm>
            <a:off x="7524328" y="4365104"/>
            <a:ext cx="144016" cy="648072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8" name="แผนผังลำดับงาน: ผสาน 107"/>
          <p:cNvSpPr/>
          <p:nvPr/>
        </p:nvSpPr>
        <p:spPr>
          <a:xfrm>
            <a:off x="6516216" y="3501008"/>
            <a:ext cx="144016" cy="432048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365446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/>
              <a:pPr/>
              <a:t>37</a:t>
            </a:fld>
            <a:endParaRPr lang="th-TH"/>
          </a:p>
        </p:txBody>
      </p:sp>
      <p:grpSp>
        <p:nvGrpSpPr>
          <p:cNvPr id="5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52736"/>
            <a:ext cx="8396585" cy="474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0406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/>
              <a:pPr/>
              <a:t>38</a:t>
            </a:fld>
            <a:endParaRPr lang="th-TH"/>
          </a:p>
        </p:txBody>
      </p:sp>
      <p:grpSp>
        <p:nvGrpSpPr>
          <p:cNvPr id="5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8218888" cy="4868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6885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/>
              <a:pPr/>
              <a:t>39</a:t>
            </a:fld>
            <a:endParaRPr lang="th-TH"/>
          </a:p>
        </p:txBody>
      </p:sp>
      <p:grpSp>
        <p:nvGrpSpPr>
          <p:cNvPr id="5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3528" y="1484784"/>
            <a:ext cx="8460432" cy="4137032"/>
            <a:chOff x="323528" y="1484784"/>
            <a:chExt cx="8460432" cy="413703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484784"/>
              <a:ext cx="8460432" cy="172914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3141916"/>
              <a:ext cx="8460432" cy="2479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8654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38" y="357189"/>
            <a:ext cx="7815262" cy="767556"/>
          </a:xfrm>
          <a:solidFill>
            <a:srgbClr val="CCFFFF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8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</a:t>
            </a:r>
            <a:endParaRPr lang="th-TH" sz="48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673744" y="1268760"/>
            <a:ext cx="7858696" cy="5143500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l" eaLnBrk="1" hangingPunct="1">
              <a:defRPr/>
            </a:pPr>
            <a:r>
              <a:rPr lang="th-TH" alt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    </a:t>
            </a:r>
            <a:r>
              <a:rPr lang="th-TH" alt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การลงนามในสัญญา</a:t>
            </a:r>
          </a:p>
          <a:p>
            <a:pPr marL="447675" indent="266700" algn="l" eaLnBrk="1" hangingPunct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เป็นอำนาจของหัวหน้าหน่วยงานของรัฐ </a:t>
            </a:r>
          </a:p>
          <a:p>
            <a:pPr marL="447675" algn="l" eaLnBrk="1" hangingPunct="1">
              <a:spcBef>
                <a:spcPts val="0"/>
              </a:spcBef>
              <a:buFont typeface="Courier New" pitchFamily="49" charset="0"/>
              <a:buChar char="o"/>
              <a:defRPr/>
            </a:pPr>
            <a:r>
              <a:rPr lang="th-TH" alt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จะกระทำได้ต่อเมื่อล่วงพ้นระยะเวลาอุทธรณ์และไม่มีผู้อุทธรณ์ตาม ม.117 หรือในกรณีที่มีการอุทธรณ์แต่คณะกรรมการพิจารณาอุทธรณ์ให้ดำเนินการต่อไปได้</a:t>
            </a:r>
          </a:p>
          <a:p>
            <a:pPr algn="l" eaLnBrk="1" hangingPunct="1">
              <a:spcBef>
                <a:spcPts val="0"/>
              </a:spcBef>
              <a:defRPr/>
            </a:pPr>
            <a:r>
              <a:rPr lang="th-TH" altLang="th-TH" sz="3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</a:t>
            </a:r>
            <a:r>
              <a:rPr lang="th-TH" altLang="th-TH" sz="30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เว้นแต่ </a:t>
            </a:r>
            <a:r>
              <a:rPr lang="th-TH" altLang="th-TH" sz="30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การจัดซื้อจัดจ้างที่มีความจำเป็นเร่งด่วนตาม ม.56(1)(ค) หรือวิธีเฉพาะเจาะจง หรือกรณีที่มีวงเงินเล็กน้อยตามที่กำหนดในกฎกระทรวงที่ออกตาม ม.96 วรรคสอง 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endParaRPr lang="th-TH" altLang="th-TH" b="1" dirty="0">
              <a:solidFill>
                <a:srgbClr val="008000"/>
              </a:solidFill>
              <a:latin typeface="EucrosiaUPC" pitchFamily="18" charset="-34"/>
              <a:cs typeface="EucrosiaUPC" pitchFamily="18" charset="-34"/>
            </a:endParaRPr>
          </a:p>
          <a:p>
            <a:pPr algn="l" eaLnBrk="1" hangingPunct="1">
              <a:defRPr/>
            </a:pPr>
            <a:endParaRPr lang="th-TH" altLang="th-TH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5" name="Picture 4" descr="transparency4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3568" y="5013176"/>
            <a:ext cx="4824536" cy="1656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5148064" y="5229200"/>
            <a:ext cx="388843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พ.ร.บ. มาตรา 66 วรรคสอง</a:t>
            </a:r>
          </a:p>
        </p:txBody>
      </p:sp>
      <p:sp>
        <p:nvSpPr>
          <p:cNvPr id="9" name="Rectangle 8"/>
          <p:cNvSpPr/>
          <p:nvPr/>
        </p:nvSpPr>
        <p:spPr>
          <a:xfrm>
            <a:off x="5220072" y="5805264"/>
            <a:ext cx="345638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3200" b="1" dirty="0">
                <a:solidFill>
                  <a:srgbClr val="0000FF"/>
                </a:solidFill>
                <a:effectLst>
                  <a:reflection blurRad="6350" stA="60000" endA="900" endPos="580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 ระเบียบฯ ข้อ 161</a:t>
            </a:r>
          </a:p>
        </p:txBody>
      </p:sp>
      <p:pic>
        <p:nvPicPr>
          <p:cNvPr id="10" name="Picture 9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268760"/>
            <a:ext cx="504056" cy="504056"/>
          </a:xfrm>
          <a:prstGeom prst="rect">
            <a:avLst/>
          </a:prstGeom>
        </p:spPr>
      </p:pic>
      <p:pic>
        <p:nvPicPr>
          <p:cNvPr id="12" name="Picture 11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3645024"/>
            <a:ext cx="504056" cy="50405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/>
              <a:pPr/>
              <a:t>40</a:t>
            </a:fld>
            <a:endParaRPr lang="th-TH"/>
          </a:p>
        </p:txBody>
      </p:sp>
      <p:grpSp>
        <p:nvGrpSpPr>
          <p:cNvPr id="5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49424" y="1035108"/>
            <a:ext cx="8382408" cy="4770156"/>
            <a:chOff x="449424" y="1035108"/>
            <a:chExt cx="8382408" cy="47701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424" y="1035108"/>
              <a:ext cx="8371048" cy="131377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152" y="2566928"/>
              <a:ext cx="8352320" cy="136612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512" y="4221088"/>
              <a:ext cx="8352320" cy="65814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5145512"/>
              <a:ext cx="8352320" cy="65975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6169493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49ABB-FA80-4A8E-BAA5-0838C9C82E89}" type="slidenum">
              <a:rPr lang="en-US" smtClean="0"/>
              <a:pPr/>
              <a:t>41</a:t>
            </a:fld>
            <a:endParaRPr lang="th-TH"/>
          </a:p>
        </p:txBody>
      </p:sp>
      <p:grpSp>
        <p:nvGrpSpPr>
          <p:cNvPr id="5" name="Group 1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2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2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2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1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1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39552" y="917803"/>
            <a:ext cx="8280920" cy="5244718"/>
            <a:chOff x="539552" y="917803"/>
            <a:chExt cx="8280920" cy="524471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917803"/>
              <a:ext cx="8274328" cy="135906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144" y="2467306"/>
              <a:ext cx="8274328" cy="132173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6144" y="3989350"/>
              <a:ext cx="8274328" cy="735794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4941168"/>
              <a:ext cx="8274328" cy="1221353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126184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395536" y="980728"/>
            <a:ext cx="8568952" cy="266429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ให้หน่วยงานของรัฐคืนหลักประกันตามหลักเกณฑ์ดังนี้</a:t>
            </a:r>
          </a:p>
          <a:p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</a:t>
            </a:r>
            <a:r>
              <a:rPr lang="en-US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หลักประกันการเสนอราคา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ให้คืนให้แก่ผู้ยื่นข้อเสนอ หรือผู้ค้ำประกันภายใน 15 วัน นับถัดจากวันที่หัวหน้าหน่วยงานของรัฐได้พิจารณาเห็นชอบรายงานผลคัดเลือกผู้ชนะการซื้อหรือจ้างเรียบร้อยแล้ว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i="1" dirty="0">
                <a:solidFill>
                  <a:srgbClr val="C00000"/>
                </a:solidFill>
                <a:latin typeface="EucrosiaUPC" pitchFamily="18" charset="-34"/>
                <a:cs typeface="EucrosiaUPC" pitchFamily="18" charset="-34"/>
              </a:rPr>
              <a:t>เว้นแต่ ผู้ยื่นข้อเสนอรายที่คัดเลือกไว้ซึ่งเสนอราคาต่ำสุดไม่เกิน 3 ราย ให้คืนได้ต่อเมื่อ ได้ทำสัญญาหรือข้อตกลง หรือผู้ยื่นข้อเสนอได้พ้นจากข้อผูกพันแล้ว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115616" y="260648"/>
            <a:ext cx="7848872" cy="720080"/>
          </a:xfrm>
          <a:prstGeom prst="rect">
            <a:avLst/>
          </a:prstGeom>
          <a:solidFill>
            <a:srgbClr val="FFFF99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การคืนหลักประกันให้แก่ผู้ยื่นข้อเสนอ คู่สัญญา หรือผู้ค้ำประกัน</a:t>
            </a:r>
            <a:r>
              <a:rPr lang="th-TH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42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395536" y="188640"/>
            <a:ext cx="1080120" cy="1008112"/>
          </a:xfrm>
          <a:prstGeom prst="wedgeEllipseCallout">
            <a:avLst>
              <a:gd name="adj1" fmla="val 69692"/>
              <a:gd name="adj2" fmla="val -588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170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539552" y="3933056"/>
            <a:ext cx="8352928" cy="2308324"/>
          </a:xfrm>
          <a:prstGeom prst="rect">
            <a:avLst/>
          </a:prstGeom>
          <a:ln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</a:t>
            </a:r>
            <a:r>
              <a:rPr lang="en-US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  <a:sym typeface="Wingdings 2"/>
              </a:rPr>
              <a:t> </a:t>
            </a:r>
            <a:r>
              <a:rPr lang="th-TH" sz="2400" b="1" u="sng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หลักประกันสัญญา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ให้คืนให้แก่คู่สัญญา หรือผู้ค้ำประกันโดยเร็ว และอย่างช้า</a:t>
            </a:r>
          </a:p>
          <a:p>
            <a:pPr marL="447675"/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ต้องไม่เกิน 15 วัน นับถัดจากวันที่คู่สัญญาพ้นจากข้อผูกพันตามสัญญาแล้ว</a:t>
            </a:r>
          </a:p>
          <a:p>
            <a:pPr marL="447675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การจัดซื้อจัดจ้างที่ไม่ต้องมีการประกันเพื่อความชำรุดบกพร่องให้คืนหลักประกันให้แก่ คู่สัญญาหรือผู้ค้ำประกันตามอัตราส่วนของพัสดุซึ่งหน่วยงานของรัฐได้รับมอบไว้แล้ว    แต่ทั้งนี้จะต้องระบุไว้เป็น เงื่อนไขในเอกสารเชิญชวนและในสัญญาด้วย</a:t>
            </a:r>
          </a:p>
        </p:txBody>
      </p:sp>
      <p:pic>
        <p:nvPicPr>
          <p:cNvPr id="7" name="Picture 6" descr="งบก้อนแรก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570893">
            <a:off x="6542532" y="3311530"/>
            <a:ext cx="1808138" cy="12094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90904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รับส่งเอกสารด่วน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453" y="1758504"/>
            <a:ext cx="4000499" cy="1814512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3347864" y="1628800"/>
            <a:ext cx="936104" cy="7920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827584" y="3501008"/>
            <a:ext cx="6552728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พร้อมกับแจ้งให้ธนาคาร บริษัท เงินทุนหรือบริษัทเงินทุนหลักทรัพย์ ผู้ค้ำประกันทราบด้วย</a:t>
            </a:r>
            <a:endParaRPr lang="th-TH" dirty="0">
              <a:solidFill>
                <a:srgbClr val="FF66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251520" y="404664"/>
            <a:ext cx="8676456" cy="122413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การคืนหนังสือค้ำประกัน</a:t>
            </a:r>
          </a:p>
          <a:p>
            <a:pPr algn="ctr"/>
            <a:r>
              <a:rPr lang="th-TH" sz="32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กรณีที่ผู้ยื่นข้อเสนอหรือคู่สัญญาไม่มารับหลักประกันภายในกำหนดเวลา</a:t>
            </a: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195736" y="2060848"/>
            <a:ext cx="6552728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ให้รีบส่งต้นฉบับหนังสือค้ำประกันให้แก่ผู้ยื่นข้อเสนอหรือคู่สัญญา โดยทางไปรษณีย์ลงทะเบียนโดยเร็ว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771800" y="4869160"/>
            <a:ext cx="5832648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สำหรับหนังสือค้ำประกันอิเล็กทรอนิกส์ของธนาคาร    ให้คืนแก่ธนาคารผู้ออกหนังสือค้ำประกันอิเล็กทรอนิกส์ ผ่านทางระบบจัดซื้อจัดจ้างภาครัฐด้วยอิเล็กทรอนิกส์ 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1" name="ตัวแทนหมายเลขภาพนิ่ง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43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5496" y="1772816"/>
            <a:ext cx="720080" cy="5760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6" name="Picture 15" descr="แจ้ง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020272" y="3429000"/>
            <a:ext cx="1728192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ทำคอม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11560" y="4902628"/>
            <a:ext cx="2160240" cy="13346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คำบรรยายภาพแบบวงรี 3"/>
          <p:cNvSpPr/>
          <p:nvPr/>
        </p:nvSpPr>
        <p:spPr>
          <a:xfrm>
            <a:off x="7308304" y="116632"/>
            <a:ext cx="1080120" cy="1008112"/>
          </a:xfrm>
          <a:prstGeom prst="wedgeEllipseCallout">
            <a:avLst>
              <a:gd name="adj1" fmla="val -73044"/>
              <a:gd name="adj2" fmla="val 14152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170 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2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4" name="Straight Connector 2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6" name="Rectangle 2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3" name="Straight Connector 2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53366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เงินเพิ่ม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196752"/>
            <a:ext cx="3417168" cy="3041279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2699792" y="3140968"/>
            <a:ext cx="6192688" cy="2592288"/>
          </a:xfrm>
          <a:prstGeom prst="rect">
            <a:avLst/>
          </a:prstGeom>
          <a:ln w="31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9525">
              <a:buFont typeface="Courier New" pitchFamily="49" charset="0"/>
              <a:buChar char="o"/>
            </a:pP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ถ้าหลักประกันสัญญาที่คู่สัญญานำมามอบไว้เพื่อเป็นหลักประกันการปฏิบัติตามสัญญาลดลง หรือเสื่อมค่าลง หรือมีอายุไม่ครอบคลุมถึงความรับผิดของคู่สัญญาตลอดอายุสัญญา ไม่ว่าด้วยเหตุใดๆ ก็ตาม</a:t>
            </a:r>
          </a:p>
          <a:p>
            <a:pPr marL="457200" indent="-9525">
              <a:buFont typeface="Courier New" pitchFamily="49" charset="0"/>
              <a:buChar char="o"/>
            </a:pPr>
            <a:r>
              <a:rPr lang="th-TH" sz="23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รวมถึงส่งมอบงานล่าช้าเป็นเหตุให้ระยะเวลาแล้วเสร็จหรือวันครบกำหนดความรับผิดในความชำรุดบกพร่องตามสัญญาเปลี่ยนแปลงไป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1475656" y="332656"/>
            <a:ext cx="7344816" cy="864096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กรณีมีเหตุที่ทำให้หลักประกันสัญญาเปลี่ยนแปลงไป</a:t>
            </a:r>
            <a:endParaRPr lang="th-TH" sz="36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>
                <a:latin typeface="EucrosiaUPC" pitchFamily="18" charset="-34"/>
                <a:cs typeface="EucrosiaUPC" pitchFamily="18" charset="-34"/>
              </a:rPr>
              <a:pPr/>
              <a:t>44</a:t>
            </a:fld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1484784"/>
            <a:ext cx="66967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กรณีแก้ไขสัญญาและมีผลทำให้วงเงินตามสัญญาเปลี่ยนแปลงไปจากเดิม โดยมีวงเงินเพิ่มขึ้น 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EucrosiaUPC" pitchFamily="18" charset="-34"/>
              <a:cs typeface="EucrosiaUPC" pitchFamily="18" charset="-34"/>
            </a:endParaRP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ให้คู่สัญญานำหลักประกันสัญญามาวางเท่ากับวงเงิน หลักประกันสัญญาที่ได้เพิ่มขึ้น </a:t>
            </a:r>
          </a:p>
        </p:txBody>
      </p:sp>
      <p:sp>
        <p:nvSpPr>
          <p:cNvPr id="9" name="สี่เหลี่ยมผืนผ้า 1"/>
          <p:cNvSpPr/>
          <p:nvPr/>
        </p:nvSpPr>
        <p:spPr>
          <a:xfrm>
            <a:off x="251520" y="5589240"/>
            <a:ext cx="8640960" cy="872480"/>
          </a:xfrm>
          <a:prstGeom prst="rect">
            <a:avLst/>
          </a:prstGeom>
          <a:ln w="63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268288">
              <a:buFont typeface="Courier New" pitchFamily="49" charset="0"/>
              <a:buChar char="o"/>
            </a:pPr>
            <a:r>
              <a:rPr lang="th-TH" sz="24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ต้องหาหลักประกันใหม่หรือหลักประกันเพิ่มเติมให้มีจำนวนครบถ้วนตามมูลค่าที่กำหนดในสัญญามามอบให้ภายในระยะเวลาที่หน่วยงานของรัฐกำหนด </a:t>
            </a:r>
          </a:p>
        </p:txBody>
      </p:sp>
      <p:pic>
        <p:nvPicPr>
          <p:cNvPr id="10" name="Picture 9" descr="เงินล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19" y="3429000"/>
            <a:ext cx="2880321" cy="2160240"/>
          </a:xfrm>
          <a:prstGeom prst="rect">
            <a:avLst/>
          </a:prstGeom>
        </p:spPr>
      </p:pic>
      <p:sp>
        <p:nvSpPr>
          <p:cNvPr id="11" name="คำบรรยายภาพแบบวงรี 3"/>
          <p:cNvSpPr/>
          <p:nvPr/>
        </p:nvSpPr>
        <p:spPr>
          <a:xfrm>
            <a:off x="251520" y="404664"/>
            <a:ext cx="1152128" cy="1152128"/>
          </a:xfrm>
          <a:prstGeom prst="wedgeEllipseCallout">
            <a:avLst>
              <a:gd name="adj1" fmla="val 71599"/>
              <a:gd name="adj2" fmla="val -865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171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5167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45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805193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หลักประกันการรับเงินล่วงหน้า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4" name="คำบรรยายภาพแบบวงรี 3"/>
          <p:cNvSpPr/>
          <p:nvPr/>
        </p:nvSpPr>
        <p:spPr>
          <a:xfrm>
            <a:off x="7164288" y="476672"/>
            <a:ext cx="1368152" cy="1296144"/>
          </a:xfrm>
          <a:prstGeom prst="wedgeEllipseCallout">
            <a:avLst>
              <a:gd name="adj1" fmla="val -76982"/>
              <a:gd name="adj2" fmla="val -28037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172 </a:t>
            </a:r>
          </a:p>
        </p:txBody>
      </p:sp>
      <p:sp>
        <p:nvSpPr>
          <p:cNvPr id="5" name="Rectangle 4"/>
          <p:cNvSpPr/>
          <p:nvPr/>
        </p:nvSpPr>
        <p:spPr>
          <a:xfrm>
            <a:off x="1331640" y="1268760"/>
            <a:ext cx="69127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32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หลักประกันการรับเงินล่วงหน้า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ตามข้อ 91 วรรคสอง (การจ่ายค่าพัสดุล่วงหน้า)</a:t>
            </a:r>
          </a:p>
          <a:p>
            <a:pPr marL="266700">
              <a:buFont typeface="Courier New" pitchFamily="49" charset="0"/>
              <a:buChar char="o"/>
            </a:pPr>
            <a:r>
              <a:rPr lang="th-TH" b="1" dirty="0">
                <a:latin typeface="EucrosiaUPC" pitchFamily="18" charset="-34"/>
                <a:cs typeface="EucrosiaUPC" pitchFamily="18" charset="-34"/>
              </a:rPr>
              <a:t> ตามข้อ 130 วรรคหนึ่ง (การจ่ายค่าจ้างที่ปรึกษาล่วงหน้า)</a:t>
            </a:r>
            <a:endParaRPr lang="th-TH" dirty="0"/>
          </a:p>
        </p:txBody>
      </p:sp>
      <p:pic>
        <p:nvPicPr>
          <p:cNvPr id="6" name="Picture 5" descr="ปักหมุด.jpg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089596"/>
            <a:ext cx="648072" cy="64807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131840" y="2852936"/>
            <a:ext cx="5670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เมื่อหน่วยงานของรัฐได้หักเงินที่จะจ่ายแต่ละครั้ง</a:t>
            </a:r>
          </a:p>
          <a:p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ที่จะใช้คืนเงินล่วงหน้าที่คู่สัญญาได้รับไปเป็นจำนวนเท่าใดแล้ว หรือ</a:t>
            </a:r>
          </a:p>
          <a:p>
            <a:pPr>
              <a:buFont typeface="Wingdings" pitchFamily="2" charset="2"/>
              <a:buChar char="Ø"/>
            </a:pPr>
            <a:r>
              <a:rPr lang="th-TH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นำหลักประกันมาวางเท่ากับมูลค่าของเงินที่ต้องหัก</a:t>
            </a:r>
            <a:endParaRPr lang="th-TH" dirty="0">
              <a:solidFill>
                <a:srgbClr val="008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8" name="Picture 7" descr="หักคืน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852936"/>
            <a:ext cx="2505075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835696" y="3861048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>
                <a:solidFill>
                  <a:schemeClr val="tx1"/>
                </a:solidFill>
              </a:rPr>
              <a:t>ล่วงหน้า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35696" y="3284984"/>
            <a:ext cx="432048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000"/>
              </a:lnSpc>
            </a:pPr>
            <a:r>
              <a:rPr lang="th-TH" sz="1200" b="1" dirty="0">
                <a:solidFill>
                  <a:schemeClr val="tx1"/>
                </a:solidFill>
              </a:rPr>
              <a:t>หักคืน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5536" y="5067181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lvl="2" indent="384175"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คู่สัญญาสามารถขอคืนหลักประกันการรับเงินล่วงหน้าแต่บางส่วนได้ </a:t>
            </a:r>
          </a:p>
          <a:p>
            <a:pPr marL="530225" lvl="2" indent="384175"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แต่ทั้งนี้ จะต้องระบุไว้เป็นเงื่อนไขในเอกสารเชิญชวนและในสัญญาด้วย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46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822681"/>
            <a:ext cx="5976664" cy="534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139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47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1268760"/>
            <a:ext cx="7704857" cy="431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59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48</a:t>
            </a:fld>
            <a:endParaRPr lang="th-TH"/>
          </a:p>
        </p:txBody>
      </p:sp>
      <p:grpSp>
        <p:nvGrpSpPr>
          <p:cNvPr id="3" name="Group 2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2776"/>
            <a:ext cx="7416824" cy="437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226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49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475655" y="693548"/>
            <a:ext cx="6336705" cy="5635664"/>
            <a:chOff x="1475655" y="693548"/>
            <a:chExt cx="6336705" cy="5635664"/>
          </a:xfrm>
        </p:grpSpPr>
        <p:grpSp>
          <p:nvGrpSpPr>
            <p:cNvPr id="14" name="Group 13"/>
            <p:cNvGrpSpPr/>
            <p:nvPr/>
          </p:nvGrpSpPr>
          <p:grpSpPr>
            <a:xfrm>
              <a:off x="1475655" y="1293311"/>
              <a:ext cx="6336705" cy="5035901"/>
              <a:chOff x="971600" y="1572092"/>
              <a:chExt cx="7210507" cy="5745340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572092"/>
                <a:ext cx="7210507" cy="320735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7677" y="4712968"/>
                <a:ext cx="7194430" cy="2604464"/>
              </a:xfrm>
              <a:prstGeom prst="rect">
                <a:avLst/>
              </a:prstGeom>
            </p:spPr>
          </p:pic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693548"/>
              <a:ext cx="1296144" cy="5752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4388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</a:t>
            </a:fld>
            <a:endParaRPr lang="th-TH"/>
          </a:p>
        </p:txBody>
      </p:sp>
      <p:pic>
        <p:nvPicPr>
          <p:cNvPr id="5" name="Picture 4" descr="อุธ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59" y="1655333"/>
            <a:ext cx="8160965" cy="3654854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755576" y="620688"/>
            <a:ext cx="7488832" cy="720080"/>
            <a:chOff x="944670" y="1"/>
            <a:chExt cx="1359595" cy="626645"/>
          </a:xfrm>
        </p:grpSpPr>
        <p:sp>
          <p:nvSpPr>
            <p:cNvPr id="7" name="Rectangle 6"/>
            <p:cNvSpPr/>
            <p:nvPr/>
          </p:nvSpPr>
          <p:spPr>
            <a:xfrm>
              <a:off x="944670" y="1"/>
              <a:ext cx="1359595" cy="62664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944670" y="1"/>
              <a:ext cx="1359595" cy="6266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b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Courier New" pitchFamily="49" charset="0"/>
                <a:buChar char="o"/>
              </a:pPr>
              <a:r>
                <a:rPr lang="th-TH" sz="3600" b="1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 ข้อยกเว้นให้ลงนามในสัญญาได้ โดยไม่ต้องรอ</a:t>
              </a:r>
              <a:r>
                <a:rPr lang="th-TH" sz="3600" b="1" i="0" kern="1200" dirty="0">
                  <a:solidFill>
                    <a:srgbClr val="0000FF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</a:effectLst>
                  <a:latin typeface="EucrosiaUPC" pitchFamily="18" charset="-34"/>
                  <a:cs typeface="EucrosiaUPC" pitchFamily="18" charset="-34"/>
                </a:rPr>
                <a:t>อุทธรณ์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50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115616" y="692696"/>
            <a:ext cx="7055401" cy="5616624"/>
            <a:chOff x="1115616" y="692696"/>
            <a:chExt cx="7055401" cy="5616624"/>
          </a:xfrm>
        </p:grpSpPr>
        <p:grpSp>
          <p:nvGrpSpPr>
            <p:cNvPr id="13" name="Group 12"/>
            <p:cNvGrpSpPr/>
            <p:nvPr/>
          </p:nvGrpSpPr>
          <p:grpSpPr>
            <a:xfrm>
              <a:off x="1115616" y="1272704"/>
              <a:ext cx="7055401" cy="5036616"/>
              <a:chOff x="1250399" y="1416720"/>
              <a:chExt cx="7055401" cy="5036616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0399" y="1416720"/>
                <a:ext cx="7055401" cy="1580232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0399" y="3003534"/>
                <a:ext cx="7055401" cy="3449802"/>
              </a:xfrm>
              <a:prstGeom prst="rect">
                <a:avLst/>
              </a:prstGeom>
            </p:spPr>
          </p:pic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903" y="692696"/>
              <a:ext cx="1872209" cy="590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64239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51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3528" y="823239"/>
            <a:ext cx="8208912" cy="4838009"/>
            <a:chOff x="323528" y="823239"/>
            <a:chExt cx="8208912" cy="483800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1920" y="823239"/>
              <a:ext cx="1683932" cy="661545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562726"/>
              <a:ext cx="7689383" cy="35225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131001"/>
              <a:ext cx="7920880" cy="3530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0686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52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75" y="1268760"/>
            <a:ext cx="8155025" cy="364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185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53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51520" y="1044060"/>
            <a:ext cx="8424936" cy="4545180"/>
            <a:chOff x="251520" y="1044060"/>
            <a:chExt cx="8424936" cy="454518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2060848"/>
              <a:ext cx="8180326" cy="422022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551" y="2514505"/>
              <a:ext cx="8207905" cy="307473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3768" y="1044060"/>
              <a:ext cx="4320480" cy="728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10648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54</a:t>
            </a:fld>
            <a:endParaRPr lang="th-TH"/>
          </a:p>
        </p:txBody>
      </p:sp>
      <p:grpSp>
        <p:nvGrpSpPr>
          <p:cNvPr id="3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7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8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6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4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95536" y="980728"/>
            <a:ext cx="8136904" cy="4488740"/>
            <a:chOff x="395536" y="818913"/>
            <a:chExt cx="8136904" cy="448874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2458" y="818913"/>
              <a:ext cx="1835646" cy="66587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700808"/>
              <a:ext cx="7798846" cy="39212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2182699"/>
              <a:ext cx="7824988" cy="914948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880" y="3059494"/>
              <a:ext cx="7807560" cy="22481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8421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หนังสือค้ำ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00599">
            <a:off x="515289" y="3255227"/>
            <a:ext cx="1851515" cy="295249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55</a:t>
            </a:fld>
            <a:endParaRPr lang="th-TH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23528" y="194915"/>
            <a:ext cx="8496944" cy="641797"/>
          </a:xfrm>
          <a:prstGeom prst="rect">
            <a:avLst/>
          </a:prstGeom>
          <a:solidFill>
            <a:srgbClr val="CCFFFF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alt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หลักประกันผลงานในการจ้างก่อสร้าง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EucrosiaUPC" pitchFamily="18" charset="-34"/>
              <a:ea typeface="+mn-ea"/>
              <a:cs typeface="EucrosiaUPC" pitchFamily="18" charset="-3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1340768"/>
            <a:ext cx="51125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ในการจ้างงานก่อสร้างที่หน่วยงานของรัฐกำหนดแบ่งการชำระเงินค่าจ้างออกเป็นงวด และ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b="1" u="sng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มีความประสงค์</a:t>
            </a: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ให้มีการหักเงินประกันผลงานในแต่ละงวด</a:t>
            </a:r>
            <a:endParaRPr lang="th-TH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6" name="Picture 5" descr="ก่อสร้าง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124744"/>
            <a:ext cx="2592288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angle 6"/>
          <p:cNvSpPr/>
          <p:nvPr/>
        </p:nvSpPr>
        <p:spPr>
          <a:xfrm>
            <a:off x="2483768" y="3406348"/>
            <a:ext cx="6192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ให้กำหนดการหักเงินตามอัตราที่หน่วยงานของรัฐกำหนดของเงินที่ต้องจ่ายในงวดนั้นเพื่อเป็นหลักประกัน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ในกรณีที่เงินประกันผลงานถูกหักไว้แล้วเป็นจำนวนไม่ต่ำกว่าอัตราที่หน่วยงานของรัฐกำหนด</a:t>
            </a:r>
          </a:p>
          <a:p>
            <a:pPr>
              <a:buFont typeface="Wingdings" pitchFamily="2" charset="2"/>
              <a:buChar char="Ø"/>
            </a:pPr>
            <a:r>
              <a:rPr lang="th-TH" sz="2400" b="1" dirty="0">
                <a:solidFill>
                  <a:srgbClr val="80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sz="2400" b="1" dirty="0">
                <a:latin typeface="EucrosiaUPC" pitchFamily="18" charset="-34"/>
                <a:cs typeface="EucrosiaUPC" pitchFamily="18" charset="-34"/>
              </a:rPr>
              <a:t>คู่สัญญามีสิทธิที่จะขอเงินประกันผลงานคืน โดยคู่สัญญาจะต้องนำหนังสือ ค้ำประกันของธนาคาร หรือหนังสือค้ำประกันอิเล็กทรอนิกส์ของธนาคารภายในประเทศมาค้ำประกันแทนการหักเงิน โดยมีอายุการค้ำประกันตามที่ผู้ว่าจ้างจะกำหนดได้</a:t>
            </a:r>
            <a:endParaRPr lang="th-TH" sz="2400" dirty="0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9" name="คำบรรยายภาพแบบวงรี 3"/>
          <p:cNvSpPr/>
          <p:nvPr/>
        </p:nvSpPr>
        <p:spPr>
          <a:xfrm>
            <a:off x="611560" y="260648"/>
            <a:ext cx="1152128" cy="1152128"/>
          </a:xfrm>
          <a:prstGeom prst="wedgeEllipseCallout">
            <a:avLst>
              <a:gd name="adj1" fmla="val 71599"/>
              <a:gd name="adj2" fmla="val -2250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173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46.JPG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5400000">
            <a:off x="5051123" y="285581"/>
            <a:ext cx="3056180" cy="40144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4581128"/>
            <a:ext cx="7772400" cy="865806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Courier New" pitchFamily="49" charset="0"/>
              <a:buChar char="o"/>
              <a:defRPr/>
            </a:pPr>
            <a:r>
              <a:rPr lang="th-TH" sz="4000" b="1" dirty="0">
                <a:solidFill>
                  <a:srgbClr val="0000FF"/>
                </a:solidFill>
                <a:effectLst/>
                <a:latin typeface="EucrosiaUPC" pitchFamily="18" charset="-34"/>
                <a:cs typeface="EucrosiaUPC" pitchFamily="18" charset="-34"/>
              </a:rPr>
              <a:t> พ.ร.บ. หมวด 10 มาตรา 100-105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1009005" y="1124744"/>
            <a:ext cx="323999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การบริหารสัญญา</a:t>
            </a:r>
          </a:p>
          <a:p>
            <a:pPr algn="ctr"/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และ</a:t>
            </a:r>
          </a:p>
          <a:p>
            <a:pPr algn="ctr"/>
            <a:r>
              <a:rPr lang="th-TH" sz="48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การตรวจรับพัสดุ</a:t>
            </a:r>
            <a:endParaRPr lang="th-TH" sz="4800" dirty="0">
              <a:solidFill>
                <a:srgbClr val="FF0000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57252" y="5214950"/>
            <a:ext cx="7772400" cy="857256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ระเบียบฯ หมวด 6 ข้อ 175-189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7" name="Rounded Rectangle 6"/>
          <p:cNvSpPr/>
          <p:nvPr/>
        </p:nvSpPr>
        <p:spPr>
          <a:xfrm>
            <a:off x="571472" y="620689"/>
            <a:ext cx="8249000" cy="331236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6096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ความหมายของ “การบริหารสัญญา”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89120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ความหมายตามกฎหมายว่าด้วยการจัดซื้อจัดจ้างและการบริหารพัสดุภาครัฐ ?</a:t>
            </a:r>
          </a:p>
          <a:p>
            <a:r>
              <a:rPr lang="th-TH" sz="32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การบริหารสัญญา หมายถึง การดำเนินการตามสิทธิหรือหน้าที่      ที่กำหนดไว้ในสัญญาหรือข้อตกลงเป็นหนังสือ รวมทั้งการดำเนินการตามบทบัญญัติแห่งกฎหมายว่าด้วยการจัดซื้อจัดจ้างและการบริหารพัสดุภาครัฐ ในฐานะที่หน่วยงานของรัฐเป็นผู้ซื้อหรือผู้ว่าจ้าง เพื่อให้บรรลุตามวัตถุประสงค์ของสัญญาหรือข้อตกลงเป็นหนังสือที่คู่สัญญาได้ทำไว้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7F3D85E7-25CD-47EF-B19D-98B9F94D8257}" type="slidenum">
              <a:rPr lang="th-TH" smtClean="0">
                <a:latin typeface="EucrosiaUPC" panose="02020603050405020304" pitchFamily="18" charset="-34"/>
                <a:cs typeface="EucrosiaUPC" panose="02020603050405020304" pitchFamily="18" charset="-34"/>
              </a:rPr>
              <a:pPr algn="ctr"/>
              <a:t>57</a:t>
            </a:fld>
            <a:endParaRPr lang="th-TH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Natchanon</a:t>
                  </a:r>
                  <a:r>
                    <a:rPr lang="en-US" sz="2000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  </a:t>
                  </a:r>
                  <a:r>
                    <a:rPr lang="en-US" sz="2000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Siriphongsurapa</a:t>
                  </a:r>
                  <a:endParaRPr lang="th-TH" sz="2000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EucrosiaUPC" panose="02020603050405020304" pitchFamily="18" charset="-34"/>
                    <a:cs typeface="EucrosiaUPC" panose="02020603050405020304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EucrosiaUPC" panose="02020603050405020304" pitchFamily="18" charset="-34"/>
                      <a:cs typeface="EucrosiaUPC" panose="02020603050405020304" pitchFamily="18" charset="-34"/>
                    </a:rPr>
                    <a:t> C    O P Y R I G H T</a:t>
                  </a:r>
                  <a:endParaRPr lang="th-TH" sz="2000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EucrosiaUPC" panose="02020603050405020304" pitchFamily="18" charset="-34"/>
                    <a:cs typeface="EucrosiaUPC" panose="02020603050405020304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EucrosiaUPC" panose="02020603050405020304" pitchFamily="18" charset="-34"/>
                  <a:cs typeface="EucrosiaUPC" panose="02020603050405020304" pitchFamily="18" charset="-34"/>
                </a:rPr>
                <a:t>C</a:t>
              </a:r>
              <a:endParaRPr lang="th-TH" sz="2000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EucrosiaUPC" panose="02020603050405020304" pitchFamily="18" charset="-34"/>
                <a:cs typeface="EucrosiaUPC" panose="02020603050405020304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0125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7102903_Strateg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5305772" cy="35371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24049"/>
            <a:ext cx="8496944" cy="928687"/>
          </a:xfrm>
          <a:solidFill>
            <a:srgbClr val="CCFFFF"/>
          </a:solidFill>
          <a:ln>
            <a:solidFill>
              <a:srgbClr val="008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40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ผู้มีหน้าที่ในการบริหารสัญญา</a:t>
            </a:r>
            <a:endParaRPr lang="th-TH" sz="40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848872" cy="244633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การดำเนินการตามสัญญา ให้ผู้มีอำนาจแต่งตั้ง </a:t>
            </a:r>
            <a:b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คณะกรรมการตรวจรับพัสดุ </a:t>
            </a:r>
            <a:r>
              <a:rPr lang="th-TH" alt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      </a:t>
            </a:r>
            <a:r>
              <a:rPr lang="th-TH" alt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รับผิดชอบในการบริหาร</a:t>
            </a:r>
            <a:r>
              <a:rPr lang="th-TH" alt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                                          </a:t>
            </a:r>
            <a:r>
              <a:rPr lang="th-TH" altLang="th-TH" b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สัญญา</a:t>
            </a:r>
            <a:r>
              <a:rPr lang="th-TH" alt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และการตรวจรับพัสดุ</a:t>
            </a:r>
          </a:p>
          <a:p>
            <a:pPr algn="l" eaLnBrk="1" hangingPunct="1">
              <a:defRPr/>
            </a:pPr>
            <a:r>
              <a:rPr lang="th-TH" altLang="th-TH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      </a:t>
            </a:r>
            <a:r>
              <a:rPr lang="th-TH" altLang="th-TH" sz="3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การจัดซื้อจัดจ้างวงเงิน</a:t>
            </a:r>
            <a:br>
              <a:rPr lang="th-TH" altLang="th-TH" sz="3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เล็กน้อย จะแต่งตั้งบุคคลหนึ่ง</a:t>
            </a:r>
            <a:br>
              <a:rPr lang="th-TH" altLang="th-TH" sz="3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</a:br>
            <a:r>
              <a:rPr lang="th-TH" altLang="th-TH" sz="3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                                            บุคคลใดเป็นผู้ตรวจรับพัสดุก็ได้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 bwMode="auto">
          <a:xfrm>
            <a:off x="467544" y="4725144"/>
            <a:ext cx="8352928" cy="180020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 anchorCtr="0"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eaLnBrk="1" hangingPunct="1">
              <a:lnSpc>
                <a:spcPts val="2500"/>
              </a:lnSpc>
              <a:buFont typeface="Courier New" pitchFamily="49" charset="0"/>
              <a:buChar char="o"/>
              <a:defRPr/>
            </a:pPr>
            <a:r>
              <a:rPr lang="th-TH" altLang="th-TH" sz="2800" b="1" i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28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ผู้รับผิดชอบการบริหารสัญญาและการตรวจรับพัสดุ</a:t>
            </a:r>
          </a:p>
          <a:p>
            <a:pPr algn="l" eaLnBrk="1" hangingPunct="1">
              <a:lnSpc>
                <a:spcPts val="2500"/>
              </a:lnSpc>
              <a:buFont typeface="Courier New" pitchFamily="49" charset="0"/>
              <a:buChar char="o"/>
              <a:defRPr/>
            </a:pPr>
            <a:r>
              <a:rPr lang="th-TH" altLang="th-TH" sz="28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ซึ่ง</a:t>
            </a:r>
            <a:r>
              <a:rPr lang="th-TH" altLang="th-TH" sz="2800" b="1" i="1" u="sng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ไม่ใช่</a:t>
            </a:r>
            <a:r>
              <a:rPr lang="th-TH" altLang="th-TH" sz="28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ผู้ที่ได้รับแต่งตั้งให้ดำรงตำแหน่งที่ปฏิบัติงานเกี่ยวกับ</a:t>
            </a:r>
          </a:p>
          <a:p>
            <a:pPr algn="l" eaLnBrk="1" hangingPunct="1">
              <a:lnSpc>
                <a:spcPts val="2500"/>
              </a:lnSpc>
              <a:defRPr/>
            </a:pPr>
            <a:r>
              <a:rPr lang="th-TH" altLang="th-TH" sz="2800" b="1" i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การจัดซื้อจัดจ้าง หรือการบริหารพัสดุ</a:t>
            </a:r>
          </a:p>
          <a:p>
            <a:pPr algn="l" eaLnBrk="1" hangingPunct="1">
              <a:lnSpc>
                <a:spcPts val="2500"/>
              </a:lnSpc>
              <a:buFont typeface="Courier New" pitchFamily="49" charset="0"/>
              <a:buChar char="o"/>
              <a:defRPr/>
            </a:pPr>
            <a:r>
              <a:rPr lang="th-TH" altLang="th-TH" sz="2800" b="1" i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ให้ได้รับค่าตอบแทนตามที่กระทรวงการคลังกำหนด</a:t>
            </a:r>
          </a:p>
        </p:txBody>
      </p:sp>
      <p:pic>
        <p:nvPicPr>
          <p:cNvPr id="7" name="Picture 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4891802" y="1980205"/>
            <a:ext cx="624937" cy="624937"/>
          </a:xfrm>
          <a:prstGeom prst="rect">
            <a:avLst/>
          </a:prstGeom>
        </p:spPr>
      </p:pic>
      <p:pic>
        <p:nvPicPr>
          <p:cNvPr id="8" name="Picture 7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4891802" y="3060325"/>
            <a:ext cx="624937" cy="624937"/>
          </a:xfrm>
          <a:prstGeom prst="rect">
            <a:avLst/>
          </a:prstGeom>
        </p:spPr>
      </p:pic>
      <p:pic>
        <p:nvPicPr>
          <p:cNvPr id="9" name="รูปภาพ 8" descr="ค่าตอบแทน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4761576"/>
            <a:ext cx="1622554" cy="1510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คำบรรยายภาพแบบวงรี 3"/>
          <p:cNvSpPr/>
          <p:nvPr/>
        </p:nvSpPr>
        <p:spPr>
          <a:xfrm>
            <a:off x="7308304" y="836712"/>
            <a:ext cx="1440160" cy="1368152"/>
          </a:xfrm>
          <a:prstGeom prst="wedgeEllipseCallout">
            <a:avLst>
              <a:gd name="adj1" fmla="val -43952"/>
              <a:gd name="adj2" fmla="val -53583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100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2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6" name="Straight Connector 15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Rectangle 16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5" name="Straight Connector 14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59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664675"/>
            <a:ext cx="6624736" cy="550062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259632" y="116235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72554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</a:t>
            </a:fld>
            <a:endParaRPr lang="th-TH"/>
          </a:p>
        </p:txBody>
      </p:sp>
      <p:pic>
        <p:nvPicPr>
          <p:cNvPr id="5" name="Picture 4" descr="อุธร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180" y="1556792"/>
            <a:ext cx="8424292" cy="3143250"/>
          </a:xfrm>
          <a:prstGeom prst="rect">
            <a:avLst/>
          </a:prstGeom>
        </p:spPr>
      </p:pic>
      <p:pic>
        <p:nvPicPr>
          <p:cNvPr id="6" name="Picture 5" descr="อุธร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653136"/>
            <a:ext cx="8496944" cy="109537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55576" y="620688"/>
            <a:ext cx="7488832" cy="72008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1120" tIns="71120" rIns="71120" bIns="71120" numCol="1" spcCol="1270" anchor="b" anchorCtr="0">
            <a:noAutofit/>
          </a:bodyPr>
          <a:lstStyle/>
          <a:p>
            <a:pPr lvl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Courier New" pitchFamily="49" charset="0"/>
              <a:buChar char="o"/>
            </a:pPr>
            <a:r>
              <a:rPr lang="th-TH" sz="36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ข้อยกเว้นให้ลงนามในสัญญาได้ โดยไม่ต้องรอ</a:t>
            </a:r>
            <a:r>
              <a:rPr lang="th-TH" sz="3600" b="1" i="0" kern="1200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อุทธรณ์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5220072" y="4941168"/>
            <a:ext cx="34563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7544" y="5373216"/>
            <a:ext cx="82089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67544" y="5661248"/>
            <a:ext cx="626469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4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340767"/>
            <a:ext cx="7958719" cy="450727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403648" y="570745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660849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331640" y="404664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11560" y="1159864"/>
            <a:ext cx="7992888" cy="4429376"/>
            <a:chOff x="611560" y="1159864"/>
            <a:chExt cx="7992888" cy="442937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560" y="2089503"/>
              <a:ext cx="7992888" cy="349973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560" y="1159864"/>
              <a:ext cx="7992888" cy="9009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98441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115616" y="715165"/>
            <a:ext cx="7056784" cy="5522147"/>
            <a:chOff x="357714" y="548680"/>
            <a:chExt cx="8428571" cy="75718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714" y="548680"/>
              <a:ext cx="8428571" cy="362857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476" y="4149080"/>
              <a:ext cx="8419048" cy="3971429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1255646" y="143970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671765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3" name="Rectangle 12"/>
          <p:cNvSpPr/>
          <p:nvPr/>
        </p:nvSpPr>
        <p:spPr>
          <a:xfrm>
            <a:off x="1331640" y="332656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908720"/>
            <a:ext cx="7846815" cy="185566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5" y="2852936"/>
            <a:ext cx="7846816" cy="332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2114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949" y="620688"/>
            <a:ext cx="8456100" cy="561662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9632" y="127667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624487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43531"/>
            <a:ext cx="8424936" cy="553579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9632" y="127667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589767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599" y="548680"/>
            <a:ext cx="8406796" cy="571577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9632" y="127667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020080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67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24744"/>
            <a:ext cx="8344980" cy="410724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59632" y="426730"/>
            <a:ext cx="69127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buFont typeface="Courier New" panose="02070309020205020404" pitchFamily="49" charset="0"/>
              <a:buChar char="o"/>
            </a:pP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การ</a:t>
            </a:r>
            <a:r>
              <a:rPr lang="th-TH" sz="3000" b="1" dirty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ติดตามและเร่งรัดการ</a:t>
            </a:r>
            <a:r>
              <a:rPr lang="th-TH" sz="3000" b="1" dirty="0" smtClean="0">
                <a:solidFill>
                  <a:srgbClr val="FF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ทำงานภายหลังลงนามในสัญญา</a:t>
            </a:r>
            <a:endParaRPr lang="th-TH" sz="3000" b="1" dirty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982660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588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h-TH" sz="4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หลักเกณฑ์และแนวทางปฏิบัติ</a:t>
            </a:r>
            <a:br>
              <a:rPr lang="th-TH" sz="4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4400" b="1" dirty="0">
                <a:solidFill>
                  <a:srgbClr val="0000FF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เกี่ยวกับการแก้ไขสัญญาหรือข้อตกลงเป็นหนังสือ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2924944"/>
            <a:ext cx="7643192" cy="3111624"/>
          </a:xfrm>
        </p:spPr>
        <p:txBody>
          <a:bodyPr>
            <a:normAutofit/>
          </a:bodyPr>
          <a:lstStyle/>
          <a:p>
            <a:r>
              <a:rPr lang="th-TH" sz="4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ช่วงเวลาที่สามารถแก้ไข</a:t>
            </a:r>
            <a:r>
              <a:rPr lang="th-TH" sz="4000" b="1" smtClean="0">
                <a:latin typeface="EucrosiaUPC" panose="02020603050405020304" pitchFamily="18" charset="-34"/>
                <a:cs typeface="EucrosiaUPC" panose="02020603050405020304" pitchFamily="18" charset="-34"/>
              </a:rPr>
              <a:t>สัญญา </a:t>
            </a:r>
            <a:endParaRPr lang="th-TH" sz="2000" b="1" smtClean="0">
              <a:solidFill>
                <a:srgbClr val="FF0000"/>
              </a:solidFill>
              <a:latin typeface="EucrosiaUPC" panose="02020603050405020304" pitchFamily="18" charset="-34"/>
              <a:cs typeface="EucrosiaUPC" panose="02020603050405020304" pitchFamily="18" charset="-34"/>
            </a:endParaRPr>
          </a:p>
          <a:p>
            <a:r>
              <a:rPr lang="th-TH" sz="4000" b="1" smtClean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4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หลักการและข้อยกเว้นในการแก้ไขสัญญา</a:t>
            </a:r>
          </a:p>
          <a:p>
            <a:r>
              <a:rPr lang="th-TH" sz="40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เอกสารหลักฐานเกี่ยวกับการแก้ไขสัญญา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68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93724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941168"/>
            <a:ext cx="504056" cy="504056"/>
          </a:xfrm>
          <a:prstGeom prst="rect">
            <a:avLst/>
          </a:prstGeom>
        </p:spPr>
      </p:pic>
      <p:pic>
        <p:nvPicPr>
          <p:cNvPr id="8" name="Picture 7" descr="สัญญา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759940">
            <a:off x="6274878" y="2393803"/>
            <a:ext cx="2322027" cy="1545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340072"/>
            <a:ext cx="5688632" cy="928688"/>
          </a:xfrm>
          <a:solidFill>
            <a:srgbClr val="FFFFB7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b="1" dirty="0"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rPr>
              <a:t>การแก้ไขสัญญา</a:t>
            </a:r>
            <a:endParaRPr lang="th-TH" b="1" dirty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7523" name="Subtitle 2"/>
          <p:cNvSpPr>
            <a:spLocks noGrp="1"/>
          </p:cNvSpPr>
          <p:nvPr>
            <p:ph type="subTitle" idx="1"/>
          </p:nvPr>
        </p:nvSpPr>
        <p:spPr>
          <a:xfrm>
            <a:off x="827584" y="1440731"/>
            <a:ext cx="7704856" cy="350043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 eaLnBrk="1" hangingPunct="1">
              <a:buFont typeface="Wingdings" pitchFamily="2" charset="2"/>
              <a:buChar char="§"/>
            </a:pPr>
            <a:r>
              <a:rPr lang="th-TH" altLang="th-TH" sz="40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</a:t>
            </a:r>
            <a:r>
              <a:rPr lang="th-TH" altLang="th-TH" sz="4000" b="1" dirty="0"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สัญญาที่ลงนามแล้ว แก้ไขไม่ได้  </a:t>
            </a:r>
            <a:r>
              <a:rPr lang="th-TH" altLang="th-TH" sz="3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เว้นแต่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แก้ตามความเห็นสำนักงานอัยการสูงสุด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จำเป็น ไม่ทำให้เสียประโยชน์ 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เพื่อประโยชน์แก่หน่วยงาน หรือ</a:t>
            </a:r>
          </a:p>
          <a:p>
            <a:pPr marL="361950" lvl="1" algn="l" eaLnBrk="1" hangingPunct="1"/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  ประโยชน์สาธารณะ</a:t>
            </a:r>
          </a:p>
          <a:p>
            <a:pPr marL="361950" lvl="1" algn="l" eaLnBrk="1" hangingPunct="1">
              <a:buFont typeface="Courier New" pitchFamily="49" charset="0"/>
              <a:buChar char="o"/>
            </a:pPr>
            <a:r>
              <a:rPr lang="th-TH" altLang="th-TH" sz="3600" b="1" i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กรณีอื่นที่กำหนดในกฎกระทรวง</a:t>
            </a:r>
          </a:p>
          <a:p>
            <a:pPr algn="l" eaLnBrk="1" hangingPunct="1"/>
            <a:endParaRPr lang="th-TH" altLang="th-TH" b="1" dirty="0">
              <a:solidFill>
                <a:srgbClr val="0000FF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7524" name="Subtitle 2"/>
          <p:cNvSpPr txBox="1">
            <a:spLocks/>
          </p:cNvSpPr>
          <p:nvPr/>
        </p:nvSpPr>
        <p:spPr bwMode="auto">
          <a:xfrm>
            <a:off x="319980" y="4929758"/>
            <a:ext cx="8572500" cy="12355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th-TH" altLang="th-TH" sz="4000" b="1" dirty="0">
                <a:latin typeface="EucrosiaUPC" pitchFamily="18" charset="-34"/>
                <a:cs typeface="EucrosiaUPC" pitchFamily="18" charset="-34"/>
              </a:rPr>
              <a:t>    </a:t>
            </a:r>
            <a:r>
              <a:rPr lang="th-TH" altLang="th-TH" sz="3200" b="1" dirty="0">
                <a:latin typeface="EucrosiaUPC" pitchFamily="18" charset="-34"/>
                <a:cs typeface="EucrosiaUPC" pitchFamily="18" charset="-34"/>
              </a:rPr>
              <a:t>การแก้ไขสัญญาที่เห็นว่าจะมีปัญหาในทางเสียประโยชน์หรือไม่รัดกุมเพียงพอให้ส่งสำนักงานอัยการสูงสุดพิจารณาให้ความเห็นชอบก่อน</a:t>
            </a:r>
          </a:p>
        </p:txBody>
      </p:sp>
      <p:pic>
        <p:nvPicPr>
          <p:cNvPr id="5" name="Picture 4" descr="ปักหมุด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412776"/>
            <a:ext cx="504056" cy="504056"/>
          </a:xfrm>
          <a:prstGeom prst="rect">
            <a:avLst/>
          </a:prstGeom>
        </p:spPr>
      </p:pic>
      <p:sp>
        <p:nvSpPr>
          <p:cNvPr id="9" name="คำบรรยายภาพแบบวงรี 3"/>
          <p:cNvSpPr/>
          <p:nvPr/>
        </p:nvSpPr>
        <p:spPr>
          <a:xfrm>
            <a:off x="1259632" y="72008"/>
            <a:ext cx="1440160" cy="1340768"/>
          </a:xfrm>
          <a:prstGeom prst="wedgeEllipseCallout">
            <a:avLst>
              <a:gd name="adj1" fmla="val 71222"/>
              <a:gd name="adj2" fmla="val 5545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97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1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3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5" name="Straight Connector 14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Rectangle 15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4" name="Straight Connector 13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152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สัญญา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6237" y="4077072"/>
            <a:ext cx="3912355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357189"/>
            <a:ext cx="7992888" cy="767556"/>
          </a:xfrm>
          <a:solidFill>
            <a:srgbClr val="CCFFFF"/>
          </a:solidFill>
          <a:ln>
            <a:solidFill>
              <a:srgbClr val="00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5400" b="1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EucrosiaUPC" pitchFamily="18" charset="-34"/>
                <a:cs typeface="EucrosiaUPC" pitchFamily="18" charset="-34"/>
              </a:rPr>
              <a:t>การทำสัญญา</a:t>
            </a:r>
            <a:endParaRPr lang="th-TH" sz="5400" b="1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21507" name="Subtitle 2"/>
          <p:cNvSpPr>
            <a:spLocks noGrp="1"/>
          </p:cNvSpPr>
          <p:nvPr>
            <p:ph type="subTitle" idx="1"/>
          </p:nvPr>
        </p:nvSpPr>
        <p:spPr>
          <a:xfrm>
            <a:off x="571500" y="1268760"/>
            <a:ext cx="7960940" cy="5143500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การทำสัญญาต้องทำตาม</a:t>
            </a:r>
            <a:r>
              <a:rPr lang="th-TH" altLang="th-TH" sz="28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แบบที่คณะกรรมการนโยบายกำหนด</a:t>
            </a: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/>
            </a:r>
            <a:b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chemeClr val="tx1"/>
                </a:solidFill>
                <a:latin typeface="EucrosiaUPC" pitchFamily="18" charset="-34"/>
                <a:cs typeface="EucrosiaUPC" pitchFamily="18" charset="-34"/>
              </a:rPr>
              <a:t>โดยได้รับความเห็นชอบจากสำนักงานอัยการสูงสุด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จำเป็นต้องมีข้อความหรือรายการแตกต่างจากแบบที่กำหนด และ</a:t>
            </a:r>
            <a:b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ไม่ทำให้หน่วยงานของรัฐเสียเปรียบ ให้กระทำได้  เว้นแต่เห็นว่าจะเสียเปรียบหรือไม่รัดกุมพอให้ส่งสำนักงานอัยการสูงสุดพิจารณาก่อน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ไม่ทำตามแบบและจำเป็นต้องทำใหม่ ให้ส่งสำนักงานอัยการสูงสุดพิจารณาก่อน  เว้นแต่การทำสัญญาตามแบบที่เคยผ่านการพิจารณา</a:t>
            </a:r>
            <a:br>
              <a:rPr lang="th-TH" altLang="th-TH" sz="2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</a:br>
            <a:r>
              <a:rPr lang="th-TH" altLang="th-TH" sz="28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ของสำนักงานอัยการสูงสุดมาแล้ว</a:t>
            </a:r>
          </a:p>
          <a:p>
            <a:pPr algn="l" eaLnBrk="1" hangingPunct="1">
              <a:buFont typeface="Wingdings" pitchFamily="2" charset="2"/>
              <a:buChar char="Ø"/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จำเป็นต้องทำเป็นภาษาต่างประเทศ ให้ทำเป็น</a:t>
            </a:r>
          </a:p>
          <a:p>
            <a:pPr algn="l" eaLnBrk="1" hangingPunct="1"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ภาษาอังกฤษ และต้องจัดทำสรุปสาระสำคัญเป็นภาษาไทย</a:t>
            </a:r>
          </a:p>
          <a:p>
            <a:pPr algn="l" eaLnBrk="1" hangingPunct="1">
              <a:defRPr/>
            </a:pPr>
            <a:r>
              <a:rPr lang="th-TH" altLang="th-TH" sz="2800" b="1" dirty="0"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เว้นแต่ทำสัญญาตามแบบที่คณะกรรมการนโยบายกำหนด</a:t>
            </a:r>
          </a:p>
          <a:p>
            <a:pPr algn="l" eaLnBrk="1" hangingPunct="1">
              <a:defRPr/>
            </a:pPr>
            <a:endParaRPr lang="th-TH" altLang="th-TH" sz="2800" b="1" dirty="0">
              <a:solidFill>
                <a:schemeClr val="tx1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5" name="คำบรรยายภาพแบบวงรี 3"/>
          <p:cNvSpPr/>
          <p:nvPr/>
        </p:nvSpPr>
        <p:spPr>
          <a:xfrm>
            <a:off x="7236296" y="548680"/>
            <a:ext cx="1440160" cy="1368152"/>
          </a:xfrm>
          <a:prstGeom prst="wedgeEllipseCallout">
            <a:avLst>
              <a:gd name="adj1" fmla="val -63885"/>
              <a:gd name="adj2" fmla="val -21590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93 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7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9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Rectangle 11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0" name="Straight Connector 9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" name="Oval 7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ic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340768"/>
            <a:ext cx="279206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339752" y="412080"/>
            <a:ext cx="6408712" cy="928688"/>
          </a:xfrm>
          <a:solidFill>
            <a:srgbClr val="FFFFB7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altLang="th-TH" sz="5400" b="1" dirty="0">
                <a:solidFill>
                  <a:srgbClr val="FF0000"/>
                </a:solidFill>
                <a:effectLst/>
                <a:latin typeface="EucrosiaUPC" pitchFamily="18" charset="-34"/>
                <a:cs typeface="EucrosiaUPC" pitchFamily="18" charset="-34"/>
              </a:rPr>
              <a:t>การแก้ไขสัญญา</a:t>
            </a:r>
            <a:endParaRPr lang="th-TH" sz="5400" b="1" dirty="0">
              <a:solidFill>
                <a:srgbClr val="FF0000"/>
              </a:solidFill>
              <a:effectLst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08547" name="Subtitle 2"/>
          <p:cNvSpPr>
            <a:spLocks noGrp="1"/>
          </p:cNvSpPr>
          <p:nvPr>
            <p:ph type="subTitle" idx="1"/>
          </p:nvPr>
        </p:nvSpPr>
        <p:spPr>
          <a:xfrm>
            <a:off x="611560" y="1556792"/>
            <a:ext cx="5904656" cy="2431157"/>
          </a:xfr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 eaLnBrk="1" hangingPunct="1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การแก้ไขสัญญาหรือข้อตกลงต้องปฏิบัติตามกฎหมายว่าด้วยวิธีการงบประมาณหรือกฎหมายอื่นที่เกี่ยวข้อง</a:t>
            </a:r>
          </a:p>
          <a:p>
            <a:pPr algn="l" eaLnBrk="1" hangingPunct="1">
              <a:lnSpc>
                <a:spcPct val="110000"/>
              </a:lnSpc>
              <a:spcBef>
                <a:spcPts val="0"/>
              </a:spcBef>
              <a:buFont typeface="Courier New" pitchFamily="49" charset="0"/>
              <a:buChar char="o"/>
            </a:pPr>
            <a:r>
              <a:rPr lang="th-TH" altLang="th-TH" sz="28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หากจำเป็นต้องเพิ่มหรือลดวงเงิน หรือเพิ่มหรือลดระยะเวลาการส่งมอบหรือขยายเวลาในการทำงาน            ให้ตกลงไปพร้อมกัน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91952" y="5229200"/>
            <a:ext cx="8056512" cy="118534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31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การแก้ไขสัญญาหรือข้อตกลงเพื่อลดวงเงิน ผู้มีอำนาจอนุมัติสั่งซื้อสั่งจ้างเดิมเป็นผู้อนุมัติ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683568" y="3861048"/>
            <a:ext cx="8064896" cy="136815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th-TH" alt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 </a:t>
            </a:r>
            <a:r>
              <a:rPr kumimoji="0" lang="th-TH" altLang="th-TH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EucrosiaUPC" pitchFamily="18" charset="-34"/>
                <a:ea typeface="+mn-ea"/>
                <a:cs typeface="EucrosiaUPC" pitchFamily="18" charset="-34"/>
              </a:rPr>
              <a:t>การแก้ไขสัญญาหรือข้อตกลงเพื่อเพิ่มวงเงิน เป็นผลให้ผู้มีอำนาจอนุมัติสั่งซื้อสั่งจ้างเปลี่ยนไป ต้องให้ผู้นั้นอนุมัติด้วย</a:t>
            </a:r>
          </a:p>
        </p:txBody>
      </p:sp>
      <p:sp>
        <p:nvSpPr>
          <p:cNvPr id="8" name="คำบรรยายภาพแบบวงรี 3"/>
          <p:cNvSpPr/>
          <p:nvPr/>
        </p:nvSpPr>
        <p:spPr>
          <a:xfrm>
            <a:off x="827584" y="188640"/>
            <a:ext cx="1440160" cy="1296144"/>
          </a:xfrm>
          <a:prstGeom prst="wedgeEllipseCallout">
            <a:avLst>
              <a:gd name="adj1" fmla="val 77128"/>
              <a:gd name="adj2" fmla="val 1379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มาตรา 97 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2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4" name="Straight Connector 13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Rectangle 14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3" name="Straight Connector 12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3001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ลูกศร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43894">
            <a:off x="1492771" y="2132856"/>
            <a:ext cx="1927101" cy="1927101"/>
          </a:xfrm>
          <a:prstGeom prst="rect">
            <a:avLst/>
          </a:prstGeom>
        </p:spPr>
      </p:pic>
      <p:sp>
        <p:nvSpPr>
          <p:cNvPr id="2" name="สี่เหลี่ยมผืนผ้า 1"/>
          <p:cNvSpPr/>
          <p:nvPr/>
        </p:nvSpPr>
        <p:spPr>
          <a:xfrm>
            <a:off x="500034" y="1285860"/>
            <a:ext cx="828092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ต้องอยู่ภายในขอบข่ายแห่งวัตถุประสงค์เดิมของสัญญาหรือข้อตกลงนั้น</a:t>
            </a:r>
          </a:p>
          <a:p>
            <a:pPr>
              <a:buFont typeface="Courier New" pitchFamily="49" charset="0"/>
              <a:buChar char="o"/>
            </a:pPr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 ก่อนแก้ไขสัญญาหรือข้อตกลง หน่วยงานของรัฐจะต้องพิจารณาเปรียบเทียบ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651912" y="385284"/>
            <a:ext cx="6696744" cy="811468"/>
          </a:xfrm>
          <a:prstGeom prst="rect">
            <a:avLst/>
          </a:prstGeom>
          <a:solidFill>
            <a:srgbClr val="FFFFB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400" b="1" dirty="0">
                <a:solidFill>
                  <a:srgbClr val="FF0000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การแก้ไขสัญญาหรือข้อตกลง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779912" y="2208284"/>
            <a:ext cx="2232248" cy="42862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คุณภาพของพัสดุ 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3779912" y="2636912"/>
            <a:ext cx="2592288" cy="571504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รายละเอียดของงาน </a:t>
            </a:r>
            <a:endParaRPr lang="th-TH" dirty="0">
              <a:solidFill>
                <a:srgbClr val="FF0000"/>
              </a:solidFill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28596" y="4000504"/>
            <a:ext cx="8358246" cy="1643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 ในกรณีที่เป็นการจัดซื้อจัดจ้างที่เกี่ยวกับความมั่นคงแข็งแรง หรืองานเทคนิคเฉพาะอย่าง จะต้องได้รับการรับรองจาก</a:t>
            </a:r>
            <a:r>
              <a:rPr lang="th-TH" sz="2500" b="1" u="sng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วิศวกร สถาปนิ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กและ</a:t>
            </a:r>
            <a:r>
              <a:rPr lang="th-TH" sz="2500" b="1" u="sng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วิศวกรผู้ชำนาญการ 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หรือ</a:t>
            </a:r>
            <a:r>
              <a:rPr lang="th-TH" sz="2500" b="1" u="sng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ผู้ทรงคุณวุฒิ</a:t>
            </a:r>
            <a:r>
              <a:rPr lang="th-TH" sz="25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</a:effectLst>
                <a:latin typeface="EucrosiaUPC" pitchFamily="18" charset="-34"/>
                <a:cs typeface="EucrosiaUPC" pitchFamily="18" charset="-34"/>
              </a:rPr>
              <a:t>ซึ่งรับผิดชอบหรือสามารถรับรอง คุณลักษณะเฉพาะ แบบและรายการของงานก่อสร้าง  หรืองานเทคนิคเฉพาะอย่างนั้น แล้วแต่กรณีด้วย </a:t>
            </a: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428596" y="5589240"/>
            <a:ext cx="8429684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Courier New" pitchFamily="49" charset="0"/>
              <a:buChar char="o"/>
            </a:pPr>
            <a:r>
              <a:rPr lang="th-TH" sz="2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 เมื่อผู้</a:t>
            </a:r>
            <a:r>
              <a:rPr lang="th-TH" sz="2500" b="1" u="sng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มีอำนาจอนุมัติสั่งซื้อหรือสั่งจ้าง</a:t>
            </a:r>
            <a:r>
              <a:rPr lang="th-TH" sz="2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แล้วแต่กรณี ได้อนุมัติการแก้ไขสัญญาหรือข้อตกลงแล้ว </a:t>
            </a:r>
            <a:r>
              <a:rPr lang="th-TH" sz="2500" b="1" u="sng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ให้หัวหน้าหน่วยงานของรัฐเป็นผู้ลงนามในสัญญาหรือข้อตกลง</a:t>
            </a:r>
            <a:r>
              <a:rPr lang="th-TH" sz="2500" b="1" dirty="0">
                <a:solidFill>
                  <a:srgbClr val="008000"/>
                </a:solidFill>
                <a:latin typeface="EucrosiaUPC" pitchFamily="18" charset="-34"/>
                <a:cs typeface="EucrosiaUPC" pitchFamily="18" charset="-34"/>
              </a:rPr>
              <a:t>ที่ได้แก้ไขนั้น </a:t>
            </a: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801002" y="3290114"/>
            <a:ext cx="4587422" cy="64294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2600" b="1" dirty="0">
                <a:solidFill>
                  <a:srgbClr val="FF0000"/>
                </a:solidFill>
                <a:latin typeface="EucrosiaUPC" pitchFamily="18" charset="-34"/>
                <a:cs typeface="EucrosiaUPC" pitchFamily="18" charset="-34"/>
              </a:rPr>
              <a:t>ราคาของพัสดุหรืองานตามสัญญาหรือข้อตกลงกับพัสดุที่จะทำการแก้ไข</a:t>
            </a:r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z="2400" smtClean="0">
                <a:latin typeface="EucrosiaUPC" pitchFamily="18" charset="-34"/>
                <a:cs typeface="EucrosiaUPC" pitchFamily="18" charset="-34"/>
              </a:rPr>
              <a:pPr/>
              <a:t>71</a:t>
            </a:fld>
            <a:endParaRPr lang="th-TH" sz="2400"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14" name="Picture 13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3219467" y="2148475"/>
            <a:ext cx="527679" cy="527679"/>
          </a:xfrm>
          <a:prstGeom prst="rect">
            <a:avLst/>
          </a:prstGeom>
        </p:spPr>
      </p:pic>
      <p:pic>
        <p:nvPicPr>
          <p:cNvPr id="17" name="Picture 16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3236614" y="2652531"/>
            <a:ext cx="527679" cy="527679"/>
          </a:xfrm>
          <a:prstGeom prst="rect">
            <a:avLst/>
          </a:prstGeom>
        </p:spPr>
      </p:pic>
      <p:pic>
        <p:nvPicPr>
          <p:cNvPr id="19" name="Picture 18" descr="ปักหมุด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2926" flipV="1">
            <a:off x="3291474" y="3245742"/>
            <a:ext cx="527679" cy="527679"/>
          </a:xfrm>
          <a:prstGeom prst="rect">
            <a:avLst/>
          </a:prstGeom>
        </p:spPr>
      </p:pic>
      <p:sp>
        <p:nvSpPr>
          <p:cNvPr id="15" name="คำบรรยายภาพแบบวงรี 3"/>
          <p:cNvSpPr/>
          <p:nvPr/>
        </p:nvSpPr>
        <p:spPr>
          <a:xfrm>
            <a:off x="7452320" y="116632"/>
            <a:ext cx="1368152" cy="1224136"/>
          </a:xfrm>
          <a:prstGeom prst="wedgeEllipseCallout">
            <a:avLst>
              <a:gd name="adj1" fmla="val -77913"/>
              <a:gd name="adj2" fmla="val -5184"/>
            </a:avLst>
          </a:prstGeom>
          <a:solidFill>
            <a:srgbClr val="FF0000"/>
          </a:solidFill>
          <a:ln>
            <a:solidFill>
              <a:srgbClr val="FF660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th-TH" sz="3200" b="1" dirty="0">
                <a:latin typeface="EucrosiaUPC" pitchFamily="18" charset="-34"/>
                <a:cs typeface="EucrosiaUPC" pitchFamily="18" charset="-34"/>
              </a:rPr>
              <a:t>ข้อ 165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8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21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25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22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424966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72</a:t>
            </a:fld>
            <a:endParaRPr lang="th-TH"/>
          </a:p>
        </p:txBody>
      </p:sp>
      <p:grpSp>
        <p:nvGrpSpPr>
          <p:cNvPr id="3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1" name="รูปภาพ 10" descr="476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6568" y="908720"/>
            <a:ext cx="6819808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057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รูปภาพ 10" descr="476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5" y="869989"/>
            <a:ext cx="7128793" cy="5459224"/>
          </a:xfrm>
          <a:prstGeom prst="rect">
            <a:avLst/>
          </a:prstGeom>
        </p:spPr>
      </p:pic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73</a:t>
            </a:fld>
            <a:endParaRPr lang="th-TH"/>
          </a:p>
        </p:txBody>
      </p:sp>
      <p:grpSp>
        <p:nvGrpSpPr>
          <p:cNvPr id="3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60024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มายเลขภาพนิ่ง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74</a:t>
            </a:fld>
            <a:endParaRPr lang="th-TH"/>
          </a:p>
        </p:txBody>
      </p:sp>
      <p:grpSp>
        <p:nvGrpSpPr>
          <p:cNvPr id="3" name="Group 15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4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6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8" name="Straight Connector 22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" name="Rectangle 23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0" name="Rectangle 24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7" name="Straight Connector 21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Oval 19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2" name="รูปภาพ 11" descr="476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21492"/>
            <a:ext cx="7678739" cy="50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5340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427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992888" cy="36003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75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467544" y="179929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  <p:pic>
        <p:nvPicPr>
          <p:cNvPr id="17" name="Picture 16" descr="427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4389892"/>
            <a:ext cx="8064896" cy="191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5493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76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427-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024" y="1884828"/>
            <a:ext cx="8676456" cy="384842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9552" y="971662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08272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77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427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723117"/>
            <a:ext cx="8424936" cy="1905743"/>
          </a:xfrm>
          <a:prstGeom prst="rect">
            <a:avLst/>
          </a:prstGeom>
        </p:spPr>
      </p:pic>
      <p:pic>
        <p:nvPicPr>
          <p:cNvPr id="14" name="Picture 13" descr="427-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3595325"/>
            <a:ext cx="8424936" cy="697771"/>
          </a:xfrm>
          <a:prstGeom prst="rect">
            <a:avLst/>
          </a:prstGeom>
        </p:spPr>
      </p:pic>
      <p:pic>
        <p:nvPicPr>
          <p:cNvPr id="16" name="Picture 15" descr="การงอก-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271494"/>
            <a:ext cx="3024336" cy="2026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16"/>
          <p:cNvSpPr/>
          <p:nvPr/>
        </p:nvSpPr>
        <p:spPr>
          <a:xfrm>
            <a:off x="504990" y="983318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95644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78</a:t>
            </a:fld>
            <a:endParaRPr lang="th-TH"/>
          </a:p>
        </p:txBody>
      </p:sp>
      <p:grpSp>
        <p:nvGrpSpPr>
          <p:cNvPr id="2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 descr="427-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679532"/>
            <a:ext cx="7967495" cy="441376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55345" y="907168"/>
            <a:ext cx="820891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Courier New" pitchFamily="49" charset="0"/>
              <a:buChar char="o"/>
            </a:pPr>
            <a:r>
              <a:rPr lang="th-TH" altLang="th-TH" sz="3200" b="1" dirty="0">
                <a:solidFill>
                  <a:srgbClr val="0000FF"/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EucrosiaUPC" pitchFamily="18" charset="-34"/>
                <a:cs typeface="EucrosiaUPC" pitchFamily="18" charset="-34"/>
              </a:rPr>
              <a:t> การดำเนินการกรณีผู้ยื่นข้อเสนอหรือคู่สัญญาแปรสภาพนิติบุคคล</a:t>
            </a:r>
            <a:endParaRPr lang="th-TH" sz="3200" dirty="0">
              <a:solidFill>
                <a:srgbClr val="0000FF"/>
              </a:solidFill>
              <a:effectLst>
                <a:innerShdw blurRad="63500" dist="50800" dir="54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418804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รูปภาพ 13" descr="8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429000"/>
            <a:ext cx="6624736" cy="2917889"/>
          </a:xfrm>
          <a:prstGeom prst="rect">
            <a:avLst/>
          </a:prstGeom>
        </p:spPr>
      </p:pic>
      <p:pic>
        <p:nvPicPr>
          <p:cNvPr id="13" name="ตัวยึดเนื้อหา 12" descr="83-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187624" y="323758"/>
            <a:ext cx="6624736" cy="3033234"/>
          </a:xfrm>
        </p:spPr>
      </p:pic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79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1383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</a:t>
            </a:fld>
            <a:endParaRPr lang="th-TH"/>
          </a:p>
        </p:txBody>
      </p:sp>
      <p:sp>
        <p:nvSpPr>
          <p:cNvPr id="31" name="Rectangle 30"/>
          <p:cNvSpPr/>
          <p:nvPr/>
        </p:nvSpPr>
        <p:spPr>
          <a:xfrm>
            <a:off x="107504" y="44624"/>
            <a:ext cx="8928992" cy="6696744"/>
          </a:xfrm>
          <a:prstGeom prst="rect">
            <a:avLst/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grpSp>
        <p:nvGrpSpPr>
          <p:cNvPr id="43" name="Group 42"/>
          <p:cNvGrpSpPr/>
          <p:nvPr/>
        </p:nvGrpSpPr>
        <p:grpSpPr>
          <a:xfrm>
            <a:off x="0" y="188640"/>
            <a:ext cx="9144000" cy="6624736"/>
            <a:chOff x="0" y="188640"/>
            <a:chExt cx="9144000" cy="6624736"/>
          </a:xfrm>
        </p:grpSpPr>
        <p:sp>
          <p:nvSpPr>
            <p:cNvPr id="30" name="Hexagon 29"/>
            <p:cNvSpPr/>
            <p:nvPr/>
          </p:nvSpPr>
          <p:spPr>
            <a:xfrm>
              <a:off x="763960" y="2069232"/>
              <a:ext cx="855712" cy="783704"/>
            </a:xfrm>
            <a:prstGeom prst="hexagon">
              <a:avLst/>
            </a:prstGeom>
            <a:noFill/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9" name="Hexagon 28"/>
            <p:cNvSpPr/>
            <p:nvPr/>
          </p:nvSpPr>
          <p:spPr>
            <a:xfrm>
              <a:off x="7524328" y="5301208"/>
              <a:ext cx="576064" cy="482352"/>
            </a:xfrm>
            <a:prstGeom prst="hexag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8" name="Hexagon 27"/>
            <p:cNvSpPr/>
            <p:nvPr/>
          </p:nvSpPr>
          <p:spPr>
            <a:xfrm>
              <a:off x="7092280" y="2060848"/>
              <a:ext cx="576064" cy="482352"/>
            </a:xfrm>
            <a:prstGeom prst="hexag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7" name="Hexagon 26"/>
            <p:cNvSpPr/>
            <p:nvPr/>
          </p:nvSpPr>
          <p:spPr>
            <a:xfrm>
              <a:off x="5508104" y="4386808"/>
              <a:ext cx="576064" cy="482352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6" name="Hexagon 25"/>
            <p:cNvSpPr/>
            <p:nvPr/>
          </p:nvSpPr>
          <p:spPr>
            <a:xfrm>
              <a:off x="2699792" y="3645024"/>
              <a:ext cx="576064" cy="482352"/>
            </a:xfrm>
            <a:prstGeom prst="hexagon">
              <a:avLst/>
            </a:prstGeom>
            <a:solidFill>
              <a:srgbClr val="CCFFFF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6" name="Hexagon 5"/>
            <p:cNvSpPr/>
            <p:nvPr/>
          </p:nvSpPr>
          <p:spPr>
            <a:xfrm>
              <a:off x="3563888" y="2924944"/>
              <a:ext cx="2016224" cy="1584176"/>
            </a:xfrm>
            <a:prstGeom prst="hexagon">
              <a:avLst/>
            </a:prstGeom>
            <a:solidFill>
              <a:srgbClr val="FFFF0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rgbClr val="FF0000"/>
                  </a:solidFill>
                  <a:effectLst>
                    <a:innerShdw blurRad="63500" dist="50800" dir="5400000">
                      <a:prstClr val="black">
                        <a:alpha val="50000"/>
                      </a:prstClr>
                    </a:innerShdw>
                    <a:reflection blurRad="6350" stA="55000" endA="300" endPos="45500" dir="5400000" sy="-100000" algn="bl" rotWithShape="0"/>
                  </a:effectLst>
                  <a:latin typeface="EucrosiaUPC" pitchFamily="18" charset="-34"/>
                  <a:cs typeface="EucrosiaUPC" pitchFamily="18" charset="-34"/>
                </a:rPr>
                <a:t>แบบสัญญา</a:t>
              </a:r>
            </a:p>
          </p:txBody>
        </p:sp>
        <p:sp>
          <p:nvSpPr>
            <p:cNvPr id="7" name="Hexagon 6"/>
            <p:cNvSpPr/>
            <p:nvPr/>
          </p:nvSpPr>
          <p:spPr>
            <a:xfrm>
              <a:off x="5436096" y="692696"/>
              <a:ext cx="1368152" cy="1080120"/>
            </a:xfrm>
            <a:prstGeom prst="hexagon">
              <a:avLst/>
            </a:prstGeom>
            <a:solidFill>
              <a:srgbClr val="FFFFB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สัญญาจ้างก่อสร้าง</a:t>
              </a:r>
            </a:p>
          </p:txBody>
        </p:sp>
        <p:sp>
          <p:nvSpPr>
            <p:cNvPr id="8" name="Hexagon 7"/>
            <p:cNvSpPr/>
            <p:nvPr/>
          </p:nvSpPr>
          <p:spPr>
            <a:xfrm>
              <a:off x="5588496" y="3378696"/>
              <a:ext cx="1512168" cy="1224136"/>
            </a:xfrm>
            <a:prstGeom prst="hexagon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2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2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ซื้อขาย</a:t>
              </a:r>
            </a:p>
          </p:txBody>
        </p:sp>
        <p:sp>
          <p:nvSpPr>
            <p:cNvPr id="9" name="Hexagon 8"/>
            <p:cNvSpPr/>
            <p:nvPr/>
          </p:nvSpPr>
          <p:spPr>
            <a:xfrm>
              <a:off x="5740896" y="4725144"/>
              <a:ext cx="1783432" cy="1512168"/>
            </a:xfrm>
            <a:prstGeom prst="hexagon">
              <a:avLst/>
            </a:prstGeom>
            <a:solidFill>
              <a:srgbClr val="CC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สัญญาจะซื้อจะขายแบบราคาคงที่ไม่จำกัดปริมาณ</a:t>
              </a:r>
            </a:p>
          </p:txBody>
        </p:sp>
        <p:sp>
          <p:nvSpPr>
            <p:cNvPr id="11" name="Hexagon 10"/>
            <p:cNvSpPr/>
            <p:nvPr/>
          </p:nvSpPr>
          <p:spPr>
            <a:xfrm>
              <a:off x="3851920" y="1340768"/>
              <a:ext cx="1512168" cy="1224136"/>
            </a:xfrm>
            <a:prstGeom prst="hexagon">
              <a:avLst/>
            </a:prstGeom>
            <a:solidFill>
              <a:srgbClr val="CCFFC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สัญญาจ้างทำความสะอาดอาคาร</a:t>
              </a:r>
            </a:p>
          </p:txBody>
        </p:sp>
        <p:sp>
          <p:nvSpPr>
            <p:cNvPr id="12" name="Hexagon 11"/>
            <p:cNvSpPr/>
            <p:nvPr/>
          </p:nvSpPr>
          <p:spPr>
            <a:xfrm>
              <a:off x="2267744" y="2132856"/>
              <a:ext cx="1512168" cy="1224136"/>
            </a:xfrm>
            <a:prstGeom prst="hexagon">
              <a:avLst/>
            </a:prstGeom>
            <a:solidFill>
              <a:srgbClr val="FFCC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สัญญาจ้างออกแบบและควบคุมงานก่อสร้าง</a:t>
              </a:r>
            </a:p>
          </p:txBody>
        </p:sp>
        <p:sp>
          <p:nvSpPr>
            <p:cNvPr id="13" name="Hexagon 12"/>
            <p:cNvSpPr/>
            <p:nvPr/>
          </p:nvSpPr>
          <p:spPr>
            <a:xfrm>
              <a:off x="683568" y="3140968"/>
              <a:ext cx="1872208" cy="1512168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จ้างบริการบำรุงรักษาและซ่อมแซมแก้ไขคอมพิวเตอร์</a:t>
              </a:r>
            </a:p>
          </p:txBody>
        </p:sp>
        <p:sp>
          <p:nvSpPr>
            <p:cNvPr id="14" name="Hexagon 13"/>
            <p:cNvSpPr/>
            <p:nvPr/>
          </p:nvSpPr>
          <p:spPr>
            <a:xfrm>
              <a:off x="1043608" y="1340768"/>
              <a:ext cx="1440160" cy="1152128"/>
            </a:xfrm>
            <a:prstGeom prst="hexagon">
              <a:avLst/>
            </a:prstGeom>
            <a:solidFill>
              <a:srgbClr val="CC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8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สัญญาแลกเปลี่ยน</a:t>
              </a:r>
            </a:p>
          </p:txBody>
        </p:sp>
        <p:sp>
          <p:nvSpPr>
            <p:cNvPr id="15" name="Hexagon 14"/>
            <p:cNvSpPr/>
            <p:nvPr/>
          </p:nvSpPr>
          <p:spPr>
            <a:xfrm>
              <a:off x="827584" y="5085184"/>
              <a:ext cx="1575792" cy="1224136"/>
            </a:xfrm>
            <a:prstGeom prst="hexagon">
              <a:avLst/>
            </a:prstGeom>
            <a:solidFill>
              <a:srgbClr val="CC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สัญญาเช่าเครื่องถ่ายเอกสาร</a:t>
              </a:r>
            </a:p>
          </p:txBody>
        </p:sp>
        <p:sp>
          <p:nvSpPr>
            <p:cNvPr id="16" name="Hexagon 15"/>
            <p:cNvSpPr/>
            <p:nvPr/>
          </p:nvSpPr>
          <p:spPr>
            <a:xfrm>
              <a:off x="2195736" y="4293096"/>
              <a:ext cx="1575792" cy="1296144"/>
            </a:xfrm>
            <a:prstGeom prst="hexagon">
              <a:avLst/>
            </a:prstGeom>
            <a:solidFill>
              <a:srgbClr val="FFFFB7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จ้างบริการรักษาความปลอดภัย</a:t>
              </a:r>
            </a:p>
          </p:txBody>
        </p:sp>
        <p:sp>
          <p:nvSpPr>
            <p:cNvPr id="17" name="Hexagon 16"/>
            <p:cNvSpPr/>
            <p:nvPr/>
          </p:nvSpPr>
          <p:spPr>
            <a:xfrm>
              <a:off x="3635896" y="4725144"/>
              <a:ext cx="1944216" cy="1656184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สัญญาซื้อขายและอนุญาต</a:t>
              </a:r>
            </a:p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ให้ใช้สิทธิ</a:t>
              </a:r>
            </a:p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ในโปรแกรมคอมพิวเตอร์</a:t>
              </a:r>
            </a:p>
          </p:txBody>
        </p:sp>
        <p:sp>
          <p:nvSpPr>
            <p:cNvPr id="18" name="Hexagon 17"/>
            <p:cNvSpPr/>
            <p:nvPr/>
          </p:nvSpPr>
          <p:spPr>
            <a:xfrm>
              <a:off x="2411760" y="764704"/>
              <a:ext cx="1368152" cy="1152128"/>
            </a:xfrm>
            <a:prstGeom prst="hexagon">
              <a:avLst/>
            </a:prstGeom>
            <a:solidFill>
              <a:srgbClr val="92D05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สัญญาเช่ารถยนต์</a:t>
              </a:r>
            </a:p>
          </p:txBody>
        </p:sp>
        <p:sp>
          <p:nvSpPr>
            <p:cNvPr id="19" name="Hexagon 18"/>
            <p:cNvSpPr/>
            <p:nvPr/>
          </p:nvSpPr>
          <p:spPr>
            <a:xfrm>
              <a:off x="5436096" y="1916832"/>
              <a:ext cx="1584176" cy="1296144"/>
            </a:xfrm>
            <a:prstGeom prst="hexagon">
              <a:avLst/>
            </a:prstGeom>
            <a:solidFill>
              <a:srgbClr val="CCFF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สัญญาเช่าคอมพิวเตอร์</a:t>
              </a:r>
            </a:p>
          </p:txBody>
        </p:sp>
        <p:sp>
          <p:nvSpPr>
            <p:cNvPr id="20" name="Hexagon 19"/>
            <p:cNvSpPr/>
            <p:nvPr/>
          </p:nvSpPr>
          <p:spPr>
            <a:xfrm>
              <a:off x="7100664" y="3645024"/>
              <a:ext cx="1647800" cy="1296144"/>
            </a:xfrm>
            <a:prstGeom prst="hexagon">
              <a:avLst/>
            </a:prstGeom>
            <a:solidFill>
              <a:srgbClr val="FFCCF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สัญญา</a:t>
              </a:r>
            </a:p>
            <a:p>
              <a:pPr algn="ctr"/>
              <a:r>
                <a:rPr lang="th-TH" sz="2000" b="1" dirty="0">
                  <a:solidFill>
                    <a:sysClr val="windowText" lastClr="000000"/>
                  </a:solidFill>
                  <a:latin typeface="EucrosiaUPC" pitchFamily="18" charset="-34"/>
                  <a:cs typeface="EucrosiaUPC" pitchFamily="18" charset="-34"/>
                </a:rPr>
                <a:t>ซื้อขายคอมพิวเตอร์</a:t>
              </a:r>
            </a:p>
          </p:txBody>
        </p:sp>
        <p:sp>
          <p:nvSpPr>
            <p:cNvPr id="21" name="Hexagon 20"/>
            <p:cNvSpPr/>
            <p:nvPr/>
          </p:nvSpPr>
          <p:spPr>
            <a:xfrm>
              <a:off x="611560" y="1916832"/>
              <a:ext cx="504056" cy="410344"/>
            </a:xfrm>
            <a:prstGeom prst="hexagon">
              <a:avLst/>
            </a:prstGeom>
            <a:solidFill>
              <a:srgbClr val="FFFFB7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2" name="Hexagon 21"/>
            <p:cNvSpPr/>
            <p:nvPr/>
          </p:nvSpPr>
          <p:spPr>
            <a:xfrm>
              <a:off x="7236296" y="2276872"/>
              <a:ext cx="1440160" cy="1152128"/>
            </a:xfrm>
            <a:prstGeom prst="hexagon">
              <a:avLst/>
            </a:prstGeom>
            <a:solidFill>
              <a:srgbClr val="FFCC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600" b="1" dirty="0">
                  <a:solidFill>
                    <a:schemeClr val="tx1"/>
                  </a:solidFill>
                  <a:latin typeface="EucrosiaUPC" pitchFamily="18" charset="-34"/>
                  <a:cs typeface="EucrosiaUPC" pitchFamily="18" charset="-34"/>
                </a:rPr>
                <a:t>สัญญาจ้างผู้เชี่ยวชาญรายบุคคลหรือจ้างบริษัทที่ปรึกษา</a:t>
              </a:r>
            </a:p>
          </p:txBody>
        </p:sp>
        <p:sp>
          <p:nvSpPr>
            <p:cNvPr id="23" name="Hexagon 22"/>
            <p:cNvSpPr/>
            <p:nvPr/>
          </p:nvSpPr>
          <p:spPr>
            <a:xfrm>
              <a:off x="6948264" y="1052736"/>
              <a:ext cx="1008112" cy="842392"/>
            </a:xfrm>
            <a:prstGeom prst="hexagon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25" name="Hexagon 24"/>
            <p:cNvSpPr/>
            <p:nvPr/>
          </p:nvSpPr>
          <p:spPr>
            <a:xfrm>
              <a:off x="2843808" y="5877272"/>
              <a:ext cx="648072" cy="504056"/>
            </a:xfrm>
            <a:prstGeom prst="hexagon">
              <a:avLst/>
            </a:prstGeom>
            <a:solidFill>
              <a:srgbClr val="FFCCFF"/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79512" y="188640"/>
              <a:ext cx="8784976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ประกาศคณะกรรมการนโยบายการจัดซื้อจัดจ้างและการบริหารพัสดุภาครัฐ</a:t>
              </a:r>
            </a:p>
            <a:p>
              <a:pPr algn="ctr"/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เรื่อง แบบสัญญาเกี่ยวกับการจัดซื้อจัดจ้างตามพระราชบัญญัติการจัดซื้อจัดจ้างและการบริหารพัสดุภาครัฐ พ.ศ. 2560</a:t>
              </a:r>
            </a:p>
          </p:txBody>
        </p:sp>
        <p:sp>
          <p:nvSpPr>
            <p:cNvPr id="33" name="Rectangle 32"/>
            <p:cNvSpPr/>
            <p:nvPr/>
          </p:nvSpPr>
          <p:spPr>
            <a:xfrm rot="16200000">
              <a:off x="-1800707" y="2816932"/>
              <a:ext cx="4248472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ประกาศราชกิจจา</a:t>
              </a:r>
              <a:r>
                <a:rPr lang="th-TH" sz="2000" b="1" dirty="0" err="1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นุเบกษา</a:t>
              </a:r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19 ก.พ. 61</a:t>
              </a:r>
            </a:p>
          </p:txBody>
        </p:sp>
        <p:sp>
          <p:nvSpPr>
            <p:cNvPr id="34" name="Rectangle 33"/>
            <p:cNvSpPr/>
            <p:nvPr/>
          </p:nvSpPr>
          <p:spPr>
            <a:xfrm rot="5400000">
              <a:off x="7092280" y="2852936"/>
              <a:ext cx="3600400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Font typeface="Courier New" pitchFamily="49" charset="0"/>
                <a:buChar char="o"/>
              </a:pPr>
              <a:r>
                <a:rPr lang="th-TH" sz="2000" b="1" dirty="0">
                  <a:solidFill>
                    <a:srgbClr val="0000FF"/>
                  </a:solidFill>
                  <a:latin typeface="EucrosiaUPC" pitchFamily="18" charset="-34"/>
                  <a:cs typeface="EucrosiaUPC" pitchFamily="18" charset="-34"/>
                </a:rPr>
                <a:t> มีผลใช้บังคับ 20 ก.พ. 61 เป็นต้นไป</a:t>
              </a: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0" y="6237312"/>
              <a:ext cx="9144000" cy="576064"/>
              <a:chOff x="0" y="6165304"/>
              <a:chExt cx="9144000" cy="576064"/>
            </a:xfrm>
          </p:grpSpPr>
          <p:grpSp>
            <p:nvGrpSpPr>
              <p:cNvPr id="36" name="Group 10"/>
              <p:cNvGrpSpPr/>
              <p:nvPr/>
            </p:nvGrpSpPr>
            <p:grpSpPr>
              <a:xfrm>
                <a:off x="0" y="6165304"/>
                <a:ext cx="9144000" cy="576064"/>
                <a:chOff x="0" y="5877272"/>
                <a:chExt cx="9144000" cy="576064"/>
              </a:xfrm>
            </p:grpSpPr>
            <p:grpSp>
              <p:nvGrpSpPr>
                <p:cNvPr id="38" name="Group 23"/>
                <p:cNvGrpSpPr/>
                <p:nvPr/>
              </p:nvGrpSpPr>
              <p:grpSpPr>
                <a:xfrm>
                  <a:off x="0" y="5877272"/>
                  <a:ext cx="9144000" cy="576064"/>
                  <a:chOff x="0" y="5877272"/>
                  <a:chExt cx="9144000" cy="576064"/>
                </a:xfrm>
              </p:grpSpPr>
              <p:cxnSp>
                <p:nvCxnSpPr>
                  <p:cNvPr id="40" name="Straight Connector 39"/>
                  <p:cNvCxnSpPr/>
                  <p:nvPr/>
                </p:nvCxnSpPr>
                <p:spPr>
                  <a:xfrm>
                    <a:off x="0" y="6093296"/>
                    <a:ext cx="9144000" cy="72008"/>
                  </a:xfrm>
                  <a:prstGeom prst="line">
                    <a:avLst/>
                  </a:prstGeom>
                  <a:ln>
                    <a:solidFill>
                      <a:srgbClr val="008000"/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Rectangle 40"/>
                  <p:cNvSpPr/>
                  <p:nvPr/>
                </p:nvSpPr>
                <p:spPr>
                  <a:xfrm>
                    <a:off x="6444208" y="5877272"/>
                    <a:ext cx="2664296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Natchanon</a:t>
                    </a:r>
                    <a:r>
                      <a:rPr lang="en-US" sz="2000" b="1" dirty="0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  </a:t>
                    </a:r>
                    <a:r>
                      <a:rPr lang="en-US" sz="2000" b="1" dirty="0" err="1">
                        <a:solidFill>
                          <a:schemeClr val="tx1"/>
                        </a:solidFill>
                        <a:effectLst>
                          <a:innerShdw blurRad="63500" dist="50800" dir="5400000">
                            <a:prstClr val="black">
                              <a:alpha val="50000"/>
                            </a:prstClr>
                          </a:innerShdw>
                        </a:effectLst>
                        <a:latin typeface="Angsana New" pitchFamily="18" charset="-34"/>
                        <a:cs typeface="Angsana New" pitchFamily="18" charset="-34"/>
                      </a:rPr>
                      <a:t>Siriphongsurapa</a:t>
                    </a:r>
                    <a:endParaRPr lang="th-TH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  <p:sp>
                <p:nvSpPr>
                  <p:cNvPr id="42" name="Rectangle 41"/>
                  <p:cNvSpPr/>
                  <p:nvPr/>
                </p:nvSpPr>
                <p:spPr>
                  <a:xfrm>
                    <a:off x="6804248" y="6165304"/>
                    <a:ext cx="2160240" cy="288032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 b="1" dirty="0">
                        <a:solidFill>
                          <a:srgbClr val="FF6600"/>
                        </a:solidFill>
                        <a:effectLst>
                          <a:innerShdw blurRad="114300">
                            <a:prstClr val="black"/>
                          </a:innerShdw>
                          <a:reflection blurRad="6350" stA="55000" endA="300" endPos="45500" dir="5400000" sy="-100000" algn="bl" rotWithShape="0"/>
                        </a:effectLst>
                        <a:latin typeface="Angsana New" pitchFamily="18" charset="-34"/>
                        <a:cs typeface="Angsana New" pitchFamily="18" charset="-34"/>
                      </a:rPr>
                      <a:t> C    O P Y R I G H T</a:t>
                    </a:r>
                    <a:endParaRPr lang="th-TH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endParaRPr>
                  </a:p>
                </p:txBody>
              </p:sp>
            </p:grp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0" y="6165304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7" name="Oval 36"/>
              <p:cNvSpPr/>
              <p:nvPr/>
            </p:nvSpPr>
            <p:spPr>
              <a:xfrm>
                <a:off x="7092280" y="6453336"/>
                <a:ext cx="288032" cy="288032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rgbClr val="FF660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hardEdg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tx1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</a:rPr>
                  <a:t>C</a:t>
                </a:r>
                <a:endParaRPr lang="th-TH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endParaRPr>
              </a:p>
            </p:txBody>
          </p:sp>
        </p:grp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5" name="รูปภาพ 14" descr="83-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8279753" cy="257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676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6632"/>
            <a:ext cx="7975798" cy="611559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9552" y="6232227"/>
            <a:ext cx="3168352" cy="221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600" b="1" dirty="0">
                <a:solidFill>
                  <a:sysClr val="windowText" lastClr="00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** ข้อมูลจาก </a:t>
            </a:r>
            <a:r>
              <a:rPr lang="en-US" sz="1600" b="1" dirty="0">
                <a:solidFill>
                  <a:sysClr val="windowText" lastClr="00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: </a:t>
            </a:r>
            <a:r>
              <a:rPr lang="th-TH" sz="1600" b="1" dirty="0">
                <a:solidFill>
                  <a:sysClr val="windowText" lastClr="00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กองการพัสดุภาครัฐ  กรมบัญชีกลาง</a:t>
            </a:r>
          </a:p>
        </p:txBody>
      </p:sp>
    </p:spTree>
    <p:extLst>
      <p:ext uri="{BB962C8B-B14F-4D97-AF65-F5344CB8AC3E}">
        <p14:creationId xmlns:p14="http://schemas.microsoft.com/office/powerpoint/2010/main" val="26770697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4523"/>
            <a:ext cx="6696744" cy="608770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9552" y="6232227"/>
            <a:ext cx="3168352" cy="2211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1600" b="1" dirty="0">
                <a:solidFill>
                  <a:sysClr val="windowText" lastClr="00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** ข้อมูลจาก </a:t>
            </a:r>
            <a:r>
              <a:rPr lang="en-US" sz="1600" b="1" dirty="0">
                <a:solidFill>
                  <a:sysClr val="windowText" lastClr="00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: </a:t>
            </a:r>
            <a:r>
              <a:rPr lang="th-TH" sz="1600" b="1" dirty="0">
                <a:solidFill>
                  <a:sysClr val="windowText" lastClr="000000"/>
                </a:solidFill>
                <a:latin typeface="EucrosiaUPC" panose="02020603050405020304" pitchFamily="18" charset="-34"/>
                <a:cs typeface="EucrosiaUPC" panose="02020603050405020304" pitchFamily="18" charset="-34"/>
              </a:rPr>
              <a:t>กองการพัสดุภาครัฐ  กรมบัญชีกลาง</a:t>
            </a:r>
          </a:p>
        </p:txBody>
      </p:sp>
    </p:spTree>
    <p:extLst>
      <p:ext uri="{BB962C8B-B14F-4D97-AF65-F5344CB8AC3E}">
        <p14:creationId xmlns:p14="http://schemas.microsoft.com/office/powerpoint/2010/main" val="21337118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268760"/>
            <a:ext cx="7565748" cy="454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2909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25" y="1263847"/>
            <a:ext cx="7631750" cy="484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2149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83568" y="1412776"/>
            <a:ext cx="7776864" cy="4130793"/>
            <a:chOff x="461560" y="1712974"/>
            <a:chExt cx="7998872" cy="416429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560" y="1712974"/>
              <a:ext cx="7975798" cy="2239882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634" y="3932323"/>
              <a:ext cx="7975798" cy="19449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505357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779164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5144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87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315" y="893781"/>
            <a:ext cx="7250947" cy="514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807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88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949922"/>
            <a:ext cx="7344816" cy="514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097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89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141" y="1052736"/>
            <a:ext cx="7529634" cy="508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615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</a:t>
            </a:fld>
            <a:endParaRPr lang="th-TH"/>
          </a:p>
        </p:txBody>
      </p:sp>
      <p:sp>
        <p:nvSpPr>
          <p:cNvPr id="5" name="Rectangle 4"/>
          <p:cNvSpPr/>
          <p:nvPr/>
        </p:nvSpPr>
        <p:spPr>
          <a:xfrm>
            <a:off x="179512" y="260648"/>
            <a:ext cx="8784976" cy="122413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Courier New" pitchFamily="49" charset="0"/>
              <a:buChar char="o"/>
            </a:pPr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 ประกาศคณะกรรมการนโยบายการจัดซื้อจัดจ้างและการบริหารพัสดุภาครัฐ</a:t>
            </a:r>
          </a:p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เรื่อง แบบสัญญาเกี่ยวกับการจัดซื้อจัดจ้าง</a:t>
            </a:r>
          </a:p>
          <a:p>
            <a:pPr algn="ctr"/>
            <a:r>
              <a:rPr lang="th-TH" sz="2600" b="1" dirty="0">
                <a:solidFill>
                  <a:srgbClr val="0000FF"/>
                </a:solidFill>
                <a:latin typeface="EucrosiaUPC" pitchFamily="18" charset="-34"/>
                <a:cs typeface="EucrosiaUPC" pitchFamily="18" charset="-34"/>
              </a:rPr>
              <a:t>ตามพระราชบัญญัติการจัดซื้อจัดจ้างและการบริหารพัสดุภาครัฐ พ.ศ. 2560 (ฉบับที่ 2)</a:t>
            </a:r>
          </a:p>
        </p:txBody>
      </p:sp>
      <p:graphicFrame>
        <p:nvGraphicFramePr>
          <p:cNvPr id="11" name="Diagram 10"/>
          <p:cNvGraphicFramePr/>
          <p:nvPr/>
        </p:nvGraphicFramePr>
        <p:xfrm>
          <a:off x="1187624" y="1340768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13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15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Rectangle 17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16" name="Straight Connector 15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Oval 13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90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72" y="1412776"/>
            <a:ext cx="7704856" cy="392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907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91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0529" y="1052736"/>
            <a:ext cx="7851911" cy="5029355"/>
            <a:chOff x="827584" y="1010534"/>
            <a:chExt cx="7851911" cy="502935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100" y="1010534"/>
              <a:ext cx="7799395" cy="197365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7584" y="2984188"/>
              <a:ext cx="7842677" cy="3055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882421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807268"/>
            <a:ext cx="7632848" cy="553805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92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36902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93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11560" y="1268760"/>
            <a:ext cx="7920880" cy="3240360"/>
            <a:chOff x="179512" y="1268760"/>
            <a:chExt cx="8687726" cy="3600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6762" y="1268760"/>
              <a:ext cx="8590476" cy="2619048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3887808"/>
              <a:ext cx="8590476" cy="9809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206957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94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268760"/>
            <a:ext cx="7702513" cy="392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2551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95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875094"/>
            <a:ext cx="7488832" cy="5434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211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96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83568" y="1268760"/>
            <a:ext cx="7848872" cy="4195112"/>
            <a:chOff x="276762" y="1484784"/>
            <a:chExt cx="8637242" cy="441113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3528" y="1484784"/>
              <a:ext cx="8590476" cy="96190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6762" y="2276872"/>
              <a:ext cx="8590476" cy="36190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827212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97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24744"/>
            <a:ext cx="8405184" cy="473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5290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98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980728"/>
            <a:ext cx="8306908" cy="480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21583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D85E7-25CD-47EF-B19D-98B9F94D8257}" type="slidenum">
              <a:rPr lang="th-TH" smtClean="0"/>
              <a:pPr/>
              <a:t>99</a:t>
            </a:fld>
            <a:endParaRPr lang="th-TH"/>
          </a:p>
        </p:txBody>
      </p:sp>
      <p:grpSp>
        <p:nvGrpSpPr>
          <p:cNvPr id="5" name="Group 4"/>
          <p:cNvGrpSpPr/>
          <p:nvPr/>
        </p:nvGrpSpPr>
        <p:grpSpPr>
          <a:xfrm>
            <a:off x="0" y="6237312"/>
            <a:ext cx="9144000" cy="576064"/>
            <a:chOff x="0" y="6165304"/>
            <a:chExt cx="9144000" cy="576064"/>
          </a:xfrm>
        </p:grpSpPr>
        <p:grpSp>
          <p:nvGrpSpPr>
            <p:cNvPr id="6" name="Group 10"/>
            <p:cNvGrpSpPr/>
            <p:nvPr/>
          </p:nvGrpSpPr>
          <p:grpSpPr>
            <a:xfrm>
              <a:off x="0" y="6165304"/>
              <a:ext cx="9144000" cy="576064"/>
              <a:chOff x="0" y="5877272"/>
              <a:chExt cx="9144000" cy="576064"/>
            </a:xfrm>
          </p:grpSpPr>
          <p:grpSp>
            <p:nvGrpSpPr>
              <p:cNvPr id="8" name="Group 23"/>
              <p:cNvGrpSpPr/>
              <p:nvPr/>
            </p:nvGrpSpPr>
            <p:grpSpPr>
              <a:xfrm>
                <a:off x="0" y="5877272"/>
                <a:ext cx="9144000" cy="576064"/>
                <a:chOff x="0" y="5877272"/>
                <a:chExt cx="9144000" cy="576064"/>
              </a:xfrm>
            </p:grpSpPr>
            <p:cxnSp>
              <p:nvCxnSpPr>
                <p:cNvPr id="10" name="Straight Connector 9"/>
                <p:cNvCxnSpPr/>
                <p:nvPr/>
              </p:nvCxnSpPr>
              <p:spPr>
                <a:xfrm>
                  <a:off x="0" y="6093296"/>
                  <a:ext cx="9144000" cy="72008"/>
                </a:xfrm>
                <a:prstGeom prst="line">
                  <a:avLst/>
                </a:prstGeom>
                <a:ln>
                  <a:solidFill>
                    <a:srgbClr val="0080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Rectangle 10"/>
                <p:cNvSpPr/>
                <p:nvPr/>
              </p:nvSpPr>
              <p:spPr>
                <a:xfrm>
                  <a:off x="6444208" y="5877272"/>
                  <a:ext cx="2664296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Natchanon</a:t>
                  </a:r>
                  <a:r>
                    <a:rPr lang="en-US" sz="2000" b="1" dirty="0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  </a:t>
                  </a:r>
                  <a:r>
                    <a:rPr lang="en-US" sz="2000" b="1" dirty="0" err="1">
                      <a:solidFill>
                        <a:schemeClr val="tx1"/>
                      </a:solidFill>
                      <a:effectLst>
                        <a:innerShdw blurRad="63500" dist="50800" dir="5400000">
                          <a:prstClr val="black">
                            <a:alpha val="50000"/>
                          </a:prstClr>
                        </a:innerShdw>
                      </a:effectLst>
                      <a:latin typeface="Angsana New" pitchFamily="18" charset="-34"/>
                      <a:cs typeface="Angsana New" pitchFamily="18" charset="-34"/>
                    </a:rPr>
                    <a:t>Siriphongsurapa</a:t>
                  </a:r>
                  <a:endParaRPr lang="th-TH" sz="2000" b="1" dirty="0">
                    <a:solidFill>
                      <a:schemeClr val="tx1"/>
                    </a:solidFill>
                    <a:effectLst>
                      <a:innerShdw blurRad="63500" dist="50800" dir="5400000">
                        <a:prstClr val="black">
                          <a:alpha val="50000"/>
                        </a:prstClr>
                      </a:innerShdw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6804248" y="6165304"/>
                  <a:ext cx="2160240" cy="288032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 dirty="0">
                      <a:solidFill>
                        <a:srgbClr val="FF6600"/>
                      </a:solidFill>
                      <a:effectLst>
                        <a:innerShdw blurRad="114300">
                          <a:prstClr val="black"/>
                        </a:innerShdw>
                        <a:reflection blurRad="6350" stA="55000" endA="300" endPos="45500" dir="5400000" sy="-100000" algn="bl" rotWithShape="0"/>
                      </a:effectLst>
                      <a:latin typeface="Angsana New" pitchFamily="18" charset="-34"/>
                      <a:cs typeface="Angsana New" pitchFamily="18" charset="-34"/>
                    </a:rPr>
                    <a:t> C    O P Y R I G H T</a:t>
                  </a:r>
                  <a:endParaRPr lang="th-TH" sz="2000" b="1" dirty="0">
                    <a:solidFill>
                      <a:srgbClr val="FF6600"/>
                    </a:solidFill>
                    <a:effectLst>
                      <a:innerShdw blurRad="114300">
                        <a:prstClr val="black"/>
                      </a:innerShdw>
                      <a:reflection blurRad="6350" stA="55000" endA="300" endPos="45500" dir="5400000" sy="-100000" algn="bl" rotWithShape="0"/>
                    </a:effectLst>
                    <a:latin typeface="Angsana New" pitchFamily="18" charset="-34"/>
                    <a:cs typeface="Angsana New" pitchFamily="18" charset="-34"/>
                  </a:endParaRPr>
                </a:p>
              </p:txBody>
            </p:sp>
          </p:grpSp>
          <p:cxnSp>
            <p:nvCxnSpPr>
              <p:cNvPr id="9" name="Straight Connector 8"/>
              <p:cNvCxnSpPr/>
              <p:nvPr/>
            </p:nvCxnSpPr>
            <p:spPr>
              <a:xfrm>
                <a:off x="0" y="6165304"/>
                <a:ext cx="9144000" cy="72008"/>
              </a:xfrm>
              <a:prstGeom prst="line">
                <a:avLst/>
              </a:prstGeom>
              <a:ln>
                <a:solidFill>
                  <a:srgbClr val="008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/>
            <p:cNvSpPr/>
            <p:nvPr/>
          </p:nvSpPr>
          <p:spPr>
            <a:xfrm>
              <a:off x="7092280" y="6453336"/>
              <a:ext cx="288032" cy="2880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6600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effectLst>
                    <a:innerShdw blurRad="114300">
                      <a:prstClr val="black"/>
                    </a:innerShdw>
                    <a:reflection blurRad="6350" stA="55000" endA="300" endPos="45500" dir="5400000" sy="-100000" algn="bl" rotWithShape="0"/>
                  </a:effectLst>
                  <a:latin typeface="Angsana New" pitchFamily="18" charset="-34"/>
                </a:rPr>
                <a:t>C</a:t>
              </a:r>
              <a:endParaRPr lang="th-TH" sz="2000" b="1" dirty="0">
                <a:solidFill>
                  <a:schemeClr val="tx1"/>
                </a:solidFill>
                <a:effectLst>
                  <a:innerShdw blurRad="114300">
                    <a:prstClr val="black"/>
                  </a:innerShdw>
                  <a:reflection blurRad="6350" stA="55000" endA="300" endPos="45500" dir="5400000" sy="-100000" algn="bl" rotWithShape="0"/>
                </a:effectLst>
                <a:latin typeface="Angsana New" pitchFamily="18" charset="-34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72393"/>
            <a:ext cx="8568952" cy="483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4184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ไหลเวียน">
  <a:themeElements>
    <a:clrScheme name="ไหลเวียน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ไหลเวียน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ไหลเวียน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35537</TotalTime>
  <Words>13294</Words>
  <Application>Microsoft Office PowerPoint</Application>
  <PresentationFormat>On-screen Show (4:3)</PresentationFormat>
  <Paragraphs>2013</Paragraphs>
  <Slides>213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213</vt:i4>
      </vt:variant>
    </vt:vector>
  </HeadingPairs>
  <TitlesOfParts>
    <vt:vector size="232" baseType="lpstr">
      <vt:lpstr>Angsana New</vt:lpstr>
      <vt:lpstr>Arial</vt:lpstr>
      <vt:lpstr>Browallia New</vt:lpstr>
      <vt:lpstr>BrowalliaUPC</vt:lpstr>
      <vt:lpstr>Calibri</vt:lpstr>
      <vt:lpstr>Calibri Light</vt:lpstr>
      <vt:lpstr>Constantia</vt:lpstr>
      <vt:lpstr>Cordia New</vt:lpstr>
      <vt:lpstr>Courier New</vt:lpstr>
      <vt:lpstr>EucrosiaUPC</vt:lpstr>
      <vt:lpstr>굴림</vt:lpstr>
      <vt:lpstr>Tahoma</vt:lpstr>
      <vt:lpstr>Times New Roman</vt:lpstr>
      <vt:lpstr>Wingdings</vt:lpstr>
      <vt:lpstr>Wingdings 2</vt:lpstr>
      <vt:lpstr>ชุดรูปแบบของ Office</vt:lpstr>
      <vt:lpstr>ไหลเวียน</vt:lpstr>
      <vt:lpstr>Office Theme</vt:lpstr>
      <vt:lpstr>เอกสาร</vt:lpstr>
      <vt:lpstr>PowerPoint Presentation</vt:lpstr>
      <vt:lpstr>ประเด็นศึกษา</vt:lpstr>
      <vt:lpstr> พ.ร.บ. หมวด 9 มาตรา 93-99</vt:lpstr>
      <vt:lpstr>การทำสัญญา</vt:lpstr>
      <vt:lpstr>PowerPoint Presentation</vt:lpstr>
      <vt:lpstr>PowerPoint Presentation</vt:lpstr>
      <vt:lpstr>การทำสัญญา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การทำสัญญาของหน่วยงานในต่างประเทศ</vt:lpstr>
      <vt:lpstr>การจ้างช่วง</vt:lpstr>
      <vt:lpstr>PowerPoint Presentation</vt:lpstr>
      <vt:lpstr>PowerPoint Presentation</vt:lpstr>
      <vt:lpstr>การทำข้อตกลงเป็นหนังสือ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พ.ร.บ. หมวด 10 มาตรา 100-105</vt:lpstr>
      <vt:lpstr>ความหมายของ “การบริหารสัญญา”</vt:lpstr>
      <vt:lpstr>ผู้มีหน้าที่ในการบริหารสัญญา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หลักเกณฑ์และแนวทางปฏิบัติ เกี่ยวกับการแก้ไขสัญญาหรือข้อตกลงเป็นหนังสือ</vt:lpstr>
      <vt:lpstr>การแก้ไขสัญญา</vt:lpstr>
      <vt:lpstr>การแก้ไขสัญญา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การเผยแพร่สาระสำคัญของสัญญาที่แก้ไข</vt:lpstr>
      <vt:lpstr>PowerPoint Presentation</vt:lpstr>
      <vt:lpstr>PowerPoint Presentation</vt:lpstr>
      <vt:lpstr>PowerPoint Presentation</vt:lpstr>
      <vt:lpstr>การงด ลดค่าปรับ การขยายเวลา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การบอกเลิกสัญญา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หลักเกณฑ์และแนวทางปฏิบัติ เกี่ยวกับการตรวจรับพัสดุ</vt:lpstr>
      <vt:lpstr>การแต่งตั้งคณะกรรมการ ตรวจรับพัสดุ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การบริหารสัญญาและการตรวจรับพัสดุ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การประเมินผล การปฏิบัติงานของผู้ประกอบการ</vt:lpstr>
      <vt:lpstr>การประเมินผลการปฏิบัติงาน ของผู้ประกอบการ</vt:lpstr>
      <vt:lpstr>PowerPoint Presentation</vt:lpstr>
      <vt:lpstr>PowerPoint Presentation</vt:lpstr>
      <vt:lpstr>PowerPoint Presentation</vt:lpstr>
      <vt:lpstr>PowerPoint Presentation</vt:lpstr>
      <vt:lpstr>หลักเกณฑ์การพิจารณาคัดเลือกข้อเสนอ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โครงการพัฒนาศักยภาพการปฏิบัติงานพัสดุของบุคลากรในสังกัด  วิทยาลัยเทคโนโลยีทางการแพทย์และสาธารณสุข กาญจนาภิเษก  วิชา “การบริหารงานพัสดุอย่างมีประสิทธิภาพ”   บรรยายโดย อาจารย์ รวีวัลย์ แสงจันทร์ อดีต ผู้อำนวยการกลุ่มงานระเบียบว่าด้วยการพัสดุ   กรรมการและผู้ช่วยเลขานุการ กวพ. กวพอ.  และผู้อำนวยการเฉพาะด้านวิชาการคลังสูง(คลังจังหวัดเชียงราย) กรมบัญชีกลาง  โทร. ๐๘๑-๙๙๔ ๙๒๔๕  สืบหาข้อมูลเพิ่มเติมได้ที่ ศูนย์ข้อมูลจัดซื้อจัดจ้าง www.gprocurement.go.th)  (สงวนลิขสิทธิ์)</dc:title>
  <dc:creator>User</dc:creator>
  <cp:lastModifiedBy>ณัฐชนน ศิริพงษ์สุรภา</cp:lastModifiedBy>
  <cp:revision>2788</cp:revision>
  <dcterms:created xsi:type="dcterms:W3CDTF">2016-06-09T14:32:02Z</dcterms:created>
  <dcterms:modified xsi:type="dcterms:W3CDTF">2023-08-28T14:42:26Z</dcterms:modified>
</cp:coreProperties>
</file>