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90" r:id="rId4"/>
  </p:sldMasterIdLst>
  <p:notesMasterIdLst>
    <p:notesMasterId r:id="rId305"/>
  </p:notesMasterIdLst>
  <p:handoutMasterIdLst>
    <p:handoutMasterId r:id="rId306"/>
  </p:handoutMasterIdLst>
  <p:sldIdLst>
    <p:sldId id="3050" r:id="rId5"/>
    <p:sldId id="3345" r:id="rId6"/>
    <p:sldId id="3305" r:id="rId7"/>
    <p:sldId id="3306" r:id="rId8"/>
    <p:sldId id="3307" r:id="rId9"/>
    <p:sldId id="3308" r:id="rId10"/>
    <p:sldId id="3309" r:id="rId11"/>
    <p:sldId id="3310" r:id="rId12"/>
    <p:sldId id="3311" r:id="rId13"/>
    <p:sldId id="3312" r:id="rId14"/>
    <p:sldId id="3519" r:id="rId15"/>
    <p:sldId id="3510" r:id="rId16"/>
    <p:sldId id="3314" r:id="rId17"/>
    <p:sldId id="3315" r:id="rId18"/>
    <p:sldId id="3316" r:id="rId19"/>
    <p:sldId id="3317" r:id="rId20"/>
    <p:sldId id="3489" r:id="rId21"/>
    <p:sldId id="3490" r:id="rId22"/>
    <p:sldId id="3491" r:id="rId23"/>
    <p:sldId id="3492" r:id="rId24"/>
    <p:sldId id="3493" r:id="rId25"/>
    <p:sldId id="3494" r:id="rId26"/>
    <p:sldId id="3495" r:id="rId27"/>
    <p:sldId id="3496" r:id="rId28"/>
    <p:sldId id="3497" r:id="rId29"/>
    <p:sldId id="3575" r:id="rId30"/>
    <p:sldId id="3576" r:id="rId31"/>
    <p:sldId id="3319" r:id="rId32"/>
    <p:sldId id="3321" r:id="rId33"/>
    <p:sldId id="3324" r:id="rId34"/>
    <p:sldId id="3325" r:id="rId35"/>
    <p:sldId id="3322" r:id="rId36"/>
    <p:sldId id="3341" r:id="rId37"/>
    <p:sldId id="3342" r:id="rId38"/>
    <p:sldId id="3343" r:id="rId39"/>
    <p:sldId id="3344" r:id="rId40"/>
    <p:sldId id="3549" r:id="rId41"/>
    <p:sldId id="3550" r:id="rId42"/>
    <p:sldId id="3551" r:id="rId43"/>
    <p:sldId id="3552" r:id="rId44"/>
    <p:sldId id="3586" r:id="rId45"/>
    <p:sldId id="3584" r:id="rId46"/>
    <p:sldId id="3585" r:id="rId47"/>
    <p:sldId id="3553" r:id="rId48"/>
    <p:sldId id="3554" r:id="rId49"/>
    <p:sldId id="3498" r:id="rId50"/>
    <p:sldId id="3499" r:id="rId51"/>
    <p:sldId id="3500" r:id="rId52"/>
    <p:sldId id="3501" r:id="rId53"/>
    <p:sldId id="3555" r:id="rId54"/>
    <p:sldId id="3556" r:id="rId55"/>
    <p:sldId id="3557" r:id="rId56"/>
    <p:sldId id="3558" r:id="rId57"/>
    <p:sldId id="3502" r:id="rId58"/>
    <p:sldId id="3503" r:id="rId59"/>
    <p:sldId id="3504" r:id="rId60"/>
    <p:sldId id="3534" r:id="rId61"/>
    <p:sldId id="3535" r:id="rId62"/>
    <p:sldId id="3536" r:id="rId63"/>
    <p:sldId id="3537" r:id="rId64"/>
    <p:sldId id="3505" r:id="rId65"/>
    <p:sldId id="3506" r:id="rId66"/>
    <p:sldId id="3507" r:id="rId67"/>
    <p:sldId id="3326" r:id="rId68"/>
    <p:sldId id="3425" r:id="rId69"/>
    <p:sldId id="3426" r:id="rId70"/>
    <p:sldId id="3443" r:id="rId71"/>
    <p:sldId id="3442" r:id="rId72"/>
    <p:sldId id="3428" r:id="rId73"/>
    <p:sldId id="3429" r:id="rId74"/>
    <p:sldId id="3430" r:id="rId75"/>
    <p:sldId id="3436" r:id="rId76"/>
    <p:sldId id="3437" r:id="rId77"/>
    <p:sldId id="3438" r:id="rId78"/>
    <p:sldId id="3439" r:id="rId79"/>
    <p:sldId id="3447" r:id="rId80"/>
    <p:sldId id="3448" r:id="rId81"/>
    <p:sldId id="3449" r:id="rId82"/>
    <p:sldId id="3450" r:id="rId83"/>
    <p:sldId id="3451" r:id="rId84"/>
    <p:sldId id="3452" r:id="rId85"/>
    <p:sldId id="3453" r:id="rId86"/>
    <p:sldId id="3454" r:id="rId87"/>
    <p:sldId id="3455" r:id="rId88"/>
    <p:sldId id="3456" r:id="rId89"/>
    <p:sldId id="3457" r:id="rId90"/>
    <p:sldId id="3462" r:id="rId91"/>
    <p:sldId id="3464" r:id="rId92"/>
    <p:sldId id="3465" r:id="rId93"/>
    <p:sldId id="3466" r:id="rId94"/>
    <p:sldId id="3458" r:id="rId95"/>
    <p:sldId id="3459" r:id="rId96"/>
    <p:sldId id="3468" r:id="rId97"/>
    <p:sldId id="3469" r:id="rId98"/>
    <p:sldId id="3470" r:id="rId99"/>
    <p:sldId id="3471" r:id="rId100"/>
    <p:sldId id="3463" r:id="rId101"/>
    <p:sldId id="3441" r:id="rId102"/>
    <p:sldId id="3440" r:id="rId103"/>
    <p:sldId id="3396" r:id="rId104"/>
    <p:sldId id="3397" r:id="rId105"/>
    <p:sldId id="3398" r:id="rId106"/>
    <p:sldId id="3399" r:id="rId107"/>
    <p:sldId id="3338" r:id="rId108"/>
    <p:sldId id="3339" r:id="rId109"/>
    <p:sldId id="3340" r:id="rId110"/>
    <p:sldId id="3246" r:id="rId111"/>
    <p:sldId id="3247" r:id="rId112"/>
    <p:sldId id="3546" r:id="rId113"/>
    <p:sldId id="3547" r:id="rId114"/>
    <p:sldId id="3548" r:id="rId115"/>
    <p:sldId id="3382" r:id="rId116"/>
    <p:sldId id="3521" r:id="rId117"/>
    <p:sldId id="3520" r:id="rId118"/>
    <p:sldId id="3530" r:id="rId119"/>
    <p:sldId id="3531" r:id="rId120"/>
    <p:sldId id="3538" r:id="rId121"/>
    <p:sldId id="3539" r:id="rId122"/>
    <p:sldId id="3590" r:id="rId123"/>
    <p:sldId id="3591" r:id="rId124"/>
    <p:sldId id="3351" r:id="rId125"/>
    <p:sldId id="3349" r:id="rId126"/>
    <p:sldId id="3350" r:id="rId127"/>
    <p:sldId id="3352" r:id="rId128"/>
    <p:sldId id="3249" r:id="rId129"/>
    <p:sldId id="3253" r:id="rId130"/>
    <p:sldId id="3254" r:id="rId131"/>
    <p:sldId id="3255" r:id="rId132"/>
    <p:sldId id="3256" r:id="rId133"/>
    <p:sldId id="3259" r:id="rId134"/>
    <p:sldId id="3267" r:id="rId135"/>
    <p:sldId id="2440" r:id="rId136"/>
    <p:sldId id="2441" r:id="rId137"/>
    <p:sldId id="3540" r:id="rId138"/>
    <p:sldId id="3541" r:id="rId139"/>
    <p:sldId id="3542" r:id="rId140"/>
    <p:sldId id="2442" r:id="rId141"/>
    <p:sldId id="2444" r:id="rId142"/>
    <p:sldId id="2445" r:id="rId143"/>
    <p:sldId id="3478" r:id="rId144"/>
    <p:sldId id="3479" r:id="rId145"/>
    <p:sldId id="3480" r:id="rId146"/>
    <p:sldId id="3481" r:id="rId147"/>
    <p:sldId id="3482" r:id="rId148"/>
    <p:sldId id="3483" r:id="rId149"/>
    <p:sldId id="3484" r:id="rId150"/>
    <p:sldId id="3485" r:id="rId151"/>
    <p:sldId id="3486" r:id="rId152"/>
    <p:sldId id="3487" r:id="rId153"/>
    <p:sldId id="2446" r:id="rId154"/>
    <p:sldId id="2447" r:id="rId155"/>
    <p:sldId id="2448" r:id="rId156"/>
    <p:sldId id="2449" r:id="rId157"/>
    <p:sldId id="3473" r:id="rId158"/>
    <p:sldId id="3474" r:id="rId159"/>
    <p:sldId id="3475" r:id="rId160"/>
    <p:sldId id="3476" r:id="rId161"/>
    <p:sldId id="2450" r:id="rId162"/>
    <p:sldId id="2451" r:id="rId163"/>
    <p:sldId id="3268" r:id="rId164"/>
    <p:sldId id="2452" r:id="rId165"/>
    <p:sldId id="2453" r:id="rId166"/>
    <p:sldId id="2454" r:id="rId167"/>
    <p:sldId id="3269" r:id="rId168"/>
    <p:sldId id="2456" r:id="rId169"/>
    <p:sldId id="3270" r:id="rId170"/>
    <p:sldId id="2457" r:id="rId171"/>
    <p:sldId id="3271" r:id="rId172"/>
    <p:sldId id="2458" r:id="rId173"/>
    <p:sldId id="2459" r:id="rId174"/>
    <p:sldId id="2603" r:id="rId175"/>
    <p:sldId id="2604" r:id="rId176"/>
    <p:sldId id="3467" r:id="rId177"/>
    <p:sldId id="3577" r:id="rId178"/>
    <p:sldId id="3578" r:id="rId179"/>
    <p:sldId id="3579" r:id="rId180"/>
    <p:sldId id="3580" r:id="rId181"/>
    <p:sldId id="3581" r:id="rId182"/>
    <p:sldId id="3582" r:id="rId183"/>
    <p:sldId id="3290" r:id="rId184"/>
    <p:sldId id="3514" r:id="rId185"/>
    <p:sldId id="3515" r:id="rId186"/>
    <p:sldId id="3516" r:id="rId187"/>
    <p:sldId id="3517" r:id="rId188"/>
    <p:sldId id="3518" r:id="rId189"/>
    <p:sldId id="3513" r:id="rId190"/>
    <p:sldId id="3353" r:id="rId191"/>
    <p:sldId id="3354" r:id="rId192"/>
    <p:sldId id="3355" r:id="rId193"/>
    <p:sldId id="3356" r:id="rId194"/>
    <p:sldId id="3357" r:id="rId195"/>
    <p:sldId id="3358" r:id="rId196"/>
    <p:sldId id="3359" r:id="rId197"/>
    <p:sldId id="3390" r:id="rId198"/>
    <p:sldId id="3360" r:id="rId199"/>
    <p:sldId id="2162" r:id="rId200"/>
    <p:sldId id="3221" r:id="rId201"/>
    <p:sldId id="3559" r:id="rId202"/>
    <p:sldId id="3560" r:id="rId203"/>
    <p:sldId id="3587" r:id="rId204"/>
    <p:sldId id="3588" r:id="rId205"/>
    <p:sldId id="3589" r:id="rId206"/>
    <p:sldId id="3564" r:id="rId207"/>
    <p:sldId id="3562" r:id="rId208"/>
    <p:sldId id="3563" r:id="rId209"/>
    <p:sldId id="3565" r:id="rId210"/>
    <p:sldId id="3566" r:id="rId211"/>
    <p:sldId id="3567" r:id="rId212"/>
    <p:sldId id="3568" r:id="rId213"/>
    <p:sldId id="3569" r:id="rId214"/>
    <p:sldId id="3570" r:id="rId215"/>
    <p:sldId id="3571" r:id="rId216"/>
    <p:sldId id="3572" r:id="rId217"/>
    <p:sldId id="3573" r:id="rId218"/>
    <p:sldId id="3574" r:id="rId219"/>
    <p:sldId id="3363" r:id="rId220"/>
    <p:sldId id="3364" r:id="rId221"/>
    <p:sldId id="3402" r:id="rId222"/>
    <p:sldId id="3403" r:id="rId223"/>
    <p:sldId id="3404" r:id="rId224"/>
    <p:sldId id="3405" r:id="rId225"/>
    <p:sldId id="3406" r:id="rId226"/>
    <p:sldId id="3407" r:id="rId227"/>
    <p:sldId id="3408" r:id="rId228"/>
    <p:sldId id="3409" r:id="rId229"/>
    <p:sldId id="3410" r:id="rId230"/>
    <p:sldId id="3411" r:id="rId231"/>
    <p:sldId id="3412" r:id="rId232"/>
    <p:sldId id="3413" r:id="rId233"/>
    <p:sldId id="3414" r:id="rId234"/>
    <p:sldId id="3415" r:id="rId235"/>
    <p:sldId id="3416" r:id="rId236"/>
    <p:sldId id="3417" r:id="rId237"/>
    <p:sldId id="3418" r:id="rId238"/>
    <p:sldId id="3419" r:id="rId239"/>
    <p:sldId id="3420" r:id="rId240"/>
    <p:sldId id="3421" r:id="rId241"/>
    <p:sldId id="3422" r:id="rId242"/>
    <p:sldId id="3423" r:id="rId243"/>
    <p:sldId id="3424" r:id="rId244"/>
    <p:sldId id="3365" r:id="rId245"/>
    <p:sldId id="3366" r:id="rId246"/>
    <p:sldId id="3367" r:id="rId247"/>
    <p:sldId id="3368" r:id="rId248"/>
    <p:sldId id="3379" r:id="rId249"/>
    <p:sldId id="3444" r:id="rId250"/>
    <p:sldId id="3445" r:id="rId251"/>
    <p:sldId id="3446" r:id="rId252"/>
    <p:sldId id="3370" r:id="rId253"/>
    <p:sldId id="3371" r:id="rId254"/>
    <p:sldId id="3372" r:id="rId255"/>
    <p:sldId id="3373" r:id="rId256"/>
    <p:sldId id="3374" r:id="rId257"/>
    <p:sldId id="3561" r:id="rId258"/>
    <p:sldId id="3361" r:id="rId259"/>
    <p:sldId id="3233" r:id="rId260"/>
    <p:sldId id="3234" r:id="rId261"/>
    <p:sldId id="3235" r:id="rId262"/>
    <p:sldId id="3236" r:id="rId263"/>
    <p:sldId id="3237" r:id="rId264"/>
    <p:sldId id="3244" r:id="rId265"/>
    <p:sldId id="2460" r:id="rId266"/>
    <p:sldId id="2461" r:id="rId267"/>
    <p:sldId id="3224" r:id="rId268"/>
    <p:sldId id="3291" r:id="rId269"/>
    <p:sldId id="3292" r:id="rId270"/>
    <p:sldId id="3293" r:id="rId271"/>
    <p:sldId id="2473" r:id="rId272"/>
    <p:sldId id="2474" r:id="rId273"/>
    <p:sldId id="3543" r:id="rId274"/>
    <p:sldId id="3544" r:id="rId275"/>
    <p:sldId id="3545" r:id="rId276"/>
    <p:sldId id="3294" r:id="rId277"/>
    <p:sldId id="3295" r:id="rId278"/>
    <p:sldId id="3296" r:id="rId279"/>
    <p:sldId id="3297" r:id="rId280"/>
    <p:sldId id="3298" r:id="rId281"/>
    <p:sldId id="3299" r:id="rId282"/>
    <p:sldId id="3300" r:id="rId283"/>
    <p:sldId id="3301" r:id="rId284"/>
    <p:sldId id="3302" r:id="rId285"/>
    <p:sldId id="3303" r:id="rId286"/>
    <p:sldId id="3304" r:id="rId287"/>
    <p:sldId id="3281" r:id="rId288"/>
    <p:sldId id="2488" r:id="rId289"/>
    <p:sldId id="2489" r:id="rId290"/>
    <p:sldId id="2490" r:id="rId291"/>
    <p:sldId id="2491" r:id="rId292"/>
    <p:sldId id="2492" r:id="rId293"/>
    <p:sldId id="2493" r:id="rId294"/>
    <p:sldId id="3283" r:id="rId295"/>
    <p:sldId id="3376" r:id="rId296"/>
    <p:sldId id="3282" r:id="rId297"/>
    <p:sldId id="2494" r:id="rId298"/>
    <p:sldId id="2759" r:id="rId299"/>
    <p:sldId id="3377" r:id="rId300"/>
    <p:sldId id="3378" r:id="rId301"/>
    <p:sldId id="3028" r:id="rId302"/>
    <p:sldId id="3027" r:id="rId303"/>
    <p:sldId id="2758" r:id="rId304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006600"/>
    <a:srgbClr val="FFCCFF"/>
    <a:srgbClr val="FF6600"/>
    <a:srgbClr val="FFFFB7"/>
    <a:srgbClr val="66FFFF"/>
    <a:srgbClr val="CCFFCC"/>
    <a:srgbClr val="0033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94671" autoAdjust="0"/>
  </p:normalViewPr>
  <p:slideViewPr>
    <p:cSldViewPr>
      <p:cViewPr varScale="1">
        <p:scale>
          <a:sx n="105" d="100"/>
          <a:sy n="105" d="100"/>
        </p:scale>
        <p:origin x="20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96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slide" Target="slides/slide295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slide" Target="slides/slide264.xml"/><Relationship Id="rId32" Type="http://schemas.openxmlformats.org/officeDocument/2006/relationships/slide" Target="slides/slide28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181" Type="http://schemas.openxmlformats.org/officeDocument/2006/relationships/slide" Target="slides/slide177.xml"/><Relationship Id="rId237" Type="http://schemas.openxmlformats.org/officeDocument/2006/relationships/slide" Target="slides/slide233.xml"/><Relationship Id="rId279" Type="http://schemas.openxmlformats.org/officeDocument/2006/relationships/slide" Target="slides/slide275.xml"/><Relationship Id="rId43" Type="http://schemas.openxmlformats.org/officeDocument/2006/relationships/slide" Target="slides/slide39.xml"/><Relationship Id="rId139" Type="http://schemas.openxmlformats.org/officeDocument/2006/relationships/slide" Target="slides/slide135.xml"/><Relationship Id="rId290" Type="http://schemas.openxmlformats.org/officeDocument/2006/relationships/slide" Target="slides/slide286.xml"/><Relationship Id="rId304" Type="http://schemas.openxmlformats.org/officeDocument/2006/relationships/slide" Target="slides/slide300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96" Type="http://schemas.openxmlformats.org/officeDocument/2006/relationships/slide" Target="slides/slide92.xml"/><Relationship Id="rId161" Type="http://schemas.openxmlformats.org/officeDocument/2006/relationships/slide" Target="slides/slide157.xml"/><Relationship Id="rId217" Type="http://schemas.openxmlformats.org/officeDocument/2006/relationships/slide" Target="slides/slide213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71" Type="http://schemas.openxmlformats.org/officeDocument/2006/relationships/slide" Target="slides/slide267.xml"/><Relationship Id="rId292" Type="http://schemas.openxmlformats.org/officeDocument/2006/relationships/slide" Target="slides/slide288.xml"/><Relationship Id="rId306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293" Type="http://schemas.openxmlformats.org/officeDocument/2006/relationships/slide" Target="slides/slide289.xml"/><Relationship Id="rId307" Type="http://schemas.openxmlformats.org/officeDocument/2006/relationships/presProps" Target="presProps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slide" Target="slides/slide290.xml"/><Relationship Id="rId308" Type="http://schemas.openxmlformats.org/officeDocument/2006/relationships/viewProps" Target="viewProps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slide" Target="slides/slide280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slide" Target="slides/slide291.xml"/><Relationship Id="rId309" Type="http://schemas.openxmlformats.org/officeDocument/2006/relationships/theme" Target="theme/theme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slide" Target="slides/slide28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310" Type="http://schemas.openxmlformats.org/officeDocument/2006/relationships/tableStyles" Target="tableStyles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slide" Target="slides/slide292.xml"/><Relationship Id="rId300" Type="http://schemas.openxmlformats.org/officeDocument/2006/relationships/slide" Target="slides/slide296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slide" Target="slides/slide282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slide" Target="slides/slide293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slide" Target="slides/slide297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slide" Target="slides/slide283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slide" Target="slides/slide294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slide" Target="slides/slide298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slide" Target="slides/slide284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303" Type="http://schemas.openxmlformats.org/officeDocument/2006/relationships/slide" Target="slides/slide299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89" Type="http://schemas.openxmlformats.org/officeDocument/2006/relationships/slide" Target="slides/slide285.xml"/><Relationship Id="rId11" Type="http://schemas.openxmlformats.org/officeDocument/2006/relationships/slide" Target="slides/slide7.xml"/><Relationship Id="rId53" Type="http://schemas.openxmlformats.org/officeDocument/2006/relationships/slide" Target="slides/slide49.xml"/><Relationship Id="rId149" Type="http://schemas.openxmlformats.org/officeDocument/2006/relationships/slide" Target="slides/slide145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16" Type="http://schemas.openxmlformats.org/officeDocument/2006/relationships/slide" Target="slides/slide212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71" Type="http://schemas.openxmlformats.org/officeDocument/2006/relationships/slide" Target="slides/slide167.xml"/><Relationship Id="rId227" Type="http://schemas.openxmlformats.org/officeDocument/2006/relationships/slide" Target="slides/slide223.xml"/><Relationship Id="rId269" Type="http://schemas.openxmlformats.org/officeDocument/2006/relationships/slide" Target="slides/slide265.xml"/><Relationship Id="rId33" Type="http://schemas.openxmlformats.org/officeDocument/2006/relationships/slide" Target="slides/slide29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75" Type="http://schemas.openxmlformats.org/officeDocument/2006/relationships/slide" Target="slides/slide71.xml"/><Relationship Id="rId140" Type="http://schemas.openxmlformats.org/officeDocument/2006/relationships/slide" Target="slides/slide136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91" Type="http://schemas.openxmlformats.org/officeDocument/2006/relationships/slide" Target="slides/slide287.xml"/><Relationship Id="rId30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6FAED2-FC13-4BCA-A979-61A1751617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288E37-F342-4E44-B6AC-3D8E9A802999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A5998956-C039-47C9-8090-DF2C2F9306A7}" type="parTrans" cxnId="{76AB5B25-F2F7-46EA-8D73-0FD94DEE3056}">
      <dgm:prSet/>
      <dgm:spPr/>
      <dgm:t>
        <a:bodyPr/>
        <a:lstStyle/>
        <a:p>
          <a:endParaRPr lang="th-TH"/>
        </a:p>
      </dgm:t>
    </dgm:pt>
    <dgm:pt modelId="{2C0AF901-11FE-48A2-9F1B-65F4D8037D6C}" type="sibTrans" cxnId="{76AB5B25-F2F7-46EA-8D73-0FD94DEE3056}">
      <dgm:prSet/>
      <dgm:spPr/>
      <dgm:t>
        <a:bodyPr/>
        <a:lstStyle/>
        <a:p>
          <a:endParaRPr lang="th-TH"/>
        </a:p>
      </dgm:t>
    </dgm:pt>
    <dgm:pt modelId="{AFD40C82-3608-4C40-96D1-D783134C43CD}">
      <dgm:prSet phldrT="[ข้อความ]" custT="1"/>
      <dgm:spPr>
        <a:solidFill>
          <a:srgbClr val="75D4D9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25FC705D-DC3D-4D9E-AC42-25DAB5BA6435}" type="parTrans" cxnId="{B9EF33F1-C317-4B9D-BDC0-D56E382BA4BD}">
      <dgm:prSet/>
      <dgm:spPr/>
      <dgm:t>
        <a:bodyPr/>
        <a:lstStyle/>
        <a:p>
          <a:endParaRPr lang="th-TH"/>
        </a:p>
      </dgm:t>
    </dgm:pt>
    <dgm:pt modelId="{03B4AF9B-4DBE-4177-87DD-E55E93E09AA6}" type="sibTrans" cxnId="{B9EF33F1-C317-4B9D-BDC0-D56E382BA4BD}">
      <dgm:prSet/>
      <dgm:spPr/>
      <dgm:t>
        <a:bodyPr/>
        <a:lstStyle/>
        <a:p>
          <a:endParaRPr lang="th-TH"/>
        </a:p>
      </dgm:t>
    </dgm:pt>
    <dgm:pt modelId="{00DD0F69-9778-46C1-8C50-8E470EE8A826}">
      <dgm:prSet phldrT="[ข้อความ]" custT="1"/>
      <dgm:spPr>
        <a:solidFill>
          <a:srgbClr val="FF99FF">
            <a:alpha val="49804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65530EF6-D6BB-4E71-AF6F-759D29A9D25B}" type="parTrans" cxnId="{A5834D82-5DE9-46D0-A9EC-4D325A31292C}">
      <dgm:prSet/>
      <dgm:spPr/>
      <dgm:t>
        <a:bodyPr/>
        <a:lstStyle/>
        <a:p>
          <a:endParaRPr lang="th-TH"/>
        </a:p>
      </dgm:t>
    </dgm:pt>
    <dgm:pt modelId="{062E3701-78C5-4C78-A5D4-E4CE00FCEA4F}" type="sibTrans" cxnId="{A5834D82-5DE9-46D0-A9EC-4D325A31292C}">
      <dgm:prSet/>
      <dgm:spPr/>
      <dgm:t>
        <a:bodyPr/>
        <a:lstStyle/>
        <a:p>
          <a:endParaRPr lang="th-TH"/>
        </a:p>
      </dgm:t>
    </dgm:pt>
    <dgm:pt modelId="{2BE0495D-71BE-41A2-8F04-04CA0D33AA5A}">
      <dgm:prSet phldrT="[ข้อความ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515FE3DB-E2B3-4427-BA67-F0A7BE382000}" type="parTrans" cxnId="{7A9BA7A2-BED4-4AD3-92E6-B9813ECEB3B2}">
      <dgm:prSet/>
      <dgm:spPr/>
      <dgm:t>
        <a:bodyPr/>
        <a:lstStyle/>
        <a:p>
          <a:endParaRPr lang="th-TH"/>
        </a:p>
      </dgm:t>
    </dgm:pt>
    <dgm:pt modelId="{642AA283-470B-4245-83EB-11A0A0FCEA8A}" type="sibTrans" cxnId="{7A9BA7A2-BED4-4AD3-92E6-B9813ECEB3B2}">
      <dgm:prSet/>
      <dgm:spPr/>
      <dgm:t>
        <a:bodyPr/>
        <a:lstStyle/>
        <a:p>
          <a:endParaRPr lang="th-TH"/>
        </a:p>
      </dgm:t>
    </dgm:pt>
    <dgm:pt modelId="{9917C799-402C-4F8A-BBB2-ED1F5BA8203B}">
      <dgm:prSet phldrT="[ข้อความ]" custT="1"/>
      <dgm:spPr>
        <a:solidFill>
          <a:srgbClr val="CCFF33">
            <a:alpha val="49804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B7153D27-CD55-4792-99B8-FCC64DFC4080}" type="parTrans" cxnId="{A5150AEB-06A4-4156-982F-5E9176F82093}">
      <dgm:prSet/>
      <dgm:spPr/>
      <dgm:t>
        <a:bodyPr/>
        <a:lstStyle/>
        <a:p>
          <a:endParaRPr lang="th-TH"/>
        </a:p>
      </dgm:t>
    </dgm:pt>
    <dgm:pt modelId="{01B221D5-9385-42F7-8480-3C10337CBAEE}" type="sibTrans" cxnId="{A5150AEB-06A4-4156-982F-5E9176F82093}">
      <dgm:prSet/>
      <dgm:spPr/>
      <dgm:t>
        <a:bodyPr/>
        <a:lstStyle/>
        <a:p>
          <a:endParaRPr lang="th-TH"/>
        </a:p>
      </dgm:t>
    </dgm:pt>
    <dgm:pt modelId="{C9C80859-DFA0-4256-A0CB-DA4C5AD9948E}" type="pres">
      <dgm:prSet presAssocID="{0D6FAED2-FC13-4BCA-A979-61A1751617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48DC402-6EA8-439E-9BA2-FC46777F857A}" type="pres">
      <dgm:prSet presAssocID="{D4288E37-F342-4E44-B6AC-3D8E9A802999}" presName="Name5" presStyleLbl="vennNode1" presStyleIdx="0" presStyleCnt="5" custLinFactX="13848" custLinFactNeighborX="100000" custLinFactNeighborY="-161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11DEBF-466A-4225-912A-BF5D21FB66FE}" type="pres">
      <dgm:prSet presAssocID="{2C0AF901-11FE-48A2-9F1B-65F4D8037D6C}" presName="space" presStyleCnt="0"/>
      <dgm:spPr/>
    </dgm:pt>
    <dgm:pt modelId="{B33D3E7E-A042-4646-9108-D130284EA7B3}" type="pres">
      <dgm:prSet presAssocID="{AFD40C82-3608-4C40-96D1-D783134C43CD}" presName="Name5" presStyleLbl="vennNode1" presStyleIdx="1" presStyleCnt="5" custLinFactNeighborX="23484" custLinFactNeighborY="-936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262931-31F3-4A7D-BF95-9767DDCAA5E1}" type="pres">
      <dgm:prSet presAssocID="{03B4AF9B-4DBE-4177-87DD-E55E93E09AA6}" presName="space" presStyleCnt="0"/>
      <dgm:spPr/>
    </dgm:pt>
    <dgm:pt modelId="{DF1FAF52-4EA8-45BF-B89D-169630E6D53D}" type="pres">
      <dgm:prSet presAssocID="{00DD0F69-9778-46C1-8C50-8E470EE8A826}" presName="Name5" presStyleLbl="vennNode1" presStyleIdx="2" presStyleCnt="5" custLinFactY="-10572" custLinFactNeighborX="5571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CB8386-90D1-4769-93CE-1FDDFF62800E}" type="pres">
      <dgm:prSet presAssocID="{062E3701-78C5-4C78-A5D4-E4CE00FCEA4F}" presName="space" presStyleCnt="0"/>
      <dgm:spPr/>
    </dgm:pt>
    <dgm:pt modelId="{BC30AEE3-664D-4201-9A6E-8A9F4D77BC2D}" type="pres">
      <dgm:prSet presAssocID="{2BE0495D-71BE-41A2-8F04-04CA0D33AA5A}" presName="Name5" presStyleLbl="vennNode1" presStyleIdx="3" presStyleCnt="5" custLinFactX="128" custLinFactNeighborX="100000" custLinFactNeighborY="-876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7D0914-A303-4CE8-8A8A-EAD9277910A5}" type="pres">
      <dgm:prSet presAssocID="{642AA283-470B-4245-83EB-11A0A0FCEA8A}" presName="space" presStyleCnt="0"/>
      <dgm:spPr/>
    </dgm:pt>
    <dgm:pt modelId="{1CB39A62-0014-47C2-AC05-919375C43E5D}" type="pres">
      <dgm:prSet presAssocID="{9917C799-402C-4F8A-BBB2-ED1F5BA8203B}" presName="Name5" presStyleLbl="vennNode1" presStyleIdx="4" presStyleCnt="5" custLinFactNeighborX="-53605" custLinFactNeighborY="-88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9658F4-2547-4E28-BC73-E5F450F81423}" type="presOf" srcId="{2BE0495D-71BE-41A2-8F04-04CA0D33AA5A}" destId="{BC30AEE3-664D-4201-9A6E-8A9F4D77BC2D}" srcOrd="0" destOrd="0" presId="urn:microsoft.com/office/officeart/2005/8/layout/venn3"/>
    <dgm:cxn modelId="{B9EF33F1-C317-4B9D-BDC0-D56E382BA4BD}" srcId="{0D6FAED2-FC13-4BCA-A979-61A1751617C5}" destId="{AFD40C82-3608-4C40-96D1-D783134C43CD}" srcOrd="1" destOrd="0" parTransId="{25FC705D-DC3D-4D9E-AC42-25DAB5BA6435}" sibTransId="{03B4AF9B-4DBE-4177-87DD-E55E93E09AA6}"/>
    <dgm:cxn modelId="{588D523F-FAA4-4822-8AA6-46A655B89E11}" type="presOf" srcId="{00DD0F69-9778-46C1-8C50-8E470EE8A826}" destId="{DF1FAF52-4EA8-45BF-B89D-169630E6D53D}" srcOrd="0" destOrd="0" presId="urn:microsoft.com/office/officeart/2005/8/layout/venn3"/>
    <dgm:cxn modelId="{A5150AEB-06A4-4156-982F-5E9176F82093}" srcId="{0D6FAED2-FC13-4BCA-A979-61A1751617C5}" destId="{9917C799-402C-4F8A-BBB2-ED1F5BA8203B}" srcOrd="4" destOrd="0" parTransId="{B7153D27-CD55-4792-99B8-FCC64DFC4080}" sibTransId="{01B221D5-9385-42F7-8480-3C10337CBAEE}"/>
    <dgm:cxn modelId="{76AB5B25-F2F7-46EA-8D73-0FD94DEE3056}" srcId="{0D6FAED2-FC13-4BCA-A979-61A1751617C5}" destId="{D4288E37-F342-4E44-B6AC-3D8E9A802999}" srcOrd="0" destOrd="0" parTransId="{A5998956-C039-47C9-8090-DF2C2F9306A7}" sibTransId="{2C0AF901-11FE-48A2-9F1B-65F4D8037D6C}"/>
    <dgm:cxn modelId="{D92ED721-E24F-4206-A13E-50F80536FC40}" type="presOf" srcId="{AFD40C82-3608-4C40-96D1-D783134C43CD}" destId="{B33D3E7E-A042-4646-9108-D130284EA7B3}" srcOrd="0" destOrd="0" presId="urn:microsoft.com/office/officeart/2005/8/layout/venn3"/>
    <dgm:cxn modelId="{7A9BA7A2-BED4-4AD3-92E6-B9813ECEB3B2}" srcId="{0D6FAED2-FC13-4BCA-A979-61A1751617C5}" destId="{2BE0495D-71BE-41A2-8F04-04CA0D33AA5A}" srcOrd="3" destOrd="0" parTransId="{515FE3DB-E2B3-4427-BA67-F0A7BE382000}" sibTransId="{642AA283-470B-4245-83EB-11A0A0FCEA8A}"/>
    <dgm:cxn modelId="{DA30ADC1-C8BF-4CAD-AA33-9868FB4BE934}" type="presOf" srcId="{0D6FAED2-FC13-4BCA-A979-61A1751617C5}" destId="{C9C80859-DFA0-4256-A0CB-DA4C5AD9948E}" srcOrd="0" destOrd="0" presId="urn:microsoft.com/office/officeart/2005/8/layout/venn3"/>
    <dgm:cxn modelId="{0AD97B8D-34C9-4317-A48D-B2A4732E3437}" type="presOf" srcId="{D4288E37-F342-4E44-B6AC-3D8E9A802999}" destId="{448DC402-6EA8-439E-9BA2-FC46777F857A}" srcOrd="0" destOrd="0" presId="urn:microsoft.com/office/officeart/2005/8/layout/venn3"/>
    <dgm:cxn modelId="{E478C369-8DE9-43FC-8D37-73AA56EF13E5}" type="presOf" srcId="{9917C799-402C-4F8A-BBB2-ED1F5BA8203B}" destId="{1CB39A62-0014-47C2-AC05-919375C43E5D}" srcOrd="0" destOrd="0" presId="urn:microsoft.com/office/officeart/2005/8/layout/venn3"/>
    <dgm:cxn modelId="{A5834D82-5DE9-46D0-A9EC-4D325A31292C}" srcId="{0D6FAED2-FC13-4BCA-A979-61A1751617C5}" destId="{00DD0F69-9778-46C1-8C50-8E470EE8A826}" srcOrd="2" destOrd="0" parTransId="{65530EF6-D6BB-4E71-AF6F-759D29A9D25B}" sibTransId="{062E3701-78C5-4C78-A5D4-E4CE00FCEA4F}"/>
    <dgm:cxn modelId="{7A21C549-D9D2-4501-981D-DF553C382707}" type="presParOf" srcId="{C9C80859-DFA0-4256-A0CB-DA4C5AD9948E}" destId="{448DC402-6EA8-439E-9BA2-FC46777F857A}" srcOrd="0" destOrd="0" presId="urn:microsoft.com/office/officeart/2005/8/layout/venn3"/>
    <dgm:cxn modelId="{81A1AD6F-BE09-4FDB-BE67-15EA9AE16FD2}" type="presParOf" srcId="{C9C80859-DFA0-4256-A0CB-DA4C5AD9948E}" destId="{3B11DEBF-466A-4225-912A-BF5D21FB66FE}" srcOrd="1" destOrd="0" presId="urn:microsoft.com/office/officeart/2005/8/layout/venn3"/>
    <dgm:cxn modelId="{EF28873A-A884-48F7-86EA-19C4C35E72AE}" type="presParOf" srcId="{C9C80859-DFA0-4256-A0CB-DA4C5AD9948E}" destId="{B33D3E7E-A042-4646-9108-D130284EA7B3}" srcOrd="2" destOrd="0" presId="urn:microsoft.com/office/officeart/2005/8/layout/venn3"/>
    <dgm:cxn modelId="{5889C803-D426-427F-A781-5A23CDEDA9E7}" type="presParOf" srcId="{C9C80859-DFA0-4256-A0CB-DA4C5AD9948E}" destId="{FD262931-31F3-4A7D-BF95-9767DDCAA5E1}" srcOrd="3" destOrd="0" presId="urn:microsoft.com/office/officeart/2005/8/layout/venn3"/>
    <dgm:cxn modelId="{82EABC60-0D42-4DA4-92ED-667651F7C46F}" type="presParOf" srcId="{C9C80859-DFA0-4256-A0CB-DA4C5AD9948E}" destId="{DF1FAF52-4EA8-45BF-B89D-169630E6D53D}" srcOrd="4" destOrd="0" presId="urn:microsoft.com/office/officeart/2005/8/layout/venn3"/>
    <dgm:cxn modelId="{2050EF6D-411D-42F4-89D5-1CFAF3F488AD}" type="presParOf" srcId="{C9C80859-DFA0-4256-A0CB-DA4C5AD9948E}" destId="{1ECB8386-90D1-4769-93CE-1FDDFF62800E}" srcOrd="5" destOrd="0" presId="urn:microsoft.com/office/officeart/2005/8/layout/venn3"/>
    <dgm:cxn modelId="{3DD8B644-B913-4A09-B79C-8B76AB20A9A9}" type="presParOf" srcId="{C9C80859-DFA0-4256-A0CB-DA4C5AD9948E}" destId="{BC30AEE3-664D-4201-9A6E-8A9F4D77BC2D}" srcOrd="6" destOrd="0" presId="urn:microsoft.com/office/officeart/2005/8/layout/venn3"/>
    <dgm:cxn modelId="{C7DD5922-1510-4817-8BFD-2025629ABDF0}" type="presParOf" srcId="{C9C80859-DFA0-4256-A0CB-DA4C5AD9948E}" destId="{137D0914-A303-4CE8-8A8A-EAD9277910A5}" srcOrd="7" destOrd="0" presId="urn:microsoft.com/office/officeart/2005/8/layout/venn3"/>
    <dgm:cxn modelId="{54BC6B0E-94F8-43C7-A01B-6057DDF945A0}" type="presParOf" srcId="{C9C80859-DFA0-4256-A0CB-DA4C5AD9948E}" destId="{1CB39A62-0014-47C2-AC05-919375C43E5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gm:spPr>
      <dgm:t>
        <a:bodyPr/>
        <a:lstStyle/>
        <a:p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6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FF43657F-84EC-4F7C-9429-5C05E3D1727D}" type="presOf" srcId="{B30567AD-454E-4CD2-ADDE-09CF711AC44E}" destId="{9B262CD0-9411-4EA0-9FCF-DEFC69612927}" srcOrd="0" destOrd="0" presId="urn:microsoft.com/office/officeart/2005/8/layout/radial3"/>
    <dgm:cxn modelId="{830FAA29-3F16-4477-96E8-273EF61BF468}" type="presOf" srcId="{54C7D69B-4274-484B-93FF-D374129D0403}" destId="{382E5E1A-966D-415F-B031-4AF651129E27}" srcOrd="0" destOrd="0" presId="urn:microsoft.com/office/officeart/2005/8/layout/radial3"/>
    <dgm:cxn modelId="{A4A8F5EA-3768-4664-947E-B1B7D7869172}" srcId="{54C7D69B-4274-484B-93FF-D374129D0403}" destId="{6A2D8613-6BEE-4B07-95AF-AE7EEE3BEE83}" srcOrd="3" destOrd="0" parTransId="{F7570B5A-F3B0-4EC6-8995-F538C5189BEB}" sibTransId="{54CEA23C-5DF9-4A8E-94EA-C2B928350052}"/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D0F4EB87-9B35-455D-868E-BE27FCFB3962}" type="presOf" srcId="{3685DD07-9BFA-42ED-A7EA-13D27AD6BDAB}" destId="{D181B344-D63A-4800-ACE6-304BF2F9D155}" srcOrd="0" destOrd="0" presId="urn:microsoft.com/office/officeart/2005/8/layout/radial3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22E1D621-69BA-4F39-A5BF-3E1B843E9322}" type="presOf" srcId="{6A2D8613-6BEE-4B07-95AF-AE7EEE3BEE83}" destId="{AA79FB56-9662-4B05-9D83-0051C6CF9CD0}" srcOrd="0" destOrd="0" presId="urn:microsoft.com/office/officeart/2005/8/layout/radial3"/>
    <dgm:cxn modelId="{0632BB1D-CF19-46DD-B697-B18824E33311}" srcId="{54C7D69B-4274-484B-93FF-D374129D0403}" destId="{3685DD07-9BFA-42ED-A7EA-13D27AD6BDAB}" srcOrd="2" destOrd="0" parTransId="{A48EFAD0-970D-4297-BBB7-CB7A9F83E8E8}" sibTransId="{CBED3C12-5C4F-4DED-B745-EE60A1E85DA7}"/>
    <dgm:cxn modelId="{61D6C2CE-827B-4943-AC9A-AC7EA624D8EB}" type="presOf" srcId="{6A1DB17F-736C-418C-8806-5C12750ED8EC}" destId="{12284197-D147-4F6D-B679-B5DB6A84542E}" srcOrd="0" destOrd="0" presId="urn:microsoft.com/office/officeart/2005/8/layout/radial3"/>
    <dgm:cxn modelId="{4CCAC999-36FC-4B9D-90DD-7A1FC7501171}" type="presOf" srcId="{C2EAED0B-CDBE-4223-B3CC-E021DC84E19F}" destId="{BBBA8501-2FB8-4FAF-898B-D60C5E8D9C7D}" srcOrd="0" destOrd="0" presId="urn:microsoft.com/office/officeart/2005/8/layout/radial3"/>
    <dgm:cxn modelId="{81932BB4-26D5-4725-A324-BEFA13E52AAD}" type="presOf" srcId="{D9DB9CAB-4722-45AE-A4FE-12FEB86371D4}" destId="{D563EE60-8D12-41D0-BF1C-7D544C614502}" srcOrd="0" destOrd="0" presId="urn:microsoft.com/office/officeart/2005/8/layout/radial3"/>
    <dgm:cxn modelId="{27C89CFD-B655-4543-B3AF-181226F1BFDA}" srcId="{54C7D69B-4274-484B-93FF-D374129D0403}" destId="{6A1DB17F-736C-418C-8806-5C12750ED8EC}" srcOrd="4" destOrd="0" parTransId="{683A254B-A83A-412C-8FD7-70FE6842DEE9}" sibTransId="{C1A764A9-6AB2-4C21-BC68-4169B79021E9}"/>
    <dgm:cxn modelId="{A10478B0-EE3A-47BD-811B-1476069D7138}" type="presParOf" srcId="{BBBA8501-2FB8-4FAF-898B-D60C5E8D9C7D}" destId="{D3F3D1AF-6FD3-43CC-8DE9-47AF68D5D90C}" srcOrd="0" destOrd="0" presId="urn:microsoft.com/office/officeart/2005/8/layout/radial3"/>
    <dgm:cxn modelId="{8893E1C6-C3C3-4E1A-B0FC-F7F1F809ED15}" type="presParOf" srcId="{D3F3D1AF-6FD3-43CC-8DE9-47AF68D5D90C}" destId="{382E5E1A-966D-415F-B031-4AF651129E27}" srcOrd="0" destOrd="0" presId="urn:microsoft.com/office/officeart/2005/8/layout/radial3"/>
    <dgm:cxn modelId="{01689B22-512B-4EAF-AB8C-4429B856A72D}" type="presParOf" srcId="{D3F3D1AF-6FD3-43CC-8DE9-47AF68D5D90C}" destId="{9B262CD0-9411-4EA0-9FCF-DEFC69612927}" srcOrd="1" destOrd="0" presId="urn:microsoft.com/office/officeart/2005/8/layout/radial3"/>
    <dgm:cxn modelId="{40C11B7E-AFE4-4416-8D1C-C38406A09E04}" type="presParOf" srcId="{D3F3D1AF-6FD3-43CC-8DE9-47AF68D5D90C}" destId="{D563EE60-8D12-41D0-BF1C-7D544C614502}" srcOrd="2" destOrd="0" presId="urn:microsoft.com/office/officeart/2005/8/layout/radial3"/>
    <dgm:cxn modelId="{46B14079-298F-4CBA-AE60-C02D3766677A}" type="presParOf" srcId="{D3F3D1AF-6FD3-43CC-8DE9-47AF68D5D90C}" destId="{D181B344-D63A-4800-ACE6-304BF2F9D155}" srcOrd="3" destOrd="0" presId="urn:microsoft.com/office/officeart/2005/8/layout/radial3"/>
    <dgm:cxn modelId="{3F1537AE-1481-4D2B-AEA2-A019E552F6A8}" type="presParOf" srcId="{D3F3D1AF-6FD3-43CC-8DE9-47AF68D5D90C}" destId="{AA79FB56-9662-4B05-9D83-0051C6CF9CD0}" srcOrd="4" destOrd="0" presId="urn:microsoft.com/office/officeart/2005/8/layout/radial3"/>
    <dgm:cxn modelId="{8AF75393-BDA4-4B84-8C0F-A39D77A658A2}" type="presParOf" srcId="{D3F3D1AF-6FD3-43CC-8DE9-47AF68D5D90C}" destId="{12284197-D147-4F6D-B679-B5DB6A84542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99BCE-3556-446A-9FB4-B2AF931F46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A738A6-3300-4BE8-998F-90A8F1DD6CCF}">
      <dgm:prSet phldrT="[Text]"/>
      <dgm:spPr>
        <a:solidFill>
          <a:srgbClr val="CC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3A4FDDF-DC90-49BE-9A33-13F7D4163A41}" type="parTrans" cxnId="{EB61125A-A092-46F2-AEF8-80373515656E}">
      <dgm:prSet/>
      <dgm:spPr/>
      <dgm:t>
        <a:bodyPr/>
        <a:lstStyle/>
        <a:p>
          <a:endParaRPr lang="th-TH"/>
        </a:p>
      </dgm:t>
    </dgm:pt>
    <dgm:pt modelId="{9FD00F1D-BF6B-45D6-948D-550DF6DF1801}" type="sibTrans" cxnId="{EB61125A-A092-46F2-AEF8-80373515656E}">
      <dgm:prSet/>
      <dgm:spPr/>
      <dgm:t>
        <a:bodyPr/>
        <a:lstStyle/>
        <a:p>
          <a:endParaRPr lang="th-TH"/>
        </a:p>
      </dgm:t>
    </dgm:pt>
    <dgm:pt modelId="{8F4F964E-E273-4112-B9EE-B88C37491BBD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3CA3CCCB-B4CA-44D4-B931-F0A1EEB88707}" type="parTrans" cxnId="{D8FBE3B9-D8BF-4D63-A8EF-2353AF213802}">
      <dgm:prSet/>
      <dgm:spPr/>
      <dgm:t>
        <a:bodyPr/>
        <a:lstStyle/>
        <a:p>
          <a:endParaRPr lang="th-TH"/>
        </a:p>
      </dgm:t>
    </dgm:pt>
    <dgm:pt modelId="{EF204F63-DCB2-49E3-A26D-BA5B000847B1}" type="sibTrans" cxnId="{D8FBE3B9-D8BF-4D63-A8EF-2353AF213802}">
      <dgm:prSet/>
      <dgm:spPr/>
      <dgm:t>
        <a:bodyPr/>
        <a:lstStyle/>
        <a:p>
          <a:endParaRPr lang="th-TH"/>
        </a:p>
      </dgm:t>
    </dgm:pt>
    <dgm:pt modelId="{77298F79-435C-40D1-98FF-82848AB6CF66}">
      <dgm:prSet phldrT="[Text]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C1CA9E-F88B-44F1-B34D-C3BBF2EB2A15}" type="parTrans" cxnId="{7BB27266-29E3-43EB-8FCA-45AC00405413}">
      <dgm:prSet/>
      <dgm:spPr/>
      <dgm:t>
        <a:bodyPr/>
        <a:lstStyle/>
        <a:p>
          <a:endParaRPr lang="th-TH"/>
        </a:p>
      </dgm:t>
    </dgm:pt>
    <dgm:pt modelId="{E1EF28CC-33EA-442D-BF19-94199C78A140}" type="sibTrans" cxnId="{7BB27266-29E3-43EB-8FCA-45AC00405413}">
      <dgm:prSet/>
      <dgm:spPr/>
      <dgm:t>
        <a:bodyPr/>
        <a:lstStyle/>
        <a:p>
          <a:endParaRPr lang="th-TH"/>
        </a:p>
      </dgm:t>
    </dgm:pt>
    <dgm:pt modelId="{342FB859-BA44-4A63-A6A2-875CBDBE65E9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9E275B29-81C3-4EF5-B465-14344AC1CC46}" type="parTrans" cxnId="{5A482DEC-45BA-4FB8-9361-CE749D0BE6AE}">
      <dgm:prSet/>
      <dgm:spPr/>
      <dgm:t>
        <a:bodyPr/>
        <a:lstStyle/>
        <a:p>
          <a:endParaRPr lang="th-TH"/>
        </a:p>
      </dgm:t>
    </dgm:pt>
    <dgm:pt modelId="{0493BC78-CFCE-46A7-92C2-03E999A08612}" type="sibTrans" cxnId="{5A482DEC-45BA-4FB8-9361-CE749D0BE6AE}">
      <dgm:prSet/>
      <dgm:spPr/>
      <dgm:t>
        <a:bodyPr/>
        <a:lstStyle/>
        <a:p>
          <a:endParaRPr lang="th-TH"/>
        </a:p>
      </dgm:t>
    </dgm:pt>
    <dgm:pt modelId="{15BAB8FB-1918-4537-BA24-57F72B483B80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B7290053-BE92-480E-972A-5D576433543E}" type="parTrans" cxnId="{107EE391-29A4-4646-88D5-925009C370E1}">
      <dgm:prSet/>
      <dgm:spPr/>
      <dgm:t>
        <a:bodyPr/>
        <a:lstStyle/>
        <a:p>
          <a:endParaRPr lang="th-TH"/>
        </a:p>
      </dgm:t>
    </dgm:pt>
    <dgm:pt modelId="{DA4F3790-DBEC-42EC-8A32-18E04B120147}" type="sibTrans" cxnId="{107EE391-29A4-4646-88D5-925009C370E1}">
      <dgm:prSet/>
      <dgm:spPr/>
      <dgm:t>
        <a:bodyPr/>
        <a:lstStyle/>
        <a:p>
          <a:endParaRPr lang="th-TH"/>
        </a:p>
      </dgm:t>
    </dgm:pt>
    <dgm:pt modelId="{4E54694A-43F5-4209-995A-697B609E919B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7DD251BC-143A-47BE-BD50-00F246FC2634}" type="sibTrans" cxnId="{E47694F3-A836-4AD7-A6CE-CE3C80D563F7}">
      <dgm:prSet/>
      <dgm:spPr/>
      <dgm:t>
        <a:bodyPr/>
        <a:lstStyle/>
        <a:p>
          <a:endParaRPr lang="th-TH"/>
        </a:p>
      </dgm:t>
    </dgm:pt>
    <dgm:pt modelId="{1DF714DD-4750-42FE-BB4B-4639F3BFA01C}" type="parTrans" cxnId="{E47694F3-A836-4AD7-A6CE-CE3C80D563F7}">
      <dgm:prSet/>
      <dgm:spPr/>
      <dgm:t>
        <a:bodyPr/>
        <a:lstStyle/>
        <a:p>
          <a:endParaRPr lang="th-TH"/>
        </a:p>
      </dgm:t>
    </dgm:pt>
    <dgm:pt modelId="{C732D1E8-EFE8-46C9-B022-4CB67C6C6A49}" type="pres">
      <dgm:prSet presAssocID="{F9D99BCE-3556-446A-9FB4-B2AF931F46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F31D09CE-308F-40EC-9C1E-09A35AC01601}" type="pres">
      <dgm:prSet presAssocID="{E4A738A6-3300-4BE8-998F-90A8F1DD6CCF}" presName="linNode" presStyleCnt="0"/>
      <dgm:spPr/>
    </dgm:pt>
    <dgm:pt modelId="{2227025C-9525-4ADC-9E69-00745A4DC845}" type="pres">
      <dgm:prSet presAssocID="{E4A738A6-3300-4BE8-998F-90A8F1DD6CCF}" presName="parentShp" presStyleLbl="node1" presStyleIdx="0" presStyleCnt="2" custScaleX="77477" custScaleY="70136" custLinFactNeighborX="-4087" custLinFactNeighborY="66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39A0733-68EB-48F4-982D-DCBCF6A8621A}" type="pres">
      <dgm:prSet presAssocID="{E4A738A6-3300-4BE8-998F-90A8F1DD6CCF}" presName="childShp" presStyleLbl="bgAccFollowNode1" presStyleIdx="0" presStyleCnt="2" custScaleY="89507" custLinFactNeighborY="58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EAA036-4916-4C27-81D0-405E6E11A404}" type="pres">
      <dgm:prSet presAssocID="{9FD00F1D-BF6B-45D6-948D-550DF6DF1801}" presName="spacing" presStyleCnt="0"/>
      <dgm:spPr/>
    </dgm:pt>
    <dgm:pt modelId="{AD03A78D-8BEE-406B-B88E-368A255010C4}" type="pres">
      <dgm:prSet presAssocID="{77298F79-435C-40D1-98FF-82848AB6CF66}" presName="linNode" presStyleCnt="0"/>
      <dgm:spPr/>
    </dgm:pt>
    <dgm:pt modelId="{E71EC63A-E862-47F8-A6D2-939A166768EA}" type="pres">
      <dgm:prSet presAssocID="{77298F79-435C-40D1-98FF-82848AB6CF66}" presName="parentShp" presStyleLbl="node1" presStyleIdx="1" presStyleCnt="2" custScaleX="84881" custScaleY="63891" custLinFactNeighborX="-43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5D578B-29B8-4C39-8DFA-2CAF0C82613D}" type="pres">
      <dgm:prSet presAssocID="{77298F79-435C-40D1-98FF-82848AB6CF66}" presName="childShp" presStyleLbl="bgAccFollowNode1" presStyleIdx="1" presStyleCnt="2" custScaleX="92688" custScaleY="82342" custLinFactNeighborX="-22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986186D-5D66-46D7-9F4B-B74DE933935D}" type="presOf" srcId="{342FB859-BA44-4A63-A6A2-875CBDBE65E9}" destId="{975D578B-29B8-4C39-8DFA-2CAF0C82613D}" srcOrd="0" destOrd="0" presId="urn:microsoft.com/office/officeart/2005/8/layout/vList6"/>
    <dgm:cxn modelId="{E47694F3-A836-4AD7-A6CE-CE3C80D563F7}" srcId="{E4A738A6-3300-4BE8-998F-90A8F1DD6CCF}" destId="{4E54694A-43F5-4209-995A-697B609E919B}" srcOrd="1" destOrd="0" parTransId="{1DF714DD-4750-42FE-BB4B-4639F3BFA01C}" sibTransId="{7DD251BC-143A-47BE-BD50-00F246FC2634}"/>
    <dgm:cxn modelId="{2D1A7622-56EE-4D98-A050-C0FCE7561168}" type="presOf" srcId="{15BAB8FB-1918-4537-BA24-57F72B483B80}" destId="{975D578B-29B8-4C39-8DFA-2CAF0C82613D}" srcOrd="0" destOrd="1" presId="urn:microsoft.com/office/officeart/2005/8/layout/vList6"/>
    <dgm:cxn modelId="{5A482DEC-45BA-4FB8-9361-CE749D0BE6AE}" srcId="{77298F79-435C-40D1-98FF-82848AB6CF66}" destId="{342FB859-BA44-4A63-A6A2-875CBDBE65E9}" srcOrd="0" destOrd="0" parTransId="{9E275B29-81C3-4EF5-B465-14344AC1CC46}" sibTransId="{0493BC78-CFCE-46A7-92C2-03E999A08612}"/>
    <dgm:cxn modelId="{8A0749CF-7C71-45A2-AC66-E4DD606B7BDD}" type="presOf" srcId="{4E54694A-43F5-4209-995A-697B609E919B}" destId="{639A0733-68EB-48F4-982D-DCBCF6A8621A}" srcOrd="0" destOrd="1" presId="urn:microsoft.com/office/officeart/2005/8/layout/vList6"/>
    <dgm:cxn modelId="{A2B01940-EB7F-48EF-81DB-00B88F724B4A}" type="presOf" srcId="{E4A738A6-3300-4BE8-998F-90A8F1DD6CCF}" destId="{2227025C-9525-4ADC-9E69-00745A4DC845}" srcOrd="0" destOrd="0" presId="urn:microsoft.com/office/officeart/2005/8/layout/vList6"/>
    <dgm:cxn modelId="{EB61125A-A092-46F2-AEF8-80373515656E}" srcId="{F9D99BCE-3556-446A-9FB4-B2AF931F46B5}" destId="{E4A738A6-3300-4BE8-998F-90A8F1DD6CCF}" srcOrd="0" destOrd="0" parTransId="{F3A4FDDF-DC90-49BE-9A33-13F7D4163A41}" sibTransId="{9FD00F1D-BF6B-45D6-948D-550DF6DF1801}"/>
    <dgm:cxn modelId="{107EE391-29A4-4646-88D5-925009C370E1}" srcId="{77298F79-435C-40D1-98FF-82848AB6CF66}" destId="{15BAB8FB-1918-4537-BA24-57F72B483B80}" srcOrd="1" destOrd="0" parTransId="{B7290053-BE92-480E-972A-5D576433543E}" sibTransId="{DA4F3790-DBEC-42EC-8A32-18E04B120147}"/>
    <dgm:cxn modelId="{863FFDC1-7757-4C58-B3ED-2454F5F01AFB}" type="presOf" srcId="{F9D99BCE-3556-446A-9FB4-B2AF931F46B5}" destId="{C732D1E8-EFE8-46C9-B022-4CB67C6C6A49}" srcOrd="0" destOrd="0" presId="urn:microsoft.com/office/officeart/2005/8/layout/vList6"/>
    <dgm:cxn modelId="{7BB27266-29E3-43EB-8FCA-45AC00405413}" srcId="{F9D99BCE-3556-446A-9FB4-B2AF931F46B5}" destId="{77298F79-435C-40D1-98FF-82848AB6CF66}" srcOrd="1" destOrd="0" parTransId="{36C1CA9E-F88B-44F1-B34D-C3BBF2EB2A15}" sibTransId="{E1EF28CC-33EA-442D-BF19-94199C78A140}"/>
    <dgm:cxn modelId="{D8FBE3B9-D8BF-4D63-A8EF-2353AF213802}" srcId="{E4A738A6-3300-4BE8-998F-90A8F1DD6CCF}" destId="{8F4F964E-E273-4112-B9EE-B88C37491BBD}" srcOrd="0" destOrd="0" parTransId="{3CA3CCCB-B4CA-44D4-B931-F0A1EEB88707}" sibTransId="{EF204F63-DCB2-49E3-A26D-BA5B000847B1}"/>
    <dgm:cxn modelId="{7ADA8E54-86CA-4264-933B-3AAB2D21EC12}" type="presOf" srcId="{77298F79-435C-40D1-98FF-82848AB6CF66}" destId="{E71EC63A-E862-47F8-A6D2-939A166768EA}" srcOrd="0" destOrd="0" presId="urn:microsoft.com/office/officeart/2005/8/layout/vList6"/>
    <dgm:cxn modelId="{6921A457-B034-4CC2-81E9-CA1A6DE88B9F}" type="presOf" srcId="{8F4F964E-E273-4112-B9EE-B88C37491BBD}" destId="{639A0733-68EB-48F4-982D-DCBCF6A8621A}" srcOrd="0" destOrd="0" presId="urn:microsoft.com/office/officeart/2005/8/layout/vList6"/>
    <dgm:cxn modelId="{9B13760B-E0CD-48BF-87DB-EF0086B8052F}" type="presParOf" srcId="{C732D1E8-EFE8-46C9-B022-4CB67C6C6A49}" destId="{F31D09CE-308F-40EC-9C1E-09A35AC01601}" srcOrd="0" destOrd="0" presId="urn:microsoft.com/office/officeart/2005/8/layout/vList6"/>
    <dgm:cxn modelId="{358EA1A1-11D8-4A00-9E7B-ADECCB4EF0B5}" type="presParOf" srcId="{F31D09CE-308F-40EC-9C1E-09A35AC01601}" destId="{2227025C-9525-4ADC-9E69-00745A4DC845}" srcOrd="0" destOrd="0" presId="urn:microsoft.com/office/officeart/2005/8/layout/vList6"/>
    <dgm:cxn modelId="{4BDEBEAB-BDEB-45BE-8721-591B3F49E0E6}" type="presParOf" srcId="{F31D09CE-308F-40EC-9C1E-09A35AC01601}" destId="{639A0733-68EB-48F4-982D-DCBCF6A8621A}" srcOrd="1" destOrd="0" presId="urn:microsoft.com/office/officeart/2005/8/layout/vList6"/>
    <dgm:cxn modelId="{87584BA8-0D28-4B71-8156-09946A2D3BE0}" type="presParOf" srcId="{C732D1E8-EFE8-46C9-B022-4CB67C6C6A49}" destId="{00EAA036-4916-4C27-81D0-405E6E11A404}" srcOrd="1" destOrd="0" presId="urn:microsoft.com/office/officeart/2005/8/layout/vList6"/>
    <dgm:cxn modelId="{E596EB5B-20F1-449B-9514-A647D3A137AD}" type="presParOf" srcId="{C732D1E8-EFE8-46C9-B022-4CB67C6C6A49}" destId="{AD03A78D-8BEE-406B-B88E-368A255010C4}" srcOrd="2" destOrd="0" presId="urn:microsoft.com/office/officeart/2005/8/layout/vList6"/>
    <dgm:cxn modelId="{2CF96C5A-0E84-47E3-B528-B83C348864C0}" type="presParOf" srcId="{AD03A78D-8BEE-406B-B88E-368A255010C4}" destId="{E71EC63A-E862-47F8-A6D2-939A166768EA}" srcOrd="0" destOrd="0" presId="urn:microsoft.com/office/officeart/2005/8/layout/vList6"/>
    <dgm:cxn modelId="{5F095864-260F-45F5-A6F5-4927C0A2CA87}" type="presParOf" srcId="{AD03A78D-8BEE-406B-B88E-368A255010C4}" destId="{975D578B-29B8-4C39-8DFA-2CAF0C8261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</a:t>
          </a:r>
          <a:r>
            <a: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หน่วยงานอื่น</a:t>
          </a:r>
          <a:endParaRPr lang="th-TH" b="1" u="sng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F43BBD37-2323-4850-9739-688A267A8BF9}" type="presOf" srcId="{1FD6A2FE-E624-4E8F-B55B-DA2064C8B81C}" destId="{363E58AB-0640-4DB9-A902-0C9D36C539BF}" srcOrd="0" destOrd="0" presId="urn:microsoft.com/office/officeart/2005/8/layout/hierarchy1"/>
    <dgm:cxn modelId="{F0E7C5D7-9512-4048-B968-23C7007C9DC8}" type="presOf" srcId="{3E910D17-1BDA-474C-B9AD-3EE713572051}" destId="{3E64321D-477D-41AB-B86D-F833CF4DCEAE}" srcOrd="0" destOrd="0" presId="urn:microsoft.com/office/officeart/2005/8/layout/hierarchy1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32852A63-C8F9-4226-BEEF-AD9993334997}" type="presOf" srcId="{1BC3BFE9-5516-4C41-8E01-32E3B5A2CA37}" destId="{7CE7765C-1109-4FB1-A055-D9A1736B8B0A}" srcOrd="0" destOrd="0" presId="urn:microsoft.com/office/officeart/2005/8/layout/hierarchy1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382B69E2-8D2C-40A5-A1D7-B147CB786233}" type="presOf" srcId="{C71E116A-64D4-48FE-AE62-61686E862F4A}" destId="{FF6B47DF-05A2-4C7E-BF19-2C6753502FD1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78BA3879-C970-4973-BD77-EE676DA94A8F}" type="presOf" srcId="{9A710669-4469-4851-9086-00A8E7D51E46}" destId="{2DF7C1A3-90B9-442D-B278-8D00DD25F3C2}" srcOrd="0" destOrd="0" presId="urn:microsoft.com/office/officeart/2005/8/layout/hierarchy1"/>
    <dgm:cxn modelId="{8A5B5A20-28A3-4B39-8AD9-7F8245A63927}" type="presOf" srcId="{1623B390-BECF-4288-AC11-947525674DBA}" destId="{74BDF6BB-7B16-4D99-ABEE-42C0034BF030}" srcOrd="0" destOrd="0" presId="urn:microsoft.com/office/officeart/2005/8/layout/hierarchy1"/>
    <dgm:cxn modelId="{0B256A3B-B16B-4D7E-B021-5C73EE3A2A6B}" type="presOf" srcId="{3D16DF52-EB6B-45CA-B0B1-8AF4AF73B2DB}" destId="{5BE78546-3892-4448-9985-8D8CDDAD08BD}" srcOrd="0" destOrd="0" presId="urn:microsoft.com/office/officeart/2005/8/layout/hierarchy1"/>
    <dgm:cxn modelId="{59B1E1E1-2968-4322-9B6C-90C983E5F322}" type="presOf" srcId="{BFDC24C8-54AF-4A22-B600-CC0BF0117F47}" destId="{2B7515EA-CFC0-4EFC-B306-FF5709A44350}" srcOrd="0" destOrd="0" presId="urn:microsoft.com/office/officeart/2005/8/layout/hierarchy1"/>
    <dgm:cxn modelId="{F2F26A73-D83F-438C-8D94-E4FDCEA9BA35}" type="presOf" srcId="{A899021A-AAD8-4EB5-8B31-FFA21DB09A74}" destId="{CB115447-490D-4B2E-8181-7F54E4AF58EF}" srcOrd="0" destOrd="0" presId="urn:microsoft.com/office/officeart/2005/8/layout/hierarchy1"/>
    <dgm:cxn modelId="{EA4EAC08-8EB2-4863-99F5-F1F7EFF3844E}" type="presOf" srcId="{47ED8134-9D40-4E14-89C1-CDF43FFA2B64}" destId="{D929A59B-5A79-4B3F-B288-D6710EBFA3E0}" srcOrd="0" destOrd="0" presId="urn:microsoft.com/office/officeart/2005/8/layout/hierarchy1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809418AD-28B2-4F85-80E8-68417E2D1CC6}" type="presOf" srcId="{9D9E201E-34EE-4EC0-AC03-7F5C4225BBFA}" destId="{2FBA69C9-BCCE-4C41-BDFC-4110E86BC3FA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76798D44-1943-4866-BB57-38E1F7AB8596}" type="presOf" srcId="{69C66125-3433-454E-A783-794B49331728}" destId="{7796A604-7B31-45D2-A395-85C0162F699A}" srcOrd="0" destOrd="0" presId="urn:microsoft.com/office/officeart/2005/8/layout/hierarchy1"/>
    <dgm:cxn modelId="{C24F4F6C-39B8-4E55-A142-1377D7AC6039}" type="presParOf" srcId="{7796A604-7B31-45D2-A395-85C0162F699A}" destId="{5212CB3F-917D-469D-B565-A5B10E0A5EF7}" srcOrd="0" destOrd="0" presId="urn:microsoft.com/office/officeart/2005/8/layout/hierarchy1"/>
    <dgm:cxn modelId="{F7ECCADA-44A6-4576-9E68-CE418A96389F}" type="presParOf" srcId="{5212CB3F-917D-469D-B565-A5B10E0A5EF7}" destId="{D7C1EF3B-81F6-4615-AA4B-4C68CD23F4ED}" srcOrd="0" destOrd="0" presId="urn:microsoft.com/office/officeart/2005/8/layout/hierarchy1"/>
    <dgm:cxn modelId="{ADDA1828-03BB-4F64-A844-68E67D030C99}" type="presParOf" srcId="{D7C1EF3B-81F6-4615-AA4B-4C68CD23F4ED}" destId="{C54016BD-8060-4AF5-807D-3E3D2794743B}" srcOrd="0" destOrd="0" presId="urn:microsoft.com/office/officeart/2005/8/layout/hierarchy1"/>
    <dgm:cxn modelId="{1EE7BBBE-5306-44B0-A70F-F92423872FD4}" type="presParOf" srcId="{D7C1EF3B-81F6-4615-AA4B-4C68CD23F4ED}" destId="{7CE7765C-1109-4FB1-A055-D9A1736B8B0A}" srcOrd="1" destOrd="0" presId="urn:microsoft.com/office/officeart/2005/8/layout/hierarchy1"/>
    <dgm:cxn modelId="{997D9D9A-FD8C-4F00-B5CB-107D5FB13565}" type="presParOf" srcId="{5212CB3F-917D-469D-B565-A5B10E0A5EF7}" destId="{A02E4D32-BB96-4293-B85A-6A4C2AD31D44}" srcOrd="1" destOrd="0" presId="urn:microsoft.com/office/officeart/2005/8/layout/hierarchy1"/>
    <dgm:cxn modelId="{B5882F34-76F9-490D-92D9-E716302517DC}" type="presParOf" srcId="{A02E4D32-BB96-4293-B85A-6A4C2AD31D44}" destId="{74BDF6BB-7B16-4D99-ABEE-42C0034BF030}" srcOrd="0" destOrd="0" presId="urn:microsoft.com/office/officeart/2005/8/layout/hierarchy1"/>
    <dgm:cxn modelId="{1F759A43-F523-4B2A-8ACA-75A88AEFB0EA}" type="presParOf" srcId="{A02E4D32-BB96-4293-B85A-6A4C2AD31D44}" destId="{A767BFA2-4E8F-4FF5-B597-9BAFEF9B58DD}" srcOrd="1" destOrd="0" presId="urn:microsoft.com/office/officeart/2005/8/layout/hierarchy1"/>
    <dgm:cxn modelId="{97411874-4A13-4F18-997A-950764E1645C}" type="presParOf" srcId="{A767BFA2-4E8F-4FF5-B597-9BAFEF9B58DD}" destId="{4228C040-7CC2-4185-9A94-A918F3859EB8}" srcOrd="0" destOrd="0" presId="urn:microsoft.com/office/officeart/2005/8/layout/hierarchy1"/>
    <dgm:cxn modelId="{0E3DC4A8-1F48-4D5A-BEB2-B4C4F16E9DC1}" type="presParOf" srcId="{4228C040-7CC2-4185-9A94-A918F3859EB8}" destId="{25DAEB73-64CE-4B4E-86E2-8D9774AE4274}" srcOrd="0" destOrd="0" presId="urn:microsoft.com/office/officeart/2005/8/layout/hierarchy1"/>
    <dgm:cxn modelId="{2632AEEE-18F8-485C-8319-4779AD1A1DF3}" type="presParOf" srcId="{4228C040-7CC2-4185-9A94-A918F3859EB8}" destId="{3E64321D-477D-41AB-B86D-F833CF4DCEAE}" srcOrd="1" destOrd="0" presId="urn:microsoft.com/office/officeart/2005/8/layout/hierarchy1"/>
    <dgm:cxn modelId="{135FA163-98F8-4CBF-B3A4-7291A895E09D}" type="presParOf" srcId="{A767BFA2-4E8F-4FF5-B597-9BAFEF9B58DD}" destId="{FFCBE649-8228-4D12-91A6-CEC3E0518298}" srcOrd="1" destOrd="0" presId="urn:microsoft.com/office/officeart/2005/8/layout/hierarchy1"/>
    <dgm:cxn modelId="{42898778-DBB1-4B0B-AC6A-77DB4E9D5BD1}" type="presParOf" srcId="{FFCBE649-8228-4D12-91A6-CEC3E0518298}" destId="{2FBA69C9-BCCE-4C41-BDFC-4110E86BC3FA}" srcOrd="0" destOrd="0" presId="urn:microsoft.com/office/officeart/2005/8/layout/hierarchy1"/>
    <dgm:cxn modelId="{4D18836D-E8B5-45DA-8063-19F61BA2E83E}" type="presParOf" srcId="{FFCBE649-8228-4D12-91A6-CEC3E0518298}" destId="{B704B303-6AC7-4733-9F06-882231951AAE}" srcOrd="1" destOrd="0" presId="urn:microsoft.com/office/officeart/2005/8/layout/hierarchy1"/>
    <dgm:cxn modelId="{A068EFE3-C87A-447B-BE48-D56972A3E9C1}" type="presParOf" srcId="{B704B303-6AC7-4733-9F06-882231951AAE}" destId="{BA98BAB1-9A35-4689-B5E2-13F30566F60C}" srcOrd="0" destOrd="0" presId="urn:microsoft.com/office/officeart/2005/8/layout/hierarchy1"/>
    <dgm:cxn modelId="{CD63F0B6-8581-4661-86D1-169A64F11E5D}" type="presParOf" srcId="{BA98BAB1-9A35-4689-B5E2-13F30566F60C}" destId="{D45A1378-B308-4A5E-8D88-65D387AF0D58}" srcOrd="0" destOrd="0" presId="urn:microsoft.com/office/officeart/2005/8/layout/hierarchy1"/>
    <dgm:cxn modelId="{0F3DCAF4-3C62-4592-8B8B-B7B1D1CC265F}" type="presParOf" srcId="{BA98BAB1-9A35-4689-B5E2-13F30566F60C}" destId="{2B7515EA-CFC0-4EFC-B306-FF5709A44350}" srcOrd="1" destOrd="0" presId="urn:microsoft.com/office/officeart/2005/8/layout/hierarchy1"/>
    <dgm:cxn modelId="{CB0387B7-3BBB-401C-8319-716CAB2A17B9}" type="presParOf" srcId="{B704B303-6AC7-4733-9F06-882231951AAE}" destId="{9238CAB1-A61A-4953-9605-E9FA6AAF081F}" srcOrd="1" destOrd="0" presId="urn:microsoft.com/office/officeart/2005/8/layout/hierarchy1"/>
    <dgm:cxn modelId="{060FF109-58BA-44C1-B2F9-E448B19F723A}" type="presParOf" srcId="{FFCBE649-8228-4D12-91A6-CEC3E0518298}" destId="{2DF7C1A3-90B9-442D-B278-8D00DD25F3C2}" srcOrd="2" destOrd="0" presId="urn:microsoft.com/office/officeart/2005/8/layout/hierarchy1"/>
    <dgm:cxn modelId="{4B880467-BE8F-481A-9543-7F9C5E480529}" type="presParOf" srcId="{FFCBE649-8228-4D12-91A6-CEC3E0518298}" destId="{6FC06684-B4EC-41E1-80FB-A3CB73B6DFFC}" srcOrd="3" destOrd="0" presId="urn:microsoft.com/office/officeart/2005/8/layout/hierarchy1"/>
    <dgm:cxn modelId="{9C95A460-F9DE-4F01-BF88-2EB7C2378A2D}" type="presParOf" srcId="{6FC06684-B4EC-41E1-80FB-A3CB73B6DFFC}" destId="{CE6A509A-D68B-484E-8A7B-D9FF2D422516}" srcOrd="0" destOrd="0" presId="urn:microsoft.com/office/officeart/2005/8/layout/hierarchy1"/>
    <dgm:cxn modelId="{D08E20EB-94EF-4D73-AA4C-53E66AE7589C}" type="presParOf" srcId="{CE6A509A-D68B-484E-8A7B-D9FF2D422516}" destId="{4CB19E09-393F-4C20-942C-F588D0367638}" srcOrd="0" destOrd="0" presId="urn:microsoft.com/office/officeart/2005/8/layout/hierarchy1"/>
    <dgm:cxn modelId="{DCE28564-8B59-4465-9A13-90364C7351D0}" type="presParOf" srcId="{CE6A509A-D68B-484E-8A7B-D9FF2D422516}" destId="{CB115447-490D-4B2E-8181-7F54E4AF58EF}" srcOrd="1" destOrd="0" presId="urn:microsoft.com/office/officeart/2005/8/layout/hierarchy1"/>
    <dgm:cxn modelId="{4E5B44B3-BC3B-4A7D-8A61-B52555394543}" type="presParOf" srcId="{6FC06684-B4EC-41E1-80FB-A3CB73B6DFFC}" destId="{DEF6F96C-0851-43BD-B3D2-3E5156130FBC}" srcOrd="1" destOrd="0" presId="urn:microsoft.com/office/officeart/2005/8/layout/hierarchy1"/>
    <dgm:cxn modelId="{F9A5C722-D2AB-4B7C-9493-CB8DE40F3EDF}" type="presParOf" srcId="{A02E4D32-BB96-4293-B85A-6A4C2AD31D44}" destId="{FF6B47DF-05A2-4C7E-BF19-2C6753502FD1}" srcOrd="2" destOrd="0" presId="urn:microsoft.com/office/officeart/2005/8/layout/hierarchy1"/>
    <dgm:cxn modelId="{8C42F74A-CDE9-4F0D-851E-B64FB706E3B0}" type="presParOf" srcId="{A02E4D32-BB96-4293-B85A-6A4C2AD31D44}" destId="{9F998E11-41D5-438F-AE07-1327FF6EE029}" srcOrd="3" destOrd="0" presId="urn:microsoft.com/office/officeart/2005/8/layout/hierarchy1"/>
    <dgm:cxn modelId="{0F9ABBA7-AEB6-4AEE-A364-01D171AA1349}" type="presParOf" srcId="{9F998E11-41D5-438F-AE07-1327FF6EE029}" destId="{09309310-39A8-4D3A-B846-907A9BC26CCA}" srcOrd="0" destOrd="0" presId="urn:microsoft.com/office/officeart/2005/8/layout/hierarchy1"/>
    <dgm:cxn modelId="{79DEE3FC-F6D6-4198-95AE-F5D1D72D90C8}" type="presParOf" srcId="{09309310-39A8-4D3A-B846-907A9BC26CCA}" destId="{4397ADF7-5871-454C-887B-D120E1790098}" srcOrd="0" destOrd="0" presId="urn:microsoft.com/office/officeart/2005/8/layout/hierarchy1"/>
    <dgm:cxn modelId="{7FAB838E-3201-4756-A13C-06124911E008}" type="presParOf" srcId="{09309310-39A8-4D3A-B846-907A9BC26CCA}" destId="{363E58AB-0640-4DB9-A902-0C9D36C539BF}" srcOrd="1" destOrd="0" presId="urn:microsoft.com/office/officeart/2005/8/layout/hierarchy1"/>
    <dgm:cxn modelId="{30A7F43C-2067-4605-BEBB-EB22AAC24D32}" type="presParOf" srcId="{9F998E11-41D5-438F-AE07-1327FF6EE029}" destId="{22A20752-A65C-43E8-BF93-F0004B9E0870}" srcOrd="1" destOrd="0" presId="urn:microsoft.com/office/officeart/2005/8/layout/hierarchy1"/>
    <dgm:cxn modelId="{F2C1E0FA-383D-4FE8-AA8E-DD930A5AB06D}" type="presParOf" srcId="{22A20752-A65C-43E8-BF93-F0004B9E0870}" destId="{D929A59B-5A79-4B3F-B288-D6710EBFA3E0}" srcOrd="0" destOrd="0" presId="urn:microsoft.com/office/officeart/2005/8/layout/hierarchy1"/>
    <dgm:cxn modelId="{4434B990-0198-42C6-B881-A7E82EDEC752}" type="presParOf" srcId="{22A20752-A65C-43E8-BF93-F0004B9E0870}" destId="{559AD5B2-71FC-43BB-A189-A0D988A70CFB}" srcOrd="1" destOrd="0" presId="urn:microsoft.com/office/officeart/2005/8/layout/hierarchy1"/>
    <dgm:cxn modelId="{2B5EA633-5918-4D9A-A70B-3BF010C12ABD}" type="presParOf" srcId="{559AD5B2-71FC-43BB-A189-A0D988A70CFB}" destId="{E28A0904-CF13-4699-85CD-2367CE9D566B}" srcOrd="0" destOrd="0" presId="urn:microsoft.com/office/officeart/2005/8/layout/hierarchy1"/>
    <dgm:cxn modelId="{84A9E1C1-D365-4DCB-ACC4-81BFAF1B3A50}" type="presParOf" srcId="{E28A0904-CF13-4699-85CD-2367CE9D566B}" destId="{7A36103A-EE62-49A1-B03F-9DE4C6301F03}" srcOrd="0" destOrd="0" presId="urn:microsoft.com/office/officeart/2005/8/layout/hierarchy1"/>
    <dgm:cxn modelId="{0DEE1F4F-7E66-4F6E-B60C-B980066FE45A}" type="presParOf" srcId="{E28A0904-CF13-4699-85CD-2367CE9D566B}" destId="{5BE78546-3892-4448-9985-8D8CDDAD08BD}" srcOrd="1" destOrd="0" presId="urn:microsoft.com/office/officeart/2005/8/layout/hierarchy1"/>
    <dgm:cxn modelId="{2D59A80C-5E00-474B-81DA-D6BEFDB010A7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FFC00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592070BA-B194-4DFC-8FE4-62821DE0D3A0}" type="presOf" srcId="{CD4ECF29-ED1B-4071-AF61-583B94BC7965}" destId="{9B03C3E3-0AEC-448A-B4AD-5C51B4D82346}" srcOrd="0" destOrd="0" presId="urn:microsoft.com/office/officeart/2009/layout/CircleArrowProcess"/>
    <dgm:cxn modelId="{DE2210C6-271B-4FF6-8ECD-762DBD38357D}" type="presOf" srcId="{983A63E6-8EAF-4877-9298-6D4833FD6659}" destId="{E81C1BEE-F4E1-427B-AE31-57E2CB5B32CD}" srcOrd="0" destOrd="0" presId="urn:microsoft.com/office/officeart/2009/layout/CircleArrowProcess"/>
    <dgm:cxn modelId="{77E837E7-3568-4767-B093-FB982D9E37AC}" type="presOf" srcId="{6B125282-ADF9-48A2-9950-0D5BBBB5A5C9}" destId="{8288AB83-BA3D-4255-BD69-6B174D8610FE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CEF72C08-A272-4E81-9E0E-E855321B023C}" type="presOf" srcId="{A2976726-71EA-4EBA-8A8D-E04D7478BD6D}" destId="{02B7BD80-9A3E-410B-90A4-84474D95B783}" srcOrd="0" destOrd="0" presId="urn:microsoft.com/office/officeart/2009/layout/CircleArrowProcess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BDC24D6F-0862-4502-8119-E748735440BD}" type="presParOf" srcId="{E81C1BEE-F4E1-427B-AE31-57E2CB5B32CD}" destId="{292F55AA-A102-4827-9C20-F66E9C2B124A}" srcOrd="0" destOrd="0" presId="urn:microsoft.com/office/officeart/2009/layout/CircleArrowProcess"/>
    <dgm:cxn modelId="{24A7ABEA-B10E-4C93-9634-7AA5F1D32491}" type="presParOf" srcId="{292F55AA-A102-4827-9C20-F66E9C2B124A}" destId="{43D95F6F-75F7-4B88-9B65-322479FE868C}" srcOrd="0" destOrd="0" presId="urn:microsoft.com/office/officeart/2009/layout/CircleArrowProcess"/>
    <dgm:cxn modelId="{BB00DB2A-81C4-4383-99D1-F5BC009A4F35}" type="presParOf" srcId="{E81C1BEE-F4E1-427B-AE31-57E2CB5B32CD}" destId="{8288AB83-BA3D-4255-BD69-6B174D8610FE}" srcOrd="1" destOrd="0" presId="urn:microsoft.com/office/officeart/2009/layout/CircleArrowProcess"/>
    <dgm:cxn modelId="{25A0EF70-38CA-4A2B-8E81-E6D80720A22D}" type="presParOf" srcId="{E81C1BEE-F4E1-427B-AE31-57E2CB5B32CD}" destId="{30078657-B71E-49A7-9E42-CD0C4BDDA05F}" srcOrd="2" destOrd="0" presId="urn:microsoft.com/office/officeart/2009/layout/CircleArrowProcess"/>
    <dgm:cxn modelId="{31808E71-20FF-4FA2-885D-F4CB0E57C268}" type="presParOf" srcId="{30078657-B71E-49A7-9E42-CD0C4BDDA05F}" destId="{0A0A709C-CBEA-4B0C-97E8-07EFC1F10E2C}" srcOrd="0" destOrd="0" presId="urn:microsoft.com/office/officeart/2009/layout/CircleArrowProcess"/>
    <dgm:cxn modelId="{9AF57EE3-68A9-436F-82B7-4772369C5565}" type="presParOf" srcId="{E81C1BEE-F4E1-427B-AE31-57E2CB5B32CD}" destId="{02B7BD80-9A3E-410B-90A4-84474D95B783}" srcOrd="3" destOrd="0" presId="urn:microsoft.com/office/officeart/2009/layout/CircleArrowProcess"/>
    <dgm:cxn modelId="{EBD39CB0-A367-4612-97A1-1E8A17FF1D10}" type="presParOf" srcId="{E81C1BEE-F4E1-427B-AE31-57E2CB5B32CD}" destId="{6506947B-E22B-43A6-A0CF-E0488286136D}" srcOrd="4" destOrd="0" presId="urn:microsoft.com/office/officeart/2009/layout/CircleArrowProcess"/>
    <dgm:cxn modelId="{5E6CE5FE-7C5B-4BBB-8B36-7DAFCF78A1B4}" type="presParOf" srcId="{6506947B-E22B-43A6-A0CF-E0488286136D}" destId="{5DA839E5-ACAA-4842-8D7B-A71FC2D4DA80}" srcOrd="0" destOrd="0" presId="urn:microsoft.com/office/officeart/2009/layout/CircleArrowProcess"/>
    <dgm:cxn modelId="{7F91791A-70EB-4EB5-9469-2530931412AB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FFC00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DA5B6E42-C458-4411-942C-02EEF2BB2945}" type="presOf" srcId="{983A63E6-8EAF-4877-9298-6D4833FD6659}" destId="{E81C1BEE-F4E1-427B-AE31-57E2CB5B32CD}" srcOrd="0" destOrd="0" presId="urn:microsoft.com/office/officeart/2009/layout/CircleArrowProcess"/>
    <dgm:cxn modelId="{FF00FF97-5741-4764-9F4F-57B66EEC0A43}" type="presOf" srcId="{6B125282-ADF9-48A2-9950-0D5BBBB5A5C9}" destId="{8288AB83-BA3D-4255-BD69-6B174D8610FE}" srcOrd="0" destOrd="0" presId="urn:microsoft.com/office/officeart/2009/layout/CircleArrowProcess"/>
    <dgm:cxn modelId="{3D75E8B9-A3E4-4E69-B23A-DE7A13A77D69}" type="presOf" srcId="{CD4ECF29-ED1B-4071-AF61-583B94BC7965}" destId="{9B03C3E3-0AEC-448A-B4AD-5C51B4D82346}" srcOrd="0" destOrd="0" presId="urn:microsoft.com/office/officeart/2009/layout/CircleArrowProcess"/>
    <dgm:cxn modelId="{6879EB71-8500-4C97-9C55-2AB38E2AEF72}" type="presOf" srcId="{A2976726-71EA-4EBA-8A8D-E04D7478BD6D}" destId="{02B7BD80-9A3E-410B-90A4-84474D95B783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714C8925-854A-4737-9710-3AF3A5657646}" type="presParOf" srcId="{E81C1BEE-F4E1-427B-AE31-57E2CB5B32CD}" destId="{292F55AA-A102-4827-9C20-F66E9C2B124A}" srcOrd="0" destOrd="0" presId="urn:microsoft.com/office/officeart/2009/layout/CircleArrowProcess"/>
    <dgm:cxn modelId="{C0573846-2A8D-472C-8B04-BA9BF6901BA3}" type="presParOf" srcId="{292F55AA-A102-4827-9C20-F66E9C2B124A}" destId="{43D95F6F-75F7-4B88-9B65-322479FE868C}" srcOrd="0" destOrd="0" presId="urn:microsoft.com/office/officeart/2009/layout/CircleArrowProcess"/>
    <dgm:cxn modelId="{ECA83016-6899-4FA6-B610-3D2C973A736A}" type="presParOf" srcId="{E81C1BEE-F4E1-427B-AE31-57E2CB5B32CD}" destId="{8288AB83-BA3D-4255-BD69-6B174D8610FE}" srcOrd="1" destOrd="0" presId="urn:microsoft.com/office/officeart/2009/layout/CircleArrowProcess"/>
    <dgm:cxn modelId="{EC7791CF-1AF6-44DA-A525-B875E677EB0A}" type="presParOf" srcId="{E81C1BEE-F4E1-427B-AE31-57E2CB5B32CD}" destId="{30078657-B71E-49A7-9E42-CD0C4BDDA05F}" srcOrd="2" destOrd="0" presId="urn:microsoft.com/office/officeart/2009/layout/CircleArrowProcess"/>
    <dgm:cxn modelId="{27398A84-0DAB-40DB-A088-A08986E1EE46}" type="presParOf" srcId="{30078657-B71E-49A7-9E42-CD0C4BDDA05F}" destId="{0A0A709C-CBEA-4B0C-97E8-07EFC1F10E2C}" srcOrd="0" destOrd="0" presId="urn:microsoft.com/office/officeart/2009/layout/CircleArrowProcess"/>
    <dgm:cxn modelId="{1C95827E-B3D0-4CF3-8636-5F208119D5A7}" type="presParOf" srcId="{E81C1BEE-F4E1-427B-AE31-57E2CB5B32CD}" destId="{02B7BD80-9A3E-410B-90A4-84474D95B783}" srcOrd="3" destOrd="0" presId="urn:microsoft.com/office/officeart/2009/layout/CircleArrowProcess"/>
    <dgm:cxn modelId="{044EB419-C407-4BFB-8F29-A4475291227B}" type="presParOf" srcId="{E81C1BEE-F4E1-427B-AE31-57E2CB5B32CD}" destId="{6506947B-E22B-43A6-A0CF-E0488286136D}" srcOrd="4" destOrd="0" presId="urn:microsoft.com/office/officeart/2009/layout/CircleArrowProcess"/>
    <dgm:cxn modelId="{E509FD46-D6EB-49CA-B609-2B1867914AE8}" type="presParOf" srcId="{6506947B-E22B-43A6-A0CF-E0488286136D}" destId="{5DA839E5-ACAA-4842-8D7B-A71FC2D4DA80}" srcOrd="0" destOrd="0" presId="urn:microsoft.com/office/officeart/2009/layout/CircleArrowProcess"/>
    <dgm:cxn modelId="{A58FEBE7-1207-45CF-9061-F0C7079130C2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D4C76C-6A66-4C74-A5B5-7F208D03E7F7}" type="doc">
      <dgm:prSet loTypeId="urn:microsoft.com/office/officeart/2005/8/layout/pyramid4" loCatId="pyramid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A6B230A4-061C-4776-AAFF-B9988E145F18}">
      <dgm:prSet phldrT="[ข้อความ]" custT="1"/>
      <dgm:spPr>
        <a:solidFill>
          <a:srgbClr val="FFCCFF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gm:t>
    </dgm:pt>
    <dgm:pt modelId="{1441F8E0-C585-4447-8604-18DBD8BAC4F8}" type="parTrans" cxnId="{844E7A3B-8588-468C-9117-982B21E358AB}">
      <dgm:prSet/>
      <dgm:spPr/>
      <dgm:t>
        <a:bodyPr/>
        <a:lstStyle/>
        <a:p>
          <a:endParaRPr lang="th-TH" sz="1400"/>
        </a:p>
      </dgm:t>
    </dgm:pt>
    <dgm:pt modelId="{ED6402CB-E167-4A38-86BE-2427A42A4D88}" type="sibTrans" cxnId="{844E7A3B-8588-468C-9117-982B21E358AB}">
      <dgm:prSet/>
      <dgm:spPr/>
      <dgm:t>
        <a:bodyPr/>
        <a:lstStyle/>
        <a:p>
          <a:endParaRPr lang="th-TH" sz="1400"/>
        </a:p>
      </dgm:t>
    </dgm:pt>
    <dgm:pt modelId="{42AA3A8B-6D23-4698-92B1-F2B37E95DF40}">
      <dgm:prSet phldrT="[ข้อความ]" custT="1"/>
      <dgm:spPr>
        <a:solidFill>
          <a:srgbClr val="FFFF00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endParaRPr lang="th-TH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วิธีเฉพาะ เจาะจง</a:t>
          </a:r>
          <a:endParaRPr lang="th-TH" sz="2400" b="1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gm:t>
    </dgm:pt>
    <dgm:pt modelId="{A0DFBE1F-2791-41F8-9B35-F4BD3D9E1517}" type="parTrans" cxnId="{EB516D79-F1F7-46D1-9BDB-EE014070E40D}">
      <dgm:prSet/>
      <dgm:spPr/>
      <dgm:t>
        <a:bodyPr/>
        <a:lstStyle/>
        <a:p>
          <a:endParaRPr lang="th-TH" sz="1400"/>
        </a:p>
      </dgm:t>
    </dgm:pt>
    <dgm:pt modelId="{A5FEB018-7876-45D4-8AB4-698A89445BCA}" type="sibTrans" cxnId="{EB516D79-F1F7-46D1-9BDB-EE014070E40D}">
      <dgm:prSet/>
      <dgm:spPr/>
      <dgm:t>
        <a:bodyPr/>
        <a:lstStyle/>
        <a:p>
          <a:endParaRPr lang="th-TH" sz="1400"/>
        </a:p>
      </dgm:t>
    </dgm:pt>
    <dgm:pt modelId="{A3424382-72E7-427A-9951-849323004622}">
      <dgm:prSet phldrT="[ข้อความ]" custT="1"/>
      <dgm:spPr>
        <a:solidFill>
          <a:srgbClr val="00B0F0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   ประกวดแบบ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8E859FB-A924-48A9-9159-E40C19FC6EDA}" type="parTrans" cxnId="{273D60CD-0F5C-4908-BEAF-D560BBB82387}">
      <dgm:prSet/>
      <dgm:spPr/>
      <dgm:t>
        <a:bodyPr/>
        <a:lstStyle/>
        <a:p>
          <a:endParaRPr lang="th-TH" sz="1400"/>
        </a:p>
      </dgm:t>
    </dgm:pt>
    <dgm:pt modelId="{C1C4781B-CBA2-423A-B17C-F638D8D6F387}" type="sibTrans" cxnId="{273D60CD-0F5C-4908-BEAF-D560BBB82387}">
      <dgm:prSet/>
      <dgm:spPr/>
      <dgm:t>
        <a:bodyPr/>
        <a:lstStyle/>
        <a:p>
          <a:endParaRPr lang="th-TH" sz="1400"/>
        </a:p>
      </dgm:t>
    </dgm:pt>
    <dgm:pt modelId="{642D7C5A-EE93-45DC-94C8-074BF0508C92}">
      <dgm:prSet phldrT="[ข้อความ]" custT="1"/>
      <dgm:spPr>
        <a:solidFill>
          <a:schemeClr val="accent6">
            <a:lumMod val="60000"/>
            <a:lumOff val="4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dirty="0">
            <a:ln>
              <a:solidFill>
                <a:sysClr val="windowText" lastClr="000000"/>
              </a:solidFill>
            </a:ln>
            <a:latin typeface="EucrosiaUPC" pitchFamily="18" charset="-34"/>
            <a:cs typeface="EucrosiaUPC" pitchFamily="18" charset="-34"/>
          </a:endParaRPr>
        </a:p>
      </dgm:t>
    </dgm:pt>
    <dgm:pt modelId="{E7F192B1-B411-4587-BA75-DAF61EAAEABF}" type="sibTrans" cxnId="{60FC8BB7-1104-4058-9F13-F0FCECC1BC50}">
      <dgm:prSet/>
      <dgm:spPr/>
      <dgm:t>
        <a:bodyPr/>
        <a:lstStyle/>
        <a:p>
          <a:endParaRPr lang="th-TH" sz="1400"/>
        </a:p>
      </dgm:t>
    </dgm:pt>
    <dgm:pt modelId="{C5D7C4CB-E5A1-4E2A-84B5-D1C676250E0A}" type="parTrans" cxnId="{60FC8BB7-1104-4058-9F13-F0FCECC1BC50}">
      <dgm:prSet/>
      <dgm:spPr/>
      <dgm:t>
        <a:bodyPr/>
        <a:lstStyle/>
        <a:p>
          <a:endParaRPr lang="th-TH" sz="1400"/>
        </a:p>
      </dgm:t>
    </dgm:pt>
    <dgm:pt modelId="{3BB4B68B-3D6D-483C-9690-B576D7D2C64E}" type="pres">
      <dgm:prSet presAssocID="{E2D4C76C-6A66-4C74-A5B5-7F208D03E7F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C0DC83B-4821-418F-949C-23F604B7039F}" type="pres">
      <dgm:prSet presAssocID="{E2D4C76C-6A66-4C74-A5B5-7F208D03E7F7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34A7CA1-9910-4546-9281-423999DBE4FE}" type="pres">
      <dgm:prSet presAssocID="{E2D4C76C-6A66-4C74-A5B5-7F208D03E7F7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12F516-C45C-4B6F-BBCB-8BF86FBD0A2F}" type="pres">
      <dgm:prSet presAssocID="{E2D4C76C-6A66-4C74-A5B5-7F208D03E7F7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83E3CC-9A86-4CB8-8525-085E8F547123}" type="pres">
      <dgm:prSet presAssocID="{E2D4C76C-6A66-4C74-A5B5-7F208D03E7F7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73D60CD-0F5C-4908-BEAF-D560BBB82387}" srcId="{E2D4C76C-6A66-4C74-A5B5-7F208D03E7F7}" destId="{A3424382-72E7-427A-9951-849323004622}" srcOrd="3" destOrd="0" parTransId="{E8E859FB-A924-48A9-9159-E40C19FC6EDA}" sibTransId="{C1C4781B-CBA2-423A-B17C-F638D8D6F387}"/>
    <dgm:cxn modelId="{968C19F3-4141-4186-8A82-66981A9379BF}" type="presOf" srcId="{E2D4C76C-6A66-4C74-A5B5-7F208D03E7F7}" destId="{3BB4B68B-3D6D-483C-9690-B576D7D2C64E}" srcOrd="0" destOrd="0" presId="urn:microsoft.com/office/officeart/2005/8/layout/pyramid4"/>
    <dgm:cxn modelId="{EB516D79-F1F7-46D1-9BDB-EE014070E40D}" srcId="{E2D4C76C-6A66-4C74-A5B5-7F208D03E7F7}" destId="{42AA3A8B-6D23-4698-92B1-F2B37E95DF40}" srcOrd="2" destOrd="0" parTransId="{A0DFBE1F-2791-41F8-9B35-F4BD3D9E1517}" sibTransId="{A5FEB018-7876-45D4-8AB4-698A89445BCA}"/>
    <dgm:cxn modelId="{844E7A3B-8588-468C-9117-982B21E358AB}" srcId="{E2D4C76C-6A66-4C74-A5B5-7F208D03E7F7}" destId="{A6B230A4-061C-4776-AAFF-B9988E145F18}" srcOrd="0" destOrd="0" parTransId="{1441F8E0-C585-4447-8604-18DBD8BAC4F8}" sibTransId="{ED6402CB-E167-4A38-86BE-2427A42A4D88}"/>
    <dgm:cxn modelId="{D1B99397-35FD-4EEC-B454-FDFB42A45FE6}" type="presOf" srcId="{A3424382-72E7-427A-9951-849323004622}" destId="{7C83E3CC-9A86-4CB8-8525-085E8F547123}" srcOrd="0" destOrd="0" presId="urn:microsoft.com/office/officeart/2005/8/layout/pyramid4"/>
    <dgm:cxn modelId="{59060D3F-C863-48EC-9A8E-A3D7AB772A64}" type="presOf" srcId="{A6B230A4-061C-4776-AAFF-B9988E145F18}" destId="{5C0DC83B-4821-418F-949C-23F604B7039F}" srcOrd="0" destOrd="0" presId="urn:microsoft.com/office/officeart/2005/8/layout/pyramid4"/>
    <dgm:cxn modelId="{50B060D5-8F9B-424D-A282-C46F1FBB7471}" type="presOf" srcId="{42AA3A8B-6D23-4698-92B1-F2B37E95DF40}" destId="{B812F516-C45C-4B6F-BBCB-8BF86FBD0A2F}" srcOrd="0" destOrd="0" presId="urn:microsoft.com/office/officeart/2005/8/layout/pyramid4"/>
    <dgm:cxn modelId="{60FC8BB7-1104-4058-9F13-F0FCECC1BC50}" srcId="{E2D4C76C-6A66-4C74-A5B5-7F208D03E7F7}" destId="{642D7C5A-EE93-45DC-94C8-074BF0508C92}" srcOrd="1" destOrd="0" parTransId="{C5D7C4CB-E5A1-4E2A-84B5-D1C676250E0A}" sibTransId="{E7F192B1-B411-4587-BA75-DAF61EAAEABF}"/>
    <dgm:cxn modelId="{5EA2AF10-C48C-48FB-8AC0-29E8577C319B}" type="presOf" srcId="{642D7C5A-EE93-45DC-94C8-074BF0508C92}" destId="{534A7CA1-9910-4546-9281-423999DBE4FE}" srcOrd="0" destOrd="0" presId="urn:microsoft.com/office/officeart/2005/8/layout/pyramid4"/>
    <dgm:cxn modelId="{73038FAE-7D4A-41F5-8CB7-1B519F3ADB37}" type="presParOf" srcId="{3BB4B68B-3D6D-483C-9690-B576D7D2C64E}" destId="{5C0DC83B-4821-418F-949C-23F604B7039F}" srcOrd="0" destOrd="0" presId="urn:microsoft.com/office/officeart/2005/8/layout/pyramid4"/>
    <dgm:cxn modelId="{42D6E74B-6DFD-4DE6-82F1-6116469BB84C}" type="presParOf" srcId="{3BB4B68B-3D6D-483C-9690-B576D7D2C64E}" destId="{534A7CA1-9910-4546-9281-423999DBE4FE}" srcOrd="1" destOrd="0" presId="urn:microsoft.com/office/officeart/2005/8/layout/pyramid4"/>
    <dgm:cxn modelId="{73C8FE79-00E1-4FF3-B5AB-3BF8C62C92BD}" type="presParOf" srcId="{3BB4B68B-3D6D-483C-9690-B576D7D2C64E}" destId="{B812F516-C45C-4B6F-BBCB-8BF86FBD0A2F}" srcOrd="2" destOrd="0" presId="urn:microsoft.com/office/officeart/2005/8/layout/pyramid4"/>
    <dgm:cxn modelId="{F02C6D64-23FA-48C1-9C70-BD1D70E43BB2}" type="presParOf" srcId="{3BB4B68B-3D6D-483C-9690-B576D7D2C64E}" destId="{7C83E3CC-9A86-4CB8-8525-085E8F547123}" srcOrd="3" destOrd="0" presId="urn:microsoft.com/office/officeart/2005/8/layout/pyramid4"/>
  </dgm:cxnLst>
  <dgm:bg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08F2F-7F1D-459A-B73C-96FFD08FFCC4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13B2058B-B4D8-41BF-9089-16644D14481C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3542B61-6D68-4084-B480-9BAF5A820E40}" type="parTrans" cxnId="{243BA518-EE32-49C3-9E22-B776682F387C}">
      <dgm:prSet/>
      <dgm:spPr/>
      <dgm:t>
        <a:bodyPr/>
        <a:lstStyle/>
        <a:p>
          <a:endParaRPr lang="th-TH" b="1"/>
        </a:p>
      </dgm:t>
    </dgm:pt>
    <dgm:pt modelId="{91B563B5-8777-4A65-9C97-54EB76A57BD0}" type="sibTrans" cxnId="{243BA518-EE32-49C3-9E22-B776682F387C}">
      <dgm:prSet/>
      <dgm:spPr/>
      <dgm:t>
        <a:bodyPr/>
        <a:lstStyle/>
        <a:p>
          <a:endParaRPr lang="th-TH" b="1"/>
        </a:p>
      </dgm:t>
    </dgm:pt>
    <dgm:pt modelId="{D5F4CABC-972F-414E-B269-A6CF6F3A4994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ใช้วิธีประกาศเชิญชวนทั่วไปแล้ว</a:t>
          </a:r>
          <a:br>
            <a:rPr 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ไม่มีผู้ยื่นข้อเสนอ หรือข้อเสนอนั้นไม่ได้รับคัดเลือก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F27F586B-9671-4C8F-A141-B40C284111A0}" type="parTrans" cxnId="{AE00B563-0D0A-4042-B79F-899F6A26D4E9}">
      <dgm:prSet/>
      <dgm:spPr/>
      <dgm:t>
        <a:bodyPr/>
        <a:lstStyle/>
        <a:p>
          <a:endParaRPr lang="th-TH" b="1"/>
        </a:p>
      </dgm:t>
    </dgm:pt>
    <dgm:pt modelId="{7C1108B3-1206-4EFA-BE24-194B81D3F764}" type="sibTrans" cxnId="{AE00B563-0D0A-4042-B79F-899F6A26D4E9}">
      <dgm:prSet/>
      <dgm:spPr/>
      <dgm:t>
        <a:bodyPr/>
        <a:lstStyle/>
        <a:p>
          <a:endParaRPr lang="th-TH" b="1"/>
        </a:p>
      </dgm:t>
    </dgm:pt>
    <dgm:pt modelId="{038ECEE5-0915-4CDC-BC90-B16011CE34BB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งานซับซ้อนหรือซับซ้อนมาก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7CAD2FC-6097-40A5-9E98-C29D804FBB63}" type="parTrans" cxnId="{E7B0D771-10B6-468A-9E9D-9913254C51AC}">
      <dgm:prSet/>
      <dgm:spPr/>
      <dgm:t>
        <a:bodyPr/>
        <a:lstStyle/>
        <a:p>
          <a:endParaRPr lang="th-TH" b="1"/>
        </a:p>
      </dgm:t>
    </dgm:pt>
    <dgm:pt modelId="{7111ACEC-7706-4BED-808E-205479033769}" type="sibTrans" cxnId="{E7B0D771-10B6-468A-9E9D-9913254C51AC}">
      <dgm:prSet/>
      <dgm:spPr/>
      <dgm:t>
        <a:bodyPr/>
        <a:lstStyle/>
        <a:p>
          <a:endParaRPr lang="th-TH" b="1"/>
        </a:p>
      </dgm:t>
    </dgm:pt>
    <dgm:pt modelId="{F2505FAE-BB74-4B32-AAEF-CC7C467A937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วิธีเฉพาะเจาะจง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3677C42-DAE9-45B9-B640-A0182FAB969F}" type="parTrans" cxnId="{A9E0ED43-7232-4048-A2EB-620A87F10F83}">
      <dgm:prSet/>
      <dgm:spPr/>
      <dgm:t>
        <a:bodyPr/>
        <a:lstStyle/>
        <a:p>
          <a:endParaRPr lang="th-TH" b="1"/>
        </a:p>
      </dgm:t>
    </dgm:pt>
    <dgm:pt modelId="{AF935926-520D-44A3-935B-95BE732899C2}" type="sibTrans" cxnId="{A9E0ED43-7232-4048-A2EB-620A87F10F83}">
      <dgm:prSet/>
      <dgm:spPr/>
      <dgm:t>
        <a:bodyPr/>
        <a:lstStyle/>
        <a:p>
          <a:endParaRPr lang="th-TH" b="1"/>
        </a:p>
      </dgm:t>
    </dgm:pt>
    <dgm:pt modelId="{5904CFC5-4162-41F7-B096-BAA58ACBAC96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วงเงินก่อสร้าง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ที่กำหนด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3975C9CD-E047-40FC-B182-B35712416220}" type="parTrans" cxnId="{138EE19A-6CAA-4F5F-88EB-5068BEC74B51}">
      <dgm:prSet/>
      <dgm:spPr/>
      <dgm:t>
        <a:bodyPr/>
        <a:lstStyle/>
        <a:p>
          <a:endParaRPr lang="th-TH" b="1"/>
        </a:p>
      </dgm:t>
    </dgm:pt>
    <dgm:pt modelId="{0194F9CE-9E26-4BBB-9B6E-F39D9AA02F8C}" type="sibTrans" cxnId="{138EE19A-6CAA-4F5F-88EB-5068BEC74B51}">
      <dgm:prSet/>
      <dgm:spPr/>
      <dgm:t>
        <a:bodyPr/>
        <a:lstStyle/>
        <a:p>
          <a:endParaRPr lang="th-TH" b="1"/>
        </a:p>
      </dgm:t>
    </dgm:pt>
    <dgm:pt modelId="{4EDDBA44-1716-4C06-A655-541EE301BA64}">
      <dgm:prSet phldrT="[ข้อความ]" custT="1"/>
      <dgm:spPr>
        <a:solidFill>
          <a:srgbClr val="00B050"/>
        </a:solidFill>
      </dgm:spPr>
      <dgm:t>
        <a:bodyPr/>
        <a:lstStyle/>
        <a:p>
          <a:pPr>
            <a:lnSpc>
              <a:spcPts val="3000"/>
            </a:lnSpc>
            <a:spcAft>
              <a:spcPts val="120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วิธีประกวดแบบ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92C8B5-AD00-4594-B199-8927D91A0516}" type="parTrans" cxnId="{C4ADD48A-A4E3-480C-8911-C616F5BB6E57}">
      <dgm:prSet/>
      <dgm:spPr/>
      <dgm:t>
        <a:bodyPr/>
        <a:lstStyle/>
        <a:p>
          <a:endParaRPr lang="th-TH" b="1"/>
        </a:p>
      </dgm:t>
    </dgm:pt>
    <dgm:pt modelId="{3FB711ED-9410-4D00-B59F-EEAE6D7DED71}" type="sibTrans" cxnId="{C4ADD48A-A4E3-480C-8911-C616F5BB6E57}">
      <dgm:prSet/>
      <dgm:spPr/>
      <dgm:t>
        <a:bodyPr/>
        <a:lstStyle/>
        <a:p>
          <a:endParaRPr lang="th-TH" b="1"/>
        </a:p>
      </dgm:t>
    </dgm:pt>
    <dgm:pt modelId="{5B44D5B1-4DE1-4312-BC68-5A28AE6E17D0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ออกแบบงานก่อสร้างที่มีลักษณะพิเศษ </a:t>
          </a:r>
          <a:br>
            <a:rPr 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เป็นที่เชิดชูคุณค่าด้านศิลปกรรมหรือสถาปัตยกรรมของชาติ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12EFEA4-E3AD-4684-B29F-58BF9EA3A32C}" type="parTrans" cxnId="{6CC3A3E9-7E1A-4259-98E8-CA6C587304DF}">
      <dgm:prSet/>
      <dgm:spPr/>
      <dgm:t>
        <a:bodyPr/>
        <a:lstStyle/>
        <a:p>
          <a:endParaRPr lang="th-TH" b="1"/>
        </a:p>
      </dgm:t>
    </dgm:pt>
    <dgm:pt modelId="{DD4710DD-6B73-4279-88A1-40F41ACE2E03}" type="sibTrans" cxnId="{6CC3A3E9-7E1A-4259-98E8-CA6C587304DF}">
      <dgm:prSet/>
      <dgm:spPr/>
      <dgm:t>
        <a:bodyPr/>
        <a:lstStyle/>
        <a:p>
          <a:endParaRPr lang="th-TH" b="1"/>
        </a:p>
      </dgm:t>
    </dgm:pt>
    <dgm:pt modelId="{CA6FCF7E-FAA2-4D6B-90CF-0AE1FCD6C0F8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39C7C91A-4D2F-4EA2-AF52-A1C68C8C13C9}" type="parTrans" cxnId="{B537392A-978F-4D1F-85A3-29B2D9291708}">
      <dgm:prSet/>
      <dgm:spPr/>
      <dgm:t>
        <a:bodyPr/>
        <a:lstStyle/>
        <a:p>
          <a:endParaRPr lang="th-TH" b="1"/>
        </a:p>
      </dgm:t>
    </dgm:pt>
    <dgm:pt modelId="{7FBED920-36DC-4A27-8CD3-6CD4F66393D0}" type="sibTrans" cxnId="{B537392A-978F-4D1F-85A3-29B2D9291708}">
      <dgm:prSet/>
      <dgm:spPr/>
      <dgm:t>
        <a:bodyPr/>
        <a:lstStyle/>
        <a:p>
          <a:endParaRPr lang="th-TH" b="1"/>
        </a:p>
      </dgm:t>
    </dgm:pt>
    <dgm:pt modelId="{B0511126-4B9A-4652-AEE4-73D22275F23C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B4BB8FFA-FE21-4683-BCC9-3940349766D2}" type="parTrans" cxnId="{6EC272E4-E6E1-4B70-BF89-973A350AE09E}">
      <dgm:prSet/>
      <dgm:spPr/>
      <dgm:t>
        <a:bodyPr/>
        <a:lstStyle/>
        <a:p>
          <a:endParaRPr lang="th-TH" b="1"/>
        </a:p>
      </dgm:t>
    </dgm:pt>
    <dgm:pt modelId="{E2D66DFC-C3D4-49AD-B1DF-109136D19312}" type="sibTrans" cxnId="{6EC272E4-E6E1-4B70-BF89-973A350AE09E}">
      <dgm:prSet/>
      <dgm:spPr/>
      <dgm:t>
        <a:bodyPr/>
        <a:lstStyle/>
        <a:p>
          <a:endParaRPr lang="th-TH" b="1"/>
        </a:p>
      </dgm:t>
    </dgm:pt>
    <dgm:pt modelId="{A6E27061-E3D1-4C3B-9961-8FC80AB7DC8A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งานออกแบบหรือใช้ความคิด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5616B271-DD3F-403B-A430-931097E8190F}" type="parTrans" cxnId="{7217F9DB-60D1-43D0-B614-609BF12298F2}">
      <dgm:prSet/>
      <dgm:spPr/>
      <dgm:t>
        <a:bodyPr/>
        <a:lstStyle/>
        <a:p>
          <a:endParaRPr lang="th-TH" b="1"/>
        </a:p>
      </dgm:t>
    </dgm:pt>
    <dgm:pt modelId="{86D3DCBF-DF5B-45DA-B5A6-58015B265216}" type="sibTrans" cxnId="{7217F9DB-60D1-43D0-B614-609BF12298F2}">
      <dgm:prSet/>
      <dgm:spPr/>
      <dgm:t>
        <a:bodyPr/>
        <a:lstStyle/>
        <a:p>
          <a:endParaRPr lang="th-TH" b="1"/>
        </a:p>
      </dgm:t>
    </dgm:pt>
    <dgm:pt modelId="{C0692BDB-38E4-4C67-9517-0070D239EEA9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จำเป็นเร่งด่วนหรือเกี่ยวกับความมั่นคงของขาติ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577CD1CB-A350-4AAD-B2C7-33446EE51F6C}" type="parTrans" cxnId="{63C50139-141A-43DA-AAC3-42C212078AF1}">
      <dgm:prSet/>
      <dgm:spPr/>
      <dgm:t>
        <a:bodyPr/>
        <a:lstStyle/>
        <a:p>
          <a:endParaRPr lang="th-TH" b="1"/>
        </a:p>
      </dgm:t>
    </dgm:pt>
    <dgm:pt modelId="{96DD364F-C07A-4502-8319-56284C7BEA0F}" type="sibTrans" cxnId="{63C50139-141A-43DA-AAC3-42C212078AF1}">
      <dgm:prSet/>
      <dgm:spPr/>
      <dgm:t>
        <a:bodyPr/>
        <a:lstStyle/>
        <a:p>
          <a:endParaRPr lang="th-TH" b="1"/>
        </a:p>
      </dgm:t>
    </dgm:pt>
    <dgm:pt modelId="{2BBC8A9F-260F-4877-8AD1-4FBA940523CD}">
      <dgm:prSet phldrT="[ข้อความ]" custT="1"/>
      <dgm:spPr>
        <a:solidFill>
          <a:srgbClr val="FF99FF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F7AB876-5A49-42E0-B9D5-B3330F1E4CBF}" type="parTrans" cxnId="{15D096A9-F334-4BD3-B653-929A67E77228}">
      <dgm:prSet/>
      <dgm:spPr/>
      <dgm:t>
        <a:bodyPr/>
        <a:lstStyle/>
        <a:p>
          <a:endParaRPr lang="th-TH" b="1"/>
        </a:p>
      </dgm:t>
    </dgm:pt>
    <dgm:pt modelId="{26A7676E-E349-430F-8BBF-3A927499F509}" type="sibTrans" cxnId="{15D096A9-F334-4BD3-B653-929A67E77228}">
      <dgm:prSet/>
      <dgm:spPr/>
      <dgm:t>
        <a:bodyPr/>
        <a:lstStyle/>
        <a:p>
          <a:endParaRPr lang="th-TH" b="1"/>
        </a:p>
      </dgm:t>
    </dgm:pt>
    <dgm:pt modelId="{885CEE93-62A6-47E6-A92D-DED5F4501BE8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งานไม่ซับซ้อน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32ED2CB-8D35-4F32-8E91-910722998920}" type="parTrans" cxnId="{78BFDF7D-94CF-4084-81C8-5DE45CDA664F}">
      <dgm:prSet/>
      <dgm:spPr/>
      <dgm:t>
        <a:bodyPr/>
        <a:lstStyle/>
        <a:p>
          <a:endParaRPr lang="th-TH" b="1"/>
        </a:p>
      </dgm:t>
    </dgm:pt>
    <dgm:pt modelId="{DE033ECB-DEFE-489A-ADD0-9E6B99E0B4D1}" type="sibTrans" cxnId="{78BFDF7D-94CF-4084-81C8-5DE45CDA664F}">
      <dgm:prSet/>
      <dgm:spPr/>
      <dgm:t>
        <a:bodyPr/>
        <a:lstStyle/>
        <a:p>
          <a:endParaRPr lang="th-TH" b="1"/>
        </a:p>
      </dgm:t>
    </dgm:pt>
    <dgm:pt modelId="{86737AC7-5306-49D4-ABFA-B8D60EF69A7A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งานซับซ้อนมาก 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ใช้วิธีคัดเลือกแล้ว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ไม่ได้ผล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F1420845-EAC9-4C24-88C2-A63005B50C71}" type="sibTrans" cxnId="{E7E156B2-0A7F-488E-AA04-FF4B037DF136}">
      <dgm:prSet/>
      <dgm:spPr/>
      <dgm:t>
        <a:bodyPr/>
        <a:lstStyle/>
        <a:p>
          <a:endParaRPr lang="th-TH" b="1"/>
        </a:p>
      </dgm:t>
    </dgm:pt>
    <dgm:pt modelId="{FBDC55BA-476C-49AD-8D05-7A6A7C085964}" type="parTrans" cxnId="{E7E156B2-0A7F-488E-AA04-FF4B037DF136}">
      <dgm:prSet/>
      <dgm:spPr/>
      <dgm:t>
        <a:bodyPr/>
        <a:lstStyle/>
        <a:p>
          <a:endParaRPr lang="th-TH" b="1"/>
        </a:p>
      </dgm:t>
    </dgm:pt>
    <dgm:pt modelId="{F42914D8-B365-45E5-90F3-4E32649DD861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รายเดิมทำต่อ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C322510E-B161-4467-92C5-1F0E2F671B42}" type="parTrans" cxnId="{4338BE66-A525-42B8-9748-C2FBAE820F78}">
      <dgm:prSet/>
      <dgm:spPr/>
      <dgm:t>
        <a:bodyPr/>
        <a:lstStyle/>
        <a:p>
          <a:endParaRPr lang="th-TH" b="1"/>
        </a:p>
      </dgm:t>
    </dgm:pt>
    <dgm:pt modelId="{FF5EEAC8-D30C-4DB1-989F-BD4033D55675}" type="sibTrans" cxnId="{4338BE66-A525-42B8-9748-C2FBAE820F78}">
      <dgm:prSet/>
      <dgm:spPr/>
      <dgm:t>
        <a:bodyPr/>
        <a:lstStyle/>
        <a:p>
          <a:endParaRPr lang="th-TH" b="1"/>
        </a:p>
      </dgm:t>
    </dgm:pt>
    <dgm:pt modelId="{4A831AAC-23BE-4F14-A01C-C0C06DF1D199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กรณีอื่นที่กำหนด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B6300F07-CD93-4DEA-925D-2338D4B07896}" type="parTrans" cxnId="{A200A50E-115D-4840-B5E3-C110E24D1877}">
      <dgm:prSet/>
      <dgm:spPr/>
      <dgm:t>
        <a:bodyPr/>
        <a:lstStyle/>
        <a:p>
          <a:endParaRPr lang="th-TH" b="1"/>
        </a:p>
      </dgm:t>
    </dgm:pt>
    <dgm:pt modelId="{917239A7-7E45-4DFC-AF00-16F56F76C46A}" type="sibTrans" cxnId="{A200A50E-115D-4840-B5E3-C110E24D1877}">
      <dgm:prSet/>
      <dgm:spPr/>
      <dgm:t>
        <a:bodyPr/>
        <a:lstStyle/>
        <a:p>
          <a:endParaRPr lang="th-TH" b="1"/>
        </a:p>
      </dgm:t>
    </dgm:pt>
    <dgm:pt modelId="{3F5CB524-2139-421D-BFD4-65B11D627045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ใช้วิธีอื่นไม่ได้ผล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C00573A5-10A8-4B86-B1E6-63FD2A8820C7}" type="parTrans" cxnId="{D86596E2-1D25-47AE-B238-BD438EEB6C1F}">
      <dgm:prSet/>
      <dgm:spPr/>
      <dgm:t>
        <a:bodyPr/>
        <a:lstStyle/>
        <a:p>
          <a:endParaRPr lang="th-TH" b="1"/>
        </a:p>
      </dgm:t>
    </dgm:pt>
    <dgm:pt modelId="{5C79913A-EF75-4A5E-AFBD-85BF5AFB12EE}" type="sibTrans" cxnId="{D86596E2-1D25-47AE-B238-BD438EEB6C1F}">
      <dgm:prSet/>
      <dgm:spPr/>
      <dgm:t>
        <a:bodyPr/>
        <a:lstStyle/>
        <a:p>
          <a:endParaRPr lang="th-TH" b="1"/>
        </a:p>
      </dgm:t>
    </dgm:pt>
    <dgm:pt modelId="{9AFC362D-82ED-424B-A4A5-3093EA1CAE86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7036FE5-2CD3-4F63-A7D3-7B30C3D666BC}" type="parTrans" cxnId="{46327D74-47E5-48BD-8335-C0F1CAB4291E}">
      <dgm:prSet/>
      <dgm:spPr/>
      <dgm:t>
        <a:bodyPr/>
        <a:lstStyle/>
        <a:p>
          <a:endParaRPr lang="th-TH"/>
        </a:p>
      </dgm:t>
    </dgm:pt>
    <dgm:pt modelId="{A87A1657-B5DB-402C-B431-196F50A10D02}" type="sibTrans" cxnId="{46327D74-47E5-48BD-8335-C0F1CAB4291E}">
      <dgm:prSet/>
      <dgm:spPr/>
      <dgm:t>
        <a:bodyPr/>
        <a:lstStyle/>
        <a:p>
          <a:endParaRPr lang="th-TH"/>
        </a:p>
      </dgm:t>
    </dgm:pt>
    <dgm:pt modelId="{25DBF9FA-AA32-4B05-8FF2-16292E17BBB4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DBDBE8EC-CB40-40AC-99F4-4F45C086598E}" type="parTrans" cxnId="{9DFFFFB5-6042-44BA-B36B-EC8CA7B5B038}">
      <dgm:prSet/>
      <dgm:spPr/>
      <dgm:t>
        <a:bodyPr/>
        <a:lstStyle/>
        <a:p>
          <a:endParaRPr lang="th-TH"/>
        </a:p>
      </dgm:t>
    </dgm:pt>
    <dgm:pt modelId="{8282833C-3929-4E40-AC1A-6BA1535A0859}" type="sibTrans" cxnId="{9DFFFFB5-6042-44BA-B36B-EC8CA7B5B038}">
      <dgm:prSet/>
      <dgm:spPr/>
      <dgm:t>
        <a:bodyPr/>
        <a:lstStyle/>
        <a:p>
          <a:endParaRPr lang="th-TH"/>
        </a:p>
      </dgm:t>
    </dgm:pt>
    <dgm:pt modelId="{2ED751C0-FC01-4C16-8F36-3AEF5EA99643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F84A6CCF-54AB-48C0-8A32-0EFA7C1942E8}" type="parTrans" cxnId="{208629D1-0835-4B26-B225-8A45A166A92F}">
      <dgm:prSet/>
      <dgm:spPr/>
      <dgm:t>
        <a:bodyPr/>
        <a:lstStyle/>
        <a:p>
          <a:endParaRPr lang="th-TH"/>
        </a:p>
      </dgm:t>
    </dgm:pt>
    <dgm:pt modelId="{7655501C-789A-46ED-8C02-33D49EBA3646}" type="sibTrans" cxnId="{208629D1-0835-4B26-B225-8A45A166A92F}">
      <dgm:prSet/>
      <dgm:spPr/>
      <dgm:t>
        <a:bodyPr/>
        <a:lstStyle/>
        <a:p>
          <a:endParaRPr lang="th-TH"/>
        </a:p>
      </dgm:t>
    </dgm:pt>
    <dgm:pt modelId="{D4C3F320-DC17-4564-8D70-D9BE83BA97B1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0B34DE21-44F1-484B-B256-1249B45B6D72}" type="parTrans" cxnId="{1A3B8DE3-BEDA-425A-85D3-F8D7AA7F2027}">
      <dgm:prSet/>
      <dgm:spPr/>
      <dgm:t>
        <a:bodyPr/>
        <a:lstStyle/>
        <a:p>
          <a:endParaRPr lang="th-TH"/>
        </a:p>
      </dgm:t>
    </dgm:pt>
    <dgm:pt modelId="{92DFE19C-FB77-47C1-96D2-38F0E6987DAF}" type="sibTrans" cxnId="{1A3B8DE3-BEDA-425A-85D3-F8D7AA7F2027}">
      <dgm:prSet/>
      <dgm:spPr/>
      <dgm:t>
        <a:bodyPr/>
        <a:lstStyle/>
        <a:p>
          <a:endParaRPr lang="th-TH"/>
        </a:p>
      </dgm:t>
    </dgm:pt>
    <dgm:pt modelId="{8DC14BA9-B8F8-41D5-A7FE-CFEDA696C276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54FFA28-84F0-4182-A6A4-96203BF3BAD5}" type="parTrans" cxnId="{1ECDE297-3253-450A-B541-79A030041EFF}">
      <dgm:prSet/>
      <dgm:spPr/>
      <dgm:t>
        <a:bodyPr/>
        <a:lstStyle/>
        <a:p>
          <a:endParaRPr lang="th-TH"/>
        </a:p>
      </dgm:t>
    </dgm:pt>
    <dgm:pt modelId="{931B0A67-98E6-477F-BA24-4EA917DE4B4B}" type="sibTrans" cxnId="{1ECDE297-3253-450A-B541-79A030041EFF}">
      <dgm:prSet/>
      <dgm:spPr/>
      <dgm:t>
        <a:bodyPr/>
        <a:lstStyle/>
        <a:p>
          <a:endParaRPr lang="th-TH"/>
        </a:p>
      </dgm:t>
    </dgm:pt>
    <dgm:pt modelId="{394F92F5-90CE-4873-8E15-F6B7083D70FD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0157CE3-1EA3-4ADD-9C90-099FBCEC31E0}" type="parTrans" cxnId="{6F80B148-829C-41B0-A8CC-B3E18FB322FB}">
      <dgm:prSet/>
      <dgm:spPr/>
      <dgm:t>
        <a:bodyPr/>
        <a:lstStyle/>
        <a:p>
          <a:endParaRPr lang="th-TH"/>
        </a:p>
      </dgm:t>
    </dgm:pt>
    <dgm:pt modelId="{42433EE1-3EA7-4F0E-89EF-34BC4A0EC8A9}" type="sibTrans" cxnId="{6F80B148-829C-41B0-A8CC-B3E18FB322FB}">
      <dgm:prSet/>
      <dgm:spPr/>
      <dgm:t>
        <a:bodyPr/>
        <a:lstStyle/>
        <a:p>
          <a:endParaRPr lang="th-TH"/>
        </a:p>
      </dgm:t>
    </dgm:pt>
    <dgm:pt modelId="{C7A1AC8E-641D-444B-8DDD-240D87A5DF60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64092826-7062-4D9E-8348-DBF4327D24B8}" type="parTrans" cxnId="{B5662018-98CD-4778-92AE-FF8B9502737A}">
      <dgm:prSet/>
      <dgm:spPr/>
      <dgm:t>
        <a:bodyPr/>
        <a:lstStyle/>
        <a:p>
          <a:endParaRPr lang="th-TH"/>
        </a:p>
      </dgm:t>
    </dgm:pt>
    <dgm:pt modelId="{FD28DE7A-9E57-46F9-BB06-E49E06E3E819}" type="sibTrans" cxnId="{B5662018-98CD-4778-92AE-FF8B9502737A}">
      <dgm:prSet/>
      <dgm:spPr/>
      <dgm:t>
        <a:bodyPr/>
        <a:lstStyle/>
        <a:p>
          <a:endParaRPr lang="th-TH"/>
        </a:p>
      </dgm:t>
    </dgm:pt>
    <dgm:pt modelId="{75FB83A1-5DD4-438E-B0F1-497827AC03DD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E4FED3CC-A9C3-4D63-8E18-2A8DC1450A0B}" type="parTrans" cxnId="{76D36837-FCDE-4A13-8460-119B066946A6}">
      <dgm:prSet/>
      <dgm:spPr/>
      <dgm:t>
        <a:bodyPr/>
        <a:lstStyle/>
        <a:p>
          <a:endParaRPr lang="th-TH"/>
        </a:p>
      </dgm:t>
    </dgm:pt>
    <dgm:pt modelId="{89EDE14B-8A0C-4DA8-B418-45E1E65C2091}" type="sibTrans" cxnId="{76D36837-FCDE-4A13-8460-119B066946A6}">
      <dgm:prSet/>
      <dgm:spPr/>
      <dgm:t>
        <a:bodyPr/>
        <a:lstStyle/>
        <a:p>
          <a:endParaRPr lang="th-TH"/>
        </a:p>
      </dgm:t>
    </dgm:pt>
    <dgm:pt modelId="{0E1F3D4B-52CA-456A-8C0C-4A2501372B2F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B56818F-17BB-4A6E-9B8B-BED93FC858E0}" type="parTrans" cxnId="{0A15A63E-B619-4E14-BCF7-1B86ADB8C50E}">
      <dgm:prSet/>
      <dgm:spPr/>
      <dgm:t>
        <a:bodyPr/>
        <a:lstStyle/>
        <a:p>
          <a:endParaRPr lang="th-TH"/>
        </a:p>
      </dgm:t>
    </dgm:pt>
    <dgm:pt modelId="{D18DE8B3-E459-44E1-8429-053866300207}" type="sibTrans" cxnId="{0A15A63E-B619-4E14-BCF7-1B86ADB8C50E}">
      <dgm:prSet/>
      <dgm:spPr/>
      <dgm:t>
        <a:bodyPr/>
        <a:lstStyle/>
        <a:p>
          <a:endParaRPr lang="th-TH"/>
        </a:p>
      </dgm:t>
    </dgm:pt>
    <dgm:pt modelId="{9F6889AC-F515-43E4-AAA9-104D31C2D11A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B8710911-78FB-4785-9A75-F8E79C0A1E2C}" type="parTrans" cxnId="{68CE0DD5-D06C-4B53-A95C-39E70410E537}">
      <dgm:prSet/>
      <dgm:spPr/>
      <dgm:t>
        <a:bodyPr/>
        <a:lstStyle/>
        <a:p>
          <a:endParaRPr lang="th-TH"/>
        </a:p>
      </dgm:t>
    </dgm:pt>
    <dgm:pt modelId="{C6AEA391-4B6F-4CDD-A028-BCA7CFCE0104}" type="sibTrans" cxnId="{68CE0DD5-D06C-4B53-A95C-39E70410E537}">
      <dgm:prSet/>
      <dgm:spPr/>
      <dgm:t>
        <a:bodyPr/>
        <a:lstStyle/>
        <a:p>
          <a:endParaRPr lang="th-TH"/>
        </a:p>
      </dgm:t>
    </dgm:pt>
    <dgm:pt modelId="{18FFEE20-1080-4A0F-A7F9-018ECBDBAB3A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80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CD0C0595-2487-4C63-AE6A-26DA2ACD30B1}" type="parTrans" cxnId="{C54D15EE-459F-457D-8BC6-5C4738694A83}">
      <dgm:prSet/>
      <dgm:spPr/>
      <dgm:t>
        <a:bodyPr/>
        <a:lstStyle/>
        <a:p>
          <a:endParaRPr lang="th-TH"/>
        </a:p>
      </dgm:t>
    </dgm:pt>
    <dgm:pt modelId="{9A5110C3-91D8-4D17-A4A3-E3DA2EAB0A65}" type="sibTrans" cxnId="{C54D15EE-459F-457D-8BC6-5C4738694A83}">
      <dgm:prSet/>
      <dgm:spPr/>
      <dgm:t>
        <a:bodyPr/>
        <a:lstStyle/>
        <a:p>
          <a:endParaRPr lang="th-TH"/>
        </a:p>
      </dgm:t>
    </dgm:pt>
    <dgm:pt modelId="{B49CEEAC-60DE-4A82-A2B2-DD30D3067499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D9009367-B80D-402F-A971-C46D36D350B1}" type="parTrans" cxnId="{4194B5DA-853C-4731-94CD-8692F9B77608}">
      <dgm:prSet/>
      <dgm:spPr/>
      <dgm:t>
        <a:bodyPr/>
        <a:lstStyle/>
        <a:p>
          <a:endParaRPr lang="th-TH"/>
        </a:p>
      </dgm:t>
    </dgm:pt>
    <dgm:pt modelId="{7BF21BCB-4F33-447E-85F1-43FB19ACD122}" type="sibTrans" cxnId="{4194B5DA-853C-4731-94CD-8692F9B77608}">
      <dgm:prSet/>
      <dgm:spPr/>
      <dgm:t>
        <a:bodyPr/>
        <a:lstStyle/>
        <a:p>
          <a:endParaRPr lang="th-TH"/>
        </a:p>
      </dgm:t>
    </dgm:pt>
    <dgm:pt modelId="{0763D5AB-117A-4BF6-981C-8D902AB8A8A5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81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E33FCED2-27EA-464A-8AAD-BB5F5418CF6A}" type="parTrans" cxnId="{6184A113-0B13-411C-92ED-A0DAD9579594}">
      <dgm:prSet/>
      <dgm:spPr/>
      <dgm:t>
        <a:bodyPr/>
        <a:lstStyle/>
        <a:p>
          <a:endParaRPr lang="th-TH"/>
        </a:p>
      </dgm:t>
    </dgm:pt>
    <dgm:pt modelId="{686A5336-1E9D-4E49-98A2-84E0246DD9CB}" type="sibTrans" cxnId="{6184A113-0B13-411C-92ED-A0DAD9579594}">
      <dgm:prSet/>
      <dgm:spPr/>
      <dgm:t>
        <a:bodyPr/>
        <a:lstStyle/>
        <a:p>
          <a:endParaRPr lang="th-TH"/>
        </a:p>
      </dgm:t>
    </dgm:pt>
    <dgm:pt modelId="{5D4EC40C-8307-46A5-8C4C-1C8095BD2C8A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3D73876-1784-4861-A7D5-B3D4A593ABF8}" type="parTrans" cxnId="{FA0FCB07-3452-45EC-84F7-8B5E55E76A48}">
      <dgm:prSet/>
      <dgm:spPr/>
      <dgm:t>
        <a:bodyPr/>
        <a:lstStyle/>
        <a:p>
          <a:endParaRPr lang="th-TH"/>
        </a:p>
      </dgm:t>
    </dgm:pt>
    <dgm:pt modelId="{63267DF0-D9EC-47FD-80E6-8A33511FD38E}" type="sibTrans" cxnId="{FA0FCB07-3452-45EC-84F7-8B5E55E76A48}">
      <dgm:prSet/>
      <dgm:spPr/>
      <dgm:t>
        <a:bodyPr/>
        <a:lstStyle/>
        <a:p>
          <a:endParaRPr lang="th-TH"/>
        </a:p>
      </dgm:t>
    </dgm:pt>
    <dgm:pt modelId="{88C5460E-AC5D-4122-9ADC-13516B36DC8E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9396AA2F-D847-491C-9C61-8233C2AA15C9}" type="parTrans" cxnId="{80DCF21E-7A3E-415E-A0B5-FE3BFD0BFF36}">
      <dgm:prSet/>
      <dgm:spPr/>
      <dgm:t>
        <a:bodyPr/>
        <a:lstStyle/>
        <a:p>
          <a:endParaRPr lang="th-TH"/>
        </a:p>
      </dgm:t>
    </dgm:pt>
    <dgm:pt modelId="{98A52EAF-E081-41E8-9C39-F7F8017C1B98}" type="sibTrans" cxnId="{80DCF21E-7A3E-415E-A0B5-FE3BFD0BFF36}">
      <dgm:prSet/>
      <dgm:spPr/>
      <dgm:t>
        <a:bodyPr/>
        <a:lstStyle/>
        <a:p>
          <a:endParaRPr lang="th-TH"/>
        </a:p>
      </dgm:t>
    </dgm:pt>
    <dgm:pt modelId="{6F6A90F3-06E9-46E3-8A88-4F9DCE7DC183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มาตรา 82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4278D742-2B8D-4C0E-A8BC-7BB1A62CFA7F}" type="parTrans" cxnId="{DF148154-F41E-4DDC-B7E9-4DE0F66CA7D6}">
      <dgm:prSet/>
      <dgm:spPr/>
      <dgm:t>
        <a:bodyPr/>
        <a:lstStyle/>
        <a:p>
          <a:endParaRPr lang="th-TH"/>
        </a:p>
      </dgm:t>
    </dgm:pt>
    <dgm:pt modelId="{FE745E15-65C0-4F9B-9BAA-8C107E2B1840}" type="sibTrans" cxnId="{DF148154-F41E-4DDC-B7E9-4DE0F66CA7D6}">
      <dgm:prSet/>
      <dgm:spPr/>
      <dgm:t>
        <a:bodyPr/>
        <a:lstStyle/>
        <a:p>
          <a:endParaRPr lang="th-TH"/>
        </a:p>
      </dgm:t>
    </dgm:pt>
    <dgm:pt modelId="{88ED0A10-0A01-4662-ACAD-CE08F5785C70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5BE5168F-FEC5-4481-A237-0309E372FE20}" type="parTrans" cxnId="{6F896666-638D-4F61-9340-12518C39740D}">
      <dgm:prSet/>
      <dgm:spPr/>
      <dgm:t>
        <a:bodyPr/>
        <a:lstStyle/>
        <a:p>
          <a:endParaRPr lang="th-TH"/>
        </a:p>
      </dgm:t>
    </dgm:pt>
    <dgm:pt modelId="{5DD1F8E3-80DD-4462-99BD-0E329F17E184}" type="sibTrans" cxnId="{6F896666-638D-4F61-9340-12518C39740D}">
      <dgm:prSet/>
      <dgm:spPr/>
      <dgm:t>
        <a:bodyPr/>
        <a:lstStyle/>
        <a:p>
          <a:endParaRPr lang="th-TH"/>
        </a:p>
      </dgm:t>
    </dgm:pt>
    <dgm:pt modelId="{2F911B6F-B463-4B81-A7B2-BA676EE466C7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0899162-E712-49CB-BA0C-9999E1105262}" type="parTrans" cxnId="{D84DD9A5-A82F-4664-B8CA-C3F4C812376C}">
      <dgm:prSet/>
      <dgm:spPr/>
      <dgm:t>
        <a:bodyPr/>
        <a:lstStyle/>
        <a:p>
          <a:endParaRPr lang="th-TH"/>
        </a:p>
      </dgm:t>
    </dgm:pt>
    <dgm:pt modelId="{ED042B1D-4EF2-48B6-AD6F-918C82ADC363}" type="sibTrans" cxnId="{D84DD9A5-A82F-4664-B8CA-C3F4C812376C}">
      <dgm:prSet/>
      <dgm:spPr/>
      <dgm:t>
        <a:bodyPr/>
        <a:lstStyle/>
        <a:p>
          <a:endParaRPr lang="th-TH"/>
        </a:p>
      </dgm:t>
    </dgm:pt>
    <dgm:pt modelId="{011EB23D-EE6A-4C91-8140-45D595715A23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7DC7362F-AB20-4105-BCA6-C4299215D1F7}" type="parTrans" cxnId="{215C07B7-EB76-4A5E-B1C4-DAA34CA30810}">
      <dgm:prSet/>
      <dgm:spPr/>
      <dgm:t>
        <a:bodyPr/>
        <a:lstStyle/>
        <a:p>
          <a:endParaRPr lang="th-TH"/>
        </a:p>
      </dgm:t>
    </dgm:pt>
    <dgm:pt modelId="{4B4369A3-CFA4-4826-B6E2-136F62557001}" type="sibTrans" cxnId="{215C07B7-EB76-4A5E-B1C4-DAA34CA30810}">
      <dgm:prSet/>
      <dgm:spPr/>
      <dgm:t>
        <a:bodyPr/>
        <a:lstStyle/>
        <a:p>
          <a:endParaRPr lang="th-TH"/>
        </a:p>
      </dgm:t>
    </dgm:pt>
    <dgm:pt modelId="{8B79987A-347A-4709-B1F8-638BAF2A9A51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83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52F3A2F3-446C-4AD5-A172-DC1BB3110B82}" type="parTrans" cxnId="{1D352B34-D14D-4A62-8947-865AEB0C6ACE}">
      <dgm:prSet/>
      <dgm:spPr/>
      <dgm:t>
        <a:bodyPr/>
        <a:lstStyle/>
        <a:p>
          <a:endParaRPr lang="th-TH"/>
        </a:p>
      </dgm:t>
    </dgm:pt>
    <dgm:pt modelId="{C3B1DC44-51E5-4E23-A921-23B71C8C3859}" type="sibTrans" cxnId="{1D352B34-D14D-4A62-8947-865AEB0C6ACE}">
      <dgm:prSet/>
      <dgm:spPr/>
      <dgm:t>
        <a:bodyPr/>
        <a:lstStyle/>
        <a:p>
          <a:endParaRPr lang="th-TH"/>
        </a:p>
      </dgm:t>
    </dgm:pt>
    <dgm:pt modelId="{57BB4BCA-6F9D-4D22-A0EB-3C39EB175FB0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CFEB800-FD33-4D50-B297-C20EFA2276F5}" type="parTrans" cxnId="{97A3D28C-80D0-4F34-A515-A775AD7BEA42}">
      <dgm:prSet/>
      <dgm:spPr/>
    </dgm:pt>
    <dgm:pt modelId="{96B9A8A8-8818-4FEC-B38B-E01DDFC02971}" type="sibTrans" cxnId="{97A3D28C-80D0-4F34-A515-A775AD7BEA42}">
      <dgm:prSet/>
      <dgm:spPr/>
    </dgm:pt>
    <dgm:pt modelId="{DB3E5BDA-A242-423C-8838-331D8989EAB7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C24B107F-6A97-408B-97FD-44619F245BC5}" type="parTrans" cxnId="{7EFAFFA5-85E5-4295-9D51-E4F05DD86552}">
      <dgm:prSet/>
      <dgm:spPr/>
    </dgm:pt>
    <dgm:pt modelId="{A7919CE0-B58E-469A-B28C-568F1BB546ED}" type="sibTrans" cxnId="{7EFAFFA5-85E5-4295-9D51-E4F05DD86552}">
      <dgm:prSet/>
      <dgm:spPr/>
    </dgm:pt>
    <dgm:pt modelId="{F6E38AF3-5EBC-4C03-9D9A-0DAE8C632C5B}" type="pres">
      <dgm:prSet presAssocID="{09F08F2F-7F1D-459A-B73C-96FFD08FFC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9D7C88F-75EF-40C7-8508-E08902BE997B}" type="pres">
      <dgm:prSet presAssocID="{13B2058B-B4D8-41BF-9089-16644D14481C}" presName="composite" presStyleCnt="0"/>
      <dgm:spPr/>
      <dgm:t>
        <a:bodyPr/>
        <a:lstStyle/>
        <a:p>
          <a:endParaRPr lang="th-TH"/>
        </a:p>
      </dgm:t>
    </dgm:pt>
    <dgm:pt modelId="{9DC79945-BD50-426C-BDB0-53F819EF542D}" type="pres">
      <dgm:prSet presAssocID="{13B2058B-B4D8-41BF-9089-16644D14481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FDB32E-CFEA-4A33-9F59-EB7934141CD9}" type="pres">
      <dgm:prSet presAssocID="{13B2058B-B4D8-41BF-9089-16644D14481C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F675AB-14DA-46B3-AB83-F05D2DE74CF6}" type="pres">
      <dgm:prSet presAssocID="{91B563B5-8777-4A65-9C97-54EB76A57BD0}" presName="space" presStyleCnt="0"/>
      <dgm:spPr/>
      <dgm:t>
        <a:bodyPr/>
        <a:lstStyle/>
        <a:p>
          <a:endParaRPr lang="th-TH"/>
        </a:p>
      </dgm:t>
    </dgm:pt>
    <dgm:pt modelId="{7C138EA2-C5AE-4C93-8606-CB7E739C07BE}" type="pres">
      <dgm:prSet presAssocID="{2BBC8A9F-260F-4877-8AD1-4FBA940523CD}" presName="composite" presStyleCnt="0"/>
      <dgm:spPr/>
      <dgm:t>
        <a:bodyPr/>
        <a:lstStyle/>
        <a:p>
          <a:endParaRPr lang="th-TH"/>
        </a:p>
      </dgm:t>
    </dgm:pt>
    <dgm:pt modelId="{F5230FE6-D72B-415F-8847-F037EA9CD536}" type="pres">
      <dgm:prSet presAssocID="{2BBC8A9F-260F-4877-8AD1-4FBA940523C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6934E4-B99C-4202-A2A3-074B5B3072CB}" type="pres">
      <dgm:prSet presAssocID="{2BBC8A9F-260F-4877-8AD1-4FBA940523C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42DC89-E841-4851-96CA-3ADDCD83C1BC}" type="pres">
      <dgm:prSet presAssocID="{26A7676E-E349-430F-8BBF-3A927499F509}" presName="space" presStyleCnt="0"/>
      <dgm:spPr/>
      <dgm:t>
        <a:bodyPr/>
        <a:lstStyle/>
        <a:p>
          <a:endParaRPr lang="th-TH"/>
        </a:p>
      </dgm:t>
    </dgm:pt>
    <dgm:pt modelId="{4E9AF933-FD8A-4180-B398-5D650E432B25}" type="pres">
      <dgm:prSet presAssocID="{F2505FAE-BB74-4B32-AAEF-CC7C467A9370}" presName="composite" presStyleCnt="0"/>
      <dgm:spPr/>
      <dgm:t>
        <a:bodyPr/>
        <a:lstStyle/>
        <a:p>
          <a:endParaRPr lang="th-TH"/>
        </a:p>
      </dgm:t>
    </dgm:pt>
    <dgm:pt modelId="{DCD3991A-514B-4059-AAA2-A4F153B7B625}" type="pres">
      <dgm:prSet presAssocID="{F2505FAE-BB74-4B32-AAEF-CC7C467A937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537C6A2-2B16-4ADC-BCDD-50E71EB3601F}" type="pres">
      <dgm:prSet presAssocID="{F2505FAE-BB74-4B32-AAEF-CC7C467A9370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64A6B55-FE91-4886-AEDA-05345CD7A269}" type="pres">
      <dgm:prSet presAssocID="{AF935926-520D-44A3-935B-95BE732899C2}" presName="space" presStyleCnt="0"/>
      <dgm:spPr/>
      <dgm:t>
        <a:bodyPr/>
        <a:lstStyle/>
        <a:p>
          <a:endParaRPr lang="th-TH"/>
        </a:p>
      </dgm:t>
    </dgm:pt>
    <dgm:pt modelId="{7436D197-DE57-4834-837E-034042CA8DD4}" type="pres">
      <dgm:prSet presAssocID="{4EDDBA44-1716-4C06-A655-541EE301BA64}" presName="composite" presStyleCnt="0"/>
      <dgm:spPr/>
      <dgm:t>
        <a:bodyPr/>
        <a:lstStyle/>
        <a:p>
          <a:endParaRPr lang="th-TH"/>
        </a:p>
      </dgm:t>
    </dgm:pt>
    <dgm:pt modelId="{39DA492C-4F0D-428A-8BE7-415F32064E93}" type="pres">
      <dgm:prSet presAssocID="{4EDDBA44-1716-4C06-A655-541EE301BA64}" presName="parTx" presStyleLbl="alignNode1" presStyleIdx="3" presStyleCnt="4" custLinFactNeighborX="17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29A296-5B93-4ABA-B708-0064B874E974}" type="pres">
      <dgm:prSet presAssocID="{4EDDBA44-1716-4C06-A655-541EE301BA6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465B9BE-9C7B-499C-9A5A-EA65C674D739}" type="presOf" srcId="{D5F4CABC-972F-414E-B269-A6CF6F3A4994}" destId="{EA6934E4-B99C-4202-A2A3-074B5B3072CB}" srcOrd="0" destOrd="0" presId="urn:microsoft.com/office/officeart/2005/8/layout/hList1"/>
    <dgm:cxn modelId="{208629D1-0835-4B26-B225-8A45A166A92F}" srcId="{13B2058B-B4D8-41BF-9089-16644D14481C}" destId="{2ED751C0-FC01-4C16-8F36-3AEF5EA99643}" srcOrd="3" destOrd="0" parTransId="{F84A6CCF-54AB-48C0-8A32-0EFA7C1942E8}" sibTransId="{7655501C-789A-46ED-8C02-33D49EBA3646}"/>
    <dgm:cxn modelId="{0535D3F7-E2FA-48E4-91FF-33B523CE4227}" type="presOf" srcId="{88ED0A10-0A01-4662-ACAD-CE08F5785C70}" destId="{4537C6A2-2B16-4ADC-BCDD-50E71EB3601F}" srcOrd="0" destOrd="6" presId="urn:microsoft.com/office/officeart/2005/8/layout/hList1"/>
    <dgm:cxn modelId="{8B71B066-1353-46C5-B7A8-D6F90B036C01}" type="presOf" srcId="{8DC14BA9-B8F8-41D5-A7FE-CFEDA696C276}" destId="{6DFDB32E-CFEA-4A33-9F59-EB7934141CD9}" srcOrd="0" destOrd="5" presId="urn:microsoft.com/office/officeart/2005/8/layout/hList1"/>
    <dgm:cxn modelId="{ABFF3FDC-52A4-4883-90FA-D2E9211FDBC5}" type="presOf" srcId="{C0692BDB-38E4-4C67-9517-0070D239EEA9}" destId="{4537C6A2-2B16-4ADC-BCDD-50E71EB3601F}" srcOrd="0" destOrd="3" presId="urn:microsoft.com/office/officeart/2005/8/layout/hList1"/>
    <dgm:cxn modelId="{B6708654-1E77-4E51-8FA4-C79B254AB747}" type="presOf" srcId="{2BBC8A9F-260F-4877-8AD1-4FBA940523CD}" destId="{F5230FE6-D72B-415F-8847-F037EA9CD536}" srcOrd="0" destOrd="0" presId="urn:microsoft.com/office/officeart/2005/8/layout/hList1"/>
    <dgm:cxn modelId="{D97696D5-4B0C-4FCF-94B1-6B598EA9FD39}" type="presOf" srcId="{D4C3F320-DC17-4564-8D70-D9BE83BA97B1}" destId="{6DFDB32E-CFEA-4A33-9F59-EB7934141CD9}" srcOrd="0" destOrd="4" presId="urn:microsoft.com/office/officeart/2005/8/layout/hList1"/>
    <dgm:cxn modelId="{46327D74-47E5-48BD-8335-C0F1CAB4291E}" srcId="{13B2058B-B4D8-41BF-9089-16644D14481C}" destId="{9AFC362D-82ED-424B-A4A5-3093EA1CAE86}" srcOrd="1" destOrd="0" parTransId="{27036FE5-2CD3-4F63-A7D3-7B30C3D666BC}" sibTransId="{A87A1657-B5DB-402C-B431-196F50A10D02}"/>
    <dgm:cxn modelId="{A9E0ED43-7232-4048-A2EB-620A87F10F83}" srcId="{09F08F2F-7F1D-459A-B73C-96FFD08FFCC4}" destId="{F2505FAE-BB74-4B32-AAEF-CC7C467A9370}" srcOrd="2" destOrd="0" parTransId="{93677C42-DAE9-45B9-B640-A0182FAB969F}" sibTransId="{AF935926-520D-44A3-935B-95BE732899C2}"/>
    <dgm:cxn modelId="{78BFDF7D-94CF-4084-81C8-5DE45CDA664F}" srcId="{13B2058B-B4D8-41BF-9089-16644D14481C}" destId="{885CEE93-62A6-47E6-A92D-DED5F4501BE8}" srcOrd="0" destOrd="0" parTransId="{132ED2CB-8D35-4F32-8E91-910722998920}" sibTransId="{DE033ECB-DEFE-489A-ADD0-9E6B99E0B4D1}"/>
    <dgm:cxn modelId="{E7E156B2-0A7F-488E-AA04-FF4B037DF136}" srcId="{F2505FAE-BB74-4B32-AAEF-CC7C467A9370}" destId="{86737AC7-5306-49D4-ABFA-B8D60EF69A7A}" srcOrd="2" destOrd="0" parTransId="{FBDC55BA-476C-49AD-8D05-7A6A7C085964}" sibTransId="{F1420845-EAC9-4C24-88C2-A63005B50C71}"/>
    <dgm:cxn modelId="{82D344B5-81F8-4440-95EC-BFF7B64F3D48}" type="presOf" srcId="{038ECEE5-0915-4CDC-BC90-B16011CE34BB}" destId="{EA6934E4-B99C-4202-A2A3-074B5B3072CB}" srcOrd="0" destOrd="1" presId="urn:microsoft.com/office/officeart/2005/8/layout/hList1"/>
    <dgm:cxn modelId="{F08297AC-84CF-4ADD-B517-9AC8208B1F25}" type="presOf" srcId="{B0511126-4B9A-4652-AEE4-73D22275F23C}" destId="{EA6934E4-B99C-4202-A2A3-074B5B3072CB}" srcOrd="0" destOrd="3" presId="urn:microsoft.com/office/officeart/2005/8/layout/hList1"/>
    <dgm:cxn modelId="{28EEEC9E-504B-4ED8-9B9B-B758FF50ED80}" type="presOf" srcId="{2ED751C0-FC01-4C16-8F36-3AEF5EA99643}" destId="{6DFDB32E-CFEA-4A33-9F59-EB7934141CD9}" srcOrd="0" destOrd="3" presId="urn:microsoft.com/office/officeart/2005/8/layout/hList1"/>
    <dgm:cxn modelId="{AE00B563-0D0A-4042-B79F-899F6A26D4E9}" srcId="{2BBC8A9F-260F-4877-8AD1-4FBA940523CD}" destId="{D5F4CABC-972F-414E-B269-A6CF6F3A4994}" srcOrd="0" destOrd="0" parTransId="{F27F586B-9671-4C8F-A141-B40C284111A0}" sibTransId="{7C1108B3-1206-4EFA-BE24-194B81D3F764}"/>
    <dgm:cxn modelId="{58FB6E22-7805-48E2-A5CE-06BFCE67BF6A}" type="presOf" srcId="{4A831AAC-23BE-4F14-A01C-C0C06DF1D199}" destId="{4537C6A2-2B16-4ADC-BCDD-50E71EB3601F}" srcOrd="0" destOrd="5" presId="urn:microsoft.com/office/officeart/2005/8/layout/hList1"/>
    <dgm:cxn modelId="{7217F9DB-60D1-43D0-B614-609BF12298F2}" srcId="{2BBC8A9F-260F-4877-8AD1-4FBA940523CD}" destId="{A6E27061-E3D1-4C3B-9961-8FC80AB7DC8A}" srcOrd="2" destOrd="0" parTransId="{5616B271-DD3F-403B-A430-931097E8190F}" sibTransId="{86D3DCBF-DF5B-45DA-B5A6-58015B265216}"/>
    <dgm:cxn modelId="{215C07B7-EB76-4A5E-B1C4-DAA34CA30810}" srcId="{4EDDBA44-1716-4C06-A655-541EE301BA64}" destId="{011EB23D-EE6A-4C91-8140-45D595715A23}" srcOrd="5" destOrd="0" parTransId="{7DC7362F-AB20-4105-BCA6-C4299215D1F7}" sibTransId="{4B4369A3-CFA4-4826-B6E2-136F62557001}"/>
    <dgm:cxn modelId="{FC4337B0-55A6-46B1-9DFA-6E02D521C3B7}" type="presOf" srcId="{C7A1AC8E-641D-444B-8DDD-240D87A5DF60}" destId="{6DFDB32E-CFEA-4A33-9F59-EB7934141CD9}" srcOrd="0" destOrd="7" presId="urn:microsoft.com/office/officeart/2005/8/layout/hList1"/>
    <dgm:cxn modelId="{1D352B34-D14D-4A62-8947-865AEB0C6ACE}" srcId="{4EDDBA44-1716-4C06-A655-541EE301BA64}" destId="{8B79987A-347A-4709-B1F8-638BAF2A9A51}" srcOrd="6" destOrd="0" parTransId="{52F3A2F3-446C-4AD5-A172-DC1BB3110B82}" sibTransId="{C3B1DC44-51E5-4E23-A921-23B71C8C3859}"/>
    <dgm:cxn modelId="{4338BE66-A525-42B8-9748-C2FBAE820F78}" srcId="{F2505FAE-BB74-4B32-AAEF-CC7C467A9370}" destId="{F42914D8-B365-45E5-90F3-4E32649DD861}" srcOrd="4" destOrd="0" parTransId="{C322510E-B161-4467-92C5-1F0E2F671B42}" sibTransId="{FF5EEAC8-D30C-4DB1-989F-BD4033D55675}"/>
    <dgm:cxn modelId="{8230D3DC-31CD-4924-AE05-D421E0F348DF}" type="presOf" srcId="{57BB4BCA-6F9D-4D22-A0EB-3C39EB175FB0}" destId="{3C29A296-5B93-4ABA-B708-0064B874E974}" srcOrd="0" destOrd="3" presId="urn:microsoft.com/office/officeart/2005/8/layout/hList1"/>
    <dgm:cxn modelId="{1ECDE297-3253-450A-B541-79A030041EFF}" srcId="{13B2058B-B4D8-41BF-9089-16644D14481C}" destId="{8DC14BA9-B8F8-41D5-A7FE-CFEDA696C276}" srcOrd="5" destOrd="0" parTransId="{254FFA28-84F0-4182-A6A4-96203BF3BAD5}" sibTransId="{931B0A67-98E6-477F-BA24-4EA917DE4B4B}"/>
    <dgm:cxn modelId="{6F80B148-829C-41B0-A8CC-B3E18FB322FB}" srcId="{13B2058B-B4D8-41BF-9089-16644D14481C}" destId="{394F92F5-90CE-4873-8E15-F6B7083D70FD}" srcOrd="6" destOrd="0" parTransId="{20157CE3-1EA3-4ADD-9C90-099FBCEC31E0}" sibTransId="{42433EE1-3EA7-4F0E-89EF-34BC4A0EC8A9}"/>
    <dgm:cxn modelId="{6184A113-0B13-411C-92ED-A0DAD9579594}" srcId="{2BBC8A9F-260F-4877-8AD1-4FBA940523CD}" destId="{0763D5AB-117A-4BF6-981C-8D902AB8A8A5}" srcOrd="6" destOrd="0" parTransId="{E33FCED2-27EA-464A-8AAD-BB5F5418CF6A}" sibTransId="{686A5336-1E9D-4E49-98A2-84E0246DD9CB}"/>
    <dgm:cxn modelId="{C4ADD48A-A4E3-480C-8911-C616F5BB6E57}" srcId="{09F08F2F-7F1D-459A-B73C-96FFD08FFCC4}" destId="{4EDDBA44-1716-4C06-A655-541EE301BA64}" srcOrd="3" destOrd="0" parTransId="{4792C8B5-AD00-4594-B199-8927D91A0516}" sibTransId="{3FB711ED-9410-4D00-B59F-EEAE6D7DED71}"/>
    <dgm:cxn modelId="{A2D87CE3-3380-48CE-BF47-4251D44C3ABD}" type="presOf" srcId="{6F6A90F3-06E9-46E3-8A88-4F9DCE7DC183}" destId="{4537C6A2-2B16-4ADC-BCDD-50E71EB3601F}" srcOrd="0" destOrd="7" presId="urn:microsoft.com/office/officeart/2005/8/layout/hList1"/>
    <dgm:cxn modelId="{5D0D0ACD-4983-4FE9-9EF6-5A338897B809}" type="presOf" srcId="{011EB23D-EE6A-4C91-8140-45D595715A23}" destId="{3C29A296-5B93-4ABA-B708-0064B874E974}" srcOrd="0" destOrd="5" presId="urn:microsoft.com/office/officeart/2005/8/layout/hList1"/>
    <dgm:cxn modelId="{6F896666-638D-4F61-9340-12518C39740D}" srcId="{F2505FAE-BB74-4B32-AAEF-CC7C467A9370}" destId="{88ED0A10-0A01-4662-ACAD-CE08F5785C70}" srcOrd="6" destOrd="0" parTransId="{5BE5168F-FEC5-4481-A237-0309E372FE20}" sibTransId="{5DD1F8E3-80DD-4462-99BD-0E329F17E184}"/>
    <dgm:cxn modelId="{0A15A63E-B619-4E14-BCF7-1B86ADB8C50E}" srcId="{13B2058B-B4D8-41BF-9089-16644D14481C}" destId="{0E1F3D4B-52CA-456A-8C0C-4A2501372B2F}" srcOrd="9" destOrd="0" parTransId="{2B56818F-17BB-4A6E-9B8B-BED93FC858E0}" sibTransId="{D18DE8B3-E459-44E1-8429-053866300207}"/>
    <dgm:cxn modelId="{1A17AF8A-9AC1-4714-BA44-4C7A74C45BDA}" type="presOf" srcId="{75FB83A1-5DD4-438E-B0F1-497827AC03DD}" destId="{6DFDB32E-CFEA-4A33-9F59-EB7934141CD9}" srcOrd="0" destOrd="8" presId="urn:microsoft.com/office/officeart/2005/8/layout/hList1"/>
    <dgm:cxn modelId="{3F0592B4-F469-4650-B00E-A143895C9A0D}" type="presOf" srcId="{0E1F3D4B-52CA-456A-8C0C-4A2501372B2F}" destId="{6DFDB32E-CFEA-4A33-9F59-EB7934141CD9}" srcOrd="0" destOrd="9" presId="urn:microsoft.com/office/officeart/2005/8/layout/hList1"/>
    <dgm:cxn modelId="{152A6A69-28FF-47A9-8592-9A224DDD673D}" type="presOf" srcId="{F2505FAE-BB74-4B32-AAEF-CC7C467A9370}" destId="{DCD3991A-514B-4059-AAA2-A4F153B7B625}" srcOrd="0" destOrd="0" presId="urn:microsoft.com/office/officeart/2005/8/layout/hList1"/>
    <dgm:cxn modelId="{871F899F-125F-4A36-B5A8-2317C55AF3E5}" type="presOf" srcId="{F42914D8-B365-45E5-90F3-4E32649DD861}" destId="{4537C6A2-2B16-4ADC-BCDD-50E71EB3601F}" srcOrd="0" destOrd="4" presId="urn:microsoft.com/office/officeart/2005/8/layout/hList1"/>
    <dgm:cxn modelId="{76D36837-FCDE-4A13-8460-119B066946A6}" srcId="{13B2058B-B4D8-41BF-9089-16644D14481C}" destId="{75FB83A1-5DD4-438E-B0F1-497827AC03DD}" srcOrd="8" destOrd="0" parTransId="{E4FED3CC-A9C3-4D63-8E18-2A8DC1450A0B}" sibTransId="{89EDE14B-8A0C-4DA8-B418-45E1E65C2091}"/>
    <dgm:cxn modelId="{6A6B03D6-4551-4322-8ED8-77179122C174}" type="presOf" srcId="{3F5CB524-2139-421D-BFD4-65B11D627045}" destId="{4537C6A2-2B16-4ADC-BCDD-50E71EB3601F}" srcOrd="0" destOrd="0" presId="urn:microsoft.com/office/officeart/2005/8/layout/hList1"/>
    <dgm:cxn modelId="{4E1E8486-D1FD-48A8-A0B1-ABB6CA90908A}" type="presOf" srcId="{394F92F5-90CE-4873-8E15-F6B7083D70FD}" destId="{6DFDB32E-CFEA-4A33-9F59-EB7934141CD9}" srcOrd="0" destOrd="6" presId="urn:microsoft.com/office/officeart/2005/8/layout/hList1"/>
    <dgm:cxn modelId="{B537392A-978F-4D1F-85A3-29B2D9291708}" srcId="{4EDDBA44-1716-4C06-A655-541EE301BA64}" destId="{CA6FCF7E-FAA2-4D6B-90CF-0AE1FCD6C0F8}" srcOrd="1" destOrd="0" parTransId="{39C7C91A-4D2F-4EA2-AF52-A1C68C8C13C9}" sibTransId="{7FBED920-36DC-4A27-8CD3-6CD4F66393D0}"/>
    <dgm:cxn modelId="{788DBE96-E4B3-471C-807A-DF3B43C784E5}" type="presOf" srcId="{9F6889AC-F515-43E4-AAA9-104D31C2D11A}" destId="{6DFDB32E-CFEA-4A33-9F59-EB7934141CD9}" srcOrd="0" destOrd="11" presId="urn:microsoft.com/office/officeart/2005/8/layout/hList1"/>
    <dgm:cxn modelId="{363F25F6-EF3A-4EC6-89A0-9283EF196595}" type="presOf" srcId="{86737AC7-5306-49D4-ABFA-B8D60EF69A7A}" destId="{4537C6A2-2B16-4ADC-BCDD-50E71EB3601F}" srcOrd="0" destOrd="2" presId="urn:microsoft.com/office/officeart/2005/8/layout/hList1"/>
    <dgm:cxn modelId="{77BE9ABE-13BA-4814-8531-6DDFF2E89653}" type="presOf" srcId="{09F08F2F-7F1D-459A-B73C-96FFD08FFCC4}" destId="{F6E38AF3-5EBC-4C03-9D9A-0DAE8C632C5B}" srcOrd="0" destOrd="0" presId="urn:microsoft.com/office/officeart/2005/8/layout/hList1"/>
    <dgm:cxn modelId="{DF148154-F41E-4DDC-B7E9-4DE0F66CA7D6}" srcId="{F2505FAE-BB74-4B32-AAEF-CC7C467A9370}" destId="{6F6A90F3-06E9-46E3-8A88-4F9DCE7DC183}" srcOrd="7" destOrd="0" parTransId="{4278D742-2B8D-4C0E-A8BC-7BB1A62CFA7F}" sibTransId="{FE745E15-65C0-4F9B-9BAA-8C107E2B1840}"/>
    <dgm:cxn modelId="{7F7C444D-BFCE-40BA-98C6-3B78B757AEA6}" type="presOf" srcId="{B49CEEAC-60DE-4A82-A2B2-DD30D3067499}" destId="{6DFDB32E-CFEA-4A33-9F59-EB7934141CD9}" srcOrd="0" destOrd="10" presId="urn:microsoft.com/office/officeart/2005/8/layout/hList1"/>
    <dgm:cxn modelId="{C7392E47-F29D-4969-9D80-E914A48705BE}" type="presOf" srcId="{18FFEE20-1080-4A0F-A7F9-018ECBDBAB3A}" destId="{6DFDB32E-CFEA-4A33-9F59-EB7934141CD9}" srcOrd="0" destOrd="12" presId="urn:microsoft.com/office/officeart/2005/8/layout/hList1"/>
    <dgm:cxn modelId="{91D87900-92E7-4999-BDC9-310FFB89F0DB}" type="presOf" srcId="{13B2058B-B4D8-41BF-9089-16644D14481C}" destId="{9DC79945-BD50-426C-BDB0-53F819EF542D}" srcOrd="0" destOrd="0" presId="urn:microsoft.com/office/officeart/2005/8/layout/hList1"/>
    <dgm:cxn modelId="{A9A63D49-D0CF-4ECE-9C29-C7E844A84875}" type="presOf" srcId="{A6E27061-E3D1-4C3B-9961-8FC80AB7DC8A}" destId="{EA6934E4-B99C-4202-A2A3-074B5B3072CB}" srcOrd="0" destOrd="2" presId="urn:microsoft.com/office/officeart/2005/8/layout/hList1"/>
    <dgm:cxn modelId="{7EFAFFA5-85E5-4295-9D51-E4F05DD86552}" srcId="{4EDDBA44-1716-4C06-A655-541EE301BA64}" destId="{DB3E5BDA-A242-423C-8838-331D8989EAB7}" srcOrd="4" destOrd="0" parTransId="{C24B107F-6A97-408B-97FD-44619F245BC5}" sibTransId="{A7919CE0-B58E-469A-B28C-568F1BB546ED}"/>
    <dgm:cxn modelId="{23260D43-F9B1-476D-B4D3-BBECEDA8ED0C}" type="presOf" srcId="{9AFC362D-82ED-424B-A4A5-3093EA1CAE86}" destId="{6DFDB32E-CFEA-4A33-9F59-EB7934141CD9}" srcOrd="0" destOrd="1" presId="urn:microsoft.com/office/officeart/2005/8/layout/hList1"/>
    <dgm:cxn modelId="{E7B0D771-10B6-468A-9E9D-9913254C51AC}" srcId="{2BBC8A9F-260F-4877-8AD1-4FBA940523CD}" destId="{038ECEE5-0915-4CDC-BC90-B16011CE34BB}" srcOrd="1" destOrd="0" parTransId="{27CAD2FC-6097-40A5-9E98-C29D804FBB63}" sibTransId="{7111ACEC-7706-4BED-808E-205479033769}"/>
    <dgm:cxn modelId="{9DFFFFB5-6042-44BA-B36B-EC8CA7B5B038}" srcId="{13B2058B-B4D8-41BF-9089-16644D14481C}" destId="{25DBF9FA-AA32-4B05-8FF2-16292E17BBB4}" srcOrd="2" destOrd="0" parTransId="{DBDBE8EC-CB40-40AC-99F4-4F45C086598E}" sibTransId="{8282833C-3929-4E40-AC1A-6BA1535A0859}"/>
    <dgm:cxn modelId="{D1822675-408A-4018-AD8A-9E0AC21B618E}" type="presOf" srcId="{8B79987A-347A-4709-B1F8-638BAF2A9A51}" destId="{3C29A296-5B93-4ABA-B708-0064B874E974}" srcOrd="0" destOrd="6" presId="urn:microsoft.com/office/officeart/2005/8/layout/hList1"/>
    <dgm:cxn modelId="{666F4BD9-5AC8-4A01-BF44-BF069FC27254}" type="presOf" srcId="{885CEE93-62A6-47E6-A92D-DED5F4501BE8}" destId="{6DFDB32E-CFEA-4A33-9F59-EB7934141CD9}" srcOrd="0" destOrd="0" presId="urn:microsoft.com/office/officeart/2005/8/layout/hList1"/>
    <dgm:cxn modelId="{6EC272E4-E6E1-4B70-BF89-973A350AE09E}" srcId="{2BBC8A9F-260F-4877-8AD1-4FBA940523CD}" destId="{B0511126-4B9A-4652-AEE4-73D22275F23C}" srcOrd="3" destOrd="0" parTransId="{B4BB8FFA-FE21-4683-BCC9-3940349766D2}" sibTransId="{E2D66DFC-C3D4-49AD-B1DF-109136D19312}"/>
    <dgm:cxn modelId="{68CE0DD5-D06C-4B53-A95C-39E70410E537}" srcId="{13B2058B-B4D8-41BF-9089-16644D14481C}" destId="{9F6889AC-F515-43E4-AAA9-104D31C2D11A}" srcOrd="11" destOrd="0" parTransId="{B8710911-78FB-4785-9A75-F8E79C0A1E2C}" sibTransId="{C6AEA391-4B6F-4CDD-A028-BCA7CFCE0104}"/>
    <dgm:cxn modelId="{F5573F0F-572D-4143-8487-C022FCE4349E}" type="presOf" srcId="{2F911B6F-B463-4B81-A7B2-BA676EE466C7}" destId="{3C29A296-5B93-4ABA-B708-0064B874E974}" srcOrd="0" destOrd="2" presId="urn:microsoft.com/office/officeart/2005/8/layout/hList1"/>
    <dgm:cxn modelId="{591DDE18-0E8E-4C58-A974-A7678B051741}" type="presOf" srcId="{DB3E5BDA-A242-423C-8838-331D8989EAB7}" destId="{3C29A296-5B93-4ABA-B708-0064B874E974}" srcOrd="0" destOrd="4" presId="urn:microsoft.com/office/officeart/2005/8/layout/hList1"/>
    <dgm:cxn modelId="{15D096A9-F334-4BD3-B653-929A67E77228}" srcId="{09F08F2F-7F1D-459A-B73C-96FFD08FFCC4}" destId="{2BBC8A9F-260F-4877-8AD1-4FBA940523CD}" srcOrd="1" destOrd="0" parTransId="{CF7AB876-5A49-42E0-B9D5-B3330F1E4CBF}" sibTransId="{26A7676E-E349-430F-8BBF-3A927499F509}"/>
    <dgm:cxn modelId="{63C50139-141A-43DA-AAC3-42C212078AF1}" srcId="{F2505FAE-BB74-4B32-AAEF-CC7C467A9370}" destId="{C0692BDB-38E4-4C67-9517-0070D239EEA9}" srcOrd="3" destOrd="0" parTransId="{577CD1CB-A350-4AAD-B2C7-33446EE51F6C}" sibTransId="{96DD364F-C07A-4502-8319-56284C7BEA0F}"/>
    <dgm:cxn modelId="{243BA518-EE32-49C3-9E22-B776682F387C}" srcId="{09F08F2F-7F1D-459A-B73C-96FFD08FFCC4}" destId="{13B2058B-B4D8-41BF-9089-16644D14481C}" srcOrd="0" destOrd="0" parTransId="{73542B61-6D68-4084-B480-9BAF5A820E40}" sibTransId="{91B563B5-8777-4A65-9C97-54EB76A57BD0}"/>
    <dgm:cxn modelId="{14CCD2A0-D1EE-405F-9F8E-56296AF82670}" type="presOf" srcId="{5B44D5B1-4DE1-4312-BC68-5A28AE6E17D0}" destId="{3C29A296-5B93-4ABA-B708-0064B874E974}" srcOrd="0" destOrd="0" presId="urn:microsoft.com/office/officeart/2005/8/layout/hList1"/>
    <dgm:cxn modelId="{C5D83A83-4560-4383-B7F9-E8E49C5420EA}" type="presOf" srcId="{5904CFC5-4162-41F7-B096-BAA58ACBAC96}" destId="{4537C6A2-2B16-4ADC-BCDD-50E71EB3601F}" srcOrd="0" destOrd="1" presId="urn:microsoft.com/office/officeart/2005/8/layout/hList1"/>
    <dgm:cxn modelId="{4194B5DA-853C-4731-94CD-8692F9B77608}" srcId="{13B2058B-B4D8-41BF-9089-16644D14481C}" destId="{B49CEEAC-60DE-4A82-A2B2-DD30D3067499}" srcOrd="10" destOrd="0" parTransId="{D9009367-B80D-402F-A971-C46D36D350B1}" sibTransId="{7BF21BCB-4F33-447E-85F1-43FB19ACD122}"/>
    <dgm:cxn modelId="{9B0D9750-1015-4D71-A108-D0627203D585}" type="presOf" srcId="{CA6FCF7E-FAA2-4D6B-90CF-0AE1FCD6C0F8}" destId="{3C29A296-5B93-4ABA-B708-0064B874E974}" srcOrd="0" destOrd="1" presId="urn:microsoft.com/office/officeart/2005/8/layout/hList1"/>
    <dgm:cxn modelId="{1995996A-4AA9-40D0-8BDC-F2B6A9A2884A}" type="presOf" srcId="{0763D5AB-117A-4BF6-981C-8D902AB8A8A5}" destId="{EA6934E4-B99C-4202-A2A3-074B5B3072CB}" srcOrd="0" destOrd="6" presId="urn:microsoft.com/office/officeart/2005/8/layout/hList1"/>
    <dgm:cxn modelId="{6CC3A3E9-7E1A-4259-98E8-CA6C587304DF}" srcId="{4EDDBA44-1716-4C06-A655-541EE301BA64}" destId="{5B44D5B1-4DE1-4312-BC68-5A28AE6E17D0}" srcOrd="0" destOrd="0" parTransId="{112EFEA4-E3AD-4684-B29F-58BF9EA3A32C}" sibTransId="{DD4710DD-6B73-4279-88A1-40F41ACE2E03}"/>
    <dgm:cxn modelId="{1A3B8DE3-BEDA-425A-85D3-F8D7AA7F2027}" srcId="{13B2058B-B4D8-41BF-9089-16644D14481C}" destId="{D4C3F320-DC17-4564-8D70-D9BE83BA97B1}" srcOrd="4" destOrd="0" parTransId="{0B34DE21-44F1-484B-B256-1249B45B6D72}" sibTransId="{92DFE19C-FB77-47C1-96D2-38F0E6987DAF}"/>
    <dgm:cxn modelId="{C54D15EE-459F-457D-8BC6-5C4738694A83}" srcId="{13B2058B-B4D8-41BF-9089-16644D14481C}" destId="{18FFEE20-1080-4A0F-A7F9-018ECBDBAB3A}" srcOrd="12" destOrd="0" parTransId="{CD0C0595-2487-4C63-AE6A-26DA2ACD30B1}" sibTransId="{9A5110C3-91D8-4D17-A4A3-E3DA2EAB0A65}"/>
    <dgm:cxn modelId="{AEBD09D1-86F6-4CD5-BC9F-78362439B66C}" type="presOf" srcId="{25DBF9FA-AA32-4B05-8FF2-16292E17BBB4}" destId="{6DFDB32E-CFEA-4A33-9F59-EB7934141CD9}" srcOrd="0" destOrd="2" presId="urn:microsoft.com/office/officeart/2005/8/layout/hList1"/>
    <dgm:cxn modelId="{F09D6D8E-D4EC-4943-9017-E0F10FD5E48D}" type="presOf" srcId="{4EDDBA44-1716-4C06-A655-541EE301BA64}" destId="{39DA492C-4F0D-428A-8BE7-415F32064E93}" srcOrd="0" destOrd="0" presId="urn:microsoft.com/office/officeart/2005/8/layout/hList1"/>
    <dgm:cxn modelId="{80DCF21E-7A3E-415E-A0B5-FE3BFD0BFF36}" srcId="{2BBC8A9F-260F-4877-8AD1-4FBA940523CD}" destId="{88C5460E-AC5D-4122-9ADC-13516B36DC8E}" srcOrd="5" destOrd="0" parTransId="{9396AA2F-D847-491C-9C61-8233C2AA15C9}" sibTransId="{98A52EAF-E081-41E8-9C39-F7F8017C1B98}"/>
    <dgm:cxn modelId="{E0E68229-7C0B-420A-ACF1-055F53E2929A}" type="presOf" srcId="{5D4EC40C-8307-46A5-8C4C-1C8095BD2C8A}" destId="{EA6934E4-B99C-4202-A2A3-074B5B3072CB}" srcOrd="0" destOrd="4" presId="urn:microsoft.com/office/officeart/2005/8/layout/hList1"/>
    <dgm:cxn modelId="{D86596E2-1D25-47AE-B238-BD438EEB6C1F}" srcId="{F2505FAE-BB74-4B32-AAEF-CC7C467A9370}" destId="{3F5CB524-2139-421D-BFD4-65B11D627045}" srcOrd="0" destOrd="0" parTransId="{C00573A5-10A8-4B86-B1E6-63FD2A8820C7}" sibTransId="{5C79913A-EF75-4A5E-AFBD-85BF5AFB12EE}"/>
    <dgm:cxn modelId="{97A3D28C-80D0-4F34-A515-A775AD7BEA42}" srcId="{4EDDBA44-1716-4C06-A655-541EE301BA64}" destId="{57BB4BCA-6F9D-4D22-A0EB-3C39EB175FB0}" srcOrd="3" destOrd="0" parTransId="{2CFEB800-FD33-4D50-B297-C20EFA2276F5}" sibTransId="{96B9A8A8-8818-4FEC-B38B-E01DDFC02971}"/>
    <dgm:cxn modelId="{B5662018-98CD-4778-92AE-FF8B9502737A}" srcId="{13B2058B-B4D8-41BF-9089-16644D14481C}" destId="{C7A1AC8E-641D-444B-8DDD-240D87A5DF60}" srcOrd="7" destOrd="0" parTransId="{64092826-7062-4D9E-8348-DBF4327D24B8}" sibTransId="{FD28DE7A-9E57-46F9-BB06-E49E06E3E819}"/>
    <dgm:cxn modelId="{A200A50E-115D-4840-B5E3-C110E24D1877}" srcId="{F2505FAE-BB74-4B32-AAEF-CC7C467A9370}" destId="{4A831AAC-23BE-4F14-A01C-C0C06DF1D199}" srcOrd="5" destOrd="0" parTransId="{B6300F07-CD93-4DEA-925D-2338D4B07896}" sibTransId="{917239A7-7E45-4DFC-AF00-16F56F76C46A}"/>
    <dgm:cxn modelId="{138EE19A-6CAA-4F5F-88EB-5068BEC74B51}" srcId="{F2505FAE-BB74-4B32-AAEF-CC7C467A9370}" destId="{5904CFC5-4162-41F7-B096-BAA58ACBAC96}" srcOrd="1" destOrd="0" parTransId="{3975C9CD-E047-40FC-B182-B35712416220}" sibTransId="{0194F9CE-9E26-4BBB-9B6E-F39D9AA02F8C}"/>
    <dgm:cxn modelId="{1D8A925E-A8A3-41F1-86E0-00DD5C5E4473}" type="presOf" srcId="{88C5460E-AC5D-4122-9ADC-13516B36DC8E}" destId="{EA6934E4-B99C-4202-A2A3-074B5B3072CB}" srcOrd="0" destOrd="5" presId="urn:microsoft.com/office/officeart/2005/8/layout/hList1"/>
    <dgm:cxn modelId="{FA0FCB07-3452-45EC-84F7-8B5E55E76A48}" srcId="{2BBC8A9F-260F-4877-8AD1-4FBA940523CD}" destId="{5D4EC40C-8307-46A5-8C4C-1C8095BD2C8A}" srcOrd="4" destOrd="0" parTransId="{13D73876-1784-4861-A7D5-B3D4A593ABF8}" sibTransId="{63267DF0-D9EC-47FD-80E6-8A33511FD38E}"/>
    <dgm:cxn modelId="{D84DD9A5-A82F-4664-B8CA-C3F4C812376C}" srcId="{4EDDBA44-1716-4C06-A655-541EE301BA64}" destId="{2F911B6F-B463-4B81-A7B2-BA676EE466C7}" srcOrd="2" destOrd="0" parTransId="{20899162-E712-49CB-BA0C-9999E1105262}" sibTransId="{ED042B1D-4EF2-48B6-AD6F-918C82ADC363}"/>
    <dgm:cxn modelId="{4255C489-1274-4B3A-B3E8-F9D6E380C539}" type="presParOf" srcId="{F6E38AF3-5EBC-4C03-9D9A-0DAE8C632C5B}" destId="{C9D7C88F-75EF-40C7-8508-E08902BE997B}" srcOrd="0" destOrd="0" presId="urn:microsoft.com/office/officeart/2005/8/layout/hList1"/>
    <dgm:cxn modelId="{D1DE6EBA-F510-413D-A073-E5883135EEE2}" type="presParOf" srcId="{C9D7C88F-75EF-40C7-8508-E08902BE997B}" destId="{9DC79945-BD50-426C-BDB0-53F819EF542D}" srcOrd="0" destOrd="0" presId="urn:microsoft.com/office/officeart/2005/8/layout/hList1"/>
    <dgm:cxn modelId="{84A172EA-2567-4CE0-87F9-1C61CACA4CE9}" type="presParOf" srcId="{C9D7C88F-75EF-40C7-8508-E08902BE997B}" destId="{6DFDB32E-CFEA-4A33-9F59-EB7934141CD9}" srcOrd="1" destOrd="0" presId="urn:microsoft.com/office/officeart/2005/8/layout/hList1"/>
    <dgm:cxn modelId="{6676B777-28B8-4503-A5DB-613F03E5695A}" type="presParOf" srcId="{F6E38AF3-5EBC-4C03-9D9A-0DAE8C632C5B}" destId="{02F675AB-14DA-46B3-AB83-F05D2DE74CF6}" srcOrd="1" destOrd="0" presId="urn:microsoft.com/office/officeart/2005/8/layout/hList1"/>
    <dgm:cxn modelId="{52B468C0-AF1D-46C0-A86E-58BA11640612}" type="presParOf" srcId="{F6E38AF3-5EBC-4C03-9D9A-0DAE8C632C5B}" destId="{7C138EA2-C5AE-4C93-8606-CB7E739C07BE}" srcOrd="2" destOrd="0" presId="urn:microsoft.com/office/officeart/2005/8/layout/hList1"/>
    <dgm:cxn modelId="{7F56C05C-0577-44DA-8C38-9E73C46FADF9}" type="presParOf" srcId="{7C138EA2-C5AE-4C93-8606-CB7E739C07BE}" destId="{F5230FE6-D72B-415F-8847-F037EA9CD536}" srcOrd="0" destOrd="0" presId="urn:microsoft.com/office/officeart/2005/8/layout/hList1"/>
    <dgm:cxn modelId="{8F2F935F-5E77-453D-AF18-4C72A1B3089B}" type="presParOf" srcId="{7C138EA2-C5AE-4C93-8606-CB7E739C07BE}" destId="{EA6934E4-B99C-4202-A2A3-074B5B3072CB}" srcOrd="1" destOrd="0" presId="urn:microsoft.com/office/officeart/2005/8/layout/hList1"/>
    <dgm:cxn modelId="{464F82BC-C22C-4078-BE63-5C2C0E8DE387}" type="presParOf" srcId="{F6E38AF3-5EBC-4C03-9D9A-0DAE8C632C5B}" destId="{EA42DC89-E841-4851-96CA-3ADDCD83C1BC}" srcOrd="3" destOrd="0" presId="urn:microsoft.com/office/officeart/2005/8/layout/hList1"/>
    <dgm:cxn modelId="{FF58CA98-4C4F-47AE-A5C0-15232FB9E1E9}" type="presParOf" srcId="{F6E38AF3-5EBC-4C03-9D9A-0DAE8C632C5B}" destId="{4E9AF933-FD8A-4180-B398-5D650E432B25}" srcOrd="4" destOrd="0" presId="urn:microsoft.com/office/officeart/2005/8/layout/hList1"/>
    <dgm:cxn modelId="{2E6F7F5C-C93A-4524-88FE-D6E7C4A569D5}" type="presParOf" srcId="{4E9AF933-FD8A-4180-B398-5D650E432B25}" destId="{DCD3991A-514B-4059-AAA2-A4F153B7B625}" srcOrd="0" destOrd="0" presId="urn:microsoft.com/office/officeart/2005/8/layout/hList1"/>
    <dgm:cxn modelId="{E0815A05-F8AE-484B-BBDB-BE1579F0CB36}" type="presParOf" srcId="{4E9AF933-FD8A-4180-B398-5D650E432B25}" destId="{4537C6A2-2B16-4ADC-BCDD-50E71EB3601F}" srcOrd="1" destOrd="0" presId="urn:microsoft.com/office/officeart/2005/8/layout/hList1"/>
    <dgm:cxn modelId="{BDD17976-268F-4E17-A412-2E06FF75CD22}" type="presParOf" srcId="{F6E38AF3-5EBC-4C03-9D9A-0DAE8C632C5B}" destId="{F64A6B55-FE91-4886-AEDA-05345CD7A269}" srcOrd="5" destOrd="0" presId="urn:microsoft.com/office/officeart/2005/8/layout/hList1"/>
    <dgm:cxn modelId="{097EEC56-47E0-4B07-B9A5-1C459AB3B0D7}" type="presParOf" srcId="{F6E38AF3-5EBC-4C03-9D9A-0DAE8C632C5B}" destId="{7436D197-DE57-4834-837E-034042CA8DD4}" srcOrd="6" destOrd="0" presId="urn:microsoft.com/office/officeart/2005/8/layout/hList1"/>
    <dgm:cxn modelId="{083C282E-83E1-40D6-A399-5DACEE607BA0}" type="presParOf" srcId="{7436D197-DE57-4834-837E-034042CA8DD4}" destId="{39DA492C-4F0D-428A-8BE7-415F32064E93}" srcOrd="0" destOrd="0" presId="urn:microsoft.com/office/officeart/2005/8/layout/hList1"/>
    <dgm:cxn modelId="{25694E21-E349-41E8-96A3-5D4F3A0ACED8}" type="presParOf" srcId="{7436D197-DE57-4834-837E-034042CA8DD4}" destId="{3C29A296-5B93-4ABA-B708-0064B874E9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410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04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0231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539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029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3733030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1483330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1467927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339045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192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7998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208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5518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2936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217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7206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250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777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7F6CA-A214-43DE-93E5-FB2B68654397}" type="slidenum">
              <a:rPr lang="th-TH" smtClean="0"/>
              <a:pPr/>
              <a:t>251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3807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253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7206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น่น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299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34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539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02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67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614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D49ABB-FA80-4A8E-BAA5-0838C9C82E89}" type="slidenum">
              <a:rPr lang="en-US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2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6177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111561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070917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8464439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07548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5758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40620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832911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430000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781979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329713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340423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64599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8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13/09/66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18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7.gi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08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0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0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0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0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6.jpeg"/><Relationship Id="rId4" Type="http://schemas.openxmlformats.org/officeDocument/2006/relationships/image" Target="../media/image51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5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0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3.jpe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6.jpe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9.jpe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2.jpe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5.jpe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8.jpe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227.jpe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0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0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0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0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0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0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0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0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0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0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5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4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slide" Target="slide76.xml"/><Relationship Id="rId4" Type="http://schemas.openxmlformats.org/officeDocument/2006/relationships/image" Target="../media/image55.jpeg"/><Relationship Id="rId9" Type="http://schemas.microsoft.com/office/2007/relationships/diagramDrawing" Target="../diagrams/drawing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3" name="Straight Connector 22"/>
          <p:cNvCxnSpPr/>
          <p:nvPr/>
        </p:nvCxnSpPr>
        <p:spPr>
          <a:xfrm>
            <a:off x="0" y="6165304"/>
            <a:ext cx="9144000" cy="7200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 smtClean="0"/>
          </a:p>
        </p:txBody>
      </p:sp>
      <p:grpSp>
        <p:nvGrpSpPr>
          <p:cNvPr id="2" name="Group 23"/>
          <p:cNvGrpSpPr/>
          <p:nvPr/>
        </p:nvGrpSpPr>
        <p:grpSpPr>
          <a:xfrm>
            <a:off x="0" y="931367"/>
            <a:ext cx="9144000" cy="5593977"/>
            <a:chOff x="0" y="931367"/>
            <a:chExt cx="9144000" cy="55939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093296"/>
              <a:ext cx="9144000" cy="7200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2303240" y="4005064"/>
              <a:ext cx="6445224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ตามพระราชบัญญัติการจัดซื้อจัดจ้าง</a:t>
              </a:r>
            </a:p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 พ.ศ. 2560</a:t>
              </a:r>
              <a:endPara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2568" y="5805264"/>
              <a:ext cx="399593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Natchanon</a:t>
              </a:r>
              <a:r>
                <a:rPr lang="en-US" sz="3400" b="1" dirty="0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Siriphongsurapa</a:t>
              </a:r>
              <a:endParaRPr lang="th-TH" sz="3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88024" y="931367"/>
              <a:ext cx="396044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4400" b="1" dirty="0" smtClean="0">
                  <a:solidFill>
                    <a:srgbClr val="0000FF"/>
                  </a:solidFill>
                  <a:effectLst/>
                  <a:latin typeface="EucrosiaUPC" pitchFamily="18" charset="-34"/>
                  <a:cs typeface="EucrosiaUPC" pitchFamily="18" charset="-34"/>
                </a:rPr>
                <a:t> การจ้างที่ปรึกษา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4088" y="6237312"/>
              <a:ext cx="367240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6600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  <a:cs typeface="Angsana New" pitchFamily="18" charset="-34"/>
                </a:rPr>
                <a:t> C O P Y R I G H T</a:t>
              </a:r>
              <a:endParaRPr lang="th-TH" sz="40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652120" y="6165304"/>
            <a:ext cx="432048" cy="432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C</a:t>
            </a:r>
            <a:endParaRPr lang="th-TH" sz="4000" b="1" dirty="0"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8024" y="1737390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การจ้างออกแบบ  </a:t>
            </a:r>
          </a:p>
          <a:p>
            <a:pPr algn="ctr"/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หรือควบคุมงาน </a:t>
            </a:r>
          </a:p>
          <a:p>
            <a:pPr algn="ctr"/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ก่อสร้าง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เงื่อนไข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8103899" cy="52056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100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1520" y="188641"/>
            <a:ext cx="856895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หนังสือกรมบัญชีกลาง ด่วนที่สุด ที่ 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0433.2/ว 206 </a:t>
            </a:r>
            <a:r>
              <a:rPr lang="th-TH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 พ.ค. 62</a:t>
            </a: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101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39752" y="1075732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600" dirty="0"/>
          </a:p>
        </p:txBody>
      </p:sp>
      <p:pic>
        <p:nvPicPr>
          <p:cNvPr id="18" name="Picture 17" descr="เงื่อนไข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2352082"/>
            <a:ext cx="8424937" cy="294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102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539552" y="385500"/>
            <a:ext cx="8100392" cy="5851812"/>
            <a:chOff x="539552" y="385500"/>
            <a:chExt cx="8100392" cy="5851812"/>
          </a:xfrm>
        </p:grpSpPr>
        <p:sp>
          <p:nvSpPr>
            <p:cNvPr id="19" name="Rectangle 18"/>
            <p:cNvSpPr/>
            <p:nvPr/>
          </p:nvSpPr>
          <p:spPr>
            <a:xfrm>
              <a:off x="2715302" y="385500"/>
              <a:ext cx="37289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solidFill>
                    <a:srgbClr val="0000FF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คู่มือฯ บทที่ 4 เงื่อนไขการประกาศ</a:t>
              </a:r>
              <a:endParaRPr lang="th-TH" dirty="0"/>
            </a:p>
          </p:txBody>
        </p:sp>
        <p:pic>
          <p:nvPicPr>
            <p:cNvPr id="18" name="Picture 17" descr="เงื่อไข-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552" y="873143"/>
              <a:ext cx="8100392" cy="1907785"/>
            </a:xfrm>
            <a:prstGeom prst="rect">
              <a:avLst/>
            </a:prstGeom>
          </p:spPr>
        </p:pic>
        <p:pic>
          <p:nvPicPr>
            <p:cNvPr id="20" name="Picture 19" descr="เงื่อนไข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60" y="2796571"/>
              <a:ext cx="7937253" cy="34407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103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3728" y="1124744"/>
            <a:ext cx="5248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4000" dirty="0"/>
          </a:p>
        </p:txBody>
      </p:sp>
      <p:pic>
        <p:nvPicPr>
          <p:cNvPr id="18" name="Picture 17" descr="เงื่อนไข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492896"/>
            <a:ext cx="8496944" cy="24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lvl="0"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วงเงินที่จะซื้อหรือจ้าง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104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316" y="908719"/>
            <a:ext cx="8067174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blackGray">
          <a:xfrm rot="5400000" flipH="1">
            <a:off x="-2036951" y="2004627"/>
            <a:ext cx="4032251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12348" name="AutoShape 10"/>
          <p:cNvSpPr>
            <a:spLocks noChangeArrowheads="1"/>
          </p:cNvSpPr>
          <p:nvPr/>
        </p:nvSpPr>
        <p:spPr bwMode="gray">
          <a:xfrm>
            <a:off x="1187624" y="1196752"/>
            <a:ext cx="6696744" cy="79255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งบประมาณตามกฎหมายว่าด้วยงบประมาณรายจ่าย กฎหมายว่าด้วย</a:t>
            </a:r>
            <a:b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วิธีการงบประมาณ หรือกฎหมายเกี่ยวด้วยการโอนงบประมาณ</a:t>
            </a:r>
            <a:endParaRPr lang="en-US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340" name="AutoShape 9"/>
          <p:cNvSpPr>
            <a:spLocks noChangeArrowheads="1"/>
          </p:cNvSpPr>
          <p:nvPr/>
        </p:nvSpPr>
        <p:spPr bwMode="gray">
          <a:xfrm>
            <a:off x="2267744" y="2276872"/>
            <a:ext cx="6264696" cy="79208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เงินที่ได้รับอนุญาตจากรัฐมนตรีให้ไม่ต้องนำส่งคลังตามกฎหมาย</a:t>
            </a:r>
            <a:b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ว่าด้วยวิธีการงบประมาณ หรือกฎหมายว่าด้วยเงินคงคลัง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9552" y="1438432"/>
            <a:ext cx="576064" cy="550408"/>
            <a:chOff x="2078" y="1680"/>
            <a:chExt cx="1615" cy="1615"/>
          </a:xfrm>
        </p:grpSpPr>
        <p:sp>
          <p:nvSpPr>
            <p:cNvPr id="1232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232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2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31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/>
          <p:cNvSpPr/>
          <p:nvPr/>
        </p:nvSpPr>
        <p:spPr>
          <a:xfrm>
            <a:off x="3275856" y="18864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“เงินงบประมาณ”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3356992"/>
            <a:ext cx="6264696" cy="79208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เงินที่ได้รับไว้โดยไม่ต้องนำส่งคลังเป็นรายได้แผ่นดินตามกฎหมาย</a:t>
            </a:r>
            <a:endParaRPr lang="en-US" sz="2400" b="1" dirty="0">
              <a:solidFill>
                <a:srgbClr val="CC009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483768" y="4437112"/>
            <a:ext cx="6120680" cy="79208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 ภาษีอากร ค่าธรรมเนียม หรือผลประโยชน์อื่นใดที่ตกเป็นรายได้ของ</a:t>
            </a:r>
            <a:b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ราชการส่วนท้องถิ่น หรือที่ราชการส่วนท้องถิ่นมีอำนาจเรียกเก็บตามกฎหมาย</a:t>
            </a:r>
            <a:endParaRPr lang="en-US" sz="2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19672" y="2446544"/>
            <a:ext cx="576064" cy="550408"/>
            <a:chOff x="2078" y="1680"/>
            <a:chExt cx="1615" cy="1615"/>
          </a:xfrm>
        </p:grpSpPr>
        <p:sp>
          <p:nvSpPr>
            <p:cNvPr id="9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9712" y="3501008"/>
            <a:ext cx="576064" cy="550408"/>
            <a:chOff x="2078" y="1680"/>
            <a:chExt cx="1615" cy="1615"/>
          </a:xfrm>
        </p:grpSpPr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9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35696" y="4534776"/>
            <a:ext cx="576064" cy="550408"/>
            <a:chOff x="2078" y="1680"/>
            <a:chExt cx="1615" cy="1615"/>
          </a:xfrm>
        </p:grpSpPr>
        <p:sp>
          <p:nvSpPr>
            <p:cNvPr id="105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6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7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8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0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111" name="AutoShape 9"/>
          <p:cNvSpPr>
            <a:spLocks noChangeArrowheads="1"/>
          </p:cNvSpPr>
          <p:nvPr/>
        </p:nvSpPr>
        <p:spPr bwMode="gray">
          <a:xfrm>
            <a:off x="1619672" y="5445224"/>
            <a:ext cx="6408712" cy="79208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หมายความรวมถึงเงินกู้ เงินช่วยเหลือ และเงินอื่นตามที่กำหนดในกฎกระทรวง</a:t>
            </a:r>
            <a:endParaRPr lang="en-US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71600" y="5589240"/>
            <a:ext cx="576064" cy="550408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70C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6185" y="3287886"/>
            <a:ext cx="1260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3200" dirty="0"/>
          </a:p>
        </p:txBody>
      </p:sp>
      <p:grpSp>
        <p:nvGrpSpPr>
          <p:cNvPr id="7" name="Group 4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lvl="0"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วิธีที่จะจ้าง </a:t>
            </a:r>
            <a:r>
              <a:rPr lang="en-US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106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เลือก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72142"/>
            <a:ext cx="3600400" cy="27043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3136"/>
            <a:ext cx="9108504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683568" y="1052736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940152" y="1124744"/>
            <a:ext cx="273630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เชิญชวนให้ที่ปรึกษา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ทั่วไป</a:t>
            </a:r>
            <a:b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คุณสมบัติตรง</a:t>
            </a: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ตามเงื่อนไขที่กำหนดเข้ายื่น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(ม.69(1))</a:t>
            </a:r>
            <a:endParaRPr lang="en-US" altLang="th-TH" sz="2300" b="1" dirty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251520" y="1326827"/>
            <a:ext cx="302433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เชิญชวนเฉพาะที่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มีคุณสมบัติตรง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ตามที่กำหนด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ต้องไม่น้อยกว่า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ข้อเสนอ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ที่ปรึกษาที่มี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คุณสมบัติ               ตรงตามที่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กำหนดน้อยกว่า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(ม.69(2))</a:t>
            </a:r>
            <a:endParaRPr lang="th-TH" altLang="th-TH" sz="22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939339" y="4437112"/>
            <a:ext cx="273630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เชิญชวนเฉพาะที่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  <a:b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มีคุณสมบัติตรงตามที่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     ราย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ใดรายหนึ่ง 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เข้ายื่นข้อเสนอ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หรือให้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เข้ามาเจรจาต่อรองราคา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โดยตรง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(ม.69(3))</a:t>
            </a:r>
            <a:endParaRPr lang="th-TH" alt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1973823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39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3136"/>
            <a:ext cx="5112568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วิธีจ้างที่ปรึกษา</a:t>
            </a:r>
            <a:endParaRPr lang="en-US" altLang="ko-KR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07384905"/>
              </p:ext>
            </p:extLst>
          </p:nvPr>
        </p:nvGraphicFramePr>
        <p:xfrm>
          <a:off x="539552" y="836712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724128" y="332656"/>
            <a:ext cx="25202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ม.70 วรรคหนึ่ง (1)</a:t>
            </a:r>
            <a:endParaRPr lang="en-US" altLang="th-TH" sz="22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กรณีเป็นงาน</a:t>
            </a:r>
            <a:r>
              <a:rPr lang="th-TH" altLang="th-TH" sz="22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ที่</a:t>
            </a:r>
            <a:r>
              <a:rPr lang="th-TH" altLang="th-TH" sz="2200" b="1" u="sng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ไม่ซับซ้อน </a:t>
            </a: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/>
            </a:r>
            <a:b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มีลักษณะเป็นงานประจำ หรือ</a:t>
            </a:r>
            <a:b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มีมาตรฐานตามหลักวิชาชีพ</a:t>
            </a: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382426" y="1484784"/>
            <a:ext cx="260539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ม.70 วรรคหนึ่ง (2)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(ก) กรณีใช้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วิธี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ประกาศเชิญ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ชวนทั่วไปแล้ว แต่ไม่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มีผู้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ยื่นข้อเสนอ 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หรือข้อเสนอนั้นไม่ได้รับการคัดเลือก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(ข) </a:t>
            </a:r>
            <a:r>
              <a:rPr lang="th-TH" altLang="th-TH" sz="2000" b="1" u="sng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เป็นงานที่ซับซ้อน ซับซ้อนมาก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 หรือที่มีเทคนิคเฉพาะ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(ค) มีที่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ปรึกษาใน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งานที่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จะจ้างจำนวน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จำกัด</a:t>
            </a: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848894" y="2132856"/>
            <a:ext cx="3043586" cy="45243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ม.70 วรรคหนึ่ง (3)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(ก) กรณี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ใช้วิธีประกาศเชิญชวนทั่วไป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และ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วิธี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คัดเลือก หรือใช้วิธีคัดเลือกแล้ว แต่ไม่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ผู้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ยื่นข้อเสนอ หรือข้อเสนอไม่ได้รับการคัดเลือก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(ข) การจ้างที่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มีวงเงินค่าจ้างครั้งไม่เกินวงเงินตามที่กำหนดไว้ในกฎกระทรวง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(ค) เป็น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งานที่จำเป็นต้องจ้างที่ปรึกษารายเดิมทำต่อจากงานที่ได้ทำไว้แล้วเนื่องจากเหตุผลทางเทคนิค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(ง) มีที่ปรึกษาจำนวนจำกัดและมีมีวงเงิน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ไม่เกินตามที่กำหนดในกฎกระทรวง หรือ 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(จ) มีที่ปรึกษารายเดียว หรือ (ฉ) มี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ความจำเป็นเร่งด่วนหรือที่เกี่ยวกับความมั่นคงของชาติ หากล่าช้าจะ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เสียหายแก่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ราชการหรือความมั่นคงของชาติ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(ช) งานอื่น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ที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กำหนดใน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กฎกระทรวง </a:t>
            </a:r>
            <a:endParaRPr lang="th-TH" alt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349">
            <a:off x="877252" y="4671696"/>
            <a:ext cx="2016223" cy="134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86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683272" cy="49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6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692696"/>
            <a:ext cx="2160240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203848" y="692696"/>
            <a:ext cx="5256584" cy="504056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 หรือการขยายเวลาทำการตามสัญญา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203848" y="1268760"/>
            <a:ext cx="5256584" cy="432048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การเลิกสัญญา (การบอกเลิก / การตกลงเลิก)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203848" y="2276871"/>
            <a:ext cx="5256584" cy="504057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การตรวจรับพัสดุในงานจ้างออกแบบหรือควบคุมงาน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419872" y="3645024"/>
            <a:ext cx="4968552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/>
              </a:rPr>
              <a:t></a:t>
            </a:r>
            <a:endParaRPr kumimoji="0" lang="th-TH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39552" y="3645024"/>
            <a:ext cx="2160240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203848" y="1772816"/>
            <a:ext cx="5256584" cy="432048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วงเล็บปีกกาขวา 36"/>
          <p:cNvSpPr/>
          <p:nvPr/>
        </p:nvSpPr>
        <p:spPr>
          <a:xfrm>
            <a:off x="2843808" y="692696"/>
            <a:ext cx="288032" cy="208823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9" name="ลูกศรเชื่อมต่อแบบตรง 38"/>
          <p:cNvCxnSpPr>
            <a:stCxn id="57346" idx="2"/>
            <a:endCxn id="21" idx="0"/>
          </p:cNvCxnSpPr>
          <p:nvPr/>
        </p:nvCxnSpPr>
        <p:spPr>
          <a:xfrm>
            <a:off x="1619672" y="278092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/>
          <p:cNvCxnSpPr>
            <a:stCxn id="21" idx="3"/>
            <a:endCxn id="57351" idx="1"/>
          </p:cNvCxnSpPr>
          <p:nvPr/>
        </p:nvCxnSpPr>
        <p:spPr>
          <a:xfrm>
            <a:off x="2699792" y="461713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110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08464" cy="389093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644008" y="1916832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656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111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1600" y="980727"/>
            <a:ext cx="7056784" cy="5040561"/>
            <a:chOff x="888597" y="1079113"/>
            <a:chExt cx="7571835" cy="54822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079113"/>
              <a:ext cx="7554587" cy="211287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97" y="3154885"/>
              <a:ext cx="7571835" cy="3406463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4283968" y="1268760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8832" y="4149080"/>
            <a:ext cx="831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552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112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6" name="รูปภาพ 15" descr="สนับสนุ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764612"/>
            <a:ext cx="6120680" cy="54727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113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9592" y="836712"/>
            <a:ext cx="7416824" cy="5400600"/>
            <a:chOff x="899592" y="836712"/>
            <a:chExt cx="7416824" cy="5400600"/>
          </a:xfrm>
        </p:grpSpPr>
        <p:grpSp>
          <p:nvGrpSpPr>
            <p:cNvPr id="14" name="กลุ่ม 13"/>
            <p:cNvGrpSpPr/>
            <p:nvPr/>
          </p:nvGrpSpPr>
          <p:grpSpPr>
            <a:xfrm>
              <a:off x="899592" y="836712"/>
              <a:ext cx="7416824" cy="5400600"/>
              <a:chOff x="683568" y="260648"/>
              <a:chExt cx="7877078" cy="6120680"/>
            </a:xfrm>
          </p:grpSpPr>
          <p:pic>
            <p:nvPicPr>
              <p:cNvPr id="13" name="รูปภาพ 12" descr="สนุับสนุน 9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3568" y="3131471"/>
                <a:ext cx="7848872" cy="3249857"/>
              </a:xfrm>
              <a:prstGeom prst="rect">
                <a:avLst/>
              </a:prstGeom>
            </p:spPr>
          </p:pic>
          <p:pic>
            <p:nvPicPr>
              <p:cNvPr id="15" name="รูปภาพ 14" descr="สนับสนุน 8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5576" y="260648"/>
                <a:ext cx="7805070" cy="2908932"/>
              </a:xfrm>
              <a:prstGeom prst="rect">
                <a:avLst/>
              </a:prstGeom>
            </p:spPr>
          </p:pic>
        </p:grpSp>
        <p:cxnSp>
          <p:nvCxnSpPr>
            <p:cNvPr id="8" name="Straight Connector 7"/>
            <p:cNvCxnSpPr/>
            <p:nvPr/>
          </p:nvCxnSpPr>
          <p:spPr>
            <a:xfrm>
              <a:off x="1691680" y="3212976"/>
              <a:ext cx="3024336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19672" y="5229200"/>
              <a:ext cx="3096344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90056" y="5589240"/>
              <a:ext cx="6299802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90056" y="6165304"/>
              <a:ext cx="1861864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71600" y="5877272"/>
              <a:ext cx="720080" cy="0"/>
            </a:xfrm>
            <a:prstGeom prst="line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114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สนับสนุน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1172709"/>
            <a:ext cx="8352929" cy="480899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3528" y="2204864"/>
            <a:ext cx="8496944" cy="3888432"/>
            <a:chOff x="251520" y="2204864"/>
            <a:chExt cx="8496944" cy="3888432"/>
          </a:xfrm>
        </p:grpSpPr>
        <p:sp>
          <p:nvSpPr>
            <p:cNvPr id="6" name="Rectangle 5"/>
            <p:cNvSpPr/>
            <p:nvPr/>
          </p:nvSpPr>
          <p:spPr>
            <a:xfrm>
              <a:off x="251520" y="2204864"/>
              <a:ext cx="8496944" cy="38884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251520" y="2204864"/>
              <a:ext cx="8496944" cy="38884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3693353" y="2817331"/>
              <a:ext cx="2232248" cy="2304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5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ยกเลิก</a:t>
              </a:r>
              <a:endParaRPr lang="th-TH" sz="5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115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" y="836712"/>
            <a:ext cx="733668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4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31464"/>
            <a:ext cx="7200800" cy="5589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116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5521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7" y="896697"/>
            <a:ext cx="7021967" cy="48365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117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0824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118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774248" cy="43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715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119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87725"/>
            <a:ext cx="7081372" cy="52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8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12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2121768" y="1268760"/>
            <a:ext cx="194617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472208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348880"/>
            <a:ext cx="0" cy="4176464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251520" y="2385864"/>
            <a:ext cx="5544616" cy="86409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เริ่มจัดซื้อจัดจ้างเมื่องบประมาณผ่านความเห็นชอบจากผู้มีอำนาจอนุมัติ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(ระเบียบฯ ข้อ 11–12 และ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.371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5 ส.ค. 62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ว.414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17 ก.ย. 61,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 ว.708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29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มิ.ย.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65)</a:t>
            </a:r>
            <a:endParaRPr lang="th-TH" sz="18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6923856" y="1272952"/>
            <a:ext cx="175260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6084168" y="3660610"/>
            <a:ext cx="2880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สี่เหลี่ยมมุมมน 49"/>
          <p:cNvSpPr/>
          <p:nvPr/>
        </p:nvSpPr>
        <p:spPr>
          <a:xfrm>
            <a:off x="7452320" y="2102330"/>
            <a:ext cx="154766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หลังจากลงนามสัญญา</a:t>
            </a:r>
            <a:endParaRPr 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237184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9" name="สามเหลี่ยมหน้าจั่ว 58"/>
          <p:cNvSpPr/>
          <p:nvPr/>
        </p:nvSpPr>
        <p:spPr>
          <a:xfrm rot="10800000">
            <a:off x="7236297" y="3385154"/>
            <a:ext cx="457200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4375754"/>
            <a:ext cx="1155576" cy="99746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</a:t>
            </a:r>
          </a:p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5" name="รูปภาพ 64" descr="หลอดไ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60648"/>
            <a:ext cx="792088" cy="90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สี่เหลี่ยมมุมมน 39"/>
          <p:cNvSpPr/>
          <p:nvPr/>
        </p:nvSpPr>
        <p:spPr>
          <a:xfrm>
            <a:off x="611560" y="260648"/>
            <a:ext cx="4824536" cy="86409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ความสัมพันธ์ของกระบวนการจ้างที่ปรึกษา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กับเงินงบประมาณ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696494" y="1958752"/>
            <a:ext cx="11410" cy="427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สี่เหลี่ยมมุมมน 57"/>
          <p:cNvSpPr/>
          <p:nvPr/>
        </p:nvSpPr>
        <p:spPr>
          <a:xfrm>
            <a:off x="2209800" y="1958752"/>
            <a:ext cx="1447800" cy="45720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17 ก.ย.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8" name="Straight Arrow Connector 47"/>
          <p:cNvCxnSpPr>
            <a:stCxn id="59" idx="3"/>
          </p:cNvCxnSpPr>
          <p:nvPr/>
        </p:nvCxnSpPr>
        <p:spPr>
          <a:xfrm flipV="1">
            <a:off x="7464897" y="1937354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สี่เหลี่ยมมุมมน 57"/>
          <p:cNvSpPr/>
          <p:nvPr/>
        </p:nvSpPr>
        <p:spPr>
          <a:xfrm>
            <a:off x="6516216" y="1982382"/>
            <a:ext cx="936104" cy="79854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endParaRPr lang="th-TH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ขอซื้อขอจ้าง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555776" y="3470920"/>
            <a:ext cx="1584176" cy="931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ประกาศเชิญชวนทั่วไป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30246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7464897" y="3689954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796136" y="1237184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555776" y="5567535"/>
            <a:ext cx="1584176" cy="778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หนังสือเชิญชวน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วิธีคัดเลือก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5554216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444208" y="5460810"/>
            <a:ext cx="2088232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สัญญามีผลตั้งแต่วันที่ลงนาม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โดยไม่มีผลย้อนหลัง</a:t>
            </a:r>
            <a:endParaRPr lang="th-TH" sz="1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501317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120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64" y="1772816"/>
            <a:ext cx="7419048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034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</a:t>
            </a:r>
            <a:b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54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121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789040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flipV="1">
            <a:off x="539552" y="3725416"/>
            <a:ext cx="8361312" cy="3516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Oval 4"/>
          <p:cNvSpPr>
            <a:spLocks noChangeArrowheads="1"/>
          </p:cNvSpPr>
          <p:nvPr/>
        </p:nvSpPr>
        <p:spPr bwMode="ltGray">
          <a:xfrm>
            <a:off x="2362200" y="4191000"/>
            <a:ext cx="5562600" cy="13255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/>
          <a:p>
            <a:endParaRPr lang="th-TH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ltGray">
          <a:xfrm rot="-998297">
            <a:off x="1636713" y="2078038"/>
            <a:ext cx="5762625" cy="30162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2431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ltGray">
          <a:xfrm rot="-998297">
            <a:off x="1700213" y="1924050"/>
            <a:ext cx="5564187" cy="2922588"/>
          </a:xfrm>
          <a:prstGeom prst="ellipse">
            <a:avLst/>
          </a:prstGeom>
          <a:gradFill rotWithShape="1">
            <a:gsLst>
              <a:gs pos="0">
                <a:srgbClr val="409EC4">
                  <a:gamma/>
                  <a:tint val="45490"/>
                  <a:invGamma/>
                </a:srgbClr>
              </a:gs>
              <a:gs pos="100000">
                <a:srgbClr val="409E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0" name="Arc 8"/>
          <p:cNvSpPr>
            <a:spLocks/>
          </p:cNvSpPr>
          <p:nvPr/>
        </p:nvSpPr>
        <p:spPr bwMode="auto">
          <a:xfrm rot="-998297">
            <a:off x="4565650" y="2987675"/>
            <a:ext cx="2652713" cy="132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933 w 19933"/>
              <a:gd name="T1" fmla="*/ 8321 h 19523"/>
              <a:gd name="T2" fmla="*/ 9242 w 19933"/>
              <a:gd name="T3" fmla="*/ 19523 h 19523"/>
              <a:gd name="T4" fmla="*/ 0 w 19933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1" name="Arc 9"/>
          <p:cNvSpPr>
            <a:spLocks/>
          </p:cNvSpPr>
          <p:nvPr/>
        </p:nvSpPr>
        <p:spPr bwMode="gray">
          <a:xfrm rot="-998297">
            <a:off x="4341813" y="1993900"/>
            <a:ext cx="2849562" cy="1538288"/>
          </a:xfrm>
          <a:custGeom>
            <a:avLst/>
            <a:gdLst>
              <a:gd name="G0" fmla="+- 0 0 0"/>
              <a:gd name="G1" fmla="+- 14335 0 0"/>
              <a:gd name="G2" fmla="+- 21600 0 0"/>
              <a:gd name="T0" fmla="*/ 16157 w 21600"/>
              <a:gd name="T1" fmla="*/ 0 h 22718"/>
              <a:gd name="T2" fmla="*/ 19907 w 21600"/>
              <a:gd name="T3" fmla="*/ 22718 h 22718"/>
              <a:gd name="T4" fmla="*/ 0 w 21600"/>
              <a:gd name="T5" fmla="*/ 14335 h 2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2" name="Arc 10"/>
          <p:cNvSpPr>
            <a:spLocks/>
          </p:cNvSpPr>
          <p:nvPr/>
        </p:nvSpPr>
        <p:spPr bwMode="gray">
          <a:xfrm rot="20601703" flipH="1">
            <a:off x="1747838" y="3306763"/>
            <a:ext cx="2876550" cy="1630362"/>
          </a:xfrm>
          <a:custGeom>
            <a:avLst/>
            <a:gdLst>
              <a:gd name="G0" fmla="+- 0 0 0"/>
              <a:gd name="G1" fmla="+- 6947 0 0"/>
              <a:gd name="G2" fmla="+- 21600 0 0"/>
              <a:gd name="T0" fmla="*/ 20452 w 21600"/>
              <a:gd name="T1" fmla="*/ 0 h 24439"/>
              <a:gd name="T2" fmla="*/ 12673 w 21600"/>
              <a:gd name="T3" fmla="*/ 24439 h 24439"/>
              <a:gd name="T4" fmla="*/ 0 w 21600"/>
              <a:gd name="T5" fmla="*/ 6947 h 2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47ABE3">
                  <a:gamma/>
                  <a:tint val="45490"/>
                  <a:invGamma/>
                </a:srgbClr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3" name="Arc 11"/>
          <p:cNvSpPr>
            <a:spLocks/>
          </p:cNvSpPr>
          <p:nvPr/>
        </p:nvSpPr>
        <p:spPr bwMode="gray">
          <a:xfrm rot="-998297">
            <a:off x="3600450" y="1730375"/>
            <a:ext cx="2814638" cy="1417638"/>
          </a:xfrm>
          <a:custGeom>
            <a:avLst/>
            <a:gdLst>
              <a:gd name="G0" fmla="+- 4839 0 0"/>
              <a:gd name="G1" fmla="+- 21600 0 0"/>
              <a:gd name="G2" fmla="+- 21600 0 0"/>
              <a:gd name="T0" fmla="*/ 0 w 21397"/>
              <a:gd name="T1" fmla="*/ 549 h 21600"/>
              <a:gd name="T2" fmla="*/ 21397 w 21397"/>
              <a:gd name="T3" fmla="*/ 7730 h 21600"/>
              <a:gd name="T4" fmla="*/ 4839 w 213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4" name="Arc 12"/>
          <p:cNvSpPr>
            <a:spLocks/>
          </p:cNvSpPr>
          <p:nvPr/>
        </p:nvSpPr>
        <p:spPr bwMode="gray">
          <a:xfrm rot="20601703" flipH="1">
            <a:off x="1562100" y="2374900"/>
            <a:ext cx="2762250" cy="1381125"/>
          </a:xfrm>
          <a:custGeom>
            <a:avLst/>
            <a:gdLst>
              <a:gd name="G0" fmla="+- 0 0 0"/>
              <a:gd name="G1" fmla="+- 21142 0 0"/>
              <a:gd name="G2" fmla="+- 21600 0 0"/>
              <a:gd name="T0" fmla="*/ 4423 w 20934"/>
              <a:gd name="T1" fmla="*/ 0 h 21142"/>
              <a:gd name="T2" fmla="*/ 20934 w 20934"/>
              <a:gd name="T3" fmla="*/ 15820 h 21142"/>
              <a:gd name="T4" fmla="*/ 0 w 20934"/>
              <a:gd name="T5" fmla="*/ 21142 h 2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47ABE3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 rot="-998297">
            <a:off x="4681538" y="3236913"/>
            <a:ext cx="1220787" cy="1498600"/>
          </a:xfrm>
          <a:custGeom>
            <a:avLst/>
            <a:gdLst>
              <a:gd name="T0" fmla="*/ 480 w 480"/>
              <a:gd name="T1" fmla="*/ 716 h 716"/>
              <a:gd name="T2" fmla="*/ 480 w 480"/>
              <a:gd name="T3" fmla="*/ 604 h 716"/>
              <a:gd name="T4" fmla="*/ 0 w 480"/>
              <a:gd name="T5" fmla="*/ 0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6A93D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286" name="Freeform 14"/>
          <p:cNvSpPr>
            <a:spLocks/>
          </p:cNvSpPr>
          <p:nvPr/>
        </p:nvSpPr>
        <p:spPr bwMode="auto">
          <a:xfrm rot="-998297">
            <a:off x="4575175" y="2984500"/>
            <a:ext cx="2562225" cy="809625"/>
          </a:xfrm>
          <a:custGeom>
            <a:avLst/>
            <a:gdLst>
              <a:gd name="T0" fmla="*/ 1008 w 1008"/>
              <a:gd name="T1" fmla="*/ 388 h 388"/>
              <a:gd name="T2" fmla="*/ 1000 w 1008"/>
              <a:gd name="T3" fmla="*/ 284 h 388"/>
              <a:gd name="T4" fmla="*/ 0 w 1008"/>
              <a:gd name="T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276725" y="3016250"/>
            <a:ext cx="3040063" cy="1725613"/>
            <a:chOff x="2694" y="1900"/>
            <a:chExt cx="1915" cy="1087"/>
          </a:xfrm>
        </p:grpSpPr>
        <p:sp>
          <p:nvSpPr>
            <p:cNvPr id="54288" name="Arc 16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866 w 19866"/>
                <a:gd name="T1" fmla="*/ 8479 h 19523"/>
                <a:gd name="T2" fmla="*/ 9242 w 19866"/>
                <a:gd name="T3" fmla="*/ 19523 h 19523"/>
                <a:gd name="T4" fmla="*/ 0 w 19866"/>
                <a:gd name="T5" fmla="*/ 0 h 19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42353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4289" name="Freeform 17"/>
            <p:cNvSpPr>
              <a:spLocks/>
            </p:cNvSpPr>
            <p:nvPr/>
          </p:nvSpPr>
          <p:spPr bwMode="gray">
            <a:xfrm rot="-886887">
              <a:off x="2747" y="2019"/>
              <a:ext cx="868" cy="968"/>
            </a:xfrm>
            <a:custGeom>
              <a:avLst/>
              <a:gdLst>
                <a:gd name="T0" fmla="*/ 480 w 486"/>
                <a:gd name="T1" fmla="*/ 633 h 762"/>
                <a:gd name="T2" fmla="*/ 486 w 486"/>
                <a:gd name="T3" fmla="*/ 762 h 762"/>
                <a:gd name="T4" fmla="*/ 9 w 486"/>
                <a:gd name="T5" fmla="*/ 129 h 762"/>
                <a:gd name="T6" fmla="*/ 0 w 486"/>
                <a:gd name="T7" fmla="*/ 0 h 762"/>
                <a:gd name="T8" fmla="*/ 480 w 486"/>
                <a:gd name="T9" fmla="*/ 633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000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  <p:sp>
          <p:nvSpPr>
            <p:cNvPr id="54287" name="Freeform 15"/>
            <p:cNvSpPr>
              <a:spLocks/>
            </p:cNvSpPr>
            <p:nvPr/>
          </p:nvSpPr>
          <p:spPr bwMode="gray">
            <a:xfrm rot="-886887">
              <a:off x="3614" y="2125"/>
              <a:ext cx="995" cy="617"/>
            </a:xfrm>
            <a:custGeom>
              <a:avLst/>
              <a:gdLst>
                <a:gd name="T0" fmla="*/ 0 w 556"/>
                <a:gd name="T1" fmla="*/ 342 h 486"/>
                <a:gd name="T2" fmla="*/ 552 w 556"/>
                <a:gd name="T3" fmla="*/ 0 h 486"/>
                <a:gd name="T4" fmla="*/ 556 w 556"/>
                <a:gd name="T5" fmla="*/ 138 h 486"/>
                <a:gd name="T6" fmla="*/ 346 w 556"/>
                <a:gd name="T7" fmla="*/ 338 h 486"/>
                <a:gd name="T8" fmla="*/ 6 w 556"/>
                <a:gd name="T9" fmla="*/ 486 h 486"/>
                <a:gd name="T10" fmla="*/ 0 w 556"/>
                <a:gd name="T11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</p:grpSp>
      <p:sp>
        <p:nvSpPr>
          <p:cNvPr id="54292" name="Freeform 20"/>
          <p:cNvSpPr>
            <a:spLocks/>
          </p:cNvSpPr>
          <p:nvPr/>
        </p:nvSpPr>
        <p:spPr bwMode="gray">
          <a:xfrm rot="-998297">
            <a:off x="6248400" y="3276600"/>
            <a:ext cx="1555750" cy="1092200"/>
          </a:xfrm>
          <a:custGeom>
            <a:avLst/>
            <a:gdLst>
              <a:gd name="T0" fmla="*/ 0 w 556"/>
              <a:gd name="T1" fmla="*/ 342 h 486"/>
              <a:gd name="T2" fmla="*/ 552 w 556"/>
              <a:gd name="T3" fmla="*/ 0 h 486"/>
              <a:gd name="T4" fmla="*/ 556 w 556"/>
              <a:gd name="T5" fmla="*/ 138 h 486"/>
              <a:gd name="T6" fmla="*/ 346 w 556"/>
              <a:gd name="T7" fmla="*/ 338 h 486"/>
              <a:gd name="T8" fmla="*/ 6 w 556"/>
              <a:gd name="T9" fmla="*/ 486 h 486"/>
              <a:gd name="T10" fmla="*/ 0 w 556"/>
              <a:gd name="T11" fmla="*/ 34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486">
                <a:moveTo>
                  <a:pt x="0" y="342"/>
                </a:moveTo>
                <a:lnTo>
                  <a:pt x="552" y="0"/>
                </a:lnTo>
                <a:lnTo>
                  <a:pt x="556" y="138"/>
                </a:lnTo>
                <a:cubicBezTo>
                  <a:pt x="522" y="194"/>
                  <a:pt x="438" y="280"/>
                  <a:pt x="346" y="338"/>
                </a:cubicBezTo>
                <a:cubicBezTo>
                  <a:pt x="254" y="396"/>
                  <a:pt x="64" y="485"/>
                  <a:pt x="6" y="486"/>
                </a:cubicBezTo>
                <a:cubicBezTo>
                  <a:pt x="8" y="434"/>
                  <a:pt x="1" y="372"/>
                  <a:pt x="0" y="34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54293" name="Arc 21"/>
          <p:cNvSpPr>
            <a:spLocks/>
          </p:cNvSpPr>
          <p:nvPr/>
        </p:nvSpPr>
        <p:spPr bwMode="gray">
          <a:xfrm rot="-1060795">
            <a:off x="4800600" y="2895600"/>
            <a:ext cx="2905125" cy="1397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866 w 19866"/>
              <a:gd name="T1" fmla="*/ 8479 h 19523"/>
              <a:gd name="T2" fmla="*/ 9242 w 19866"/>
              <a:gd name="T3" fmla="*/ 19523 h 19523"/>
              <a:gd name="T4" fmla="*/ 0 w 19866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66" h="19523" fill="none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</a:path>
              <a:path w="19866" h="19523" stroke="0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th-TH"/>
          </a:p>
        </p:txBody>
      </p:sp>
      <p:sp>
        <p:nvSpPr>
          <p:cNvPr id="54294" name="Freeform 22"/>
          <p:cNvSpPr>
            <a:spLocks/>
          </p:cNvSpPr>
          <p:nvPr/>
        </p:nvSpPr>
        <p:spPr bwMode="gray">
          <a:xfrm rot="-998297">
            <a:off x="4933950" y="3190771"/>
            <a:ext cx="1358900" cy="1593850"/>
          </a:xfrm>
          <a:custGeom>
            <a:avLst/>
            <a:gdLst>
              <a:gd name="T0" fmla="*/ 480 w 486"/>
              <a:gd name="T1" fmla="*/ 633 h 762"/>
              <a:gd name="T2" fmla="*/ 486 w 486"/>
              <a:gd name="T3" fmla="*/ 762 h 762"/>
              <a:gd name="T4" fmla="*/ 9 w 486"/>
              <a:gd name="T5" fmla="*/ 129 h 762"/>
              <a:gd name="T6" fmla="*/ 0 w 486"/>
              <a:gd name="T7" fmla="*/ 0 h 762"/>
              <a:gd name="T8" fmla="*/ 480 w 486"/>
              <a:gd name="T9" fmla="*/ 63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762">
                <a:moveTo>
                  <a:pt x="480" y="633"/>
                </a:moveTo>
                <a:lnTo>
                  <a:pt x="486" y="762"/>
                </a:lnTo>
                <a:lnTo>
                  <a:pt x="9" y="129"/>
                </a:lnTo>
                <a:lnTo>
                  <a:pt x="0" y="0"/>
                </a:lnTo>
                <a:lnTo>
                  <a:pt x="480" y="6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gray">
          <a:xfrm rot="-998297">
            <a:off x="3154363" y="2630488"/>
            <a:ext cx="2695575" cy="1339850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2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dirty="0" smtClean="0"/>
              <a:t>เกณฑ์ด้านคุณภาพ</a:t>
            </a:r>
            <a:endParaRPr lang="th-TH" dirty="0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white">
          <a:xfrm rot="-998297">
            <a:off x="3233807" y="2840521"/>
            <a:ext cx="2587625" cy="10906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เกณฑ์ด้านคุณภาพ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0" name="AutoShape 38"/>
          <p:cNvSpPr>
            <a:spLocks noChangeArrowheads="1"/>
          </p:cNvSpPr>
          <p:nvPr/>
        </p:nvSpPr>
        <p:spPr bwMode="white">
          <a:xfrm>
            <a:off x="1982396" y="2438451"/>
            <a:ext cx="1689901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จำนวน  บุคลากร</a:t>
            </a:r>
            <a:endParaRPr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4311" name="AutoShape 39"/>
          <p:cNvSpPr>
            <a:spLocks noChangeArrowheads="1"/>
          </p:cNvSpPr>
          <p:nvPr/>
        </p:nvSpPr>
        <p:spPr bwMode="white">
          <a:xfrm rot="21348780">
            <a:off x="3251252" y="1744431"/>
            <a:ext cx="3237123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</a:rPr>
              <a:t>ประเภท</a:t>
            </a:r>
            <a:r>
              <a:rPr lang="th-TH" sz="2000" b="1" dirty="0" smtClean="0">
                <a:solidFill>
                  <a:schemeClr val="bg1"/>
                </a:solidFill>
              </a:rPr>
              <a:t>ที่ปรึกษา</a:t>
            </a:r>
            <a:r>
              <a:rPr lang="th-TH" sz="2000" b="1" dirty="0">
                <a:solidFill>
                  <a:schemeClr val="bg1"/>
                </a:solidFill>
              </a:rPr>
              <a:t>ที่รัฐต้องการ</a:t>
            </a:r>
            <a:br>
              <a:rPr lang="th-TH" sz="2000" b="1" dirty="0">
                <a:solidFill>
                  <a:schemeClr val="bg1"/>
                </a:solidFill>
              </a:rPr>
            </a:br>
            <a:r>
              <a:rPr lang="th-TH" sz="2000" b="1" dirty="0">
                <a:solidFill>
                  <a:schemeClr val="bg1"/>
                </a:solidFill>
              </a:rPr>
              <a:t>ส่งเสริมสนับสนุน</a:t>
            </a:r>
          </a:p>
        </p:txBody>
      </p:sp>
      <p:sp>
        <p:nvSpPr>
          <p:cNvPr id="54312" name="AutoShape 40"/>
          <p:cNvSpPr>
            <a:spLocks noChangeArrowheads="1"/>
          </p:cNvSpPr>
          <p:nvPr/>
        </p:nvSpPr>
        <p:spPr bwMode="white">
          <a:xfrm>
            <a:off x="5715000" y="2018438"/>
            <a:ext cx="1568942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ข้อเสนอทางการเงิน</a:t>
            </a:r>
          </a:p>
        </p:txBody>
      </p:sp>
      <p:sp>
        <p:nvSpPr>
          <p:cNvPr id="54313" name="AutoShape 41"/>
          <p:cNvSpPr>
            <a:spLocks noChangeArrowheads="1"/>
          </p:cNvSpPr>
          <p:nvPr/>
        </p:nvSpPr>
        <p:spPr bwMode="white">
          <a:xfrm>
            <a:off x="5378603" y="3179872"/>
            <a:ext cx="1880779" cy="101489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334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หลักเกณฑ์               การ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4" name="AutoShape 42"/>
          <p:cNvSpPr>
            <a:spLocks noChangeArrowheads="1"/>
          </p:cNvSpPr>
          <p:nvPr/>
        </p:nvSpPr>
        <p:spPr bwMode="white">
          <a:xfrm>
            <a:off x="1624126" y="3675293"/>
            <a:ext cx="210961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วิธีการบริหาร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และวิธีปฏิบัติงาน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5" name="AutoShape 43"/>
          <p:cNvSpPr>
            <a:spLocks noChangeArrowheads="1"/>
          </p:cNvSpPr>
          <p:nvPr/>
        </p:nvSpPr>
        <p:spPr bwMode="white">
          <a:xfrm>
            <a:off x="3572387" y="3837673"/>
            <a:ext cx="176279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u="sng" dirty="0" smtClean="0">
                <a:latin typeface="EucrosiaUPC" pitchFamily="18" charset="-34"/>
                <a:cs typeface="EucrosiaUPC" pitchFamily="18" charset="-34"/>
              </a:rPr>
              <a:t>ผลงานและ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ประสบการณ์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04664"/>
            <a:ext cx="6048672" cy="1224136"/>
          </a:xfrm>
        </p:spPr>
        <p:txBody>
          <a:bodyPr>
            <a:normAutofit fontScale="90000"/>
          </a:bodyPr>
          <a:lstStyle/>
          <a:p>
            <a:r>
              <a:rPr lang="th-TH" altLang="ko-KR" sz="4400" b="1" dirty="0" smtClean="0">
                <a:solidFill>
                  <a:srgbClr val="0000FF"/>
                </a:solidFill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   </a:t>
            </a: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เกณฑ์การพิจารณาข้อเสนอ</a:t>
            </a:r>
            <a:b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99592" y="1556792"/>
            <a:ext cx="2232248" cy="1296144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ความคุ่มค่า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80112" y="4797152"/>
            <a:ext cx="2520280" cy="1440160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วัตถุประสงค์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32" name="คำบรรยายภาพแบบวงรี 3"/>
          <p:cNvSpPr/>
          <p:nvPr/>
        </p:nvSpPr>
        <p:spPr>
          <a:xfrm>
            <a:off x="6876256" y="476672"/>
            <a:ext cx="1512168" cy="1440160"/>
          </a:xfrm>
          <a:prstGeom prst="wedgeEllipseCallout">
            <a:avLst>
              <a:gd name="adj1" fmla="val -73962"/>
              <a:gd name="adj2" fmla="val -1696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มาตรา75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71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428992" y="1613133"/>
            <a:ext cx="2235224" cy="73574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43" name="AutoShape 43"/>
          <p:cNvSpPr>
            <a:spLocks noChangeArrowheads="1"/>
          </p:cNvSpPr>
          <p:nvPr/>
        </p:nvSpPr>
        <p:spPr bwMode="auto">
          <a:xfrm>
            <a:off x="755576" y="1613133"/>
            <a:ext cx="2133600" cy="73574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18" name="AutoShape 18"/>
          <p:cNvSpPr>
            <a:spLocks noChangeArrowheads="1"/>
          </p:cNvSpPr>
          <p:nvPr/>
        </p:nvSpPr>
        <p:spPr bwMode="auto">
          <a:xfrm>
            <a:off x="6012160" y="2492896"/>
            <a:ext cx="2664000" cy="3600986"/>
          </a:xfrm>
          <a:prstGeom prst="chevron">
            <a:avLst>
              <a:gd name="adj" fmla="val 17409"/>
            </a:avLst>
          </a:prstGeom>
          <a:solidFill>
            <a:srgbClr val="FF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  </a:t>
            </a:r>
          </a:p>
          <a:p>
            <a:pPr algn="ctr" eaLnBrk="1" hangingPunct="1">
              <a:defRPr/>
            </a:pP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กรณีเป็นงานที่มี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ความซับซ้อนมาก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ให้คัดเลือก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ผู้ยื่นข้อเสนอที่ผ่านเกณฑ์ด้านคุณภาพ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และได้คะแนน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ด้านคุณภาพมากที่สุด</a:t>
            </a:r>
          </a:p>
          <a:p>
            <a:pPr algn="ctr" eaLnBrk="1" hangingPunct="1">
              <a:defRPr/>
            </a:pPr>
            <a:endParaRPr lang="th-TH" sz="2400" b="1" dirty="0" smtClean="0">
              <a:solidFill>
                <a:schemeClr val="tx2">
                  <a:lumMod val="75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19" name="AutoShape 19"/>
          <p:cNvSpPr>
            <a:spLocks noChangeArrowheads="1"/>
          </p:cNvSpPr>
          <p:nvPr/>
        </p:nvSpPr>
        <p:spPr bwMode="auto">
          <a:xfrm>
            <a:off x="467544" y="2492896"/>
            <a:ext cx="3096000" cy="3600986"/>
          </a:xfrm>
          <a:prstGeom prst="chevron">
            <a:avLst>
              <a:gd name="adj" fmla="val 19371"/>
            </a:avLst>
          </a:prstGeom>
          <a:solidFill>
            <a:srgbClr val="CCFFF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กรณีเป็นงานประจำ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หรืองานที่มีมาตรฐาน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เชิงคุณภาพ  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ตามหลักวิชาชีพ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หรืองานที่ไม่ซับซ้อน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ให้คัดเลือกผู้ยื่นข้อเสนอ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ที่ผ่านเกณฑ์ด้านคุณภาพซึ่งเสนอราคาต่ำสุด</a:t>
            </a: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8" name="AutoShape 48"/>
          <p:cNvSpPr>
            <a:spLocks noChangeArrowheads="1"/>
          </p:cNvSpPr>
          <p:nvPr/>
        </p:nvSpPr>
        <p:spPr bwMode="auto">
          <a:xfrm>
            <a:off x="3275856" y="2492310"/>
            <a:ext cx="2880000" cy="3600986"/>
          </a:xfrm>
          <a:prstGeom prst="chevron">
            <a:avLst>
              <a:gd name="adj" fmla="val 19371"/>
            </a:avLst>
          </a:prstGeom>
          <a:solidFill>
            <a:srgbClr val="CC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solidFill>
                <a:schemeClr val="bg2">
                  <a:lumMod val="10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กรณีเป็นงาน</a:t>
            </a:r>
            <a:b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ตามมาตรฐานของหน่วยงานของรัฐ 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 มากที่สุด</a:t>
            </a:r>
            <a:endParaRPr lang="th-TH" sz="2000" b="1" dirty="0">
              <a:solidFill>
                <a:schemeClr val="bg2">
                  <a:lumMod val="10000"/>
                </a:schemeClr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87152"/>
            <a:ext cx="8352928" cy="609600"/>
          </a:xfrm>
        </p:spPr>
        <p:txBody>
          <a:bodyPr>
            <a:normAutofit fontScale="90000"/>
          </a:bodyPr>
          <a:lstStyle/>
          <a:p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การพิจารณาคัดเลือกข้อเสนอ</a:t>
            </a:r>
            <a:b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916692" y="214290"/>
            <a:ext cx="1512168" cy="1440160"/>
          </a:xfrm>
          <a:prstGeom prst="wedgeEllipseCallout">
            <a:avLst>
              <a:gd name="adj1" fmla="val 64820"/>
              <a:gd name="adj2" fmla="val -1250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มาตรา76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4" name="AutoShape 44"/>
          <p:cNvSpPr>
            <a:spLocks noChangeArrowheads="1"/>
          </p:cNvSpPr>
          <p:nvPr/>
        </p:nvSpPr>
        <p:spPr bwMode="auto">
          <a:xfrm>
            <a:off x="5886400" y="1613133"/>
            <a:ext cx="2286000" cy="7357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6876256" y="357166"/>
            <a:ext cx="1553396" cy="1571636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126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9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การตั้งคณะกรรมการ</a:t>
            </a:r>
            <a:endParaRPr lang="th-TH" sz="54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124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789040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flipV="1">
            <a:off x="539552" y="3725416"/>
            <a:ext cx="8361312" cy="3516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8248650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ดำเนินการจ้างที่ปรึกษา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ให้ผู้มีอำนาจแต่งตั้งคณะกรรมการดำเนินงานจ้างที่ปรึกษา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h-TH" altLang="th-TH" sz="20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8" name="Picture 7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คำบรรยายภาพแบบวงรี 3"/>
          <p:cNvSpPr/>
          <p:nvPr/>
        </p:nvSpPr>
        <p:spPr>
          <a:xfrm>
            <a:off x="6876256" y="260648"/>
            <a:ext cx="1512168" cy="1440160"/>
          </a:xfrm>
          <a:prstGeom prst="wedgeEllipseCallout">
            <a:avLst>
              <a:gd name="adj1" fmla="val -67034"/>
              <a:gd name="adj2" fmla="val -116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มาตรา74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539552" y="2060848"/>
            <a:ext cx="7561566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(1) คณะกรรมการดำเนินการจ้างที่ปรึกษาโดยวิธีประกาศเชิญชวนทั่วไป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(2) คณะกรรมการดำเนินการจ้างที่ปรึกษาโดยวิธีคัดเลือก 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(3) คณะกรรมการดำเนินการจ้างที่ปรึกษา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      โดยวิธีเฉพาะเจาะจง</a:t>
            </a:r>
          </a:p>
          <a:p>
            <a:pPr marL="442913" indent="-442913"/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(4)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คณะกรรมการตรวจรับพัสดุในงานจ้างที่ปรึกษา </a:t>
            </a:r>
            <a:endParaRPr lang="th-TH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187624" y="188640"/>
            <a:ext cx="7884368" cy="576064"/>
          </a:xfrm>
          <a:prstGeom prst="flowChartProcess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การแต่งตั้งคณะกรรมการดำเนินการจ้างที่ปรึกษา 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691680" y="857570"/>
            <a:ext cx="7272808" cy="141930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ในการซื้อหรือจ้างแต่ละครั้ง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แต่งตั้ง คณะกรรมการดำเนินการจ้างที่ปรึกษา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619672" y="4365104"/>
            <a:ext cx="7344816" cy="1903863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ให้คณะกรรมการซื้อหรือจ้างแต่ละคณะ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รายงานผลการพิจารณาต่อหัวหน้าหน่วยงานของรัฐ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179512" y="4365104"/>
            <a:ext cx="1728192" cy="194421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36912"/>
            <a:ext cx="2329952" cy="1717178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126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251520" y="332656"/>
            <a:ext cx="1440160" cy="1368152"/>
          </a:xfrm>
          <a:prstGeom prst="wedgeEllipseCallout">
            <a:avLst>
              <a:gd name="adj1" fmla="val 66636"/>
              <a:gd name="adj2" fmla="val -2786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241376"/>
            <a:ext cx="3024336" cy="172819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คณะกรรมการตาม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endParaRPr lang="en-US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ละคณะประกอบด้วย </a:t>
            </a:r>
            <a:endParaRPr lang="th-TH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ประธานกรรมการ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r>
              <a:rPr lang="th-TH" sz="26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และกรรมการอย่าง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 คน </a:t>
            </a:r>
            <a:endParaRPr lang="th-TH" sz="2600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419872" y="980728"/>
            <a:ext cx="5724128" cy="2160240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</a:t>
            </a:r>
            <a:r>
              <a:rPr lang="th-TH" sz="2400" b="1" dirty="0" smtClean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ข้าราชการ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682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 </a:t>
            </a:r>
            <a:r>
              <a:rPr lang="th-TH" sz="2400" b="1" dirty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rgbClr val="80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พนักงานของหน่วยงานของรัฐที่เรียกชื่ออย่างอื่น </a:t>
            </a:r>
            <a:endParaRPr lang="th-TH" sz="2400" b="1" dirty="0" smtClean="0">
              <a:solidFill>
                <a:srgbClr val="80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sz="24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251520" y="188640"/>
            <a:ext cx="3096344" cy="936104"/>
          </a:xfrm>
          <a:prstGeom prst="triangle">
            <a:avLst>
              <a:gd name="adj" fmla="val 496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10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9512" y="3140968"/>
            <a:ext cx="3168352" cy="15121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จำเป็นหรือ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ประโยชน์ของหน่วยงานของรัฐ</a:t>
            </a:r>
            <a:r>
              <a:rPr lang="th-TH" sz="2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จะแต่งตั้งบุคคลอื่นร่วมเป็นกรรมการ ด้วยก็</a:t>
            </a:r>
            <a:r>
              <a:rPr lang="th-TH" sz="2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4572000" y="3212976"/>
            <a:ext cx="4499992" cy="1440160"/>
          </a:xfrm>
          <a:prstGeom prst="homePlate">
            <a:avLst/>
          </a:prstGeo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กรรมการที่เป็นบุคคล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มากกว่าจำนวน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ตามวรรคหนึ่ง</a:t>
            </a:r>
            <a:endParaRPr lang="th-TH" sz="2400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644008" y="4797152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ควร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แต่งตั้งผู้ชำนาญการหรือผู้ทรงคุณวุฒิเกี่ยวกับ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งานจ้างนั้นๆ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4797152"/>
            <a:ext cx="316835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คุณสมบัติของคณะกรรมการ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ที่จะแต่งตั้ง ทุกคณะ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47864" y="3284984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347864" y="4797152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733256"/>
            <a:ext cx="8784976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308304" y="620688"/>
            <a:ext cx="1440160" cy="1368152"/>
          </a:xfrm>
          <a:prstGeom prst="wedgeEllipseCallout">
            <a:avLst>
              <a:gd name="adj1" fmla="val -60627"/>
              <a:gd name="adj2" fmla="val -1597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6876256" y="404664"/>
            <a:ext cx="1368152" cy="1296144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93096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77272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41050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260648"/>
            <a:ext cx="496855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115616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/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การจัดซื้อจัดจ้างประจำปี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1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้อมู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1970" flipH="1">
            <a:off x="6132860" y="3659096"/>
            <a:ext cx="2570541" cy="16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44408" y="6237312"/>
            <a:ext cx="432048" cy="484163"/>
          </a:xfrm>
        </p:spPr>
        <p:txBody>
          <a:bodyPr/>
          <a:lstStyle/>
          <a:p>
            <a:pPr>
              <a:defRPr/>
            </a:pPr>
            <a:fld id="{34437B98-2FD0-48E1-88EA-DCA0825C3A59}" type="slidenum">
              <a:rPr lang="en-US" sz="3200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130</a:t>
            </a:fld>
            <a:endParaRPr lang="th-TH" sz="320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2" name="กลุ่ม 21"/>
          <p:cNvGrpSpPr/>
          <p:nvPr/>
        </p:nvGrpSpPr>
        <p:grpSpPr>
          <a:xfrm>
            <a:off x="179512" y="670044"/>
            <a:ext cx="8784976" cy="5639276"/>
            <a:chOff x="179512" y="670044"/>
            <a:chExt cx="8784976" cy="5639276"/>
          </a:xfrm>
        </p:grpSpPr>
        <p:sp>
          <p:nvSpPr>
            <p:cNvPr id="6" name="Rectangle 5"/>
            <p:cNvSpPr/>
            <p:nvPr/>
          </p:nvSpPr>
          <p:spPr>
            <a:xfrm>
              <a:off x="201414" y="670044"/>
              <a:ext cx="7250906" cy="3046988"/>
            </a:xfrm>
            <a:prstGeom prst="rect">
              <a:avLst/>
            </a:prstGeom>
            <a:ln w="12700">
              <a:solidFill>
                <a:srgbClr val="00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Font typeface="Courier New" pitchFamily="49" charset="0"/>
                <a:buChar char="o"/>
                <a:defRPr/>
              </a:pP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การจัดทำประกาศเชิญชวน หรือหนังสือเชิญชวนที่ปรึกษา </a:t>
              </a:r>
            </a:p>
            <a:p>
              <a:pPr>
                <a:defRPr/>
              </a:pP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ให้เข้าร่วมการยื่นข้อเสนอ และการประกาศผลผู้ชนะ หรือ </a:t>
              </a:r>
            </a:p>
            <a:p>
              <a:pPr>
                <a:defRPr/>
              </a:pP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ผู้ได้รับการคัดเลือก</a:t>
              </a:r>
            </a:p>
            <a:p>
              <a:pPr>
                <a:buFont typeface="Courier New" pitchFamily="49" charset="0"/>
                <a:buChar char="o"/>
                <a:defRPr/>
              </a:pP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ให้นำมาตรา </a:t>
              </a:r>
              <a:r>
                <a:rPr lang="en-US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62 </a:t>
              </a: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 และมาตรา </a:t>
              </a:r>
              <a:r>
                <a:rPr lang="en-US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66 </a:t>
              </a:r>
              <a:r>
                <a:rPr lang="th-TH" sz="3200" b="1" dirty="0" smtClean="0">
                  <a:solidFill>
                    <a:srgbClr val="0066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มาใช้โดยอนุโลม</a:t>
              </a:r>
              <a:r>
                <a:rPr lang="th-TH" sz="3200" b="1" dirty="0" smtClean="0">
                  <a:solidFill>
                    <a:srgbClr val="006600"/>
                  </a:solidFill>
                  <a:latin typeface="EucrosiaUPC" pitchFamily="18" charset="-34"/>
                  <a:cs typeface="EucrosiaUPC" pitchFamily="18" charset="-34"/>
                </a:rPr>
                <a:t> </a:t>
              </a:r>
            </a:p>
            <a:p>
              <a:pPr>
                <a:defRPr/>
              </a:pPr>
              <a:r>
                <a:rPr lang="th-TH" sz="3200" b="1" dirty="0" smtClean="0">
                  <a:solidFill>
                    <a:srgbClr val="006600"/>
                  </a:solidFill>
                  <a:latin typeface="EucrosiaUPC" pitchFamily="18" charset="-34"/>
                  <a:cs typeface="EucrosiaUPC" pitchFamily="18" charset="-34"/>
                </a:rPr>
                <a:t>(ได้แก่ การลงเว็บไซต์หน่วยงานของรัฐ และของกรมบัญชีกลาง และปิดประกาศที่สำนักงาน )</a:t>
              </a:r>
              <a:endPara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85918" y="3802718"/>
              <a:ext cx="7143800" cy="250660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Courier New" pitchFamily="49" charset="0"/>
                <a:buChar char="o"/>
                <a:defRPr/>
              </a:pPr>
              <a:r>
                <a:rPr 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รายละเอียด และขั้นตอนงานจ้างที่ปรึกษา ที่ไม่ได้ประกาศไว้ในหมวดนี้</a:t>
              </a:r>
            </a:p>
            <a:p>
              <a:pPr>
                <a:buFont typeface="Courier New" pitchFamily="49" charset="0"/>
                <a:buChar char="o"/>
                <a:defRPr/>
              </a:pPr>
              <a:r>
                <a:rPr 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ให้เป็นไปตามที่รัฐมนตรีกำหนด</a:t>
              </a:r>
              <a:endPara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7559098" y="692696"/>
              <a:ext cx="1404789" cy="188772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มาตรา </a:t>
              </a:r>
              <a:r>
                <a:rPr lang="en-US" sz="32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77</a:t>
              </a:r>
              <a:endPara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214282" y="3789040"/>
              <a:ext cx="1477368" cy="1728191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CCFF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latin typeface="EucrosiaUPC" pitchFamily="18" charset="-34"/>
                  <a:cs typeface="EucrosiaUPC" pitchFamily="18" charset="-34"/>
                </a:rPr>
                <a:t>มาตรา</a:t>
              </a:r>
              <a:endParaRPr lang="en-US" sz="3200" b="1" dirty="0" smtClean="0">
                <a:latin typeface="EucrosiaUPC" pitchFamily="18" charset="-34"/>
                <a:cs typeface="EucrosiaUPC" pitchFamily="18" charset="-34"/>
              </a:endParaRPr>
            </a:p>
            <a:p>
              <a:pPr algn="ctr"/>
              <a:r>
                <a:rPr lang="en-US" sz="3200" b="1" dirty="0" smtClean="0">
                  <a:latin typeface="EucrosiaUPC" pitchFamily="18" charset="-34"/>
                  <a:cs typeface="EucrosiaUPC" pitchFamily="18" charset="-34"/>
                </a:rPr>
                <a:t>78</a:t>
              </a:r>
              <a:endParaRPr lang="th-TH" sz="3200" dirty="0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524328" y="2636912"/>
              <a:ext cx="1440160" cy="2880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24328" y="2996952"/>
              <a:ext cx="1440160" cy="7200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9512" y="5589240"/>
              <a:ext cx="1512168" cy="2880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9512" y="5949280"/>
              <a:ext cx="1512168" cy="360040"/>
            </a:xfrm>
            <a:prstGeom prst="rect">
              <a:avLst/>
            </a:prstGeom>
            <a:solidFill>
              <a:srgbClr val="0070C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/>
            </a:p>
          </p:txBody>
        </p:sp>
      </p:grpSp>
      <p:grpSp>
        <p:nvGrpSpPr>
          <p:cNvPr id="1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467544" y="3717032"/>
            <a:ext cx="7776864" cy="2952328"/>
            <a:chOff x="251520" y="1340768"/>
            <a:chExt cx="6480720" cy="3024336"/>
          </a:xfrm>
        </p:grpSpPr>
        <p:pic>
          <p:nvPicPr>
            <p:cNvPr id="4" name="Picture 3" descr="ที่ปรึกษา 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40" y="1340768"/>
              <a:ext cx="6477000" cy="2981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51520" y="1340768"/>
              <a:ext cx="648072" cy="3024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15616" y="1484784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Government</a:t>
              </a:r>
              <a:endParaRPr lang="th-TH" b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คำบรรยายภาพแบบวงรี 3"/>
          <p:cNvSpPr/>
          <p:nvPr/>
        </p:nvSpPr>
        <p:spPr>
          <a:xfrm>
            <a:off x="7164288" y="1700808"/>
            <a:ext cx="1440160" cy="1368152"/>
          </a:xfrm>
          <a:prstGeom prst="wedgeEllipseCallout">
            <a:avLst>
              <a:gd name="adj1" fmla="val -54624"/>
              <a:gd name="adj2" fmla="val -5516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9089" y="980728"/>
            <a:ext cx="6615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วิธีการจ้างที่ปรึกษา กระทำได้ 3 วิธี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20280" y="184482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วิธีประกาศเชิญชวนทั่วไป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วิธีคัดเลือก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วิธีเฉพาะเจาะจง</a:t>
            </a:r>
            <a:endParaRPr lang="th-TH" sz="4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1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95536" y="1340768"/>
            <a:ext cx="8424936" cy="34563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ทั่วไป</a:t>
            </a:r>
          </a:p>
          <a:p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พร้อมประกาศเชิญชวน ตามแบบ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การทำเอกสาร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จ้างที่ปรึกษาและประกาศ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เผยแพร่ ถ้าจำเป็นต้อง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มีข้อความ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หรือรายการ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แตกต่างไปจากแบบที่คณะกรรมการนโยบาย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 หากไม่ทำให้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หน่วยงานของรัฐเสียเปรียบก็ให้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กระทำได้ เว้นแต่หัวหน้าหน่วยงานของรัฐ เห็นว่า จะ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ปัญหาในทางเสียเปรียบ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หรือไม่รัดกุมพอ ก็ให้ส่งร่างเอกสารจ้างที่ปรึกษาและ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ประกาศเชิญชวนดังกล่าว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ไป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ให้สำนักงานอัยการ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สูงสุดตรวจพิจารณาก่อน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332656"/>
            <a:ext cx="8640960" cy="864096"/>
          </a:xfrm>
          <a:prstGeom prst="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วิธีป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ระกาศเชิญชวนทั่วไป</a:t>
            </a: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4725144"/>
            <a:ext cx="8424936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การกำหนดวัน เวลาการยื่นข้อเสนอในเอกสารจ้างที่ปรึกษาและประกาศเชิญชวนตามวรรคหนึ่ง ให้กำหนดเป็นวันถัดจากวันสุดท้ายของระยะเวลาการเผยแพร่ประกาศและเอกสารจ้างที่ปรึกษาโดยกำหนดเป็นวัน เวลา ทำการ เพียงวันเดียว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596336" y="620688"/>
            <a:ext cx="1440160" cy="1368152"/>
          </a:xfrm>
          <a:prstGeom prst="wedgeEllipseCallout">
            <a:avLst>
              <a:gd name="adj1" fmla="val -63221"/>
              <a:gd name="adj2" fmla="val 1793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5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85984" y="857232"/>
            <a:ext cx="6429420" cy="10001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หัวหน้าหน่วยงานของรัฐให้ความเห็นชอบรายงานขอจ้างที่ปรึกษา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แล้ว </a:t>
            </a:r>
            <a:r>
              <a:rPr lang="th-TH" sz="24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ให้หัวหน้าเจ้าหน้าที่เผยแพร่</a:t>
            </a:r>
            <a:r>
              <a:rPr lang="th-TH" sz="24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ประกาศและเอกสารฯ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928794" y="353176"/>
            <a:ext cx="7000924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การเผยแพร่ประกาศจ้างที่ปรึกษาวิธีประกาศเชิญชวนทั่วไป</a:t>
            </a:r>
            <a:endParaRPr lang="th-TH" b="1" dirty="0">
              <a:solidFill>
                <a:srgbClr val="0033CC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00034" y="5157192"/>
            <a:ext cx="6072230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กรมบัญชีกลางจัดส่งประกาศและเอกสารจ้างที่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</a:p>
          <a:p>
            <a:pPr algn="ctr"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 </a:t>
            </a:r>
            <a:r>
              <a:rPr lang="th-TH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ผ่าน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ทางระบบอิเล็กทรอนิกส์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8596" y="3357562"/>
            <a:ext cx="8429684" cy="1583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เอกสารวิธี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ทั่วไป รวมทั้ง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เอกสารที่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เกี่ยวข้องให้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กระทำไปพร้อมกันกับการเผยแพร่ประกาศ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และเอกสารจ้างที่ปรึกษาตามวรรค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เพื่อให้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ที่ปรึกษาที่ประสงค์จะเข้ายื่นข้อเสนอสามารถขอรับเอกสารจ้างที่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ปรึกษา</a:t>
            </a:r>
            <a:r>
              <a:rPr lang="th-TH" sz="24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ตั้งแต่วันเริ่มต้นประกาศจนถึงวันสุดท้ายของการเผยแพร่ประกาศและเอกสารจ้างที่ปรึกษา 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428596" y="274898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9072" y="1785926"/>
            <a:ext cx="8367770" cy="15633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ในระบบเครือข่ายสารสนเทศของ กรมบัญชีกลางและของหน่วยงานของรัฐ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sz="2400" b="1" u="sng" dirty="0" smtClean="0">
                <a:latin typeface="EucrosiaUPC" pitchFamily="18" charset="-34"/>
                <a:cs typeface="EucrosiaUPC" pitchFamily="18" charset="-34"/>
              </a:rPr>
              <a:t>เป็นเวลาติดต่อกันไม่น้อยกว่า ๕ วันทำการ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โดยคำนึงถึงระยะเวลาในการให้ที่ปรึกษาเตรียมการจัดทำเอกสารเพื่อยื่นข้อเสนอด้วย</a:t>
            </a: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7132938" y="4869160"/>
            <a:ext cx="1368152" cy="1296144"/>
          </a:xfrm>
          <a:prstGeom prst="wedgeEllipseCallout">
            <a:avLst>
              <a:gd name="adj1" fmla="val -83968"/>
              <a:gd name="adj2" fmla="val 1683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111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4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134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37" y="783986"/>
            <a:ext cx="5400600" cy="54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056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135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2" y="1196752"/>
            <a:ext cx="799983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31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136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4236" y="1340768"/>
            <a:ext cx="7835527" cy="4032448"/>
            <a:chOff x="654236" y="1340768"/>
            <a:chExt cx="7835527" cy="40324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36" y="1340768"/>
              <a:ext cx="7835527" cy="403244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4236" y="3429000"/>
              <a:ext cx="7835527" cy="10081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8050085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2071678"/>
            <a:ext cx="8136904" cy="40324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2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ยื่นซองข้อเสนอ</a:t>
            </a:r>
            <a:r>
              <a:rPr lang="th-TH" sz="24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ปรึกษาที่ประสงค์จะยื่น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จะต้อง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ผนึกซองจ่าหน้าถึง ประธานคณะกรรมการ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ทั่วไป ครั้งนั้น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และส่งถึงหน่วยงานของรัฐ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ยื่นโดยตรงต่อหน่วยงานของรัฐ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พร้อมรับรองเอกสารหลักฐานที่ยื่นว่าเอกสารดังกล่าวถูกต้องและเป็น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ความจริง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ทุกประการ </a:t>
            </a: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lvl="3" indent="-457200"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เจ้าหน้าที่ลงรับโดยไม่เปิด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 พร้อม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ระบุวันและเวลาที่รับซอง </a:t>
            </a:r>
            <a:endParaRPr lang="th-TH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ใน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กรณีที่ปรึกษาผู้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ยื่นข้อเสนอ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มายื่น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ซอง ให้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ออกใบรับให้แก่ที่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 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ให้ส่งมอบ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ซองข้อเสนอและเอกสารหลักฐานต่างๆ ให้แก่คณะกรรมการฯ 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เพื่อดำเนินการต่อไป</a:t>
            </a:r>
          </a:p>
          <a:p>
            <a:pPr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การยื่นซองผ่านระบบเครือข่ายสารสนเทศของกรมบัญชีกลาง ให้เป็นไปตามวิธีการที่กรมบัญชีกลางกำหนด</a:t>
            </a:r>
            <a:endParaRPr lang="th-TH" sz="24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85984" y="428604"/>
            <a:ext cx="6397446" cy="144016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ถึงกำหนดวันและเวลาการยื่นข้อเสนอในงานจ้างที่ปรึกษาโดยวิธี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ชวนทั่วไป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ห้ามมิให้ร่นหรือเลื่อน หรือเปลี่ยนแปลงกำหนดวันยื่นซอง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274898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358082" y="4000504"/>
            <a:ext cx="1368152" cy="1296144"/>
          </a:xfrm>
          <a:prstGeom prst="wedgeEllipseCallout">
            <a:avLst>
              <a:gd name="adj1" fmla="val -69629"/>
              <a:gd name="adj2" fmla="val -2447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6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1413974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852936"/>
            <a:ext cx="5715000" cy="381000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04664"/>
            <a:ext cx="8678198" cy="61206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arenBoth"/>
            </a:pP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AutoNum type="arabicParenBoth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ซองข้อเสนอ และตรวจสอบเอกสารหลักฐานต่างๆ ของที่ปรึกษ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า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ผู้ยื่นข้อเสนอทุกราย แล้วให้กรรมการทุกคนลงลายมือ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ชื่อกำกับ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ไว้ในเอกสารประกอบการยื่นข้อเสนอทุกแผ่น </a:t>
            </a:r>
            <a:endParaRPr lang="th-TH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AutoNum type="arabicParenBoth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และเอกสารหลักฐาน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ต่างๆ ของ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  ผู้ยื่นข้อเสนอ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แล้วคัดเลือกที่ปรึกษาผู้ยื่นข้อเสนอที่ไม่มีผลประโยชน์ร่วมกัน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ยื่นเอกสารครบถ้วน ถูกต้อง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มีคุณสมบัติ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ข้อเสนอเป็นไปตามเงื่อนไข   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ไว้ในเอกสาร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ปรึกษา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14546" y="620688"/>
            <a:ext cx="6286544" cy="159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เวลาในการเปิดซอง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คณะกรรมการดำเนินงานจ้าง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โดยวิธีประกาศเชิญชวนทั่วไป ดำเนินการดังนี้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560650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5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260648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สอบถามข้อเท็จจริงเพิ่มเติมจากที่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จะให้ที่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 เห็น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ว่าที่ปรึกษาราย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ในประกาศ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และเอกสารจ้างที่ปรึกษา 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คณะกรรมการตัดรายชื่อของที่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310643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กรณีที่ที่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ไว้ในประกาศและเอกสารจ้างที่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เกิดการได้เปรียบเสียเปรียบต่อที่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พิจารณาผ่อนปรนการตัดสิทธิ์ที่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5AEF19-E2D0-4313-8762-81A8A23F68B3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14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680590" y="1412776"/>
            <a:ext cx="6339682" cy="2952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ทำ </a:t>
            </a:r>
            <a:r>
              <a:rPr lang="th-TH" altLang="th-TH" sz="36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“แผนการจัดซื้อจัดจ้างประจำปี”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i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ประกาศในระบบ 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</a:t>
            </a:r>
            <a:r>
              <a:rPr lang="en-US" altLang="th-TH" sz="36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gp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altLang="th-TH" sz="36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ประกาศโดยเปิดเผย</a:t>
            </a:r>
            <a:endParaRPr lang="en-US" altLang="th-TH" sz="36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292100"/>
            <a:ext cx="8643938" cy="76944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157192"/>
            <a:ext cx="864393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วิธีการ รายละเอียด และการเปลี่ยนแปลงแผน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6040">
            <a:off x="6408762" y="2360465"/>
            <a:ext cx="2184633" cy="1242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789040"/>
            <a:ext cx="5473860" cy="1287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140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619672" y="911622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23528" y="908720"/>
            <a:ext cx="1368152" cy="1368152"/>
          </a:xfrm>
          <a:prstGeom prst="wedgeEllipseCallout">
            <a:avLst>
              <a:gd name="adj1" fmla="val 76759"/>
              <a:gd name="adj2" fmla="val -1771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06636"/>
            <a:ext cx="8280920" cy="3254612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ผลประโยชน์ร่วมกั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8208912" cy="4438088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141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547664" y="623590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23528" y="404664"/>
            <a:ext cx="1368152" cy="1368152"/>
          </a:xfrm>
          <a:prstGeom prst="wedgeEllipseCallout">
            <a:avLst>
              <a:gd name="adj1" fmla="val 67012"/>
              <a:gd name="adj2" fmla="val -18414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142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691680" y="860519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251520" y="980728"/>
            <a:ext cx="1368152" cy="1368152"/>
          </a:xfrm>
          <a:prstGeom prst="wedgeEllipseCallout">
            <a:avLst>
              <a:gd name="adj1" fmla="val 67708"/>
              <a:gd name="adj2" fmla="val -1562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30192"/>
            <a:ext cx="8496944" cy="2843024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143</a:t>
            </a:fld>
            <a:endParaRPr lang="th-TH"/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619672" y="911622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ระเบียบกระทรวงการคลังว่าด้วยการจัดซื้อจัดจ้าง</a:t>
            </a:r>
          </a:p>
          <a:p>
            <a:pPr marL="796925" indent="-796925" algn="ctr">
              <a:defRPr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และการบริหารพัสดุภาครัฐ พ.ศ. 2560</a:t>
            </a:r>
            <a:endParaRPr lang="th-TH" sz="32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395536" y="980728"/>
            <a:ext cx="1368152" cy="1368152"/>
          </a:xfrm>
          <a:prstGeom prst="wedgeEllipseCallout">
            <a:avLst>
              <a:gd name="adj1" fmla="val 74670"/>
              <a:gd name="adj2" fmla="val -16326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4</a:t>
            </a:r>
            <a:r>
              <a:rPr lang="th-TH" sz="40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0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รูปภาพ 14" descr="ผลประโยชน์ร่วมกัน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8640960" cy="3230189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1043608" y="2492896"/>
            <a:ext cx="331236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ctrTitle"/>
          </p:nvPr>
        </p:nvSpPr>
        <p:spPr bwMode="auto">
          <a:xfrm>
            <a:off x="2123729" y="685800"/>
            <a:ext cx="4753322" cy="914400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cap="none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ความสัมพันธ์ในเชิงทุน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subTitle" idx="1"/>
          </p:nvPr>
        </p:nvSpPr>
        <p:spPr>
          <a:xfrm>
            <a:off x="468313" y="1828800"/>
            <a:ext cx="4259262" cy="4695825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 หุ้นส่วนในห้างหุ้นส่วนสามัญ</a:t>
            </a:r>
          </a:p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หุ้นส่วนไม่</a:t>
            </a:r>
            <a:r>
              <a:rPr lang="th-TH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จำกัดความรับผิด </a:t>
            </a:r>
            <a:r>
              <a:rPr lang="th-TH" sz="4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4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 </a:t>
            </a:r>
            <a:r>
              <a:rPr lang="th-TH" sz="4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0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 ผู้ถือหุ้นรายใหญ่ใน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บมจ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.</a:t>
            </a:r>
            <a:b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(&gt;25% หรือ </a:t>
            </a:r>
            <a:r>
              <a:rPr lang="th-TH" sz="4000" b="1" dirty="0" err="1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กวพ</a:t>
            </a:r>
            <a:r>
              <a:rPr lang="th-TH" sz="4000" b="1" dirty="0" smtClean="0">
                <a:solidFill>
                  <a:srgbClr val="336600"/>
                </a:solidFill>
                <a:latin typeface="EucrosiaUPC" pitchFamily="18" charset="-34"/>
                <a:cs typeface="EucrosiaUPC" pitchFamily="18" charset="-34"/>
              </a:rPr>
              <a:t>. กำหนด)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9AD78-DED0-4967-A6BC-A0AC8DC225B8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144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5651500" y="1828799"/>
            <a:ext cx="30353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หุ้นส่วน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ในห้างหุ้นส่วนสามัญ / </a:t>
            </a:r>
            <a:r>
              <a:rPr lang="th-TH" sz="4000" b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 ผู้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ถือหุ้นรายใหญ่ใน </a:t>
            </a:r>
            <a:r>
              <a:rPr lang="th-TH" sz="4000" b="1" dirty="0" err="1"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0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sz="4000" b="1" dirty="0" err="1" smtClean="0">
                <a:latin typeface="EucrosiaUPC" pitchFamily="18" charset="-34"/>
                <a:cs typeface="EucrosiaUPC" pitchFamily="18" charset="-34"/>
              </a:rPr>
              <a:t>บมจ.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4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1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15" name="วงเล็บปีกกาขวา 14"/>
          <p:cNvSpPr/>
          <p:nvPr/>
        </p:nvSpPr>
        <p:spPr>
          <a:xfrm>
            <a:off x="4860032" y="2060848"/>
            <a:ext cx="432048" cy="324036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/>
          </p:cNvSpPr>
          <p:nvPr>
            <p:ph type="ctrTitle"/>
          </p:nvPr>
        </p:nvSpPr>
        <p:spPr bwMode="auto">
          <a:xfrm>
            <a:off x="1691680" y="404664"/>
            <a:ext cx="5688632" cy="787400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cap="none" dirty="0" smtClean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 ความสัมพันธ์ในเชิงบริหาร </a:t>
            </a:r>
          </a:p>
        </p:txBody>
      </p:sp>
      <p:sp>
        <p:nvSpPr>
          <p:cNvPr id="88068" name="Rectangle 4"/>
          <p:cNvSpPr>
            <a:spLocks noGrp="1"/>
          </p:cNvSpPr>
          <p:nvPr>
            <p:ph type="subTitle" idx="1"/>
          </p:nvPr>
        </p:nvSpPr>
        <p:spPr>
          <a:xfrm>
            <a:off x="324048" y="1268413"/>
            <a:ext cx="3671888" cy="5227637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หุ้นส่วนผู้จัดการ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</a:rPr>
              <a:t> กรรมการผู้จัดการ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ผู้บริหาร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ผู้มีอำนาจในการดำเนินงาน</a:t>
            </a:r>
          </a:p>
        </p:txBody>
      </p:sp>
      <p:sp>
        <p:nvSpPr>
          <p:cNvPr id="10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55BE7-8E69-4044-86B8-412B2128DA1C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145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660232" y="2132856"/>
            <a:ext cx="2160587" cy="3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th-TH" sz="4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บุคคลหรือนิติ</a:t>
            </a: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</a:p>
          <a:p>
            <a:pPr algn="l">
              <a:spcBef>
                <a:spcPct val="20000"/>
              </a:spcBef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อีก</a:t>
            </a:r>
            <a:r>
              <a:rPr lang="th-TH" sz="4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รายหนึ่งหรือหลายราย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19476" y="1196977"/>
            <a:ext cx="3168650" cy="5016500"/>
            <a:chOff x="2154" y="754"/>
            <a:chExt cx="1996" cy="3160"/>
          </a:xfrm>
        </p:grpSpPr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2592" y="754"/>
              <a:ext cx="1089" cy="316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มีอำนาจหรือสามารถใช้</a:t>
              </a:r>
              <a:r>
                <a:rPr lang="th-TH" sz="4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อำนาจ</a:t>
              </a:r>
            </a:p>
            <a:p>
              <a:pPr algn="ctr"/>
              <a:r>
                <a:rPr lang="th-TH" sz="4000" b="1" dirty="0" smtClean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ใน</a:t>
              </a:r>
              <a:r>
                <a:rPr lang="th-TH" sz="4000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การบริหารจัดการกิจการ</a:t>
              </a:r>
            </a:p>
          </p:txBody>
        </p:sp>
        <p:sp>
          <p:nvSpPr>
            <p:cNvPr id="37897" name="AutoShape 8"/>
            <p:cNvSpPr>
              <a:spLocks noChangeArrowheads="1"/>
            </p:cNvSpPr>
            <p:nvPr/>
          </p:nvSpPr>
          <p:spPr bwMode="auto">
            <a:xfrm>
              <a:off x="2154" y="2160"/>
              <a:ext cx="363" cy="40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37898" name="AutoShape 9"/>
            <p:cNvSpPr>
              <a:spLocks noChangeArrowheads="1"/>
            </p:cNvSpPr>
            <p:nvPr/>
          </p:nvSpPr>
          <p:spPr bwMode="auto">
            <a:xfrm>
              <a:off x="3742" y="2160"/>
              <a:ext cx="408" cy="408"/>
            </a:xfrm>
            <a:prstGeom prst="rightArrow">
              <a:avLst>
                <a:gd name="adj1" fmla="val 50000"/>
                <a:gd name="adj2" fmla="val 30576"/>
              </a:avLst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endParaRPr lang="th-TH">
                <a:latin typeface="EucrosiaUPC" pitchFamily="18" charset="-34"/>
                <a:cs typeface="EucrosiaUPC" pitchFamily="18" charset="-34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8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5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  <p:bldP spid="8806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/>
          </p:cNvSpPr>
          <p:nvPr>
            <p:ph type="ctrTitle"/>
          </p:nvPr>
        </p:nvSpPr>
        <p:spPr bwMode="auto">
          <a:xfrm>
            <a:off x="1419225" y="566737"/>
            <a:ext cx="6156325" cy="881063"/>
          </a:xfrm>
          <a:noFill/>
          <a:ln>
            <a:noFill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cap="none" dirty="0" smtClean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 ความสัมพันธ์ในลักษณะไขว้กัน</a:t>
            </a:r>
          </a:p>
        </p:txBody>
      </p:sp>
      <p:sp>
        <p:nvSpPr>
          <p:cNvPr id="6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CD36F-EAF2-43C5-A9C3-C4CE7C99DF6E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146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337303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ผู้จัดการ</a:t>
            </a:r>
            <a:endParaRPr lang="th-TH" sz="4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latin typeface="EucrosiaUPC" pitchFamily="18" charset="-34"/>
                <a:cs typeface="EucrosiaUPC" pitchFamily="18" charset="-34"/>
              </a:rPr>
              <a:t>หุ้นส่วน</a:t>
            </a:r>
            <a:r>
              <a:rPr lang="th-TH" sz="4400" b="1" dirty="0">
                <a:latin typeface="EucrosiaUPC" pitchFamily="18" charset="-34"/>
                <a:cs typeface="EucrosiaUPC" pitchFamily="18" charset="-34"/>
              </a:rPr>
              <a:t>ผู้จัดการ</a:t>
            </a: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</a:rPr>
              <a:t>กรรมการผู้จัดการ</a:t>
            </a:r>
            <a:endParaRPr lang="th-TH" sz="4400" b="1" dirty="0">
              <a:solidFill>
                <a:srgbClr val="00B05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ผู้บริหาร</a:t>
            </a:r>
            <a:endParaRPr lang="th-TH" sz="4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dirty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มีอำนาจใน</a:t>
            </a:r>
          </a:p>
          <a:p>
            <a:pPr algn="l"/>
            <a:r>
              <a:rPr lang="th-TH" sz="4400" b="1" dirty="0">
                <a:solidFill>
                  <a:srgbClr val="7030A0"/>
                </a:solidFill>
                <a:latin typeface="EucrosiaUPC" pitchFamily="18" charset="-34"/>
                <a:cs typeface="EucrosiaUPC" pitchFamily="18" charset="-34"/>
              </a:rPr>
              <a:t>   การดำเนินงาน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062538" y="1639888"/>
            <a:ext cx="345598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หุ้นส่วน</a:t>
            </a:r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</a:p>
          <a:p>
            <a:pPr algn="l"/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ห้างหุ้นส่วนสามัญ   </a:t>
            </a:r>
          </a:p>
          <a:p>
            <a:pPr algn="l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/ </a:t>
            </a:r>
            <a:r>
              <a:rPr lang="th-TH" sz="4400" b="1" dirty="0" err="1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หจก.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Arial" pitchFamily="34" charset="0"/>
              <a:buChar char="•"/>
            </a:pP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ถือหุ้นรายใหญ่</a:t>
            </a:r>
          </a:p>
          <a:p>
            <a:pPr algn="l"/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ใน </a:t>
            </a:r>
            <a:r>
              <a:rPr lang="th-TH" sz="4400" b="1" dirty="0" err="1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บจก.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4400" b="1" dirty="0" err="1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บมจ</a:t>
            </a:r>
            <a:r>
              <a:rPr lang="th-TH" sz="4400" b="1" dirty="0">
                <a:solidFill>
                  <a:srgbClr val="0070C0"/>
                </a:solidFill>
                <a:latin typeface="EucrosiaUPC" pitchFamily="18" charset="-34"/>
                <a:cs typeface="EucrosiaUPC" pitchFamily="18" charset="-34"/>
              </a:rPr>
              <a:t>.</a:t>
            </a:r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>
            <a:off x="3962401" y="3276600"/>
            <a:ext cx="969640" cy="647700"/>
          </a:xfrm>
          <a:prstGeom prst="rightArrow">
            <a:avLst>
              <a:gd name="adj1" fmla="val 50000"/>
              <a:gd name="adj2" fmla="val 61152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14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1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  <p:bldP spid="89093" grpId="0"/>
      <p:bldP spid="8909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4B3CC-E7AE-46DF-8C1B-4A4441128786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147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539750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latin typeface="EucrosiaUPC" pitchFamily="18" charset="-34"/>
                <a:cs typeface="EucrosiaUPC" pitchFamily="18" charset="-34"/>
              </a:rPr>
              <a:t>บริษัท </a:t>
            </a:r>
            <a:r>
              <a:rPr lang="en-US" sz="3200" b="1">
                <a:latin typeface="EucrosiaUPC" pitchFamily="18" charset="-34"/>
                <a:cs typeface="EucrosiaUPC" pitchFamily="18" charset="-34"/>
              </a:rPr>
              <a:t>A</a:t>
            </a:r>
            <a:endParaRPr lang="th-TH" sz="3200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419475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latin typeface="EucrosiaUPC" pitchFamily="18" charset="-34"/>
                <a:cs typeface="EucrosiaUPC" pitchFamily="18" charset="-34"/>
              </a:rPr>
              <a:t>บริษัท </a:t>
            </a:r>
            <a:r>
              <a:rPr lang="en-US" sz="3200" b="1">
                <a:latin typeface="EucrosiaUPC" pitchFamily="18" charset="-34"/>
                <a:cs typeface="EucrosiaUPC" pitchFamily="18" charset="-34"/>
              </a:rPr>
              <a:t>B</a:t>
            </a:r>
            <a:endParaRPr lang="th-TH" sz="3200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6084888" y="692150"/>
            <a:ext cx="2305050" cy="588963"/>
          </a:xfrm>
          <a:prstGeom prst="rect">
            <a:avLst/>
          </a:prstGeom>
          <a:solidFill>
            <a:srgbClr val="CCCCFF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>
                <a:latin typeface="EucrosiaUPC" pitchFamily="18" charset="-34"/>
                <a:cs typeface="EucrosiaUPC" pitchFamily="18" charset="-34"/>
              </a:rPr>
              <a:t>หจก. </a:t>
            </a:r>
            <a:r>
              <a:rPr lang="en-US" sz="3200" b="1">
                <a:latin typeface="EucrosiaUPC" pitchFamily="18" charset="-34"/>
                <a:cs typeface="EucrosiaUPC" pitchFamily="18" charset="-34"/>
              </a:rPr>
              <a:t>C</a:t>
            </a:r>
            <a:endParaRPr lang="th-TH" sz="3200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611188" y="1628775"/>
            <a:ext cx="2665412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lnSpc>
                <a:spcPts val="3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 dirty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เชิงบริหาร</a:t>
            </a:r>
            <a:r>
              <a:rPr lang="th-TH" sz="3200" b="1" dirty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EA"/>
                </a:solidFill>
                <a:latin typeface="EucrosiaUPC" pitchFamily="18" charset="-34"/>
                <a:cs typeface="EucrosiaUPC" pitchFamily="18" charset="-34"/>
              </a:rPr>
              <a:t>-</a:t>
            </a:r>
            <a:r>
              <a:rPr lang="th-TH" sz="3200" b="1" dirty="0">
                <a:solidFill>
                  <a:srgbClr val="FF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นาย ก.</a:t>
            </a:r>
          </a:p>
          <a:p>
            <a:pPr marL="342900" indent="-342900" algn="l"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กรรมการ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ผู้จัดการ</a:t>
            </a:r>
            <a:endParaRPr lang="th-TH" sz="32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39750" y="2967806"/>
            <a:ext cx="273685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เชิงทุน</a:t>
            </a:r>
            <a:r>
              <a:rPr lang="th-TH" sz="32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200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- </a:t>
            </a:r>
            <a:r>
              <a:rPr lang="th-TH" sz="3200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นาย ก. </a:t>
            </a:r>
            <a:br>
              <a:rPr lang="th-TH" sz="3200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      ถือหุ้น 26%</a:t>
            </a:r>
            <a:endParaRPr lang="th-TH" sz="3200" b="1" u="sng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539750" y="4724400"/>
            <a:ext cx="2808288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u="sng" dirty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เชิงไขว้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     - นาย ก.  </a:t>
            </a:r>
            <a:br>
              <a:rPr lang="th-TH" sz="3200" b="1" dirty="0">
                <a:latin typeface="EucrosiaUPC" pitchFamily="18" charset="-34"/>
                <a:cs typeface="EucrosiaUPC" pitchFamily="18" charset="-34"/>
              </a:rPr>
            </a:b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      ถือหุ้น 26%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3419475" y="1600200"/>
            <a:ext cx="2376661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3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นาย ข.</a:t>
            </a:r>
          </a:p>
          <a:p>
            <a:pPr marL="342900" indent="-342900" algn="ctr"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กรรมการผู้จัดการ</a:t>
            </a:r>
            <a:endParaRPr lang="th-TH" sz="32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3348038" y="2955106"/>
            <a:ext cx="2376487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- นาย ก. ถือหุ้น 20%</a:t>
            </a:r>
            <a:endParaRPr lang="th-TH" sz="3200" b="1" u="sng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084888" y="1600200"/>
            <a:ext cx="2232025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ts val="3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- นาย ก. </a:t>
            </a:r>
          </a:p>
          <a:p>
            <a:pPr marL="342900" indent="-342900" algn="ctr"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หุ้นส่วนผู้จัดการ</a:t>
            </a:r>
            <a:endParaRPr lang="th-TH" sz="32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8" name="Text Box 11"/>
          <p:cNvSpPr txBox="1">
            <a:spLocks noChangeArrowheads="1"/>
          </p:cNvSpPr>
          <p:nvPr/>
        </p:nvSpPr>
        <p:spPr bwMode="auto">
          <a:xfrm>
            <a:off x="5868144" y="2924944"/>
            <a:ext cx="28067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- นาย ก. เป็นหุ้นส่วนประเภทไม่จำกัดความรับผิดชอบ</a:t>
            </a:r>
            <a:endParaRPr lang="th-TH" sz="3200" b="1" u="sng" dirty="0">
              <a:solidFill>
                <a:srgbClr val="00B05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>
            <a:off x="5796136" y="4728046"/>
            <a:ext cx="28067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 -  นาย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ก.</a:t>
            </a:r>
          </a:p>
          <a:p>
            <a:pPr marL="342900" indent="-342900" algn="ctr">
              <a:buClr>
                <a:schemeClr val="accent1"/>
              </a:buClr>
              <a:buFont typeface="Wingdings" pitchFamily="2" charset="2"/>
              <a:buNone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หุ้นส่วนผู้จัดการ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EucrosiaUPC" pitchFamily="18" charset="-34"/>
                      <a:cs typeface="EucrosiaUPC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  <p:sp>
              <p:nvSpPr>
                <p:cNvPr id="21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EucrosiaUPC" pitchFamily="18" charset="-34"/>
                      <a:cs typeface="EucrosiaUPC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EucrosiaUPC" pitchFamily="18" charset="-34"/>
                    <a:cs typeface="EucrosiaUPC" pitchFamily="18" charset="-34"/>
                  </a:endParaRPr>
                </a:p>
              </p:txBody>
            </p:sp>
          </p:grpSp>
          <p:cxnSp>
            <p:nvCxnSpPr>
              <p:cNvPr id="18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EucrosiaUPC" pitchFamily="18" charset="-34"/>
                  <a:cs typeface="EucrosiaUPC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</p:grpSp>
      <p:cxnSp>
        <p:nvCxnSpPr>
          <p:cNvPr id="23" name="ตัวเชื่อมต่อตรง 22"/>
          <p:cNvCxnSpPr/>
          <p:nvPr/>
        </p:nvCxnSpPr>
        <p:spPr>
          <a:xfrm>
            <a:off x="3203848" y="404664"/>
            <a:ext cx="0" cy="5832648"/>
          </a:xfrm>
          <a:prstGeom prst="line">
            <a:avLst/>
          </a:prstGeom>
          <a:ln w="28575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5940152" y="404664"/>
            <a:ext cx="0" cy="5832648"/>
          </a:xfrm>
          <a:prstGeom prst="line">
            <a:avLst/>
          </a:prstGeom>
          <a:ln w="28575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611560" y="2780928"/>
            <a:ext cx="7848872" cy="0"/>
          </a:xfrm>
          <a:prstGeom prst="line">
            <a:avLst/>
          </a:prstGeom>
          <a:ln w="28575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611560" y="4581128"/>
            <a:ext cx="7848872" cy="0"/>
          </a:xfrm>
          <a:prstGeom prst="line">
            <a:avLst/>
          </a:prstGeom>
          <a:ln w="28575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148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ผลประโยชน์ร่วมกั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0218" y="116632"/>
            <a:ext cx="7342262" cy="3103696"/>
          </a:xfrm>
          <a:prstGeom prst="rect">
            <a:avLst/>
          </a:prstGeom>
        </p:spPr>
      </p:pic>
      <p:pic>
        <p:nvPicPr>
          <p:cNvPr id="14" name="Picture 13" descr="ผลประโยชน์ร่วมกัน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2666" y="3209514"/>
            <a:ext cx="7399814" cy="30998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398269"/>
            <a:ext cx="1224136" cy="56938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endPara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</a:t>
            </a: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ประโยชน์ร่วมกัน ในกรณีหน่วยงานของรัฐต่าง</a:t>
            </a:r>
          </a:p>
          <a:p>
            <a:pPr algn="ctr">
              <a:lnSpc>
                <a:spcPct val="130000"/>
              </a:lnSpc>
            </a:pPr>
            <a:r>
              <a:rPr lang="th-TH" alt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ประเทศ</a:t>
            </a:r>
          </a:p>
          <a:p>
            <a:pPr algn="ctr">
              <a:lnSpc>
                <a:spcPct val="130000"/>
              </a:lnSpc>
            </a:pPr>
            <a:endParaRPr lang="th-TH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149</a:t>
            </a:fld>
            <a:endParaRPr lang="th-TH"/>
          </a:p>
        </p:txBody>
      </p:sp>
      <p:grpSp>
        <p:nvGrpSpPr>
          <p:cNvPr id="2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ผลประโยชน์ร่วมกั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190850"/>
            <a:ext cx="8210550" cy="20383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55776" y="1046346"/>
            <a:ext cx="6120680" cy="1446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ผลประโยชน์ร่วมกัน</a:t>
            </a:r>
          </a:p>
          <a:p>
            <a:pPr algn="ctr"/>
            <a:r>
              <a:rPr lang="th-TH" altLang="th-TH" sz="4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ในกรณีหน่วยงานของรัฐต่างประเทศ</a:t>
            </a:r>
            <a:endParaRPr lang="th-TH" sz="4400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Picture 15" descr="ต่างประเท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957" y="938451"/>
            <a:ext cx="1826811" cy="1626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B7E42-9247-4382-9685-2FB016EE0FB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15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85750" y="188640"/>
            <a:ext cx="8643938" cy="584775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3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6" name="Rectangle 4"/>
          <p:cNvSpPr txBox="1">
            <a:spLocks noChangeArrowheads="1"/>
          </p:cNvSpPr>
          <p:nvPr/>
        </p:nvSpPr>
        <p:spPr bwMode="auto">
          <a:xfrm>
            <a:off x="285750" y="908721"/>
            <a:ext cx="8643938" cy="5688632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    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r>
              <a:rPr lang="th-TH" alt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1. การซื้อหรือจ้างโดยวิธีคัดเลือก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กรณีจำเป็นเร่งด่วนตาม ม.56(1)(ค)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กรณีพัสดุ</a:t>
            </a:r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ที่ใช้ในราชการ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ลับตาม ม.56(1)(ฉ)</a:t>
            </a:r>
            <a:endParaRPr lang="th-TH" altLang="th-TH" sz="26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2. การซื้อหรือจ้างโดยวิธีเฉพาะเจาะจง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กรณีที่มีวงเงินในการจัดซื้อจัดจ้างตามที่กำหนดในกฎกระทรวงตาม ม. 56(2)(ข)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กรณีจำเป็นต้องใช้พัสดุโดยฉุกเฉินตาม ม.56(2)(ง)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กรณีเป็นพัสดุที่จะขายทอดตลาดตาม ม.56(2)(ฉ)</a:t>
            </a:r>
          </a:p>
          <a:p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3. งาน</a:t>
            </a:r>
            <a:r>
              <a:rPr lang="th-TH" alt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กรณีที่มีวงเงินค่าจ้างตามที่กำหนดในกฎกระทรวงตาม ม.70(3)(ข)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กรณีจำเป็น</a:t>
            </a:r>
            <a:r>
              <a:rPr lang="th-TH" alt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ม.70(3)(ฉ)</a:t>
            </a:r>
          </a:p>
          <a:p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งาน</a:t>
            </a:r>
            <a:r>
              <a:rPr lang="th-TH" alt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</a:t>
            </a:r>
            <a:r>
              <a:rPr lang="th-TH" alt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ความจำเป็นเร่งด่วนหรือเกี่ยวกับความมั่นคงของ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ม.82(3)</a:t>
            </a:r>
            <a:endParaRPr lang="en-US" altLang="th-TH" sz="2600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708" y="943868"/>
            <a:ext cx="540916" cy="540916"/>
          </a:xfrm>
          <a:prstGeom prst="rect">
            <a:avLst/>
          </a:prstGeom>
        </p:spPr>
      </p:pic>
      <p:pic>
        <p:nvPicPr>
          <p:cNvPr id="6" name="Picture 5" descr="ข้อมู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0151" y="1124744"/>
            <a:ext cx="2880321" cy="188362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1428751"/>
            <a:ext cx="2143125" cy="214312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61336" y="527590"/>
            <a:ext cx="8496944" cy="6044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เปิดซองข้อเสนอด้านราคาของที่ปรึกษาผู้ยื่นข้อเสนอรายที่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ถูกต้อง</a:t>
            </a:r>
          </a:p>
          <a:p>
            <a:pPr indent="811213"/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 (</a:t>
            </a:r>
            <a:r>
              <a:rPr lang="en-US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1179513" indent="-457200">
              <a:buFont typeface="Wingdings" pitchFamily="2" charset="2"/>
              <a:buChar char="Ø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และพิจารณาเลือก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รายที่เสนอราคา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ต่ำสุด </a:t>
            </a:r>
          </a:p>
          <a:p>
            <a:pPr marL="1179513" indent="-457200">
              <a:buFont typeface="Wingdings" pitchFamily="2" charset="2"/>
              <a:buChar char="Ø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และจัดลำดับไว้ไม่เกิน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 indent="-355600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3200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คัดเลือกไว้ซึ่งเสนอ</a:t>
            </a: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ราคาต่ำสุดไม่เข้าทำสัญญา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ข้อตกลง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คณะกรรมการพิจารณาผู้ที่เสนอราคา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ต่ำสุดรายถัดไป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</a:p>
          <a:p>
            <a:pPr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ที่มีที่ปรึกษาผู้ยื่นข้อเสนอเสนอราคา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ต่ำสุด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เท่ากันหลายราย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เรียกที่ปรึกษาดังกล่าว</a:t>
            </a:r>
            <a:r>
              <a:rPr lang="th-TH" sz="3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มาเสนอ</a:t>
            </a:r>
            <a:r>
              <a:rPr lang="th-TH" sz="3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ราคาใหม่ด้วยวิธีการยื่นซองข้อเสนอด้านราคา 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และพิจารณาเลือกรายที่เสนอราคา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ต่ำสุด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71472" y="317266"/>
            <a:ext cx="8104984" cy="1239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จัดทำรายงานผลการ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 </a:t>
            </a:r>
            <a:r>
              <a:rPr lang="th-TH" sz="32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อย่าง</a:t>
            </a:r>
            <a:r>
              <a:rPr lang="th-TH" sz="32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th-TH" sz="32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ให้ต้องมีรายการ ดังนี้</a:t>
            </a:r>
            <a:endParaRPr lang="th-TH" sz="3200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28596" y="1772816"/>
            <a:ext cx="8247860" cy="34023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(ก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) รายละเอียด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งานจ้างที่ปรึกษา และคุณสมบัติของที่ปรึกษาที่จะจ้าง</a:t>
            </a:r>
          </a:p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ข) รายชื่อที่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 วงเงิน และข้อเสนอของที่ปรึกษาทุกราย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(ค)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รายชื่อที่ปรึกษาที่ผ่านการคัดเลือกว่าไม่เป็นผู้มีผลประโยชน์ร่วมกัน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(ง)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หลักเกณฑ์การคัดเลือก พร้อมการให้คะแนน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จ)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ผลการพิจารณา และการให้คะแนนข้อเสนอของที่ปรึกษาทุกราย พร้อมเหตุผลสนับสนุนในการพิจารณา</a:t>
            </a:r>
            <a:endParaRPr lang="th-TH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5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535506"/>
            <a:ext cx="2088232" cy="1389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ลูกศรลง 3"/>
          <p:cNvSpPr/>
          <p:nvPr/>
        </p:nvSpPr>
        <p:spPr>
          <a:xfrm>
            <a:off x="4175956" y="1138424"/>
            <a:ext cx="864096" cy="576064"/>
          </a:xfrm>
          <a:prstGeom prst="down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7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060848"/>
            <a:ext cx="8247860" cy="460851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ถ้าคณะกรรมการพิจารณาแล้ว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การประกาศเชิญชวนทั่วไป ให้คณะกรรมการต่อรอง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กับที่ปรึกษาราย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กรณีที่ไม่มีที่ปรึกษาผู้ยื่นข้อเสนอ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หรือข้อเสนอนั้นไม่ได้รับการ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เจ้าหน้าที่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332656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คณะกรรมการดำเนินการจ้างโดยวิธีประกาศเชิญชวนทั่วไปได้พิจารณาตาม ข้อ </a:t>
            </a:r>
            <a:r>
              <a:rPr lang="en-US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114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แล้ว ปรากฏว่า ที่ปรึกษา</a:t>
            </a:r>
            <a:r>
              <a:rPr lang="th-TH" b="1" u="sng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ผู้ยื่นข้อเสนอ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เพียง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รายเดียว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หรือยื่นหลาย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รายแต่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การคัดเลือกเพียงรายเดียว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346336"/>
            <a:ext cx="1440160" cy="1368152"/>
          </a:xfrm>
          <a:prstGeom prst="wedgeEllipseCallout">
            <a:avLst>
              <a:gd name="adj1" fmla="val 66607"/>
              <a:gd name="adj2" fmla="val -2794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67544" y="3699362"/>
            <a:ext cx="8136904" cy="19442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เว้น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แต่ หน่วยงานของรัฐจะดำเนินการโดยวิธีคัดเลือกหรือวิธีเฉพาะเจาะจงด้วยเหตุอื่น ให้เริ่มกระบวนการจ้างใหม่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โดยการจัดทำ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รายงานขอจ้างตามข้อ 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104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857232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00298" y="642918"/>
            <a:ext cx="58579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หากดำเนินการจ้างด้วยวิธีประกาศเชิญชวนทั่วไปใหม่อาจไม่ได้ผลดี จะสั่งให้ดำเนินการ จ้างโดยวิธีคัดเลือกตามมาตรา 70 (2) (ก) หรือวิธีเฉพาะเจาะจงตาม 70 (3) (ก) แล้วแต่กรณีก็ได้</a:t>
            </a:r>
            <a:endParaRPr lang="th-TH" sz="3200" dirty="0">
              <a:solidFill>
                <a:srgbClr val="0033CC"/>
              </a:solidFill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154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35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8064896" cy="4596689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683568" y="188640"/>
            <a:ext cx="806489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ซ้อมความเข้าใจกรณีมีผู้ยื่นข้อเสนอรายเดียว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หรือยื่นหลายรายแต่ผ่านการพิจารณาเพียงรายเดียว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155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350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338785"/>
            <a:ext cx="8280920" cy="3250455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539552" y="983630"/>
            <a:ext cx="813690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ซ้อมความเข้าใจกรณีมีผู้ยื่นข้อเสนอรายเดียว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หรือยื่นหลายรายแต่ผ่านการพิจารณาเพียงรายเดียว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156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350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34314"/>
            <a:ext cx="8496944" cy="4902998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395536" y="188640"/>
            <a:ext cx="835292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ซ้อมความเข้าใจกรณีมีผู้ยื่นข้อเสนอรายเดียว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หรือยื่นหลายรายแต่ผ่านการพิจารณาเพียงรายเดียว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157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รูปภาพ 10" descr="350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68341"/>
            <a:ext cx="8352928" cy="3580939"/>
          </a:xfrm>
          <a:prstGeom prst="rect">
            <a:avLst/>
          </a:prstGeom>
        </p:spPr>
      </p:pic>
      <p:sp>
        <p:nvSpPr>
          <p:cNvPr id="12" name="Rectangle 16"/>
          <p:cNvSpPr/>
          <p:nvPr/>
        </p:nvSpPr>
        <p:spPr>
          <a:xfrm>
            <a:off x="467544" y="1055638"/>
            <a:ext cx="820891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ซ้อมความเข้าใจกรณีมีผู้ยื่นข้อเสนอรายเดียว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หรือยื่นหลายรายแต่ผ่านการพิจารณาเพียงรายเดียว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2591" y="2215124"/>
            <a:ext cx="8568952" cy="23660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(1)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ให้ต่อรอง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ราคากับที่ปรึกษา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รายดังกล่าวให้ต่ำสุด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เท่าที่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จะทำได้ หาก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ที่ปรึกษาเสนอราคารายนั้นยอมลดราคาแล้ว หากราคาที่เสนอใหม่ไม่สูง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กว่าวงเงิน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ที่จะจ้าง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หรือสูงกว่าแต่ไม่เกินร้อยละสิบ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ของวงเงินที่จะจ้าง หรือต่อรองแล้วไม่ยอมลดราคาอีก แต่ส่วนที่ สูงกว่าวงเงินที่จะจ้างนั้นไม่เกินร้อยละสิบของวงเงินที่จะจ้าง ถ้าเห็นว่าราคาดังกล่าวเป็นราคาที่เหมาะสม ก็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จ้างจากที่ปรึกษาที่เสนอราคารายนั้น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11760" y="188640"/>
            <a:ext cx="608933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การต่อรองราคางานจ้างที่ปรึกษา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14546" y="836712"/>
            <a:ext cx="66769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ทั่วไป ที่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ปรากฏ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ว่าราย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ต่ำสุดที่ชนะการเสนอ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ราคาไว้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ยัง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สูงกว่าวงเงินที่จะจ้างตาม 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104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2591" y="4773212"/>
            <a:ext cx="8568952" cy="1392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b="1" u="sng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ถ้าดำเนินการตาม </a:t>
            </a:r>
            <a:r>
              <a:rPr lang="th-TH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b="1" u="sng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แล้วไม่</a:t>
            </a:r>
            <a:r>
              <a:rPr lang="th-TH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ได้ผล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แจ้งที่ปรึกษา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ที่ผ่านเกณฑ์ด้านคุณภาพทุกราย เพื่อเสนอราคา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ใหม่ พร้อม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กันยื่นซองข้อเสนอด้านราคาภายในระยะเวลาที่หน่วยงานของรัฐกำหนด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88634" y="489212"/>
            <a:ext cx="1440160" cy="1368152"/>
          </a:xfrm>
          <a:prstGeom prst="wedgeEllipseCallout">
            <a:avLst>
              <a:gd name="adj1" fmla="val 70398"/>
              <a:gd name="adj2" fmla="val 297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500042"/>
            <a:ext cx="8424936" cy="6072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หากที่ปรึกษารายใดไม่ยื่นซองข้อเสนอด้านราคา ให้ถือว่าที่ปรึกษาที่เสนอราคารายนั้นยืนราคาตามที่เสนอไว้เดิม หากที่ปรึกษาที่เสนอราคาต่ำสุดในการเสนอราคาครั้งนั้นเสนอราคาไม่สูงกว่าวงเงินที่จะจ้าง หรือสูงกว่าแต่ส่วนที่สูงกว่านั้นไม่เกิน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ร้อยละสิบ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ของวงเงินที่จะจ้าง ถ้าเห็นว่าราคาดังกล่าวเป็นราคาที่เหมาะสมก็ให้เสนอจ้างจากที่ปรึกษารายนั้น 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3) ถ้าดำเนินการตาม (2) แล้วไม่ได้ผล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ให้เสนอหัวหน้าหน่วยงานของรัฐเพื่อพิจารณาว่าจะขอเงินเพิ่ม หรือยกเลิกการจ้างในครั้งนั้น หากดำเนินการจ้างด้วยวิธีประกาศเชิญชวนทั่วไปใหม่อาจไม่ได้ผลดี จะสั่งให้ดำเนินการจ้าง โดยวิธีคัดเลือกหรือวิธีเฉพาะเจาะจง ตามมาตรา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หรือ มาตรา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แล้วแต่กรณีก็ได้ เว้น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 หน่วยงานของรัฐ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โดยวิธีคัดเลือกหรือวิธีเฉพาะเจาะจงด้วยเหตุอื่น ให้เริ่มกระบวนการจ้างใหม่โดย การ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ขอจ้างตามข้อ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159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9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 txBox="1">
            <a:spLocks/>
          </p:cNvSpPr>
          <p:nvPr/>
        </p:nvSpPr>
        <p:spPr>
          <a:xfrm>
            <a:off x="323528" y="116632"/>
            <a:ext cx="7056784" cy="5760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 ส่วนที่ </a:t>
            </a:r>
            <a:r>
              <a:rPr lang="en-US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การจัดทำแผนการจัดซื้อจัดจ้าง</a:t>
            </a:r>
            <a:endParaRPr lang="en-US" sz="2800" b="1" dirty="0" smtClean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51719" y="1684856"/>
            <a:ext cx="3024338" cy="311229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ชื่อโครงการ</a:t>
            </a:r>
          </a:p>
          <a:p>
            <a:pPr marL="185738" indent="-185738"/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วงเงินที่จะจัดซื้อจัดจ้างโดยประมาณ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ระยะเวลาที่คาดว่าจะจัดซื้อจัดจ้าง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4.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รายการอื่นตามที่กรมบัญชีกลางกำหนด</a:t>
            </a:r>
            <a:endParaRPr lang="th-TH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496" y="1684856"/>
            <a:ext cx="2016222" cy="2968280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เมื่อได้รับความเห็นชอบวงเงินงบประมาณที่จะใช้จัดซื้อจัดจ้างจากผู้มีอำนาจอนุมัติแล้ว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ให้เจ้าหน้าที่/ผู้ได้รับมอบหมาย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จัดทำแผนการจัดซื้อจัดจ้างประจำปี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5496" y="4653136"/>
            <a:ext cx="3888432" cy="2016224"/>
          </a:xfrm>
          <a:prstGeom prst="rect">
            <a:avLst/>
          </a:prstGeom>
          <a:solidFill>
            <a:srgbClr val="CCFFCC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ให้เจ้าหน้าที่หรือผู้ได้รับมอบหมายจัดทำรายงาน / ระบุ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เหตุผลความจำเป็นที่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เปลี่ยน</a:t>
            </a:r>
            <a:endParaRPr lang="en-US" sz="2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เสนอหัวหน้าหน่วยงานของรัฐเห็นชอบแผนให้ประกาศเผยแพร่ใน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website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ตามข้อ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11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วรรคสามต่อไป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923927" y="4653136"/>
            <a:ext cx="3144633" cy="2016224"/>
          </a:xfrm>
          <a:prstGeom prst="rect">
            <a:avLst/>
          </a:prstGeom>
          <a:solidFill>
            <a:srgbClr val="FFCCFF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หลังจากเผยแพร่แผนฯ ให้จัดซื้อจัดจ้างให้เป็นไป</a:t>
            </a:r>
            <a:r>
              <a:rPr lang="th-TH" sz="20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ตามแผนและขั้นตอนของระเบียบ เพื่อให้พร้อมที่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จะลงนามสัญญา/ข้อตกลงได้ทันทีเมื่อได้รับอนุมัติทางการเงินแล้ว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80213" y="1124744"/>
            <a:ext cx="2628291" cy="3544344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ให้หัวหน้าเจ้าหน้าที่ประกาศเผยแพร่แผนฯ ที่ได้รับความเห็นชอบแล้ว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เว็บไซต์ของกรมบัญชีกลาง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หน่วยงานตามวิธีการที่กรมบัญชีกลางกำหนด และปิดประกาศโดยเปิดเผยที่สำนักงาน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เว้นแต่กรณีที่บัญญัติไว้</a:t>
            </a:r>
          </a:p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ตามมาตรา </a:t>
            </a:r>
            <a:r>
              <a:rPr lang="en-US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11 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ข้าวหลามตัด 23"/>
          <p:cNvSpPr/>
          <p:nvPr/>
        </p:nvSpPr>
        <p:spPr>
          <a:xfrm>
            <a:off x="2915816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ข้าวหลามตัด 24"/>
          <p:cNvSpPr/>
          <p:nvPr/>
        </p:nvSpPr>
        <p:spPr>
          <a:xfrm>
            <a:off x="5436096" y="57067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04047" y="1700808"/>
            <a:ext cx="1476165" cy="302433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ให้เสนอแผนฯ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เพื่อขอความเห็นชอบจาก 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ของรัฐ</a:t>
            </a:r>
          </a:p>
        </p:txBody>
      </p:sp>
      <p:sp>
        <p:nvSpPr>
          <p:cNvPr id="11" name="รูปห้าเหลี่ยม 10"/>
          <p:cNvSpPr/>
          <p:nvPr/>
        </p:nvSpPr>
        <p:spPr>
          <a:xfrm>
            <a:off x="4716016" y="1015820"/>
            <a:ext cx="1872208" cy="684988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เสนอขอความเห็นชอบแผนฯ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รูปห้าเหลี่ยม 12"/>
          <p:cNvSpPr/>
          <p:nvPr/>
        </p:nvSpPr>
        <p:spPr>
          <a:xfrm>
            <a:off x="2051720" y="980728"/>
            <a:ext cx="3024336" cy="704128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อย่าง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น้อย</a:t>
            </a:r>
          </a:p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ต้องมี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รายการ ดังนี้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ข้าวหลามตัด 26"/>
          <p:cNvSpPr/>
          <p:nvPr/>
        </p:nvSpPr>
        <p:spPr>
          <a:xfrm>
            <a:off x="7488324" y="282638"/>
            <a:ext cx="756084" cy="48206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รูปห้าเหลี่ยม 27"/>
          <p:cNvSpPr/>
          <p:nvPr/>
        </p:nvSpPr>
        <p:spPr>
          <a:xfrm>
            <a:off x="6444208" y="764704"/>
            <a:ext cx="2699792" cy="360040"/>
          </a:xfrm>
          <a:prstGeom prst="homePlate">
            <a:avLst/>
          </a:prstGeom>
          <a:solidFill>
            <a:srgbClr val="FFFF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ประกาศเผยแพร่แผน 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รูปห้าเหลี่ยม 28"/>
          <p:cNvSpPr/>
          <p:nvPr/>
        </p:nvSpPr>
        <p:spPr>
          <a:xfrm>
            <a:off x="35496" y="980728"/>
            <a:ext cx="2304256" cy="704128"/>
          </a:xfrm>
          <a:prstGeom prst="homePlate">
            <a:avLst/>
          </a:prstGeom>
          <a:solidFill>
            <a:srgbClr val="FFC000"/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ให้เริ่มจัดทำแผน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       ได้เมื่อใด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48264" y="4581128"/>
            <a:ext cx="2088232" cy="2016224"/>
          </a:xfrm>
          <a:prstGeom prst="roundRect">
            <a:avLst/>
          </a:prstGeom>
          <a:solidFill>
            <a:srgbClr val="FFFFB7"/>
          </a:solidFill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หากหน่วยงานของรัฐไม่ประกาศแผนในเว็บไซต์กรมบัญชีกลาง </a:t>
            </a:r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จะไม่สามารถจัดซื้อจัดจ้างโครงการนั้นได้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ดาว 32 แฉก 41"/>
          <p:cNvSpPr/>
          <p:nvPr/>
        </p:nvSpPr>
        <p:spPr>
          <a:xfrm>
            <a:off x="2555776" y="3861048"/>
            <a:ext cx="1296144" cy="637077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ดาว 32 แฉก 42"/>
          <p:cNvSpPr/>
          <p:nvPr/>
        </p:nvSpPr>
        <p:spPr>
          <a:xfrm>
            <a:off x="3995936" y="548680"/>
            <a:ext cx="1296144" cy="576065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000" smtClean="0">
                <a:latin typeface="EucrosiaUPC" pitchFamily="18" charset="-34"/>
                <a:cs typeface="EucrosiaUPC" pitchFamily="18" charset="-34"/>
              </a:rPr>
              <a:pPr/>
              <a:t>16</a:t>
            </a:fld>
            <a:endParaRPr lang="th-TH" sz="20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ดาว 32 แฉก 30"/>
          <p:cNvSpPr/>
          <p:nvPr/>
        </p:nvSpPr>
        <p:spPr>
          <a:xfrm>
            <a:off x="5076056" y="3861048"/>
            <a:ext cx="1296144" cy="576064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" name="แผนผังลำดับงาน: สิ้นสุด 33"/>
          <p:cNvSpPr/>
          <p:nvPr/>
        </p:nvSpPr>
        <p:spPr>
          <a:xfrm>
            <a:off x="1115616" y="4475110"/>
            <a:ext cx="2160240" cy="322042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การเปลี่ยนแปลงแผนฯ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ข้าวหลามตัด 25"/>
          <p:cNvSpPr/>
          <p:nvPr/>
        </p:nvSpPr>
        <p:spPr>
          <a:xfrm>
            <a:off x="3851920" y="4365104"/>
            <a:ext cx="756084" cy="52006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ข้าวหลามตัด 37"/>
          <p:cNvSpPr/>
          <p:nvPr/>
        </p:nvSpPr>
        <p:spPr>
          <a:xfrm>
            <a:off x="395536" y="4437112"/>
            <a:ext cx="756084" cy="50405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ข้าวหลามตัด 8"/>
          <p:cNvSpPr/>
          <p:nvPr/>
        </p:nvSpPr>
        <p:spPr>
          <a:xfrm>
            <a:off x="719572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5" name="Picture 34" descr="ลูกศ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83304">
            <a:off x="8261597" y="3832801"/>
            <a:ext cx="659860" cy="823737"/>
          </a:xfrm>
          <a:prstGeom prst="rect">
            <a:avLst/>
          </a:prstGeom>
        </p:spPr>
      </p:pic>
      <p:sp>
        <p:nvSpPr>
          <p:cNvPr id="39" name="ข้าวหลามตัด 38"/>
          <p:cNvSpPr/>
          <p:nvPr/>
        </p:nvSpPr>
        <p:spPr>
          <a:xfrm>
            <a:off x="7596336" y="4293096"/>
            <a:ext cx="756084" cy="55407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แผนผังลำดับงาน: สิ้นสุด 32"/>
          <p:cNvSpPr/>
          <p:nvPr/>
        </p:nvSpPr>
        <p:spPr>
          <a:xfrm>
            <a:off x="4571999" y="4437112"/>
            <a:ext cx="2160241" cy="356052"/>
          </a:xfrm>
          <a:prstGeom prst="flowChartTerminator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การเตรียมจัดซื้อจัดจ้าง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5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9" y="3648445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836712"/>
            <a:ext cx="4534794" cy="2807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117 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ให้คณะกรรมการฯ</a:t>
            </a:r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รายงาน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ผลการพิจารณาและความเห็นพร้อมด้วยเอกสารที่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เกี่ยวข้อง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ทั้งหมด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ต่อ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หัวหน้าหน่วยงานของ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algn="ctr"/>
            <a:r>
              <a:rPr lang="th-TH" sz="32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3200" b="1" u="sng" dirty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2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3200" b="1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พิจารณาให้ความ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928662" y="116632"/>
            <a:ext cx="7643865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รายงานผลการ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พิจารณาต่อผู้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มีอำนาจ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อนุมัติสั่งจ้าง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932040" y="858373"/>
            <a:ext cx="3960440" cy="2857520"/>
          </a:xfrm>
          <a:prstGeom prst="round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เมื่อหัวหน้าหน่วยงานฯ เห็นชอบและอนุมัติสั่งจ้างแล้ว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ประกาศผลผู้ชนะ/แจ้ง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แบบที่กรมบัญชีกลางกำหนด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3937617"/>
            <a:ext cx="305983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แจ้งให้ที่ปรึกษา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787463"/>
            <a:ext cx="7463752" cy="662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593801"/>
            <a:ext cx="7921370" cy="648072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076056" y="3937617"/>
            <a:ext cx="3816424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644008" y="4141671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928926" y="3644455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729705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3937617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21793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857488" y="565780"/>
            <a:ext cx="5616624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การจ้างที่ปรึกษาโดยวิธีคัดเลือก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00096" y="1643050"/>
            <a:ext cx="3600400" cy="4429156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99336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เมื่อหัวหน้าหน่วยงานของรัฐเห็นชอบรายงานจ้างที่ปรึกษาตามข้อ 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i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ดมุมสี่เหลี่ยมผืนผ้าด้านเดียวกัน 8"/>
          <p:cNvSpPr/>
          <p:nvPr/>
        </p:nvSpPr>
        <p:spPr>
          <a:xfrm>
            <a:off x="4355976" y="1998620"/>
            <a:ext cx="4536504" cy="1930446"/>
          </a:xfrm>
          <a:prstGeom prst="snip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th-TH" b="1" i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เจ้าหน้าที่ขอรายชื่อที่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ปรึกษา    ใน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สาขางานที่จะจ้างจากศูนย์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ข้อมูล     ที่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ปรึกษา กระทรวงการคลัง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แผนผังลำดับงาน: กระบวนการ 9"/>
          <p:cNvSpPr/>
          <p:nvPr/>
        </p:nvSpPr>
        <p:spPr>
          <a:xfrm>
            <a:off x="4415008" y="4164564"/>
            <a:ext cx="4536504" cy="183620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มอบให้คณะกรรมการดำเนินงานจ้างที่ปรึกษาโดยวิธี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คัดเลือก เพื่อดำเนินการต่อไป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4071934" y="2786058"/>
            <a:ext cx="42862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วา 12"/>
          <p:cNvSpPr/>
          <p:nvPr/>
        </p:nvSpPr>
        <p:spPr>
          <a:xfrm>
            <a:off x="4071934" y="4500570"/>
            <a:ext cx="42862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" name="Group 2"/>
          <p:cNvGrpSpPr/>
          <p:nvPr/>
        </p:nvGrpSpPr>
        <p:grpSpPr>
          <a:xfrm>
            <a:off x="494904" y="4143380"/>
            <a:ext cx="3429024" cy="1571636"/>
            <a:chOff x="251520" y="1340768"/>
            <a:chExt cx="6480720" cy="3024336"/>
          </a:xfrm>
        </p:grpSpPr>
        <p:pic>
          <p:nvPicPr>
            <p:cNvPr id="16" name="Picture 3" descr="ที่ปรึกษา 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40" y="1340768"/>
              <a:ext cx="6477000" cy="2981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tangle 4"/>
            <p:cNvSpPr/>
            <p:nvPr/>
          </p:nvSpPr>
          <p:spPr>
            <a:xfrm>
              <a:off x="251520" y="1340768"/>
              <a:ext cx="648072" cy="3024336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Rectangle 5"/>
            <p:cNvSpPr/>
            <p:nvPr/>
          </p:nvSpPr>
          <p:spPr>
            <a:xfrm>
              <a:off x="926595" y="1478238"/>
              <a:ext cx="2430270" cy="4124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Government</a:t>
              </a:r>
              <a:endParaRPr lang="th-TH" sz="1600" b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9" name="คำบรรยายภาพแบบวงรี 3"/>
          <p:cNvSpPr/>
          <p:nvPr/>
        </p:nvSpPr>
        <p:spPr>
          <a:xfrm>
            <a:off x="845824" y="142852"/>
            <a:ext cx="1440160" cy="1368152"/>
          </a:xfrm>
          <a:prstGeom prst="wedgeEllipseCallout">
            <a:avLst>
              <a:gd name="adj1" fmla="val 37230"/>
              <a:gd name="adj2" fmla="val 5684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7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85918" y="1491054"/>
            <a:ext cx="7000924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จัดทำหนังสือ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เชิญชวนที่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ปรึกษาไม่น้อยกว่า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เว้นแต่ในงานนั้นมีที่ปรึกษาที่มีคุณสมบัติตรงตามที่กำหนดไม่ถึง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ให้เข้ายื่นข้อเสนอ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โดยคำนึงถึงการไม่มีผลประโยชน์ร่วมกัน พร้อมจัดทำบัญชีรายชื่อที่ปรึกษาที่คณะกรรมการฯ มีหนังสือเชิญชวนด้วย</a:t>
            </a:r>
            <a:endParaRPr lang="th-TH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357166"/>
            <a:ext cx="6535058" cy="9361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ให้คณะกรรมการดำเนินงานจ้างที่ปรึกษาโดยวิธีคัดเลือกดำเนินการดังนี้</a:t>
            </a:r>
            <a:endParaRPr lang="th-TH" sz="30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08710" y="4071942"/>
            <a:ext cx="8321008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การรับซองข้อเสนอ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ให้รับซองข้อเสนอของที่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ปรึกษาเฉพาะรายที่ได้มีหนังสือเชิญชวนเท่านั้น พร้อมทั้งจัดทำบัญชีรายชื่อที่ปรึกษาที่มายื่นข้อเสนอ 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เมื่อพ้นกำหนดเวลารับซอง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ห้ามรับเอกสารหลักฐานต่างๆ ตาม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เงื่อนไขที่กำหนดในหนังสือ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เชิญชวนเพิ่มเติมจากที่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71472" y="3214686"/>
            <a:ext cx="8143932" cy="100013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การยื่นซองข้อเสนอและการรับซองข้อเสนอ ให้ดำเนินการตามข้อ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โดยอนุโลม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57158" y="357166"/>
            <a:ext cx="1440160" cy="1368152"/>
          </a:xfrm>
          <a:prstGeom prst="wedgeEllipseCallout">
            <a:avLst>
              <a:gd name="adj1" fmla="val 64712"/>
              <a:gd name="adj2" fmla="val 99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81288" y="3436980"/>
            <a:ext cx="7962678" cy="2728324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และเอกสารหลักฐาน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ต่างๆ แล้ว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คัดเลือกที่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81288" y="642918"/>
            <a:ext cx="7105422" cy="278608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เวลาในการเปิดซองข้อเสนอ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ให้เปิดซองข้อเสนอและเอกสารหลักฐาน ต่างๆ  ของที่ปรึกษาทุกราย </a:t>
            </a:r>
          </a:p>
          <a:p>
            <a:pPr marL="723900" indent="-177800" defTabSz="3556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ให้กรรมการทุกคนลงลายมือชื่อกำกับไว้ในเอกสารประกอบการยื่นข้อเสนอทุกแผ่น </a:t>
            </a:r>
            <a:endParaRPr lang="th-TH" sz="3200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215206" y="428604"/>
            <a:ext cx="1440160" cy="1368152"/>
          </a:xfrm>
          <a:prstGeom prst="wedgeEllipseCallout">
            <a:avLst>
              <a:gd name="adj1" fmla="val -46164"/>
              <a:gd name="adj2" fmla="val 5584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5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947997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260648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สอบถามข้อเท็จจริงเพิ่มเติมจากที่ปรึกษาผู้ยื่นข้อเสนอราย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จะให้ที่ปรึกษาผู้ยื่นข้อเสนอรายใดเปลี่ยนแปลง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 เห็น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ว่าที่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ปรึกษาผู้ยื่นข้อเสนอรายใดมีคุณสมบัติไม่ครบถ้วนตามเงื่อนไขที่หน่วยงานของรัฐ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คณะกรรมการตัดรายชื่อของที่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ปรึกษารายนั้นออกจากการคัดเลือกในครั้งนั้น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310643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กรณีที่ที่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เอกสารไม่ครบถ้วน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จากเงื่อนไข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เกิดการได้เปรียบเสียเปรียบต่อที่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 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พิจารณาผ่อนปรนการตัดสิทธิ์ที่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57422" y="1988840"/>
            <a:ext cx="6391042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(ก)  กรณี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งานจ้างที่ปรึกษาที่เป็นไปตามมาตรฐานของหน่วยงานของรัฐหรืองานที่ซับซ้อน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ให้คัดเลือกจากรายที่ได้คะแนนรวมด้านคุณภาพและด้านราคามากที่สุด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606438"/>
            <a:ext cx="8424936" cy="1382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คัดเลือก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ข้อเสนอของที่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ปรึกษาที่ถูกต้องตาม 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และผ่านเกณฑ์ด้านคุณภาพที่หน่วยงานของรัฐกำหนด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และจัดลำดับ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และให้พิจารณาคัดเลือกผู้ชนะหรือผู้ได้รับการคัดเลือกตามหลักเกณฑ์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57158" y="2000240"/>
            <a:ext cx="1857388" cy="1428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งานซับซ้อน</a:t>
            </a:r>
            <a:endParaRPr lang="th-TH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4581128"/>
            <a:ext cx="8424936" cy="158417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>
              <a:buFont typeface="Wingdings" pitchFamily="2" charset="2"/>
              <a:buChar char="Ø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ที่ปรึกษาผู้ยื่นข้อเสนอรายที่คัดเลือกไว้ไม่เข้าทำสัญญาหรือข้อตกลง</a:t>
            </a:r>
          </a:p>
          <a:p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คณะกรรมการฯพิจารณาที่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ได้คะแนนมาก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ที่สุดลำดับถัดไป 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 (ก) หรือ (ข) แล้วแต่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 </a:t>
            </a:r>
            <a:endParaRPr lang="th-TH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28596" y="3575296"/>
            <a:ext cx="1785950" cy="8618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งานซับซ้อน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มาก </a:t>
            </a:r>
            <a:endParaRPr lang="th-TH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357422" y="3573016"/>
            <a:ext cx="635798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(ข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) ให้คัดเลือกรายที่ได้คะแนนด้าน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คุณภาพมาก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ที่สุด 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8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166</a:t>
            </a:fld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14348" y="1340768"/>
            <a:ext cx="7643866" cy="1382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ในกรณีที่มีที่ปรึกษาได้คะแนนเท่ากันหลายราย ให้ดำเนินการดังนี้</a:t>
            </a:r>
          </a:p>
          <a:p>
            <a:pPr marL="6270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(ก) กรณีตาม (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)(ก) ให้พิจารณาผู้ที่ได้รับคะแนนด้านคุณภาพมากที่สุด</a:t>
            </a:r>
          </a:p>
          <a:p>
            <a:pPr marL="6270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(ข) กรณีตาม (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)(ข) ให้พิจารณาผู้ที่เสนอราคาต่ำสุด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85786" y="3429000"/>
            <a:ext cx="3857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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จัดทำรายงานผลการพิจารณา โดยให้นำความในข้อ 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114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) มาใช้บังคับโดยอนุโลม</a:t>
            </a:r>
            <a:endParaRPr lang="th-TH" sz="3200" dirty="0">
              <a:solidFill>
                <a:srgbClr val="006600"/>
              </a:solidFill>
            </a:endParaRPr>
          </a:p>
        </p:txBody>
      </p:sp>
      <p:pic>
        <p:nvPicPr>
          <p:cNvPr id="6" name="รูปภาพ 5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501008"/>
            <a:ext cx="3112356" cy="207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1412776"/>
            <a:ext cx="8280920" cy="2880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มี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ที่ปรึกษาผู้ยื่นข้อเสนอเพียงราย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เดียวหรือ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มีที่ปรึกษาผู้ยื่นข้อเสนอหลาย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การคัดเลือก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เพียงรายเดียว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ยกเลิก</a:t>
            </a:r>
          </a:p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ถ้าคณะ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กรรมการฯ เห็น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ว่ามีเหตุผลสมควรที่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ต่อไปโดยไม่ต้องยกเลิกการคัดเลือก 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คณะกรรมการต่อรอง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กับที่ปรึกษาราย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กรณีที่ไม่มีที่ปรึกษาผู้ยื่นข้อเสนอหรือข้อเสนอนั้นไม่ได้รับการคัดเลือก ให้เสนอ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ของรัฐผ่านหัวหน้าเจ้าหน้าที่เพื่อพิจารณายกเลิกการจ้างในครั้ง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4437112"/>
            <a:ext cx="8247860" cy="1728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แต่หากดำเนินการ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จ้างโดยวิธีคัดเลือกใหม่อาจไม่ได้ผลดี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จะสั่ง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ให้ดำเนินการ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จ้างโดย วิธีเฉพาะเจาะจงตามมาตรา 70 (3) (ก) ก็ได้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เว้นแต่ 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ของรัฐ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โดยวิธี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เฉพาะเจาะจง เหตุ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อื่น ให้เริ่มกระบวนการจ้างใหม่โดยการ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ขอจ้างตามข้อ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385854"/>
            <a:ext cx="8280920" cy="8829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      เมื่อ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คณะกรรมการดำเนินการจ้างที่ปรึกษาโดยวิธี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คัดเลือก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ได้พิจารณาตาม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120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แล้ว ปรากฏว่า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คำบรรยายภาพแบบวงรี 3"/>
          <p:cNvSpPr/>
          <p:nvPr/>
        </p:nvSpPr>
        <p:spPr>
          <a:xfrm>
            <a:off x="323528" y="188640"/>
            <a:ext cx="1440160" cy="1368152"/>
          </a:xfrm>
          <a:prstGeom prst="wedgeEllipseCallout">
            <a:avLst>
              <a:gd name="adj1" fmla="val 67595"/>
              <a:gd name="adj2" fmla="val 502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41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11760" y="332656"/>
            <a:ext cx="6089330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การต่อรองราคางานจ้างที่ปรึกษา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14546" y="980728"/>
            <a:ext cx="66769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ในกรณีที่ปรากฏว่า ราคาของที่ปรึกษาที่เป็นผู้ชนะหรือได้รับการคัดเลือก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ยัง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สูงกว่าวงเงินที่จะจ้างตาม 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104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88634" y="489212"/>
            <a:ext cx="1440160" cy="1368152"/>
          </a:xfrm>
          <a:prstGeom prst="wedgeEllipseCallout">
            <a:avLst>
              <a:gd name="adj1" fmla="val 70398"/>
              <a:gd name="adj2" fmla="val 297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720" y="3933056"/>
            <a:ext cx="8643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หากดำเนินการตาม </a:t>
            </a:r>
            <a:r>
              <a:rPr lang="th-TH" sz="2400" b="1" u="sng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400" b="1" u="sng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แล้วไม่ได้ผล 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ให้เสนอหัวหน้าหน่วยงานของรัฐผ่านหัวหน้าเจ้าหน้าที่เพื่อประกอบการใช้ดุลพินิจว่าจะขอเงินเพิ่ม หรือยกเลิกการจ้างในครั้งนั้น และดำเนินการจ้างโดยวิธีคัดเลือกใหม่ แต่หากหัวหน้าหน่วยงานของรัฐพิจารณาแล้วเห็นว่าการดำเนินการจ้างโดยวิธีคัดเลือกอาจใหม่ไม่ได้ผลดี จะสั่งให้ดำเนินการจ้างโดยวิธีวิธีเฉพาะเจาะจงตามมาตรา 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ก็ได้ เว้นแต่ เว้นแต่หน่วยงานของรัฐจะดำเนินการโดยวิธีเฉพาะเจาะจงด้วยเหตุอื่น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10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95536" y="221938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ต่อรองราคากับที่ปรึกษารายดังกล่าวให้ต่ำสุดเท่าที่จะทำได้ หากที่ปรึกษารายนั้นยอมลดราคาแล้ว ราคาที่เสนอใหม่ไม่สูงกว่าวงเงินที่จะจ้าง </a:t>
            </a:r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หรือสูงกว่าไม่เกินร้อยละสิบ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ของวงเงินที่จะจ้าง หรือต่อรองแล้วไม่ยอมลดราคาอีก แต่ส่วนที่สูงกว่านั้นไม่เกินร้อยละสิบของวงเงินที่จะจ้าง ถ้าเห็นว่าราคาดังกล่าวเป็นราคาที่เหมาะสม ก็ให้เสนอจ้างจากที่ปรึกษารายนั้น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6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169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71736" y="500042"/>
            <a:ext cx="6000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การประกาศผลผู้ได้รับการคัดเลือก</a:t>
            </a:r>
            <a:endParaRPr lang="th-TH" sz="4400" dirty="0">
              <a:solidFill>
                <a:srgbClr val="0033CC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74386" y="489212"/>
            <a:ext cx="1440160" cy="1368152"/>
          </a:xfrm>
          <a:prstGeom prst="wedgeEllipseCallout">
            <a:avLst>
              <a:gd name="adj1" fmla="val 72293"/>
              <a:gd name="adj2" fmla="val -179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428728" y="1210432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ให้นำความในข้อ </a:t>
            </a:r>
            <a:r>
              <a:rPr lang="en-US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lvl="0"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มาใช้บังคับกับการประกาศผลผู้ได้รับการคัดเลือกในงานจ้างที่ปรึกษาโดยวิธีคัดเลือก โดยอนุโลม</a:t>
            </a:r>
            <a:endParaRPr lang="th-TH" sz="3600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2" y="3139258"/>
            <a:ext cx="1000100" cy="1585316"/>
          </a:xfrm>
          <a:prstGeom prst="rect">
            <a:avLst/>
          </a:prstGeom>
        </p:spPr>
      </p:pic>
      <p:sp>
        <p:nvSpPr>
          <p:cNvPr id="13" name="สี่เหลี่ยมผืนผ้ามุมมน 6"/>
          <p:cNvSpPr/>
          <p:nvPr/>
        </p:nvSpPr>
        <p:spPr>
          <a:xfrm>
            <a:off x="1547664" y="3425010"/>
            <a:ext cx="3059832" cy="862956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แจ้งให้ที่ปรึกษา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มุมมน 7"/>
          <p:cNvSpPr/>
          <p:nvPr/>
        </p:nvSpPr>
        <p:spPr>
          <a:xfrm>
            <a:off x="1428728" y="4425142"/>
            <a:ext cx="7463752" cy="8766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มุมมน 8"/>
          <p:cNvSpPr/>
          <p:nvPr/>
        </p:nvSpPr>
        <p:spPr>
          <a:xfrm>
            <a:off x="971110" y="5425274"/>
            <a:ext cx="7921370" cy="740030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มุมมน 9"/>
          <p:cNvSpPr/>
          <p:nvPr/>
        </p:nvSpPr>
        <p:spPr>
          <a:xfrm>
            <a:off x="5076056" y="3425010"/>
            <a:ext cx="3816424" cy="862956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32-Point Star 17"/>
          <p:cNvSpPr/>
          <p:nvPr/>
        </p:nvSpPr>
        <p:spPr>
          <a:xfrm>
            <a:off x="994401" y="4496580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32-Point Star 19"/>
          <p:cNvSpPr/>
          <p:nvPr/>
        </p:nvSpPr>
        <p:spPr>
          <a:xfrm>
            <a:off x="1208714" y="3496448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32-Point Star 20"/>
          <p:cNvSpPr/>
          <p:nvPr/>
        </p:nvSpPr>
        <p:spPr>
          <a:xfrm>
            <a:off x="527582" y="5445224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ลูกศรขวา 19"/>
          <p:cNvSpPr/>
          <p:nvPr/>
        </p:nvSpPr>
        <p:spPr>
          <a:xfrm>
            <a:off x="4643438" y="3703352"/>
            <a:ext cx="42862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7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792088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3" name="รูปภาพ 12" descr="37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47986"/>
            <a:ext cx="7776864" cy="4462275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2276872"/>
            <a:ext cx="8462744" cy="30963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ชวนที่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คุณสมบัติตรงตามเงื่อนไขรายใดรายหนึ่ง ให้เข้ายื่นข้อเสนอหรือเจรจาต่อรองราคา</a:t>
            </a: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ข้อเสนอของที่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ปรึกษาและ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เจรจาต่อรองกับที่ปรึกษารายนั้นโดยตรง เพื่อให้ได้ข้อเสนอที่เหมาะสม ถูกต้อง เป็นประโยชน์ต่อทางหน่วยงานของรัฐมากที่สุด และสอดคล้อง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กับวัตถุประสงค์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ของการจ้างครั้งนั้น </a:t>
            </a:r>
            <a:endParaRPr lang="th-TH" sz="26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11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(4) มาใช้บังคับ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โดยอนุโลม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1268760"/>
            <a:ext cx="642942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หัวหน้าหน่วยงานของรัฐให้ความเห็นชอบรายงานขอจ้างที่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ปรึกษาตาม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 ให้คณะกรรมการฯ 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170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5229200"/>
            <a:ext cx="8391876" cy="954107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125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การประกาศผลผู้ได้รับการคัดเลือก ให้นำความในข้อ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มาใช้บังคับโดยอนุโลม  </a:t>
            </a:r>
            <a:endParaRPr lang="th-TH" b="1" dirty="0">
              <a:solidFill>
                <a:prstClr val="black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4"/>
          <p:cNvSpPr/>
          <p:nvPr/>
        </p:nvSpPr>
        <p:spPr>
          <a:xfrm>
            <a:off x="2714612" y="620688"/>
            <a:ext cx="5759500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การจ้างที่ปรึกษาโดยวิธีเฉพาะเจาะจง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74386" y="404664"/>
            <a:ext cx="1440160" cy="1452700"/>
          </a:xfrm>
          <a:prstGeom prst="wedgeEllipseCallout">
            <a:avLst>
              <a:gd name="adj1" fmla="val 72293"/>
              <a:gd name="adj2" fmla="val -1272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9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กระบวนการ 2"/>
          <p:cNvSpPr/>
          <p:nvPr/>
        </p:nvSpPr>
        <p:spPr>
          <a:xfrm>
            <a:off x="1984747" y="476672"/>
            <a:ext cx="6087715" cy="108012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อำนาจสั่งจ้างที่ปรึกษา</a:t>
            </a:r>
            <a:endParaRPr lang="th-TH" sz="4800" b="1" dirty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1916832"/>
            <a:ext cx="4320480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หัวหน้าหน่วยงานของรัฐ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หยดน้ำ 5"/>
          <p:cNvSpPr/>
          <p:nvPr/>
        </p:nvSpPr>
        <p:spPr>
          <a:xfrm>
            <a:off x="5004048" y="1772816"/>
            <a:ext cx="3816424" cy="1440160"/>
          </a:xfrm>
          <a:prstGeom prst="teardrop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ไม่เกิน</a:t>
            </a:r>
          </a:p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100,000,000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บาท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539552" y="3429000"/>
            <a:ext cx="4320480" cy="1296144"/>
          </a:xfrm>
          <a:prstGeom prst="flowChartProcess">
            <a:avLst/>
          </a:prstGeom>
          <a:solidFill>
            <a:srgbClr val="FF66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ผู้มีอำนาจเหนือขึ้นไปหนึ่งชั้น</a:t>
            </a:r>
            <a:endParaRPr lang="th-TH" sz="3600" b="1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หยดน้ำ 7"/>
          <p:cNvSpPr/>
          <p:nvPr/>
        </p:nvSpPr>
        <p:spPr>
          <a:xfrm>
            <a:off x="5076056" y="3429000"/>
            <a:ext cx="3600400" cy="1440160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เกิน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100,000,000 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บาท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516692" y="5229200"/>
            <a:ext cx="6935628" cy="864096"/>
          </a:xfrm>
          <a:prstGeom prst="roundRect">
            <a:avLst/>
          </a:prstGeom>
          <a:solidFill>
            <a:srgbClr val="FE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รัฐวิสาหกิจใดจะเสนอแตกต่าง ให้เสนอคณะกรรมการวินิจฉัย</a:t>
            </a:r>
          </a:p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เพื่อขอความเห็นชอบ และรายงาน </a:t>
            </a:r>
            <a:r>
              <a:rPr lang="th-TH" b="1" dirty="0" err="1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571472" y="214290"/>
            <a:ext cx="1643074" cy="1643074"/>
          </a:xfrm>
          <a:prstGeom prst="wedgeEllipseCallout">
            <a:avLst>
              <a:gd name="adj1" fmla="val 89105"/>
              <a:gd name="adj2" fmla="val -695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127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8" name="คำบรรยายภาพแบบวงรี 3"/>
          <p:cNvSpPr/>
          <p:nvPr/>
        </p:nvSpPr>
        <p:spPr>
          <a:xfrm>
            <a:off x="7236296" y="4594238"/>
            <a:ext cx="1643074" cy="1643074"/>
          </a:xfrm>
          <a:prstGeom prst="wedgeEllipseCallout">
            <a:avLst>
              <a:gd name="adj1" fmla="val -67995"/>
              <a:gd name="adj2" fmla="val 1275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128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ลูกศรขวา 18"/>
          <p:cNvSpPr/>
          <p:nvPr/>
        </p:nvSpPr>
        <p:spPr>
          <a:xfrm>
            <a:off x="5004048" y="2276872"/>
            <a:ext cx="576064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ขวา 19"/>
          <p:cNvSpPr/>
          <p:nvPr/>
        </p:nvSpPr>
        <p:spPr>
          <a:xfrm>
            <a:off x="5004048" y="3861048"/>
            <a:ext cx="576064" cy="504056"/>
          </a:xfrm>
          <a:prstGeom prst="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81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27584" y="1647040"/>
            <a:ext cx="7848872" cy="185396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ให้เป็นไปตามความเหมาะสม ประหยัด โดยคำนึงถึงองค์ประกอบต่างๆ ไม่เกินอัตราที่กระทรวงการคลังกำหนด (ถ้ามี)</a:t>
            </a:r>
            <a:endParaRPr lang="th-TH" sz="3200" b="1" u="sng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27784" y="908720"/>
            <a:ext cx="46805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ค่าจ้างที่ปรึกษา</a:t>
            </a:r>
            <a:endParaRPr lang="th-TH" sz="54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7544" y="3511838"/>
            <a:ext cx="5112568" cy="1357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ลักษณะของงานที่จ้าง/อัตราค่าจ้าง</a:t>
            </a:r>
          </a:p>
          <a:p>
            <a:pPr marL="530225" indent="-530225"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ที่หน่วยงานของรัฐอื่นเคยจ้างลักษณะเดียวกัน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923928" y="5157192"/>
            <a:ext cx="4646320" cy="86409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จำนวนคน – เดือน (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man – months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)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marL="530225" indent="-530225"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ดัชนีค่าครองชีพ</a:t>
            </a:r>
          </a:p>
          <a:p>
            <a:pPr marL="354013" indent="-354013" algn="ctr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คำบรรยายภาพแบบวงรี 3"/>
          <p:cNvSpPr/>
          <p:nvPr/>
        </p:nvSpPr>
        <p:spPr>
          <a:xfrm>
            <a:off x="1043608" y="345766"/>
            <a:ext cx="1643074" cy="1643074"/>
          </a:xfrm>
          <a:prstGeom prst="wedgeEllipseCallout">
            <a:avLst>
              <a:gd name="adj1" fmla="val 79250"/>
              <a:gd name="adj2" fmla="val -58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129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ลูกศรขวาท้ายขีด 22"/>
          <p:cNvSpPr/>
          <p:nvPr/>
        </p:nvSpPr>
        <p:spPr>
          <a:xfrm rot="5400000">
            <a:off x="5868144" y="3789040"/>
            <a:ext cx="2016224" cy="720080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ลูกศรขวาท้ายขีด 23"/>
          <p:cNvSpPr/>
          <p:nvPr/>
        </p:nvSpPr>
        <p:spPr>
          <a:xfrm rot="5400000">
            <a:off x="2663788" y="3032956"/>
            <a:ext cx="648072" cy="720080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03848" y="1052736"/>
            <a:ext cx="3528392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 algn="ctr"/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ค่าจ้างล่วงหน้า</a:t>
            </a:r>
            <a:endParaRPr lang="th-TH" sz="5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173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95536" y="4869160"/>
            <a:ext cx="8358246" cy="810898"/>
          </a:xfrm>
          <a:prstGeom prst="roundRect">
            <a:avLst/>
          </a:prstGeom>
          <a:solidFill>
            <a:srgbClr val="FEF5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สำหรับการจ้างหน่วยงานของรัฐ ให้จ่ายเงินค่าจ้างล่วงหน้าได้ไม่เกิน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50%</a:t>
            </a:r>
            <a:endParaRPr lang="th-TH" sz="2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และไม่ต้องมีหลักประกันเงินล่วงหน้าก็ได้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584" y="2132856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จ่ายได้ไม่เกิน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15%</a:t>
            </a:r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นำหนังสือค้ำประกันหรือหนังสือค้ำประกันอิเล็กทรอนิกส์ของธนาคารภายในประเทศมาค้ำประกันเงินล่วงหน้า และให้คืนเมื่อหน่วยงานของรัฐได้หักเงินที่ได้จ่ายล่วงหน้าจากค่าจ้างที่จ่ายตามผลงานแต่ละงวดครบถ้วน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ทั้งนี้ ให้กำหนดไว้ในประกาศ/หนังสือเชิญชวน/ในสัญญาด้วย</a:t>
            </a:r>
            <a:endParaRPr lang="th-TH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คำบรรยายภาพแบบวงรี 3"/>
          <p:cNvSpPr/>
          <p:nvPr/>
        </p:nvSpPr>
        <p:spPr>
          <a:xfrm>
            <a:off x="840694" y="417774"/>
            <a:ext cx="1643074" cy="1643074"/>
          </a:xfrm>
          <a:prstGeom prst="wedgeEllipseCallout">
            <a:avLst>
              <a:gd name="adj1" fmla="val 78670"/>
              <a:gd name="adj2" fmla="val 92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130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174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608241" cy="45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3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175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826711"/>
            <a:ext cx="7128792" cy="53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45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176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7883023" cy="438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72034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177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699792" y="836712"/>
            <a:ext cx="3805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แนว</a:t>
            </a:r>
            <a:r>
              <a:rPr lang="th-TH" sz="36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ทางการจ้างที่ปรึกษา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44598"/>
            <a:ext cx="7487428" cy="46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119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178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35903" y="716438"/>
            <a:ext cx="3408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แนว</a:t>
            </a:r>
            <a:r>
              <a:rPr lang="th-TH" sz="32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ทางการจ้างที่ปรึกษา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59632" y="1349706"/>
            <a:ext cx="6665168" cy="4822207"/>
            <a:chOff x="252952" y="576619"/>
            <a:chExt cx="8666667" cy="70702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952" y="576619"/>
              <a:ext cx="8638095" cy="57047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952" y="6237312"/>
              <a:ext cx="8666667" cy="1409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27556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179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306754" y="676464"/>
            <a:ext cx="3001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แนว</a:t>
            </a:r>
            <a:r>
              <a:rPr lang="th-TH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ทางการจ้างที่ปรึกษา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94632"/>
            <a:ext cx="5655228" cy="51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8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86409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8" name="รูปภาพ 17" descr="37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060" y="1912615"/>
            <a:ext cx="8286403" cy="3676625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144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897744" y="111594"/>
            <a:ext cx="3053593" cy="4071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70273"/>
            <a:ext cx="3993896" cy="338056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sz="4800" b="1" dirty="0" smtClean="0"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8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งานจ้างออกแบบ</a:t>
            </a:r>
            <a:br>
              <a:rPr lang="th-TH" sz="48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หรือ</a:t>
            </a:r>
            <a:br>
              <a:rPr lang="th-TH" sz="48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ควบคุมงานก่อสร้าง</a:t>
            </a:r>
            <a:endParaRPr lang="th-TH" sz="4800" b="1" dirty="0" smtClean="0"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971600" y="4310956"/>
            <a:ext cx="72007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พ.ร.บ. หมวด 8 มาตรา 79-92</a:t>
            </a:r>
            <a:br>
              <a:rPr lang="th-TH" sz="4400" b="1" dirty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sz="4400" b="1" dirty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ระเบียบฯ หมวด 4 ข้อ 131-160 </a:t>
            </a:r>
            <a:endParaRPr lang="th-TH" sz="4400" dirty="0">
              <a:solidFill>
                <a:srgbClr val="006600"/>
              </a:solidFill>
              <a:effectLst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7544" y="548680"/>
            <a:ext cx="8208912" cy="3312368"/>
          </a:xfrm>
          <a:prstGeom prst="round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93)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u="sng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356992"/>
            <a:ext cx="5904656" cy="576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จัดทำร่างขอบเขตของงานจ้างออกแบบหรือควบคุมงานก่อสร้าง</a:t>
            </a:r>
            <a:endParaRPr lang="th-TH" sz="18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รวมทั้งเกณฑ์การพิจารณาคัดเลือกข้อเสนอ</a:t>
            </a:r>
            <a:endParaRPr kumimoji="0" lang="th-TH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356992"/>
            <a:ext cx="1368152" cy="576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183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ม.91)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80312" y="1052736"/>
              <a:ext cx="1296144" cy="1312484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420888"/>
              <a:ext cx="1303719" cy="1296144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184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185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692696"/>
            <a:ext cx="2160240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203848" y="692696"/>
            <a:ext cx="5256584" cy="504056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 หรือการขยายเวลาทำการตามสัญญา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203848" y="1268760"/>
            <a:ext cx="5256584" cy="432048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การเลิกสัญญา (การบอกเลิก / การตกลงเลิก)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203848" y="2276871"/>
            <a:ext cx="5256584" cy="504057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การตรวจรับพัสดุในงานจ้างออกแบบหรือควบคุมงาน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419872" y="3645024"/>
            <a:ext cx="4968552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/>
              </a:rPr>
              <a:t></a:t>
            </a:r>
            <a:endParaRPr kumimoji="0" lang="th-TH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39552" y="3645024"/>
            <a:ext cx="2160240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203848" y="1772816"/>
            <a:ext cx="5256584" cy="432048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7" name="วงเล็บปีกกาขวา 36"/>
          <p:cNvSpPr/>
          <p:nvPr/>
        </p:nvSpPr>
        <p:spPr>
          <a:xfrm>
            <a:off x="2843808" y="692696"/>
            <a:ext cx="288032" cy="208823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9" name="ลูกศรเชื่อมต่อแบบตรง 38"/>
          <p:cNvCxnSpPr>
            <a:stCxn id="57346" idx="2"/>
            <a:endCxn id="21" idx="0"/>
          </p:cNvCxnSpPr>
          <p:nvPr/>
        </p:nvCxnSpPr>
        <p:spPr>
          <a:xfrm>
            <a:off x="1619672" y="278092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ลูกศรเชื่อมต่อแบบตรง 40"/>
          <p:cNvCxnSpPr>
            <a:stCxn id="21" idx="3"/>
            <a:endCxn id="57351" idx="1"/>
          </p:cNvCxnSpPr>
          <p:nvPr/>
        </p:nvCxnSpPr>
        <p:spPr>
          <a:xfrm>
            <a:off x="2699792" y="461713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0" name="Straight Connector 2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2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92" name="Rectangle 2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9" name="Straight Connector 1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49ABB-FA80-4A8E-BAA5-0838C9C82E89}" type="slidenum">
              <a:rPr lang="en-US" smtClean="0">
                <a:latin typeface="EucrosiaUPC" pitchFamily="18" charset="-34"/>
                <a:cs typeface="EucrosiaUPC" pitchFamily="18" charset="-34"/>
              </a:rPr>
              <a:pPr/>
              <a:t>186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5748858" y="1996058"/>
            <a:ext cx="381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สี่เหลี่ยมมุมมน 8"/>
          <p:cNvSpPr/>
          <p:nvPr/>
        </p:nvSpPr>
        <p:spPr>
          <a:xfrm>
            <a:off x="2121768" y="1268760"/>
            <a:ext cx="1946176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 ปัจจุบัน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5939358" y="228600"/>
            <a:ext cx="794" cy="1472208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5940152" y="2348880"/>
            <a:ext cx="0" cy="4176464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สี่เหลี่ยมมุมมน 31"/>
          <p:cNvSpPr/>
          <p:nvPr/>
        </p:nvSpPr>
        <p:spPr>
          <a:xfrm>
            <a:off x="251520" y="2385864"/>
            <a:ext cx="5544616" cy="86409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เริ่มจัดซื้อจัดจ้างเมื่องบประมาณผ่านความเห็นชอบจากผู้มีอำนาจอนุมัติ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(ระเบียบฯ ข้อ 11–12 และ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.371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5 ส.ค. 62</a:t>
            </a:r>
            <a:r>
              <a:rPr lang="en-US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,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ว.414 </a:t>
            </a:r>
            <a:r>
              <a:rPr lang="th-TH" sz="1800" b="1" dirty="0" err="1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17 ก.ย. 61,</a:t>
            </a:r>
          </a:p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 ว.708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ลว. 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29 </a:t>
            </a:r>
            <a:r>
              <a:rPr lang="th-TH" sz="1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มิ.ย.</a:t>
            </a:r>
            <a:r>
              <a:rPr lang="th-TH" sz="1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65)</a:t>
            </a:r>
            <a:endParaRPr lang="th-TH" sz="18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95536" y="1953816"/>
            <a:ext cx="849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สี่เหลี่ยมมุมมน 39"/>
          <p:cNvSpPr/>
          <p:nvPr/>
        </p:nvSpPr>
        <p:spPr>
          <a:xfrm>
            <a:off x="6923856" y="1272952"/>
            <a:ext cx="175260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ปี </a:t>
            </a:r>
            <a:r>
              <a:rPr lang="th-TH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ถัดไป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7" name="ลูกศรเชื่อมต่อแบบตรง 46"/>
          <p:cNvCxnSpPr/>
          <p:nvPr/>
        </p:nvCxnSpPr>
        <p:spPr>
          <a:xfrm>
            <a:off x="6084168" y="3660610"/>
            <a:ext cx="2880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สี่เหลี่ยมมุมมน 49"/>
          <p:cNvSpPr/>
          <p:nvPr/>
        </p:nvSpPr>
        <p:spPr>
          <a:xfrm>
            <a:off x="7452320" y="2102330"/>
            <a:ext cx="1547664" cy="132667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ผู้ให้บริการ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เริ่มปฏิบัติงาน</a:t>
            </a:r>
          </a:p>
          <a:p>
            <a:pPr algn="ctr"/>
            <a:r>
              <a:rPr lang="th-TH" sz="1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หลังจากลงนามสัญญา</a:t>
            </a:r>
            <a:endParaRPr 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" name="สี่เหลี่ยมมุมมน 56"/>
          <p:cNvSpPr/>
          <p:nvPr/>
        </p:nvSpPr>
        <p:spPr>
          <a:xfrm>
            <a:off x="5076056" y="1237184"/>
            <a:ext cx="936104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วันสิ้นปี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9" name="สามเหลี่ยมหน้าจั่ว 58"/>
          <p:cNvSpPr/>
          <p:nvPr/>
        </p:nvSpPr>
        <p:spPr>
          <a:xfrm rot="10800000">
            <a:off x="7236297" y="3385154"/>
            <a:ext cx="457200" cy="304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1" name="สี่เหลี่ยมมุมมน 60"/>
          <p:cNvSpPr/>
          <p:nvPr/>
        </p:nvSpPr>
        <p:spPr>
          <a:xfrm>
            <a:off x="6876256" y="4375754"/>
            <a:ext cx="1155576" cy="99746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ทำสัญญา</a:t>
            </a:r>
          </a:p>
          <a:p>
            <a:pPr algn="ctr"/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เมื่อได้รับเงินงวด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5" name="รูปภาพ 64" descr="หลอดไ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260648"/>
            <a:ext cx="792088" cy="90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สี่เหลี่ยมมุมมน 39"/>
          <p:cNvSpPr/>
          <p:nvPr/>
        </p:nvSpPr>
        <p:spPr>
          <a:xfrm>
            <a:off x="611560" y="260648"/>
            <a:ext cx="4824536" cy="86409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ความสัมพันธ์ของกระบวนการจ้างออกแบบ</a:t>
            </a:r>
          </a:p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หรือควบคุมงาน กับเงินงบประมาณ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696494" y="1958752"/>
            <a:ext cx="11410" cy="427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สี่เหลี่ยมมุมมน 57"/>
          <p:cNvSpPr/>
          <p:nvPr/>
        </p:nvSpPr>
        <p:spPr>
          <a:xfrm>
            <a:off x="2209800" y="1958752"/>
            <a:ext cx="1447800" cy="457200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17 ก.ย.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8" name="Straight Arrow Connector 47"/>
          <p:cNvCxnSpPr>
            <a:stCxn id="59" idx="3"/>
          </p:cNvCxnSpPr>
          <p:nvPr/>
        </p:nvCxnSpPr>
        <p:spPr>
          <a:xfrm flipV="1">
            <a:off x="7464897" y="1937354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สี่เหลี่ยมมุมมน 57"/>
          <p:cNvSpPr/>
          <p:nvPr/>
        </p:nvSpPr>
        <p:spPr>
          <a:xfrm>
            <a:off x="6516216" y="1982382"/>
            <a:ext cx="936104" cy="798546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Ex.</a:t>
            </a:r>
            <a:endParaRPr lang="th-TH" sz="24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5 ม.ค.</a:t>
            </a:r>
            <a:endParaRPr lang="th-TH" sz="24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ทำรายงาน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ขอซื้อขอจ้าง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743200" y="4607058"/>
            <a:ext cx="11430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จัดซื้อจัดจ้าง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339752" y="3470920"/>
            <a:ext cx="1872208" cy="931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วิธีประกวดแบบ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114800" y="4607058"/>
            <a:ext cx="74523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อนุมัติ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สั่งจ้าง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524000" y="462575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5146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86200" y="49305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52800" y="5330246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7464897" y="3689954"/>
            <a:ext cx="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มุมมน 35"/>
          <p:cNvSpPr/>
          <p:nvPr/>
        </p:nvSpPr>
        <p:spPr>
          <a:xfrm>
            <a:off x="5796136" y="1237184"/>
            <a:ext cx="1008112" cy="716632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วันเริ่มปี</a:t>
            </a:r>
          </a:p>
          <a:p>
            <a:pPr algn="ctr"/>
            <a:r>
              <a:rPr lang="th-TH" sz="20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งป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ม.</a:t>
            </a:r>
            <a:endParaRPr lang="th-TH" sz="2000" b="1" u="sng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Rounded Rectangle 10"/>
          <p:cNvSpPr/>
          <p:nvPr/>
        </p:nvSpPr>
        <p:spPr>
          <a:xfrm>
            <a:off x="323528" y="3682008"/>
            <a:ext cx="1008112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จัดทำแผน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การจัดซื้อ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จัดจ้างประจำปี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9" name="Rounded Rectangle 10"/>
          <p:cNvSpPr/>
          <p:nvPr/>
        </p:nvSpPr>
        <p:spPr>
          <a:xfrm>
            <a:off x="323528" y="5569802"/>
            <a:ext cx="99060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จัดทำ </a:t>
            </a:r>
            <a:r>
              <a:rPr lang="en-US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TOR</a:t>
            </a:r>
            <a:endParaRPr lang="th-TH" sz="1400" b="1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2" name="Straight Connector 70"/>
          <p:cNvCxnSpPr/>
          <p:nvPr/>
        </p:nvCxnSpPr>
        <p:spPr>
          <a:xfrm>
            <a:off x="827584" y="5338192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0"/>
          <p:cNvCxnSpPr/>
          <p:nvPr/>
        </p:nvCxnSpPr>
        <p:spPr>
          <a:xfrm>
            <a:off x="82758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54"/>
          <p:cNvSpPr/>
          <p:nvPr/>
        </p:nvSpPr>
        <p:spPr>
          <a:xfrm>
            <a:off x="2555776" y="5567535"/>
            <a:ext cx="1584176" cy="778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หนังสือเชิญชวน</a:t>
            </a:r>
          </a:p>
          <a:p>
            <a:pPr algn="ctr">
              <a:buFont typeface="Arial" pitchFamily="34" charset="0"/>
              <a:buChar char="•"/>
            </a:pPr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วิธีคัดเลือก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1400" b="1" kern="0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en-US" sz="1400" b="1" kern="0" dirty="0" smtClean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4" name="Straight Connector 70"/>
          <p:cNvCxnSpPr/>
          <p:nvPr/>
        </p:nvCxnSpPr>
        <p:spPr>
          <a:xfrm>
            <a:off x="3347864" y="440208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61"/>
          <p:cNvSpPr/>
          <p:nvPr/>
        </p:nvSpPr>
        <p:spPr>
          <a:xfrm>
            <a:off x="5076056" y="5554216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อุทธรณ์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ร้องเรียน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1" name="Rounded Rectangle 61"/>
          <p:cNvSpPr/>
          <p:nvPr/>
        </p:nvSpPr>
        <p:spPr>
          <a:xfrm>
            <a:off x="5076056" y="4618112"/>
            <a:ext cx="720080" cy="704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ประกาศ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EucrosiaUPC" pitchFamily="18" charset="-34"/>
                <a:cs typeface="EucrosiaUPC" pitchFamily="18" charset="-34"/>
              </a:rPr>
              <a:t>ผู้ชนะ</a:t>
            </a:r>
            <a:endParaRPr lang="th-TH" sz="1400" b="1" dirty="0">
              <a:solidFill>
                <a:sysClr val="windowText" lastClr="0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82" name="Straight Connector 68"/>
          <p:cNvCxnSpPr/>
          <p:nvPr/>
        </p:nvCxnSpPr>
        <p:spPr>
          <a:xfrm>
            <a:off x="4860032" y="4978152"/>
            <a:ext cx="22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71"/>
          <p:cNvCxnSpPr/>
          <p:nvPr/>
        </p:nvCxnSpPr>
        <p:spPr>
          <a:xfrm>
            <a:off x="5436096" y="5301208"/>
            <a:ext cx="0" cy="209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61"/>
          <p:cNvSpPr/>
          <p:nvPr/>
        </p:nvSpPr>
        <p:spPr>
          <a:xfrm>
            <a:off x="6444208" y="5460810"/>
            <a:ext cx="2088232" cy="704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สัญญามีผลตั้งแต่วันที่ลงนาม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โดยไม่มีผลย้อนหลัง</a:t>
            </a:r>
            <a:endParaRPr lang="th-TH" sz="1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>
            <a:off x="6012160" y="5013176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/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การจัดซื้อจัดจ้างประจำปี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187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1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้อมู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1970" flipH="1">
            <a:off x="6132860" y="3659096"/>
            <a:ext cx="2570541" cy="16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5AEF19-E2D0-4313-8762-81A8A23F68B3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188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680590" y="1412776"/>
            <a:ext cx="6339682" cy="2952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ทำ </a:t>
            </a:r>
            <a:r>
              <a:rPr lang="th-TH" altLang="th-TH" sz="36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“แผนการจัดซื้อจัดจ้างประจำปี”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i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ประกาศในระบบ 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</a:t>
            </a:r>
            <a:r>
              <a:rPr lang="en-US" altLang="th-TH" sz="36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gp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altLang="th-TH" sz="36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ประกาศโดยเปิดเผย</a:t>
            </a:r>
            <a:endParaRPr lang="en-US" altLang="th-TH" sz="36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292100"/>
            <a:ext cx="8643938" cy="76944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157192"/>
            <a:ext cx="864393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วิธีการ รายละเอียด และการเปลี่ยนแปลงแผน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6040">
            <a:off x="6408762" y="2360465"/>
            <a:ext cx="2184633" cy="1242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789040"/>
            <a:ext cx="5473860" cy="1287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B7E42-9247-4382-9685-2FB016EE0FB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189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85750" y="188640"/>
            <a:ext cx="8643938" cy="584775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3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6" name="Rectangle 4"/>
          <p:cNvSpPr txBox="1">
            <a:spLocks noChangeArrowheads="1"/>
          </p:cNvSpPr>
          <p:nvPr/>
        </p:nvSpPr>
        <p:spPr bwMode="auto">
          <a:xfrm>
            <a:off x="285750" y="908721"/>
            <a:ext cx="8643938" cy="5688632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    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r>
              <a:rPr lang="th-TH" alt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1. การซื้อหรือจ้างโดยวิธีคัดเลือก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กรณีจำเป็นเร่งด่วนตาม ม.56(1)(ค)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กรณีพัสดุ</a:t>
            </a:r>
            <a:r>
              <a:rPr lang="th-TH" alt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ที่ใช้ในราชการ</a:t>
            </a: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ลับตาม ม.56(1)(ฉ)</a:t>
            </a:r>
            <a:endParaRPr lang="th-TH" alt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2. การซื้อหรือจ้างโดยวิธีเฉพาะเจาะจง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กรณีที่มีวงเงินในการจัดซื้อจัดจ้างตามที่กำหนดในกฎกระทรวงตาม ม. 56(2)(ข)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กรณีจำเป็นต้องใช้พัสดุโดยฉุกเฉินตาม ม.56(2)(ง)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กรณีเป็นพัสดุที่จะขายทอดตลาดตาม ม.56(2)(ฉ)</a:t>
            </a:r>
          </a:p>
          <a:p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3. งาน</a:t>
            </a:r>
            <a:r>
              <a:rPr lang="th-TH" alt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กรณีที่มีวงเงินค่าจ้างตามที่กำหนดในกฎกระทรวงตาม ม.70(3)(ข)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กรณีจำเป็น</a:t>
            </a:r>
            <a:r>
              <a:rPr lang="th-TH" alt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ม.70(3)(ฉ)</a:t>
            </a:r>
          </a:p>
          <a:p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งาน</a:t>
            </a:r>
            <a:r>
              <a:rPr lang="th-TH" alt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</a:t>
            </a:r>
            <a:r>
              <a:rPr lang="th-TH" alt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ความจำเป็นเร่งด่วนหรือเกี่ยวกับความมั่นคงของ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ม.82(3)</a:t>
            </a:r>
            <a:endParaRPr lang="en-US" altLang="th-TH" sz="2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708" y="943868"/>
            <a:ext cx="540916" cy="540916"/>
          </a:xfrm>
          <a:prstGeom prst="rect">
            <a:avLst/>
          </a:prstGeom>
        </p:spPr>
      </p:pic>
      <p:pic>
        <p:nvPicPr>
          <p:cNvPr id="6" name="Picture 5" descr="ข้อมู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0151" y="1124744"/>
            <a:ext cx="2880321" cy="188362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</a:t>
            </a:fld>
            <a:endParaRPr lang="th-TH"/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792088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371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7" y="1685131"/>
            <a:ext cx="8467725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5508104" y="3284984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lvl="0"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190</a:t>
            </a:fld>
            <a:endParaRPr lang="th-TH"/>
          </a:p>
        </p:txBody>
      </p:sp>
      <p:sp>
        <p:nvSpPr>
          <p:cNvPr id="7" name="Pentagon 6"/>
          <p:cNvSpPr/>
          <p:nvPr/>
        </p:nvSpPr>
        <p:spPr>
          <a:xfrm>
            <a:off x="539552" y="980728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2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425167" y="3831692"/>
            <a:ext cx="2110291" cy="140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802254" y="116632"/>
            <a:ext cx="5794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รายงานขอจ้างออกแบบหรือควบคุมงานก่อสร้าง</a:t>
            </a:r>
            <a:endParaRPr lang="th-TH" sz="30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79712" y="836712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ให้เจ้าหน้าที่จัดทำรายงานฯ เสนอหัวหน้าหน่วยงานของรัฐ ผ่านหัวหน้าเจ้าหน้าที่ โดยมีรายการ ดังนี้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1560" y="1412776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1560" y="191683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1560" y="249289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1560" y="3068960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560" y="364502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560" y="479715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560" y="537321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1560" y="6021288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616" y="1412776"/>
            <a:ext cx="3796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เหตุผลและความจำเป็นที่ต้องจ้างฯ 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616" y="1916832"/>
            <a:ext cx="684076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7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ขอบเขตของงานจ้างออกแบบหรือควบคุมงานก่อสร้าง</a:t>
            </a:r>
            <a:endParaRPr lang="th-TH" sz="27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5616" y="247373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คุณสมบัติของผู้ให้บริการงานจ้างออกแบบหรือควบคุมงานก่อสร้าง </a:t>
            </a:r>
            <a:endParaRPr lang="th-TH" dirty="0"/>
          </a:p>
        </p:txBody>
      </p:sp>
      <p:sp>
        <p:nvSpPr>
          <p:cNvPr id="29" name="Rectangle 28"/>
          <p:cNvSpPr/>
          <p:nvPr/>
        </p:nvSpPr>
        <p:spPr>
          <a:xfrm>
            <a:off x="1115616" y="3084421"/>
            <a:ext cx="684076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วงเงินค่าก่อสร้างโดยประมาณ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15616" y="3573016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ค่าจ้างออกแบบหรือควบคุมงานก่อสร้างโดยประมาณ </a:t>
            </a:r>
            <a:endParaRPr lang="th-TH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5616" y="4777988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วิธีที่จะจ้างฯ และเหตุผลที่ต้องจ้างฯ โดยวิธีนั้น </a:t>
            </a:r>
            <a:endParaRPr lang="th-TH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15616" y="537321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dirty="0"/>
          </a:p>
        </p:txBody>
      </p:sp>
      <p:sp>
        <p:nvSpPr>
          <p:cNvPr id="33" name="Rectangle 32"/>
          <p:cNvSpPr/>
          <p:nvPr/>
        </p:nvSpPr>
        <p:spPr>
          <a:xfrm>
            <a:off x="1152128" y="5843371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</a:t>
            </a:r>
          </a:p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ที่จำเป็นในการจ้างฯ การออกประกาศและเอกสารเชิญชวน หรือหนังสือเชิญชวน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467544" y="1340768"/>
            <a:ext cx="8676456" cy="504056"/>
          </a:xfrm>
          <a:prstGeom prst="bentConnector3">
            <a:avLst>
              <a:gd name="adj1" fmla="val -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467544" y="1844824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467544" y="2348880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504056" y="2996952"/>
            <a:ext cx="8423920" cy="576064"/>
          </a:xfrm>
          <a:prstGeom prst="bentConnector3">
            <a:avLst>
              <a:gd name="adj1" fmla="val -4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467544" y="357301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467544" y="4653136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67544" y="5301208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467544" y="5877272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94879" y="779582"/>
            <a:ext cx="1797872" cy="108434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Oval 51"/>
          <p:cNvSpPr/>
          <p:nvPr/>
        </p:nvSpPr>
        <p:spPr>
          <a:xfrm>
            <a:off x="611560" y="4221088"/>
            <a:ext cx="432048" cy="43204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15616" y="414908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กำหนดเวลาแล้วเสร็จของงาน</a:t>
            </a:r>
            <a:endParaRPr lang="th-TH" dirty="0"/>
          </a:p>
        </p:txBody>
      </p:sp>
      <p:cxnSp>
        <p:nvCxnSpPr>
          <p:cNvPr id="55" name="Elbow Connector 54"/>
          <p:cNvCxnSpPr/>
          <p:nvPr/>
        </p:nvCxnSpPr>
        <p:spPr>
          <a:xfrm>
            <a:off x="467544" y="414908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876256" y="3140968"/>
            <a:ext cx="2088232" cy="249299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เมื่อหัวหน้าหน่วยงานของรัฐให้ความเห็นชอบแล้ว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ให้เจ้าหน้าที่ดำเนินการจ้างตามวิธีจ้างนั้นต่อไปได้</a:t>
            </a:r>
            <a:endParaRPr lang="th-TH" sz="2600" b="1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0" name="คำบรรยายภาพแบบวงรี 3"/>
          <p:cNvSpPr/>
          <p:nvPr/>
        </p:nvSpPr>
        <p:spPr>
          <a:xfrm>
            <a:off x="395536" y="89248"/>
            <a:ext cx="1368152" cy="1251520"/>
          </a:xfrm>
          <a:prstGeom prst="wedgeEllipseCallout">
            <a:avLst>
              <a:gd name="adj1" fmla="val 61777"/>
              <a:gd name="adj2" fmla="val 25364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ข้อ 140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lvl="0"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192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4869160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193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11760" y="395953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7413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9952" y="4509120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 การประชุมของคณะกรรมการ</a:t>
            </a:r>
          </a:p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ให้เป็นไปตามที่หัวหน้าหน่วยงานของรัฐกำหนดตามความจำเป็นและเหมาะสม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738551"/>
            <a:ext cx="4140571" cy="255454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รับผิดชอบ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จัดทำร่างขอบเขตของงานจ้างออกแบบหรือควบคุมงานก่อสร้าง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6660232" y="260648"/>
            <a:ext cx="1440160" cy="1368152"/>
          </a:xfrm>
          <a:prstGeom prst="wedgeEllipseCallout">
            <a:avLst>
              <a:gd name="adj1" fmla="val -55947"/>
              <a:gd name="adj2" fmla="val 6667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ผู้ให้บริการ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ในการจ้าง    ออกแบบหรือควบคุมงาน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       ออกแบบหรือควบคุมงาน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งานที่ตรงกับความต้องการ</a:t>
            </a:r>
            <a:endParaRPr lang="th-TH" sz="2400" b="1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ผู้ให้บริการ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จ้างในราคา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ที่เหมาะสม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กำหนดให้ผู้ให้บริการยื่นเอกสารสำหรับใช้ในการตรวจสอบ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04248" y="4143380"/>
            <a:ext cx="2063556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ถูกต้องตามแนวทางปฏิบัติของกรมบัญชีกลาง</a:t>
            </a: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มุมมน 6"/>
          <p:cNvSpPr/>
          <p:nvPr/>
        </p:nvSpPr>
        <p:spPr>
          <a:xfrm>
            <a:off x="611560" y="1644760"/>
            <a:ext cx="1857388" cy="20002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ออกแบบหรือควบคุมงาน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คุณสมบัติของผู้ให้บริการ</a:t>
            </a:r>
            <a:b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งานจ้างออกแบบหรือควบคุมงานก่อสร้าง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195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คุม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3460576"/>
            <a:ext cx="1944215" cy="2687291"/>
          </a:xfrm>
          <a:prstGeom prst="rect">
            <a:avLst/>
          </a:prstGeom>
        </p:spPr>
      </p:pic>
      <p:sp>
        <p:nvSpPr>
          <p:cNvPr id="2" name="พับมุม 1"/>
          <p:cNvSpPr/>
          <p:nvPr/>
        </p:nvSpPr>
        <p:spPr>
          <a:xfrm>
            <a:off x="467544" y="188640"/>
            <a:ext cx="8352928" cy="1080120"/>
          </a:xfrm>
          <a:prstGeom prst="foldedCorner">
            <a:avLst/>
          </a:prstGeom>
          <a:solidFill>
            <a:srgbClr val="FFFF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คุณสมบัติผู้ให้บริการ</a:t>
            </a:r>
          </a:p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sz="3600" b="1" dirty="0">
              <a:solidFill>
                <a:srgbClr val="00206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347864" y="1340768"/>
            <a:ext cx="5472608" cy="201622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ต้องมีใบอนุญาตประกอบอาชีพสถาปัตยกรรม หรือวิศวกรรม แล้วแต่กรณี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กรณีเป็นนิติบุคคล ต้องเป็นผู้ได้รับการขึ้นทะเบียนไว้กับสภาวิชาชีพนั้นๆ ด้วย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196</a:t>
            </a:fld>
            <a:endParaRPr lang="th-TH"/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596336" y="116632"/>
            <a:ext cx="1368152" cy="1296144"/>
          </a:xfrm>
          <a:prstGeom prst="wedgeEllipseCallout">
            <a:avLst>
              <a:gd name="adj1" fmla="val -33253"/>
              <a:gd name="adj2" fmla="val 5851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พิมพ์เขียว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20388"/>
            <a:ext cx="2840526" cy="2036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สี่เหลี่ยมผืนผ้า 1"/>
          <p:cNvSpPr/>
          <p:nvPr/>
        </p:nvSpPr>
        <p:spPr>
          <a:xfrm>
            <a:off x="539552" y="3501008"/>
            <a:ext cx="6840760" cy="30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ผู้ให้บริการที่เป็นบุคคลธรรมดา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ต้องมีสัญชาติไทย และเป็นผู้ที่ได้รับใบอนุญาตประกอบวิชาชีพสถาปัตยกรรมและหรือวิศวกรรมสำหรับงานว่าจ้างตามที่กำหนด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โดยกฎหมายว่าด้วยวิชาชีพสถาปัตยกรรมและหรือวิศวกรรม แล้วแต่กรณี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ให้บริการที่เป็นนิติ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กรรมการ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ผู้จัดการหรือหุ้นส่วนผู้จัดการของนิติบุคคล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นั้นจะต้องเป็น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คน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ไทย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เป็น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นิติบุคคล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ที่มีผู้ถือหุ้นเป็นคนไทย</a:t>
            </a:r>
            <a:r>
              <a:rPr lang="th-TH" sz="24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เกินร้อยละห้าสิบของทุนการ</a:t>
            </a:r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จัดตั้ง</a:t>
            </a:r>
          </a:p>
          <a:p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นิติ</a:t>
            </a:r>
            <a:r>
              <a:rPr lang="th-TH" sz="24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นั้น </a:t>
            </a: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144016" y="2276872"/>
            <a:ext cx="1331640" cy="1224136"/>
          </a:xfrm>
          <a:prstGeom prst="wedgeEllipseCallout">
            <a:avLst>
              <a:gd name="adj1" fmla="val 45379"/>
              <a:gd name="adj2" fmla="val 52459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134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พับมุม 1"/>
          <p:cNvSpPr/>
          <p:nvPr/>
        </p:nvSpPr>
        <p:spPr>
          <a:xfrm>
            <a:off x="611560" y="260648"/>
            <a:ext cx="8136904" cy="1224136"/>
          </a:xfrm>
          <a:prstGeom prst="foldedCorner">
            <a:avLst/>
          </a:prstGeom>
          <a:solidFill>
            <a:srgbClr val="FFFF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คุณสมบัติผู้ให้บริการ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จ้างออกแบบ</a:t>
            </a:r>
          </a:p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หรือควบคุมงานก่อสร้าง</a:t>
            </a:r>
            <a:endParaRPr lang="th-TH" sz="3600" b="1" dirty="0">
              <a:solidFill>
                <a:srgbClr val="00206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197</a:t>
            </a:fld>
            <a:endParaRPr lang="th-TH"/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76672"/>
            <a:ext cx="1368152" cy="1296144"/>
          </a:xfrm>
          <a:prstGeom prst="wedgeEllipseCallout">
            <a:avLst>
              <a:gd name="adj1" fmla="val 52380"/>
              <a:gd name="adj2" fmla="val 5042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0" name="Picture 9" descr="ก่อสร้าง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244827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สี่เหลี่ยมผืนผ้า 1"/>
          <p:cNvSpPr/>
          <p:nvPr/>
        </p:nvSpPr>
        <p:spPr>
          <a:xfrm>
            <a:off x="2051720" y="3645024"/>
            <a:ext cx="6408712" cy="27363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ผู้ให้บริการจ้างออกแบบหรือควบคุมงานก่อสร้าง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ที่เป็นคู่สัญญากับหน่วยงานของรัฐ ต้องไม่มีส่วนได้เสียกับผู้ประกอบการงานก่อสร้างในงานนั้น ในลักษณะดังต่อไปนี้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(1) มี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ความสัมพันธ์โดยตรง 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คือ ผู้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ให้บริการจะต้องไม่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ผู้รับจ้างก่อสร้าง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ในงาน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ที่ตนเอง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เป็นคู่สัญญากับหน่วยงานของรัฐ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(2) มี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ความสัมพันธ์โดยอ้อม 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คือ ผู้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ให้บริการจะต้องไม่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จ้างให้กับคู่สัญญา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ของรัฐในงานที่ตนเอง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5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ให้บริการฃ</a:t>
            </a:r>
            <a:endParaRPr lang="th-TH" sz="25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596336" y="3284984"/>
            <a:ext cx="1368152" cy="1296144"/>
          </a:xfrm>
          <a:prstGeom prst="wedgeEllipseCallout">
            <a:avLst>
              <a:gd name="adj1" fmla="val -54834"/>
              <a:gd name="adj2" fmla="val 40140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133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Picture 13" descr="คุมงาน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289" y="4025602"/>
            <a:ext cx="1681431" cy="24277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1916832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ต้องไม่เป็นผู้มีส่วนได้เสียกับผู้ประกอบการ  งานก่อสร้างงานนั้น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ทั้งนี้ ตามระเบียบที่รัฐมนตรีกำหนด </a:t>
            </a:r>
          </a:p>
        </p:txBody>
      </p:sp>
      <p:grpSp>
        <p:nvGrpSpPr>
          <p:cNvPr id="1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198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067402"/>
              </p:ext>
            </p:extLst>
          </p:nvPr>
        </p:nvGraphicFramePr>
        <p:xfrm>
          <a:off x="570368" y="404664"/>
          <a:ext cx="796207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744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คุณสมบัติของผู้ให้บริการ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 มีความสามารถตามกฎหมาย 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 ไม่เป็นบุคคลล้มละลาย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 ไม่อยู่ระหว่างเลิกกิจการ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4. 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5. 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6. 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นุเบกษา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1. – 10. ยกเว้น ข้อ 7. และข้อ 8. นำหลักเกณฑ์ตามกฎหมายและหนังสือสั่งการดังต่อไปนี้ มาอนุโลมใช้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พ.ร.บ. มาตรา 64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แบบเอกสารและแบบประกาศเชิญชวน ของคณะกรรมการนโยบายการจัดซื้อจัดจ้างและการบริหารพัสดุภาครัฐ ตามหนังสือ ด่วนที่สุด ที่ กค (กนบ) 0405.2/ว.410 ลงวันที่ 24 ตุลาคม 2560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หนังสือ ด่วนที่สุด ที่ กค (กวจ) 0405.2/ว.410 ลงวันที่ 24 ตุลาคม 2560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หนังสือ ด่วนที่สุด ที่ กค (กวจ) 0405.2/ว.214 ลงวันที่ 18 พฤษภาคม 2563</a:t>
                      </a:r>
                    </a:p>
                    <a:p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28946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199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58816"/>
              </p:ext>
            </p:extLst>
          </p:nvPr>
        </p:nvGraphicFramePr>
        <p:xfrm>
          <a:off x="323528" y="202272"/>
          <a:ext cx="8496944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1048"/>
                <a:gridCol w="25358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คุณสมบัติของผู้ให้บริการ</a:t>
                      </a:r>
                      <a:endParaRPr lang="th-TH" sz="24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7. ผู้ให้บริการต้องไม่มีส่วนได้เสียกับผู้ประกอบการงานก่อสร้างในงานนั้น ในลักษณะดังต่อไปนี้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7.1 มีความสัมพันธ์โดยตรง คือ ผู้ให้บริการต้องไม่เป็นผู้รับจ้างก่อสร้างในงานที่ตนเองเป็นคู่สัญญากับหน่วยงานของรัฐ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7.2 มีความสัมพันธ์โดยอ้อม คือ ผู้ให้บริการต้องไม่เป็นผู้รับจ้างให้กับคู่สัญญาของหน่วยงานของรัฐในงานที่ตนเองเป็นผู้ให้บริการ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8. เป็นบุคคลธรรมดาหรือนิติบุคคลที่มีอาชีพให้บริการออกแบบหรือควบคุมงานก่อสร้าง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8.1 กรณีบุคคลธรรมดา ต้องมีสัญชาติไทยและเป็นผู้ที่ได้รับใบอนุญาตประกอบวิชาชีพ สถาปัตยกรรมและหรือวิศวกรรมสำหรับงานว่าจ้างตามที่กำหนดโดยกฎหมายว่าด้วยวิชาชีพสถาปัตยกรรมและหรือวิศวกรรม แล้วแต่กรณี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8.2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กรณีเป็นนิติบุคคล ต้องเป็นผู้ได้รับการขึ้นทะเบียนไว้กับสภาวิชาชีพนั้นๆ โดยกรรมการผู้จัดการหรือหุ้นส่วนผู้จัดการของนิติบุคคลนั้นจะต้องเป็นคนไทย และเป็นนิติบุคคลที่มีผู้ถือหุ้นเป็นคนไทยเกินร้อยละห้าสิบของทุนการจัดตั้งนิติบุคคลนั้น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9. 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10. 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11. ต้องมีผลงานประเภทเดียวกันกับงานที่จ้างในวงเงินไม่น้อยกว่า.........บาท โดยเป็นผลงานภายใต้สัญญาเดียวที่ดำเนินการเสร็จสิ้นแล้ว และเป็นผลงานที่เป็นคู่สัญญาโดยตรงกับหน่วยงานของรัฐหรือหน่วยงานเอกชนที่..........เชื่อถือ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7. เป็นไปตามระเบียบฯ ข้อ 133</a:t>
                      </a: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8. เป็นไปตามระเบียบฯ ข้อ 134</a:t>
                      </a: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8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11. กำหนดตามความจำเป็น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29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43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961325" y="200601"/>
            <a:ext cx="2747511" cy="3814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928692"/>
            <a:ext cx="7772400" cy="207168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พ.ร.บ. มาตรา 69-78</a:t>
            </a:r>
            <a:br>
              <a:rPr lang="th-TH" sz="4800" b="1" dirty="0" smtClean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ระเบียบฯ ข้อ 101-130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75656" y="1138201"/>
            <a:ext cx="2232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6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r>
              <a:rPr lang="th-TH" sz="6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6000" b="1" dirty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ปรึกษา</a:t>
            </a:r>
            <a:endParaRPr lang="th-TH" sz="6000" dirty="0">
              <a:effectLst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560" y="620688"/>
            <a:ext cx="7992888" cy="3096344"/>
          </a:xfrm>
          <a:prstGeom prst="round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50405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grpSp>
        <p:nvGrpSpPr>
          <p:cNvPr id="17" name="กลุ่ม 16"/>
          <p:cNvGrpSpPr/>
          <p:nvPr/>
        </p:nvGrpSpPr>
        <p:grpSpPr>
          <a:xfrm>
            <a:off x="395536" y="1117054"/>
            <a:ext cx="8424936" cy="5048250"/>
            <a:chOff x="395536" y="986433"/>
            <a:chExt cx="8424936" cy="5048250"/>
          </a:xfrm>
        </p:grpSpPr>
        <p:pic>
          <p:nvPicPr>
            <p:cNvPr id="15" name="รูปภาพ 14" descr="371-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897" y="986433"/>
              <a:ext cx="8410575" cy="714375"/>
            </a:xfrm>
            <a:prstGeom prst="rect">
              <a:avLst/>
            </a:prstGeom>
          </p:spPr>
        </p:pic>
        <p:pic>
          <p:nvPicPr>
            <p:cNvPr id="16" name="รูปภาพ 15" descr="371-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1700808"/>
              <a:ext cx="8420100" cy="4333875"/>
            </a:xfrm>
            <a:prstGeom prst="rect">
              <a:avLst/>
            </a:prstGeom>
          </p:spPr>
        </p:pic>
        <p:cxnSp>
          <p:nvCxnSpPr>
            <p:cNvPr id="18" name="ตัวเชื่อมต่อตรง 17"/>
            <p:cNvCxnSpPr/>
            <p:nvPr/>
          </p:nvCxnSpPr>
          <p:spPr>
            <a:xfrm>
              <a:off x="755576" y="2636912"/>
              <a:ext cx="79208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>
              <a:off x="539552" y="2996952"/>
              <a:ext cx="38164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/>
            <p:cNvCxnSpPr/>
            <p:nvPr/>
          </p:nvCxnSpPr>
          <p:spPr>
            <a:xfrm>
              <a:off x="4139952" y="3284984"/>
              <a:ext cx="43204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200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63833"/>
              </p:ext>
            </p:extLst>
          </p:nvPr>
        </p:nvGraphicFramePr>
        <p:xfrm>
          <a:off x="287524" y="260648"/>
          <a:ext cx="8568952" cy="58039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7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901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คุณสมบัติของผู้ให้บริการ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4951">
                <a:tc>
                  <a:txBody>
                    <a:bodyPr/>
                    <a:lstStyle/>
                    <a:p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12. </a:t>
                      </a:r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ต้องมีมูลค่าสุทธิของกิจการ ดังนี้</a:t>
                      </a:r>
                    </a:p>
                    <a:p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(1) กรณีผู้ยื่นข้อเสนอเป็นนิติบุคคลที่จัดตั้งขึ้นตามกฎหมายไทยซึ่งได้จดทะเบียนเกินกว่า 1 ปี ต้องมีมูลค่าสุทธิของกิจการจากผลต่างระหว่างสินทรัพย์สุทธิหักด้วยหนี้สินสุทธิที่ปรากฏในงบแสดงฐานะการเงินที่มีการตรวจรับรองแล้ว ซึ่งจะต้องแสดงค่าเป็นบวก 1 ปีสุดท้ายก่อนวันยื่นข้อเสนอ </a:t>
                      </a:r>
                    </a:p>
                    <a:p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(2) กรณีผู้ยื่นข้อเสนอเป็นนิติบุคคลที่จัดตั้งขึ้นตามกฎหมายไทย ซึ่งยังไม่มีการรายงานงบแสดงฐานะการเงินกับกรมพัฒนาธุรกิจการค้า ต้องมีทุนจดทะเบียนที่เรียกชำระมูลค่าหุ้นแล้ว </a:t>
                      </a:r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ณ วันที่ยื่นข้อเสนอ ไม่ต่ำกว่า....... ล้านบาท </a:t>
                      </a:r>
                    </a:p>
                    <a:p>
                      <a:pPr marL="0" indent="533400"/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(โดยพิจารณา ดังนี้</a:t>
                      </a:r>
                      <a:endParaRPr lang="th-TH" sz="18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(2.1) มูลค่าการจัดซื้อจัดจ้างไม่เกิน 1 ล้านบาท ไม่ต้องกำหนดทุนจดทะเบียน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(2.2) มูลค่าการจัดซื้อจัดจ้างเกิน 1 ล้านบาท แต่ไม่เกิน 5 ล้านบาท ต้องมีทุนจดทะเบียนไม่ตํ่ากว่า 1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(2.3) มูลค่าการจัดซื้อจัดจ้างเกิน 5 ล้านบาท แต่ไม่เกิน 10 ล้านบาท ต้องมีทุนจดทะเบียนไม่ตํ่ากว่า 2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(2.4) มูลค่าการจัดซื้อจัดจ้างเกิน 10 ล้านบาท แต่ไม่เกิน 20 ล้านบาท ต้องมีทุนจดทะเบียนไม่ตํ่ากว่า 3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(2.5) มูลค่าการจัดซื้อจัดจ้างเกิน 20 ล้านบาท แต่ไม่เกิน 60 ล้านบาท ต้องมีทุนจดทะเบียนไม่ตํ่ากว่า 8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(2.6) </a:t>
                      </a:r>
                      <a:r>
                        <a:rPr lang="th-TH" sz="1600" i="0" kern="1200" spc="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มูลค่าการจัดซื้อจัดจ้างเกิน 60 ล้านบาท แต่ไม่เกิน 150 ล้านบาท ต้องมีทุนจดทะเบียนไม่ตํ่ากว่า 20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(2.7) มูลค่าการจัดซื้อจัดจ้างเกิน 150 ล้านบาท แต่ไม่เกิน 300 ล้านบาท ต้องมีทุนจดทะเบียนไม่ตํ่ากว่า 60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(2.8) มูลค่าการจัดซื้อจัดจ้างเกิน 300 ล้านบาท แต่ไม่เกิน 500 ล้านบาท ต้องมีทุนจดทะเบียนไม่ตํ่ากว่า 100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(2.9) มูลค่าการจัดซื้อจัดจ้างเกิน 500 ล้านบาท ต้องมีทุนจดทะเบียนไม่ตํ่ากว่า 200 ล้าน</a:t>
                      </a:r>
                      <a:r>
                        <a:rPr lang="th-TH" sz="16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บาท)</a:t>
                      </a:r>
                      <a:endParaRPr lang="th-TH" sz="16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6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16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12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เป็นไปตามหนังสือคณะกรรมการวินิจฉัยปัญหาการจัดซื้อจัดจ้างและการบริหารพัสดุภาครัฐ ด่วนที่สุด ที่ กค (กวจ) 0405.2/ว 124 </a:t>
                      </a:r>
                    </a:p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ลงวันที่ 1 มีนาคม 2566 ข้อ 1 ข้อย่อย 1.1 และข้อ 1.2</a:t>
                      </a:r>
                    </a:p>
                    <a:p>
                      <a:pPr marL="90488" indent="-90488">
                        <a:buFont typeface="Arial" panose="020B0604020202020204" pitchFamily="34" charset="0"/>
                        <a:buChar char="•"/>
                      </a:pPr>
                      <a:r>
                        <a:rPr lang="th-TH" sz="1600" u="sng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เริ่มใช้บังคับตั้งแต่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u="sng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 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เมษายน 2566 </a:t>
                      </a:r>
                      <a:endParaRPr lang="th-TH" sz="1600" u="sng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85696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201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889943"/>
              </p:ext>
            </p:extLst>
          </p:nvPr>
        </p:nvGraphicFramePr>
        <p:xfrm>
          <a:off x="323528" y="260648"/>
          <a:ext cx="8568952" cy="58473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7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678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คุณสมบัติของผู้ให้บริการ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0541">
                <a:tc>
                  <a:txBody>
                    <a:bodyPr/>
                    <a:lstStyle/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(3) สำหรับการจัดซื้อจัดจ้างครั้งหนี่งที่มีวงเงินเกิน 500,000 บาทขึ้นไป กรณีผู้ยื่นข้อเสนอเป็นบุคคลธรรมดา ให้พิจารณาจากหนังสือรับรองบัญชีเงินฝากไม่เกิน 90 วัน ก่อนวันยื่นข้อเสนอ โดยต้องมีเงินฝากคงเหลือในบัญชีธนาคารเป็นมูลค่า 1 ใน 4 ของมูลค่างบประมาณของโครงการหรือรายการที่ยื่นข้อเสนอในแต่ละครั้ง และหากเป็นผู้ชนะการจัดซื้อจัดจ้างหรือเป็นผู้ใด้รับการคัดเลือกจะต้องแสดงหนังสือรับรองบัญชีเงินฝากที่มีมูลค่าดังกล่าวอีกครั้งหนึ่งในวันลงนามในสัญญา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(4) กรณีที่ผู้ยื่นข้อเสนอไม่มีมูลค่าสุทธิของกิจการหรือทุนจดทะเบียน หรือมีแต่ไม่เพียงพอที่จะเข้ายื่นข้อเสนอ ผู้ยื่นข้อเสนอสามารถขอวงเงินสินเชื่อ โดยต้องมีวงเงินสินเชื่อ 1 ใน 4 ของมูลค่างบประมาณของโครงการหรือรายการที่ยื่นข้อเสนอในแต่ละครั้ง (สินเชื่อที่ธนาคารภายในประเทศหรือบริษัทเงินทุนหรือบริษัทเงินทุนหลักทรัพย์ที่ได้รับอนุญาตให้ประกอบกิจการเงินทุนเพื่อการพาณิชย์และประกอบธุรกิจค้าประกัน ตามประกาศของธนาคารแห่งประเทศไทยตามรายชื่อบริษัทเงินทุนที่ธนาคารแห่งประเทศไทยแจ้งเวียนให้ทราบโดยพิจารณาจากยอดเงินรวมของวงเงินสินเชื่อที่สำนักงานใหญ่รับรองหรือที่สำนักงานสาขารับรอง (กรณีได้รับมอบอำนาจจากสำนักงานใหญ่) ซึ่งออกให้แก่ผู้ยื่นข้อเสนอนับถึงวันยื่นข้อเสนอไม่เกิน 90 วัน) ทั้งนี้ หนังสือรับรองวงเงินสินเชื่อให้เป็นไปตามแบบที่กำหนด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(5) กรณีตาม (1) – (4) ยกเว้นสำหรับกรณีดังต่อไปนี้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(5.1) ผู้ยื่นข้อเสนอเป็นหน่วยงานของรัฐ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(5.2) นิติบุคคลที่จัดตั้งขึ้นตามกฎหมายไทยที่อยู่ระหว่างการพินฟูกิจการ ตามพระราชบัญญัติล้มละลาย (ฉบับที่ 10) พ.ศ. 2561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6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12 เป็นไปตามหนังสือคณะกรรมการวินิจฉัยปัญหาการจัดซื้อจัดจ้างและการบริหารพัสดุภาครัฐ ด่วนที่สุด ที่ กค (กวจ) 0405.2/ว 124 </a:t>
                      </a:r>
                    </a:p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ลงวันที่ 1 มีนาคม 2566 ข้อ 1 ข้อย่อย 1.1 และข้อ 1.2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u="sng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เริ่มใช้บังคับตั้งแต่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1 เมษายน 2566 </a:t>
                      </a:r>
                      <a:endParaRPr lang="th-TH" sz="1600" u="sng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6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07839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202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76463"/>
              </p:ext>
            </p:extLst>
          </p:nvPr>
        </p:nvGraphicFramePr>
        <p:xfrm>
          <a:off x="323528" y="333553"/>
          <a:ext cx="8568952" cy="5896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068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คุณสมบัติของผู้ให้บริการ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15671">
                <a:tc>
                  <a:txBody>
                    <a:bodyPr/>
                    <a:lstStyle/>
                    <a:p>
                      <a:r>
                        <a:rPr lang="th-TH" sz="20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13. </a:t>
                      </a:r>
                      <a:r>
                        <a:rPr lang="th-TH" sz="20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ต้องมีนโยบายและแนวทางการป้องกันการทุจริตในการจัดซื้อจัดจ้าง พร้อมทั้งต้องแนบเอกสารหลักฐาน และแบบตรวจสอบข้อมูลของผู้ประกอบการที่จะเข้าร่วมการเสนอราคาในโครงการที่มีวงเงินตั้งแต่ 500 ล้านบาทขึ้นไป ประกอบเป็นเอกสารการเสนอราคา โดยผู้ประกอบการจะต้องมีการดำเนินการตามแบบตรวจสอบข้อมูลครบถ้วนทุกข้อจึงจะผ่านการพิจารณาคุณสมบัติของผู้ยื่นข้อเสนอ</a:t>
                      </a:r>
                    </a:p>
                    <a:p>
                      <a:endParaRPr lang="th-TH" sz="12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20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14.</a:t>
                      </a:r>
                      <a:r>
                        <a:rPr lang="th-TH" sz="2000" i="0" kern="1200" baseline="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i="0" kern="120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ต้องลงนามในข้อตกลงคุณธรรม และยื่นพร้อมกับเอกสารการเสนอราคา  หาก</a:t>
                      </a:r>
                      <a:r>
                        <a:rPr lang="th-TH" sz="2000" i="0" kern="1200" baseline="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ไม่ลง</a:t>
                      </a:r>
                      <a:r>
                        <a:rPr lang="th-TH" sz="2000" i="0" kern="120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นามในข้อตกลงคุณธรรมจะไม่มีสิทธิเข้าร่วมการเสนอราคาในโครงการนี้</a:t>
                      </a:r>
                      <a:endParaRPr lang="en-US" sz="2000" i="1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13.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เป็นไปตามประกาศคณะกรรมการความร่วมมือป้องกันการทุจริต เรื่อง มาตรฐานขั้นต่าของนโยบายและแนวทางป้องกันการทุจริตในการจัดซื้อจัดจ้างที่ผู้ประกอบการต้องจัดให้มี ตามมาตรา 19 แห่งพระราชบัญญัติการจัดซื้อจัดจ้างและการบริหารพัสดุภาครัฐ พ.ศ. 2560 ข้อ 7</a:t>
                      </a:r>
                    </a:p>
                    <a:p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(ใช้เฉพาะโครงการที่มีวงเงินในการจัดซื้อจัดจ้างตั้งแต่ 500 ล้านบาทขึ้นไป)</a:t>
                      </a:r>
                    </a:p>
                    <a:p>
                      <a:endParaRPr lang="th-TH" sz="12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14.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เป็นไปตามประกาศคณะกรรมการความร่วมมือป้องกันการทุจริต เรื่อง แนวทางและวิธีการในการดำเนินงานโครงการความร่วมมือป้องกันการทุจริตในการจัดซื้อจัดจ้างภาครัฐ แบบของข้อตกลงคุณธรรม การคัดเลือก  ผู้สังเกตการณ์ และการจัดทำรายงานตามมาตรา 17 และมาตรา 18 แห่งพระราชบัญญัติการจัดซื้อจัดจ้างและการบริหารพัสดุภาครัฐ พ.ศ. 2560 ข้อ 7 (1)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(ใช้เฉพาะโครงการจัดซื้อจัดจ้างที่คณะกรรมการ ค.ป.ท.   มีมติเห็นชอบให้จัดทำข้อตกลงคุณธรรม เท่านั้น)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51859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ขอบเขตของงาน</a:t>
            </a:r>
            <a:b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203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81097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204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23528" y="202272"/>
          <a:ext cx="8363272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3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ขอบเขตของงานจ้างออกแบบ หรือควบคุมงานก่อสร้าง</a:t>
                      </a:r>
                      <a:endParaRPr lang="th-TH" sz="2800" dirty="0">
                        <a:solidFill>
                          <a:srgbClr val="0000FF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 งานจ้างออกแบบ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1.1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กำหนดให้ผู้ให้บริการออกแบบ จัดทำแบบและรายละเอียดประกอบแบบตามประสงค์ของหน่วยงานของรัฐโดยปฏิบัติตามกฎหมายที่เกี่ยวข้องโดยเคร่งครัด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1.2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นอกจากนี้ หากประสงค์จะกำหนดรายละเอียดงานในเรื่องอื่น ๆ ซึ่งเกี่ยวเนื่องกับงานออกแบบ และเป็นประโยชน์ต่อ หน่วยงานของรัฐสามารถกำหนดได้ตามความเหมาะสม อาทิ การประมาณการราคาก่อสร้าง การจัดทำร่างขอบเขตของงานประกอบแบบรูปรายการละเอียด การจัดทำประกาศประกวดราคาและเอกสารประกวดราคาเบื้องต้น การให้ข้อเสนอแนะหรือคำชี้แจงแก่หน่วยงานของรัฐในขั้นตอนการจ้าง การบริหารสัญญา อาทิ 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การเปลี่ยนแปลงแก้ไขสัญญา การตรวจรับงานก่อสร้าง เป็นต้น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</a:t>
                      </a:r>
                      <a:r>
                        <a:rPr lang="th-TH" sz="2200" b="1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งานควบคุมงานก่อสร้าง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2.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 กำหนดให้ผู้ให้บริการควบคุมงานก่อสร้าง ปฏิบัติงานควบคุมงานก่อสร้างตามระเบียบกระทรวงการคลังว่าด้วยการจัดซื้อจัดจ้างและการบริหารพัสดุภาครัฐ พ.ศ. 2560 ข้อ 178 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2.2 นอกเหนือจากการปฏิบัติงานหลักดังกล่าว หากประสงค์จะกำหนดรายละเอียดงานในเรื่องอื่น ๆ ซึ่งเกี่ยวเนื่องกับงานควบคุมงานก่อสร้าง และเป็นประโยชน์ต่อหน่วยงานของรัฐก็สามารถกำหนดได้ตามความเหมาะสม เช่น การตรวจรับพัสดุโดยปฏิบัติตามระเบียบฯ ข้อ 176 หรือการให้ความเห็นกรณีผู้รับจ้างขออนุมัติรายการวัสดุก่อสร้าง เป็นต้น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484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205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7544" y="404664"/>
          <a:ext cx="8352928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013"/>
                <a:gridCol w="2492915"/>
              </a:tblGrid>
              <a:tr h="43955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ขอบเขตของงานจ้างออกแบบ หรือควบคุมงานก่อสร้าง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600618"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 บุคลากร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นอกจากรายละเอียดของงานที่กำหนดให้ผู้ให้บริการดำเนินการแล้ว จะต้องกำหนดบุคลากรที่ใช้ในการดำเนินโครงการซึ่งผู้ให้บริการจะต้องเสนอมาด้วย เพื่อนำไปคำนวณราคากลางงานจ้างออกแบบหรือควบคุมงานก่อสร้าง ดังนี้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3.1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จำนวนบุคลากร ได้แก่ หัวหน้าโครงการหรือผู้บริหารโครงการ บุคลากรหลัก (แบบประจำหรือไม่ประจำ) และบุคลากรสนับสนุน (ถ้ามี)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3.2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ระยะเวลาการปฏิบัติงานในโครงการของบุคลากรแต่ละตำแหน่ง (</a:t>
                      </a:r>
                      <a:r>
                        <a:rPr lang="en-US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Man-month / Man-day / Man-hour)</a:t>
                      </a:r>
                    </a:p>
                    <a:p>
                      <a:r>
                        <a:rPr lang="en-US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3.3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วุฒิการศึกษาของบุคลากรแต่ละตำแหน่ง อาทิ วิศวกรรม สถาปัตยกรรม เทคโนโลยีสารสนเทศ เป็นต้น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3.4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ระดับการศึกษาของบุคลากรแต่ละตำแหน่ง ได้แก่ ระดับปริญญาตรี ปริญญาโท ปริญญาเอก</a:t>
                      </a:r>
                    </a:p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3.5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ประสบการณ์ทำงานของบุคลากรในโครงการ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ตามกฎกระทรวงกำหนดอัตราค่าจ้างผู้ให้บริการงานจ้างออกแบบหรือควบคุมงานก่อสร้าง พ.ศ. 2562 ประกอบหนังสือสำนักเลขาธิการคณะรัฐมนตรี ด่วนที่สุด ที่ นร 0506/ว 128 ลงวันที่ 8 ส.ค. 56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93617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เงื่อนไขในการ</a:t>
            </a:r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จ้าง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มนมุมสี่เหลี่ยมด้านเดียวกัน 3"/>
          <p:cNvSpPr/>
          <p:nvPr/>
        </p:nvSpPr>
        <p:spPr>
          <a:xfrm>
            <a:off x="500034" y="980728"/>
            <a:ext cx="2643206" cy="768424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ดุลพินิจ</a:t>
            </a:r>
          </a:p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</a:p>
        </p:txBody>
      </p:sp>
      <p:sp>
        <p:nvSpPr>
          <p:cNvPr id="5" name="มนมุมสี่เหลี่ยมด้านเดียวกัน 4"/>
          <p:cNvSpPr/>
          <p:nvPr/>
        </p:nvSpPr>
        <p:spPr>
          <a:xfrm>
            <a:off x="3286116" y="980728"/>
            <a:ext cx="2643206" cy="768424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 + ระเบียบฯ </a:t>
            </a:r>
            <a:endParaRPr lang="en-US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 </a:t>
            </a:r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หนังสือเวียน</a:t>
            </a:r>
          </a:p>
        </p:txBody>
      </p:sp>
      <p:sp>
        <p:nvSpPr>
          <p:cNvPr id="6" name="มนมุมสี่เหลี่ยมด้านเดียวกัน 5"/>
          <p:cNvSpPr/>
          <p:nvPr/>
        </p:nvSpPr>
        <p:spPr>
          <a:xfrm>
            <a:off x="6072198" y="980728"/>
            <a:ext cx="2643206" cy="768424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 algn="ctr"/>
            <a:r>
              <a:rPr lang="th-TH" sz="28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ที่เกี่ยวข้อง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ระยะเวลาเข้าทำสัญญา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การแบ่งงวดงาน/เงิน</a:t>
            </a:r>
          </a:p>
          <a:p>
            <a:pPr algn="l">
              <a:lnSpc>
                <a:spcPts val="2800"/>
              </a:lnSpc>
            </a:pPr>
            <a:endParaRPr lang="th-TH" sz="2600" b="1" dirty="0"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800"/>
              </a:lnSpc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ฯลฯ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86116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เกณฑ์การพิจารณาคัดเลือกข้อเสนอ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ค่าปรับ (จ้างออกแบบ)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การจ้างช่วง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หลักประกัน (หลักประกันการยื่นข้อเสนอ </a:t>
            </a:r>
            <a:r>
              <a:rPr lang="en-US" sz="2600" b="1" dirty="0">
                <a:latin typeface="EucrosiaUPC" pitchFamily="18" charset="-34"/>
                <a:cs typeface="EucrosiaUPC" pitchFamily="18" charset="-34"/>
              </a:rPr>
              <a:t>VS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หลักประกันสัญญา)</a:t>
            </a:r>
          </a:p>
          <a:p>
            <a:pPr algn="l">
              <a:lnSpc>
                <a:spcPts val="2800"/>
              </a:lnSpc>
              <a:buFontTx/>
              <a:buChar char="-"/>
            </a:pPr>
            <a:endParaRPr lang="th-TH" sz="2600" b="1" dirty="0"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800"/>
              </a:lnSpc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ฯลฯ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72198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buFont typeface="Arial" pitchFamily="34" charset="0"/>
              <a:buChar char="•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 งวดงาน/เงินต้องสัมพันธ์กัน</a:t>
            </a:r>
          </a:p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ฯลฯ</a:t>
            </a: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869433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sz="48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207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2924944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2852936"/>
            <a:ext cx="8208912" cy="5040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8130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5736" y="1052736"/>
            <a:ext cx="6480720" cy="129614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การพิจารณาคัดเลือกข้อเสนอ</a:t>
            </a:r>
            <a:b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2935485"/>
            <a:ext cx="6264696" cy="2653755"/>
          </a:xfrm>
        </p:spPr>
        <p:txBody>
          <a:bodyPr>
            <a:normAutofit/>
          </a:bodyPr>
          <a:lstStyle/>
          <a:p>
            <a:pPr marL="809625" lvl="4" indent="-447675"/>
            <a:r>
              <a:rPr lang="th-TH" sz="38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ใช้เกณฑ์ด้านคุณภาพ</a:t>
            </a:r>
          </a:p>
          <a:p>
            <a:pPr marL="628650" lvl="4"/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8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พิจารณาจากแนวคิด</a:t>
            </a:r>
            <a:r>
              <a:rPr lang="th-TH" sz="3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</a:t>
            </a:r>
          </a:p>
          <a:p>
            <a:pPr marL="628650" lvl="4"/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 ที่ได้คะแนนด้านคุณภาพมากที่สุด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34044"/>
            <a:ext cx="2520280" cy="211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467544" y="836712"/>
            <a:ext cx="1440160" cy="1368152"/>
          </a:xfrm>
          <a:prstGeom prst="wedgeEllipseCallout">
            <a:avLst>
              <a:gd name="adj1" fmla="val 68392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มาตรา 90</a:t>
            </a: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11878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209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7544" y="404664"/>
          <a:ext cx="8352928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013"/>
                <a:gridCol w="2492915"/>
              </a:tblGrid>
              <a:tr h="43955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600618">
                <a:tc>
                  <a:txBody>
                    <a:bodyPr/>
                    <a:lstStyle/>
                    <a:p>
                      <a:r>
                        <a:rPr lang="th-TH" sz="2200" b="1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</a:t>
                      </a:r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ให้กำหนดว่า “หน่วยงานของรัฐจะพิจารณาคัดเลือกผู้ให้บริการที่มีแนวคิดของงานจ้างที่ได้</a:t>
                      </a:r>
                      <a:r>
                        <a:rPr lang="th-TH" sz="2200" b="1" u="sng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คะแนนด้านคุณภาพมากที่สุด </a:t>
                      </a:r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ตามหลักเกณฑ์ดังนี้”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</a:t>
                      </a:r>
                      <a:r>
                        <a:rPr lang="th-TH" sz="2200" b="1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ตัวอย่าง</a:t>
                      </a:r>
                    </a:p>
                    <a:p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1. </a:t>
                      </a:r>
                      <a:r>
                        <a:rPr lang="th-TH" sz="22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กรณีงานจ้างออกแบบ</a:t>
                      </a:r>
                    </a:p>
                    <a:p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2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อาจ</a:t>
                      </a:r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พิจารณาจากแนวคิดในการออกแบบที่สอดคล้องกับความต้องการของหน่วยงานของรัฐ / แผนการดำเนินงาน / บุคลากร (วุฒิการศึกษา ระดับการศึกษา และประสบการณ์ทำงาน) / ผลงานของผู้ให้บริการ เป็นต้น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</a:t>
                      </a:r>
                      <a:r>
                        <a:rPr lang="th-TH" sz="2200" b="1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2. </a:t>
                      </a:r>
                      <a:r>
                        <a:rPr lang="th-TH" sz="2200" b="1" u="sng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กรณีงานจ้างควบคุมงานก่อสร้าง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200" b="1" u="sng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อาจ</a:t>
                      </a:r>
                      <a:r>
                        <a:rPr lang="th-TH" sz="2200" b="1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พิจารณาจากแผนการดำเนินงาน / บุคลากร (วุฒิการศึกษา ระดับการศึกษา และประสบการณ์ทำงาน) / ผลงานของผู้ให้บริการ เป็นต้น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*** โดยจะต้องกำหนดหัวข้อที่จะใช้ในการพิจารณาให้ชัดเจนและเป็นรูปธรรมว่า มีเกณฑ์ในการพิจารณาอย่างไร และมีกรอบการให้คะแนนอย่างไร (ทำนองเดียวกับการจ้างที่ปรึกษา) ***</a:t>
                      </a:r>
                      <a:endParaRPr lang="th-TH" sz="22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 พ.ร.บ. มาตรา 90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08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792088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1700808"/>
            <a:ext cx="3024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รูปภาพ 13" descr="371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37" y="1747614"/>
            <a:ext cx="8391525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933056"/>
            <a:ext cx="2375993" cy="1858657"/>
          </a:xfrm>
          <a:prstGeom prst="rect">
            <a:avLst/>
          </a:prstGeom>
        </p:spPr>
      </p:pic>
      <p:sp>
        <p:nvSpPr>
          <p:cNvPr id="4" name="พับมุม 3"/>
          <p:cNvSpPr/>
          <p:nvPr/>
        </p:nvSpPr>
        <p:spPr>
          <a:xfrm>
            <a:off x="499464" y="4228499"/>
            <a:ext cx="6088760" cy="1864797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tabLst>
                <a:tab pos="0" algn="l"/>
              </a:tabLst>
              <a:defRPr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งานจ้างที่ต้องการผลสำเร็จของงานทั้งหมดพร้อมกัน</a:t>
            </a:r>
          </a:p>
          <a:p>
            <a:pPr>
              <a:buFont typeface="Courier New" pitchFamily="49" charset="0"/>
              <a:buChar char="o"/>
              <a:tabLst>
                <a:tab pos="0" algn="l"/>
              </a:tabLst>
              <a:defRPr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ให้กำหนดค่าปรับเป็นรายวัน </a:t>
            </a:r>
            <a:r>
              <a:rPr lang="th-TH" b="1" u="dbl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เป็นจำนวนตายตัว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ระหว่างร้อยละ 0.01-0.10 ของราคาค่าจ้างนั้น แต่ต้องไม่ต่ำกว่าวันละ 100 บาท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5575" y="1916832"/>
            <a:ext cx="7704857" cy="187220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การกำหนดค่าปรับในอัตราเท่าใด จำนวนเงินเท่าใด ให้หัวหน้าหน่วยงานของรัฐคำนึงถึงราคา/ระยะเวลาการใช้งาน/ลักษณะพัสดุที่อาจส่งผลกระทบต่อการที่คู่สัญญาจะหลีกเลี่ยงไม่ปฏิบัติ</a:t>
            </a:r>
          </a:p>
          <a:p>
            <a:pPr algn="ctr">
              <a:defRPr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ตามสัญญา หรือกระทบต่อการจราจร หรือความเสียหายแก่ประโยชน์สาธารณะ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210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79712" y="836712"/>
            <a:ext cx="5832648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การกำหนดค่าปรับในงานจ้างออกแบบ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467544" y="692696"/>
            <a:ext cx="1152128" cy="1080120"/>
          </a:xfrm>
          <a:prstGeom prst="wedgeEllipseCallout">
            <a:avLst>
              <a:gd name="adj1" fmla="val 80594"/>
              <a:gd name="adj2" fmla="val 185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162 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5169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6377334" cy="92868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altLang="th-TH" sz="5400" b="1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การจ้างช่วง</a:t>
            </a:r>
            <a:endParaRPr lang="th-TH" sz="54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507" name="Subtitle 2"/>
          <p:cNvSpPr>
            <a:spLocks noGrp="1"/>
          </p:cNvSpPr>
          <p:nvPr>
            <p:ph type="subTitle" idx="1"/>
          </p:nvPr>
        </p:nvSpPr>
        <p:spPr>
          <a:xfrm>
            <a:off x="642938" y="1357313"/>
            <a:ext cx="7786687" cy="51435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ห้ามไปจ้างช่วง</a:t>
            </a: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ไม่ว่าทั้งหมดหรือบางส่วน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การจ้างช่วงบางส่วนที่ได้รับอนุญาต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ฝ่าฝืนปรับไม่น้อยกว่าร้อยละ 10 ของวงเงินของงาน</a:t>
            </a:r>
            <a:b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ที่จ้างช่วง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827584" y="3356992"/>
            <a:ext cx="7227778" cy="2929508"/>
            <a:chOff x="785786" y="3356992"/>
            <a:chExt cx="7227778" cy="2929508"/>
          </a:xfrm>
        </p:grpSpPr>
        <p:pic>
          <p:nvPicPr>
            <p:cNvPr id="4" name="Picture 3" descr="ช่วง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9894" y="3429000"/>
              <a:ext cx="4476750" cy="2857500"/>
            </a:xfrm>
            <a:prstGeom prst="rect">
              <a:avLst/>
            </a:prstGeom>
          </p:spPr>
        </p:pic>
        <p:pic>
          <p:nvPicPr>
            <p:cNvPr id="5" name="รูปภาพ 4" descr="ห้าม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3933056"/>
              <a:ext cx="1928826" cy="1937437"/>
            </a:xfrm>
            <a:prstGeom prst="rect">
              <a:avLst/>
            </a:prstGeom>
          </p:spPr>
        </p:pic>
        <p:pic>
          <p:nvPicPr>
            <p:cNvPr id="6" name="รูปภาพ 5" descr="โครงสร้าง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3356992"/>
              <a:ext cx="2071702" cy="124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รูปภาพ 6" descr="ระบบไฟ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6176" y="4941168"/>
              <a:ext cx="1857388" cy="1308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2571736" y="530405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คู่สัญญา</a:t>
              </a: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4211960" y="3861048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4294228" y="5877272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/>
                  </a:solidFill>
                  <a:latin typeface="EucrosiaUPC" pitchFamily="18" charset="-34"/>
                  <a:cs typeface="EucrosiaUPC" pitchFamily="18" charset="-34"/>
                </a:rPr>
                <a:t>จ้างช่วง</a:t>
              </a:r>
            </a:p>
          </p:txBody>
        </p:sp>
      </p:grpSp>
      <p:sp>
        <p:nvSpPr>
          <p:cNvPr id="12" name="คำบรรยายภาพแบบวงรี 3"/>
          <p:cNvSpPr/>
          <p:nvPr/>
        </p:nvSpPr>
        <p:spPr>
          <a:xfrm>
            <a:off x="7092280" y="836712"/>
            <a:ext cx="1440160" cy="1368152"/>
          </a:xfrm>
          <a:prstGeom prst="wedgeEllipseCallout">
            <a:avLst>
              <a:gd name="adj1" fmla="val -105861"/>
              <a:gd name="adj2" fmla="val -301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มาตรา 95 </a:t>
            </a:r>
          </a:p>
        </p:txBody>
      </p:sp>
      <p:grpSp>
        <p:nvGrpSpPr>
          <p:cNvPr id="11" name="Group 1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87827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212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1760" y="410939"/>
            <a:ext cx="4680520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หลักประกันการเสนอราคา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941819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เฉพาะวิธีประกาศเชิญชวนทั่วไปที่มีวงเงินเกิน 5 ล้านบาท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ให้ใช้หลักประกันอย่างหนึ่งอย่างใด ดังต่อไปนี้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1857598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2. เช็คหรือด</a:t>
            </a:r>
            <a:r>
              <a:rPr lang="th-TH" sz="18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18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18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18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18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92598">
            <a:off x="6418758" y="1695966"/>
            <a:ext cx="2353492" cy="109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555776" y="2793702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หนังสือค้ำประกันอิเล็กทรอนิกส์ของธนาคาร</a:t>
            </a:r>
          </a:p>
          <a:p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ภายในประเทศตามแบบที่คณะกรรมการนโยบายกำหนด </a:t>
            </a:r>
          </a:p>
          <a:p>
            <a:r>
              <a:rPr lang="th-TH" sz="18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18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776" y="3679864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18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20383"/>
            <a:ext cx="1800200" cy="2248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4911551"/>
            <a:ext cx="1928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พันธบัตรรัฐบาลไทย </a:t>
            </a:r>
            <a:endParaRPr lang="th-TH" sz="20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5816" y="5229200"/>
            <a:ext cx="5976664" cy="923330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8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18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899592" y="116632"/>
            <a:ext cx="1296144" cy="1224136"/>
          </a:xfrm>
          <a:prstGeom prst="wedgeEllipseCallout">
            <a:avLst>
              <a:gd name="adj1" fmla="val 76973"/>
              <a:gd name="adj2" fmla="val -122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166 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229200"/>
            <a:ext cx="1901576" cy="119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13"/>
          <p:cNvSpPr/>
          <p:nvPr/>
        </p:nvSpPr>
        <p:spPr>
          <a:xfrm>
            <a:off x="683568" y="1268760"/>
            <a:ext cx="950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1. เงินสด </a:t>
            </a:r>
            <a:endParaRPr lang="th-TH" sz="20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7" name="รูปภาพ 26" descr="เหรียญ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628800"/>
            <a:ext cx="1472952" cy="8886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4110654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213</a:t>
            </a:fld>
            <a:endParaRPr lang="th-TH"/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395536" y="1268760"/>
            <a:ext cx="1512168" cy="1440160"/>
          </a:xfrm>
          <a:prstGeom prst="wedgeEllipseCallout">
            <a:avLst>
              <a:gd name="adj1" fmla="val 68680"/>
              <a:gd name="adj2" fmla="val -2868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ข้อ 168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3728" y="1844824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 หลักประกันการเสนอราคา ให้กำหนดมูลค่าเป็นจำนวนเต็มในอัตราร้อยละ 5 ของวงเงินงบประมาณ เว้นแต่ การจัดซื้อจัดจ้างที่หัวหน้าหน่วยงานของรัฐเห็นว่ามีความสำคัญเป็นพิเศษ จะกำหนดอัตราสูงกว่าร้อยละห้า แต่ไม่เกินร้อยละสิบก็ได้ (ข้อ 168 วรรคหนึ่ง)</a:t>
            </a:r>
          </a:p>
        </p:txBody>
      </p:sp>
      <p:sp>
        <p:nvSpPr>
          <p:cNvPr id="552961" name="Rectangle 1"/>
          <p:cNvSpPr>
            <a:spLocks noChangeArrowheads="1"/>
          </p:cNvSpPr>
          <p:nvPr/>
        </p:nvSpPr>
        <p:spPr bwMode="auto">
          <a:xfrm>
            <a:off x="683568" y="4203085"/>
            <a:ext cx="81369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 จะต้องระบุไว้เป็นเงื่อนไขในเอกสารเชิญชวนให้เข้ายื่นข้อเสนอด้วย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</a:pPr>
            <a:r>
              <a:rPr lang="th-TH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(ข้อ 168 วรรคสาม)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	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511828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 ในกรณีที่ผู้ยื่นข้อเสนอวางหลักประกันที่มีมูลค่าสูงกว่าที่กำหนดไว้</a:t>
            </a:r>
          </a:p>
          <a:p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    ให้อนุโลมรับได้ </a:t>
            </a:r>
            <a:r>
              <a:rPr lang="th-TH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(ข้อ 168 วรรคสี่)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5928" y="914995"/>
            <a:ext cx="8496944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มูลค่าหลักประกันการเสนอราคา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28331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214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75656" y="476672"/>
            <a:ext cx="3600400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9615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ให้ใช้หลักประกันอย่างหนึ่งอย่างใด ดังต่อไปนี้</a:t>
            </a:r>
            <a:endParaRPr lang="en-US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1. เงินสด</a:t>
            </a:r>
          </a:p>
        </p:txBody>
      </p:sp>
      <p:pic>
        <p:nvPicPr>
          <p:cNvPr id="7" name="Picture 6" descr="เงินส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1584176" cy="1056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491880" y="141277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2. 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2000" b="1" dirty="0" err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000" b="1" dirty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2598">
            <a:off x="6152360" y="1406022"/>
            <a:ext cx="2782928" cy="1294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699792" y="2996952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หนังสือค้ำประกันของธนาคารภายในประเทศตามตัวอย่างที่คณะกรรมการนโยบายกำหนด 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9792" y="3933056"/>
            <a:ext cx="59766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19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08920"/>
            <a:ext cx="178696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5013176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พันธบัตรรัฐบาลไทย </a:t>
            </a:r>
            <a:endParaRPr lang="th-TH" sz="2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5437673"/>
            <a:ext cx="5976664" cy="969496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9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19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55576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167 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5421461"/>
            <a:ext cx="1872208" cy="117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376598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พิ่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19" y="2924944"/>
            <a:ext cx="360259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19872" y="2852936"/>
            <a:ext cx="554461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ในกรณีที่หลักประกันต้องปรับปรุงในทางที่เพิ่มขึ้น</a:t>
            </a:r>
          </a:p>
          <a:p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และคู่สัญญาไม่นำหลักประกันมาเพิ่มให้ครบจำนวนภายใน 15 วัน </a:t>
            </a:r>
          </a:p>
          <a:p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ก่อนการส่งมอบพัสดุงวดสุดท้ายของปีนั้น</a:t>
            </a:r>
          </a:p>
          <a:p>
            <a:r>
              <a:rPr lang="th-TH" sz="22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หน่วยงานของรัฐหักเงินค่าพัสดุงวดสุดท้ายของปีนั้นที่หน่วยงานของรัฐจะต้องจ่ายให้เป็นหลักประกันในส่วนที่เพิ่มขึ้น 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การกำหนดหลักประกันตามวรรคหนึ่ง </a:t>
            </a:r>
          </a:p>
          <a:p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จะต้องระบุไว้เป็นเงื่อนไขในเอกสารเชิญชวนให้เข้ายื่น</a:t>
            </a:r>
          </a:p>
          <a:p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หรือในสัญญาด้วย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980728"/>
            <a:ext cx="8424936" cy="1800200"/>
          </a:xfrm>
          <a:prstGeom prst="rect">
            <a:avLst/>
          </a:prstGeom>
          <a:solidFill>
            <a:srgbClr val="FFFFB7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..........................และหลักประกันสัญญา ให้กำหนดมูลค่าเป็นจำนวนเต็ม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ในอัตราร้อยละห้า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ของวงเงินงบประมาณหรือราคาพัสดุที่จัดซื้อจัดจ้างครั้งนั้น 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 การจัดซื้อจัดจ้างที่หัวหน้าหน่วยงานของรัฐเห็นว่ามีความสำคัญเป็นพิเศษ     </a:t>
            </a: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จะกำหนดอัตราสูงกว่าร้อยละห้าแต่ไม่เกินร้อยละสิบก็ได้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79712" y="260648"/>
            <a:ext cx="4896544" cy="5760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มูลค่าหลักประกัน ร้อยละ </a:t>
            </a:r>
            <a:r>
              <a:rPr lang="en-US" sz="32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215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2"/>
          <p:cNvSpPr/>
          <p:nvPr/>
        </p:nvSpPr>
        <p:spPr>
          <a:xfrm>
            <a:off x="323528" y="5733256"/>
            <a:ext cx="7416824" cy="764704"/>
          </a:xfrm>
          <a:prstGeom prst="rect">
            <a:avLst/>
          </a:prstGeom>
          <a:solidFill>
            <a:srgbClr val="CC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กรณีหน่วยงานของรัฐเป็นผู้ยื่นข้อเสนอหรือเป็นคู่สัญญา ไม่ต้องวางหลักประกัน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23528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168 </a:t>
            </a: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68344" y="5157192"/>
            <a:ext cx="1080120" cy="1008112"/>
          </a:xfrm>
          <a:prstGeom prst="wedgeEllipseCallout">
            <a:avLst>
              <a:gd name="adj1" fmla="val -70090"/>
              <a:gd name="adj2" fmla="val 362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169 </a:t>
            </a:r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92081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ค่าจ้างออกแบบหรือควบคุมงานก่อสร้าง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216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285293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2780928"/>
            <a:ext cx="8136904" cy="648072"/>
          </a:xfrm>
          <a:prstGeom prst="bentConnector3">
            <a:avLst>
              <a:gd name="adj1" fmla="val 517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วงรี 3"/>
          <p:cNvSpPr/>
          <p:nvPr/>
        </p:nvSpPr>
        <p:spPr>
          <a:xfrm>
            <a:off x="6300192" y="260648"/>
            <a:ext cx="1872208" cy="1872208"/>
          </a:xfrm>
          <a:prstGeom prst="wedgeEllipseCallout">
            <a:avLst>
              <a:gd name="adj1" fmla="val -38956"/>
              <a:gd name="adj2" fmla="val 5297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พ.ร.บ. มาตรา 90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วรรคสอง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226" y="2204864"/>
            <a:ext cx="4117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อัตราค่าจ้าง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ให้เป็นไปตามที่กำหนดในกฎกระทรวง</a:t>
            </a:r>
          </a:p>
        </p:txBody>
      </p:sp>
      <p:pic>
        <p:nvPicPr>
          <p:cNvPr id="11" name="Picture 10" descr="เหรียญ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664804"/>
            <a:ext cx="4104456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1" name="คำบรรยายภาพแบบวงรี 3"/>
          <p:cNvSpPr/>
          <p:nvPr/>
        </p:nvSpPr>
        <p:spPr>
          <a:xfrm>
            <a:off x="5796136" y="4293096"/>
            <a:ext cx="1872208" cy="1872208"/>
          </a:xfrm>
          <a:prstGeom prst="wedgeEllipseCallout">
            <a:avLst>
              <a:gd name="adj1" fmla="val -30816"/>
              <a:gd name="adj2" fmla="val -6302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ระเบียบ </a:t>
            </a:r>
          </a:p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160</a:t>
            </a:r>
          </a:p>
        </p:txBody>
      </p:sp>
    </p:spTree>
    <p:extLst>
      <p:ext uri="{BB962C8B-B14F-4D97-AF65-F5344CB8AC3E}">
        <p14:creationId xmlns:p14="http://schemas.microsoft.com/office/powerpoint/2010/main" val="231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218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552" y="188640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  <p:pic>
        <p:nvPicPr>
          <p:cNvPr id="7" name="รูปภาพ 6" descr="ออกแบบ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10468"/>
            <a:ext cx="7920880" cy="5354836"/>
          </a:xfrm>
          <a:prstGeom prst="rect">
            <a:avLst/>
          </a:prstGeom>
        </p:spPr>
      </p:pic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219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552" y="188640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  <p:pic>
        <p:nvPicPr>
          <p:cNvPr id="5" name="รูปภาพ 4" descr="ออกแบบ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1" y="764705"/>
            <a:ext cx="7344817" cy="5656258"/>
          </a:xfrm>
          <a:prstGeom prst="rect">
            <a:avLst/>
          </a:prstGeom>
        </p:spPr>
      </p:pic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57606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1700808"/>
            <a:ext cx="3024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" name="กลุ่ม 16"/>
          <p:cNvGrpSpPr/>
          <p:nvPr/>
        </p:nvGrpSpPr>
        <p:grpSpPr>
          <a:xfrm>
            <a:off x="366464" y="1196752"/>
            <a:ext cx="8401298" cy="4896544"/>
            <a:chOff x="366464" y="1196752"/>
            <a:chExt cx="8401298" cy="4896544"/>
          </a:xfrm>
        </p:grpSpPr>
        <p:pic>
          <p:nvPicPr>
            <p:cNvPr id="14" name="รูปภาพ 13" descr="371-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237" y="1196752"/>
              <a:ext cx="8391525" cy="3981450"/>
            </a:xfrm>
            <a:prstGeom prst="rect">
              <a:avLst/>
            </a:prstGeom>
          </p:spPr>
        </p:pic>
        <p:pic>
          <p:nvPicPr>
            <p:cNvPr id="15" name="รูปภาพ 14" descr="371-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464" y="5301208"/>
              <a:ext cx="8382000" cy="752475"/>
            </a:xfrm>
            <a:prstGeom prst="rect">
              <a:avLst/>
            </a:prstGeom>
          </p:spPr>
        </p:pic>
        <p:sp>
          <p:nvSpPr>
            <p:cNvPr id="16" name="วงรี 15"/>
            <p:cNvSpPr/>
            <p:nvPr/>
          </p:nvSpPr>
          <p:spPr>
            <a:xfrm>
              <a:off x="4716016" y="5949280"/>
              <a:ext cx="216024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ออกแบบ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1529"/>
            <a:ext cx="6552728" cy="63738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220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39552" y="169476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ออกแบบ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96943" cy="61082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221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222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ออกแบบ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640960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223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ออกแบบ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7461897" cy="6014514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224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683568" y="116632"/>
            <a:ext cx="7632848" cy="6137538"/>
            <a:chOff x="683568" y="125878"/>
            <a:chExt cx="7632848" cy="6137538"/>
          </a:xfrm>
        </p:grpSpPr>
        <p:pic>
          <p:nvPicPr>
            <p:cNvPr id="14" name="รูปภาพ 13" descr="ออกแบบ-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568" y="1052157"/>
              <a:ext cx="7632848" cy="3600979"/>
            </a:xfrm>
            <a:prstGeom prst="rect">
              <a:avLst/>
            </a:prstGeom>
          </p:spPr>
        </p:pic>
        <p:pic>
          <p:nvPicPr>
            <p:cNvPr id="16" name="รูปภาพ 15" descr="ออกแบบ-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8" y="125878"/>
              <a:ext cx="7632848" cy="980153"/>
            </a:xfrm>
            <a:prstGeom prst="rect">
              <a:avLst/>
            </a:prstGeom>
          </p:spPr>
        </p:pic>
        <p:pic>
          <p:nvPicPr>
            <p:cNvPr id="19" name="รูปภาพ 18" descr="ออกแบบ-1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68" y="4603099"/>
              <a:ext cx="7632848" cy="16603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225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35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8003935" cy="3528392"/>
          </a:xfrm>
          <a:prstGeom prst="rect">
            <a:avLst/>
          </a:prstGeom>
        </p:spPr>
      </p:pic>
      <p:sp>
        <p:nvSpPr>
          <p:cNvPr id="18" name="Rectangle 5"/>
          <p:cNvSpPr/>
          <p:nvPr/>
        </p:nvSpPr>
        <p:spPr>
          <a:xfrm>
            <a:off x="539552" y="386661"/>
            <a:ext cx="8136904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คำอธิบายประเภทงานก่อสร้าง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และวิธีคำนวณเทียบสัดส่วนจากขนาดโครงการที่ใกล้เคียงกัน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226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966565" cy="4392488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539552" y="188640"/>
            <a:ext cx="8136904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คำอธิบายประเภทงานก่อสร้าง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และวิธีคำนวณเทียบสัดส่วนจากขนาดโครงการที่ใกล้เคียงกัน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227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6840760" cy="931929"/>
          </a:xfrm>
          <a:prstGeom prst="rect">
            <a:avLst/>
          </a:prstGeom>
        </p:spPr>
      </p:pic>
      <p:pic>
        <p:nvPicPr>
          <p:cNvPr id="15" name="รูปภาพ 14" descr="357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66204"/>
            <a:ext cx="7056784" cy="4283076"/>
          </a:xfrm>
          <a:prstGeom prst="rect">
            <a:avLst/>
          </a:prstGeom>
        </p:spPr>
      </p:pic>
      <p:pic>
        <p:nvPicPr>
          <p:cNvPr id="16" name="Picture 10" descr="โรงพยาบาล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2924944"/>
            <a:ext cx="136815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9" descr="พิพิธภัณ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1412776"/>
            <a:ext cx="1728192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1" descr="รัฐสภ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4725144"/>
            <a:ext cx="1720078" cy="977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228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13259"/>
            <a:ext cx="6572250" cy="2371725"/>
          </a:xfrm>
          <a:prstGeom prst="rect">
            <a:avLst/>
          </a:prstGeom>
        </p:spPr>
      </p:pic>
      <p:pic>
        <p:nvPicPr>
          <p:cNvPr id="15" name="รูปภาพ 14" descr="357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17032"/>
            <a:ext cx="6648450" cy="1619250"/>
          </a:xfrm>
          <a:prstGeom prst="rect">
            <a:avLst/>
          </a:prstGeom>
        </p:spPr>
      </p:pic>
      <p:pic>
        <p:nvPicPr>
          <p:cNvPr id="16" name="Picture 10" descr="โรงเรีย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1479" flipH="1">
            <a:off x="7135812" y="1927351"/>
            <a:ext cx="1837664" cy="976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1" descr="อาคารจอดรถ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322762" y="5241751"/>
            <a:ext cx="2473374" cy="10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รถไฟฟ้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340768"/>
            <a:ext cx="4248472" cy="254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229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357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3548878"/>
            <a:ext cx="6768752" cy="16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 descr="357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13520"/>
            <a:ext cx="6768752" cy="237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 descr="รถไฟฟ้ารางคู่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4919012"/>
            <a:ext cx="2346614" cy="153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371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91852"/>
            <a:ext cx="7704856" cy="57894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14401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cxnSp>
        <p:nvCxnSpPr>
          <p:cNvPr id="20" name="ตัวเชื่อมต่อตรง 19"/>
          <p:cNvCxnSpPr/>
          <p:nvPr/>
        </p:nvCxnSpPr>
        <p:spPr>
          <a:xfrm>
            <a:off x="2771800" y="5445224"/>
            <a:ext cx="5544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6516216" y="5733256"/>
            <a:ext cx="1800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สะพา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271" y="4603523"/>
            <a:ext cx="3157737" cy="177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 descr="ถน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581128"/>
            <a:ext cx="3096344" cy="175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230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738026"/>
            <a:ext cx="7488832" cy="406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 descr="ถนน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6199" y="1678305"/>
            <a:ext cx="1960218" cy="1102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231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1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551" y="869454"/>
            <a:ext cx="7481873" cy="183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 descr="เขื่อ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802056"/>
            <a:ext cx="5760640" cy="327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ชลประทา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203086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รูปภาพ 15" descr="ชลประทาน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8054" y="4257092"/>
            <a:ext cx="3200355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232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699243"/>
            <a:ext cx="6912768" cy="337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 descr="ท่าเรื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890" y="980728"/>
            <a:ext cx="5376597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233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09" y="836712"/>
            <a:ext cx="608179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 descr="ระบบไฟฟ้าใต้ดิน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518121"/>
            <a:ext cx="3240360" cy="202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234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357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769732"/>
            <a:ext cx="6768752" cy="309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 descr="ประปา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2725" y="3951000"/>
            <a:ext cx="3093251" cy="232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 descr="ประปา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57020"/>
            <a:ext cx="3421773" cy="228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235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836712"/>
            <a:ext cx="7361690" cy="298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 descr="น้ำเสีย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220072" y="3392212"/>
            <a:ext cx="3312368" cy="183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รูปภาพ 15" descr="น้ำเสีย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75364">
            <a:off x="1126571" y="3748336"/>
            <a:ext cx="3160253" cy="177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 descr="ระบายน้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97931">
            <a:off x="649336" y="3740540"/>
            <a:ext cx="3411544" cy="227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236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357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08314"/>
            <a:ext cx="6923651" cy="375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 descr="ระบายน้ำ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014485"/>
            <a:ext cx="3168352" cy="229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237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9923"/>
            <a:ext cx="8136904" cy="2301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 descr="สนามบิ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140968"/>
            <a:ext cx="8532440" cy="311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 descr="สนามบิน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39734">
            <a:off x="5801932" y="3132452"/>
            <a:ext cx="2348181" cy="132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238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6" name="กลุ่ม 17"/>
          <p:cNvGrpSpPr/>
          <p:nvPr/>
        </p:nvGrpSpPr>
        <p:grpSpPr>
          <a:xfrm>
            <a:off x="1403648" y="620688"/>
            <a:ext cx="6768752" cy="5688632"/>
            <a:chOff x="1259632" y="315080"/>
            <a:chExt cx="6912768" cy="5994240"/>
          </a:xfrm>
        </p:grpSpPr>
        <p:pic>
          <p:nvPicPr>
            <p:cNvPr id="15" name="รูปภาพ 14" descr="357-1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632" y="315080"/>
              <a:ext cx="6840760" cy="3176408"/>
            </a:xfrm>
            <a:prstGeom prst="rect">
              <a:avLst/>
            </a:prstGeom>
          </p:spPr>
        </p:pic>
        <p:pic>
          <p:nvPicPr>
            <p:cNvPr id="16" name="รูปภาพ 15" descr="357-1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1659" y="3411423"/>
              <a:ext cx="6670741" cy="1800200"/>
            </a:xfrm>
            <a:prstGeom prst="rect">
              <a:avLst/>
            </a:prstGeom>
          </p:spPr>
        </p:pic>
        <p:pic>
          <p:nvPicPr>
            <p:cNvPr id="17" name="รูปภาพ 16" descr="357-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5211623"/>
              <a:ext cx="6336704" cy="10976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239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284" y="980728"/>
            <a:ext cx="7305160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83568" y="864096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0681"/>
            <a:ext cx="8136904" cy="3852575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357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869160"/>
            <a:ext cx="6480720" cy="15421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240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357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764704"/>
            <a:ext cx="6840760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241</a:t>
            </a:fld>
            <a:endParaRPr lang="th-TH"/>
          </a:p>
        </p:txBody>
      </p:sp>
      <p:pic>
        <p:nvPicPr>
          <p:cNvPr id="5" name="Picture 4" descr="กฎ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764704"/>
            <a:ext cx="6768752" cy="5583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188640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  <p:sp>
        <p:nvSpPr>
          <p:cNvPr id="7" name="วงรี 6"/>
          <p:cNvSpPr/>
          <p:nvPr/>
        </p:nvSpPr>
        <p:spPr>
          <a:xfrm rot="20053136">
            <a:off x="6445991" y="1486567"/>
            <a:ext cx="1728192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ฉบับเดิม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242</a:t>
            </a:fld>
            <a:endParaRPr lang="th-TH"/>
          </a:p>
        </p:txBody>
      </p:sp>
      <p:pic>
        <p:nvPicPr>
          <p:cNvPr id="5" name="Picture 4" descr="กฎ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7" y="188640"/>
            <a:ext cx="7776865" cy="6261737"/>
          </a:xfrm>
          <a:prstGeom prst="rect">
            <a:avLst/>
          </a:prstGeom>
        </p:spPr>
      </p:pic>
      <p:sp>
        <p:nvSpPr>
          <p:cNvPr id="8" name="วงรี 7"/>
          <p:cNvSpPr/>
          <p:nvPr/>
        </p:nvSpPr>
        <p:spPr>
          <a:xfrm rot="20053136">
            <a:off x="1045390" y="2350663"/>
            <a:ext cx="1728192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ฉบับเดิม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243</a:t>
            </a:fld>
            <a:endParaRPr lang="th-TH"/>
          </a:p>
        </p:txBody>
      </p:sp>
      <p:grpSp>
        <p:nvGrpSpPr>
          <p:cNvPr id="13" name="กลุ่ม 12"/>
          <p:cNvGrpSpPr/>
          <p:nvPr/>
        </p:nvGrpSpPr>
        <p:grpSpPr>
          <a:xfrm>
            <a:off x="539552" y="284455"/>
            <a:ext cx="8352928" cy="6384905"/>
            <a:chOff x="539552" y="284455"/>
            <a:chExt cx="8352928" cy="6384905"/>
          </a:xfrm>
        </p:grpSpPr>
        <p:pic>
          <p:nvPicPr>
            <p:cNvPr id="11" name="Picture 10" descr="โรงพยาบาล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8224" y="4365104"/>
              <a:ext cx="2304256" cy="230425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552" y="284455"/>
              <a:ext cx="8136904" cy="120032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36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 กฎกระทรวงกำหนดอัตราค่าจ้าง</a:t>
              </a:r>
            </a:p>
            <a:p>
              <a:pPr algn="ctr"/>
              <a:r>
                <a:rPr lang="th-TH" sz="36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ผู้ให้บริการออกแบบหรือควบคุมงานก่อสร้าง</a:t>
              </a:r>
            </a:p>
          </p:txBody>
        </p:sp>
        <p:pic>
          <p:nvPicPr>
            <p:cNvPr id="6" name="Picture 5" descr="กฎ 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205" y="2132856"/>
              <a:ext cx="8296275" cy="24193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83568" y="1620089"/>
              <a:ext cx="61926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ลักษณะความซับซ้อนของงานสถาปัตยกรรม</a:t>
              </a:r>
              <a:endParaRPr lang="th-TH" sz="3200" dirty="0">
                <a:solidFill>
                  <a:srgbClr val="0000FF"/>
                </a:solidFill>
              </a:endParaRPr>
            </a:p>
          </p:txBody>
        </p:sp>
        <p:pic>
          <p:nvPicPr>
            <p:cNvPr id="10" name="Picture 9" descr="พิพิธภัณ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2725" y="4538228"/>
              <a:ext cx="2745499" cy="2059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รัฐสภา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68" y="4725144"/>
              <a:ext cx="2789042" cy="15841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วงรี 8"/>
          <p:cNvSpPr/>
          <p:nvPr/>
        </p:nvSpPr>
        <p:spPr>
          <a:xfrm rot="20053136">
            <a:off x="6662015" y="3571233"/>
            <a:ext cx="1728192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ฉบับเดิม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244</a:t>
            </a:fld>
            <a:endParaRPr lang="th-TH"/>
          </a:p>
        </p:txBody>
      </p:sp>
      <p:pic>
        <p:nvPicPr>
          <p:cNvPr id="8" name="Picture 7" descr="กฎ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039100" cy="1314450"/>
          </a:xfrm>
          <a:prstGeom prst="rect">
            <a:avLst/>
          </a:prstGeom>
        </p:spPr>
      </p:pic>
      <p:grpSp>
        <p:nvGrpSpPr>
          <p:cNvPr id="13" name="กลุ่ม 12"/>
          <p:cNvGrpSpPr/>
          <p:nvPr/>
        </p:nvGrpSpPr>
        <p:grpSpPr>
          <a:xfrm>
            <a:off x="452437" y="188640"/>
            <a:ext cx="8339957" cy="6324153"/>
            <a:chOff x="452437" y="188640"/>
            <a:chExt cx="8339957" cy="6324153"/>
          </a:xfrm>
        </p:grpSpPr>
        <p:sp>
          <p:nvSpPr>
            <p:cNvPr id="5" name="Rectangle 4"/>
            <p:cNvSpPr/>
            <p:nvPr/>
          </p:nvSpPr>
          <p:spPr>
            <a:xfrm>
              <a:off x="539552" y="188640"/>
              <a:ext cx="8136904" cy="52322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 กฎกระทรวงกำหนดอัตราค่าจ้างผู้ให้บริการออกแบบหรือควบคุมงานก่อสร้าง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71600" y="836712"/>
              <a:ext cx="5112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th-TH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ลักษณะความซับซ้อนของงานสถาปัตยกรรม</a:t>
              </a:r>
              <a:endParaRPr lang="th-TH" dirty="0">
                <a:solidFill>
                  <a:srgbClr val="0000FF"/>
                </a:solidFill>
              </a:endParaRPr>
            </a:p>
          </p:txBody>
        </p:sp>
        <p:pic>
          <p:nvPicPr>
            <p:cNvPr id="9" name="Picture 8" descr="กฎ 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2492896"/>
              <a:ext cx="8324850" cy="1209675"/>
            </a:xfrm>
            <a:prstGeom prst="rect">
              <a:avLst/>
            </a:prstGeom>
          </p:spPr>
        </p:pic>
        <p:pic>
          <p:nvPicPr>
            <p:cNvPr id="10" name="Picture 9" descr="กฎ 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437" y="4509120"/>
              <a:ext cx="8239125" cy="1162050"/>
            </a:xfrm>
            <a:prstGeom prst="rect">
              <a:avLst/>
            </a:prstGeom>
          </p:spPr>
        </p:pic>
        <p:pic>
          <p:nvPicPr>
            <p:cNvPr id="11" name="Picture 10" descr="โรงเรียน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6059306" y="3429001"/>
              <a:ext cx="1897070" cy="10081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11" descr="อาคารจอดรถ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5771034" y="5445224"/>
              <a:ext cx="2473374" cy="10675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4" name="วงรี 13"/>
          <p:cNvSpPr/>
          <p:nvPr/>
        </p:nvSpPr>
        <p:spPr>
          <a:xfrm rot="20053136">
            <a:off x="4069727" y="2998735"/>
            <a:ext cx="1728192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ฉบับเดิม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0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9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</a:t>
            </a:r>
            <a:r>
              <a:rPr lang="th-TH" sz="5400" b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ควบคุมงาน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245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2852737"/>
            <a:ext cx="2819400" cy="1152525"/>
          </a:xfrm>
          <a:prstGeom prst="rect">
            <a:avLst/>
          </a:prstGeom>
        </p:spPr>
      </p:pic>
      <p:pic>
        <p:nvPicPr>
          <p:cNvPr id="18" name="รูปภาพ 17" descr="206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7096125" cy="3238500"/>
          </a:xfrm>
          <a:prstGeom prst="rect">
            <a:avLst/>
          </a:prstGeom>
        </p:spPr>
      </p:pic>
      <p:pic>
        <p:nvPicPr>
          <p:cNvPr id="19" name="รูปภาพ 18" descr="206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917529"/>
            <a:ext cx="4695825" cy="1247775"/>
          </a:xfrm>
          <a:prstGeom prst="rect">
            <a:avLst/>
          </a:prstGeom>
        </p:spPr>
      </p:pic>
      <p:pic>
        <p:nvPicPr>
          <p:cNvPr id="20" name="รูปภาพ 19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16632"/>
            <a:ext cx="2819400" cy="115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 descr="206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" y="207987"/>
            <a:ext cx="8705850" cy="60293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7" name="รูปภาพ 16" descr="206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7" y="274662"/>
            <a:ext cx="8734425" cy="596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วิธีที่จะจ้าง </a:t>
            </a:r>
            <a:r>
              <a:rPr lang="en-US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249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ว 414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51279"/>
            <a:ext cx="7632848" cy="2430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539552" y="404664"/>
            <a:ext cx="8136904" cy="6926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j-ea"/>
                <a:cs typeface="EucrosiaUPC" pitchFamily="18" charset="-34"/>
              </a:rPr>
              <a:t>  </a:t>
            </a:r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+mj-ea"/>
                <a:cs typeface="EucrosiaUPC" pitchFamily="18" charset="-34"/>
              </a:rPr>
              <a:t>หน่วยงานของรัฐได้รับความเห็นชอบวงเงินงบประมาณ เมื่อใด ?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j-ea"/>
              <a:cs typeface="EucrosiaUPC" pitchFamily="18" charset="-34"/>
            </a:endParaRPr>
          </a:p>
        </p:txBody>
      </p:sp>
      <p:pic>
        <p:nvPicPr>
          <p:cNvPr id="12" name="Picture 11" descr="ว 41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86019"/>
            <a:ext cx="7704855" cy="30190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156176" y="1268760"/>
            <a:ext cx="223224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99592" y="1556792"/>
            <a:ext cx="3240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3888" y="3068960"/>
            <a:ext cx="439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6056" y="3356992"/>
            <a:ext cx="33123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9592" y="3645024"/>
            <a:ext cx="74888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9592" y="3933056"/>
            <a:ext cx="73448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767391203"/>
              </p:ext>
            </p:extLst>
          </p:nvPr>
        </p:nvGraphicFramePr>
        <p:xfrm>
          <a:off x="288032" y="1052736"/>
          <a:ext cx="88924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 rot="18027555">
            <a:off x="444676" y="2371944"/>
            <a:ext cx="4077841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งานจ้างออกแบบ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ea typeface="Gulim" panose="020B0600000101010101" pitchFamily="34" charset="-127"/>
              <a:cs typeface="Browallia New" pitchFamily="34" charset="-34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312" y="5589240"/>
            <a:ext cx="1584176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79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3596840">
            <a:off x="4935017" y="2605163"/>
            <a:ext cx="41764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ควบคุมงานก่อสร้าง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23928" y="476672"/>
            <a:ext cx="1356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 หรือ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wallia New" pitchFamily="34" charset="-34"/>
              <a:ea typeface="Gulim" panose="020B0600000101010101" pitchFamily="34" charset="-127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1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69"/>
          </a:xfrm>
          <a:noFill/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วิธีจ้างออกแบบหรือควบคุมงานก่อสร้าง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400504"/>
              </p:ext>
            </p:extLst>
          </p:nvPr>
        </p:nvGraphicFramePr>
        <p:xfrm>
          <a:off x="539552" y="908720"/>
          <a:ext cx="81240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sz="48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252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2924944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2852936"/>
            <a:ext cx="8208912" cy="5040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5736" y="1124744"/>
            <a:ext cx="6480720" cy="129614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การพิจารณาคัดเลือกข้อเสนอ</a:t>
            </a:r>
            <a:b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3079501"/>
            <a:ext cx="6264696" cy="2653755"/>
          </a:xfrm>
        </p:spPr>
        <p:txBody>
          <a:bodyPr>
            <a:normAutofit/>
          </a:bodyPr>
          <a:lstStyle/>
          <a:p>
            <a:pPr marL="809625" lvl="4" indent="-447675"/>
            <a:r>
              <a:rPr lang="th-TH" sz="3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ใช้เกณฑ์ด้านคุณภาพ</a:t>
            </a:r>
          </a:p>
          <a:p>
            <a:pPr marL="628650" lvl="4"/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 พิจารณา</a:t>
            </a:r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แนวคิด</a:t>
            </a:r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ของผู้</a:t>
            </a:r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ให้บริการ</a:t>
            </a:r>
          </a:p>
          <a:p>
            <a:pPr marL="628650" lvl="4"/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 ที่ได้คะแนนด้านคุณภาพมากที่สุด</a:t>
            </a:r>
            <a:endParaRPr lang="th-TH" sz="38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94084"/>
            <a:ext cx="2520280" cy="211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467544" y="908720"/>
            <a:ext cx="1440160" cy="1368152"/>
          </a:xfrm>
          <a:prstGeom prst="wedgeEllipseCallout">
            <a:avLst>
              <a:gd name="adj1" fmla="val 68392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90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254</a:t>
            </a:fld>
            <a:endParaRPr lang="th-TH"/>
          </a:p>
        </p:txBody>
      </p:sp>
      <p:grpSp>
        <p:nvGrpSpPr>
          <p:cNvPr id="3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7544" y="404664"/>
          <a:ext cx="8352928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013"/>
                <a:gridCol w="2492915"/>
              </a:tblGrid>
              <a:tr h="43955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600618">
                <a:tc>
                  <a:txBody>
                    <a:bodyPr/>
                    <a:lstStyle/>
                    <a:p>
                      <a:r>
                        <a:rPr lang="th-TH" sz="2200" b="1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</a:t>
                      </a:r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ให้กำหนดว่า “หน่วยงานของรัฐจะพิจารณาคัดเลือกผู้ให้บริการที่มีแนวคิดของงานจ้างที่ได้</a:t>
                      </a:r>
                      <a:r>
                        <a:rPr lang="th-TH" sz="2200" b="1" u="sng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คะแนนด้านคุณภาพมากที่สุด </a:t>
                      </a:r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ตามหลักเกณฑ์ดังนี้”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</a:t>
                      </a:r>
                      <a:r>
                        <a:rPr lang="th-TH" sz="2200" b="1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ตัวอย่าง</a:t>
                      </a:r>
                    </a:p>
                    <a:p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1. </a:t>
                      </a:r>
                      <a:r>
                        <a:rPr lang="th-TH" sz="22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กรณีงานจ้างออกแบบ</a:t>
                      </a:r>
                    </a:p>
                    <a:p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2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อาจ</a:t>
                      </a:r>
                      <a:r>
                        <a:rPr lang="th-TH" sz="2200" b="1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พิจารณาจากแนวคิดในการออกแบบที่สอดคล้องกับความต้องการของหน่วยงานของรัฐ / แผนการดำเนินงาน / บุคลากร (วุฒิการศึกษา ระดับการศึกษา และประสบการณ์ทำงาน) / ผลงานของผู้ให้บริการ เป็นต้น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</a:t>
                      </a:r>
                      <a:r>
                        <a:rPr lang="th-TH" sz="2200" b="1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2. </a:t>
                      </a:r>
                      <a:r>
                        <a:rPr lang="th-TH" sz="2200" b="1" u="sng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กรณีงานจ้างควบคุมงานก่อสร้าง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200" b="1" u="sng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อาจ</a:t>
                      </a:r>
                      <a:r>
                        <a:rPr lang="th-TH" sz="2200" b="1" dirty="0" smtClean="0">
                          <a:solidFill>
                            <a:srgbClr val="0099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พิจารณาจากแผนการดำเนินงาน / บุคลากร (วุฒิการศึกษา ระดับการศึกษา และประสบการณ์ทำงาน) / ผลงานของผู้ให้บริการ เป็นต้น</a:t>
                      </a:r>
                    </a:p>
                    <a:p>
                      <a:r>
                        <a:rPr lang="th-TH" sz="22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*** โดยจะต้องกำหนดหัวข้อที่จะใช้ในการพิจารณาให้ชัดเจนและเป็นรูปธรรมว่า มีเกณฑ์ในการพิจารณาอย่างไร และมีกรอบการให้คะแนนอย่างไร (ทำนองเดียวกับการจ้างที่ปรึกษา) ***</a:t>
                      </a:r>
                      <a:endParaRPr lang="th-TH" sz="22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2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2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 พ.ร.บ. มาตรา 90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98481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255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6664225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altLang="th-TH" sz="4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2816"/>
            <a:ext cx="8208963" cy="4392488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องค์ประกอบและองค์ประชุม และ</a:t>
            </a:r>
          </a:p>
          <a:p>
            <a:pPr>
              <a:buNone/>
              <a:defRPr/>
            </a:pP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</a:t>
            </a: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</a:t>
            </a:r>
            <a:b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                           กระทรวงการคลังกำหนด</a:t>
            </a:r>
            <a:endParaRPr lang="en-US" altLang="th-TH" sz="36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6" name="Picture 5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7380312" y="260648"/>
            <a:ext cx="1368152" cy="1296144"/>
          </a:xfrm>
          <a:prstGeom prst="wedgeEllipseCallout">
            <a:avLst>
              <a:gd name="adj1" fmla="val -73631"/>
              <a:gd name="adj2" fmla="val 1294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467544" y="2132856"/>
            <a:ext cx="8496944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(1) คณะกรรมการดำเนินการจ้างออกแบบหรือควบคุมงานก่อสร้างโดยวิธีประกาศเชิญชวนทั่วไป</a:t>
            </a:r>
          </a:p>
          <a:p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(2) 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ดำเนินการจ้างออกแบบหรือควบคุมงานก่อสร้างโดยวิธีคัดเลือก </a:t>
            </a:r>
          </a:p>
          <a:p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(3)คณะกรรมการดำเนินการจ้างออกแบบหรือควบคุมงานก่อสร้างโดยวิธีเฉพาะเจาะจง </a:t>
            </a:r>
          </a:p>
          <a:p>
            <a:pPr marL="442913" indent="-442913"/>
            <a:r>
              <a:rPr lang="th-TH" sz="2600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(4) </a:t>
            </a: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คณะกรรมการดำเนินการจ้างออกแบบหรือควบคุมงานก่อสร้างโดยวิธีประกวดแบบ</a:t>
            </a:r>
          </a:p>
          <a:p>
            <a:pPr marL="442913" indent="-442913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(5)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คณะกรรมการตรวจรับพัสดุในงานจ้างออกแบบหรือควบคุมงานก่อสร้าง </a:t>
            </a:r>
            <a:endParaRPr lang="th-TH" sz="2600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907704" y="404664"/>
            <a:ext cx="6984776" cy="165618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การจ้างออกแบบหรือควบคุมงานก่อสร้างแต่ละครั้ง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แต่งตั้งคณะกรรมการดำเนินการจ้างออกแบบหรือควบคุมงานก่อสร้าง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907704" y="4470963"/>
            <a:ext cx="5040560" cy="1800200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ให้คณะกรรมการซื้อหรือจ้างแต่ละคณะ </a:t>
            </a:r>
          </a:p>
          <a:p>
            <a:pPr>
              <a:buFont typeface="Arial" pitchFamily="34" charset="0"/>
              <a:buChar char="•"/>
            </a:pP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รายงานผลการพิจารณาต่อหัวหน้าหน่วยงานของรัฐ </a:t>
            </a:r>
          </a:p>
          <a:p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395536" y="4470963"/>
            <a:ext cx="1512168" cy="1838357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70963"/>
            <a:ext cx="2088232" cy="1800200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257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04664"/>
            <a:ext cx="1440160" cy="1368152"/>
          </a:xfrm>
          <a:prstGeom prst="wedgeEllipseCallout">
            <a:avLst>
              <a:gd name="adj1" fmla="val 62442"/>
              <a:gd name="adj2" fmla="val -2453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1052736"/>
            <a:ext cx="3312368" cy="331236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คณะกรรมการตาม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141</a:t>
            </a:r>
            <a:endParaRPr lang="en-US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ประกอบด้วย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ประธานกรรมการ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กรรมการ อย่างน้อย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endParaRPr lang="th-TH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995936" y="1196752"/>
            <a:ext cx="4824536" cy="3024336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ข้าราชการ </a:t>
            </a: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 </a:t>
            </a:r>
            <a:endParaRPr lang="th-TH" b="1" dirty="0" smtClean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211960" y="4725144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จะแต่งตั้ง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ผู้ชำนาญการหรือ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ผู้ทรงคุณวุฒิ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ที่เป็นบุคคลภายนอก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ด้วยก็ได้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95536" y="4725144"/>
            <a:ext cx="3168352" cy="14401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นอกเหนือจากวรรคหนึ่ง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258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635896" y="4941168"/>
            <a:ext cx="720080" cy="93610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1259632" y="260648"/>
            <a:ext cx="1440160" cy="1440160"/>
          </a:xfrm>
          <a:prstGeom prst="wedgeEllipseCallout">
            <a:avLst>
              <a:gd name="adj1" fmla="val 68395"/>
              <a:gd name="adj2" fmla="val -85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661248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259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380312" y="764704"/>
            <a:ext cx="1440160" cy="1368152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78310"/>
            <a:ext cx="7217816" cy="53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178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7380312" y="332656"/>
            <a:ext cx="1368152" cy="1368152"/>
          </a:xfrm>
          <a:prstGeom prst="wedgeEllipseCallout">
            <a:avLst>
              <a:gd name="adj1" fmla="val -72227"/>
              <a:gd name="adj2" fmla="val -2119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21088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5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05264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29614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332656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547664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สี่เหลี่ยมผืนผ้า 25"/>
          <p:cNvSpPr/>
          <p:nvPr/>
        </p:nvSpPr>
        <p:spPr>
          <a:xfrm>
            <a:off x="755576" y="3501008"/>
            <a:ext cx="5832648" cy="25202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รายละเอียด วิธีการ และขั้นตอนงานจ้างออกแบบหรือควบคุมงานก่อสร้างที่ไม่ได้บัญญัติไว้ในหมวดนี้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ให้เป็นไปตามระเบียบที่รัฐมนตรีกำหนด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261</a:t>
            </a:fld>
            <a:endParaRPr lang="th-TH"/>
          </a:p>
        </p:txBody>
      </p:sp>
      <p:sp>
        <p:nvSpPr>
          <p:cNvPr id="17" name="สี่เหลี่ยมผืนผ้า 25"/>
          <p:cNvSpPr/>
          <p:nvPr/>
        </p:nvSpPr>
        <p:spPr>
          <a:xfrm>
            <a:off x="1979712" y="1196752"/>
            <a:ext cx="6840760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การจัดทำประกาศเชิญชวน หรือหนังสือเชิญชวนผู้ให้บริการ และการประกาศผลผู้ชนะหรือผู้ได้รับการคัดเลือก ให้นำมาตรา 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62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และมาตรา</a:t>
            </a:r>
            <a:r>
              <a:rPr lang="en-US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66 </a:t>
            </a:r>
            <a:r>
              <a:rPr lang="th-TH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มาใช้บังคับโดยอนุโลม</a:t>
            </a:r>
            <a:endParaRPr lang="th-TH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467544" y="980728"/>
            <a:ext cx="1440160" cy="1368152"/>
          </a:xfrm>
          <a:prstGeom prst="wedgeEllipseCallout">
            <a:avLst>
              <a:gd name="adj1" fmla="val 68392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91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092280" y="4005064"/>
            <a:ext cx="1440160" cy="1368152"/>
          </a:xfrm>
          <a:prstGeom prst="wedgeEllipseCallout">
            <a:avLst>
              <a:gd name="adj1" fmla="val -71823"/>
              <a:gd name="adj2" fmla="val -1091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92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1832620" cy="1368152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43877" y="2564904"/>
            <a:ext cx="7992888" cy="3888432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กรณีราชการส่วนกลาง ราชการส่วน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ภูมิภาค                       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หรือราชการส่วนท้องถิ่น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ใด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ไม่มีหน่วยงาน</a:t>
            </a:r>
            <a:r>
              <a:rPr 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ออกแบบหรือควบคุมงาน</a:t>
            </a: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                 หรือ</a:t>
            </a:r>
            <a:r>
              <a:rPr 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มีแต่ไม่สามารถออกแบบหรือควบคุมงานก่อสร้างได้เอง </a:t>
            </a:r>
            <a:endParaRPr lang="th-TH" sz="3200" b="1" i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อาจขอ</a:t>
            </a:r>
            <a:r>
              <a:rPr lang="th-TH" sz="3200" b="1" dirty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ความร่วมมือ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กับกรม</a:t>
            </a:r>
            <a:r>
              <a:rPr lang="th-TH" sz="3200" b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การและผังเมือง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กรม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ศิลปากร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หน่วยงานของรัฐอื่นที่มีหน่วยงานออกแบบ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ควบคุมงาน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3200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3200" b="1" dirty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endParaRPr lang="th-TH" sz="3200" b="1" dirty="0">
              <a:solidFill>
                <a:srgbClr val="FF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1412776"/>
            <a:ext cx="8069221" cy="10801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หมวด 4 งานจ้างออกแบบหรือควบคุมงานก่อสร้าง</a:t>
            </a:r>
          </a:p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 ส่วนที่ 1 บททั่วไป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67744" y="476672"/>
            <a:ext cx="475252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683568" y="116632"/>
            <a:ext cx="1440160" cy="1368152"/>
          </a:xfrm>
          <a:prstGeom prst="wedgeEllipseCallout">
            <a:avLst>
              <a:gd name="adj1" fmla="val 66304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6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2058" y="1844824"/>
            <a:ext cx="3623878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หลักเกณฑ์ วิธีการ และรายละเอียด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548680"/>
            <a:ext cx="748883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ให้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หน่วยงานของรัฐที่จะจ้างออกออกแบบหรือควบคุมงาน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ก่อสร้างให้กับ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หน่วยงานของรัฐอื่น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4221088"/>
            <a:ext cx="8352928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อาจประกาศกำหนดหลักเกณฑ์ วิธีการ และ รายละเอียดการดำเนินการจ้างออกแบบหรือควบคุมงานก่อสร้าง </a:t>
            </a:r>
          </a:p>
          <a:p>
            <a:pPr algn="ctr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เพื่อให้หน่วยงานของรัฐปฏิบัติก็ได้ [มาตรา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86] </a:t>
            </a:r>
            <a:endParaRPr lang="th-TH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263</a:t>
            </a:fld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139952" y="1844824"/>
            <a:ext cx="4536504" cy="22322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เสนอต่อคณะกรรมการนโยบายเพื่อขอความเห็นชอบ </a:t>
            </a:r>
          </a:p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และเมื่อได้รับความเห็นชอบแล้วให้หน่วยงานของรัฐดำเนินการ </a:t>
            </a:r>
          </a:p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ตามวิธีการที่กำหนดต่อไป 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95536" y="332656"/>
            <a:ext cx="1440160" cy="1368152"/>
          </a:xfrm>
          <a:prstGeom prst="wedgeEllipseCallout">
            <a:avLst>
              <a:gd name="adj1" fmla="val 68393"/>
              <a:gd name="adj2" fmla="val 192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25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620688"/>
            <a:ext cx="8496944" cy="19442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135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ในกรณีที่ผู้ว่าจ้างหรือหน่วยงานของรัฐอื่น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จะนำแบบ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แปลนรายละเอียดงานจ้างไป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ก่อสร้างนอกเหนือจาก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ที่กำหนด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ไว้ในสัญญา </a:t>
            </a:r>
            <a:endPara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ผู้ว่าจ้างหรือหน่วยงานของรัฐนั้นๆ จ่ายเงินค่าจ้าง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แก่ผู้ให้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บริการจ้างออกแบบงานก่อสร้าง ตามอัตราที่คณะกรรมการวินิจฉัยพิจารณา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รายๆ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endPara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4365104"/>
            <a:ext cx="8532440" cy="1872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37</a:t>
            </a:r>
            <a:r>
              <a:rPr lang="th-TH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ระหว่างดำเนินการตามสัญญาจ้าง </a:t>
            </a:r>
          </a:p>
          <a:p>
            <a:r>
              <a:rPr lang="th-TH" sz="2400" b="1" u="sng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ผู้ว่าจ้าง</a:t>
            </a:r>
            <a:r>
              <a:rPr lang="th-TH" sz="2400" b="1" u="sng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อาจ</a:t>
            </a:r>
            <a:r>
              <a:rPr lang="th-TH" sz="24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ขอให้</a:t>
            </a:r>
            <a:r>
              <a:rPr lang="th-TH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ผู้ให้บริการจ้างออกแบบ</a:t>
            </a:r>
            <a:r>
              <a:rPr lang="th-TH" sz="24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เปลี่ยนแปลงแก้ไข</a:t>
            </a:r>
            <a:r>
              <a:rPr lang="th-TH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รายละเอียดเล็กๆ น้อยๆ ในส่วนที่ไม่กระทบต่อโครงสร้างทีสำคัญ และเป็นไปตาม มาตรฐานงานก่อสร้างที่ผู้ให้บริการจ้างออกแบบงาน</a:t>
            </a:r>
            <a:r>
              <a:rPr lang="th-TH" sz="24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ก่อสร้างได้</a:t>
            </a:r>
            <a:r>
              <a:rPr lang="th-TH" sz="24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ส่งมอบตามงวดงานในสัญญาแล้ว 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โดยไม่คิด ค่าใช้จ่ายเพิ่มอีก </a:t>
            </a:r>
          </a:p>
        </p:txBody>
      </p:sp>
      <p:sp>
        <p:nvSpPr>
          <p:cNvPr id="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2392" cy="556171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395536" y="2564904"/>
            <a:ext cx="7344816" cy="1800200"/>
          </a:xfrm>
          <a:prstGeom prst="flowChartProcess">
            <a:avLst/>
          </a:prstGeom>
          <a:solidFill>
            <a:srgbClr val="FDE6C3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36</a:t>
            </a:r>
            <a:r>
              <a:rPr lang="th-TH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ห้ามผู้ให้บริการจ้างออกแบบงานก่อสร้างนำแบบ</a:t>
            </a:r>
            <a:r>
              <a:rPr lang="th-TH" sz="24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แปลน</a:t>
            </a:r>
          </a:p>
          <a:p>
            <a:r>
              <a:rPr lang="th-TH" sz="24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งานจ้างที่ได้ทำสัญญากับผู้ว่าจ้างแล้วไปให้</a:t>
            </a:r>
            <a:r>
              <a:rPr lang="th-TH" sz="24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ผู้อื่น</a:t>
            </a:r>
          </a:p>
          <a:p>
            <a:r>
              <a:rPr lang="th-TH" sz="2400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sz="2400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ก่อสร้างอีก 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เว้น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 จะได้รับอนุญาตเป็นลายลักษณ์อักษรจาก ผู้ว่าจ้างก่อน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74182"/>
            <a:ext cx="1872208" cy="221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836712"/>
            <a:ext cx="2088232" cy="158417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763688" y="503064"/>
            <a:ext cx="7272808" cy="1629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ให้บริการควบคุมงานก่อสร้างจะต้องจัดผู้ควบคุม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มีความรู้และมี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ความชำนาญงาน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ก่อสร้างให้เหมาะสม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กับสภาพงานก่อสร้างนั้นๆ</a:t>
            </a:r>
          </a:p>
          <a:p>
            <a:pPr algn="ctr"/>
            <a:endParaRPr lang="th-TH" sz="3200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53200" y="6473229"/>
            <a:ext cx="2123256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308304" y="1484784"/>
            <a:ext cx="1440160" cy="1368152"/>
          </a:xfrm>
          <a:prstGeom prst="wedgeEllipseCallout">
            <a:avLst>
              <a:gd name="adj1" fmla="val -59254"/>
              <a:gd name="adj2" fmla="val -4541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2420887"/>
            <a:ext cx="3672408" cy="384720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4625" indent="-174625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ผู้ให้บริการควบคุมงานก่อสร้างจะต้องส่งรายชื่อผู้ควบคุมงาน ผู้ตรวจการ หรือผู้แทน </a:t>
            </a:r>
          </a:p>
          <a:p>
            <a:pPr marL="174625" indent="-174625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ให้ผู้ว่าจ้างให้ความเห็นชอบ</a:t>
            </a:r>
          </a:p>
          <a:p>
            <a:pPr marL="174625" indent="-174625"/>
            <a:endParaRPr lang="th-TH" sz="5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4283968" y="2420888"/>
            <a:ext cx="4464496" cy="383714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 indent="361950">
              <a:buFont typeface="Wingdings" pitchFamily="2" charset="2"/>
              <a:buChar char="Ø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ผู้ควบคุมงานไม่สามารถปฏิบัติงาน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ตามความในวรรคหนึ่ง</a:t>
            </a:r>
          </a:p>
          <a:p>
            <a:pPr marL="87313" indent="361950">
              <a:buFont typeface="Wingdings" pitchFamily="2" charset="2"/>
              <a:buChar char="Ø"/>
            </a:pP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ผู้ให้บริการควบคุมงานก่อสร้างจะต้องเสนอชื่อ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ผู้ควบคุมงานปฏิบัติงานแทน </a:t>
            </a:r>
            <a:endPara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marL="87313" indent="361950">
              <a:buFont typeface="Wingdings" pitchFamily="2" charset="2"/>
              <a:buChar char="Ø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ที่ปฏิบัติงานแทนในกรณีดังกล่าวจะต้องได้รับความ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ยินยอมจาก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ผู้ว่าจ้าง</a:t>
            </a:r>
          </a:p>
        </p:txBody>
      </p:sp>
    </p:spTree>
    <p:extLst>
      <p:ext uri="{BB962C8B-B14F-4D97-AF65-F5344CB8AC3E}">
        <p14:creationId xmlns:p14="http://schemas.microsoft.com/office/powerpoint/2010/main" val="34963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502786"/>
            <a:ext cx="1944216" cy="243027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3429000"/>
            <a:ext cx="8424936" cy="3024336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2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ประกาศเชิญชวนทั่วไป ข้อ 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14</a:t>
            </a:r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ประกอบข้อ 109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งานจ้างออกแบบหรือควบคุมงานก่อสร้างโดยวิธี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ชวนทั่วไปพร้อมประกาศเผยแพร่ 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การทำเอกสาร ถ้าจำเป็นต้อง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มีข้อความหรือรายการแตกต่างไปจาก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ที่คณะกรรมการนโยบายกำหนด 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โดยมี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สาระสำคัญตามที่กำหนด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</a:p>
          <a:p>
            <a:pPr marL="457200" indent="-457200"/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และไม่ทำให้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หน่วยงานของรัฐเสียเปรียบก็ให้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กระทำได้</a:t>
            </a:r>
          </a:p>
          <a:p>
            <a:r>
              <a:rPr lang="th-TH" sz="2200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เว้นแต่ หัวหน้าหน่วยงานของรัฐเห็นว่าจะมีปัญหาในทางเสียเปรียบหรือไม่รัดกุมพอก็ให้ส่งร่างเอกสารงานจ้างออกแบบหรือควบคุมงานก่อสร้างและ ประกาศดังกล่าวไปให้สำนักงานอัยการสูงสุดตรวจพิจารณา</a:t>
            </a:r>
            <a:endParaRPr lang="th-TH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03848" y="1484784"/>
            <a:ext cx="417646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arenBoth"/>
            </a:pP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ทั่วไป</a:t>
            </a:r>
          </a:p>
          <a:p>
            <a:pPr marL="514350" indent="-514350">
              <a:buAutoNum type="arabicParenBoth"/>
            </a:pP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  <a:p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(3) 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เฉพาะเจาะจง</a:t>
            </a:r>
          </a:p>
          <a:p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(4) 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3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339752" y="216024"/>
            <a:ext cx="6408712" cy="98072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 ดังนี้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พิมพ์เขียว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043" y="1628800"/>
            <a:ext cx="2669789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755576" y="188640"/>
            <a:ext cx="1440160" cy="1368152"/>
          </a:xfrm>
          <a:prstGeom prst="wedgeEllipseCallout">
            <a:avLst>
              <a:gd name="adj1" fmla="val 68394"/>
              <a:gd name="adj2" fmla="val -434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520" y="2060848"/>
            <a:ext cx="8640960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หัวหน้าเจ้าหน้าที่เผยแพร่ประกาศและเอกสารงานจ้างออกแบบหรือควบคุมงานก่อสร้างในระบบ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เครือข่ายสารสนเทศ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กรมบัญชีกลาง และ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ของหน่วยงานของรัฐ และให้ปิดประกาศโดยเปิดเผย ณ สถานที่ปิด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ประกาศของ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หน่วยงานของรัฐนั้น เป็นเวลาติดต่อกันไม่น้อยกว่า 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วันทำการ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ให้กรมบัญชีกลางจัดส่งประกาศ เอกสารงานจ้างออกแบบหรือควบคุมงานก่อสร้าง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ให้สำนักงาน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การตรวจเงินแผ่นดินผ่านทาง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ระบบอิเล็กทรอนิกส์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ให้เอกสารงานจ้างออกแบบหรือควบคุมงานก่อสร้างโดยวิธี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ประกาศ  เชิญ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ชวนทั่วไป 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รวมทั้งเอกสาร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ที่เกี่ยวข้อง ให้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กระทำไป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พร้อมกันกับการเผยแพร่ประกาศและเอกสารงานจ้างออกแบบหรือควบคุม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ตามวรรค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  <a:endParaRPr lang="th-TH" sz="30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267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55576" y="476672"/>
            <a:ext cx="1440160" cy="1368152"/>
          </a:xfrm>
          <a:prstGeom prst="wedgeEllipseCallout">
            <a:avLst>
              <a:gd name="adj1" fmla="val 72362"/>
              <a:gd name="adj2" fmla="val 1933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7784" y="1052736"/>
            <a:ext cx="59766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เมื่อหัวหน้าหน่วยงานของรัฐให้ความเห็นชอบรายงานตามข้อ </a:t>
            </a:r>
            <a:r>
              <a:rPr lang="en-US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140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  <a:endParaRPr lang="th-TH" sz="3400" dirty="0">
              <a:solidFill>
                <a:srgbClr val="0000FF"/>
              </a:solidFill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15816" y="332656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วิธีประกาศเชิญชวนทั่วไป</a:t>
            </a:r>
          </a:p>
        </p:txBody>
      </p:sp>
    </p:spTree>
    <p:extLst>
      <p:ext uri="{BB962C8B-B14F-4D97-AF65-F5344CB8AC3E}">
        <p14:creationId xmlns:p14="http://schemas.microsoft.com/office/powerpoint/2010/main" val="22220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476672"/>
            <a:ext cx="8280920" cy="6048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u="sng" dirty="0">
                <a:latin typeface="EucrosiaUPC" pitchFamily="18" charset="-34"/>
                <a:cs typeface="EucrosiaUPC" pitchFamily="18" charset="-34"/>
              </a:rPr>
              <a:t>เพื่อให้ผู้ให้บริการงานจ้างออกแบบหรือควบคุมงานก่อสร้างที่ประสงค์จะเข้ายื่นข้อเสนอ สามารถขอรับเอกสารงานจ้างออกแบบหรือควบคุมงานก่อสร้างตั้งแต่วันเริ่มต้นประกาศจนถึงวันสุดท้าย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ของ การ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เผยแพร่ประกาศและเอกสารงานจ้างออกแบบหรือควบคุมงานก่อสร้าง </a:t>
            </a: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571500" indent="-571500" algn="ctr">
              <a:buFont typeface="Wingdings" pitchFamily="2" charset="2"/>
              <a:buChar char="v"/>
            </a:pPr>
            <a:endParaRPr lang="th-TH" sz="2000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571500" indent="-571500" algn="ctr">
              <a:buFont typeface="Wingdings" pitchFamily="2" charset="2"/>
              <a:buChar char="v"/>
            </a:pPr>
            <a:r>
              <a:rPr lang="th-TH" sz="36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การกำหนด</a:t>
            </a:r>
            <a:r>
              <a:rPr lang="th-TH" sz="36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วัน เวลาในการยื่น</a:t>
            </a:r>
            <a:r>
              <a:rPr lang="th-TH" sz="36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ให้กำหนด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วันทำการ</a:t>
            </a:r>
            <a:r>
              <a:rPr lang="th-TH" sz="3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วันใดวันหนึ่งเพียงวันเดียว</a:t>
            </a:r>
            <a:r>
              <a:rPr lang="th-TH" sz="3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บถัด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จากวันสุดท้ายของการเผยแพร่ประกาศและเอกสารตามวรรคหนึ่ง โดยให้มีระยะเวลาให้ที่ผู้ให้บริการ เตรียมการ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เพื่อยื่นข้อเสนอ</a:t>
            </a:r>
            <a:r>
              <a:rPr lang="th-TH" sz="3600" b="1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" name="ลูกศรโค้งขวา 2"/>
          <p:cNvSpPr/>
          <p:nvPr/>
        </p:nvSpPr>
        <p:spPr>
          <a:xfrm>
            <a:off x="1403648" y="2852936"/>
            <a:ext cx="648072" cy="936104"/>
          </a:xfrm>
          <a:prstGeom prst="curvedRightArrow">
            <a:avLst/>
          </a:prstGeom>
          <a:solidFill>
            <a:srgbClr val="EDF2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268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2492896"/>
            <a:ext cx="8208912" cy="37444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การยื่นซองข้อเสนอ 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ให้บริการที่ประสงค์จะยื่นข้อเสนอจะต้องผนึกซอง จ่าหน้าถึงประธานคณะกรรมการ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โดยวิธีประกาศเชิญชวนทั่วไป ครั้งนั้น </a:t>
            </a:r>
            <a:endParaRPr lang="th-TH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i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i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ส่งถึงหน่วยงานของรัฐ โดยยื่นโดยตรงต่อหน่วยงานของ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รัฐ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พร้อมรับรองเอกสารหลักฐานที่ยื่นว่า เอกสารดังกล่าวถูกต้องและเป็นความจริงทุกประการ ให้เจ้าหน้าที่ลงรับโดยไม่เปิดซองพร้อมระบุวันและเวลาที่รับซอง ในกรณีที่ผู้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ให้บริการมา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ยื่นซองให้ออกใบรับให้แก่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ผู้ให้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บริการ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และให้ส่งมอบซอง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ให้แก่คณะกรรมการฯ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1560" y="692696"/>
            <a:ext cx="8208912" cy="18722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ถึงกำหนดวันและเวลาการยื่นข้อเสนอในงานจ้างออกแบบหรือควบคุมงาน ก่อสร้างโดยวิธีประกาศเชิญชวนทั่วไป ห้ามมิให้ร่นหรือเลื่อน หรือเปลี่ยนแปลง 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วันยื่นซองข้อเสนอ หรือ รับเอกสารการยื่นข้อเสนอนอกเหนือจากเวลาที่ได้ กำหนดไว้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269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6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1" y="1268760"/>
            <a:ext cx="7853474" cy="410445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796136" y="3717032"/>
            <a:ext cx="266429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7584" y="4077072"/>
            <a:ext cx="763284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4008" y="4365104"/>
            <a:ext cx="38164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7584" y="4653136"/>
            <a:ext cx="24482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317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270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37" y="783986"/>
            <a:ext cx="5400600" cy="54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6124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271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2" y="1196752"/>
            <a:ext cx="799983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58937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272</a:t>
            </a:fld>
            <a:endParaRPr lang="th-TH"/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4236" y="1340768"/>
            <a:ext cx="7835527" cy="4032448"/>
            <a:chOff x="654236" y="1340768"/>
            <a:chExt cx="7835527" cy="40324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36" y="1340768"/>
              <a:ext cx="7835527" cy="403244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4236" y="3429000"/>
              <a:ext cx="7835527" cy="10081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30583224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1124744"/>
            <a:ext cx="8496944" cy="5400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ซองข้อเสนอ และตรวจสอบเอกสารหลักฐานต่างๆ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ให้บริการทุก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ราย แล้วให้กรรมการทุกคนลงลายมือ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ชื่อกำกับ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ไว้ในเอกสารประกอบการยื่นข้อเสนอทุก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แผ่น</a:t>
            </a:r>
          </a:p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และเอกสารหลักฐานต่างๆ ของผู้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ให้บริการแล้ว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คัดเลือกผู้ให้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บริการที่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เอกสารงาน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57158" y="332656"/>
            <a:ext cx="8429684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273</a:t>
            </a:fld>
            <a:endParaRPr lang="th-TH"/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683568" y="1124744"/>
            <a:ext cx="1440160" cy="1368152"/>
          </a:xfrm>
          <a:prstGeom prst="wedgeEllipseCallout">
            <a:avLst>
              <a:gd name="adj1" fmla="val 68394"/>
              <a:gd name="adj2" fmla="val -434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2024" y="934849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เมื่อถึงกำหนดวัน เวลาในการเปิดซองข้อเสนอ 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ให้คณะกรรมการดำเนินงานจ้างออกแบบหรือควบคุมงานก่อสร้างโดยวิธีประกาศเชิญชวนทั่วไป ดำเนินการ ดังนี้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142852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จากผู้ให้บริการรายใดก็ได้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แต่จะให้ผู้ให้บริการราย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หากคณะกรรมการเห็นว่าผู้ให้บริการราย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ในประกาศ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เอกสารงานจ้างออกแบบหรือควบคุมงานก่อสร้าง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2808882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ไว้ในประกาศและ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เอกสารงานจ้างออกแบบหรือควบคุมงานก่อสร้างใน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สิทธิ์ผู้ให้บริการรายนั้น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764704"/>
            <a:ext cx="2215133" cy="2215133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61336" y="332656"/>
            <a:ext cx="8496944" cy="5904656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 indent="-355600" algn="ctr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กรณีผู้ให้บริการรายที่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คัดเลือกไว้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ซึ่งได้คะแนนคุณภาพ</a:t>
            </a:r>
          </a:p>
          <a:p>
            <a:pPr marL="355600" indent="-355600" algn="ctr"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มากที่สุดไม่ยอมเข้าทำสัญญาหรือ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 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</a:p>
          <a:p>
            <a:pPr marL="355600" indent="-355600" algn="ctr"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ผู้ที่ได้คะแนนคุณภาพมากที่สุดในลำดับถัดไป</a:t>
            </a:r>
          </a:p>
          <a:p>
            <a:pPr marL="355600" indent="-355600">
              <a:tabLst>
                <a:tab pos="722313" algn="l"/>
              </a:tabLst>
            </a:pPr>
            <a:endParaRPr lang="th-TH" sz="10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tabLst>
                <a:tab pos="722313" algn="l"/>
              </a:tabLst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จัดทำรายงานผลการพิจารณา โดยให้นำความในข้อ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114(4)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มาใช้บังคับโดยอนุโลม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658431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พิจารณาคัดเลือกข้อเสนอของผู้ให้บริการรายที่ถูกต้องตาม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ซึ่งมีคุณภาพและคุณสมบัติเป็นประโยชน์ต่อหน่วยงานของรัฐ  แล้วให้เสนอจ้างจากรายที่ได้คะแนนคุณภาพ มากที่สุด และจัดลำดับไว้ไม่เกิน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ราย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060848"/>
            <a:ext cx="8247860" cy="410445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sz="30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sz="3000" b="1" u="sng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sz="30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sz="3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sz="30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sz="30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การประกาศเชิญชวนทั่วไป ให้คณะกรรมการต่อรอง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กับผู้ให้บริการรายนั้น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กรณีที่ไม่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มีผู้ให้บริการเข้ายื่น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ข้อเสนอหรือข้อเสนอนั้นไม่ได้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รับ การคัดเลือกให้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เจ้าหน้าที่ “</a:t>
            </a:r>
            <a:r>
              <a:rPr lang="th-TH" sz="30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30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sz="30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sz="3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548680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เมื่อคณะกรรมการฯ ได้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 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146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แล้ว ปรากฏว่า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มีผู้ให้บริการผู้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ยื่นข้อเสนอเพียง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รายเดียวหรือยื่นหลาย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รายแต่ผ่านการคัดเลือกเพียงรายเดียว 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346336"/>
            <a:ext cx="1440160" cy="1368152"/>
          </a:xfrm>
          <a:prstGeom prst="wedgeEllipseCallout">
            <a:avLst>
              <a:gd name="adj1" fmla="val 64623"/>
              <a:gd name="adj2" fmla="val 59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4077072"/>
            <a:ext cx="6572296" cy="1944216"/>
          </a:xfrm>
          <a:prstGeom prst="roundRect">
            <a:avLst>
              <a:gd name="adj" fmla="val 201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ให้นำความในข้อ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118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มาใช้บังคับกับการประกาศผลผู้ชนะในงานจ้างออกแบบหรือควบคุมงานก่อสร้างโดยวิธีประกาศเชิญชวนทั่วไป โดยอนุโลม 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857232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67744" y="642918"/>
            <a:ext cx="62646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การดำเนินการประกาศเชิญชวนทั่วไปใหม่อาจไม่ได้ผลดี จะสั่งให้ดำเนินการจ้างโดยวิธีคัดเลือกตามมาตรา 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81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หรือวิธีเฉพาะเจาะจงตาม 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82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แล้วแต่กรณีก็ได้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เว้นแต่ หน่วยงานของรัฐจะดำเนินการโดยวิธีคัดเลือกหรือวิธีเฉพาะเจาะจงด้วยเหตุอื่น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140</a:t>
            </a:r>
            <a:endParaRPr lang="th-TH" sz="30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286644" y="4202848"/>
            <a:ext cx="1643074" cy="1653904"/>
          </a:xfrm>
          <a:prstGeom prst="wedgeEllipseCallout">
            <a:avLst>
              <a:gd name="adj1" fmla="val -66141"/>
              <a:gd name="adj2" fmla="val -94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000232" y="850962"/>
            <a:ext cx="6677934" cy="178595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เมื่อหัวหน้าหน่วยงานของรัฐให้ความเห็นชอบรายงานขอจ้างออกแบบหรือควบคุมงานก่อสร้างตามข้อ 1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40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ให้คณะกรรมการดำเนินงานจ้างออกแบบหรือควบคุมงานก่อสร้างโดยวิธีคัดเลือก ดำเนินการดังต่อไปนี้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4581128"/>
            <a:ext cx="8462174" cy="18459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การรับซองข้อเสนอ 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ให้รับซองข้อเสนอ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ของผู้ให้บริการเฉพาะรายที่ได้มีหนังสือเชิญชวนเท่านั้น พร้อมทั้งจัดทำบัญชีรายชื่อผู้ให้บริการที่มายื่นข้อเสนอ </a:t>
            </a:r>
          </a:p>
          <a:p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เมื่อพ้นกำหนดเวลารับซอง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ห้ามรับเอกสารหลักฐานต่างๆ ตาม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เงื่อนไขที่กำหนดในหนังสือ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เชิญชวนเพิ่มเติม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จากผู้ให้บริการ</a:t>
            </a:r>
            <a:endParaRPr lang="th-TH" sz="25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89648" y="4226218"/>
            <a:ext cx="8430824" cy="49892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5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การยื่นซองข้อเสนอและการรับซองข้อเสนอ ให้ดำเนินการตามข้อ </a:t>
            </a:r>
            <a:r>
              <a:rPr lang="en-US" sz="2500" b="1" dirty="0" smtClean="0"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 โดยอนุโลม</a:t>
            </a:r>
            <a:endParaRPr lang="th-TH" sz="2500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57158" y="764704"/>
            <a:ext cx="1440160" cy="1368152"/>
          </a:xfrm>
          <a:prstGeom prst="wedgeEllipseCallout">
            <a:avLst>
              <a:gd name="adj1" fmla="val 64712"/>
              <a:gd name="adj2" fmla="val 99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2672333"/>
            <a:ext cx="84249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จัดทำหนังสือเชิญชวนผู้ให้บริการที่มีคุณสมบัติตามที่กำหนดให้เข้ายื่นข้อเสนอต่อหน่วยงานของรัฐ ไม่น้อยกว่า 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เว้นแต่ในงานนั้นมีผู้ให้บริการที่มีคุณสมบัติตรงตามที่กำหนดน้อยกว่า 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โดยคำนึงถึงการไม่มีผลประโยชน์ร่วมกัน และให้จัดทำบัญชีรายชื่อผู้ให้บริการที่คณะกรรมการฯ มีหนังสือเชิญชวนด้วย</a:t>
            </a:r>
            <a:endParaRPr lang="th-TH" sz="2500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563888" y="149731"/>
            <a:ext cx="2643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3733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81288" y="3645024"/>
            <a:ext cx="7962678" cy="244029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และเอกสารหลักฐาน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ต่างๆ แล้วคัดเลือกผู้ให้บริการที่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81288" y="788074"/>
            <a:ext cx="7105422" cy="271293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เวลาในการเปิดซองข้อเสนอ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ให้เปิดซองข้อเสนอและเอกสารหลักฐาน ต่างๆ ของผู้ให้บริการทุกราย </a:t>
            </a:r>
          </a:p>
          <a:p>
            <a:pPr marL="723900" indent="-177800" defTabSz="3556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ให้กรรมการทุกคนลงลายมือชื่อกำกับไว้ในเอกสารประกอบการยื่นข้อเสนอทุกแผ่น </a:t>
            </a:r>
            <a:endParaRPr lang="th-TH" sz="32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279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380312" y="404664"/>
            <a:ext cx="1440160" cy="1368152"/>
          </a:xfrm>
          <a:prstGeom prst="wedgeEllipseCallout">
            <a:avLst>
              <a:gd name="adj1" fmla="val -68651"/>
              <a:gd name="adj2" fmla="val 502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5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5508104" y="3284984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</a:t>
            </a:fld>
            <a:endParaRPr lang="th-TH"/>
          </a:p>
        </p:txBody>
      </p:sp>
      <p:sp>
        <p:nvSpPr>
          <p:cNvPr id="7" name="Pentagon 6"/>
          <p:cNvSpPr/>
          <p:nvPr/>
        </p:nvSpPr>
        <p:spPr>
          <a:xfrm>
            <a:off x="539552" y="980728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2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385152" y="3395184"/>
            <a:ext cx="2280620" cy="151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142852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จากผู้ให้บริการรายใดก็ได้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แต่จะให้ผู้ให้บริการราย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หากคณะกรรมการเห็นว่าผู้ให้บริการราย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2736874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สิทธิ์ผู้ให้บริการรายนั้น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836712"/>
            <a:ext cx="8280920" cy="52565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คัดเลือกข้อเสนอของผู้ให้บริการรายที่ถูกต้อง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ตาม </a:t>
            </a:r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ซึ่งมีคุณภาพและ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คุณสมบัติเป็น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ประโยชน์ต่อหน่วยงานของรัฐ แล้วให้เสนอจ้างจากรายที่ได้คะแนนคุณภาพมากที่สุด</a:t>
            </a:r>
            <a:r>
              <a:rPr lang="th-TH" sz="32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จัดลำดับ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กรณีที่ผู้ให้บริการรายที่คัดเลือกไว้ซึ่งได้คะแนนคุณภาพมากที่สุดไม่ยอม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เข้าทำสัญญาหรือข้อตกลงใน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เวลา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ที่กำหนด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คณะกรรมการพิจารณาผู้ที่ได้คะแนนคุณภาพมาก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ที่สุด</a:t>
            </a:r>
          </a:p>
          <a:p>
            <a:pPr marL="457200" indent="-457200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ในลำดับ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ถัดไป </a:t>
            </a:r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/>
            <a:r>
              <a:rPr lang="en-US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14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)</a:t>
            </a:r>
          </a:p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มาใช้บังคับโดย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อนุโลม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9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348880"/>
            <a:ext cx="8247860" cy="388843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การคัดเลือก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ให้คณะกรรมการต่อรอง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กับผู้ให้บริการรายนั้น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กรณีที่ไม่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มีผู้ให้บริการเข้ายื่น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หรือข้อเสนอนั้นไม่ได้รับการ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เจ้าหน้าที่          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692696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เมื่อคณะกรรมการฯ ได้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พิจารณาตาม ข้อ </a:t>
            </a:r>
            <a:r>
              <a:rPr lang="en-US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149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ปรากฏ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ว่า 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มีผู้ให้บริการ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ยื่นข้อเสนอเพียง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รายเดียว หรือยื่นหลาย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รายแต่ผ่านการคัดเลือกเพียงรายเดียว 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836712"/>
            <a:ext cx="1440160" cy="1368152"/>
          </a:xfrm>
          <a:prstGeom prst="wedgeEllipseCallout">
            <a:avLst>
              <a:gd name="adj1" fmla="val 67930"/>
              <a:gd name="adj2" fmla="val -1611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642910" y="3717032"/>
            <a:ext cx="6305354" cy="1944216"/>
          </a:xfrm>
          <a:prstGeom prst="roundRect">
            <a:avLst>
              <a:gd name="adj" fmla="val 201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ให้นำความในข้อ </a:t>
            </a:r>
            <a:r>
              <a:rPr lang="en-US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118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มาใช้บังคับกับการประกาศผลผู้ชนะในงานจ้างออกแบบหรือควบคุมงานก่อสร้างโดยวิธีคัดเลือก โดยอนุโลม </a:t>
            </a:r>
            <a:endParaRPr lang="th-TH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80654" y="1127024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00298" y="895360"/>
            <a:ext cx="5857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การดำเนินการจ้างโดยวิธีคัดเลือกใหม่อาจไม่ได้ผลดี จะสั่งให้ดำเนินการจ้างโดยวิธีเฉพาะเจาะจงตาม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82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ก็ได้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เว้นแต่ หน่วยงานของรัฐจะดำเนินการโดยวิธีเฉพาะเจาะจงด้วยเหตุอื่น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140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236296" y="4149080"/>
            <a:ext cx="1643074" cy="1653904"/>
          </a:xfrm>
          <a:prstGeom prst="wedgeEllipseCallout">
            <a:avLst>
              <a:gd name="adj1" fmla="val -69039"/>
              <a:gd name="adj2" fmla="val -1984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2348880"/>
            <a:ext cx="8462744" cy="3024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7675" indent="-447675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จัดทำหนังสือเชิญชวนผู้ให้บริการรายใดรายหนึ่งที่เคยทราบหรือเคยเห็นความสามารถแล้ว และมีคุณสมบัติเหมาะสม ให้เข้ายื่นข้อเสนอ</a:t>
            </a: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เพื่อให้ได้ข้อเสนอที่เหมาะสม ถูกต้อง เป็นประโยชน์ต่อทางหน่วยงานของรัฐมากที่สุด และสอดคล้อง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กับวัตถุประสงค์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ของการจ้างครั้งนั้น </a:t>
            </a:r>
            <a:endParaRPr lang="th-TH" sz="26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11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(4) มาใช้บังคับ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โดยอนุโลม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1485924"/>
            <a:ext cx="6572296" cy="1295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จ้างฯ ตาม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140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 ให้คณะกรรมการฯ 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284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5229200"/>
            <a:ext cx="8501122" cy="954107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153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ให้นำความในข้อ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มาใช้บังคับกับการประกาศผลผู้ได้รับการคัดเลือก โดยอนุโลม  </a:t>
            </a:r>
            <a:endParaRPr lang="th-TH" b="1" dirty="0">
              <a:solidFill>
                <a:prstClr val="black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4"/>
          <p:cNvSpPr/>
          <p:nvPr/>
        </p:nvSpPr>
        <p:spPr>
          <a:xfrm>
            <a:off x="2714612" y="764704"/>
            <a:ext cx="5759500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827584" y="692696"/>
            <a:ext cx="1440160" cy="1368152"/>
          </a:xfrm>
          <a:prstGeom prst="wedgeEllipseCallout">
            <a:avLst>
              <a:gd name="adj1" fmla="val 76261"/>
              <a:gd name="adj2" fmla="val -613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9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4509120"/>
            <a:ext cx="8496944" cy="17281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โดยมีสาระสำคัญตามที่กำหนดไว้ในแบบ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และไม่ทำให้หน่วยงานของรัฐเสียเปรียบ ก็ให้กระทำได้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เว้นแต่หัวหน้าหน่วยงานของรัฐเห็นว่า จะมีปัญหาในทางเสียเปรียบหรือไม่รัดกุมพอ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ส่งร่างเอกสารงานจ้างออกแบบ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และประกาศดังกล่าวไป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สำนักงาน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อัยการสูงสุดตรวจพิจารณา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2600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843808" y="1484784"/>
            <a:ext cx="5760640" cy="129614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จัดทำ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เอกสารงานจ้างออกแบบงานก่อสร้างโดยวิธีประกวดแบบ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พร้อมประกาศเผยแพร่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ตาม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แบบที่คณะกรรมการนโยบายกำหนด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1196752"/>
            <a:ext cx="2088232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sz="40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วงรี 4"/>
          <p:cNvSpPr/>
          <p:nvPr/>
        </p:nvSpPr>
        <p:spPr>
          <a:xfrm>
            <a:off x="1835696" y="594874"/>
            <a:ext cx="6120680" cy="7458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</a:t>
            </a:r>
            <a:r>
              <a:rPr lang="th-TH" sz="48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4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4800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83768" y="3140968"/>
            <a:ext cx="619268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จำเป็นต้องมีข้อความหรือรายการแตกต่างไป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จากแบบที่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ลูกศรลง 6"/>
          <p:cNvSpPr/>
          <p:nvPr/>
        </p:nvSpPr>
        <p:spPr>
          <a:xfrm>
            <a:off x="5076056" y="2780928"/>
            <a:ext cx="720080" cy="3600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ลูกศรลง 7"/>
          <p:cNvSpPr/>
          <p:nvPr/>
        </p:nvSpPr>
        <p:spPr>
          <a:xfrm>
            <a:off x="5076056" y="4149080"/>
            <a:ext cx="864096" cy="36004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87799"/>
            <a:ext cx="1842710" cy="1354754"/>
          </a:xfrm>
          <a:prstGeom prst="rect">
            <a:avLst/>
          </a:prstGeom>
        </p:spPr>
      </p:pic>
      <p:sp>
        <p:nvSpPr>
          <p:cNvPr id="10" name="ลูกศรขวา 9"/>
          <p:cNvSpPr/>
          <p:nvPr/>
        </p:nvSpPr>
        <p:spPr>
          <a:xfrm>
            <a:off x="2411760" y="1772816"/>
            <a:ext cx="504056" cy="79208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คำบรรยายภาพแบบวงรี 3"/>
          <p:cNvSpPr/>
          <p:nvPr/>
        </p:nvSpPr>
        <p:spPr>
          <a:xfrm>
            <a:off x="7092280" y="116632"/>
            <a:ext cx="1440160" cy="1368152"/>
          </a:xfrm>
          <a:prstGeom prst="wedgeEllipseCallout">
            <a:avLst>
              <a:gd name="adj1" fmla="val -54693"/>
              <a:gd name="adj2" fmla="val 4468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01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57356" y="2286562"/>
            <a:ext cx="7056784" cy="315866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ก)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เผยแพร่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ประกาศประกวดแบบในระบบเครือข่าย สารสนเทศของกรมบัญชีกลางผ่านระบบการจัดซื้อจัดจ้างภาครัฐด้วยอิเล็กทรอนิกส์ และของหน่วยงานของรัฐ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เป็นเวลาติดต่อกันไม่น้อยกว่า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15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วันทำการ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โดยให้คำนึงถึงระยะเวลาในการชี้แจงรายละเอียด (ถ้ามี) และระยะเวลาที่ให้ผู้ให้บริการเตรียมจัดทำเอกสารเพื่อยื่นข้อเสนอด้วย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35696" y="260648"/>
            <a:ext cx="6984776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ความเห็นชอบรายงานขอจ้างออกแบบหรือ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ควบคุมงาน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ก่อสร้างตามข้อ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40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 ให้ดำเนินการดังนี้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282" y="1428736"/>
            <a:ext cx="1643074" cy="8116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ขั้นตอนที่ 1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4282" y="2285992"/>
            <a:ext cx="1643074" cy="122413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57356" y="1556792"/>
            <a:ext cx="7072362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/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ประกวดแนวความคิดในการออกแบบ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80684" y="5373216"/>
            <a:ext cx="8749034" cy="10801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และให้กรมบัญชีกลางจัดส่ง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ประกาศและเอกสาร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งานจ้าง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ออกแบบโดย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วิธีประกวดแบบให้</a:t>
            </a:r>
            <a:r>
              <a:rPr lang="th-TH" sz="2600" b="1" u="sng" dirty="0">
                <a:latin typeface="EucrosiaUPC" pitchFamily="18" charset="-34"/>
                <a:cs typeface="EucrosiaUPC" pitchFamily="18" charset="-34"/>
              </a:rPr>
              <a:t>สำนักงานการตรวจเงินแผ่นดิน ผ่านทางระบบอิเล็กทรอนิ</a:t>
            </a:r>
            <a:r>
              <a:rPr lang="th-TH" sz="2600" u="sng" dirty="0">
                <a:latin typeface="EucrosiaUPC" pitchFamily="18" charset="-34"/>
                <a:cs typeface="EucrosiaUPC" pitchFamily="18" charset="-34"/>
              </a:rPr>
              <a:t>กส์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คำบรรยายภาพแบบวงรี 3"/>
          <p:cNvSpPr/>
          <p:nvPr/>
        </p:nvSpPr>
        <p:spPr>
          <a:xfrm>
            <a:off x="323528" y="188640"/>
            <a:ext cx="1440160" cy="1368152"/>
          </a:xfrm>
          <a:prstGeom prst="wedgeEllipseCallout">
            <a:avLst>
              <a:gd name="adj1" fmla="val 61049"/>
              <a:gd name="adj2" fmla="val -186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4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211" y="3717032"/>
            <a:ext cx="8546261" cy="2376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ชี้แจงรายละเอียดเกี่ยวกับการประกวดแนวความคิดในขั้นตอนที่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๑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ให้กำหนดเป็นวันทำการ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วันใดวัน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หนึ่ง ก่อน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วันยื่นข้อเสนอ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การกำหนดวันยื่นข้อเสนอ ให้กำหนดเป็นวัน เวลาทำการ เพียงวันเดียว</a:t>
            </a: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หลังจากสิ้นสุดการเผยแพร่ประกาศ และเอกสารตามวรรคหนึ่ง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5720" y="764704"/>
            <a:ext cx="8534752" cy="30243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การให้เอกสารงานจ้างออกแบบงานก่อสร้างโดยวิธีประกวดแบบ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รวมทั้ง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เอกสารที่เกี่ยวข้อง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กระทำไปพร้อมกันกับการเผยแพร่ประกาศ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และเอกสารงานจ้างออกแบบงานก่อสร้างตามวรรคหนึ่ง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เพื่อให้ผู้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ให้บริการที่ประสงค์จะเข้ายื่นข้อเสนอสามารถขอรับเอกสารงานจ้างออกแบบงานก่อสร้างตั้งแต่วัน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เริ่มต้นประกาศ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จนถึงวันสุดท้ายของการเผยแพร่ประกาศและเอกสารงานจ้างออกแบบงานก่อสร้าง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484834" y="6356350"/>
            <a:ext cx="2201966" cy="393212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44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4725144"/>
            <a:ext cx="8496944" cy="151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ตรวจสอบการมีผลประโยชน์ของผู้ให้บริการที่ได้รับคัดเลือกตาม (ข) แล้วคัดเลือกผู้ให้บริการที่ไม่มีผลประโยชน์ร่วมกัน เพื่อไปดำเนินการขั้นตอนที่ 2 ต่อไป </a:t>
            </a:r>
            <a:endParaRPr lang="th-TH" sz="3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1010368"/>
            <a:ext cx="6408712" cy="3714776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 indent="-442913"/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(ข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เวลาการเปิด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ซองข้อเสนอ</a:t>
            </a:r>
            <a:endParaRPr lang="th-TH" sz="30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คณะกรรมการ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เอกสารหลักฐานต่างๆ ของผู้ให้บริการทุก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แล้ว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คัดเลือกผู้ให้บริการที่ยื่นเอกสารหลักฐานครบถ้วน ถูกต้อง และเสนอแนวความคิดในการออกแบบเป็นไปตามเงื่อนไขที่กำหนดไว้ในเอกสารงานจ้างออกแบบ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โดยวิธีประกวดแบบ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732240" y="1010368"/>
            <a:ext cx="2088232" cy="371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คัดเลือกผู้ให้บริการ                  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แนวความคิด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ที่ที่ผ่านเกณฑ์คุณภาพและเป็นไปตามวัตถุประสงค์ และจัดลำดับ 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288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1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0114" y="214290"/>
            <a:ext cx="8892480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dirty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ง) ให้คณะกรรมการรายงานผลการ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พิจารณาและความเห็น พร้อมด้วยเอกสารที่ได้รับไว้ทั้งหมดต่อหัวหน้าหน่วยงานของรัฐ ผ่านหัวหน้าเจ้าหน้าที่ เพื่อพิจารณาให้ความเห็นชอบ</a:t>
            </a:r>
          </a:p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จ) เมื่อหัวหน้าหน่วยงานของรัฐให้ความ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เห็นชอบตาม (ง) แล้ว 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เจ้าหน้าที่ประกาศผล ผู้ชนะการประกวดแบบ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แนวความคิดใน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ขั้นตอนที่ </a:t>
            </a:r>
            <a:r>
              <a:rPr lang="en-US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ในระบบเครือข่ายสารสนเทศของกรมบัญชีกลาง และของหน่วยงาน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และแจ้งให้ผู้ให้บริการทุกรายทราบผ่านทาง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e-Mail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ตามแบบที่กรมบัญชีกลางกำหนด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5720" y="3356992"/>
            <a:ext cx="547260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ขั้นตอน</a:t>
            </a:r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ที่ 2 </a:t>
            </a:r>
            <a:r>
              <a:rPr lang="th-TH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ประกวดแบบ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3861048"/>
            <a:ext cx="8643998" cy="2448272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(ก) ให้ผู้ให้บริการที่ได้รับการคัดเลือกแน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วความคิด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จากขั้นตอนที่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ทุกราย พัฒนาแนวความคิดที่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ได้เสนอไว้แล้วให้เป็นแบ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บงานก่อสร้างตามเงื่อนไขที่หน่วยงานของรัฐกำหนด 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จัดส่งให้หน่วยงานของรัฐภายในเวลาที่กำหนด </a:t>
            </a:r>
            <a:r>
              <a:rPr lang="th-TH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พร้อมเสนอรายชื่อผู้ให้บริการที่จะเข้าทำสัญญาร่วมงานกัน </a:t>
            </a:r>
            <a:r>
              <a:rPr lang="th-TH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(ถ้ามี) </a:t>
            </a:r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รายชื่อสถาปนิกหรือวิศวกรทุกสาขาที่เกี่ยวข้องที่</a:t>
            </a:r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ได้รับใบอนุญาต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ประกอบวิชาชีพสถาปัตยกรรมหรือวิศวกรรม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289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843808" y="46365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รายงานขอจ้างที่ปรึกษา</a:t>
            </a:r>
            <a:endParaRPr lang="th-TH" sz="36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79712" y="836712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th-TH" sz="27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ให้เจ้าหน้าที่จัดทำรายงานฯ เสนอหัวหน้าหน่วยงานของรัฐ ผ่านหัวหน้าเจ้าหน้าที่ โดยมีรายการ ดังนี้</a:t>
            </a:r>
            <a:endParaRPr lang="th-TH" sz="27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1560" y="191683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1560" y="249289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1560" y="3068960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560" y="364502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560" y="479715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560" y="537321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1560" y="6021288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616" y="1412776"/>
            <a:ext cx="453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เหตุผลและความจำเป็นที่ต้องจ้างที่ปรึกษา 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616" y="1916832"/>
            <a:ext cx="684076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7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ขอบเขตของงานจ้างที่ปรึกษา</a:t>
            </a:r>
            <a:endParaRPr lang="th-TH" sz="27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5616" y="247373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คุณสมบัติของที่ปรึกษาที่จะจ้าง</a:t>
            </a:r>
            <a:endParaRPr lang="th-TH" dirty="0"/>
          </a:p>
        </p:txBody>
      </p:sp>
      <p:sp>
        <p:nvSpPr>
          <p:cNvPr id="29" name="Rectangle 28"/>
          <p:cNvSpPr/>
          <p:nvPr/>
        </p:nvSpPr>
        <p:spPr>
          <a:xfrm>
            <a:off x="1115616" y="3084421"/>
            <a:ext cx="684076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ราคากลางงานจ้างที่ปรึกษา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15616" y="357301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วงเงินที่จะจ้างฯ</a:t>
            </a:r>
            <a:endParaRPr lang="th-TH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5616" y="4777988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วิธีจ้างที่ปรึกษา และเหตุผลที่ต้องจ้างฯ โดยวิธีนั้น </a:t>
            </a:r>
            <a:endParaRPr lang="th-TH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15616" y="537321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dirty="0"/>
          </a:p>
        </p:txBody>
      </p:sp>
      <p:sp>
        <p:nvSpPr>
          <p:cNvPr id="33" name="Rectangle 32"/>
          <p:cNvSpPr/>
          <p:nvPr/>
        </p:nvSpPr>
        <p:spPr>
          <a:xfrm>
            <a:off x="1152128" y="5843371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</a:t>
            </a:r>
          </a:p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ที่จำเป็นในการจ้างฯ การออกประกาศและเอกสารเชิญชวน หรือหนังสือเชิญชวน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467544" y="1340768"/>
            <a:ext cx="8676456" cy="504056"/>
          </a:xfrm>
          <a:prstGeom prst="bentConnector3">
            <a:avLst>
              <a:gd name="adj1" fmla="val -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467544" y="1844824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467544" y="2348880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504056" y="2996952"/>
            <a:ext cx="8423920" cy="576064"/>
          </a:xfrm>
          <a:prstGeom prst="bentConnector3">
            <a:avLst>
              <a:gd name="adj1" fmla="val -4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467544" y="357301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467544" y="4653136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67544" y="5301208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467544" y="5877272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94879" y="779582"/>
            <a:ext cx="1797872" cy="108434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Oval 51"/>
          <p:cNvSpPr/>
          <p:nvPr/>
        </p:nvSpPr>
        <p:spPr>
          <a:xfrm>
            <a:off x="611560" y="4221088"/>
            <a:ext cx="432048" cy="43204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15616" y="414908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กำหนดเวลาแล้วเสร็จ</a:t>
            </a:r>
            <a:endParaRPr lang="th-TH" dirty="0"/>
          </a:p>
        </p:txBody>
      </p:sp>
      <p:cxnSp>
        <p:nvCxnSpPr>
          <p:cNvPr id="55" name="Elbow Connector 54"/>
          <p:cNvCxnSpPr/>
          <p:nvPr/>
        </p:nvCxnSpPr>
        <p:spPr>
          <a:xfrm>
            <a:off x="467544" y="414908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508104" y="2780928"/>
            <a:ext cx="3096344" cy="169277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เมื่อหัวหน้าหน่วยงานของรัฐให้ความเห็นชอบแล้ว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ให้เจ้าหน้าที่ดำเนินการจ้างตามวิธีจ้างนั้นต่อไปได้</a:t>
            </a:r>
            <a:endParaRPr lang="th-TH" sz="2600" b="1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0" name="คำบรรยายภาพแบบวงรี 3"/>
          <p:cNvSpPr/>
          <p:nvPr/>
        </p:nvSpPr>
        <p:spPr>
          <a:xfrm>
            <a:off x="395536" y="89248"/>
            <a:ext cx="1368152" cy="1323528"/>
          </a:xfrm>
          <a:prstGeom prst="wedgeEllipseCallout">
            <a:avLst>
              <a:gd name="adj1" fmla="val 61777"/>
              <a:gd name="adj2" fmla="val 2536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ข้อ 104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1560" y="1340768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95536" y="867516"/>
            <a:ext cx="4032448" cy="170080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กรณีจำเป็นต้องชี้แจงรายละเอียด</a:t>
            </a:r>
          </a:p>
          <a:p>
            <a:pPr algn="ctr"/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เกี่ยวกับ</a:t>
            </a:r>
            <a:r>
              <a:rPr lang="th-TH" sz="32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การประกวด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32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500034" y="2852936"/>
            <a:ext cx="3816424" cy="3219270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กำหนดเป็นวันทำการวันใดวัน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โดยให้ชี้แจงรายละเอียดให้ผู้บริการทุกรายทราบไม่น้อยกว่า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วันทำการ ก่อนถึงกำหนดวันยื่นข้อเสนอ</a:t>
            </a:r>
            <a:endParaRPr lang="th-TH" sz="3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857752" y="853812"/>
            <a:ext cx="3818134" cy="1714512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การกำหนดวัน เวลาในการยื่น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endParaRPr lang="th-TH" sz="32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929190" y="2852936"/>
            <a:ext cx="3816424" cy="329070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-176213"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กำหนดเป็นวันทำการวันใดวัน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 marL="176213" indent="-176213"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โดยคำนึงถึงระยะเวลาในการให้ผู้ให้บริการจัดทำแบบงานก่อสร้าง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2214546" y="2568324"/>
            <a:ext cx="57150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ลง 10"/>
          <p:cNvSpPr/>
          <p:nvPr/>
        </p:nvSpPr>
        <p:spPr>
          <a:xfrm>
            <a:off x="6643702" y="2568324"/>
            <a:ext cx="571504" cy="572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7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7158" y="908720"/>
            <a:ext cx="8463314" cy="5472608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(ข) เมื่อถึงกำหนดเวลาการ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เปิดซองข้อเสนอ</a:t>
            </a:r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ให้คณะกรรมการตรวจสอบเอกสารหลักฐานต่างๆ ของผู้ให้บริการทุกรายและการมีผลประโยชน์ร่วมกัน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คัดเลือกผู้ให้บริการที่ไม่มีผลประโยชน์ร่วมกันและยื่นเอกสารหลักฐานครบถ้วน ถูกต้อง แล้วคัดเลือกผู้ให้บริการที่ยื่นเอกสารหลักฐานครบถ้วน ถูกต้อง และเสนอแบบเป็นไปตามวัตถุประสงค์ของหน่วยงานของรัฐ</a:t>
            </a:r>
          </a:p>
          <a:p>
            <a:pPr>
              <a:buFont typeface="Arial" pitchFamily="34" charset="0"/>
              <a:buChar char="•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ให้คัดเลือกผู้ชนะการประกวดแบบที่ได้คะแนนคุณภาพมากที่สุด และจัดลำดับ </a:t>
            </a:r>
            <a:r>
              <a:rPr lang="th-TH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กรณีที่ผู้ให้บริการรายที่คัดเลือกไว้ซึ่งได้คะแนนคุณภาพมากที่สุด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ไม่ยอม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เข้าทำสัญญาหรือ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ข้อตกลงใน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เวลา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ที่กำหนด</a:t>
            </a:r>
          </a:p>
          <a:p>
            <a:pPr>
              <a:buFont typeface="Arial" pitchFamily="34" charset="0"/>
              <a:buChar char="•"/>
            </a:pP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คณะกรรมการพิจารณาผู้ที่ได้คะแนนคุณภาพมาก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ที่สุดในลำดับ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ถัดไป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(ค) จัดทำรายงาน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)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มาใช้บังคับโดย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อนุโลม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9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9" y="3648445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836712"/>
            <a:ext cx="4392488" cy="2807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156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ให้นำความในข้อ 118มาใช้บังคับกับการประกาศผล     ผู้ชนะในงานจ้างออกแบบงานก่อสร้างโดยวิธีประกวดแบบ   โดยอนุโลม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928662" y="116632"/>
            <a:ext cx="7643865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รายงานผลการ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พิจารณาต่อผู้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มีอำนาจ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อนุมัติสั่งจ้าง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788024" y="858373"/>
            <a:ext cx="4104456" cy="2857520"/>
          </a:xfrm>
          <a:prstGeom prst="round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เมื่อหัวหน้าหน่วยงานฯ เห็นชอบและอนุมัติสั่งจ้างแล้ว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ประกาศผลผู้ชนะ/แจ้ง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แบบที่กรมบัญชีกลางกำหนด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3937617"/>
            <a:ext cx="305983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แจ้งให้ผู้บริการ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787463"/>
            <a:ext cx="7463752" cy="662322"/>
          </a:xfrm>
          <a:prstGeom prst="roundRect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593801"/>
            <a:ext cx="7921370" cy="648072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076056" y="3937617"/>
            <a:ext cx="3816424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644008" y="4141671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928926" y="3644455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729705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3937617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21793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293</a:t>
            </a:fld>
            <a:endParaRPr lang="th-TH"/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683568" y="1412776"/>
            <a:ext cx="7888960" cy="4659430"/>
          </a:xfrm>
          <a:prstGeom prst="flowChartProcess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หน่วยงานของรัฐ อาจกำหนดเงินค่าตอบแทนให้กับ ผู้เข้าประกวดแบบในขั้นตอนที่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ที่ได้รับการคัดเลือกตามข้อ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155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(ข) โดยคำนึงถึงความเหมาะสมและประโยชน์ต่อทางราชการเป็นสำคัญ </a:t>
            </a:r>
          </a:p>
          <a:p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     ทั้งนี้ ให้หน่วยงานของรัฐแจ้งการจ่ายเงินค่าตอบแทนดังกล่าว ไว้ในประกาศและเอกสารงานจ้างออกแบบก่อสร้างโดยวิธีประกวดแบบด้วย</a:t>
            </a:r>
            <a:endParaRPr lang="th-TH" sz="3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รูปภาพ 3" descr="ค่าตอบแท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4365104"/>
            <a:ext cx="1872208" cy="174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55576" y="548680"/>
            <a:ext cx="1440160" cy="1368152"/>
          </a:xfrm>
          <a:prstGeom prst="wedgeEllipseCallout">
            <a:avLst>
              <a:gd name="adj1" fmla="val 63695"/>
              <a:gd name="adj2" fmla="val 2728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หัวหน้าหน่วยงา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845" y="1928802"/>
            <a:ext cx="3524275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699792" y="1988840"/>
            <a:ext cx="61206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tabLst>
                <a:tab pos="357188" algn="l"/>
              </a:tabLst>
            </a:pPr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หน่วยงานของรัฐ ไม่เกิน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50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บาท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ผู้มีอำนาจ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เหนือขึ้นไปหนึ่งชั้น เกิน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50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บาท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42910" y="1071546"/>
            <a:ext cx="82066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7425" indent="-811213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สั่งจ้างออกแบบหรือควบคุมงานครั้งหนึ่ง ให้เป็นอำนาจของผู้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ดำรงตำแหน่ง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และภายในวงเงิน ดังต่อไปนี้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9552" y="4509120"/>
            <a:ext cx="8280920" cy="1665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159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รัฐวิสาหกิจใดมีความจำเป็นจะกำหนดผู้มีอำนาจและวงเงินในการสั่งจ้างตามข้อ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15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8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แตกต่าง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ไปจากที่กำหนดไว้ในระเบียบนี้ </a:t>
            </a:r>
            <a:r>
              <a:rPr lang="th-TH" sz="2600" b="1" u="sng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>
                <a:latin typeface="EucrosiaUPC" pitchFamily="18" charset="-34"/>
                <a:cs typeface="EucrosiaUPC" pitchFamily="18" charset="-34"/>
              </a:rPr>
              <a:t>เสนอต่อคณะกรรมการวินิจฉัยเพื่อขอ</a:t>
            </a:r>
            <a:r>
              <a:rPr lang="th-TH" sz="2600" b="1" u="sng" dirty="0" smtClean="0">
                <a:latin typeface="EucrosiaUPC" pitchFamily="18" charset="-34"/>
                <a:cs typeface="EucrosiaUPC" pitchFamily="18" charset="-34"/>
              </a:rPr>
              <a:t>ความเห็นชอบ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เมื่อได้รับความเห็นชอบแล้วให้รายงานสำนักงานการตรวจเงินแผ่นดินทราบด้วย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699792" y="3284984"/>
            <a:ext cx="6120680" cy="1008112"/>
          </a:xfrm>
          <a:prstGeom prst="rect">
            <a:avLst/>
          </a:prstGeom>
          <a:solidFill>
            <a:srgbClr val="FFCC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มีอำนาจเหนือขึ้นไปหนึ่งชั้นตามข้อ 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ให้เป็นไปตามบัญชีแนบท้ายระเบียบนี้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1840" y="149731"/>
            <a:ext cx="4126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อำนาจในการสั่งจ้าง</a:t>
            </a:r>
            <a:endParaRPr lang="th-TH" sz="48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611560" y="188640"/>
            <a:ext cx="1440160" cy="1368152"/>
          </a:xfrm>
          <a:prstGeom prst="wedgeEllipseCallout">
            <a:avLst>
              <a:gd name="adj1" fmla="val 63695"/>
              <a:gd name="adj2" fmla="val 2728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1769"/>
            <a:ext cx="8353177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การยกเลิกการจัดซื้อจัดจ้าง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14421"/>
            <a:ext cx="8353177" cy="5527691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1. ไม่ได้รับงบประมาณหรืองบประมาณไม่พอ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2. มีการกระทำที่เข้าลักษณะการมีผลประโยชน์ร่วมกัน หรือมีส่วนได้เสีย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กับผู้ยื่นข้อเสนอรายอื่น หรือขัดขวางการแข่งขันอย่างเป็นธรรม หรือสมยอม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การเสนอราคา หรือส่อว่ากระทำการทุจริต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3. การดำเนินการต่อไปอาจเกิดความเสียหายแก่หน่วยงานหรือกระทบต่อ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ประโยชน์สาธารณะ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4.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5. แจ้งผู้ประกอบการทราบถึงเหตุผลในการยกเลิก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6. ประกาศในระบบ </a:t>
            </a:r>
            <a:r>
              <a:rPr lang="en-US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และหน่วยงาน และปิดประกาศโดยเปิดเผย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กรณีมีหน่วยงานของรัฐเข้าเสนอราคาเป็นผู้ยื่นข้อเสนอตั้งแต่ </a:t>
            </a:r>
            <a:r>
              <a:rPr lang="en-US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รายขึ้นไป </a:t>
            </a:r>
            <a:b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มิให้ถือว่าหน่วยงานของรัฐนั้นมีผลประโยชน์ร่วมกันหรือมีส่วนได้เสียกับหน่วยงานของรัฐอื่น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092280" y="260648"/>
            <a:ext cx="1440160" cy="1368152"/>
          </a:xfrm>
          <a:prstGeom prst="wedgeEllipseCallout">
            <a:avLst>
              <a:gd name="adj1" fmla="val -69243"/>
              <a:gd name="adj2" fmla="val -2284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67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5436096" y="3645024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296</a:t>
            </a:fld>
            <a:endParaRPr lang="th-TH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2060848"/>
            <a:ext cx="8064896" cy="216024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ประกาศผลการจัดซื้อจัดจ้าง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 ม.77, ม.91)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5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ผู้ชน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98706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922114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การประกาศผลการจัดซื้อจัดจ้าง</a:t>
            </a:r>
            <a:endParaRPr lang="th-TH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ให้ประกาศผลผู้ชนะการจัดซื้อจัดจ้างหรือผู้ได้รับการคัดเลือกและเหตุผลสนับสนุน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ในระบบเครือข่ายสาระสนเทศของกรมบัญชีกลาง และหน่วยงานของรัฐตามวิธีการที่กรมบัญชีกลางกำหนด </a:t>
            </a:r>
            <a:r>
              <a:rPr lang="th-TH" sz="36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solidFill>
                  <a:srgbClr val="00B05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ปิดประกาศโดยเปิดเผย ณ สถานที่ปิดประกาศของหน่วยงานของรัฐ</a:t>
            </a:r>
          </a:p>
          <a:p>
            <a:pPr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308304" y="404664"/>
            <a:ext cx="1440160" cy="1368152"/>
          </a:xfrm>
          <a:prstGeom prst="wedgeEllipseCallout">
            <a:avLst>
              <a:gd name="adj1" fmla="val -82471"/>
              <a:gd name="adj2" fmla="val -1170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66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87624" y="1988840"/>
            <a:ext cx="6624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การปฏิบัติงานในระบบเครือข่ายสารสนเทศ</a:t>
            </a:r>
          </a:p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</a:t>
            </a:r>
            <a:endParaRPr lang="th-TH" sz="4000" dirty="0">
              <a:solidFill>
                <a:srgbClr val="0000FF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0" y="3140968"/>
            <a:ext cx="9144000" cy="936104"/>
          </a:xfrm>
          <a:prstGeom prst="bentConnector3">
            <a:avLst>
              <a:gd name="adj1" fmla="val 317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0" y="3429000"/>
            <a:ext cx="9144000" cy="936104"/>
          </a:xfrm>
          <a:prstGeom prst="bentConnector3">
            <a:avLst>
              <a:gd name="adj1" fmla="val 501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71849" y="1772817"/>
            <a:ext cx="87849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v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ระเบียบกระทรวงการคลังฯ ส่วนที่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4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9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51720" y="4437112"/>
            <a:ext cx="6840760" cy="18002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ให้กรมบัญชีกลาง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จัดทำแนวทางปฏิบัติใน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การดำเนินการจัดซื้อจัดจ้างผ่านทางระบบจัดซื้อจัดจ้างภาครัฐด้วยอิเล็กทรอนิกส์ 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เพื่อให้หน่วยงานของรัฐและผู้ประกอบการใช้เป็นแนวทางปฏิบัติ</a:t>
            </a:r>
            <a:endParaRPr lang="th-TH" sz="2600" b="1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648"/>
            <a:ext cx="1619672" cy="151216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79512" y="4437112"/>
            <a:ext cx="1872209" cy="180020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0</a:t>
            </a:r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การจัดทำคู่มือ วิธีการจัดซื้อจัดจ้างทางอิเล็กทรอนิกส์</a:t>
            </a:r>
            <a:endParaRPr lang="th-TH" sz="26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331640" y="332656"/>
            <a:ext cx="7560840" cy="151216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57, 71 ,85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วิธีการจัดซื้อจัดจ้าง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้วยวิธีการทางอิเล็กทรอนิกส์ในระบบเครือข่ายสารสนเทศของกรมบัญชีกลางให้เป็นไปตามระเบียบที่รัฐมนตรีกำหนด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339752" y="2492896"/>
            <a:ext cx="6617073" cy="1800200"/>
          </a:xfrm>
          <a:prstGeom prst="round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ดำเนินการ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ทางระบบจัดซื้อจัดจ้างภาครัฐ ด้วยอิเล็กทรอนิกส์ (</a:t>
            </a:r>
            <a:r>
              <a:rPr lang="en-US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Electronic Government Procurement : e - GP</a:t>
            </a:r>
            <a:r>
              <a:rPr lang="en-US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วิธีการที่กรมบัญชีกลาง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marL="88900" indent="-88900"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71849" y="2492896"/>
            <a:ext cx="2167903" cy="180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</a:p>
          <a:p>
            <a:pPr marL="88900" indent="-88900"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ของรัฐ 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450088" y="5589240"/>
            <a:ext cx="370384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299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/>
            <a:r>
              <a:rPr lang="th-TH" sz="7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นิยาม</a:t>
            </a:r>
            <a:endParaRPr lang="th-TH" sz="7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จ้างที่ปรึกษา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30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ขอบคุณ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5232" y="260648"/>
            <a:ext cx="5047208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55576" y="4437112"/>
            <a:ext cx="7704856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Mobile :</a:t>
            </a:r>
            <a:r>
              <a:rPr lang="th-TH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084 383 3989</a:t>
            </a:r>
          </a:p>
          <a:p>
            <a:pPr algn="ctr"/>
            <a:r>
              <a:rPr lang="en-US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Line ID : </a:t>
            </a:r>
            <a:r>
              <a:rPr lang="th-TH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084 383 3989</a:t>
            </a:r>
            <a:r>
              <a:rPr lang="en-US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8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592" y="116632"/>
            <a:ext cx="7488832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1043608" y="3140968"/>
            <a:ext cx="374441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44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ณัฐชนน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ศิริพงษ์สุร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ภา</a:t>
            </a:r>
            <a:endParaRPr lang="th-TH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โทรศัพท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581128"/>
            <a:ext cx="792088" cy="792088"/>
          </a:xfrm>
          <a:prstGeom prst="rect">
            <a:avLst/>
          </a:prstGeom>
        </p:spPr>
      </p:pic>
      <p:pic>
        <p:nvPicPr>
          <p:cNvPr id="10" name="Picture 9" descr="ไลน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5517232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ในการจ้าง    ที่ปรึกษา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       ที่ปรึกษา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งานที่ตรงกับความต้องการ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ในราคาที่เหมาะสม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กำหนดให้ที่ปรึกษายื่นเอกสารสำหรับใช้ในการตรวจสอบ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04248" y="4143380"/>
            <a:ext cx="2063556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 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มุมมน 6"/>
          <p:cNvSpPr/>
          <p:nvPr/>
        </p:nvSpPr>
        <p:spPr>
          <a:xfrm>
            <a:off x="611560" y="1644760"/>
            <a:ext cx="1857388" cy="20002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797152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32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96171" y="323945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7413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1920" y="4797152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 การประชุมของคณะกรรมการ</a:t>
            </a:r>
          </a:p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ให้เป็นไปตามที่หัวหน้าหน่วยงานของรัฐกำหนดตามความจำเป็นและเหมาะสม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5925" y="1738551"/>
            <a:ext cx="3996555" cy="255454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รับผิดชอบ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  ที่ปรึกษา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6660232" y="260648"/>
            <a:ext cx="1440160" cy="1440160"/>
          </a:xfrm>
          <a:prstGeom prst="wedgeEllipseCallout">
            <a:avLst>
              <a:gd name="adj1" fmla="val -68513"/>
              <a:gd name="adj2" fmla="val 4091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คุณสมบัติ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ที่ปรึกษาที่จะจ้าง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33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การขึ้นทะเบียนที่ปรึกษา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979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ที่ปรึกษาที่จะเข้าร่วมการเสนองาน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ต้องเป็นที่ปรึกษาที่ได้ขึ้นทะเบียนไว้กับศูนย์ข้อมูลที่ปรึกษา กระทรวงการคลัง</a:t>
            </a:r>
          </a:p>
          <a:p>
            <a:r>
              <a:rPr 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 </a:t>
            </a:r>
            <a:r>
              <a:rPr lang="th-TH" sz="2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จะมีหนังสือรับรองจากศูนย์ฯ ว่า ไม่มีที่ปรึกษาในการที่จ้างนั้น หรือเป็นการจ้างที่ปรึกษาของหน่วยงานของรัฐในต่างประเทศ</a:t>
            </a:r>
            <a:endParaRPr lang="th-TH" sz="28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ที่ปรึกษ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20561">
            <a:off x="5686425" y="3043641"/>
            <a:ext cx="2806042" cy="3050940"/>
          </a:xfrm>
          <a:prstGeom prst="rect">
            <a:avLst/>
          </a:prstGeom>
        </p:spPr>
      </p:pic>
      <p:pic>
        <p:nvPicPr>
          <p:cNvPr id="4" name="Picture 3" descr="ที่ปรึกษ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4752528" cy="3384376"/>
          </a:xfrm>
          <a:prstGeom prst="rect">
            <a:avLst/>
          </a:prstGeom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6660232" y="260648"/>
            <a:ext cx="1512168" cy="1440160"/>
          </a:xfrm>
          <a:prstGeom prst="wedgeEllipseCallout">
            <a:avLst>
              <a:gd name="adj1" fmla="val -67664"/>
              <a:gd name="adj2" fmla="val -2225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มาตรา73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91880" y="137152"/>
            <a:ext cx="2592288" cy="720080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995548"/>
            <a:ext cx="8534752" cy="576064"/>
          </a:xfrm>
          <a:prstGeom prst="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กำหนดหลักเกณฑ์ วิธีการ และเงื่อนไขการขึ้นทะเบียนที่ปรึกษา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7158" y="1638490"/>
            <a:ext cx="8501122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73050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เงื่อนไขการขึ้น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ทะเบียน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61906" y="2282002"/>
            <a:ext cx="8496374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การขึ้นทะเบียนและอัตราค่าธรรมเนียม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61431"/>
            <a:ext cx="920144" cy="857250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57158" y="2853506"/>
            <a:ext cx="850112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การประเมินผลการปฏิบัติงานของที่ปรึกษา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8" y="3423870"/>
            <a:ext cx="8534752" cy="57663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4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การเปลี่ยนแปลงและการเพิ่มเติมข้อมูล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57158" y="4063962"/>
            <a:ext cx="8501122" cy="579484"/>
          </a:xfrm>
          <a:prstGeom prst="rect">
            <a:avLst/>
          </a:prstGeom>
          <a:solidFill>
            <a:srgbClr val="FFC1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การเพิกถอนและยกเลิกการขึ้นทะเบียน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7158" y="4714884"/>
            <a:ext cx="8501122" cy="571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6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การอุทธรณ์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57158" y="5357826"/>
            <a:ext cx="8501122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การให้บริการข้อมูล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7158" y="6000768"/>
            <a:ext cx="8501122" cy="57150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บทเฉพาะกาล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35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20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36</a:t>
            </a:fld>
            <a:endParaRPr lang="th-TH"/>
          </a:p>
        </p:txBody>
      </p:sp>
      <p:sp>
        <p:nvSpPr>
          <p:cNvPr id="897025" name="Rectangle 1"/>
          <p:cNvSpPr>
            <a:spLocks noChangeArrowheads="1"/>
          </p:cNvSpPr>
          <p:nvPr/>
        </p:nvSpPr>
        <p:spPr bwMode="auto">
          <a:xfrm>
            <a:off x="395536" y="1692091"/>
            <a:ext cx="86409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การจ้างที่ปรึกษา เป็นงานให้บริการเพื่อเป็นผู้ให้คำปรึกษาหรือแนะนำแก่หน่วยงานของรัฐ โดยที่ปรึกษาต้องเป็นที่ปรึกษาที่ได้ขึ้นทะเบียนไว้กับศูนย์ข้อมูลที่ปรึกษา กระทรวงการคลัง เว้นแต่จะมีหนังสือรับรองจากศูนย์ข้อมูลที่ปรึกษา กระทรวงการคลัง ว่าไม่มีที่ปรึกษาเป็นผู้ให้บริการในงานที่จ้างนั้น หรือเป็นงานจ้าง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ที่ปรึกษาของหน่วยงานของรัฐในต่างประเทศ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	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ในกรณีที่มีความจำเป็นต้องจ้างที่ปรึกษาต่างประเทศ ให้หน่วยงานของรัฐแสดงเหตุผลและความจำเป็นในการจ้างที่ปรึกษาต่างประเทศไว้ในรายงานขอจ้าง โดยการจ้างที่ปรึกษาต่างประเทศในครั้งนั้น จะต้องมีบุคลากรไทยร่วมงานด้วย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ทั้งนี้ เพื่อให้เกิดการถ่ายทอดองค์ความรู้และเทคโนโลยีให้แก่บุคลากรไทย เว้นแต่สาขาบริการหรืองานจ้างที่ไม่อาจมีบุคลากรไทยได้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1187624" y="188640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101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832" y="54868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บททั่วไป </a:t>
            </a:r>
            <a:r>
              <a:rPr lang="en-US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lang="th-TH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การจ้างที่ปรึกษา </a:t>
            </a:r>
            <a:endParaRPr lang="th-TH" sz="40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701089"/>
              </p:ext>
            </p:extLst>
          </p:nvPr>
        </p:nvGraphicFramePr>
        <p:xfrm>
          <a:off x="457200" y="302096"/>
          <a:ext cx="82296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824"/>
                <a:gridCol w="3898776"/>
              </a:tblGrid>
              <a:tr h="513925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คุณสมบัติของที่ปรึกษา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29947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 มีความสามารถตามกฎหมาย 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 ไม่เป็นบุคคลล้มละลาย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 ไม่อยู่ระหว่างเลิกกิจการ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4. 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5. 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6. 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นุเบกษา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1. – 10. ยกเว้น ข้อ 7. นำหลักเกณฑ์ตามกฎหมายและหนังสือสั่งการดังต่อไปนี้ มาอนุโลมใช้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พ.ร.บ. มาตรา 64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แบบเอกสารและแบบประกาศเชิญชวน ของคณะกรรมการนโยบายการจัดซื้อจัดจ้างและการบริหารพัสดุภาครัฐ ตามหนังสือ ด่วนที่สุด ที่ กค (กนบ) 0405.2/ว.410 ลงวันที่ 24 ตุลาคม 2560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หนังสือ ด่วนที่สุด ที่ กค (กวจ) 0405.2/ว.410 ลงวันที่ 24 ตุลาคม 2560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- หนังสือ ด่วนที่สุด ที่ กค (กวจ) 0405.2/ว.214 ลงวันที่ 18 พฤษภาคม 2563</a:t>
                      </a:r>
                    </a:p>
                    <a:p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37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3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353357"/>
              </p:ext>
            </p:extLst>
          </p:nvPr>
        </p:nvGraphicFramePr>
        <p:xfrm>
          <a:off x="457200" y="302096"/>
          <a:ext cx="8229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920"/>
                <a:gridCol w="3034680"/>
              </a:tblGrid>
              <a:tr h="513925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คุณสมบัติของที่ปรึกษา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29947"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7. เป็นบุคคลธรรมดาหรือนิติบุคคลผู้มีอาชีพ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7.1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กรณีใช้วิธีประกาศเชิญชวนทั่วไป วิธีคัดเลือก และ วิธีเฉพาะเจาะจง ซึ่งมิใช่การจ้างที่ปรึกษาตามกฎกระทรวง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กำหนดพัสดุและวิธีการจัดซื้อจัดจ้างพัสดุที่รัฐต้องการส่งเสริมหรือสนับสนุน พ.ศ. 2563 หรือ (ฉบับที่ 2) พ.ศ. 2563 หรือ (ฉบับที่ 3) พ.ศ. 2564 : ให้ใช้ข้อความว่า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</a:t>
                      </a:r>
                      <a:r>
                        <a:rPr lang="th-TH" sz="2000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ต้องเป็นบุคคลธรรมดาหรือนิติบุคคลที่มีอาชีพให้บริการงานจ้างที่ปรึกษาซึ่งจดทะเบียนไว้กับศูนย์ข้อมูลที่ปรึกษา กระทรวงการคลัง สาขา..........”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7.2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กรณีใช้วิธีเฉพาะเจาะจงกับที่ปรึกษาตามกฎกระทรวง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กำหนดพัสดุและวิธีการจัดซื้อจัดจ้างพัสดุที่รัฐต้องการส่งเสริมหรือสนับสนุน พ.ศ. 2563 หรือ (ฉบับที่ 2) พ.ศ. 2563 หรือ (ฉบับที่ 3) พ.ศ. 2564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7.2.1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ที่ปรึกษาที่เป็นหน่วยงานของรัฐ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       (1)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สถาบันอุดมศึกษาของรัฐ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: ให้ใช้ข้อความว่า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</a:t>
                      </a:r>
                      <a:r>
                        <a:rPr lang="th-TH" sz="2000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“ต้องเป็นสถาบันอุดมศึกษาของรัฐ ตามกฎกระทรวงกำหนดพัสดุและวิธีการจัดซื้อจัดจ้างพัสดุที่รัฐต้องการส่งเสริมหรือสนับสนุน (ฉบับที่ 2) พ.ศ. 2563 ซึ่งมีขอบเขตสาขาที่จัดให้มีการเรียนการสอนภายในสถาบันอุดมศึกษานั้น”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7. เป็นไปตามกฎกระทรวงกำหนดพัสดุและวิธีการจัดซื้อจัดจ้างพัสดุที่รัฐต้องการส่งเสริมหรือสนับสนุน พ.ศ. 2563 และ ฉบับที่ 3 พ.ศ. 2564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38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219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725363"/>
              </p:ext>
            </p:extLst>
          </p:nvPr>
        </p:nvGraphicFramePr>
        <p:xfrm>
          <a:off x="457200" y="302096"/>
          <a:ext cx="8229600" cy="574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920"/>
                <a:gridCol w="3034680"/>
              </a:tblGrid>
              <a:tr h="513925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คุณสมบัติของที่ปรึกษา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29947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       (2)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หน่วยงานของรัฐซึ่งไม่ใช่สถาบันอุดมศึกษาของรัฐ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: ราชวิทยาลัยจุฬาภรณ์, สถาบันพระปกเกล้า, สถาบันวิจัยวิทยาศาสตร์และเทคโนโลยีแห่งประเทศไทย, สถาบันส่งเสริมการบริหารกิจการบ้านเมือง ที่ดี สำนักาน ก.พ.ร. , สำนักงานพัฒนาวิทยาศาสตร์และเทคโนโลยีแห่งชาติ  ให้ใช้ข้อความว่า</a:t>
                      </a:r>
                    </a:p>
                    <a:p>
                      <a:pPr>
                        <a:tabLst/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</a:t>
                      </a:r>
                      <a:r>
                        <a:rPr lang="th-TH" sz="2000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“ต้องเป็นที่ปรึกษาที่เป็นหน่วยงานของรัฐ ตามกฎกระทรวงกำหนดพัสดุและวิธีการจัดซื้อจัดจ้างพัสดุที่รัฐต้องการส่งเสริมหรือสนับสนุน พ.ศ. 2563”</a:t>
                      </a:r>
                    </a:p>
                    <a:p>
                      <a:pPr>
                        <a:tabLst/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7.2.2 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ปรึกษาที่มิใช่หน่วยงานของรัฐ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: มูลนิธิพัฒนาประสิทธิภาพ ในราชการ โดยสถาบันที่ปรึกษาเพื่อพัฒนาประสิทธิภาพในราชการ, สถาบันวิจัยจุฬาภรณ์, อุตสาหกรรมพัฒนามูลนิธิ, มูลนิธิเพื่อสถาบัน  เพิ่มผลผลิตแห่งชาติ, มูลนิธิเพื่อสถาบันพัฒนาวิสาหกิจขนาดกลางและขนาดย่อม  ให้ใช้ข้อความว่า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</a:t>
                      </a:r>
                      <a:r>
                        <a:rPr lang="th-TH" sz="2000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“ต้องเป็นที่ปรึกษาที่มิใช่หน่วยงานของรัฐ ตามกฎกระทรวงกำหนดพัสดุและวิธีการจัดซื้อจัดจ้างพัสดุที่รัฐต้องการส่งเสริมหรือสนับสนุน (ฉบับที่ 3) พ.ศ. 2564”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7. เป็นไปตามกฎกระทรวงกำหนดพัสดุและวิธีการจัดซื้อจัดจ้างพัสดุที่รัฐต้องการส่งเสริมหรือสนับสนุน พ.ศ. 2563 และ ฉบับที่ 3 พ.ศ. 2564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35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parency.jp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35496" y="2564904"/>
            <a:ext cx="9023740" cy="418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432048"/>
            <a:ext cx="7704856" cy="836712"/>
          </a:xfrm>
        </p:spPr>
        <p:txBody>
          <a:bodyPr/>
          <a:lstStyle/>
          <a:p>
            <a:pPr algn="l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“การจัดซื้อจัดจ้าง”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การดำเนินการเพื่อให้ได้มาซึ่ง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818584"/>
              </p:ext>
            </p:extLst>
          </p:nvPr>
        </p:nvGraphicFramePr>
        <p:xfrm>
          <a:off x="971600" y="965448"/>
          <a:ext cx="7138987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3501008"/>
            <a:ext cx="2088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4000" dirty="0">
              <a:solidFill>
                <a:srgbClr val="FF0000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64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923933"/>
              </p:ext>
            </p:extLst>
          </p:nvPr>
        </p:nvGraphicFramePr>
        <p:xfrm>
          <a:off x="457200" y="302096"/>
          <a:ext cx="8229600" cy="574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840"/>
                <a:gridCol w="3754760"/>
              </a:tblGrid>
              <a:tr h="513925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คุณสมบัติของที่ปรึกษา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229947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8. 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9. 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 เอกสิทธิ์และความคุ้มกันเช่นว่านั้น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10. ต้องมีผลงานประเภทเดียวกันกับงานที่จ้างในวงเงิน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ไม่น้อยกว่า.........บาท โดยเป็นผลงานภายใต้สัญญาเดียว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ที่ดำเนินการเสร็จสิ้นแล้ว และเป็นผลงานที่เป็นคู่สัญญาโดยตรงกับหน่วยงานของรัฐหรือหน่วยงานเอกชนที่..........เชื่อถือ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20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20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20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2000" dirty="0" smtClean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10. กำหนดตามความจำเป็น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40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177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41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24122"/>
              </p:ext>
            </p:extLst>
          </p:nvPr>
        </p:nvGraphicFramePr>
        <p:xfrm>
          <a:off x="287524" y="260648"/>
          <a:ext cx="8568952" cy="58039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7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901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คุณสมบัติที่ปรึกษา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4951">
                <a:tc>
                  <a:txBody>
                    <a:bodyPr/>
                    <a:lstStyle/>
                    <a:p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11. </a:t>
                      </a:r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ต้องมีมูลค่าสุทธิของกิจการ ดังนี้</a:t>
                      </a:r>
                    </a:p>
                    <a:p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(1) กรณีผู้ยื่นข้อเสนอเป็นนิติบุคคลที่จัดตั้งขึ้นตามกฎหมายไทยซึ่งได้จดทะเบียนเกินกว่า 1 ปี ต้องมีมูลค่าสุทธิของกิจการจากผลต่างระหว่างสินทรัพย์สุทธิหักด้วยหนี้สินสุทธิที่ปรากฏในงบแสดงฐานะการเงินที่มีการตรวจรับรองแล้ว ซึ่งจะต้องแสดงค่าเป็นบวก 1 ปีสุดท้ายก่อนวันยื่นข้อเสนอ </a:t>
                      </a:r>
                    </a:p>
                    <a:p>
                      <a:r>
                        <a:rPr lang="th-TH" sz="18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(2) กรณีผู้ยื่นข้อเสนอเป็นนิติบุคคลที่จัดตั้งขึ้นตามกฎหมายไทย ซึ่งยังไม่มีการรายงานงบแสดงฐานะการเงินกับกรมพัฒนาธุรกิจการค้า ต้องมีทุนจดทะเบียนที่เรียกชำระมูลค่าหุ้นแล้ว </a:t>
                      </a:r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ณ วันที่ยื่นข้อเสนอ ไม่ต่ำกว่า....... ล้านบาท </a:t>
                      </a:r>
                    </a:p>
                    <a:p>
                      <a:pPr marL="0" indent="533400"/>
                      <a:r>
                        <a:rPr lang="th-TH" sz="18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(โดยพิจารณา ดังนี้</a:t>
                      </a:r>
                      <a:endParaRPr lang="th-TH" sz="18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(2.1) มูลค่าการจัดซื้อจัดจ้างไม่เกิน 1 ล้านบาท ไม่ต้องกำหนดทุนจดทะเบียน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(2.2) มูลค่าการจัดซื้อจัดจ้างเกิน 1 ล้านบาท แต่ไม่เกิน 5 ล้านบาท ต้องมีทุนจดทะเบียนไม่ตํ่ากว่า 1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(2.3) มูลค่าการจัดซื้อจัดจ้างเกิน 5 ล้านบาท แต่ไม่เกิน 10 ล้านบาท ต้องมีทุนจดทะเบียนไม่ตํ่ากว่า 2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(2.4) มูลค่าการจัดซื้อจัดจ้างเกิน 10 ล้านบาท แต่ไม่เกิน 20 ล้านบาท ต้องมีทุนจดทะเบียนไม่ตํ่ากว่า 3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(2.5) มูลค่าการจัดซื้อจัดจ้างเกิน 20 ล้านบาท แต่ไม่เกิน 60 ล้านบาท ต้องมีทุนจดทะเบียนไม่ตํ่ากว่า 8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(2.6) </a:t>
                      </a:r>
                      <a:r>
                        <a:rPr lang="th-TH" sz="1600" i="0" kern="1200" spc="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มูลค่าการจัดซื้อจัดจ้างเกิน 60 ล้านบาท แต่ไม่เกิน 150 ล้านบาท ต้องมีทุนจดทะเบียนไม่ตํ่ากว่า 20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(2.7) มูลค่าการจัดซื้อจัดจ้างเกิน 150 ล้านบาท แต่ไม่เกิน 300 ล้านบาท ต้องมีทุนจดทะเบียนไม่ตํ่ากว่า 60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(2.8) มูลค่าการจัดซื้อจัดจ้างเกิน 300 ล้านบาท แต่ไม่เกิน 500 ล้านบาท ต้องมีทุนจดทะเบียนไม่ตํ่ากว่า 100 ล้านบาท</a:t>
                      </a:r>
                    </a:p>
                    <a:p>
                      <a:r>
                        <a:rPr lang="th-TH" sz="16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 (2.9) มูลค่าการจัดซื้อจัดจ้างเกิน 500 ล้านบาท ต้องมีทุนจดทะเบียนไม่ตํ่ากว่า 200 ล้าน</a:t>
                      </a:r>
                      <a:r>
                        <a:rPr lang="th-TH" sz="16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บาท)</a:t>
                      </a:r>
                      <a:endParaRPr lang="th-TH" sz="16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6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16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11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เป็นไปตามหนังสือคณะกรรมการวินิจฉัยปัญหาการจัดซื้อจัดจ้างและการบริหารพัสดุภาครัฐ ด่วนที่สุด ที่ กค (กวจ) 0405.2/ว 124 </a:t>
                      </a:r>
                    </a:p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ลงวันที่ 1 มีนาคม 2566 ข้อ 1 ข้อย่อย 1.1 และข้อ 1.2</a:t>
                      </a:r>
                    </a:p>
                    <a:p>
                      <a:pPr marL="90488" indent="-90488">
                        <a:buFont typeface="Arial" panose="020B0604020202020204" pitchFamily="34" charset="0"/>
                        <a:buChar char="•"/>
                      </a:pPr>
                      <a:r>
                        <a:rPr lang="th-TH" sz="1600" u="sng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เริ่มใช้บังคับตั้งแต่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u="sng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 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เมษายน 2566 </a:t>
                      </a:r>
                      <a:endParaRPr lang="th-TH" sz="1600" u="sng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500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42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43787"/>
              </p:ext>
            </p:extLst>
          </p:nvPr>
        </p:nvGraphicFramePr>
        <p:xfrm>
          <a:off x="323528" y="260648"/>
          <a:ext cx="8568952" cy="58473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72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678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คุณสมบัติที่ปรึกษา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0541">
                <a:tc>
                  <a:txBody>
                    <a:bodyPr/>
                    <a:lstStyle/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(3) สำหรับการจัดซื้อจัดจ้างครั้งหนี่งที่มีวงเงินเกิน 500,000 บาทขึ้นไป กรณีผู้ยื่นข้อเสนอเป็นบุคคลธรรมดา ให้พิจารณาจากหนังสือรับรองบัญชีเงินฝากไม่เกิน 90 วัน ก่อนวันยื่นข้อเสนอ โดยต้องมีเงินฝากคงเหลือในบัญชีธนาคารเป็นมูลค่า 1 ใน 4 ของมูลค่างบประมาณของโครงการหรือรายการที่ยื่นข้อเสนอในแต่ละครั้ง และหากเป็นผู้ชนะการจัดซื้อจัดจ้างหรือเป็นผู้ใด้รับการคัดเลือกจะต้องแสดงหนังสือรับรองบัญชีเงินฝากที่มีมูลค่าดังกล่าวอีกครั้งหนึ่งในวันลงนามในสัญญา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(4) กรณีที่ผู้ยื่นข้อเสนอไม่มีมูลค่าสุทธิของกิจการหรือทุนจดทะเบียน หรือมีแต่ไม่เพียงพอที่จะเข้ายื่นข้อเสนอ ผู้ยื่นข้อเสนอสามารถขอวงเงินสินเชื่อ โดยต้องมีวงเงินสินเชื่อ 1 ใน 4 ของมูลค่างบประมาณของโครงการหรือรายการที่ยื่นข้อเสนอในแต่ละครั้ง (สินเชื่อที่ธนาคารภายในประเทศหรือบริษัทเงินทุนหรือบริษัทเงินทุนหลักทรัพย์ที่ได้รับอนุญาตให้ประกอบกิจการเงินทุนเพื่อการพาณิชย์และประกอบธุรกิจค้าประกัน ตามประกาศของธนาคารแห่งประเทศไทยตามรายชื่อบริษัทเงินทุนที่ธนาคารแห่งประเทศไทยแจ้งเวียนให้ทราบโดยพิจารณาจากยอดเงินรวมของวงเงินสินเชื่อที่สำนักงานใหญ่รับรองหรือที่สำนักงานสาขารับรอง (กรณีได้รับมอบอำนาจจากสำนักงานใหญ่) ซึ่งออกให้แก่ผู้ยื่นข้อเสนอนับถึงวันยื่นข้อเสนอไม่เกิน 90 วัน) ทั้งนี้ หนังสือรับรองวงเงินสินเชื่อให้เป็นไปตามแบบที่กำหนด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(5) กรณีตาม (1) – (4) ยกเว้นสำหรับกรณีดังต่อไปนี้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(5.1) ผู้ยื่นข้อเสนอเป็นหน่วยงานของรัฐ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(5.2) นิติบุคคลที่จัดตั้งขึ้นตามกฎหมายไทยที่อยู่ระหว่างการพินฟูกิจการ ตามพระราชบัญญัติล้มละลาย (ฉบับที่ 10) พ.ศ. 2561</a:t>
                      </a:r>
                    </a:p>
                    <a:p>
                      <a:r>
                        <a:rPr lang="th-TH" sz="165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          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16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16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11 </a:t>
                      </a:r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เป็นไปตามหนังสือคณะกรรมการวินิจฉัยปัญหาการจัดซื้อจัดจ้างและการบริหารพัสดุภาครัฐ ด่วนที่สุด ที่ กค (กวจ) 0405.2/ว 124 </a:t>
                      </a:r>
                    </a:p>
                    <a:p>
                      <a:r>
                        <a:rPr lang="th-TH" sz="16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ลงวันที่ 1 มีนาคม 2566 ข้อ 1 ข้อย่อย 1.1 และข้อ 1.2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u="sng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เริ่มใช้บังคับตั้งแต่</a:t>
                      </a:r>
                      <a:r>
                        <a:rPr lang="th-TH" sz="1600" u="sng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1 เมษายน 2566 </a:t>
                      </a:r>
                      <a:endParaRPr lang="th-TH" sz="1600" u="sng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endParaRPr lang="th-TH" sz="16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733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43</a:t>
            </a:fld>
            <a:endParaRPr lang="th-TH"/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18582"/>
              </p:ext>
            </p:extLst>
          </p:nvPr>
        </p:nvGraphicFramePr>
        <p:xfrm>
          <a:off x="323528" y="333553"/>
          <a:ext cx="8568952" cy="5896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068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คุณสมบัติที่ปรึกษา</a:t>
                      </a:r>
                      <a:endParaRPr lang="th-TH" sz="2400" dirty="0">
                        <a:solidFill>
                          <a:schemeClr val="bg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อ้างอิง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15671">
                <a:tc>
                  <a:txBody>
                    <a:bodyPr/>
                    <a:lstStyle/>
                    <a:p>
                      <a:r>
                        <a:rPr lang="th-TH" sz="20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12. </a:t>
                      </a:r>
                      <a:r>
                        <a:rPr lang="th-TH" sz="2000" i="0" kern="120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ต้องมีนโยบายและแนวทางการป้องกันการทุจริตในการจัดซื้อจัดจ้าง พร้อมทั้งต้องแนบเอกสารหลักฐาน และแบบตรวจสอบข้อมูลของผู้ประกอบการที่จะเข้าร่วมการเสนอราคาในโครงการที่มีวงเงินตั้งแต่ 500 ล้านบาทขึ้นไป ประกอบเป็นเอกสารการเสนอราคา โดยผู้ประกอบการจะต้องมีการดำเนินการตามแบบตรวจสอบข้อมูลครบถ้วนทุกข้อจึงจะผ่านการพิจารณาคุณสมบัติของผู้ยื่นข้อเสนอ</a:t>
                      </a:r>
                    </a:p>
                    <a:p>
                      <a:endParaRPr lang="th-TH" sz="1200" i="0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  <a:p>
                      <a:r>
                        <a:rPr lang="th-TH" sz="2000" i="0" kern="120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13.</a:t>
                      </a:r>
                      <a:r>
                        <a:rPr lang="th-TH" sz="2000" i="0" kern="1200" baseline="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i="0" kern="120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ต้องลงนามในข้อตกลงคุณธรรม และยื่นพร้อมกับเอกสารการเสนอราคา  หาก</a:t>
                      </a:r>
                      <a:r>
                        <a:rPr lang="th-TH" sz="2000" i="0" kern="1200" baseline="0" dirty="0" smtClean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ไม่ลง</a:t>
                      </a:r>
                      <a:r>
                        <a:rPr lang="th-TH" sz="2000" i="0" kern="1200" baseline="0" dirty="0">
                          <a:solidFill>
                            <a:schemeClr val="dk1"/>
                          </a:solidFill>
                          <a:effectLst/>
                          <a:latin typeface="EucrosiaUPC" panose="02020603050405020304" pitchFamily="18" charset="-34"/>
                          <a:ea typeface="+mn-ea"/>
                          <a:cs typeface="EucrosiaUPC" panose="02020603050405020304" pitchFamily="18" charset="-34"/>
                        </a:rPr>
                        <a:t>นามในข้อตกลงคุณธรรมจะไม่มีสิทธิเข้าร่วมการเสนอราคาในโครงการนี้</a:t>
                      </a:r>
                      <a:endParaRPr lang="en-US" sz="2000" i="1" kern="1200" dirty="0">
                        <a:solidFill>
                          <a:schemeClr val="dk1"/>
                        </a:solidFill>
                        <a:effectLst/>
                        <a:latin typeface="EucrosiaUPC" panose="02020603050405020304" pitchFamily="18" charset="-34"/>
                        <a:ea typeface="+mn-ea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12.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เป็นไปตามประกาศคณะกรรมการความร่วมมือป้องกันการทุจริต เรื่อง มาตรฐานขั้นต่าของนโยบายและแนวทางป้องกันการทุจริตในการจัดซื้อจัดจ้างที่ผู้ประกอบการต้องจัดให้มี ตามมาตรา 19 แห่งพระราชบัญญัติการจัดซื้อจัดจ้างและการบริหารพัสดุภาครัฐ พ.ศ. 2560 ข้อ 7</a:t>
                      </a:r>
                    </a:p>
                    <a:p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(ใช้เฉพาะโครงการที่มีวงเงินในการจัดซื้อจัดจ้างตั้งแต่ 500 ล้านบาทขึ้นไป)</a:t>
                      </a:r>
                    </a:p>
                    <a:p>
                      <a:endParaRPr lang="th-TH" sz="12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13. </a:t>
                      </a: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เป็นไปตามประกาศคณะกรรมการความร่วมมือป้องกันการทุจริต เรื่อง แนวทางและวิธีการในการดำเนินงานโครงการความร่วมมือป้องกันการทุจริตในการจัดซื้อจัดจ้างภาครัฐ แบบของข้อตกลงคุณธรรม การคัดเลือก  ผู้สังเกตการณ์ และการจัดทำรายงานตามมาตรา 17 และมาตรา 18 แห่งพระราชบัญญัติการจัดซื้อจัดจ้างและการบริหารพัสดุภาครัฐ พ.ศ. 2560 ข้อ 7 (1)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2000" dirty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(ใช้เฉพาะโครงการจัดซื้อจัดจ้างที่คณะกรรมการ ค.ป.ท.   มีมติเห็นชอบให้จัดทำข้อตกลงคุณธรรม เท่านั้น)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526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8722" y="623664"/>
          <a:ext cx="8258078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ขอบเขตของงานจ้างที่ปรึกษา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1. “งานจ้างที่ปรึกษา” มีลักษณะมุ่งเน้นที่ความรู้ ความสามารถ และประสบการณ์ของที่ปรึกษาเป็นสำคัญ โดยหลักการ การกำหนดขอบเขตของงานจ้างที่ปรึกษา จึงต้องให้ความสำคัญกับสิ่งที่ต้องการให้ที่ปรึกษาดำเนินการ เช่น การรวบรวมข้อมูล การวิเคราะห์ข้อมูล การจัดประชุมรับฟังความคิดเห็นของผู้ที่เกี่ยวข้อง การจัดทำรายงานเบื้องต้น (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Inception report) </a:t>
                      </a:r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การจัดทำรายงานความก้าวหน้า (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Progressive report) </a:t>
                      </a:r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การจัดทำรายงานฉบับสมบูรณ์ (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Final report) </a:t>
                      </a:r>
                      <a:r>
                        <a:rPr lang="th-TH" sz="2000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โดยจะไม่สามารถกำหนดวิธีการดำเนินการได้ว่าที่ปรึกษาต้องทำอย่างไร เนื่องจากที่ปรึกษาจะเป็นผู้เสนอวิธีการและเครื่องมือในการทำงานตามความเหมาะสม ซึ่งแตกต่างจาก “งานบริการ” ที่มุ่งเน้นผลสำเร็จของงานเป็นสำคัญ  งานจ้างบริการจึงต้องกำหนดให้ชัดเจนว่า ผู้รับจ้างต้องทำอะไร และทำอย่างไร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 การกำหนดขอบเขตของงานจ้างที่ปรึกษา ก็จะต้องกำหนดโดยละเอียดเพื่อให้งาน     มีความสมบูรณ์ ตัวอย่างเช่น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2.1 การจ้างที่ปรึกษาเพื่อศึกษารูปแบบศูนย์ราชการที่เหมาะสมกับบริบทของประเทศไทย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2.2 การกำหนดขอบเขตของงานว่า “ให้รวบรวบ ศึกษาข้อมูล รูปแบบศูนย์ราชการของต่างประเทศ” กับ “ให้รวบรวบ ศึกษาข้อมูล รูปแบบศูนย์ราชการของต่างประเทศไม่น้อยกว่า 5 ประเทศ โดยเป็นประเทศในทวีปอเมริกา ทวีปยุโรป ทวีปออสเตรเลีย ทวีปเอเชีย กลุ่มประเทศอาเซียน อย่างละ 1 ประเทศ” ย่อมส่งผลให้ได้คุณภาพของข้อมูลที่แตกต่างกัน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 การจ้างที่ปรึกษา ในบางกรณีอาจมีงานจ้างทำของรวมอยู่ด้วยได้ เช่น การจัดอบรม การจัดทำสื่อ การจัดทำเอกสาร เป็นต้น แต่มูลค่าของงานจ้างทำของต้องไม่เกินกว่ากึ่งหนึ่งของวงเงินจ้างที่ปรึกษา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44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386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04936"/>
          <a:ext cx="8229600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68"/>
                <a:gridCol w="26026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ขอบเขตของงานจ้างที่ปรึกษา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4.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นอกจากรายละเอียดของงานที่กำหนดให้ที่ปรึกษาดำเนินการแล้ว จะต้องกำหนดบุคลากรที่ใช้ในการดำเนินโครงการซึ่งที่ปรึกษาจะต้องเสนอมาด้วย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เพื่อนำไปคำนวณราคากลางงานจ้างที่ปรึกษา ดังนี้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4.1 </a:t>
                      </a:r>
                      <a:r>
                        <a:rPr lang="th-TH" sz="18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จำนวนบุคลากร 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ได้แก่ หัวหน้าโครงการหรือผู้บริหารโครงการ บุคลากรหลัก (แบบประจำหรือไม่ประจำ) และบุคลากรสนับสนุน (ถ้ามี)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กรณีจ้างที่ปรึกษา โดยวิธีเฉพาะเจาะจงจากสถาบันอุดมศึกษาของรัฐ ให้กำหนดเงื่อนไขเกี่ยวกับบุคลากร ดังนี้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(1) หัวหน้าโครงการหรือผู้บริหารโครงการจะต้องเป็นบุคลากรของสถาบันอุดมศึกษาของรัฐนั้น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(2) การดำเนินงานจะต้องดำเนินการโดยบุคลากรหลักของสถาบันอุดมศึกษาของรัฐนั้นไม่น้อยกว่าร้อยละแปดสิบของจำนวนบุคลากรทั้งหมดในโครงการ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</a:t>
                      </a:r>
                      <a:r>
                        <a:rPr lang="th-TH" sz="18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4.2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18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ระยะเวลาการปฏิบัติงาน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ในโครงการของบุคลากรแต่ละตำแหน่ง (</a:t>
                      </a:r>
                      <a:r>
                        <a:rPr lang="en-US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Man-month / Man-day / Man-hour)</a:t>
                      </a:r>
                    </a:p>
                    <a:p>
                      <a:r>
                        <a:rPr lang="en-US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4.3 </a:t>
                      </a:r>
                      <a:r>
                        <a:rPr lang="th-TH" sz="18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วุฒิการศึกษา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ของบุคลากรแต่ละตำแหน่ง อาทิ วิศวกรรม สถาปัตยกรรม เทคโนโลยีสารสนเทศ เป็นต้น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4.4 </a:t>
                      </a:r>
                      <a:r>
                        <a:rPr lang="th-TH" sz="18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ระดับการศึกษา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ของบุคลากรแต่ละตำแหน่ง ได้แก่ ระดับปริญญาตรี ปริญญาโท ปริญญาเอก</a:t>
                      </a:r>
                    </a:p>
                    <a:p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4.5 </a:t>
                      </a:r>
                      <a:r>
                        <a:rPr lang="th-TH" sz="18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ประสบการณ์ทำงาน</a:t>
                      </a: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ของบุคลากรในโครงการ</a:t>
                      </a:r>
                      <a:endParaRPr lang="th-TH" sz="18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th-TH" sz="18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ตามหนังสือสำนักเลขาธิการคณะรัฐมนตรี ด่วนที่สุด ที่ นร 0506/ว 128 ลงวันที่ 8 ส.ค. 56</a:t>
                      </a:r>
                      <a:endParaRPr lang="th-TH" sz="18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45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6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เงื่อนไขในการจ้างที่ปรึกษา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มนมุมสี่เหลี่ยมด้านเดียวกัน 3"/>
          <p:cNvSpPr/>
          <p:nvPr/>
        </p:nvSpPr>
        <p:spPr>
          <a:xfrm>
            <a:off x="500034" y="980728"/>
            <a:ext cx="2643206" cy="768424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ดุลพินิจ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มนมุมสี่เหลี่ยมด้านเดียวกัน 4"/>
          <p:cNvSpPr/>
          <p:nvPr/>
        </p:nvSpPr>
        <p:spPr>
          <a:xfrm>
            <a:off x="3286116" y="980728"/>
            <a:ext cx="2643206" cy="768424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 + ระเบียบฯ </a:t>
            </a:r>
            <a:endParaRPr lang="en-US" sz="28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 </a:t>
            </a:r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หนังสือเวียน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มนมุมสี่เหลี่ยมด้านเดียวกัน 5"/>
          <p:cNvSpPr/>
          <p:nvPr/>
        </p:nvSpPr>
        <p:spPr>
          <a:xfrm>
            <a:off x="6072198" y="980728"/>
            <a:ext cx="2643206" cy="768424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ที่เกี่ยวข้อง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การยืนราคา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ระยะเวลาเข้าทำสัญญา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การแบ่งงวดงาน/เงิน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การส่งมอบงานและเบิกจ่ายเงินข้ามงวด</a:t>
            </a:r>
          </a:p>
          <a:p>
            <a:pPr algn="l">
              <a:lnSpc>
                <a:spcPts val="2800"/>
              </a:lnSpc>
            </a:pPr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86116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เกณฑ์การพิจารณาคัดเลือกข้อเสนอ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ราคาที่เสนอต้องรวมภาษี (ถ้ามี) และค่าใช้จ่ายทั้งปวง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ค่าปรับ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การจ่ายเงินล่วงหน้า</a:t>
            </a:r>
          </a:p>
          <a:p>
            <a:pPr algn="l">
              <a:lnSpc>
                <a:spcPts val="2800"/>
              </a:lnSpc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 (หลักประกันผลงาน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VS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หลักประกันสัญญา)</a:t>
            </a:r>
          </a:p>
          <a:p>
            <a:pPr algn="l">
              <a:lnSpc>
                <a:spcPts val="2800"/>
              </a:lnSpc>
              <a:buFontTx/>
              <a:buChar char="-"/>
            </a:pPr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72198" y="1772816"/>
            <a:ext cx="2643206" cy="46805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buFont typeface="Arial" pitchFamily="34" charset="0"/>
              <a:buChar char="•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งวดงาน/เงินต้องสัมพันธ์กัน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</a:t>
            </a:r>
            <a:b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54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47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789040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flipV="1">
            <a:off x="539552" y="3725416"/>
            <a:ext cx="8361312" cy="3516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Oval 4"/>
          <p:cNvSpPr>
            <a:spLocks noChangeArrowheads="1"/>
          </p:cNvSpPr>
          <p:nvPr/>
        </p:nvSpPr>
        <p:spPr bwMode="ltGray">
          <a:xfrm>
            <a:off x="2362200" y="4191000"/>
            <a:ext cx="5562600" cy="13255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/>
          <a:p>
            <a:endParaRPr lang="th-TH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ltGray">
          <a:xfrm rot="-998297">
            <a:off x="1636713" y="2078038"/>
            <a:ext cx="5762625" cy="30162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2431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ltGray">
          <a:xfrm rot="-998297">
            <a:off x="1700213" y="1924050"/>
            <a:ext cx="5564187" cy="2922588"/>
          </a:xfrm>
          <a:prstGeom prst="ellipse">
            <a:avLst/>
          </a:prstGeom>
          <a:gradFill rotWithShape="1">
            <a:gsLst>
              <a:gs pos="0">
                <a:srgbClr val="409EC4">
                  <a:gamma/>
                  <a:tint val="45490"/>
                  <a:invGamma/>
                </a:srgbClr>
              </a:gs>
              <a:gs pos="100000">
                <a:srgbClr val="409E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0" name="Arc 8"/>
          <p:cNvSpPr>
            <a:spLocks/>
          </p:cNvSpPr>
          <p:nvPr/>
        </p:nvSpPr>
        <p:spPr bwMode="auto">
          <a:xfrm rot="-998297">
            <a:off x="4565650" y="2987675"/>
            <a:ext cx="2652713" cy="132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933 w 19933"/>
              <a:gd name="T1" fmla="*/ 8321 h 19523"/>
              <a:gd name="T2" fmla="*/ 9242 w 19933"/>
              <a:gd name="T3" fmla="*/ 19523 h 19523"/>
              <a:gd name="T4" fmla="*/ 0 w 19933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1" name="Arc 9"/>
          <p:cNvSpPr>
            <a:spLocks/>
          </p:cNvSpPr>
          <p:nvPr/>
        </p:nvSpPr>
        <p:spPr bwMode="gray">
          <a:xfrm rot="-998297">
            <a:off x="4341813" y="1993900"/>
            <a:ext cx="2849562" cy="1538288"/>
          </a:xfrm>
          <a:custGeom>
            <a:avLst/>
            <a:gdLst>
              <a:gd name="G0" fmla="+- 0 0 0"/>
              <a:gd name="G1" fmla="+- 14335 0 0"/>
              <a:gd name="G2" fmla="+- 21600 0 0"/>
              <a:gd name="T0" fmla="*/ 16157 w 21600"/>
              <a:gd name="T1" fmla="*/ 0 h 22718"/>
              <a:gd name="T2" fmla="*/ 19907 w 21600"/>
              <a:gd name="T3" fmla="*/ 22718 h 22718"/>
              <a:gd name="T4" fmla="*/ 0 w 21600"/>
              <a:gd name="T5" fmla="*/ 14335 h 2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2" name="Arc 10"/>
          <p:cNvSpPr>
            <a:spLocks/>
          </p:cNvSpPr>
          <p:nvPr/>
        </p:nvSpPr>
        <p:spPr bwMode="gray">
          <a:xfrm rot="20601703" flipH="1">
            <a:off x="1747838" y="3306763"/>
            <a:ext cx="2876550" cy="1630362"/>
          </a:xfrm>
          <a:custGeom>
            <a:avLst/>
            <a:gdLst>
              <a:gd name="G0" fmla="+- 0 0 0"/>
              <a:gd name="G1" fmla="+- 6947 0 0"/>
              <a:gd name="G2" fmla="+- 21600 0 0"/>
              <a:gd name="T0" fmla="*/ 20452 w 21600"/>
              <a:gd name="T1" fmla="*/ 0 h 24439"/>
              <a:gd name="T2" fmla="*/ 12673 w 21600"/>
              <a:gd name="T3" fmla="*/ 24439 h 24439"/>
              <a:gd name="T4" fmla="*/ 0 w 21600"/>
              <a:gd name="T5" fmla="*/ 6947 h 2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47ABE3">
                  <a:gamma/>
                  <a:tint val="45490"/>
                  <a:invGamma/>
                </a:srgbClr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3" name="Arc 11"/>
          <p:cNvSpPr>
            <a:spLocks/>
          </p:cNvSpPr>
          <p:nvPr/>
        </p:nvSpPr>
        <p:spPr bwMode="gray">
          <a:xfrm rot="-998297">
            <a:off x="3600450" y="1730375"/>
            <a:ext cx="2814638" cy="1417638"/>
          </a:xfrm>
          <a:custGeom>
            <a:avLst/>
            <a:gdLst>
              <a:gd name="G0" fmla="+- 4839 0 0"/>
              <a:gd name="G1" fmla="+- 21600 0 0"/>
              <a:gd name="G2" fmla="+- 21600 0 0"/>
              <a:gd name="T0" fmla="*/ 0 w 21397"/>
              <a:gd name="T1" fmla="*/ 549 h 21600"/>
              <a:gd name="T2" fmla="*/ 21397 w 21397"/>
              <a:gd name="T3" fmla="*/ 7730 h 21600"/>
              <a:gd name="T4" fmla="*/ 4839 w 213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4" name="Arc 12"/>
          <p:cNvSpPr>
            <a:spLocks/>
          </p:cNvSpPr>
          <p:nvPr/>
        </p:nvSpPr>
        <p:spPr bwMode="gray">
          <a:xfrm rot="20601703" flipH="1">
            <a:off x="1562100" y="2374900"/>
            <a:ext cx="2762250" cy="1381125"/>
          </a:xfrm>
          <a:custGeom>
            <a:avLst/>
            <a:gdLst>
              <a:gd name="G0" fmla="+- 0 0 0"/>
              <a:gd name="G1" fmla="+- 21142 0 0"/>
              <a:gd name="G2" fmla="+- 21600 0 0"/>
              <a:gd name="T0" fmla="*/ 4423 w 20934"/>
              <a:gd name="T1" fmla="*/ 0 h 21142"/>
              <a:gd name="T2" fmla="*/ 20934 w 20934"/>
              <a:gd name="T3" fmla="*/ 15820 h 21142"/>
              <a:gd name="T4" fmla="*/ 0 w 20934"/>
              <a:gd name="T5" fmla="*/ 21142 h 2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47ABE3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 rot="-998297">
            <a:off x="4681538" y="3236913"/>
            <a:ext cx="1220787" cy="1498600"/>
          </a:xfrm>
          <a:custGeom>
            <a:avLst/>
            <a:gdLst>
              <a:gd name="T0" fmla="*/ 480 w 480"/>
              <a:gd name="T1" fmla="*/ 716 h 716"/>
              <a:gd name="T2" fmla="*/ 480 w 480"/>
              <a:gd name="T3" fmla="*/ 604 h 716"/>
              <a:gd name="T4" fmla="*/ 0 w 480"/>
              <a:gd name="T5" fmla="*/ 0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6A93D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286" name="Freeform 14"/>
          <p:cNvSpPr>
            <a:spLocks/>
          </p:cNvSpPr>
          <p:nvPr/>
        </p:nvSpPr>
        <p:spPr bwMode="auto">
          <a:xfrm rot="-998297">
            <a:off x="4575175" y="2984500"/>
            <a:ext cx="2562225" cy="809625"/>
          </a:xfrm>
          <a:custGeom>
            <a:avLst/>
            <a:gdLst>
              <a:gd name="T0" fmla="*/ 1008 w 1008"/>
              <a:gd name="T1" fmla="*/ 388 h 388"/>
              <a:gd name="T2" fmla="*/ 1000 w 1008"/>
              <a:gd name="T3" fmla="*/ 284 h 388"/>
              <a:gd name="T4" fmla="*/ 0 w 1008"/>
              <a:gd name="T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276725" y="3016250"/>
            <a:ext cx="3040063" cy="1725613"/>
            <a:chOff x="2694" y="1900"/>
            <a:chExt cx="1915" cy="1087"/>
          </a:xfrm>
        </p:grpSpPr>
        <p:sp>
          <p:nvSpPr>
            <p:cNvPr id="54288" name="Arc 16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866 w 19866"/>
                <a:gd name="T1" fmla="*/ 8479 h 19523"/>
                <a:gd name="T2" fmla="*/ 9242 w 19866"/>
                <a:gd name="T3" fmla="*/ 19523 h 19523"/>
                <a:gd name="T4" fmla="*/ 0 w 19866"/>
                <a:gd name="T5" fmla="*/ 0 h 19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42353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4289" name="Freeform 17"/>
            <p:cNvSpPr>
              <a:spLocks/>
            </p:cNvSpPr>
            <p:nvPr/>
          </p:nvSpPr>
          <p:spPr bwMode="gray">
            <a:xfrm rot="-886887">
              <a:off x="2747" y="2019"/>
              <a:ext cx="868" cy="968"/>
            </a:xfrm>
            <a:custGeom>
              <a:avLst/>
              <a:gdLst>
                <a:gd name="T0" fmla="*/ 480 w 486"/>
                <a:gd name="T1" fmla="*/ 633 h 762"/>
                <a:gd name="T2" fmla="*/ 486 w 486"/>
                <a:gd name="T3" fmla="*/ 762 h 762"/>
                <a:gd name="T4" fmla="*/ 9 w 486"/>
                <a:gd name="T5" fmla="*/ 129 h 762"/>
                <a:gd name="T6" fmla="*/ 0 w 486"/>
                <a:gd name="T7" fmla="*/ 0 h 762"/>
                <a:gd name="T8" fmla="*/ 480 w 486"/>
                <a:gd name="T9" fmla="*/ 633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000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  <p:sp>
          <p:nvSpPr>
            <p:cNvPr id="54287" name="Freeform 15"/>
            <p:cNvSpPr>
              <a:spLocks/>
            </p:cNvSpPr>
            <p:nvPr/>
          </p:nvSpPr>
          <p:spPr bwMode="gray">
            <a:xfrm rot="-886887">
              <a:off x="3614" y="2125"/>
              <a:ext cx="995" cy="617"/>
            </a:xfrm>
            <a:custGeom>
              <a:avLst/>
              <a:gdLst>
                <a:gd name="T0" fmla="*/ 0 w 556"/>
                <a:gd name="T1" fmla="*/ 342 h 486"/>
                <a:gd name="T2" fmla="*/ 552 w 556"/>
                <a:gd name="T3" fmla="*/ 0 h 486"/>
                <a:gd name="T4" fmla="*/ 556 w 556"/>
                <a:gd name="T5" fmla="*/ 138 h 486"/>
                <a:gd name="T6" fmla="*/ 346 w 556"/>
                <a:gd name="T7" fmla="*/ 338 h 486"/>
                <a:gd name="T8" fmla="*/ 6 w 556"/>
                <a:gd name="T9" fmla="*/ 486 h 486"/>
                <a:gd name="T10" fmla="*/ 0 w 556"/>
                <a:gd name="T11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</p:grpSp>
      <p:sp>
        <p:nvSpPr>
          <p:cNvPr id="54292" name="Freeform 20"/>
          <p:cNvSpPr>
            <a:spLocks/>
          </p:cNvSpPr>
          <p:nvPr/>
        </p:nvSpPr>
        <p:spPr bwMode="gray">
          <a:xfrm rot="-998297">
            <a:off x="6248400" y="3276600"/>
            <a:ext cx="1555750" cy="1092200"/>
          </a:xfrm>
          <a:custGeom>
            <a:avLst/>
            <a:gdLst>
              <a:gd name="T0" fmla="*/ 0 w 556"/>
              <a:gd name="T1" fmla="*/ 342 h 486"/>
              <a:gd name="T2" fmla="*/ 552 w 556"/>
              <a:gd name="T3" fmla="*/ 0 h 486"/>
              <a:gd name="T4" fmla="*/ 556 w 556"/>
              <a:gd name="T5" fmla="*/ 138 h 486"/>
              <a:gd name="T6" fmla="*/ 346 w 556"/>
              <a:gd name="T7" fmla="*/ 338 h 486"/>
              <a:gd name="T8" fmla="*/ 6 w 556"/>
              <a:gd name="T9" fmla="*/ 486 h 486"/>
              <a:gd name="T10" fmla="*/ 0 w 556"/>
              <a:gd name="T11" fmla="*/ 34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486">
                <a:moveTo>
                  <a:pt x="0" y="342"/>
                </a:moveTo>
                <a:lnTo>
                  <a:pt x="552" y="0"/>
                </a:lnTo>
                <a:lnTo>
                  <a:pt x="556" y="138"/>
                </a:lnTo>
                <a:cubicBezTo>
                  <a:pt x="522" y="194"/>
                  <a:pt x="438" y="280"/>
                  <a:pt x="346" y="338"/>
                </a:cubicBezTo>
                <a:cubicBezTo>
                  <a:pt x="254" y="396"/>
                  <a:pt x="64" y="485"/>
                  <a:pt x="6" y="486"/>
                </a:cubicBezTo>
                <a:cubicBezTo>
                  <a:pt x="8" y="434"/>
                  <a:pt x="1" y="372"/>
                  <a:pt x="0" y="34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54293" name="Arc 21"/>
          <p:cNvSpPr>
            <a:spLocks/>
          </p:cNvSpPr>
          <p:nvPr/>
        </p:nvSpPr>
        <p:spPr bwMode="gray">
          <a:xfrm rot="-1060795">
            <a:off x="4800600" y="2895600"/>
            <a:ext cx="2905125" cy="1397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866 w 19866"/>
              <a:gd name="T1" fmla="*/ 8479 h 19523"/>
              <a:gd name="T2" fmla="*/ 9242 w 19866"/>
              <a:gd name="T3" fmla="*/ 19523 h 19523"/>
              <a:gd name="T4" fmla="*/ 0 w 19866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66" h="19523" fill="none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</a:path>
              <a:path w="19866" h="19523" stroke="0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th-TH"/>
          </a:p>
        </p:txBody>
      </p:sp>
      <p:sp>
        <p:nvSpPr>
          <p:cNvPr id="54294" name="Freeform 22"/>
          <p:cNvSpPr>
            <a:spLocks/>
          </p:cNvSpPr>
          <p:nvPr/>
        </p:nvSpPr>
        <p:spPr bwMode="gray">
          <a:xfrm rot="-998297">
            <a:off x="4933950" y="3190771"/>
            <a:ext cx="1358900" cy="1593850"/>
          </a:xfrm>
          <a:custGeom>
            <a:avLst/>
            <a:gdLst>
              <a:gd name="T0" fmla="*/ 480 w 486"/>
              <a:gd name="T1" fmla="*/ 633 h 762"/>
              <a:gd name="T2" fmla="*/ 486 w 486"/>
              <a:gd name="T3" fmla="*/ 762 h 762"/>
              <a:gd name="T4" fmla="*/ 9 w 486"/>
              <a:gd name="T5" fmla="*/ 129 h 762"/>
              <a:gd name="T6" fmla="*/ 0 w 486"/>
              <a:gd name="T7" fmla="*/ 0 h 762"/>
              <a:gd name="T8" fmla="*/ 480 w 486"/>
              <a:gd name="T9" fmla="*/ 63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762">
                <a:moveTo>
                  <a:pt x="480" y="633"/>
                </a:moveTo>
                <a:lnTo>
                  <a:pt x="486" y="762"/>
                </a:lnTo>
                <a:lnTo>
                  <a:pt x="9" y="129"/>
                </a:lnTo>
                <a:lnTo>
                  <a:pt x="0" y="0"/>
                </a:lnTo>
                <a:lnTo>
                  <a:pt x="480" y="6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gray">
          <a:xfrm rot="-998297">
            <a:off x="3154363" y="2630488"/>
            <a:ext cx="2695575" cy="1339850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2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dirty="0" smtClean="0"/>
              <a:t>เกณฑ์ด้านคุณภาพ</a:t>
            </a:r>
            <a:endParaRPr lang="th-TH" dirty="0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white">
          <a:xfrm rot="-998297">
            <a:off x="3233807" y="2840521"/>
            <a:ext cx="2587625" cy="10906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เกณฑ์ด้านคุณภาพ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0" name="AutoShape 38"/>
          <p:cNvSpPr>
            <a:spLocks noChangeArrowheads="1"/>
          </p:cNvSpPr>
          <p:nvPr/>
        </p:nvSpPr>
        <p:spPr bwMode="white">
          <a:xfrm>
            <a:off x="1982396" y="2438451"/>
            <a:ext cx="1689901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จำนวน  บุคลากร</a:t>
            </a:r>
            <a:endParaRPr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4311" name="AutoShape 39"/>
          <p:cNvSpPr>
            <a:spLocks noChangeArrowheads="1"/>
          </p:cNvSpPr>
          <p:nvPr/>
        </p:nvSpPr>
        <p:spPr bwMode="white">
          <a:xfrm rot="21348780">
            <a:off x="3251252" y="1744431"/>
            <a:ext cx="3237123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</a:rPr>
              <a:t>ประเภท</a:t>
            </a:r>
            <a:r>
              <a:rPr lang="th-TH" sz="2000" b="1" dirty="0" smtClean="0">
                <a:solidFill>
                  <a:schemeClr val="bg1"/>
                </a:solidFill>
              </a:rPr>
              <a:t>ที่ปรึกษา</a:t>
            </a:r>
            <a:r>
              <a:rPr lang="th-TH" sz="2000" b="1" dirty="0">
                <a:solidFill>
                  <a:schemeClr val="bg1"/>
                </a:solidFill>
              </a:rPr>
              <a:t>ที่รัฐต้องการ</a:t>
            </a:r>
            <a:br>
              <a:rPr lang="th-TH" sz="2000" b="1" dirty="0">
                <a:solidFill>
                  <a:schemeClr val="bg1"/>
                </a:solidFill>
              </a:rPr>
            </a:br>
            <a:r>
              <a:rPr lang="th-TH" sz="2000" b="1" dirty="0">
                <a:solidFill>
                  <a:schemeClr val="bg1"/>
                </a:solidFill>
              </a:rPr>
              <a:t>ส่งเสริมสนับสนุน</a:t>
            </a:r>
          </a:p>
        </p:txBody>
      </p:sp>
      <p:sp>
        <p:nvSpPr>
          <p:cNvPr id="54312" name="AutoShape 40"/>
          <p:cNvSpPr>
            <a:spLocks noChangeArrowheads="1"/>
          </p:cNvSpPr>
          <p:nvPr/>
        </p:nvSpPr>
        <p:spPr bwMode="white">
          <a:xfrm>
            <a:off x="5715000" y="2018438"/>
            <a:ext cx="1568942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ข้อเสนอทางการเงิน</a:t>
            </a:r>
          </a:p>
        </p:txBody>
      </p:sp>
      <p:sp>
        <p:nvSpPr>
          <p:cNvPr id="54313" name="AutoShape 41"/>
          <p:cNvSpPr>
            <a:spLocks noChangeArrowheads="1"/>
          </p:cNvSpPr>
          <p:nvPr/>
        </p:nvSpPr>
        <p:spPr bwMode="white">
          <a:xfrm>
            <a:off x="5378603" y="3179872"/>
            <a:ext cx="1880779" cy="101489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334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หลักเกณฑ์               การ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4" name="AutoShape 42"/>
          <p:cNvSpPr>
            <a:spLocks noChangeArrowheads="1"/>
          </p:cNvSpPr>
          <p:nvPr/>
        </p:nvSpPr>
        <p:spPr bwMode="white">
          <a:xfrm>
            <a:off x="1624126" y="3675293"/>
            <a:ext cx="210961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วิธีการบริหาร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และวิธีปฏิบัติงาน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5" name="AutoShape 43"/>
          <p:cNvSpPr>
            <a:spLocks noChangeArrowheads="1"/>
          </p:cNvSpPr>
          <p:nvPr/>
        </p:nvSpPr>
        <p:spPr bwMode="white">
          <a:xfrm>
            <a:off x="3572387" y="3837673"/>
            <a:ext cx="176279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u="sng" dirty="0" smtClean="0">
                <a:latin typeface="EucrosiaUPC" pitchFamily="18" charset="-34"/>
                <a:cs typeface="EucrosiaUPC" pitchFamily="18" charset="-34"/>
              </a:rPr>
              <a:t>ผลงานและ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ประสบการณ์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04664"/>
            <a:ext cx="6048672" cy="1224136"/>
          </a:xfrm>
        </p:spPr>
        <p:txBody>
          <a:bodyPr>
            <a:normAutofit fontScale="90000"/>
          </a:bodyPr>
          <a:lstStyle/>
          <a:p>
            <a:r>
              <a:rPr lang="th-TH" altLang="ko-KR" sz="4400" b="1" dirty="0" smtClean="0">
                <a:solidFill>
                  <a:srgbClr val="0000FF"/>
                </a:solidFill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   </a:t>
            </a: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เกณฑ์การพิจารณาข้อเสนอ</a:t>
            </a:r>
            <a:b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99592" y="1556792"/>
            <a:ext cx="2232248" cy="1296144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ความคุ่มค่า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80112" y="4797152"/>
            <a:ext cx="2520280" cy="1440160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วัตถุประสงค์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32" name="คำบรรยายภาพแบบวงรี 3"/>
          <p:cNvSpPr/>
          <p:nvPr/>
        </p:nvSpPr>
        <p:spPr>
          <a:xfrm>
            <a:off x="6876256" y="476672"/>
            <a:ext cx="1512168" cy="1440160"/>
          </a:xfrm>
          <a:prstGeom prst="wedgeEllipseCallout">
            <a:avLst>
              <a:gd name="adj1" fmla="val -73962"/>
              <a:gd name="adj2" fmla="val -1696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มาตรา75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71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428992" y="1613133"/>
            <a:ext cx="2235224" cy="73574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43" name="AutoShape 43"/>
          <p:cNvSpPr>
            <a:spLocks noChangeArrowheads="1"/>
          </p:cNvSpPr>
          <p:nvPr/>
        </p:nvSpPr>
        <p:spPr bwMode="auto">
          <a:xfrm>
            <a:off x="755576" y="1613133"/>
            <a:ext cx="2133600" cy="73574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18" name="AutoShape 18"/>
          <p:cNvSpPr>
            <a:spLocks noChangeArrowheads="1"/>
          </p:cNvSpPr>
          <p:nvPr/>
        </p:nvSpPr>
        <p:spPr bwMode="auto">
          <a:xfrm>
            <a:off x="6012160" y="2492896"/>
            <a:ext cx="2664000" cy="3600986"/>
          </a:xfrm>
          <a:prstGeom prst="chevron">
            <a:avLst>
              <a:gd name="adj" fmla="val 17409"/>
            </a:avLst>
          </a:prstGeom>
          <a:solidFill>
            <a:srgbClr val="FF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  </a:t>
            </a:r>
          </a:p>
          <a:p>
            <a:pPr algn="ctr" eaLnBrk="1" hangingPunct="1">
              <a:defRPr/>
            </a:pP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กรณีเป็นงานที่มี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ความซับซ้อนมาก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ให้คัดเลือก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ผู้ยื่นข้อเสนอที่ผ่านเกณฑ์ด้านคุณภาพ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และได้คะแนน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ด้านคุณภาพมากที่สุด</a:t>
            </a:r>
          </a:p>
          <a:p>
            <a:pPr algn="ctr" eaLnBrk="1" hangingPunct="1">
              <a:defRPr/>
            </a:pPr>
            <a:endParaRPr lang="th-TH" sz="2400" b="1" dirty="0" smtClean="0">
              <a:solidFill>
                <a:schemeClr val="tx2">
                  <a:lumMod val="75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19" name="AutoShape 19"/>
          <p:cNvSpPr>
            <a:spLocks noChangeArrowheads="1"/>
          </p:cNvSpPr>
          <p:nvPr/>
        </p:nvSpPr>
        <p:spPr bwMode="auto">
          <a:xfrm>
            <a:off x="467544" y="2492896"/>
            <a:ext cx="3096000" cy="3600986"/>
          </a:xfrm>
          <a:prstGeom prst="chevron">
            <a:avLst>
              <a:gd name="adj" fmla="val 19371"/>
            </a:avLst>
          </a:prstGeom>
          <a:solidFill>
            <a:srgbClr val="CCFFF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กรณีเป็นงานประจำ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หรืองานที่มีมาตรฐาน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เชิงคุณภาพ  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ตามหลักวิชาชีพ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หรืองานที่ไม่ซับซ้อน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ให้คัดเลือกผู้ยื่นข้อเสนอ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ที่ผ่านเกณฑ์ด้านคุณภาพซึ่งเสนอราคาต่ำสุด</a:t>
            </a: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8" name="AutoShape 48"/>
          <p:cNvSpPr>
            <a:spLocks noChangeArrowheads="1"/>
          </p:cNvSpPr>
          <p:nvPr/>
        </p:nvSpPr>
        <p:spPr bwMode="auto">
          <a:xfrm>
            <a:off x="3275856" y="2492310"/>
            <a:ext cx="2880000" cy="3600986"/>
          </a:xfrm>
          <a:prstGeom prst="chevron">
            <a:avLst>
              <a:gd name="adj" fmla="val 19371"/>
            </a:avLst>
          </a:prstGeom>
          <a:solidFill>
            <a:srgbClr val="CC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solidFill>
                <a:schemeClr val="bg2">
                  <a:lumMod val="10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กรณีเป็นงาน</a:t>
            </a:r>
            <a:b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ตามมาตรฐานของหน่วยงานของรัฐ 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 มากที่สุด</a:t>
            </a:r>
            <a:endParaRPr lang="th-TH" sz="2000" b="1" dirty="0">
              <a:solidFill>
                <a:schemeClr val="bg2">
                  <a:lumMod val="10000"/>
                </a:schemeClr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87152"/>
            <a:ext cx="8352928" cy="609600"/>
          </a:xfrm>
        </p:spPr>
        <p:txBody>
          <a:bodyPr>
            <a:normAutofit fontScale="90000"/>
          </a:bodyPr>
          <a:lstStyle/>
          <a:p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การพิจารณาคัดเลือกข้อเสนอ</a:t>
            </a:r>
            <a:b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916692" y="214290"/>
            <a:ext cx="1512168" cy="1440160"/>
          </a:xfrm>
          <a:prstGeom prst="wedgeEllipseCallout">
            <a:avLst>
              <a:gd name="adj1" fmla="val 64820"/>
              <a:gd name="adj2" fmla="val -1250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มาตรา76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4" name="AutoShape 44"/>
          <p:cNvSpPr>
            <a:spLocks noChangeArrowheads="1"/>
          </p:cNvSpPr>
          <p:nvPr/>
        </p:nvSpPr>
        <p:spPr bwMode="auto">
          <a:xfrm>
            <a:off x="5886400" y="1613133"/>
            <a:ext cx="2286000" cy="7357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6876256" y="357166"/>
            <a:ext cx="1553396" cy="1571636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126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9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:p14="http://schemas.microsoft.com/office/powerpoint/2010/main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0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50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04664"/>
          <a:ext cx="784887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 หน่วยงานของรัฐต้องกำหนด</a:t>
                      </a:r>
                      <a:r>
                        <a:rPr lang="th-TH" sz="2000" u="sng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เกณฑ์ด้านคุณภาพ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โดยคำนึงถึงความคุ้มค่าและวัตถุประสงค์ของงานจ้างที่ปรึกษาเป็นสำคัญ โดยให้พิจารณาจากหลักเกณฑ์ดังต่อไปนี้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</a:t>
                      </a:r>
                      <a:r>
                        <a:rPr lang="th-TH" sz="2000" b="1" u="none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1.1 </a:t>
                      </a:r>
                      <a:r>
                        <a:rPr lang="th-TH" sz="2000" b="1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ผลงานและประสบการณ์ของที่ปรึกษา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100 คะแนน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ในข้อนี้จะพิจารณาให้คะแนนในเชิงคุณภาพและเชิงปริมาณ ดังนี้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เชิงคุณภาพ : โดยพิจารณาจากลักษณะของผลงานที่มีขอบเขตของงานและวิธีการบริหารและวิธีการปฏิบัติงานที่สอดคล้องหรือใกล้เคียงกับลักษณะงานตามขอบเขตของงานและวัตถุประสงค์มากที่สุด จำนวน 70 คะแนน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เชิงปริมาณ : โดยพิจารณาจำนวนผลงานและมูลค่าของผลงานที่มีลักษณะงานสอดคล้องหรือใกล้เคียงกับงานตามขอบเขตของงาน จำนวน 30 คะแนน</a:t>
                      </a:r>
                    </a:p>
                    <a:p>
                      <a:pPr>
                        <a:tabLst/>
                      </a:pP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1.2 </a:t>
                      </a:r>
                      <a:r>
                        <a:rPr lang="th-TH" sz="2000" b="1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วิธีการบริหารและวิธีการปฏิบัติงาน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100 คะแนน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ในข้อนี้ จะพิจารณาให้คะแนนจากข้อเสนอที่สามารถนำขอบเขตของงานที่กำหนด ไว้มาจัดทำเป็นแผนและวิธีการดำเนินงานที่สอดคล้องกับระยะเวลาดำเนินงานของหน่วยงานของรัฐได้ชัดเจนและเป็นรูปธรรมมากที่สุด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1. เป็นไปตาม พ.ร.บ. มาตรา 75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789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51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04664"/>
          <a:ext cx="784887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1.3 </a:t>
                      </a:r>
                      <a:r>
                        <a:rPr lang="th-TH" sz="2000" b="1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จำนวนบุคลากรที่ร่วมงาน</a:t>
                      </a:r>
                      <a:r>
                        <a:rPr lang="th-TH" sz="2000" u="sng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(หมายความถึงวุฒิการศึกษา ระดับการศึกษา และประสบการณ์ทำงานของบุคลากร) 100 คะแนน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ในข้อนี้ จะพิจารณาการให้คะแนนดังนี้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(1) ภาพรวมของความครบถ้วนถูกต้องของบุคลากรของที่ปรึกษาที่เสนอ โดยพิจารณาจากคุณวุฒิ ประสบการณ์ และจำนวนบุคลากรที่เสนอทั้งหมด จำนวน 80 คะแนน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 (2) คุณวุฒิและประสบการณ์ของบุคลากรแต่ละคน แต่ละระดับ โดยพิจารณาจากคุณวุฒิซึ่งไม่ต่ำกว่าที่กำหนด และมีประสบการณ์ตรงหรือใกล้เคียงกับขอบเขตของงานมากที่สุด รวมทั้งระยะเวลาของประสบการณ์หรือจำนวนชิ้นงานที่เป็นประสบการณ์ในเรื่องนั้นๆ จำนวน 10 คะแนน โดยคุณวุฒิและประสบการณ์ที่ตรงกับที่กำหนดมากที่สุดจะได้คะแนนเต็ม สำหรับคุณวุฒิและประสบการณ์ที่มีความใกล้เคียงจะได้คะแนนลดหลั่นลงไปตามสัดส่วน</a:t>
                      </a:r>
                    </a:p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 (3) จำนวนบุคลากรทั้งหมดที่เข้าดำเนินงาน โดยพิจารณาจากจำนวนขั้นต่ำซึ่งต้องไม่น้อยกว่าที่กำหนด หรือจำนวน </a:t>
                      </a:r>
                      <a:r>
                        <a:rPr lang="en-US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man – month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สอดคล้องกับระยะเวลาทำงานของบุคลากรแต่ละคน แต่ละระดับ จำนวน 10 คะแนน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1. เป็นไปตาม พ.ร.บ. มาตรา 75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103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52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585192"/>
          <a:ext cx="784887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1.4 ประเภทของที่ปรึกษาที่รัฐต้องการส่งเสริมหรือสนับสนุน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1.5 ข้อเสนอทางด้านการเงิน (ใช้ในกรณีวงเงินสูงมาก)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1.6 เกณฑ์อื่นตามที่กำหนดในกฎกระทรวง (ปัจจุบัน ยังไม่มีกำหนด)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ทั้งนี้ ข้อเสนอของที่ปรึกษาที่ผ่านเกณฑ์การพิจารณาด้านคุณภาพ ต้องได้คะแนนในแต่ละหัวข้อหลักไม่น้อยกว่าร้อยละ 80 หากข้อเสนอไม่ผ่านเกณฑ์ด้านคุณภาพ หน่วยงานของรัฐจะไม่พิจารณาข้อเสนอด้านราคา</a:t>
                      </a:r>
                    </a:p>
                    <a:p>
                      <a:r>
                        <a:rPr lang="th-TH" sz="2000" b="1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หากข้อเสนอของที่ปรึกษาผ่านการพิจารณาเกณฑ์คุณภาพแล้ว หน่วยของรัฐจะพิจารณาความเหมาะสมของข้อเสนอด้านราคา และรวมทั้งเจรจาต่อรองอัตราค่าจ้างที่ปรึกษาและอื่น ฯ ตามความเหมาะสมและเป็นไปตามหลักเกณฑ์การคำนวณอัตราค่าจ้างที่ปรึกษาตามระเบียบและกฎหมายที่เกี่ยวข้องต่อไป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ข้อ 1. เป็นไปตาม พ.ร.บ. มาตรา 75</a:t>
                      </a:r>
                      <a:endParaRPr lang="th-TH" sz="200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567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53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543272"/>
          <a:ext cx="7848872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9523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เกณฑ์การพิจารณาคัดเลือกข้อเสนอ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solidFill>
                            <a:schemeClr val="tx1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ที่มา / เหตุผล / แนวคิด</a:t>
                      </a:r>
                      <a:endParaRPr lang="th-TH" dirty="0">
                        <a:solidFill>
                          <a:schemeClr val="tx1"/>
                        </a:solidFill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 งานจ้างที่ปรึกษาเพื่อดำเนินงานประจำ งานที่มีมาตรฐานเชิงคุณภาพตามหลักวิชาชีพอยู่แล้ว หรืองานที่</a:t>
                      </a:r>
                      <a:r>
                        <a:rPr lang="th-TH" sz="20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ไม่ซับซ้อน</a:t>
                      </a:r>
                      <a:r>
                        <a:rPr lang="th-TH" sz="2000" b="1" u="none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ให้กำหนดว่า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หน่วยงานของรัฐจะพิจารณาคัดเลือกผู้ยื่นข้อเสนอที่ผ่านเกณฑ์ด้านคุณภาพตามหลักเกณฑ์ที่กำหนดไว้แล้ว และจะคัดเลือกผู้ชนะจากรายที่เสนอราคาต่ำสุด”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 งานจ้างที่ปรึกษาที่เป็นไปตามมาตรฐานของหน่วยงานของรัฐหรืองานที่</a:t>
                      </a:r>
                      <a:r>
                        <a:rPr lang="th-TH" sz="20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ซับซ้อน</a:t>
                      </a:r>
                      <a:r>
                        <a:rPr lang="th-TH" sz="2000" b="1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ให้กำหนดว่า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</a:t>
                      </a:r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“หน่วยงานของรัฐคัดเลือกผู้ยื่นข้อเสนอที่ผ่านเกณฑ์ด้านคุณภาพตามหลักเกณฑ์ที่กำหนดไว้แล้ว และจะคัดเลือกผู้ชนะจากรายที่ได้คะแนนรวมด้านคุณภาพและด้านราคามากที่สุด”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4. งานจ้างที่ปรึกษาที่มีความ</a:t>
                      </a:r>
                      <a:r>
                        <a:rPr lang="th-TH" sz="2000" b="1" u="sng" dirty="0" smtClean="0">
                          <a:solidFill>
                            <a:srgbClr val="0000FF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ซับซ้อนมาก</a:t>
                      </a:r>
                      <a:r>
                        <a:rPr lang="th-TH" sz="2000" b="1" u="none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</a:t>
                      </a:r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ให้กำหนดว่า</a:t>
                      </a:r>
                    </a:p>
                    <a:p>
                      <a:r>
                        <a:rPr lang="th-TH" sz="2000" b="1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        </a:t>
                      </a:r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“หน่วยงานของรัฐคัดเลือกผู้ยื่นข้อเสนอที่ผ่านเกณฑ์ด้านคุณภาพตามหลักเกณฑ์ที่กำหนดไว้แล้วและให้คัดเลือกจากรายที่ได้คะแนนด้านคุณภาพมากที่สุด”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•</a:t>
                      </a:r>
                      <a:r>
                        <a:rPr lang="th-TH" sz="2000" baseline="0" dirty="0" smtClean="0"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 ข้อ 2. - 4. เป็นไปตาม พ.ร.บ. มาตรา 76 และ ประกาศคณะกรรมการนโยบายฯ ลงวันที่ 23 เมษายน 2564 เรื่อง ตัวอย่างการพิจารณาลักษณะความซับซ้อนของงานจ้างที่ปรึกษาตามพระราชบัญญัติการจัดซื้อจัดจ้างและการบริหารพัสดุภาครัฐ พ.ศ. 2560</a:t>
                      </a:r>
                      <a:endParaRPr lang="th-TH" sz="2000" baseline="0" dirty="0">
                        <a:latin typeface="EucrosiaUPC" panose="02020603050405020304" pitchFamily="18" charset="-34"/>
                        <a:cs typeface="EucrosiaUPC" panose="02020603050405020304" pitchFamily="18" charset="-34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966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เงิ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4048264"/>
            <a:ext cx="2592017" cy="1858657"/>
          </a:xfrm>
          <a:prstGeom prst="rect">
            <a:avLst/>
          </a:prstGeom>
        </p:spPr>
      </p:pic>
      <p:sp>
        <p:nvSpPr>
          <p:cNvPr id="4" name="พับมุม 3"/>
          <p:cNvSpPr/>
          <p:nvPr/>
        </p:nvSpPr>
        <p:spPr>
          <a:xfrm>
            <a:off x="571472" y="3148379"/>
            <a:ext cx="8393016" cy="92869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tabLst>
                <a:tab pos="0" algn="l"/>
              </a:tabLst>
              <a:defRPr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จ้างที่ต้องการผลสำเร็จของงาน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ทั้งหมดพร้อมกันให้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กำหนดค่าปรับเป็นรายวัน </a:t>
            </a:r>
            <a:r>
              <a:rPr lang="th-TH" sz="2400" b="1" u="dbl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เป็นจำนวนตายตัว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ระหว่างร้อย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ละ 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0.01-0.10 ของ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ราคาค่าจ้าง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แต่ต้องไม่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ต่ำกว่าวันละ 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100 บาท</a:t>
            </a:r>
            <a:endParaRPr lang="th-TH" sz="2400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พับมุม 4"/>
          <p:cNvSpPr/>
          <p:nvPr/>
        </p:nvSpPr>
        <p:spPr>
          <a:xfrm>
            <a:off x="603962" y="4005064"/>
            <a:ext cx="8072494" cy="78581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Clr>
                <a:srgbClr val="D60093"/>
              </a:buCl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ก่อสร้างสาธารณูปโภคที่มีผลกระทบต่อการจราจร อัตราร้อยละ </a:t>
            </a: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0.25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ราคาค่าจ้างนั้น แต่อาจกำหนดขั้น</a:t>
            </a: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สูงสุดของการปรับไว้</a:t>
            </a:r>
            <a:r>
              <a:rPr lang="th-TH" sz="2400" b="1" dirty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>
              <a:buClr>
                <a:srgbClr val="D60093"/>
              </a:buClr>
              <a:defRPr/>
            </a:pPr>
            <a:r>
              <a:rPr lang="th-TH" sz="2400" b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ทั้งนี้ ตามที่คณะกรรมการนโยบายกำหนด</a:t>
            </a:r>
            <a:endParaRPr lang="th-TH" sz="2400" b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2212855"/>
            <a:ext cx="8215370" cy="1000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กำหนดค่าปรับเป็น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รายวันใน</a:t>
            </a:r>
            <a:r>
              <a:rPr lang="th-TH" sz="2400" b="1" u="wavyHeavy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อัตราตายตัว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ระหว่างร้อย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ละ </a:t>
            </a: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0.01-0.20 ของ</a:t>
            </a:r>
            <a:r>
              <a:rPr lang="th-TH" sz="2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ราคาพัสดุที่ยังไม่ได้รับมอบ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472" y="5072074"/>
            <a:ext cx="8215370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งาน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จ้างที่ปรึกษา 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หากเห็นว่า ถ้าไม่กำหนดค่าปรับ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จะเกิดความเสียหาย ให้กำหนดเป็นรายวัน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ให้กำหนด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ค่าปรับ</a:t>
            </a:r>
          </a:p>
          <a:p>
            <a:pPr>
              <a:defRPr/>
            </a:pP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รายวัน เป็น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จำนวนเงิน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ตายตัว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ระหว่าง อัตราร้อยละ 0.01-0.10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400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ราคางานจ้างนั้น</a:t>
            </a:r>
            <a:endParaRPr lang="th-TH" sz="2400" b="1" dirty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217272"/>
            <a:ext cx="8786843" cy="105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การกำหนดค่าปรับในอัตราเท่าใด จำนวนเงินเท่าใด ให้หัวหน้าหน่วยงานของรัฐคำนึงถึงราคา/ระยะเวลา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การใช้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งาน/ลักษณะพัสดุที่อาจส่งผลกระทบต่อการที่คู่สัญญาจะหลีกเลี่ยงไม่ปฏิบัติ</a:t>
            </a:r>
          </a:p>
          <a:p>
            <a:pPr algn="ctr">
              <a:lnSpc>
                <a:spcPts val="2500"/>
              </a:lnSpc>
              <a:defRPr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ตามสัญญา หรือกระทบต่อการจราจร หรือความเสียหายแก่ประโยชน์สาธารณะ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72500" y="5646986"/>
            <a:ext cx="428624" cy="302294"/>
          </a:xfrm>
        </p:spPr>
        <p:txBody>
          <a:bodyPr/>
          <a:lstStyle/>
          <a:p>
            <a:pPr>
              <a:defRPr/>
            </a:pPr>
            <a:fld id="{0ABA3121-44DF-4114-AA5E-6903A1952E61}" type="slidenum">
              <a:rPr lang="en-US">
                <a:latin typeface="EucrosiaUPC" pitchFamily="18" charset="-34"/>
                <a:cs typeface="EucrosiaUPC" pitchFamily="18" charset="-34"/>
              </a:rPr>
              <a:pPr>
                <a:defRPr/>
              </a:pPr>
              <a:t>54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03648" y="266923"/>
            <a:ext cx="7344816" cy="785813"/>
          </a:xfrm>
          <a:prstGeom prst="rect">
            <a:avLst/>
          </a:prstGeom>
          <a:solidFill>
            <a:srgbClr val="CCFFFF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การกำหนดค่าปรับในสัญญาหรือข้อตกลงเป็นหนังสือ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467544" y="116632"/>
            <a:ext cx="1152128" cy="1080120"/>
          </a:xfrm>
          <a:prstGeom prst="wedgeEllipseCallout">
            <a:avLst>
              <a:gd name="adj1" fmla="val 50005"/>
              <a:gd name="adj2" fmla="val 5212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สี่เหลี่ยมผืนผ้า 21"/>
          <p:cNvSpPr/>
          <p:nvPr/>
        </p:nvSpPr>
        <p:spPr>
          <a:xfrm>
            <a:off x="395536" y="5085184"/>
            <a:ext cx="8352928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51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03848" y="1256220"/>
            <a:ext cx="3528392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 algn="ctr"/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ค่าจ้างล่วงหน้า</a:t>
            </a:r>
            <a:endParaRPr lang="th-TH" sz="5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611560" y="5138382"/>
            <a:ext cx="8142222" cy="810898"/>
          </a:xfrm>
          <a:prstGeom prst="roundRect">
            <a:avLst/>
          </a:prstGeom>
          <a:solidFill>
            <a:srgbClr val="FEF5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สำหรับการจ้างหน่วยงานของรัฐ ให้จ่ายเงินค่าจ้างล่วงหน้าได้ไม่เกิน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50%</a:t>
            </a:r>
            <a:endParaRPr lang="th-TH" sz="2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และไม่ต้องมีหลักประกันเงินล่วงหน้าก็ได้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584" y="2622391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จ่ายได้ไม่เกิน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15%</a:t>
            </a:r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นำหนังสือค้ำประกันหรือหนังสือค้ำประกันอิเล็กทรอนิกส์ของธนาคารภายในประเทศมาค้ำประกันเงินล่วงหน้า และให้คืนเมื่อหน่วยงานของรัฐได้หักเงินที่ได้จ่ายล่วงหน้าจากค่าจ้างที่จ่ายตามผลงานแต่ละงวดครบถ้วน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ทั้งนี้ ให้กำหนดไว้ในประกาศ/หนังสือเชิญชวน/ในสัญญาด้วย</a:t>
            </a:r>
            <a:endParaRPr lang="th-TH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2" name="คำบรรยายภาพแบบวงรี 3"/>
          <p:cNvSpPr/>
          <p:nvPr/>
        </p:nvSpPr>
        <p:spPr>
          <a:xfrm>
            <a:off x="912702" y="849822"/>
            <a:ext cx="1643074" cy="1643074"/>
          </a:xfrm>
          <a:prstGeom prst="wedgeEllipseCallout">
            <a:avLst>
              <a:gd name="adj1" fmla="val 79250"/>
              <a:gd name="adj2" fmla="val -58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130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56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5576" y="535575"/>
            <a:ext cx="5760640" cy="805193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หลักประกันการรับเงินล่วงหน้า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6948264" y="692696"/>
            <a:ext cx="1368152" cy="1296144"/>
          </a:xfrm>
          <a:prstGeom prst="wedgeEllipseCallout">
            <a:avLst>
              <a:gd name="adj1" fmla="val -76982"/>
              <a:gd name="adj2" fmla="val -2803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172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1268760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หลักประกันการรับเงินล่วงหน้า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ตามข้อ 91 วรรคสอง (การจ่ายค่าพัสดุล่วงหน้า)</a:t>
            </a:r>
          </a:p>
          <a:p>
            <a:pPr marL="26670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ตามข้อ 130 วรรคหนึ่ง (การจ่ายค่าจ้างที่ปรึกษาล่วงหน้า)</a:t>
            </a:r>
            <a:endParaRPr lang="th-TH" dirty="0"/>
          </a:p>
        </p:txBody>
      </p:sp>
      <p:pic>
        <p:nvPicPr>
          <p:cNvPr id="6" name="Picture 5" descr="ปักหมุด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648072" cy="648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2852936"/>
            <a:ext cx="5670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เมื่อหน่วยงานของรัฐได้หักเงินที่จะจ่ายแต่ละครั้ง</a:t>
            </a:r>
          </a:p>
          <a:p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ที่จะใช้คืนเงินล่วงหน้าที่คู่สัญญาได้รับไปเป็นจำนวนเท่าใดแล้ว หรือ</a:t>
            </a: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นำหลักประกันมาวางเท่ากับมูลค่าของเงินที่ต้องหัก</a:t>
            </a:r>
            <a:endParaRPr lang="th-TH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8" name="Picture 7" descr="หักคืน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25050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835696" y="3861048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 smtClean="0">
                <a:solidFill>
                  <a:schemeClr val="tx1"/>
                </a:solidFill>
              </a:rPr>
              <a:t>ล่วงหน้า</a:t>
            </a:r>
            <a:endParaRPr lang="th-TH" sz="12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3284984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th-TH" sz="1200" b="1" dirty="0" smtClean="0">
                <a:solidFill>
                  <a:schemeClr val="tx1"/>
                </a:solidFill>
              </a:rPr>
              <a:t>หักคืน</a:t>
            </a:r>
            <a:endParaRPr lang="th-TH" sz="1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536" y="5067181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2" indent="3841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คู่สัญญาสามารถขอคืนหลักประกันการรับเงินล่วงหน้าแต่บางส่วนได้ </a:t>
            </a:r>
          </a:p>
          <a:p>
            <a:pPr marL="530225" lvl="2" indent="384175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แต่ทั้งนี้ จะต้องระบุไว้เป็นเงื่อนไขในเอกสารเชิญชวนและในสัญญาด้วย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57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1765"/>
            <a:ext cx="6264696" cy="56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90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58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1" y="1196752"/>
            <a:ext cx="7929779" cy="43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59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0" y="980728"/>
            <a:ext cx="8167414" cy="48278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19672" y="4221088"/>
            <a:ext cx="48245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706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6</a:t>
            </a:fld>
            <a:endParaRPr lang="th-TH" altLang="th-TH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7" name="Picture 2" descr="2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149080"/>
            <a:ext cx="119894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about_us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514942">
            <a:off x="7276087" y="1436822"/>
            <a:ext cx="1435430" cy="160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81396" y="395953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60</a:t>
            </a:fld>
            <a:endParaRPr lang="th-TH"/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Rectangle 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1520" y="1044060"/>
            <a:ext cx="8424936" cy="4545180"/>
            <a:chOff x="251520" y="1044060"/>
            <a:chExt cx="8424936" cy="45451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0848"/>
              <a:ext cx="8180326" cy="42202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51" y="2514505"/>
              <a:ext cx="8207905" cy="3074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044060"/>
              <a:ext cx="4320480" cy="728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58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61</a:t>
            </a:fld>
            <a:endParaRPr lang="th-TH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75656" y="476672"/>
            <a:ext cx="3600400" cy="641797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หลักประกันสัญญา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9615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ให้ใช้หลักประกันอย่างหนึ่งอย่างใด ดังต่อไปนี้</a:t>
            </a:r>
            <a:endParaRPr lang="en-US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700808"/>
            <a:ext cx="1175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1. เงินสด</a:t>
            </a:r>
          </a:p>
        </p:txBody>
      </p:sp>
      <p:pic>
        <p:nvPicPr>
          <p:cNvPr id="7" name="Picture 6" descr="เงินส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1584176" cy="1056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491880" y="141277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2. 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ที่ธนาคารเซ็นสั่งจ่าย ซึ่งเป็นเช็คหรือด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ลงวันที่ที่ใช้เช็คหรือด</a:t>
            </a:r>
            <a:r>
              <a:rPr lang="th-TH" sz="2000" b="1" dirty="0" err="1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ราฟท์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 ชำระต่อเจ้าหน้าที่ หรือก่อนวันนั้นไม่เกิน</a:t>
            </a:r>
            <a:r>
              <a:rPr lang="en-US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3</a:t>
            </a:r>
            <a:r>
              <a:rPr lang="th-TH" sz="2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วันทำการ</a:t>
            </a:r>
            <a:endParaRPr lang="th-TH" sz="2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Picture 8" descr="เช็คธนาคา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92598">
            <a:off x="6152360" y="1406022"/>
            <a:ext cx="2782928" cy="1294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699792" y="2996952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 หนังสือค้ำประกันของธนาคารภายในประเทศตามตัวอย่างที่คณะกรรมการนโยบายกำหนด โดยอาจเป็นหนังสือค้ำประกันอิเล็กทรอนิกส์ตามวิธีการที่กรมบัญชีกลางกำหนดก็ได้</a:t>
            </a:r>
            <a:endParaRPr lang="th-TH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9792" y="3933056"/>
            <a:ext cx="59766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4. หนังสือค้ำประกันของบริษัทเงินทุนหรือบริษัทเงินทุนหลักทรัพย์ที่ได้รับอนุญาตให้ ประกอบกิจการเงินทุนเพื่อการพาณิชย์และประกอบธุรกิจค้ำประกันตามประกาศของธนาคารแห่งประเทศไทย ตามรายชื่อบริษัทเงินทุนที่ธนาคารแห่งประเทศไทยแจ้งเวียนให้ทราบ โดยอนุโลมให้ใช้ตามตัวอย่างหนังสือค้ำประกันของธนาคารที่คณะกรรมการนโยบายกำหนด</a:t>
            </a:r>
            <a:endParaRPr lang="th-TH" sz="19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หนังสือค้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08920"/>
            <a:ext cx="178696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67544" y="5013176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5. พันธบัตรรัฐบาลไทย </a:t>
            </a:r>
            <a:endParaRPr lang="th-TH" sz="24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43808" y="5437673"/>
            <a:ext cx="5976664" cy="969496"/>
          </a:xfrm>
          <a:prstGeom prst="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19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กรณีเป็นการยื่นข้อเสนอจากต่างประเทศ สำหรับการประกวดราคานานาชาติให้ใช้หนังสือค้ำประกันของธนาคารในต่างประเทศที่มีหลักฐานดี และหัวหน้าหน่วยงานของรัฐเชื่อถือเป็นหลักประกันสัญญาได้อีกประเภทหนึ่ง</a:t>
            </a:r>
            <a:endParaRPr lang="th-TH" sz="1900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55576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167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Picture 14" descr="พันธบัตร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5421461"/>
            <a:ext cx="1872208" cy="117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เพิ่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19" y="2924944"/>
            <a:ext cx="360259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19872" y="2852936"/>
            <a:ext cx="554461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กรณีที่หลักประกันต้องปรับปรุงในทางที่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เพิ่มขึ้น</a:t>
            </a:r>
          </a:p>
          <a:p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คู่สัญญา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ไม่นำหลักประกัน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มาเพิ่มให้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ครบจำนวน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 15 วัน </a:t>
            </a:r>
            <a:endParaRPr lang="th-TH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การส่งมอบพัสดุงวดสุดท้ายของปี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ให้หน่วยงาน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ของรัฐ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กเงินค่าพัสดุงวดสุดท้ายของปีนั้นที่หน่วยงานของรัฐจะต้องจ่ายให้เป็นหลักประกันในส่วนที่เพิ่มขึ้น </a:t>
            </a:r>
            <a:endParaRPr lang="th-TH" sz="2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การกำหนด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หลักประกันตามวรรคหนึ่ง </a:t>
            </a:r>
            <a:endParaRPr lang="th-TH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จะต้อง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ระบุไว้เป็นเงื่อนไขในเอกสารเชิญชวนให้เข้า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</a:t>
            </a:r>
          </a:p>
          <a:p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ข้อเสนอ 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หรือในสัญญา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980728"/>
            <a:ext cx="8424936" cy="1800200"/>
          </a:xfrm>
          <a:prstGeom prst="rect">
            <a:avLst/>
          </a:prstGeom>
          <a:solidFill>
            <a:srgbClr val="FFFFB7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.......................หลักประกัน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สัญญา ให้กำหนดมูลค่าเป็น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จำนวนเต็ม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อัตราร้อยละห้า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ของวงเงินงบประมาณหรือราคาพัสดุที่จัดซื้อ</a:t>
            </a:r>
            <a:r>
              <a:rPr lang="th-TH" sz="24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จัดจ้าง</a:t>
            </a:r>
            <a:r>
              <a:rPr lang="th-TH" sz="2400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ครั้งนั้น </a:t>
            </a:r>
            <a:endParaRPr lang="th-TH" sz="2400" b="1" u="sng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เว้นแต่  การจัดซื้อ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จัดจ้างที่หัวหน้าหน่วยงานของรัฐเห็นว่ามี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มสำคัญเป็นพิเศษ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กำหนดอัตราสูงกว่าร้อยละห้าแต่ไม่เกินร้อยละสิบก็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07704" y="404664"/>
            <a:ext cx="4896544" cy="5760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มูลค่าหลักประกัน ร้อยละ </a:t>
            </a:r>
            <a:r>
              <a:rPr lang="en-US" sz="3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5</a:t>
            </a:r>
            <a:endParaRPr lang="th-TH" sz="3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400" smtClean="0">
                <a:latin typeface="EucrosiaUPC" pitchFamily="18" charset="-34"/>
                <a:cs typeface="EucrosiaUPC" pitchFamily="18" charset="-34"/>
              </a:rPr>
              <a:pPr/>
              <a:t>62</a:t>
            </a:fld>
            <a:endParaRPr lang="th-TH" sz="24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2"/>
          <p:cNvSpPr/>
          <p:nvPr/>
        </p:nvSpPr>
        <p:spPr>
          <a:xfrm>
            <a:off x="323528" y="5733256"/>
            <a:ext cx="7416824" cy="764704"/>
          </a:xfrm>
          <a:prstGeom prst="rect">
            <a:avLst/>
          </a:prstGeom>
          <a:solidFill>
            <a:srgbClr val="CCFF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กรณีหน่วยงานของรัฐเป็นผู้ยื่นข้อเสนอหรือเป็นคู่สัญญา ไม่ต้องวางหลักประกัน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23528" y="188640"/>
            <a:ext cx="1080120" cy="1008112"/>
          </a:xfrm>
          <a:prstGeom prst="wedgeEllipseCallout">
            <a:avLst>
              <a:gd name="adj1" fmla="val 54927"/>
              <a:gd name="adj2" fmla="val 415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168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668344" y="5157192"/>
            <a:ext cx="1080120" cy="1008112"/>
          </a:xfrm>
          <a:prstGeom prst="wedgeEllipseCallout">
            <a:avLst>
              <a:gd name="adj1" fmla="val -70090"/>
              <a:gd name="adj2" fmla="val 3625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169 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63</a:t>
            </a:fld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2060848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Courier New" pitchFamily="49" charset="0"/>
              <a:buChar char="o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ในการจ้างที่ปรึกษาจากหน่วยงานของรัฐ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ที่แบ่งการชำระเงินออกเป็นงวด</a:t>
            </a:r>
          </a:p>
          <a:p>
            <a:pPr marL="361950" indent="-36195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ผู้ว่าจ้างหักเงินที่จะจ่ายแต่ละครั้งในอัตราไม่ต่ำกว่าร้อยละห้าแต่ไม่เกินร้อยละสิบของเงินค่าจ้าง เพื่อเป็นการประกันผลงาน </a:t>
            </a:r>
          </a:p>
          <a:p>
            <a:pPr marL="361950" indent="-36195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รือจะให้หน่วยงานของรัฐที่เป็นที่ปรึกษาใช้หนังสือค้ำประกันของธนาคารหรือหนังสือค้ำประกันอิเล็กทรอนิกส์ของธนาคารภายในประเทศที่มีอายุการค้ำประกันตามที่ผู้ว่าจ้างจะกำหนดมาวางค้ำประกันแทนเงินที่หักไว้ก็ได้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ทั้งนี้ ให้กำหนดเป็นเงื่อนไขไว้ในสัญญาด้วย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984710" y="476672"/>
            <a:ext cx="1643074" cy="1643074"/>
          </a:xfrm>
          <a:prstGeom prst="wedgeEllipseCallout">
            <a:avLst>
              <a:gd name="adj1" fmla="val 83888"/>
              <a:gd name="adj2" fmla="val 92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174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3203848" y="1124744"/>
            <a:ext cx="33041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หลักประกันผลงาน </a:t>
            </a:r>
            <a:endParaRPr lang="th-TH" sz="4400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lvl="0" algn="ctr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64</a:t>
            </a:fld>
            <a:endParaRPr lang="th-TH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ประเด็นศึกษา</a:t>
            </a:r>
            <a:endParaRPr lang="th-TH" sz="6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000100" y="1935480"/>
            <a:ext cx="7686700" cy="43891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กฎหมาย ประกาศ ระเบียบ และหลักเกณฑ์ที่เกี่ยวข้อง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จัดทำเมื่อใด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ใครมีหน้าที่จัดทำ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จัดทำอย่างไร </a:t>
            </a:r>
            <a:r>
              <a:rPr lang="en-US" sz="4800" b="1" dirty="0" smtClean="0">
                <a:latin typeface="EucrosiaUPC" pitchFamily="18" charset="-34"/>
                <a:cs typeface="EucrosiaUPC" pitchFamily="18" charset="-34"/>
              </a:rPr>
              <a:t>?</a:t>
            </a:r>
            <a:endParaRPr lang="th-TH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การประกาศราคากลาง ?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ผลของราคากลาง ?</a:t>
            </a:r>
          </a:p>
          <a:p>
            <a:pPr marL="514350" indent="-514350">
              <a:buFont typeface="+mj-lt"/>
              <a:buAutoNum type="arabicPeriod"/>
            </a:pPr>
            <a:endParaRPr lang="en-US" sz="4800" b="1" dirty="0" smtClean="0"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None/>
            </a:pP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134076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อบรม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0042" y="2996952"/>
            <a:ext cx="345243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864096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8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กฎหมาย ประกาศ ระเบียบ และหลักเกณฑ์ที่เกี่ยวข้อง</a:t>
            </a:r>
            <a:endParaRPr lang="th-TH" sz="38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416144"/>
            <a:ext cx="8640960" cy="4749160"/>
          </a:xfrm>
        </p:spPr>
        <p:txBody>
          <a:bodyPr>
            <a:noAutofit/>
          </a:bodyPr>
          <a:lstStyle/>
          <a:p>
            <a:pPr marL="361950" indent="-361950">
              <a:spcBef>
                <a:spcPts val="0"/>
              </a:spcBef>
              <a:buFont typeface="+mj-lt"/>
              <a:buAutoNum type="arabicPeriod"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4 (นิยาม “ราคากลาง”) และ มาตรา 63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	ระเบียบกระทรวงการคลังว่าด้วยการจัดซื้อจัดจ้างฯ ข้อ 104(4) </a:t>
            </a:r>
          </a:p>
          <a:p>
            <a:pPr marL="361950" indent="-361950"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3.	หนังสือกรมบัญชีกลาง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0433.2/ว 206 ลงวันที่ 1 พ.ค. 62 เรื่อง แนวทางการประกาศรายละเอียดข้อมูลราคากลาง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</a:t>
            </a:r>
          </a:p>
          <a:p>
            <a:pPr marL="542925" indent="-180975">
              <a:spcBef>
                <a:spcPts val="0"/>
              </a:spcBef>
            </a:pPr>
            <a:r>
              <a:rPr lang="th-TH" sz="28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คู่มือแนวทางการประกาศรายละเอียดข้อมูลราคากลาง และการคำนวณราคากลาง</a:t>
            </a:r>
          </a:p>
          <a:p>
            <a:pPr marL="542925" indent="-180975">
              <a:spcBef>
                <a:spcPts val="0"/>
              </a:spcBef>
              <a:buNone/>
            </a:pPr>
            <a:r>
              <a:rPr lang="th-TH" sz="28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เกี่ยวกับการจัดซื้อจัดจ้างของหน่วยงานของรัฐ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4.  หนังสือสำนักเลขาธิการคณะรัฐมนตรี ด่วนที่สุด ที่ </a:t>
            </a:r>
            <a:r>
              <a:rPr lang="th-TH" sz="28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128 ลงวันที่    8 ส.ค. 56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spcBef>
                <a:spcPts val="0"/>
              </a:spcBef>
              <a:buNone/>
            </a:pPr>
            <a:endParaRPr lang="th-TH" sz="2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3600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764704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284" y="2204865"/>
            <a:ext cx="2857580" cy="2088232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01208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323528" y="1052736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วงรี 19"/>
          <p:cNvSpPr/>
          <p:nvPr/>
        </p:nvSpPr>
        <p:spPr>
          <a:xfrm>
            <a:off x="6948264" y="3429000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ประกาศราคากลา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178" y="4126197"/>
            <a:ext cx="3486894" cy="261517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การประกาศราคากลาง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9750" y="1500188"/>
            <a:ext cx="8208963" cy="4449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ให้ประกาศรายละเอียดข้อมูลราคากลาง และ</a:t>
            </a:r>
            <a:b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การคำนวณราคากลาง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ในระบบเครือข่ายสารสนเทศของกรมบัญชีกลาง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ตามวิธีการที่กรมบัญชีกลางกำหนด</a:t>
            </a:r>
            <a:endParaRPr kumimoji="0" lang="en-US" alt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9" name="Picture 18" descr="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466">
            <a:off x="5876975" y="4239671"/>
            <a:ext cx="2361031" cy="11291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5292080" y="764704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มาตรา 63</a:t>
            </a:r>
            <a:endParaRPr lang="th-TH" sz="4400" i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69</a:t>
            </a:fld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043026"/>
            <a:ext cx="7416824" cy="47862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356992"/>
            <a:ext cx="5904656" cy="576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จัดทำร่างขอบเขตของงานจ้างที่ปรึกษา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รวมทั้งเกณฑ์การพิจารณาคัดเลือกข้อเสนอ 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356992"/>
            <a:ext cx="1368152" cy="576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70</a:t>
            </a:fld>
            <a:endParaRPr lang="th-TH"/>
          </a:p>
        </p:txBody>
      </p:sp>
      <p:grpSp>
        <p:nvGrpSpPr>
          <p:cNvPr id="2" name="Group 1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20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98094"/>
            <a:ext cx="7200800" cy="531312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ราคากลาง การจ้างที่ปรึกษา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" name="สี่เหลี่ยมผืนผ้า 13"/>
          <p:cNvSpPr/>
          <p:nvPr/>
        </p:nvSpPr>
        <p:spPr>
          <a:xfrm>
            <a:off x="323528" y="1196752"/>
            <a:ext cx="2376264" cy="7920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จัดทำเมื่อใด ?</a:t>
            </a:r>
          </a:p>
        </p:txBody>
      </p:sp>
      <p:sp>
        <p:nvSpPr>
          <p:cNvPr id="42" name="สี่เหลี่ยมผืนผ้า 13"/>
          <p:cNvSpPr/>
          <p:nvPr/>
        </p:nvSpPr>
        <p:spPr>
          <a:xfrm>
            <a:off x="2843808" y="1196752"/>
            <a:ext cx="6016752" cy="792088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เมื่อผู้มีอำนาจได้เห็นชอบหรืออนุมัติขอบเขตของงานจ้างที่ปรึกษา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จัดทำทุกวงเงิน</a:t>
            </a:r>
          </a:p>
        </p:txBody>
      </p:sp>
      <p:sp>
        <p:nvSpPr>
          <p:cNvPr id="28" name="สี่เหลี่ยมผืนผ้า 13"/>
          <p:cNvSpPr/>
          <p:nvPr/>
        </p:nvSpPr>
        <p:spPr>
          <a:xfrm>
            <a:off x="323528" y="2204864"/>
            <a:ext cx="2376264" cy="122413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ผู้จัดทำราคากลาง ?</a:t>
            </a:r>
          </a:p>
        </p:txBody>
      </p:sp>
      <p:sp>
        <p:nvSpPr>
          <p:cNvPr id="29" name="สี่เหลี่ยมผืนผ้า 13"/>
          <p:cNvSpPr/>
          <p:nvPr/>
        </p:nvSpPr>
        <p:spPr>
          <a:xfrm>
            <a:off x="2843808" y="2204864"/>
            <a:ext cx="6048672" cy="1224136"/>
          </a:xfrm>
          <a:prstGeom prst="rect">
            <a:avLst/>
          </a:prstGeom>
          <a:ln w="12700">
            <a:solidFill>
              <a:srgbClr val="FF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ผู้จัดทำขอบเขตของงานจ้างที่ปรึกษาตามระเบียบฯ ข้อ 103 หรือ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แต่งตั้งคณะกรรมการ หรือ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มอบหมายเจ้าหน้าที่ หรือบุคคลใดบุคคลหนึ่งก็ได้</a:t>
            </a:r>
          </a:p>
        </p:txBody>
      </p:sp>
      <p:sp>
        <p:nvSpPr>
          <p:cNvPr id="30" name="สี่เหลี่ยมผืนผ้า 13"/>
          <p:cNvSpPr/>
          <p:nvPr/>
        </p:nvSpPr>
        <p:spPr>
          <a:xfrm>
            <a:off x="323528" y="3645024"/>
            <a:ext cx="2376264" cy="122413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จัดทำอย่างไร ?</a:t>
            </a:r>
          </a:p>
        </p:txBody>
      </p:sp>
      <p:sp>
        <p:nvSpPr>
          <p:cNvPr id="31" name="สี่เหลี่ยมผืนผ้า 13"/>
          <p:cNvSpPr/>
          <p:nvPr/>
        </p:nvSpPr>
        <p:spPr>
          <a:xfrm>
            <a:off x="2843808" y="3645024"/>
            <a:ext cx="6048672" cy="1224136"/>
          </a:xfrm>
          <a:prstGeom prst="rect">
            <a:avLst/>
          </a:prstGeom>
          <a:ln w="12700"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4 (นิยาม “ราคากลาง”)</a:t>
            </a:r>
            <a:endPara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หนังสือสำนักเลขาธิการคณะรัฐมนตรี ด่วนที่สุด ที่ </a:t>
            </a:r>
            <a:r>
              <a:rPr lang="th-TH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</a:t>
            </a:r>
          </a:p>
          <a:p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ว 128 ลงวันที่ 8 ส.ค. 56</a:t>
            </a:r>
            <a:endPara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" name="สี่เหลี่ยมผืนผ้า 13"/>
          <p:cNvSpPr/>
          <p:nvPr/>
        </p:nvSpPr>
        <p:spPr>
          <a:xfrm>
            <a:off x="323528" y="5085184"/>
            <a:ext cx="2376264" cy="11521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ประกาศอย่างไร ?</a:t>
            </a:r>
          </a:p>
        </p:txBody>
      </p:sp>
      <p:sp>
        <p:nvSpPr>
          <p:cNvPr id="33" name="สี่เหลี่ยมผืนผ้า 13"/>
          <p:cNvSpPr/>
          <p:nvPr/>
        </p:nvSpPr>
        <p:spPr>
          <a:xfrm>
            <a:off x="2843808" y="5085184"/>
            <a:ext cx="6048672" cy="115212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พ.ร.บ. การจัดซื้อจัดจ้างฯ มาตรา 63</a:t>
            </a:r>
            <a:endPara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หนังสือกรมบัญชีกลาง ด่วนที่สุด ที่ </a:t>
            </a:r>
            <a:r>
              <a:rPr lang="th-TH" sz="2400" b="1" dirty="0" err="1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0433.2/ว 206 ลงวันที่  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1 พ.ค. 62</a:t>
            </a:r>
            <a:endPara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684932" cy="684932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72</a:t>
            </a:fld>
            <a:endParaRPr lang="th-TH"/>
          </a:p>
        </p:txBody>
      </p:sp>
      <p:grpSp>
        <p:nvGrpSpPr>
          <p:cNvPr id="5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1331640" y="1556792"/>
            <a:ext cx="6840760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ค่าจ้างที่ปรึกษา </a:t>
            </a:r>
            <a:r>
              <a:rPr lang="en-US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= </a:t>
            </a: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ค่าตอบแทนบุคลากร  +  ค่าใช้จ่ายตรง</a:t>
            </a:r>
          </a:p>
          <a:p>
            <a:pPr>
              <a:lnSpc>
                <a:spcPts val="3000"/>
              </a:lnSpc>
            </a:pP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                   (</a:t>
            </a:r>
            <a:r>
              <a:rPr lang="en-US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Remuneration</a:t>
            </a: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        (</a:t>
            </a:r>
            <a:r>
              <a:rPr lang="en-US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Direct</a:t>
            </a: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en-US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Cost</a:t>
            </a:r>
            <a:r>
              <a:rPr lang="th-TH" alt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  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55576" y="479574"/>
            <a:ext cx="806489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การจัดทำราคากลางที่ปรึกษา ตามหนังสือสำนักเลขาธิการคณะรัฐมนตรี ด่วนที่สุด ที่ </a:t>
            </a:r>
            <a:r>
              <a:rPr lang="th-TH" sz="32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0506/ว 128 ลงวันที่ 8 ส.ค. 56</a:t>
            </a:r>
            <a:endParaRPr lang="th-TH" sz="3200" dirty="0"/>
          </a:p>
        </p:txBody>
      </p:sp>
      <p:pic>
        <p:nvPicPr>
          <p:cNvPr id="16" name="รูปภาพ 15" descr="บุคลาก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592878"/>
            <a:ext cx="6048672" cy="2132266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 descr="ค่าใช้จ่ายตร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846662"/>
            <a:ext cx="6591300" cy="1390650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ลูกศรขวาท้ายขีด 19"/>
          <p:cNvSpPr/>
          <p:nvPr/>
        </p:nvSpPr>
        <p:spPr>
          <a:xfrm rot="5400000">
            <a:off x="5976156" y="3392996"/>
            <a:ext cx="2664296" cy="576064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ขวาท้ายขีด 20"/>
          <p:cNvSpPr/>
          <p:nvPr/>
        </p:nvSpPr>
        <p:spPr>
          <a:xfrm rot="5400000">
            <a:off x="4499992" y="2348880"/>
            <a:ext cx="504056" cy="504056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วิศว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7888389" cy="936104"/>
          </a:xfrm>
          <a:prstGeom prst="rect">
            <a:avLst/>
          </a:prstGeom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73</a:t>
            </a:fld>
            <a:endParaRPr lang="th-TH"/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สี่เหลี่ยมผืนผ้า 12"/>
          <p:cNvSpPr/>
          <p:nvPr/>
        </p:nvSpPr>
        <p:spPr>
          <a:xfrm>
            <a:off x="250219" y="755993"/>
            <a:ext cx="8893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1. แนวทางการใช้อัตราเงินเดือนพื้นฐาน (</a:t>
            </a:r>
            <a:r>
              <a:rPr lang="en-US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Basic Salary</a:t>
            </a:r>
            <a:r>
              <a:rPr lang="th-TH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</a:t>
            </a:r>
            <a:r>
              <a:rPr lang="en-US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 5 </a:t>
            </a:r>
            <a:r>
              <a:rPr lang="th-TH" alt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กลุ่มวิชาชีพ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15" name="รูปภาพ 14" descr="วิศว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049210"/>
            <a:ext cx="7817596" cy="3044086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755576" y="2340169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ปริญญาตรี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74</a:t>
            </a:fld>
            <a:endParaRPr lang="th-TH"/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ิศว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7632848" cy="936104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1187624" y="2045241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ปริญญาโท</a:t>
            </a:r>
            <a:endParaRPr lang="th-TH" dirty="0"/>
          </a:p>
        </p:txBody>
      </p:sp>
      <p:pic>
        <p:nvPicPr>
          <p:cNvPr id="15" name="รูปภาพ 14" descr="วิศวะ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797651"/>
            <a:ext cx="7884372" cy="329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75</a:t>
            </a:fld>
            <a:endParaRPr lang="th-TH"/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รูปภาพ 12" descr="วิศว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63066"/>
            <a:ext cx="7776865" cy="953766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1187624" y="2064291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ปริญญาเอก</a:t>
            </a:r>
            <a:endParaRPr lang="th-TH" dirty="0"/>
          </a:p>
        </p:txBody>
      </p:sp>
      <p:pic>
        <p:nvPicPr>
          <p:cNvPr id="15" name="รูปภาพ 14" descr="วิศวะ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15422"/>
            <a:ext cx="8125794" cy="337787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สถาปั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29047"/>
            <a:ext cx="8362950" cy="484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ic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762" y="858298"/>
            <a:ext cx="7550654" cy="795908"/>
          </a:xfrm>
          <a:prstGeom prst="rect">
            <a:avLst/>
          </a:prstGeom>
        </p:spPr>
      </p:pic>
      <p:pic>
        <p:nvPicPr>
          <p:cNvPr id="15" name="รูปภาพ 14" descr="ic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176" y="2730506"/>
            <a:ext cx="7922264" cy="3218774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755576" y="2010426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ปริญญาตรี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ic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762" y="836712"/>
            <a:ext cx="7550654" cy="795908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755576" y="1988840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ปริญญาโท</a:t>
            </a:r>
            <a:endParaRPr lang="th-TH" dirty="0"/>
          </a:p>
        </p:txBody>
      </p:sp>
      <p:pic>
        <p:nvPicPr>
          <p:cNvPr id="16" name="รูปภาพ 15" descr="ic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413" y="2780928"/>
            <a:ext cx="8008975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ic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762" y="858391"/>
            <a:ext cx="7550654" cy="795908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755576" y="2010519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ปริญญาเอก</a:t>
            </a:r>
            <a:endParaRPr lang="th-TH" dirty="0"/>
          </a:p>
        </p:txBody>
      </p:sp>
      <p:pic>
        <p:nvPicPr>
          <p:cNvPr id="16" name="รูปภาพ 15" descr="ict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30599"/>
            <a:ext cx="8070848" cy="3290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C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การเงิ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810" y="836712"/>
            <a:ext cx="7650606" cy="885743"/>
          </a:xfrm>
          <a:prstGeom prst="rect">
            <a:avLst/>
          </a:prstGeom>
        </p:spPr>
      </p:pic>
      <p:pic>
        <p:nvPicPr>
          <p:cNvPr id="15" name="รูปภาพ 14" descr="การเงิน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36912"/>
            <a:ext cx="8202845" cy="3386603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755576" y="1844824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ปริญญาตรี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การเงิ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810" y="889702"/>
            <a:ext cx="7650606" cy="885743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755576" y="1916832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ปริญญาโท</a:t>
            </a:r>
            <a:endParaRPr lang="th-TH" dirty="0"/>
          </a:p>
        </p:txBody>
      </p:sp>
      <p:pic>
        <p:nvPicPr>
          <p:cNvPr id="16" name="รูปภาพ 15" descr="การเงิน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11549"/>
            <a:ext cx="8224597" cy="3381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การเงิ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7334"/>
            <a:ext cx="8085599" cy="936104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755576" y="1919461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ปริญญาเอก</a:t>
            </a:r>
            <a:endParaRPr lang="th-TH" dirty="0"/>
          </a:p>
        </p:txBody>
      </p:sp>
      <p:pic>
        <p:nvPicPr>
          <p:cNvPr id="16" name="รูปภาพ 15" descr="การเงิน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69191"/>
            <a:ext cx="8315683" cy="342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วิจัย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08" y="908720"/>
            <a:ext cx="8088340" cy="1008112"/>
          </a:xfrm>
          <a:prstGeom prst="rect">
            <a:avLst/>
          </a:prstGeom>
        </p:spPr>
      </p:pic>
      <p:pic>
        <p:nvPicPr>
          <p:cNvPr id="15" name="รูปภาพ 14" descr="วิจัย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864997"/>
            <a:ext cx="7527376" cy="3084283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827584" y="2124145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ปริญญาตรี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วิจัย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08" y="908720"/>
            <a:ext cx="8088340" cy="1008112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755576" y="1988840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ปริญญาโท</a:t>
            </a:r>
            <a:endParaRPr lang="th-TH" dirty="0"/>
          </a:p>
        </p:txBody>
      </p:sp>
      <p:pic>
        <p:nvPicPr>
          <p:cNvPr id="16" name="รูปภาพ 15" descr="วิจัย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50" y="2874615"/>
            <a:ext cx="7673466" cy="3146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วิจัย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08" y="764704"/>
            <a:ext cx="8016332" cy="1008112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683568" y="1548081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ปริญญาเอก</a:t>
            </a:r>
            <a:endParaRPr lang="th-TH" dirty="0"/>
          </a:p>
        </p:txBody>
      </p:sp>
      <p:pic>
        <p:nvPicPr>
          <p:cNvPr id="16" name="รูปภาพ 15" descr="วิจัย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092052"/>
            <a:ext cx="7808193" cy="3209156"/>
          </a:xfrm>
          <a:prstGeom prst="rect">
            <a:avLst/>
          </a:prstGeom>
        </p:spPr>
      </p:pic>
      <p:pic>
        <p:nvPicPr>
          <p:cNvPr id="17" name="รูปภาพ 16" descr="หมายเหต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56" y="5480581"/>
            <a:ext cx="8465408" cy="756731"/>
          </a:xfrm>
          <a:prstGeom prst="rect">
            <a:avLst/>
          </a:prstGeom>
        </p:spPr>
      </p:pic>
      <p:pic>
        <p:nvPicPr>
          <p:cNvPr id="18" name="รูปภาพ 17" descr="ปักหมุด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756" y="5336356"/>
            <a:ext cx="540916" cy="540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ทฟพา ี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005" y="1196752"/>
            <a:ext cx="8421467" cy="413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 descr="ขั้นตอน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97209"/>
            <a:ext cx="7056784" cy="5684119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ขั้นตอ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60142"/>
            <a:ext cx="8064896" cy="1131180"/>
          </a:xfrm>
          <a:prstGeom prst="rect">
            <a:avLst/>
          </a:prstGeom>
        </p:spPr>
      </p:pic>
      <p:pic>
        <p:nvPicPr>
          <p:cNvPr id="16" name="รูปภาพ 15" descr="ขั้นตอน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0691" y="2420888"/>
            <a:ext cx="5805645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รูปภาพ 13" descr="ขั้นตอน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163" y="1052736"/>
            <a:ext cx="7775153" cy="5112568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683568" y="889556"/>
            <a:ext cx="79208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alt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แนวทางการคิดค่าจ้างที่ปรึกษาทั้งโครงการ หรือราคากลางค่าจ้างที่ปรึกษา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9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ม.77)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solidFill>
                    <a:srgbClr val="0000FF"/>
                  </a:solidFill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solidFill>
                    <a:srgbClr val="0000FF"/>
                  </a:solidFill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68728" y="1038898"/>
              <a:ext cx="1307728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390710"/>
              <a:ext cx="1303719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539552" y="889556"/>
            <a:ext cx="8208912" cy="5131732"/>
            <a:chOff x="539552" y="457508"/>
            <a:chExt cx="8208912" cy="5131732"/>
          </a:xfrm>
        </p:grpSpPr>
        <p:pic>
          <p:nvPicPr>
            <p:cNvPr id="14" name="รูปภาพ 13" descr="ขั้นตอน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1385489"/>
              <a:ext cx="7632848" cy="2691583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539552" y="457508"/>
              <a:ext cx="820891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th-TH" altLang="th-TH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2. แนวทางการคิดค่าจ้างที่ปรึกษาทั้งโครงการ หรือราคากลางค่าจ้างที่ปรึกษา (ต่อ)</a:t>
              </a:r>
              <a:endParaRPr lang="th-TH" dirty="0"/>
            </a:p>
          </p:txBody>
        </p:sp>
        <p:pic>
          <p:nvPicPr>
            <p:cNvPr id="17" name="รูปภาพ 16" descr="ขั้นตอน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60" y="4221088"/>
              <a:ext cx="7954372" cy="1368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6" name="กลุ่ม 15"/>
          <p:cNvGrpSpPr/>
          <p:nvPr/>
        </p:nvGrpSpPr>
        <p:grpSpPr>
          <a:xfrm>
            <a:off x="609724" y="683985"/>
            <a:ext cx="8138740" cy="5440791"/>
            <a:chOff x="609724" y="683985"/>
            <a:chExt cx="8138740" cy="5440791"/>
          </a:xfrm>
        </p:grpSpPr>
        <p:pic>
          <p:nvPicPr>
            <p:cNvPr id="14" name="รูปภาพ 13" descr="ตปท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724" y="908720"/>
              <a:ext cx="8138740" cy="2520280"/>
            </a:xfrm>
            <a:prstGeom prst="rect">
              <a:avLst/>
            </a:prstGeom>
          </p:spPr>
        </p:pic>
        <p:pic>
          <p:nvPicPr>
            <p:cNvPr id="15" name="รูปภาพ 14" descr="ตปท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84" y="3717032"/>
              <a:ext cx="7632848" cy="2407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ลูกศรขวาท้ายขีด 18"/>
            <p:cNvSpPr/>
            <p:nvPr/>
          </p:nvSpPr>
          <p:spPr>
            <a:xfrm rot="5400000">
              <a:off x="5976156" y="3176972"/>
              <a:ext cx="648072" cy="432048"/>
            </a:xfrm>
            <a:prstGeom prst="stripedRightArrow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611560" y="683985"/>
              <a:ext cx="79208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alt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3. แนวทางการกำหนดอัตราค่าจ้างที่ปรึกษาต่างประเทศ</a:t>
              </a:r>
              <a:endParaRPr lang="th-TH" sz="3200" dirty="0"/>
            </a:p>
          </p:txBody>
        </p:sp>
        <p:sp>
          <p:nvSpPr>
            <p:cNvPr id="21" name="สี่เหลี่ยมผืนผ้า 20"/>
            <p:cNvSpPr/>
            <p:nvPr/>
          </p:nvSpPr>
          <p:spPr>
            <a:xfrm>
              <a:off x="1907704" y="2708920"/>
              <a:ext cx="5472608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286668" y="900009"/>
            <a:ext cx="8579335" cy="5121279"/>
            <a:chOff x="286668" y="900009"/>
            <a:chExt cx="8579335" cy="5121279"/>
          </a:xfrm>
        </p:grpSpPr>
        <p:pic>
          <p:nvPicPr>
            <p:cNvPr id="14" name="รูปภาพ 13" descr="ตปท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76" y="1863468"/>
              <a:ext cx="7848872" cy="2861676"/>
            </a:xfrm>
            <a:prstGeom prst="rect">
              <a:avLst/>
            </a:prstGeom>
          </p:spPr>
        </p:pic>
        <p:pic>
          <p:nvPicPr>
            <p:cNvPr id="15" name="รูปภาพ 14" descr="ตปท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8" y="5123860"/>
              <a:ext cx="8182435" cy="897428"/>
            </a:xfrm>
            <a:prstGeom prst="rect">
              <a:avLst/>
            </a:prstGeom>
          </p:spPr>
        </p:pic>
        <p:sp>
          <p:nvSpPr>
            <p:cNvPr id="16" name="สี่เหลี่ยมผืนผ้า 15"/>
            <p:cNvSpPr/>
            <p:nvPr/>
          </p:nvSpPr>
          <p:spPr>
            <a:xfrm>
              <a:off x="683568" y="900009"/>
              <a:ext cx="79208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th-TH" alt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3. แนวทางการกำหนดอัตราค่าจ้างที่ปรึกษาต่างประเทศ (ต่อ)</a:t>
              </a:r>
              <a:endParaRPr lang="th-TH" sz="3200" dirty="0"/>
            </a:p>
          </p:txBody>
        </p:sp>
        <p:pic>
          <p:nvPicPr>
            <p:cNvPr id="17" name="รูปภาพ 16" descr="ปักหมุด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668" y="5067646"/>
              <a:ext cx="540916" cy="54091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772" y="223788"/>
            <a:ext cx="540916" cy="540916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899592" y="188640"/>
            <a:ext cx="763284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การพิจารณาค่าตอบแทนตามข้อเสนอของที่ปรึกษา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17" name="รูปภาพ 16" descr="คิดค่าตอบแทน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3287" y="988689"/>
            <a:ext cx="7143129" cy="5392639"/>
          </a:xfrm>
          <a:prstGeom prst="rect">
            <a:avLst/>
          </a:prstGeom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24" name="ตัวเชื่อมต่อตรง 23"/>
          <p:cNvCxnSpPr/>
          <p:nvPr/>
        </p:nvCxnSpPr>
        <p:spPr>
          <a:xfrm>
            <a:off x="1259632" y="1268760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1619672" y="3861048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คิดค่าตอบแทน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7441" y="3429000"/>
            <a:ext cx="7038975" cy="2876550"/>
          </a:xfrm>
          <a:prstGeom prst="rect">
            <a:avLst/>
          </a:prstGeom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899592" y="188640"/>
            <a:ext cx="763284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การพิจารณาค่าตอบแทนตามข้อเสนอของที่ปรึกษา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15" name="รูปภาพ 14" descr="คิดค่าตแทน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836712"/>
            <a:ext cx="7000875" cy="2495550"/>
          </a:xfrm>
          <a:prstGeom prst="rect">
            <a:avLst/>
          </a:prstGeom>
        </p:spPr>
      </p:pic>
      <p:cxnSp>
        <p:nvCxnSpPr>
          <p:cNvPr id="22" name="ตัวเชื่อมต่อตรง 21"/>
          <p:cNvCxnSpPr/>
          <p:nvPr/>
        </p:nvCxnSpPr>
        <p:spPr>
          <a:xfrm>
            <a:off x="1403648" y="1124744"/>
            <a:ext cx="4680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รูปภาพ 23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2772" y="223788"/>
            <a:ext cx="540916" cy="5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683568" y="972017"/>
            <a:ext cx="7863357" cy="4761239"/>
            <a:chOff x="683568" y="972017"/>
            <a:chExt cx="7863357" cy="4761239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683568" y="972017"/>
              <a:ext cx="7848872" cy="64633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14350" indent="-514350" algn="ctr"/>
              <a:r>
                <a:rPr lang="th-TH" sz="36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  การพิจารณาค่าตอบแทนตามข้อเสนอของที่ปรึกษา</a:t>
              </a:r>
              <a:endParaRPr lang="th-TH" sz="3600" dirty="0">
                <a:solidFill>
                  <a:srgbClr val="0000FF"/>
                </a:solidFill>
              </a:endParaRPr>
            </a:p>
          </p:txBody>
        </p:sp>
        <p:pic>
          <p:nvPicPr>
            <p:cNvPr id="13" name="รูปภาพ 12" descr="ปักหมุด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592" y="1015876"/>
              <a:ext cx="540916" cy="540916"/>
            </a:xfrm>
            <a:prstGeom prst="rect">
              <a:avLst/>
            </a:prstGeom>
          </p:spPr>
        </p:pic>
        <p:pic>
          <p:nvPicPr>
            <p:cNvPr id="15" name="รูปภาพ 14" descr="คิดค่าตอบแทน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8" y="2160870"/>
              <a:ext cx="7863357" cy="3572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96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89637" y="683985"/>
            <a:ext cx="6635163" cy="5700997"/>
            <a:chOff x="1289637" y="683985"/>
            <a:chExt cx="6635163" cy="5700997"/>
          </a:xfrm>
        </p:grpSpPr>
        <p:sp>
          <p:nvSpPr>
            <p:cNvPr id="14" name="สี่เหลี่ยมผืนผ้า 13"/>
            <p:cNvSpPr/>
            <p:nvPr/>
          </p:nvSpPr>
          <p:spPr>
            <a:xfrm>
              <a:off x="1547664" y="683985"/>
              <a:ext cx="6377136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14350" indent="-514350" algn="ctr"/>
              <a:r>
                <a:rPr lang="th-TH" sz="3200" b="1" dirty="0" smtClean="0">
                  <a:solidFill>
                    <a:srgbClr val="0000FF"/>
                  </a:solidFill>
                  <a:latin typeface="EucrosiaUPC" pitchFamily="18" charset="-34"/>
                  <a:cs typeface="EucrosiaUPC" pitchFamily="18" charset="-34"/>
                </a:rPr>
                <a:t>การพิจารณาค่าตอบแทนตามข้อเสนอของที่ปรึกษา</a:t>
              </a:r>
              <a:endParaRPr lang="th-TH" sz="3200" dirty="0">
                <a:solidFill>
                  <a:srgbClr val="0000FF"/>
                </a:solidFill>
              </a:endParaRPr>
            </a:p>
          </p:txBody>
        </p:sp>
        <p:pic>
          <p:nvPicPr>
            <p:cNvPr id="13" name="รูปภาพ 12" descr="ปักหมุด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9637" y="699028"/>
              <a:ext cx="540916" cy="54091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3688" y="1283171"/>
              <a:ext cx="5616624" cy="5101811"/>
              <a:chOff x="1763688" y="904537"/>
              <a:chExt cx="6048672" cy="5480445"/>
            </a:xfrm>
          </p:grpSpPr>
          <p:pic>
            <p:nvPicPr>
              <p:cNvPr id="17" name="รูปภาพ 16" descr="คิดค่าตอบแทน3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63688" y="1916832"/>
                <a:ext cx="5976664" cy="4468150"/>
              </a:xfrm>
              <a:prstGeom prst="rect">
                <a:avLst/>
              </a:prstGeom>
            </p:spPr>
          </p:pic>
          <p:pic>
            <p:nvPicPr>
              <p:cNvPr id="15" name="รูปภาพ 14" descr="คิดค่าตอบแทน2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763688" y="904537"/>
                <a:ext cx="6048672" cy="1012295"/>
              </a:xfrm>
              <a:prstGeom prst="rect">
                <a:avLst/>
              </a:prstGeom>
            </p:spPr>
          </p:pic>
          <p:cxnSp>
            <p:nvCxnSpPr>
              <p:cNvPr id="25" name="ตัวเชื่อมต่อตรง 24"/>
              <p:cNvCxnSpPr/>
              <p:nvPr/>
            </p:nvCxnSpPr>
            <p:spPr>
              <a:xfrm>
                <a:off x="1835696" y="1196752"/>
                <a:ext cx="352839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1475656" y="2492896"/>
            <a:ext cx="648072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5400" b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การประกาศราคา</a:t>
            </a:r>
            <a:r>
              <a:rPr lang="th-TH" sz="5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กลาง</a:t>
            </a:r>
            <a:endParaRPr lang="th-TH" sz="5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5" name="รูปภาพ 14" descr="206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2852737"/>
            <a:ext cx="2819400" cy="1152525"/>
          </a:xfrm>
          <a:prstGeom prst="rect">
            <a:avLst/>
          </a:prstGeom>
        </p:spPr>
      </p:pic>
      <p:grpSp>
        <p:nvGrpSpPr>
          <p:cNvPr id="14" name="กลุ่ม 13"/>
          <p:cNvGrpSpPr/>
          <p:nvPr/>
        </p:nvGrpSpPr>
        <p:grpSpPr>
          <a:xfrm>
            <a:off x="1187624" y="116632"/>
            <a:ext cx="7648153" cy="6048672"/>
            <a:chOff x="1259632" y="116632"/>
            <a:chExt cx="7648153" cy="6048672"/>
          </a:xfrm>
        </p:grpSpPr>
        <p:pic>
          <p:nvPicPr>
            <p:cNvPr id="18" name="รูปภาพ 17" descr="206-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632" y="1268760"/>
              <a:ext cx="7096125" cy="3238500"/>
            </a:xfrm>
            <a:prstGeom prst="rect">
              <a:avLst/>
            </a:prstGeom>
          </p:spPr>
        </p:pic>
        <p:pic>
          <p:nvPicPr>
            <p:cNvPr id="19" name="รูปภาพ 18" descr="206-1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1960" y="4917529"/>
              <a:ext cx="4695825" cy="1247775"/>
            </a:xfrm>
            <a:prstGeom prst="rect">
              <a:avLst/>
            </a:prstGeom>
          </p:spPr>
        </p:pic>
        <p:pic>
          <p:nvPicPr>
            <p:cNvPr id="20" name="รูปภาพ 19" descr="206-1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3848" y="116632"/>
              <a:ext cx="2819400" cy="11525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 descr="206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992888" cy="5946779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33400</TotalTime>
  <Words>26547</Words>
  <Application>Microsoft Office PowerPoint</Application>
  <PresentationFormat>On-screen Show (4:3)</PresentationFormat>
  <Paragraphs>3216</Paragraphs>
  <Slides>300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300</vt:i4>
      </vt:variant>
    </vt:vector>
  </HeadingPairs>
  <TitlesOfParts>
    <vt:vector size="319" baseType="lpstr">
      <vt:lpstr>Angsana New</vt:lpstr>
      <vt:lpstr>Arial</vt:lpstr>
      <vt:lpstr>Browallia New</vt:lpstr>
      <vt:lpstr>Calibri</vt:lpstr>
      <vt:lpstr>Calibri Light</vt:lpstr>
      <vt:lpstr>Constantia</vt:lpstr>
      <vt:lpstr>Cordia New</vt:lpstr>
      <vt:lpstr>Courier New</vt:lpstr>
      <vt:lpstr>EucrosiaUPC</vt:lpstr>
      <vt:lpstr>Gulim</vt:lpstr>
      <vt:lpstr>Symbol</vt:lpstr>
      <vt:lpstr>TH SarabunPSK</vt:lpstr>
      <vt:lpstr>Times New Roman</vt:lpstr>
      <vt:lpstr>Wingdings</vt:lpstr>
      <vt:lpstr>Wingdings 2</vt:lpstr>
      <vt:lpstr>ชุดรูปแบบของ Office</vt:lpstr>
      <vt:lpstr>ไหลเวียน</vt:lpstr>
      <vt:lpstr>1_ไหลเวียน</vt:lpstr>
      <vt:lpstr>Office Theme</vt:lpstr>
      <vt:lpstr>PowerPoint Presentation</vt:lpstr>
      <vt:lpstr>พ.ร.บ. มาตรา 69-78 ระเบียบฯ ข้อ 101-130</vt:lpstr>
      <vt:lpstr>นิยาม</vt:lpstr>
      <vt:lpstr>  “การจัดซื้อจัดจ้าง” การดำเนินการเพื่อให้ได้มาซึ่งพัสดุ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การจัดทำแผน การจัดซื้อจัดจ้างประจำปี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การจัดทำ รายงานขอจ้างที่ปรึกษา</vt:lpstr>
      <vt:lpstr>PowerPoint Presentation</vt:lpstr>
      <vt:lpstr>การจัดทำขอบเขตของงาน จ้างที่ปรึกษา</vt:lpstr>
      <vt:lpstr>PowerPoint Presentation</vt:lpstr>
      <vt:lpstr>PowerPoint Presentation</vt:lpstr>
      <vt:lpstr>คุณสมบัติที่ปรึกษาที่จะจ้าง</vt:lpstr>
      <vt:lpstr>การขึ้นทะเบียนที่ปรึกษา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เงื่อนไขในการจ้างที่ปรึกษา</vt:lpstr>
      <vt:lpstr>หลักเกณฑ์การพิจารณา คัดเลือกข้อเสนอ</vt:lpstr>
      <vt:lpstr>    เกณฑ์การพิจารณาข้อเสนอ งานจ้างที่ปรึกษา</vt:lpstr>
      <vt:lpstr> การพิจารณาคัดเลือกข้อเสนอ งานจ้างที่ปรึกษา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การจัดทำราคากลาง งานจ้างที่ปรึกษา</vt:lpstr>
      <vt:lpstr> ประเด็นศึกษา</vt:lpstr>
      <vt:lpstr> กฎหมาย ประกาศ ระเบียบ และหลักเกณฑ์ที่เกี่ยวข้อง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 การประกาศราคากลาง</vt:lpstr>
      <vt:lpstr>PowerPoint Presentation</vt:lpstr>
      <vt:lpstr>PowerPoint Presentation</vt:lpstr>
      <vt:lpstr> ราคากลาง การจ้างที่ปรึกษา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วงเงินที่จะซื้อหรือจ้าง</vt:lpstr>
      <vt:lpstr>PowerPoint Presentation</vt:lpstr>
      <vt:lpstr>วิธีที่จะจ้าง &amp; เหตุผล</vt:lpstr>
      <vt:lpstr>งานจ้างที่ปรึกษา</vt:lpstr>
      <vt:lpstr>วิธีจ้างที่ปรึกษา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หลักเกณฑ์การพิจารณา คัดเลือกข้อเสนอ</vt:lpstr>
      <vt:lpstr>    เกณฑ์การพิจารณาข้อเสนอ งานจ้างที่ปรึกษา</vt:lpstr>
      <vt:lpstr> การพิจารณาคัดเลือกข้อเสนอ งานจ้างที่ปรึกษา</vt:lpstr>
      <vt:lpstr>การตั้งคณะกรรมการ</vt:lpstr>
      <vt:lpstr>การแต่งตั้งคณะกรรมการ ดำเนินการจ้างที่ปรึกษา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ความสัมพันธ์ในเชิงทุน</vt:lpstr>
      <vt:lpstr> ความสัมพันธ์ในเชิงบริหาร </vt:lpstr>
      <vt:lpstr> ความสัมพันธ์ในลักษณะไขว้กัน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งานจ้างออกแบบ หรือ ควบคุมงานก่อสร้าง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การจัดทำแผน การจัดซื้อจัดจ้างประจำปี</vt:lpstr>
      <vt:lpstr>PowerPoint Presentation</vt:lpstr>
      <vt:lpstr>PowerPoint Presentation</vt:lpstr>
      <vt:lpstr>การจัดทำรายงาน ขอจ้างออกแบบหรือควบคุมงานก่อสร้าง</vt:lpstr>
      <vt:lpstr>PowerPoint Presentation</vt:lpstr>
      <vt:lpstr>การจัดทำขอบเขตของงาน จ้างออกแบบหรือควบคุมงานก่อสร้าง</vt:lpstr>
      <vt:lpstr>PowerPoint Presentation</vt:lpstr>
      <vt:lpstr>PowerPoint Presentation</vt:lpstr>
      <vt:lpstr>คุณสมบัติของผู้ให้บริการ งานจ้างออกแบบหรือควบคุมงานก่อสร้าง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ขอบเขตของงาน จ้างออกแบบหรือควบคุมงานก่อสร้าง</vt:lpstr>
      <vt:lpstr>PowerPoint Presentation</vt:lpstr>
      <vt:lpstr>PowerPoint Presentation</vt:lpstr>
      <vt:lpstr>เงื่อนไขในการจ้าง</vt:lpstr>
      <vt:lpstr>หลักเกณฑ์การพิจารณาคัดเลือกข้อเสนอ</vt:lpstr>
      <vt:lpstr>การพิจารณาคัดเลือกข้อเสนอ งานจ้างออกแบบหรือควบคุมงาน</vt:lpstr>
      <vt:lpstr>PowerPoint Presentation</vt:lpstr>
      <vt:lpstr>PowerPoint Presentation</vt:lpstr>
      <vt:lpstr>การจ้างช่วง</vt:lpstr>
      <vt:lpstr>PowerPoint Presentation</vt:lpstr>
      <vt:lpstr>PowerPoint Presentation</vt:lpstr>
      <vt:lpstr>PowerPoint Presentation</vt:lpstr>
      <vt:lpstr>PowerPoint Presentation</vt:lpstr>
      <vt:lpstr>ค่าจ้างออกแบบหรือควบคุมงานก่อสร้าง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การจัดทำราคากลาง งานจ้างออกแบบหรือควบคุมงาน</vt:lpstr>
      <vt:lpstr>PowerPoint Presentation</vt:lpstr>
      <vt:lpstr>PowerPoint Presentation</vt:lpstr>
      <vt:lpstr>PowerPoint Presentation</vt:lpstr>
      <vt:lpstr>วิธีที่จะจ้าง &amp; เหตุผล</vt:lpstr>
      <vt:lpstr> งานจ้างออกแบบ</vt:lpstr>
      <vt:lpstr>  วิธีจ้างออกแบบหรือควบคุมงานก่อสร้าง</vt:lpstr>
      <vt:lpstr>หลักเกณฑ์การพิจารณาคัดเลือกข้อเสนอ</vt:lpstr>
      <vt:lpstr>การพิจารณาคัดเลือกข้อเสนอ งานจ้างออกแบบหรือควบคุมงาน</vt:lpstr>
      <vt:lpstr>PowerPoint Presentation</vt:lpstr>
      <vt:lpstr>การแต่งตั้งคณะกรรมการ</vt:lpstr>
      <vt:lpstr>การแต่งตั้งคณะกรรมการ ดำเนินงานจ้างออกแบบหรือควบคุมงานก่อสร้าง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การยกเลิกการจัดซื้อจัดจ้าง</vt:lpstr>
      <vt:lpstr>PowerPoint Presentation</vt:lpstr>
      <vt:lpstr> การประกาศผลการจัดซื้อจัดจ้าง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ณัฐชนน ศิริพงษ์สุรภา</cp:lastModifiedBy>
  <cp:revision>2688</cp:revision>
  <dcterms:created xsi:type="dcterms:W3CDTF">2016-06-09T14:32:02Z</dcterms:created>
  <dcterms:modified xsi:type="dcterms:W3CDTF">2023-09-13T04:24:02Z</dcterms:modified>
</cp:coreProperties>
</file>